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3" r:id="rId2"/>
    <p:sldId id="261" r:id="rId3"/>
    <p:sldId id="269"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21C"/>
    <a:srgbClr val="FF9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9"/>
    <p:restoredTop sz="95934"/>
  </p:normalViewPr>
  <p:slideViewPr>
    <p:cSldViewPr snapToGrid="0">
      <p:cViewPr varScale="1">
        <p:scale>
          <a:sx n="157" d="100"/>
          <a:sy n="157"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362A7-A475-4602-906F-9130A1178AB1}" type="datetimeFigureOut">
              <a:rPr lang="en-US" smtClean="0"/>
              <a:t>10/13/23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75B5F-4D0C-40FC-9603-4AAB94E90B8E}" type="slidenum">
              <a:rPr lang="en-US" smtClean="0"/>
              <a:t>‹#›</a:t>
            </a:fld>
            <a:endParaRPr lang="en-US"/>
          </a:p>
        </p:txBody>
      </p:sp>
    </p:spTree>
    <p:extLst>
      <p:ext uri="{BB962C8B-B14F-4D97-AF65-F5344CB8AC3E}">
        <p14:creationId xmlns:p14="http://schemas.microsoft.com/office/powerpoint/2010/main" val="234029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2181-D521-45B7-B300-9F7EDB24E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C2418-00A8-48E3-955E-BA556CE7F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B612A4-5503-4C10-B558-DC01093D7D85}"/>
              </a:ext>
            </a:extLst>
          </p:cNvPr>
          <p:cNvSpPr>
            <a:spLocks noGrp="1"/>
          </p:cNvSpPr>
          <p:nvPr>
            <p:ph type="dt" sz="half" idx="10"/>
          </p:nvPr>
        </p:nvSpPr>
        <p:spPr/>
        <p:txBody>
          <a:bodyPr/>
          <a:lstStyle/>
          <a:p>
            <a:fld id="{0D38F60B-329E-45AD-8EBB-D3927E357EB0}" type="datetime1">
              <a:rPr lang="en-US" smtClean="0"/>
              <a:t>10/13/23</a:t>
            </a:fld>
            <a:endParaRPr lang="en-US"/>
          </a:p>
        </p:txBody>
      </p:sp>
      <p:sp>
        <p:nvSpPr>
          <p:cNvPr id="5" name="Footer Placeholder 4">
            <a:extLst>
              <a:ext uri="{FF2B5EF4-FFF2-40B4-BE49-F238E27FC236}">
                <a16:creationId xmlns:a16="http://schemas.microsoft.com/office/drawing/2014/main" id="{172DB5BC-96EF-4695-9C63-346CAB6C4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0B72-F692-4F1A-AFDE-12EE5D53F8CD}"/>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876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D0B8-3380-4D55-AB6C-C975516B8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A8F49-6B4C-4A2E-ABE8-3BBA08113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09838-C98E-495B-A19B-A7DE88170782}"/>
              </a:ext>
            </a:extLst>
          </p:cNvPr>
          <p:cNvSpPr>
            <a:spLocks noGrp="1"/>
          </p:cNvSpPr>
          <p:nvPr>
            <p:ph type="dt" sz="half" idx="10"/>
          </p:nvPr>
        </p:nvSpPr>
        <p:spPr/>
        <p:txBody>
          <a:bodyPr/>
          <a:lstStyle/>
          <a:p>
            <a:fld id="{7644A20D-A245-4F10-84F9-51D5FC950958}" type="datetime1">
              <a:rPr lang="en-US" smtClean="0"/>
              <a:t>10/13/23</a:t>
            </a:fld>
            <a:endParaRPr lang="en-US"/>
          </a:p>
        </p:txBody>
      </p:sp>
      <p:sp>
        <p:nvSpPr>
          <p:cNvPr id="5" name="Footer Placeholder 4">
            <a:extLst>
              <a:ext uri="{FF2B5EF4-FFF2-40B4-BE49-F238E27FC236}">
                <a16:creationId xmlns:a16="http://schemas.microsoft.com/office/drawing/2014/main" id="{CE453C1B-A738-429C-BF07-434C96525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24B34-187B-4EB7-BF28-E43A40A7FA85}"/>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4097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FADFD-6119-4C3A-B0CF-0250128F4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432EF-18E2-49DA-A421-412C46F65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20B0F-2BF6-41AE-82FA-906E502195E1}"/>
              </a:ext>
            </a:extLst>
          </p:cNvPr>
          <p:cNvSpPr>
            <a:spLocks noGrp="1"/>
          </p:cNvSpPr>
          <p:nvPr>
            <p:ph type="dt" sz="half" idx="10"/>
          </p:nvPr>
        </p:nvSpPr>
        <p:spPr/>
        <p:txBody>
          <a:bodyPr/>
          <a:lstStyle/>
          <a:p>
            <a:fld id="{9356318C-5F0D-4B43-96EA-F1352008C9B8}" type="datetime1">
              <a:rPr lang="en-US" smtClean="0"/>
              <a:t>10/13/23</a:t>
            </a:fld>
            <a:endParaRPr lang="en-US"/>
          </a:p>
        </p:txBody>
      </p:sp>
      <p:sp>
        <p:nvSpPr>
          <p:cNvPr id="5" name="Footer Placeholder 4">
            <a:extLst>
              <a:ext uri="{FF2B5EF4-FFF2-40B4-BE49-F238E27FC236}">
                <a16:creationId xmlns:a16="http://schemas.microsoft.com/office/drawing/2014/main" id="{AC360880-8763-4F4D-9C19-04BE8282E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D7BE-9612-439C-810E-57332F059E2C}"/>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26605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293F-B858-4187-A955-D475DB239555}"/>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717E8C3-BF11-418F-8945-4FAB9334283F}"/>
              </a:ext>
            </a:extLst>
          </p:cNvPr>
          <p:cNvSpPr>
            <a:spLocks noGrp="1"/>
          </p:cNvSpPr>
          <p:nvPr>
            <p:ph idx="1"/>
          </p:nvPr>
        </p:nvSpPr>
        <p:spPr>
          <a:xfrm>
            <a:off x="838200" y="1186431"/>
            <a:ext cx="10515600" cy="4965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DEA56-05E0-4D57-8B16-D0AF29101774}"/>
              </a:ext>
            </a:extLst>
          </p:cNvPr>
          <p:cNvSpPr>
            <a:spLocks noGrp="1"/>
          </p:cNvSpPr>
          <p:nvPr>
            <p:ph type="dt" sz="half" idx="10"/>
          </p:nvPr>
        </p:nvSpPr>
        <p:spPr/>
        <p:txBody>
          <a:bodyPr/>
          <a:lstStyle/>
          <a:p>
            <a:fld id="{F6E96621-9D08-4937-91A6-0EA3793F0F07}" type="datetime1">
              <a:rPr lang="en-US" smtClean="0"/>
              <a:t>10/13/23</a:t>
            </a:fld>
            <a:endParaRPr lang="en-US"/>
          </a:p>
        </p:txBody>
      </p:sp>
      <p:sp>
        <p:nvSpPr>
          <p:cNvPr id="5" name="Footer Placeholder 4">
            <a:extLst>
              <a:ext uri="{FF2B5EF4-FFF2-40B4-BE49-F238E27FC236}">
                <a16:creationId xmlns:a16="http://schemas.microsoft.com/office/drawing/2014/main" id="{BA2A6438-34D7-4076-A018-777F9E698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E09BC-E103-4E0B-8482-FA5601FE8A63}"/>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387060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7D0-6157-4F79-84FD-0E66D0CF7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A5F529-DD54-4D14-A0B9-F364F93CA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2BCBC-5BFE-4C34-A14F-E65233E28FE7}"/>
              </a:ext>
            </a:extLst>
          </p:cNvPr>
          <p:cNvSpPr>
            <a:spLocks noGrp="1"/>
          </p:cNvSpPr>
          <p:nvPr>
            <p:ph type="dt" sz="half" idx="10"/>
          </p:nvPr>
        </p:nvSpPr>
        <p:spPr/>
        <p:txBody>
          <a:bodyPr/>
          <a:lstStyle/>
          <a:p>
            <a:fld id="{3923D620-10DF-4508-991A-B9D388A501EE}" type="datetime1">
              <a:rPr lang="en-US" smtClean="0"/>
              <a:t>10/13/23</a:t>
            </a:fld>
            <a:endParaRPr lang="en-US"/>
          </a:p>
        </p:txBody>
      </p:sp>
      <p:sp>
        <p:nvSpPr>
          <p:cNvPr id="5" name="Footer Placeholder 4">
            <a:extLst>
              <a:ext uri="{FF2B5EF4-FFF2-40B4-BE49-F238E27FC236}">
                <a16:creationId xmlns:a16="http://schemas.microsoft.com/office/drawing/2014/main" id="{BB0953A8-FBD1-4F4F-9A0E-17D3A911A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796F2-84C4-4BD6-90E3-8D8342478E48}"/>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92719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7907-7D0D-46D9-AB71-04CFCDFE074F}"/>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E1DC04B-2065-42FC-9722-4F947483EF5E}"/>
              </a:ext>
            </a:extLst>
          </p:cNvPr>
          <p:cNvSpPr>
            <a:spLocks noGrp="1"/>
          </p:cNvSpPr>
          <p:nvPr>
            <p:ph sz="half" idx="1"/>
          </p:nvPr>
        </p:nvSpPr>
        <p:spPr>
          <a:xfrm>
            <a:off x="838200" y="1133166"/>
            <a:ext cx="5181600" cy="5010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172C85-222C-4FC0-8BE3-41277BF81A64}"/>
              </a:ext>
            </a:extLst>
          </p:cNvPr>
          <p:cNvSpPr>
            <a:spLocks noGrp="1"/>
          </p:cNvSpPr>
          <p:nvPr>
            <p:ph sz="half" idx="2"/>
          </p:nvPr>
        </p:nvSpPr>
        <p:spPr>
          <a:xfrm>
            <a:off x="6172200" y="1133166"/>
            <a:ext cx="5181600" cy="5010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0F95-4084-40EF-A517-E7D1972A71C1}"/>
              </a:ext>
            </a:extLst>
          </p:cNvPr>
          <p:cNvSpPr>
            <a:spLocks noGrp="1"/>
          </p:cNvSpPr>
          <p:nvPr>
            <p:ph type="dt" sz="half" idx="10"/>
          </p:nvPr>
        </p:nvSpPr>
        <p:spPr/>
        <p:txBody>
          <a:bodyPr/>
          <a:lstStyle/>
          <a:p>
            <a:fld id="{92FA3270-DDBA-458A-9D06-6F36A210CFF8}" type="datetime1">
              <a:rPr lang="en-US" smtClean="0"/>
              <a:t>10/13/23</a:t>
            </a:fld>
            <a:endParaRPr lang="en-US"/>
          </a:p>
        </p:txBody>
      </p:sp>
      <p:sp>
        <p:nvSpPr>
          <p:cNvPr id="6" name="Footer Placeholder 5">
            <a:extLst>
              <a:ext uri="{FF2B5EF4-FFF2-40B4-BE49-F238E27FC236}">
                <a16:creationId xmlns:a16="http://schemas.microsoft.com/office/drawing/2014/main" id="{829EA2C3-0C9F-40E5-8E33-2C9E401F4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F09F0-6CAE-45AE-B5DB-6E54E5B4670A}"/>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347140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8E05-7D90-4380-A6DF-AD0DF408C893}"/>
              </a:ext>
            </a:extLst>
          </p:cNvPr>
          <p:cNvSpPr>
            <a:spLocks noGrp="1"/>
          </p:cNvSpPr>
          <p:nvPr>
            <p:ph type="title"/>
          </p:nvPr>
        </p:nvSpPr>
        <p:spPr>
          <a:xfrm>
            <a:off x="839788" y="3595"/>
            <a:ext cx="10515600" cy="8901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37713-016F-472B-92F6-870C5FC7E7AF}"/>
              </a:ext>
            </a:extLst>
          </p:cNvPr>
          <p:cNvSpPr>
            <a:spLocks noGrp="1"/>
          </p:cNvSpPr>
          <p:nvPr>
            <p:ph type="body" idx="1"/>
          </p:nvPr>
        </p:nvSpPr>
        <p:spPr>
          <a:xfrm>
            <a:off x="839788" y="11307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1BD56-4829-4C8F-AC19-B7E3D2A1069C}"/>
              </a:ext>
            </a:extLst>
          </p:cNvPr>
          <p:cNvSpPr>
            <a:spLocks noGrp="1"/>
          </p:cNvSpPr>
          <p:nvPr>
            <p:ph sz="half" idx="2"/>
          </p:nvPr>
        </p:nvSpPr>
        <p:spPr>
          <a:xfrm>
            <a:off x="839788" y="1954658"/>
            <a:ext cx="5157787" cy="42419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A9EB1-5862-4750-82BF-21384D5076C1}"/>
              </a:ext>
            </a:extLst>
          </p:cNvPr>
          <p:cNvSpPr>
            <a:spLocks noGrp="1"/>
          </p:cNvSpPr>
          <p:nvPr>
            <p:ph type="body" sz="quarter" idx="3"/>
          </p:nvPr>
        </p:nvSpPr>
        <p:spPr>
          <a:xfrm>
            <a:off x="6172200" y="11307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25DC7-7A4C-45EC-86A3-CD8D2D48466F}"/>
              </a:ext>
            </a:extLst>
          </p:cNvPr>
          <p:cNvSpPr>
            <a:spLocks noGrp="1"/>
          </p:cNvSpPr>
          <p:nvPr>
            <p:ph sz="quarter" idx="4"/>
          </p:nvPr>
        </p:nvSpPr>
        <p:spPr>
          <a:xfrm>
            <a:off x="6172200" y="1954659"/>
            <a:ext cx="5183188" cy="4241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A7EDA3-C2DA-44B9-A0F5-1348154EB2FA}"/>
              </a:ext>
            </a:extLst>
          </p:cNvPr>
          <p:cNvSpPr>
            <a:spLocks noGrp="1"/>
          </p:cNvSpPr>
          <p:nvPr>
            <p:ph type="dt" sz="half" idx="10"/>
          </p:nvPr>
        </p:nvSpPr>
        <p:spPr/>
        <p:txBody>
          <a:bodyPr/>
          <a:lstStyle/>
          <a:p>
            <a:fld id="{BC650ADE-7CC5-4CA4-AEFD-DD163139B1E9}" type="datetime1">
              <a:rPr lang="en-US" smtClean="0"/>
              <a:t>10/13/23</a:t>
            </a:fld>
            <a:endParaRPr lang="en-US"/>
          </a:p>
        </p:txBody>
      </p:sp>
      <p:sp>
        <p:nvSpPr>
          <p:cNvPr id="8" name="Footer Placeholder 7">
            <a:extLst>
              <a:ext uri="{FF2B5EF4-FFF2-40B4-BE49-F238E27FC236}">
                <a16:creationId xmlns:a16="http://schemas.microsoft.com/office/drawing/2014/main" id="{831D0CBA-025C-4AB2-ABC3-3FDDA0F9E8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56B1B-92A2-4A57-805F-77A1CC868857}"/>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43885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CCAA-609A-40C2-8FFA-280D0D89F8F7}"/>
              </a:ext>
            </a:extLst>
          </p:cNvPr>
          <p:cNvSpPr>
            <a:spLocks noGrp="1"/>
          </p:cNvSpPr>
          <p:nvPr>
            <p:ph type="title"/>
          </p:nvPr>
        </p:nvSpPr>
        <p:spPr>
          <a:xfrm>
            <a:off x="838200" y="1"/>
            <a:ext cx="10515600" cy="893754"/>
          </a:xfrm>
        </p:spPr>
        <p:txBody>
          <a:bodyPr/>
          <a:lstStyle/>
          <a:p>
            <a:r>
              <a:rPr lang="en-US"/>
              <a:t>Click to edit Master title style</a:t>
            </a:r>
          </a:p>
        </p:txBody>
      </p:sp>
      <p:sp>
        <p:nvSpPr>
          <p:cNvPr id="3" name="Date Placeholder 2">
            <a:extLst>
              <a:ext uri="{FF2B5EF4-FFF2-40B4-BE49-F238E27FC236}">
                <a16:creationId xmlns:a16="http://schemas.microsoft.com/office/drawing/2014/main" id="{1F7EE6E3-8396-476B-A26E-661A6185A32A}"/>
              </a:ext>
            </a:extLst>
          </p:cNvPr>
          <p:cNvSpPr>
            <a:spLocks noGrp="1"/>
          </p:cNvSpPr>
          <p:nvPr>
            <p:ph type="dt" sz="half" idx="10"/>
          </p:nvPr>
        </p:nvSpPr>
        <p:spPr/>
        <p:txBody>
          <a:bodyPr/>
          <a:lstStyle/>
          <a:p>
            <a:fld id="{468D9ADD-CC3F-4DEB-87EF-630A12738E73}" type="datetime1">
              <a:rPr lang="en-US" smtClean="0"/>
              <a:t>10/13/23</a:t>
            </a:fld>
            <a:endParaRPr lang="en-US"/>
          </a:p>
        </p:txBody>
      </p:sp>
      <p:sp>
        <p:nvSpPr>
          <p:cNvPr id="4" name="Footer Placeholder 3">
            <a:extLst>
              <a:ext uri="{FF2B5EF4-FFF2-40B4-BE49-F238E27FC236}">
                <a16:creationId xmlns:a16="http://schemas.microsoft.com/office/drawing/2014/main" id="{C0B54FAC-2F5F-4384-8AD3-1090ADE30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B79B1-FD88-400D-BE31-219AD004C8F9}"/>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1332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9EF82-63C3-4D4A-8002-60646969F827}"/>
              </a:ext>
            </a:extLst>
          </p:cNvPr>
          <p:cNvSpPr>
            <a:spLocks noGrp="1"/>
          </p:cNvSpPr>
          <p:nvPr>
            <p:ph type="dt" sz="half" idx="10"/>
          </p:nvPr>
        </p:nvSpPr>
        <p:spPr/>
        <p:txBody>
          <a:bodyPr/>
          <a:lstStyle/>
          <a:p>
            <a:fld id="{EC5B69B2-D125-4E7B-AA17-A8B6ACE8892E}" type="datetime1">
              <a:rPr lang="en-US" smtClean="0"/>
              <a:t>10/13/23</a:t>
            </a:fld>
            <a:endParaRPr lang="en-US"/>
          </a:p>
        </p:txBody>
      </p:sp>
      <p:sp>
        <p:nvSpPr>
          <p:cNvPr id="3" name="Footer Placeholder 2">
            <a:extLst>
              <a:ext uri="{FF2B5EF4-FFF2-40B4-BE49-F238E27FC236}">
                <a16:creationId xmlns:a16="http://schemas.microsoft.com/office/drawing/2014/main" id="{C87666B1-425D-4063-BFD1-465A41C7BE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D817E-DCB8-4AE0-9676-43A8957B64E6}"/>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210098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050B-C53E-4CB8-9C38-8C90F5C5D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B80B7-038E-4DAF-B490-5D0985512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9C8C6F-6389-4270-9E6A-E8FEE21A7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65B14-273C-441B-BF86-77443F16A21F}"/>
              </a:ext>
            </a:extLst>
          </p:cNvPr>
          <p:cNvSpPr>
            <a:spLocks noGrp="1"/>
          </p:cNvSpPr>
          <p:nvPr>
            <p:ph type="dt" sz="half" idx="10"/>
          </p:nvPr>
        </p:nvSpPr>
        <p:spPr/>
        <p:txBody>
          <a:bodyPr/>
          <a:lstStyle/>
          <a:p>
            <a:fld id="{BBE08CD8-AC86-4874-9FD2-AC99DC82CF46}" type="datetime1">
              <a:rPr lang="en-US" smtClean="0"/>
              <a:t>10/13/23</a:t>
            </a:fld>
            <a:endParaRPr lang="en-US"/>
          </a:p>
        </p:txBody>
      </p:sp>
      <p:sp>
        <p:nvSpPr>
          <p:cNvPr id="6" name="Footer Placeholder 5">
            <a:extLst>
              <a:ext uri="{FF2B5EF4-FFF2-40B4-BE49-F238E27FC236}">
                <a16:creationId xmlns:a16="http://schemas.microsoft.com/office/drawing/2014/main" id="{72109CB0-BF7A-4749-B63D-112AA2C39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9B7D0-3B5B-4B21-AFA0-1BC62803D0A0}"/>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77949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AA77-1556-486B-AE48-2C751CCA3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14F80-BE28-4903-8749-873FBE26E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327CD26-F83E-4FA9-8EE7-C006E1F36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F7F5E-B43C-4354-BA16-A861AAC09A34}"/>
              </a:ext>
            </a:extLst>
          </p:cNvPr>
          <p:cNvSpPr>
            <a:spLocks noGrp="1"/>
          </p:cNvSpPr>
          <p:nvPr>
            <p:ph type="dt" sz="half" idx="10"/>
          </p:nvPr>
        </p:nvSpPr>
        <p:spPr/>
        <p:txBody>
          <a:bodyPr/>
          <a:lstStyle/>
          <a:p>
            <a:fld id="{3B82CD6C-2ADC-45ED-BCAD-25C1101DE6B9}" type="datetime1">
              <a:rPr lang="en-US" smtClean="0"/>
              <a:t>10/13/23</a:t>
            </a:fld>
            <a:endParaRPr lang="en-US"/>
          </a:p>
        </p:txBody>
      </p:sp>
      <p:sp>
        <p:nvSpPr>
          <p:cNvPr id="6" name="Footer Placeholder 5">
            <a:extLst>
              <a:ext uri="{FF2B5EF4-FFF2-40B4-BE49-F238E27FC236}">
                <a16:creationId xmlns:a16="http://schemas.microsoft.com/office/drawing/2014/main" id="{3644B2E1-28B0-4B3D-8E86-B0DDC9181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9A97-79F6-4474-AD77-C5AE4D422F3E}"/>
              </a:ext>
            </a:extLst>
          </p:cNvPr>
          <p:cNvSpPr>
            <a:spLocks noGrp="1"/>
          </p:cNvSpPr>
          <p:nvPr>
            <p:ph type="sldNum" sz="quarter" idx="12"/>
          </p:nvPr>
        </p:nvSpPr>
        <p:spPr/>
        <p:txBody>
          <a:bodyPr/>
          <a:lstStyle/>
          <a:p>
            <a:fld id="{B9982081-D51A-40C8-8A41-6498517A0DD4}" type="slidenum">
              <a:rPr lang="en-US" smtClean="0"/>
              <a:t>‹#›</a:t>
            </a:fld>
            <a:endParaRPr lang="en-US"/>
          </a:p>
        </p:txBody>
      </p:sp>
    </p:spTree>
    <p:extLst>
      <p:ext uri="{BB962C8B-B14F-4D97-AF65-F5344CB8AC3E}">
        <p14:creationId xmlns:p14="http://schemas.microsoft.com/office/powerpoint/2010/main" val="16772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044C0-D30A-4B23-98B0-232C2FDCEFD3}"/>
              </a:ext>
            </a:extLst>
          </p:cNvPr>
          <p:cNvSpPr>
            <a:spLocks noGrp="1"/>
          </p:cNvSpPr>
          <p:nvPr>
            <p:ph type="title"/>
          </p:nvPr>
        </p:nvSpPr>
        <p:spPr>
          <a:xfrm>
            <a:off x="838200" y="1"/>
            <a:ext cx="10515600" cy="8937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5BBE94-EE07-424C-BD72-69802981C05D}"/>
              </a:ext>
            </a:extLst>
          </p:cNvPr>
          <p:cNvSpPr>
            <a:spLocks noGrp="1"/>
          </p:cNvSpPr>
          <p:nvPr>
            <p:ph type="body" idx="1"/>
          </p:nvPr>
        </p:nvSpPr>
        <p:spPr>
          <a:xfrm>
            <a:off x="838200" y="1106533"/>
            <a:ext cx="10515600" cy="4997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C4098-2B1A-4BC0-A1B6-5C94DBC5B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570C2-D09B-4F14-B535-9A0AFE946BB3}" type="datetime1">
              <a:rPr lang="en-US" smtClean="0"/>
              <a:t>10/13/23</a:t>
            </a:fld>
            <a:endParaRPr lang="en-US"/>
          </a:p>
        </p:txBody>
      </p:sp>
      <p:sp>
        <p:nvSpPr>
          <p:cNvPr id="5" name="Footer Placeholder 4">
            <a:extLst>
              <a:ext uri="{FF2B5EF4-FFF2-40B4-BE49-F238E27FC236}">
                <a16:creationId xmlns:a16="http://schemas.microsoft.com/office/drawing/2014/main" id="{877225EF-2F63-4FAF-BF0A-18FD2388B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999C9-6430-42EC-A348-D750E31F9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82081-D51A-40C8-8A41-6498517A0DD4}" type="slidenum">
              <a:rPr lang="en-US" smtClean="0"/>
              <a:t>‹#›</a:t>
            </a:fld>
            <a:endParaRPr lang="en-US"/>
          </a:p>
        </p:txBody>
      </p:sp>
      <p:grpSp>
        <p:nvGrpSpPr>
          <p:cNvPr id="11" name="Group 10">
            <a:extLst>
              <a:ext uri="{FF2B5EF4-FFF2-40B4-BE49-F238E27FC236}">
                <a16:creationId xmlns:a16="http://schemas.microsoft.com/office/drawing/2014/main" id="{54288A91-1F14-47EE-85F5-80061126C76E}"/>
              </a:ext>
            </a:extLst>
          </p:cNvPr>
          <p:cNvGrpSpPr/>
          <p:nvPr userDrawn="1"/>
        </p:nvGrpSpPr>
        <p:grpSpPr>
          <a:xfrm>
            <a:off x="0" y="0"/>
            <a:ext cx="10990728" cy="1453111"/>
            <a:chOff x="0" y="1"/>
            <a:chExt cx="10990728" cy="1453111"/>
          </a:xfrm>
          <a:solidFill>
            <a:srgbClr val="FFC000"/>
          </a:solidFill>
        </p:grpSpPr>
        <p:sp>
          <p:nvSpPr>
            <p:cNvPr id="12" name="Rectangle 11">
              <a:extLst>
                <a:ext uri="{FF2B5EF4-FFF2-40B4-BE49-F238E27FC236}">
                  <a16:creationId xmlns:a16="http://schemas.microsoft.com/office/drawing/2014/main" id="{4C3A2D7C-E81C-43D2-AFFE-398A99509C35}"/>
                </a:ext>
              </a:extLst>
            </p:cNvPr>
            <p:cNvSpPr/>
            <p:nvPr userDrawn="1"/>
          </p:nvSpPr>
          <p:spPr>
            <a:xfrm>
              <a:off x="0" y="893755"/>
              <a:ext cx="7960659" cy="83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Isosceles Triangle 12">
              <a:extLst>
                <a:ext uri="{FF2B5EF4-FFF2-40B4-BE49-F238E27FC236}">
                  <a16:creationId xmlns:a16="http://schemas.microsoft.com/office/drawing/2014/main" id="{C18C40E3-3189-4002-8B08-0F816BBB91B5}"/>
                </a:ext>
              </a:extLst>
            </p:cNvPr>
            <p:cNvSpPr/>
            <p:nvPr userDrawn="1"/>
          </p:nvSpPr>
          <p:spPr>
            <a:xfrm rot="5400000">
              <a:off x="9433995" y="-579579"/>
              <a:ext cx="83395" cy="303007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4BF72EF2-5889-41C5-9E94-9E40122BFBA3}"/>
                </a:ext>
              </a:extLst>
            </p:cNvPr>
            <p:cNvSpPr/>
            <p:nvPr userDrawn="1"/>
          </p:nvSpPr>
          <p:spPr>
            <a:xfrm rot="5400000" flipV="1">
              <a:off x="-161779" y="681735"/>
              <a:ext cx="1453111" cy="89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04974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71BA-DD5D-0DC2-855C-9B44BA42545E}"/>
              </a:ext>
            </a:extLst>
          </p:cNvPr>
          <p:cNvSpPr>
            <a:spLocks noGrp="1"/>
          </p:cNvSpPr>
          <p:nvPr>
            <p:ph type="title"/>
          </p:nvPr>
        </p:nvSpPr>
        <p:spPr/>
        <p:txBody>
          <a:bodyPr/>
          <a:lstStyle/>
          <a:p>
            <a:r>
              <a:rPr lang="en-US" dirty="0"/>
              <a:t>Modeling an EDFA</a:t>
            </a:r>
          </a:p>
        </p:txBody>
      </p:sp>
      <p:sp>
        <p:nvSpPr>
          <p:cNvPr id="3" name="Slide Number Placeholder 2">
            <a:extLst>
              <a:ext uri="{FF2B5EF4-FFF2-40B4-BE49-F238E27FC236}">
                <a16:creationId xmlns:a16="http://schemas.microsoft.com/office/drawing/2014/main" id="{98CCE90B-3AC5-C0DA-288A-34E1D1CA1FAE}"/>
              </a:ext>
            </a:extLst>
          </p:cNvPr>
          <p:cNvSpPr>
            <a:spLocks noGrp="1"/>
          </p:cNvSpPr>
          <p:nvPr>
            <p:ph type="sldNum" sz="quarter" idx="12"/>
          </p:nvPr>
        </p:nvSpPr>
        <p:spPr/>
        <p:txBody>
          <a:bodyPr/>
          <a:lstStyle/>
          <a:p>
            <a:fld id="{B9982081-D51A-40C8-8A41-6498517A0DD4}" type="slidenum">
              <a:rPr lang="en-US" smtClean="0"/>
              <a:t>1</a:t>
            </a:fld>
            <a:endParaRPr lang="en-US"/>
          </a:p>
        </p:txBody>
      </p:sp>
      <p:pic>
        <p:nvPicPr>
          <p:cNvPr id="5" name="Picture 4" descr="A red arrow pointing down and blue text on a black background&#10;&#10;Description automatically generated">
            <a:extLst>
              <a:ext uri="{FF2B5EF4-FFF2-40B4-BE49-F238E27FC236}">
                <a16:creationId xmlns:a16="http://schemas.microsoft.com/office/drawing/2014/main" id="{CAF55A47-A853-BEDB-BD58-8CEF21414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26" y="1313687"/>
            <a:ext cx="3296666" cy="461128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489080-3B47-2384-2B5D-958F1F2856FF}"/>
                  </a:ext>
                </a:extLst>
              </p:cNvPr>
              <p:cNvSpPr txBox="1"/>
              <p:nvPr/>
            </p:nvSpPr>
            <p:spPr>
              <a:xfrm>
                <a:off x="3054096" y="1661637"/>
                <a:ext cx="240728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1"/>
                              </a:solidFill>
                              <a:latin typeface="Cambria Math" panose="02040503050406030204" pitchFamily="18" charset="0"/>
                            </a:rPr>
                          </m:ctrlPr>
                        </m:sSubPr>
                        <m:e>
                          <m:r>
                            <a:rPr lang="en-US" b="1" i="1" smtClean="0">
                              <a:solidFill>
                                <a:schemeClr val="accent1"/>
                              </a:solidFill>
                              <a:latin typeface="Cambria Math" panose="02040503050406030204" pitchFamily="18" charset="0"/>
                            </a:rPr>
                            <m:t>𝝉</m:t>
                          </m:r>
                        </m:e>
                        <m:sub>
                          <m:r>
                            <a:rPr lang="en-US" b="1" i="1" smtClean="0">
                              <a:solidFill>
                                <a:schemeClr val="accent1"/>
                              </a:solidFill>
                              <a:latin typeface="Cambria Math" panose="02040503050406030204" pitchFamily="18" charset="0"/>
                            </a:rPr>
                            <m:t>𝒑</m:t>
                          </m:r>
                        </m:sub>
                      </m:sSub>
                      <m:r>
                        <a:rPr lang="en-US" b="1" i="1" smtClean="0">
                          <a:solidFill>
                            <a:schemeClr val="accent1"/>
                          </a:solidFill>
                          <a:latin typeface="Cambria Math" panose="02040503050406030204" pitchFamily="18" charset="0"/>
                        </a:rPr>
                        <m:t>≪</m:t>
                      </m:r>
                      <m:sSub>
                        <m:sSubPr>
                          <m:ctrlPr>
                            <a:rPr lang="en-US" b="1" i="1" smtClean="0">
                              <a:solidFill>
                                <a:schemeClr val="accent1"/>
                              </a:solidFill>
                              <a:latin typeface="Cambria Math" panose="02040503050406030204" pitchFamily="18" charset="0"/>
                            </a:rPr>
                          </m:ctrlPr>
                        </m:sSubPr>
                        <m:e>
                          <m:r>
                            <a:rPr lang="en-US" b="1" i="1" smtClean="0">
                              <a:solidFill>
                                <a:schemeClr val="accent1"/>
                              </a:solidFill>
                              <a:latin typeface="Cambria Math" panose="02040503050406030204" pitchFamily="18" charset="0"/>
                            </a:rPr>
                            <m:t>𝝉</m:t>
                          </m:r>
                        </m:e>
                        <m:sub>
                          <m:r>
                            <a:rPr lang="en-US" b="1" i="1" smtClean="0">
                              <a:solidFill>
                                <a:schemeClr val="accent1"/>
                              </a:solidFill>
                              <a:latin typeface="Cambria Math" panose="02040503050406030204" pitchFamily="18" charset="0"/>
                            </a:rPr>
                            <m:t>𝒎𝒆𝒕𝒂𝒔𝒕𝒂𝒃𝒍𝒆</m:t>
                          </m:r>
                        </m:sub>
                      </m:sSub>
                    </m:oMath>
                  </m:oMathPara>
                </a14:m>
                <a:endParaRPr lang="en-US" b="1" dirty="0">
                  <a:solidFill>
                    <a:schemeClr val="accent1"/>
                  </a:solidFill>
                </a:endParaRPr>
              </a:p>
            </p:txBody>
          </p:sp>
        </mc:Choice>
        <mc:Fallback xmlns="">
          <p:sp>
            <p:nvSpPr>
              <p:cNvPr id="6" name="TextBox 5">
                <a:extLst>
                  <a:ext uri="{FF2B5EF4-FFF2-40B4-BE49-F238E27FC236}">
                    <a16:creationId xmlns:a16="http://schemas.microsoft.com/office/drawing/2014/main" id="{4A489080-3B47-2384-2B5D-958F1F2856FF}"/>
                  </a:ext>
                </a:extLst>
              </p:cNvPr>
              <p:cNvSpPr txBox="1">
                <a:spLocks noRot="1" noChangeAspect="1" noMove="1" noResize="1" noEditPoints="1" noAdjustHandles="1" noChangeArrowheads="1" noChangeShapeType="1" noTextEdit="1"/>
              </p:cNvSpPr>
              <p:nvPr/>
            </p:nvSpPr>
            <p:spPr>
              <a:xfrm>
                <a:off x="3054096" y="1661637"/>
                <a:ext cx="2407285" cy="390748"/>
              </a:xfrm>
              <a:prstGeom prst="rect">
                <a:avLst/>
              </a:prstGeom>
              <a:blipFill>
                <a:blip r:embed="rId3"/>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EA68EF-D9E2-2D25-16AD-F4431FD27AEC}"/>
                  </a:ext>
                </a:extLst>
              </p:cNvPr>
              <p:cNvSpPr txBox="1"/>
              <p:nvPr/>
            </p:nvSpPr>
            <p:spPr>
              <a:xfrm>
                <a:off x="6256909" y="1590720"/>
                <a:ext cx="5479669" cy="1797159"/>
              </a:xfrm>
              <a:prstGeom prst="rect">
                <a:avLst/>
              </a:prstGeom>
              <a:noFill/>
              <a:ln w="25400">
                <a:solidFill>
                  <a:schemeClr val="tx1"/>
                </a:solidFill>
              </a:ln>
            </p:spPr>
            <p:txBody>
              <a:bodyPr wrap="square" rtlCol="0">
                <a:spAutoFit/>
              </a:bodyPr>
              <a:lstStyle/>
              <a:p>
                <a:pPr marL="285750" indent="-285750">
                  <a:buFont typeface="Arial" panose="020B0604020202020204" pitchFamily="34" charset="0"/>
                  <a:buChar char="•"/>
                </a:pPr>
                <a:r>
                  <a:rPr lang="en-US" dirty="0"/>
                  <a:t>Assume pump transition undergoes non-radiative decay immediately to the metastable state → can model as a two-level system:</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m:t>
                          </m:r>
                        </m:sub>
                      </m:sSub>
                      <m:r>
                        <a:rPr lang="en-US" b="0" i="1" smtClean="0">
                          <a:latin typeface="Cambria Math" panose="02040503050406030204" pitchFamily="18" charset="0"/>
                        </a:rPr>
                        <m:t>&gt;0</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r>
                        <a:rPr lang="en-US"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AEEA68EF-D9E2-2D25-16AD-F4431FD27AEC}"/>
                  </a:ext>
                </a:extLst>
              </p:cNvPr>
              <p:cNvSpPr txBox="1">
                <a:spLocks noRot="1" noChangeAspect="1" noMove="1" noResize="1" noEditPoints="1" noAdjustHandles="1" noChangeArrowheads="1" noChangeShapeType="1" noTextEdit="1"/>
              </p:cNvSpPr>
              <p:nvPr/>
            </p:nvSpPr>
            <p:spPr>
              <a:xfrm>
                <a:off x="6256909" y="1590720"/>
                <a:ext cx="5479669" cy="1797159"/>
              </a:xfrm>
              <a:prstGeom prst="rect">
                <a:avLst/>
              </a:prstGeom>
              <a:blipFill>
                <a:blip r:embed="rId4"/>
                <a:stretch>
                  <a:fillRect l="-461" t="-1389"/>
                </a:stretch>
              </a:blipFill>
              <a:ln w="25400">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D999B8AC-A07A-EED4-2BBD-16E81E82A93F}"/>
              </a:ext>
            </a:extLst>
          </p:cNvPr>
          <p:cNvCxnSpPr>
            <a:cxnSpLocks/>
          </p:cNvCxnSpPr>
          <p:nvPr/>
        </p:nvCxnSpPr>
        <p:spPr>
          <a:xfrm>
            <a:off x="5303520" y="1929384"/>
            <a:ext cx="79248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C0ABF53-619B-C824-8682-25A05BE49EA8}"/>
              </a:ext>
            </a:extLst>
          </p:cNvPr>
          <p:cNvGrpSpPr/>
          <p:nvPr/>
        </p:nvGrpSpPr>
        <p:grpSpPr>
          <a:xfrm>
            <a:off x="6256909" y="3758184"/>
            <a:ext cx="3395325" cy="1920783"/>
            <a:chOff x="5577840" y="3886200"/>
            <a:chExt cx="3395325" cy="1920783"/>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B4B7A-F225-402B-2F0F-5C08251ADCAF}"/>
                    </a:ext>
                  </a:extLst>
                </p:cNvPr>
                <p:cNvSpPr txBox="1"/>
                <p:nvPr/>
              </p:nvSpPr>
              <p:spPr>
                <a:xfrm>
                  <a:off x="5577840" y="3886200"/>
                  <a:ext cx="3277307" cy="695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𝑝</m:t>
                                </m:r>
                              </m:sub>
                            </m:sSub>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e>
                        </m:d>
                      </m:oMath>
                    </m:oMathPara>
                  </a14:m>
                  <a:endParaRPr lang="en-US" b="0" dirty="0"/>
                </a:p>
              </p:txBody>
            </p:sp>
          </mc:Choice>
          <mc:Fallback xmlns="">
            <p:sp>
              <p:nvSpPr>
                <p:cNvPr id="13" name="TextBox 12">
                  <a:extLst>
                    <a:ext uri="{FF2B5EF4-FFF2-40B4-BE49-F238E27FC236}">
                      <a16:creationId xmlns:a16="http://schemas.microsoft.com/office/drawing/2014/main" id="{3E8B4B7A-F225-402B-2F0F-5C08251ADCAF}"/>
                    </a:ext>
                  </a:extLst>
                </p:cNvPr>
                <p:cNvSpPr txBox="1">
                  <a:spLocks noRot="1" noChangeAspect="1" noMove="1" noResize="1" noEditPoints="1" noAdjustHandles="1" noChangeArrowheads="1" noChangeShapeType="1" noTextEdit="1"/>
                </p:cNvSpPr>
                <p:nvPr/>
              </p:nvSpPr>
              <p:spPr>
                <a:xfrm>
                  <a:off x="5577840" y="3886200"/>
                  <a:ext cx="3277307" cy="695768"/>
                </a:xfrm>
                <a:prstGeom prst="rect">
                  <a:avLst/>
                </a:prstGeom>
                <a:blipFill>
                  <a:blip r:embed="rId5"/>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1011E2-57D5-419B-E169-B9709E378518}"/>
                    </a:ext>
                  </a:extLst>
                </p:cNvPr>
                <p:cNvSpPr txBox="1"/>
                <p:nvPr/>
              </p:nvSpPr>
              <p:spPr>
                <a:xfrm>
                  <a:off x="6256909" y="4581968"/>
                  <a:ext cx="2716256" cy="658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b="0" i="1" smtClean="0">
                                    <a:latin typeface="Cambria Math" panose="02040503050406030204" pitchFamily="18" charset="0"/>
                                  </a:rPr>
                                  <m:t>𝑠</m:t>
                                </m:r>
                              </m:sub>
                            </m:sSub>
                          </m:num>
                          <m:den>
                            <m:r>
                              <a:rPr lang="en-US" i="1">
                                <a:latin typeface="Cambria Math" panose="02040503050406030204" pitchFamily="18" charset="0"/>
                              </a:rPr>
                              <m:t>𝐴</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𝑠</m:t>
                                </m:r>
                              </m:sub>
                            </m:sSub>
                          </m:num>
                          <m:den>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b="0" i="1" smtClean="0">
                                    <a:latin typeface="Cambria Math" panose="02040503050406030204" pitchFamily="18" charset="0"/>
                                  </a:rPr>
                                  <m:t>𝑠</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𝑒</m:t>
                                </m:r>
                                <m:r>
                                  <a:rPr lang="en-US" i="1">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d>
                      </m:oMath>
                    </m:oMathPara>
                  </a14:m>
                  <a:endParaRPr lang="en-US" dirty="0"/>
                </a:p>
              </p:txBody>
            </p:sp>
          </mc:Choice>
          <mc:Fallback xmlns="">
            <p:sp>
              <p:nvSpPr>
                <p:cNvPr id="14" name="TextBox 13">
                  <a:extLst>
                    <a:ext uri="{FF2B5EF4-FFF2-40B4-BE49-F238E27FC236}">
                      <a16:creationId xmlns:a16="http://schemas.microsoft.com/office/drawing/2014/main" id="{301011E2-57D5-419B-E169-B9709E378518}"/>
                    </a:ext>
                  </a:extLst>
                </p:cNvPr>
                <p:cNvSpPr txBox="1">
                  <a:spLocks noRot="1" noChangeAspect="1" noMove="1" noResize="1" noEditPoints="1" noAdjustHandles="1" noChangeArrowheads="1" noChangeShapeType="1" noTextEdit="1"/>
                </p:cNvSpPr>
                <p:nvPr/>
              </p:nvSpPr>
              <p:spPr>
                <a:xfrm>
                  <a:off x="6256909" y="4581968"/>
                  <a:ext cx="2716256" cy="65825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8C832C-227D-A6A7-3062-56C199EFE6F1}"/>
                    </a:ext>
                  </a:extLst>
                </p:cNvPr>
                <p:cNvSpPr txBox="1"/>
                <p:nvPr/>
              </p:nvSpPr>
              <p:spPr>
                <a:xfrm>
                  <a:off x="6256909" y="5240225"/>
                  <a:ext cx="689548" cy="566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𝜏</m:t>
                            </m:r>
                          </m:den>
                        </m:f>
                      </m:oMath>
                    </m:oMathPara>
                  </a14:m>
                  <a:endParaRPr lang="en-US" dirty="0"/>
                </a:p>
              </p:txBody>
            </p:sp>
          </mc:Choice>
          <mc:Fallback xmlns="">
            <p:sp>
              <p:nvSpPr>
                <p:cNvPr id="15" name="TextBox 14">
                  <a:extLst>
                    <a:ext uri="{FF2B5EF4-FFF2-40B4-BE49-F238E27FC236}">
                      <a16:creationId xmlns:a16="http://schemas.microsoft.com/office/drawing/2014/main" id="{3A8C832C-227D-A6A7-3062-56C199EFE6F1}"/>
                    </a:ext>
                  </a:extLst>
                </p:cNvPr>
                <p:cNvSpPr txBox="1">
                  <a:spLocks noRot="1" noChangeAspect="1" noMove="1" noResize="1" noEditPoints="1" noAdjustHandles="1" noChangeArrowheads="1" noChangeShapeType="1" noTextEdit="1"/>
                </p:cNvSpPr>
                <p:nvPr/>
              </p:nvSpPr>
              <p:spPr>
                <a:xfrm>
                  <a:off x="6256909" y="5240225"/>
                  <a:ext cx="689548" cy="56675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7116201-6423-400C-B594-B9971D6270AB}"/>
                  </a:ext>
                </a:extLst>
              </p:cNvPr>
              <p:cNvSpPr txBox="1"/>
              <p:nvPr/>
            </p:nvSpPr>
            <p:spPr>
              <a:xfrm>
                <a:off x="6256909" y="5770466"/>
                <a:ext cx="4094839" cy="517770"/>
              </a:xfrm>
              <a:prstGeom prst="rect">
                <a:avLst/>
              </a:prstGeom>
              <a:noFill/>
            </p:spPr>
            <p:txBody>
              <a:bodyPr wrap="none" rtlCol="0">
                <a:spAutoFit/>
              </a:bodyPr>
              <a:lstStyle/>
              <a:p>
                <a:r>
                  <a:rPr lang="en-US" dirty="0">
                    <a:solidFill>
                      <a:srgbClr val="002060"/>
                    </a:solidFill>
                  </a:rPr>
                  <a:t>If the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𝑓</m:t>
                            </m:r>
                          </m:e>
                          <m:sub>
                            <m:r>
                              <a:rPr lang="en-US" b="0" i="1" smtClean="0">
                                <a:solidFill>
                                  <a:srgbClr val="002060"/>
                                </a:solidFill>
                                <a:latin typeface="Cambria Math" panose="02040503050406030204" pitchFamily="18" charset="0"/>
                              </a:rPr>
                              <m:t>𝑟</m:t>
                            </m:r>
                          </m:sub>
                        </m:sSub>
                      </m:den>
                    </m:f>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𝜏</m:t>
                    </m:r>
                  </m:oMath>
                </a14:m>
                <a:r>
                  <a:rPr lang="en-US" dirty="0">
                    <a:solidFill>
                      <a:srgbClr val="002060"/>
                    </a:solidFill>
                  </a:rPr>
                  <a:t> →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𝑛</m:t>
                        </m:r>
                      </m:e>
                      <m:sub>
                        <m:r>
                          <a:rPr lang="en-US" b="0" i="1" smtClean="0">
                            <a:solidFill>
                              <a:srgbClr val="002060"/>
                            </a:solidFill>
                            <a:latin typeface="Cambria Math" panose="02040503050406030204" pitchFamily="18" charset="0"/>
                          </a:rPr>
                          <m:t>2</m:t>
                        </m:r>
                      </m:sub>
                    </m:sSub>
                  </m:oMath>
                </a14:m>
                <a:r>
                  <a:rPr lang="en-US" dirty="0">
                    <a:solidFill>
                      <a:srgbClr val="002060"/>
                    </a:solidFill>
                  </a:rPr>
                  <a:t> will reach steady state!</a:t>
                </a:r>
              </a:p>
            </p:txBody>
          </p:sp>
        </mc:Choice>
        <mc:Fallback xmlns="">
          <p:sp>
            <p:nvSpPr>
              <p:cNvPr id="17" name="TextBox 16">
                <a:extLst>
                  <a:ext uri="{FF2B5EF4-FFF2-40B4-BE49-F238E27FC236}">
                    <a16:creationId xmlns:a16="http://schemas.microsoft.com/office/drawing/2014/main" id="{77116201-6423-400C-B594-B9971D6270AB}"/>
                  </a:ext>
                </a:extLst>
              </p:cNvPr>
              <p:cNvSpPr txBox="1">
                <a:spLocks noRot="1" noChangeAspect="1" noMove="1" noResize="1" noEditPoints="1" noAdjustHandles="1" noChangeArrowheads="1" noChangeShapeType="1" noTextEdit="1"/>
              </p:cNvSpPr>
              <p:nvPr/>
            </p:nvSpPr>
            <p:spPr>
              <a:xfrm>
                <a:off x="6256909" y="5770466"/>
                <a:ext cx="4094839" cy="517770"/>
              </a:xfrm>
              <a:prstGeom prst="rect">
                <a:avLst/>
              </a:prstGeom>
              <a:blipFill>
                <a:blip r:embed="rId8"/>
                <a:stretch>
                  <a:fillRect l="-1235" r="-309"/>
                </a:stretch>
              </a:blipFill>
            </p:spPr>
            <p:txBody>
              <a:bodyPr/>
              <a:lstStyle/>
              <a:p>
                <a:r>
                  <a:rPr lang="en-US">
                    <a:noFill/>
                  </a:rPr>
                  <a:t> </a:t>
                </a:r>
              </a:p>
            </p:txBody>
          </p:sp>
        </mc:Fallback>
      </mc:AlternateContent>
    </p:spTree>
    <p:extLst>
      <p:ext uri="{BB962C8B-B14F-4D97-AF65-F5344CB8AC3E}">
        <p14:creationId xmlns:p14="http://schemas.microsoft.com/office/powerpoint/2010/main" val="23772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72AE-8B88-3E81-AF43-04D4811A9F5A}"/>
              </a:ext>
            </a:extLst>
          </p:cNvPr>
          <p:cNvSpPr>
            <a:spLocks noGrp="1"/>
          </p:cNvSpPr>
          <p:nvPr>
            <p:ph type="title"/>
          </p:nvPr>
        </p:nvSpPr>
        <p:spPr/>
        <p:txBody>
          <a:bodyPr/>
          <a:lstStyle/>
          <a:p>
            <a:r>
              <a:rPr lang="en-US" dirty="0"/>
              <a:t>Rate Equations</a:t>
            </a:r>
          </a:p>
        </p:txBody>
      </p:sp>
      <p:sp>
        <p:nvSpPr>
          <p:cNvPr id="3" name="Slide Number Placeholder 2">
            <a:extLst>
              <a:ext uri="{FF2B5EF4-FFF2-40B4-BE49-F238E27FC236}">
                <a16:creationId xmlns:a16="http://schemas.microsoft.com/office/drawing/2014/main" id="{527C6042-B5CE-9C4D-7A09-E133E79E9929}"/>
              </a:ext>
            </a:extLst>
          </p:cNvPr>
          <p:cNvSpPr>
            <a:spLocks noGrp="1"/>
          </p:cNvSpPr>
          <p:nvPr>
            <p:ph type="sldNum" sz="quarter" idx="12"/>
          </p:nvPr>
        </p:nvSpPr>
        <p:spPr/>
        <p:txBody>
          <a:bodyPr/>
          <a:lstStyle/>
          <a:p>
            <a:fld id="{B9982081-D51A-40C8-8A41-6498517A0DD4}" type="slidenum">
              <a:rPr lang="en-US" smtClean="0"/>
              <a:t>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5AA4E5-DB2F-0590-EDE0-8CB9D538414C}"/>
                  </a:ext>
                </a:extLst>
              </p:cNvPr>
              <p:cNvSpPr txBox="1"/>
              <p:nvPr/>
            </p:nvSpPr>
            <p:spPr>
              <a:xfrm>
                <a:off x="548640" y="1535773"/>
                <a:ext cx="6369628" cy="1245662"/>
              </a:xfrm>
              <a:prstGeom prst="rect">
                <a:avLst/>
              </a:prstGeom>
              <a:noFill/>
              <a:ln w="19050">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m:t>
                                  </m:r>
                                </m:sub>
                              </m:sSub>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𝑝</m:t>
                                  </m:r>
                                </m:sub>
                              </m:sSub>
                            </m:den>
                          </m:f>
                          <m:r>
                            <a:rPr lang="en-US" b="0" i="1" smtClean="0">
                              <a:latin typeface="Cambria Math" panose="02040503050406030204" pitchFamily="18" charset="0"/>
                            </a:rPr>
                            <m:t>+</m:t>
                          </m:r>
                          <m:nary>
                            <m:naryPr>
                              <m:subHide m:val="on"/>
                              <m:supHide m:val="on"/>
                              <m:ctrlPr>
                                <a:rPr lang="en-US" b="0" i="1" smtClean="0">
                                  <a:latin typeface="Cambria Math" panose="02040503050406030204" pitchFamily="18" charset="0"/>
                                </a:rPr>
                              </m:ctrlPr>
                            </m:naryP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num>
                                <m:den>
                                  <m:r>
                                    <a:rPr lang="en-US" b="0" i="1" smtClean="0">
                                      <a:latin typeface="Cambria Math" panose="02040503050406030204" pitchFamily="18" charset="0"/>
                                    </a:rPr>
                                    <m:t>𝐴</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num>
                                <m:den>
                                  <m:r>
                                    <a:rPr lang="en-US" b="0" i="1" smtClean="0">
                                      <a:latin typeface="Cambria Math" panose="02040503050406030204" pitchFamily="18" charset="0"/>
                                    </a:rPr>
                                    <m:t>h</m:t>
                                  </m:r>
                                  <m:r>
                                    <a:rPr lang="en-US" b="0" i="1" smtClean="0">
                                      <a:latin typeface="Cambria Math" panose="02040503050406030204" pitchFamily="18" charset="0"/>
                                    </a:rPr>
                                    <m:t>𝜈</m:t>
                                  </m:r>
                                </m:den>
                              </m:f>
                              <m:r>
                                <a:rPr lang="en-US" b="0" i="1" smtClean="0">
                                  <a:latin typeface="Cambria Math" panose="02040503050406030204" pitchFamily="18" charset="0"/>
                                </a:rPr>
                                <m:t>𝑑𝑣</m:t>
                              </m:r>
                            </m:e>
                          </m:nary>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𝜏</m:t>
                              </m:r>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i="1">
                                      <a:latin typeface="Cambria Math" panose="02040503050406030204" pitchFamily="18" charset="0"/>
                                    </a:rPr>
                                    <m:t>𝑝</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𝑝</m:t>
                                  </m:r>
                                </m:sub>
                              </m:sSub>
                              <m:r>
                                <a:rPr lang="en-US" b="0" i="1" smtClean="0">
                                  <a:latin typeface="Cambria Math" panose="02040503050406030204" pitchFamily="18" charset="0"/>
                                </a:rPr>
                                <m:t>)</m:t>
                              </m:r>
                            </m:num>
                            <m:den>
                              <m:r>
                                <a:rPr lang="en-US" i="1">
                                  <a:latin typeface="Cambria Math" panose="02040503050406030204" pitchFamily="18" charset="0"/>
                                </a:rPr>
                                <m:t>𝐴</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m:t>
                                  </m:r>
                                </m:sub>
                              </m:sSub>
                            </m:num>
                            <m:den>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i="1">
                                      <a:latin typeface="Cambria Math" panose="02040503050406030204" pitchFamily="18" charset="0"/>
                                    </a:rPr>
                                    <m:t>𝑝</m:t>
                                  </m:r>
                                </m:sub>
                              </m:sSub>
                            </m:den>
                          </m:f>
                          <m:r>
                            <a:rPr lang="en-US" i="1">
                              <a:latin typeface="Cambria Math" panose="02040503050406030204" pitchFamily="18" charset="0"/>
                            </a:rPr>
                            <m:t>+</m:t>
                          </m:r>
                          <m:nary>
                            <m:naryPr>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Γ</m:t>
                                      </m:r>
                                    </m:e>
                                    <m:sub>
                                      <m:r>
                                        <a:rPr lang="en-US" i="1">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𝜈</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r>
                                    <a:rPr lang="en-US" b="0" i="1" smtClean="0">
                                      <a:latin typeface="Cambria Math" panose="02040503050406030204" pitchFamily="18" charset="0"/>
                                    </a:rPr>
                                    <m:t>)</m:t>
                                  </m:r>
                                </m:num>
                                <m:den>
                                  <m:r>
                                    <a:rPr lang="en-US" i="1">
                                      <a:latin typeface="Cambria Math" panose="02040503050406030204" pitchFamily="18" charset="0"/>
                                    </a:rPr>
                                    <m:t>𝐴</m:t>
                                  </m:r>
                                </m:den>
                              </m:f>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𝜈</m:t>
                                  </m:r>
                                  <m:r>
                                    <a:rPr lang="en-US" i="1">
                                      <a:latin typeface="Cambria Math" panose="02040503050406030204" pitchFamily="18" charset="0"/>
                                    </a:rPr>
                                    <m:t>)</m:t>
                                  </m:r>
                                </m:num>
                                <m:den>
                                  <m:r>
                                    <a:rPr lang="en-US" i="1">
                                      <a:latin typeface="Cambria Math" panose="02040503050406030204" pitchFamily="18" charset="0"/>
                                    </a:rPr>
                                    <m:t>h</m:t>
                                  </m:r>
                                  <m:r>
                                    <a:rPr lang="en-US" i="1">
                                      <a:latin typeface="Cambria Math" panose="02040503050406030204" pitchFamily="18" charset="0"/>
                                    </a:rPr>
                                    <m:t>𝜈</m:t>
                                  </m:r>
                                </m:den>
                              </m:f>
                              <m:r>
                                <a:rPr lang="en-US" i="1">
                                  <a:latin typeface="Cambria Math" panose="02040503050406030204" pitchFamily="18" charset="0"/>
                                </a:rPr>
                                <m:t>𝑑𝑣</m:t>
                              </m:r>
                            </m:e>
                          </m:nary>
                        </m:den>
                      </m:f>
                    </m:oMath>
                  </m:oMathPara>
                </a14:m>
                <a:endParaRPr lang="en-US" dirty="0"/>
              </a:p>
            </p:txBody>
          </p:sp>
        </mc:Choice>
        <mc:Fallback xmlns="">
          <p:sp>
            <p:nvSpPr>
              <p:cNvPr id="4" name="TextBox 3">
                <a:extLst>
                  <a:ext uri="{FF2B5EF4-FFF2-40B4-BE49-F238E27FC236}">
                    <a16:creationId xmlns:a16="http://schemas.microsoft.com/office/drawing/2014/main" id="{7D5AA4E5-DB2F-0590-EDE0-8CB9D538414C}"/>
                  </a:ext>
                </a:extLst>
              </p:cNvPr>
              <p:cNvSpPr txBox="1">
                <a:spLocks noRot="1" noChangeAspect="1" noMove="1" noResize="1" noEditPoints="1" noAdjustHandles="1" noChangeArrowheads="1" noChangeShapeType="1" noTextEdit="1"/>
              </p:cNvSpPr>
              <p:nvPr/>
            </p:nvSpPr>
            <p:spPr>
              <a:xfrm>
                <a:off x="548640" y="1535773"/>
                <a:ext cx="6369628" cy="1245662"/>
              </a:xfrm>
              <a:prstGeom prst="rect">
                <a:avLst/>
              </a:prstGeom>
              <a:blipFill>
                <a:blip r:embed="rId2"/>
                <a:stretch>
                  <a:fillRect t="-31000" b="-51000"/>
                </a:stretch>
              </a:blipFill>
              <a:ln w="1905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7896AB-9A92-7CE7-0927-41FC4D1972F0}"/>
                  </a:ext>
                </a:extLst>
              </p:cNvPr>
              <p:cNvSpPr txBox="1"/>
              <p:nvPr/>
            </p:nvSpPr>
            <p:spPr>
              <a:xfrm>
                <a:off x="1910609" y="3653619"/>
                <a:ext cx="1421543" cy="564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𝑛</m:t>
                              </m:r>
                            </m:den>
                          </m:f>
                        </m:e>
                      </m:d>
                      <m:r>
                        <a:rPr lang="en-US" b="0" i="1" smtClean="0">
                          <a:latin typeface="Cambria Math" panose="02040503050406030204" pitchFamily="18" charset="0"/>
                        </a:rPr>
                        <m:t>𝑛</m:t>
                      </m:r>
                    </m:oMath>
                  </m:oMathPara>
                </a14:m>
                <a:endParaRPr lang="en-US" dirty="0"/>
              </a:p>
            </p:txBody>
          </p:sp>
        </mc:Choice>
        <mc:Fallback xmlns="">
          <p:sp>
            <p:nvSpPr>
              <p:cNvPr id="8" name="TextBox 7">
                <a:extLst>
                  <a:ext uri="{FF2B5EF4-FFF2-40B4-BE49-F238E27FC236}">
                    <a16:creationId xmlns:a16="http://schemas.microsoft.com/office/drawing/2014/main" id="{CF7896AB-9A92-7CE7-0927-41FC4D1972F0}"/>
                  </a:ext>
                </a:extLst>
              </p:cNvPr>
              <p:cNvSpPr txBox="1">
                <a:spLocks noRot="1" noChangeAspect="1" noMove="1" noResize="1" noEditPoints="1" noAdjustHandles="1" noChangeArrowheads="1" noChangeShapeType="1" noTextEdit="1"/>
              </p:cNvSpPr>
              <p:nvPr/>
            </p:nvSpPr>
            <p:spPr>
              <a:xfrm>
                <a:off x="1910609" y="3653619"/>
                <a:ext cx="1421543" cy="564898"/>
              </a:xfrm>
              <a:prstGeom prst="rect">
                <a:avLst/>
              </a:prstGeom>
              <a:blipFill>
                <a:blip r:embed="rId3"/>
                <a:stretch>
                  <a:fillRect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B02145-D805-4EE4-2A0F-A980E5CE733E}"/>
                  </a:ext>
                </a:extLst>
              </p:cNvPr>
              <p:cNvSpPr txBox="1"/>
              <p:nvPr/>
            </p:nvSpPr>
            <p:spPr>
              <a:xfrm>
                <a:off x="1905030" y="4218517"/>
                <a:ext cx="14271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4FB02145-D805-4EE4-2A0F-A980E5CE733E}"/>
                  </a:ext>
                </a:extLst>
              </p:cNvPr>
              <p:cNvSpPr txBox="1">
                <a:spLocks noRot="1" noChangeAspect="1" noMove="1" noResize="1" noEditPoints="1" noAdjustHandles="1" noChangeArrowheads="1" noChangeShapeType="1" noTextEdit="1"/>
              </p:cNvSpPr>
              <p:nvPr/>
            </p:nvSpPr>
            <p:spPr>
              <a:xfrm>
                <a:off x="1905030" y="4218517"/>
                <a:ext cx="142712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52C934-8632-A403-72C6-76F2A10F9C50}"/>
                  </a:ext>
                </a:extLst>
              </p:cNvPr>
              <p:cNvSpPr txBox="1"/>
              <p:nvPr/>
            </p:nvSpPr>
            <p:spPr>
              <a:xfrm>
                <a:off x="838200" y="2960618"/>
                <a:ext cx="2493952" cy="619016"/>
              </a:xfrm>
              <a:prstGeom prst="rect">
                <a:avLst/>
              </a:prstGeom>
              <a:noFill/>
              <a:ln w="19431">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𝑧</m:t>
                          </m:r>
                        </m:den>
                      </m:f>
                      <m:r>
                        <a:rPr lang="en-US" b="0" i="1" smtClean="0">
                          <a:latin typeface="Cambria Math" panose="02040503050406030204" pitchFamily="18" charset="0"/>
                        </a:rPr>
                        <m:t>=</m:t>
                      </m:r>
                      <m:r>
                        <m:rPr>
                          <m:sty m:val="p"/>
                        </m:rPr>
                        <a:rPr lang="en-US" b="0" i="0" smtClean="0">
                          <a:latin typeface="Cambria Math" panose="02040503050406030204" pitchFamily="18" charset="0"/>
                        </a:rPr>
                        <m:t>Γ</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6B52C934-8632-A403-72C6-76F2A10F9C50}"/>
                  </a:ext>
                </a:extLst>
              </p:cNvPr>
              <p:cNvSpPr txBox="1">
                <a:spLocks noRot="1" noChangeAspect="1" noMove="1" noResize="1" noEditPoints="1" noAdjustHandles="1" noChangeArrowheads="1" noChangeShapeType="1" noTextEdit="1"/>
              </p:cNvSpPr>
              <p:nvPr/>
            </p:nvSpPr>
            <p:spPr>
              <a:xfrm>
                <a:off x="838200" y="2960618"/>
                <a:ext cx="2493952" cy="619016"/>
              </a:xfrm>
              <a:prstGeom prst="rect">
                <a:avLst/>
              </a:prstGeom>
              <a:blipFill>
                <a:blip r:embed="rId5"/>
                <a:stretch>
                  <a:fillRect b="-3922"/>
                </a:stretch>
              </a:blipFill>
              <a:ln w="19431">
                <a:solidFill>
                  <a:srgbClr val="FF0000"/>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4D0AEEE2-D21E-2672-E342-6E4B3A261F69}"/>
              </a:ext>
            </a:extLst>
          </p:cNvPr>
          <p:cNvSpPr txBox="1"/>
          <p:nvPr/>
        </p:nvSpPr>
        <p:spPr>
          <a:xfrm>
            <a:off x="1186547" y="3653619"/>
            <a:ext cx="842090" cy="369332"/>
          </a:xfrm>
          <a:prstGeom prst="rect">
            <a:avLst/>
          </a:prstGeom>
          <a:noFill/>
        </p:spPr>
        <p:txBody>
          <a:bodyPr wrap="none" rtlCol="0">
            <a:spAutoFit/>
          </a:bodyPr>
          <a:lstStyle/>
          <a:p>
            <a:r>
              <a:rPr lang="en-US" dirty="0"/>
              <a:t>where:</a:t>
            </a:r>
          </a:p>
        </p:txBody>
      </p:sp>
      <p:sp>
        <p:nvSpPr>
          <p:cNvPr id="15" name="TextBox 14">
            <a:extLst>
              <a:ext uri="{FF2B5EF4-FFF2-40B4-BE49-F238E27FC236}">
                <a16:creationId xmlns:a16="http://schemas.microsoft.com/office/drawing/2014/main" id="{B06D07D4-0DC5-A199-7C3E-95AA93DF0AA6}"/>
              </a:ext>
            </a:extLst>
          </p:cNvPr>
          <p:cNvSpPr txBox="1"/>
          <p:nvPr/>
        </p:nvSpPr>
        <p:spPr>
          <a:xfrm>
            <a:off x="7560768" y="994917"/>
            <a:ext cx="4082592" cy="1754326"/>
          </a:xfrm>
          <a:prstGeom prst="rect">
            <a:avLst/>
          </a:prstGeom>
          <a:noFill/>
        </p:spPr>
        <p:txBody>
          <a:bodyPr wrap="none" rtlCol="0">
            <a:spAutoFit/>
          </a:bodyPr>
          <a:lstStyle/>
          <a:p>
            <a:r>
              <a:rPr lang="en-US" dirty="0"/>
              <a:t>Need to know:</a:t>
            </a:r>
          </a:p>
          <a:p>
            <a:pPr marL="342900" indent="-342900">
              <a:buFont typeface="+mj-lt"/>
              <a:buAutoNum type="arabicPeriod"/>
            </a:pPr>
            <a:r>
              <a:rPr lang="en-US" dirty="0"/>
              <a:t>Total doping concentration (ions / m</a:t>
            </a:r>
            <a:r>
              <a:rPr lang="en-US" baseline="30000" dirty="0"/>
              <a:t>3</a:t>
            </a:r>
            <a:r>
              <a:rPr lang="en-US" dirty="0"/>
              <a:t>)</a:t>
            </a:r>
          </a:p>
          <a:p>
            <a:pPr marL="342900" indent="-342900">
              <a:buFont typeface="+mj-lt"/>
              <a:buAutoNum type="arabicPeriod"/>
            </a:pPr>
            <a:r>
              <a:rPr lang="en-US" dirty="0"/>
              <a:t>Absorption cross-section (m</a:t>
            </a:r>
            <a:r>
              <a:rPr lang="en-US" baseline="30000" dirty="0"/>
              <a:t>2</a:t>
            </a:r>
            <a:r>
              <a:rPr lang="en-US" dirty="0"/>
              <a:t>)</a:t>
            </a:r>
          </a:p>
          <a:p>
            <a:pPr marL="342900" indent="-342900">
              <a:buFont typeface="+mj-lt"/>
              <a:buAutoNum type="arabicPeriod"/>
            </a:pPr>
            <a:r>
              <a:rPr lang="en-US" dirty="0"/>
              <a:t>Emission cross-section (m</a:t>
            </a:r>
            <a:r>
              <a:rPr lang="en-US" baseline="30000" dirty="0"/>
              <a:t>2</a:t>
            </a:r>
            <a:r>
              <a:rPr lang="en-US" dirty="0"/>
              <a:t>)</a:t>
            </a:r>
          </a:p>
          <a:p>
            <a:pPr marL="342900" indent="-342900">
              <a:buFont typeface="+mj-lt"/>
              <a:buAutoNum type="arabicPeriod"/>
            </a:pPr>
            <a:r>
              <a:rPr lang="en-US" dirty="0"/>
              <a:t>Fiber core size</a:t>
            </a:r>
          </a:p>
          <a:p>
            <a:pPr marL="342900" indent="-342900">
              <a:buFont typeface="+mj-lt"/>
              <a:buAutoNum type="arabicPeriod"/>
            </a:pPr>
            <a:r>
              <a:rPr lang="en-US" dirty="0"/>
              <a:t>Excited state lifetime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1691A4-A96B-63F4-E224-323DEDD3739E}"/>
                  </a:ext>
                </a:extLst>
              </p:cNvPr>
              <p:cNvSpPr txBox="1"/>
              <p:nvPr/>
            </p:nvSpPr>
            <p:spPr>
              <a:xfrm>
                <a:off x="7209997" y="2889208"/>
                <a:ext cx="4252703" cy="1200329"/>
              </a:xfrm>
              <a:prstGeom prst="rect">
                <a:avLst/>
              </a:prstGeom>
              <a:noFill/>
              <a:ln w="19050">
                <a:solidFill>
                  <a:schemeClr val="tx1"/>
                </a:solidFill>
              </a:ln>
            </p:spPr>
            <p:txBody>
              <a:bodyPr wrap="none" rtlCol="0">
                <a:spAutoFit/>
              </a:bodyPr>
              <a:lstStyle/>
              <a:p>
                <a:r>
                  <a:rPr lang="en-US" dirty="0"/>
                  <a:t>I’m taking 1-5 from an example from Ansys: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𝑐𝑜𝑟𝑒</m:t>
                          </m:r>
                        </m:sub>
                      </m:sSub>
                      <m:r>
                        <a:rPr lang="en-US" b="0" i="1" smtClean="0">
                          <a:latin typeface="Cambria Math" panose="02040503050406030204" pitchFamily="18" charset="0"/>
                        </a:rPr>
                        <m:t>=1.05 </m:t>
                      </m:r>
                      <m:r>
                        <a:rPr lang="en-US" b="0" i="1" smtClean="0">
                          <a:latin typeface="Cambria Math" panose="02040503050406030204" pitchFamily="18" charset="0"/>
                        </a:rPr>
                        <m:t>𝜇</m:t>
                      </m:r>
                      <m:r>
                        <a:rPr lang="en-US" b="0" i="1" smtClean="0">
                          <a:latin typeface="Cambria Math" panose="02040503050406030204" pitchFamily="18" charset="0"/>
                        </a:rPr>
                        <m:t>𝑚</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=10.2 </m:t>
                      </m:r>
                      <m:r>
                        <a:rPr lang="en-US" b="0" i="1" smtClean="0">
                          <a:latin typeface="Cambria Math" panose="02040503050406030204" pitchFamily="18" charset="0"/>
                        </a:rPr>
                        <m:t>𝑚𝑠</m:t>
                      </m:r>
                    </m:oMath>
                  </m:oMathPara>
                </a14:m>
                <a:endParaRPr lang="en-US" dirty="0"/>
              </a:p>
            </p:txBody>
          </p:sp>
        </mc:Choice>
        <mc:Fallback xmlns="">
          <p:sp>
            <p:nvSpPr>
              <p:cNvPr id="16" name="TextBox 15">
                <a:extLst>
                  <a:ext uri="{FF2B5EF4-FFF2-40B4-BE49-F238E27FC236}">
                    <a16:creationId xmlns:a16="http://schemas.microsoft.com/office/drawing/2014/main" id="{431691A4-A96B-63F4-E224-323DEDD3739E}"/>
                  </a:ext>
                </a:extLst>
              </p:cNvPr>
              <p:cNvSpPr txBox="1">
                <a:spLocks noRot="1" noChangeAspect="1" noMove="1" noResize="1" noEditPoints="1" noAdjustHandles="1" noChangeArrowheads="1" noChangeShapeType="1" noTextEdit="1"/>
              </p:cNvSpPr>
              <p:nvPr/>
            </p:nvSpPr>
            <p:spPr>
              <a:xfrm>
                <a:off x="7209997" y="2889208"/>
                <a:ext cx="4252703" cy="1200329"/>
              </a:xfrm>
              <a:prstGeom prst="rect">
                <a:avLst/>
              </a:prstGeom>
              <a:blipFill>
                <a:blip r:embed="rId6"/>
                <a:stretch>
                  <a:fillRect l="-1187" t="-2062" b="-3093"/>
                </a:stretch>
              </a:blipFill>
              <a:ln w="19050">
                <a:solidFill>
                  <a:schemeClr val="tx1"/>
                </a:solidFill>
              </a:ln>
            </p:spPr>
            <p:txBody>
              <a:bodyPr/>
              <a:lstStyle/>
              <a:p>
                <a:r>
                  <a:rPr lang="en-US">
                    <a:noFill/>
                  </a:rPr>
                  <a:t> </a:t>
                </a:r>
              </a:p>
            </p:txBody>
          </p:sp>
        </mc:Fallback>
      </mc:AlternateContent>
      <p:pic>
        <p:nvPicPr>
          <p:cNvPr id="20" name="Picture 19">
            <a:extLst>
              <a:ext uri="{FF2B5EF4-FFF2-40B4-BE49-F238E27FC236}">
                <a16:creationId xmlns:a16="http://schemas.microsoft.com/office/drawing/2014/main" id="{DD400594-3E4C-01C5-8519-C738FD4BC378}"/>
              </a:ext>
            </a:extLst>
          </p:cNvPr>
          <p:cNvPicPr>
            <a:picLocks noChangeAspect="1"/>
          </p:cNvPicPr>
          <p:nvPr/>
        </p:nvPicPr>
        <p:blipFill>
          <a:blip r:embed="rId7"/>
          <a:stretch>
            <a:fillRect/>
          </a:stretch>
        </p:blipFill>
        <p:spPr>
          <a:xfrm>
            <a:off x="8295178" y="4256813"/>
            <a:ext cx="3374043" cy="2530532"/>
          </a:xfrm>
          <a:prstGeom prst="rect">
            <a:avLst/>
          </a:prstGeom>
        </p:spPr>
      </p:pic>
      <p:sp>
        <p:nvSpPr>
          <p:cNvPr id="21" name="TextBox 20">
            <a:extLst>
              <a:ext uri="{FF2B5EF4-FFF2-40B4-BE49-F238E27FC236}">
                <a16:creationId xmlns:a16="http://schemas.microsoft.com/office/drawing/2014/main" id="{672FB107-AF36-56DC-6F39-2740944D3314}"/>
              </a:ext>
            </a:extLst>
          </p:cNvPr>
          <p:cNvSpPr txBox="1"/>
          <p:nvPr/>
        </p:nvSpPr>
        <p:spPr>
          <a:xfrm>
            <a:off x="290217" y="4682394"/>
            <a:ext cx="2273571" cy="369332"/>
          </a:xfrm>
          <a:prstGeom prst="rect">
            <a:avLst/>
          </a:prstGeom>
          <a:noFill/>
        </p:spPr>
        <p:txBody>
          <a:bodyPr wrap="none" rtlCol="0">
            <a:spAutoFit/>
          </a:bodyPr>
          <a:lstStyle/>
          <a:p>
            <a:r>
              <a:rPr lang="en-US" dirty="0"/>
              <a:t>The gain coefficient 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65C1AF4-869D-F8FD-A627-53D4EA78E996}"/>
                  </a:ext>
                </a:extLst>
              </p:cNvPr>
              <p:cNvSpPr txBox="1"/>
              <p:nvPr/>
            </p:nvSpPr>
            <p:spPr>
              <a:xfrm>
                <a:off x="457164" y="5152747"/>
                <a:ext cx="4047968" cy="369332"/>
              </a:xfrm>
              <a:prstGeom prst="rect">
                <a:avLst/>
              </a:prstGeom>
              <a:noFill/>
              <a:ln w="19050">
                <a:solidFill>
                  <a:srgbClr val="00B05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𝜈</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B65C1AF4-869D-F8FD-A627-53D4EA78E996}"/>
                  </a:ext>
                </a:extLst>
              </p:cNvPr>
              <p:cNvSpPr txBox="1">
                <a:spLocks noRot="1" noChangeAspect="1" noMove="1" noResize="1" noEditPoints="1" noAdjustHandles="1" noChangeArrowheads="1" noChangeShapeType="1" noTextEdit="1"/>
              </p:cNvSpPr>
              <p:nvPr/>
            </p:nvSpPr>
            <p:spPr>
              <a:xfrm>
                <a:off x="457164" y="5152747"/>
                <a:ext cx="4047968" cy="369332"/>
              </a:xfrm>
              <a:prstGeom prst="rect">
                <a:avLst/>
              </a:prstGeom>
              <a:blipFill>
                <a:blip r:embed="rId8"/>
                <a:stretch>
                  <a:fillRect b="-12903"/>
                </a:stretch>
              </a:blipFill>
              <a:ln w="19050">
                <a:solidFill>
                  <a:srgbClr val="00B050"/>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09879499-2C1F-DFC2-C0D4-23299574AD61}"/>
              </a:ext>
            </a:extLst>
          </p:cNvPr>
          <p:cNvSpPr txBox="1"/>
          <p:nvPr/>
        </p:nvSpPr>
        <p:spPr>
          <a:xfrm>
            <a:off x="728458" y="1166441"/>
            <a:ext cx="1356718" cy="369332"/>
          </a:xfrm>
          <a:prstGeom prst="rect">
            <a:avLst/>
          </a:prstGeom>
          <a:noFill/>
        </p:spPr>
        <p:txBody>
          <a:bodyPr wrap="none" rtlCol="0">
            <a:spAutoFit/>
          </a:bodyPr>
          <a:lstStyle/>
          <a:p>
            <a:r>
              <a:rPr lang="en-US" b="1" dirty="0">
                <a:solidFill>
                  <a:srgbClr val="0070C0"/>
                </a:solidFill>
              </a:rPr>
              <a:t>Steady state</a:t>
            </a:r>
          </a:p>
        </p:txBody>
      </p:sp>
      <p:grpSp>
        <p:nvGrpSpPr>
          <p:cNvPr id="28" name="Group 27">
            <a:extLst>
              <a:ext uri="{FF2B5EF4-FFF2-40B4-BE49-F238E27FC236}">
                <a16:creationId xmlns:a16="http://schemas.microsoft.com/office/drawing/2014/main" id="{A2F9230E-B9CD-7383-FF51-DD36721B6BBD}"/>
              </a:ext>
            </a:extLst>
          </p:cNvPr>
          <p:cNvGrpSpPr/>
          <p:nvPr/>
        </p:nvGrpSpPr>
        <p:grpSpPr>
          <a:xfrm>
            <a:off x="4921137" y="4099459"/>
            <a:ext cx="3374041" cy="2715197"/>
            <a:chOff x="4921137" y="3829574"/>
            <a:chExt cx="3374041" cy="2715197"/>
          </a:xfrm>
        </p:grpSpPr>
        <p:pic>
          <p:nvPicPr>
            <p:cNvPr id="18" name="Picture 17">
              <a:extLst>
                <a:ext uri="{FF2B5EF4-FFF2-40B4-BE49-F238E27FC236}">
                  <a16:creationId xmlns:a16="http://schemas.microsoft.com/office/drawing/2014/main" id="{85FC0AE6-DC71-E298-B29E-3ECC365F88E7}"/>
                </a:ext>
              </a:extLst>
            </p:cNvPr>
            <p:cNvPicPr>
              <a:picLocks noChangeAspect="1"/>
            </p:cNvPicPr>
            <p:nvPr/>
          </p:nvPicPr>
          <p:blipFill>
            <a:blip r:embed="rId9"/>
            <a:stretch>
              <a:fillRect/>
            </a:stretch>
          </p:blipFill>
          <p:spPr>
            <a:xfrm>
              <a:off x="4921137" y="4014240"/>
              <a:ext cx="3374041" cy="2530531"/>
            </a:xfrm>
            <a:prstGeom prst="rect">
              <a:avLst/>
            </a:prstGeom>
          </p:spPr>
        </p:pic>
        <p:sp>
          <p:nvSpPr>
            <p:cNvPr id="19" name="TextBox 18">
              <a:extLst>
                <a:ext uri="{FF2B5EF4-FFF2-40B4-BE49-F238E27FC236}">
                  <a16:creationId xmlns:a16="http://schemas.microsoft.com/office/drawing/2014/main" id="{949B1FE7-823C-9D96-D918-0CB7652E3A03}"/>
                </a:ext>
              </a:extLst>
            </p:cNvPr>
            <p:cNvSpPr txBox="1"/>
            <p:nvPr/>
          </p:nvSpPr>
          <p:spPr>
            <a:xfrm>
              <a:off x="5966796" y="3829574"/>
              <a:ext cx="1559529" cy="369332"/>
            </a:xfrm>
            <a:prstGeom prst="rect">
              <a:avLst/>
            </a:prstGeom>
            <a:noFill/>
          </p:spPr>
          <p:txBody>
            <a:bodyPr wrap="none" rtlCol="0">
              <a:spAutoFit/>
            </a:bodyPr>
            <a:lstStyle/>
            <a:p>
              <a:r>
                <a:rPr lang="en-US" dirty="0"/>
                <a:t>cross-sections: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1E70D9-73CE-0242-39E3-D4464CAA10CD}"/>
                    </a:ext>
                  </a:extLst>
                </p:cNvPr>
                <p:cNvSpPr txBox="1"/>
                <p:nvPr/>
              </p:nvSpPr>
              <p:spPr>
                <a:xfrm>
                  <a:off x="6150361" y="4473209"/>
                  <a:ext cx="4624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DBE21C"/>
                                </a:solidFill>
                                <a:latin typeface="Cambria Math" panose="02040503050406030204" pitchFamily="18" charset="0"/>
                              </a:rPr>
                            </m:ctrlPr>
                          </m:sSubPr>
                          <m:e>
                            <m:r>
                              <a:rPr lang="en-US" b="0" i="1" smtClean="0">
                                <a:solidFill>
                                  <a:srgbClr val="DBE21C"/>
                                </a:solidFill>
                                <a:latin typeface="Cambria Math" panose="02040503050406030204" pitchFamily="18" charset="0"/>
                              </a:rPr>
                              <m:t>𝜎</m:t>
                            </m:r>
                          </m:e>
                          <m:sub>
                            <m:r>
                              <a:rPr lang="en-US" b="0" i="1" smtClean="0">
                                <a:solidFill>
                                  <a:srgbClr val="DBE21C"/>
                                </a:solidFill>
                                <a:latin typeface="Cambria Math" panose="02040503050406030204" pitchFamily="18" charset="0"/>
                              </a:rPr>
                              <m:t>𝑒</m:t>
                            </m:r>
                          </m:sub>
                        </m:sSub>
                      </m:oMath>
                    </m:oMathPara>
                  </a14:m>
                  <a:endParaRPr lang="en-US" dirty="0">
                    <a:solidFill>
                      <a:srgbClr val="DBE21C"/>
                    </a:solidFill>
                  </a:endParaRPr>
                </a:p>
              </p:txBody>
            </p:sp>
          </mc:Choice>
          <mc:Fallback xmlns="">
            <p:sp>
              <p:nvSpPr>
                <p:cNvPr id="24" name="TextBox 23">
                  <a:extLst>
                    <a:ext uri="{FF2B5EF4-FFF2-40B4-BE49-F238E27FC236}">
                      <a16:creationId xmlns:a16="http://schemas.microsoft.com/office/drawing/2014/main" id="{A81E70D9-73CE-0242-39E3-D4464CAA10CD}"/>
                    </a:ext>
                  </a:extLst>
                </p:cNvPr>
                <p:cNvSpPr txBox="1">
                  <a:spLocks noRot="1" noChangeAspect="1" noMove="1" noResize="1" noEditPoints="1" noAdjustHandles="1" noChangeArrowheads="1" noChangeShapeType="1" noTextEdit="1"/>
                </p:cNvSpPr>
                <p:nvPr/>
              </p:nvSpPr>
              <p:spPr>
                <a:xfrm>
                  <a:off x="6150361" y="4473209"/>
                  <a:ext cx="4624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501A2B-7200-BE41-C07E-2E9E9F6CD9CA}"/>
                    </a:ext>
                  </a:extLst>
                </p:cNvPr>
                <p:cNvSpPr txBox="1"/>
                <p:nvPr/>
              </p:nvSpPr>
              <p:spPr>
                <a:xfrm>
                  <a:off x="6096000" y="5619335"/>
                  <a:ext cx="4759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𝜎</m:t>
                            </m:r>
                          </m:e>
                          <m:sub>
                            <m:r>
                              <a:rPr lang="en-US" b="0" i="1" smtClean="0">
                                <a:solidFill>
                                  <a:schemeClr val="accent1"/>
                                </a:solidFill>
                                <a:latin typeface="Cambria Math" panose="02040503050406030204" pitchFamily="18" charset="0"/>
                              </a:rPr>
                              <m:t>𝑎</m:t>
                            </m:r>
                          </m:sub>
                        </m:sSub>
                      </m:oMath>
                    </m:oMathPara>
                  </a14:m>
                  <a:endParaRPr lang="en-US" dirty="0">
                    <a:solidFill>
                      <a:schemeClr val="accent1"/>
                    </a:solidFill>
                  </a:endParaRPr>
                </a:p>
              </p:txBody>
            </p:sp>
          </mc:Choice>
          <mc:Fallback xmlns="">
            <p:sp>
              <p:nvSpPr>
                <p:cNvPr id="25" name="TextBox 24">
                  <a:extLst>
                    <a:ext uri="{FF2B5EF4-FFF2-40B4-BE49-F238E27FC236}">
                      <a16:creationId xmlns:a16="http://schemas.microsoft.com/office/drawing/2014/main" id="{81501A2B-7200-BE41-C07E-2E9E9F6CD9CA}"/>
                    </a:ext>
                  </a:extLst>
                </p:cNvPr>
                <p:cNvSpPr txBox="1">
                  <a:spLocks noRot="1" noChangeAspect="1" noMove="1" noResize="1" noEditPoints="1" noAdjustHandles="1" noChangeArrowheads="1" noChangeShapeType="1" noTextEdit="1"/>
                </p:cNvSpPr>
                <p:nvPr/>
              </p:nvSpPr>
              <p:spPr>
                <a:xfrm>
                  <a:off x="6096000" y="5619335"/>
                  <a:ext cx="475900" cy="369332"/>
                </a:xfrm>
                <a:prstGeom prst="rect">
                  <a:avLst/>
                </a:prstGeom>
                <a:blipFill>
                  <a:blip r:embed="rId11"/>
                  <a:stretch>
                    <a:fillRect/>
                  </a:stretch>
                </a:blipFill>
              </p:spPr>
              <p:txBody>
                <a:bodyPr/>
                <a:lstStyle/>
                <a:p>
                  <a:r>
                    <a:rPr lang="en-US">
                      <a:noFill/>
                    </a:rPr>
                    <a:t> </a:t>
                  </a:r>
                </a:p>
              </p:txBody>
            </p:sp>
          </mc:Fallback>
        </mc:AlternateContent>
      </p:grpSp>
      <p:cxnSp>
        <p:nvCxnSpPr>
          <p:cNvPr id="27" name="Straight Arrow Connector 26">
            <a:extLst>
              <a:ext uri="{FF2B5EF4-FFF2-40B4-BE49-F238E27FC236}">
                <a16:creationId xmlns:a16="http://schemas.microsoft.com/office/drawing/2014/main" id="{E10A9E92-2089-0F42-9E8E-F692A0C50877}"/>
              </a:ext>
            </a:extLst>
          </p:cNvPr>
          <p:cNvCxnSpPr>
            <a:cxnSpLocks/>
            <a:stCxn id="22" idx="3"/>
          </p:cNvCxnSpPr>
          <p:nvPr/>
        </p:nvCxnSpPr>
        <p:spPr>
          <a:xfrm>
            <a:off x="4505132" y="5337413"/>
            <a:ext cx="416005"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3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A90580-FAC6-CF02-A8B7-E2602FA133EC}"/>
              </a:ext>
            </a:extLst>
          </p:cNvPr>
          <p:cNvSpPr>
            <a:spLocks noGrp="1"/>
          </p:cNvSpPr>
          <p:nvPr>
            <p:ph type="title"/>
          </p:nvPr>
        </p:nvSpPr>
        <p:spPr/>
        <p:txBody>
          <a:bodyPr/>
          <a:lstStyle/>
          <a:p>
            <a:r>
              <a:rPr lang="en-US" dirty="0"/>
              <a:t>Diagnosing unphysical results</a:t>
            </a:r>
          </a:p>
        </p:txBody>
      </p:sp>
      <p:sp>
        <p:nvSpPr>
          <p:cNvPr id="3" name="Slide Number Placeholder 2">
            <a:extLst>
              <a:ext uri="{FF2B5EF4-FFF2-40B4-BE49-F238E27FC236}">
                <a16:creationId xmlns:a16="http://schemas.microsoft.com/office/drawing/2014/main" id="{A06D3157-A2DA-C525-A52D-60BE23870EA3}"/>
              </a:ext>
            </a:extLst>
          </p:cNvPr>
          <p:cNvSpPr>
            <a:spLocks noGrp="1"/>
          </p:cNvSpPr>
          <p:nvPr>
            <p:ph type="sldNum" sz="quarter" idx="12"/>
          </p:nvPr>
        </p:nvSpPr>
        <p:spPr/>
        <p:txBody>
          <a:bodyPr/>
          <a:lstStyle/>
          <a:p>
            <a:fld id="{B9982081-D51A-40C8-8A41-6498517A0DD4}" type="slidenum">
              <a:rPr lang="en-US" smtClean="0"/>
              <a:t>3</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46BBF9E-4DBC-0043-9AE1-D9A24F579DC5}"/>
                  </a:ext>
                </a:extLst>
              </p:cNvPr>
              <p:cNvSpPr txBox="1"/>
              <p:nvPr/>
            </p:nvSpPr>
            <p:spPr>
              <a:xfrm>
                <a:off x="942654" y="1105344"/>
                <a:ext cx="9228762" cy="4524315"/>
              </a:xfrm>
              <a:prstGeom prst="rect">
                <a:avLst/>
              </a:prstGeom>
              <a:noFill/>
            </p:spPr>
            <p:txBody>
              <a:bodyPr wrap="square">
                <a:spAutoFit/>
              </a:bodyPr>
              <a:lstStyle/>
              <a:p>
                <a:pPr marL="285750" indent="-285750">
                  <a:buFont typeface="Arial" panose="020B0604020202020204" pitchFamily="34" charset="0"/>
                  <a:buChar char="•"/>
                </a:pPr>
                <a:r>
                  <a:rPr lang="en-US" dirty="0"/>
                  <a:t>Turns out I don’t think you can bypass an update to </a:t>
                </a:r>
                <a:r>
                  <a:rPr lang="en-US" dirty="0" err="1"/>
                  <a:t>PyNLO</a:t>
                </a:r>
                <a:r>
                  <a:rPr lang="en-US" dirty="0"/>
                  <a:t> by using an iterative method. It works for the CW case but not for broadband. Not sure why, maybe because you can’t “collapse” all the wavelength info into some 1D trick like what I was doing. Spent so much time on this 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Modified </a:t>
                </a:r>
                <a:r>
                  <a:rPr lang="en-US" dirty="0" err="1"/>
                  <a:t>PyNLO’s</a:t>
                </a:r>
                <a:r>
                  <a:rPr lang="en-US" dirty="0"/>
                  <a:t> propagate function to simultaneously propagate the pump together with the signal.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Starting out first with forward pumping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Validate results / diagnose source of unexpected results: </a:t>
                </a:r>
              </a:p>
              <a:p>
                <a:pPr marL="742950" lvl="1" indent="-285750">
                  <a:buFont typeface="Arial" panose="020B0604020202020204" pitchFamily="34" charset="0"/>
                  <a:buChar char="•"/>
                </a:pPr>
                <a:r>
                  <a:rPr lang="en-US" dirty="0"/>
                  <a:t>Compare </a:t>
                </a:r>
                <a:r>
                  <a:rPr lang="en-US" dirty="0" err="1"/>
                  <a:t>PyNLO</a:t>
                </a:r>
                <a:r>
                  <a:rPr lang="en-US" dirty="0"/>
                  <a:t> calculated solutions to just solving the rate equations. This should agree in the limit that there is no nonlinearity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 broadband, solving the RE is a large set of coupled ODE’s </a:t>
                </a:r>
                <a14:m>
                  <m:oMath xmlns:m="http://schemas.openxmlformats.org/officeDocument/2006/math">
                    <m:r>
                      <a:rPr lang="en-US" b="0" i="1" smtClean="0">
                        <a:latin typeface="Cambria Math" panose="02040503050406030204" pitchFamily="18" charset="0"/>
                      </a:rPr>
                      <m:t>→</m:t>
                    </m:r>
                  </m:oMath>
                </a14:m>
                <a:r>
                  <a:rPr lang="en-US" dirty="0"/>
                  <a:t> can crunch them with </a:t>
                </a:r>
                <a:r>
                  <a:rPr lang="en-US" dirty="0" err="1"/>
                  <a:t>scipy’s</a:t>
                </a:r>
                <a:r>
                  <a:rPr lang="en-US" dirty="0"/>
                  <a:t> </a:t>
                </a:r>
                <a:r>
                  <a:rPr lang="en-US" dirty="0" err="1"/>
                  <a:t>odeint</a:t>
                </a:r>
                <a:endParaRPr lang="en-US" dirty="0"/>
              </a:p>
            </p:txBody>
          </p:sp>
        </mc:Choice>
        <mc:Fallback>
          <p:sp>
            <p:nvSpPr>
              <p:cNvPr id="9" name="TextBox 8">
                <a:extLst>
                  <a:ext uri="{FF2B5EF4-FFF2-40B4-BE49-F238E27FC236}">
                    <a16:creationId xmlns:a16="http://schemas.microsoft.com/office/drawing/2014/main" id="{046BBF9E-4DBC-0043-9AE1-D9A24F579DC5}"/>
                  </a:ext>
                </a:extLst>
              </p:cNvPr>
              <p:cNvSpPr txBox="1">
                <a:spLocks noRot="1" noChangeAspect="1" noMove="1" noResize="1" noEditPoints="1" noAdjustHandles="1" noChangeArrowheads="1" noChangeShapeType="1" noTextEdit="1"/>
              </p:cNvSpPr>
              <p:nvPr/>
            </p:nvSpPr>
            <p:spPr>
              <a:xfrm>
                <a:off x="942654" y="1105344"/>
                <a:ext cx="9228762" cy="4524315"/>
              </a:xfrm>
              <a:prstGeom prst="rect">
                <a:avLst/>
              </a:prstGeom>
              <a:blipFill>
                <a:blip r:embed="rId2"/>
                <a:stretch>
                  <a:fillRect l="-412" t="-559" r="-275" b="-1117"/>
                </a:stretch>
              </a:blipFill>
            </p:spPr>
            <p:txBody>
              <a:bodyPr/>
              <a:lstStyle/>
              <a:p>
                <a:r>
                  <a:rPr lang="en-US">
                    <a:noFill/>
                  </a:rPr>
                  <a:t> </a:t>
                </a:r>
              </a:p>
            </p:txBody>
          </p:sp>
        </mc:Fallback>
      </mc:AlternateContent>
    </p:spTree>
    <p:extLst>
      <p:ext uri="{BB962C8B-B14F-4D97-AF65-F5344CB8AC3E}">
        <p14:creationId xmlns:p14="http://schemas.microsoft.com/office/powerpoint/2010/main" val="231494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E91-E4F3-11ED-2896-BFE6E6BC0F7B}"/>
              </a:ext>
            </a:extLst>
          </p:cNvPr>
          <p:cNvSpPr>
            <a:spLocks noGrp="1"/>
          </p:cNvSpPr>
          <p:nvPr>
            <p:ph type="title"/>
          </p:nvPr>
        </p:nvSpPr>
        <p:spPr/>
        <p:txBody>
          <a:bodyPr>
            <a:noAutofit/>
          </a:bodyPr>
          <a:lstStyle/>
          <a:p>
            <a:r>
              <a:rPr lang="en-US" dirty="0"/>
              <a:t>650 </a:t>
            </a:r>
            <a:r>
              <a:rPr lang="en-US" dirty="0" err="1"/>
              <a:t>mW</a:t>
            </a:r>
            <a:r>
              <a:rPr lang="en-US" dirty="0"/>
              <a:t> pump, 1.5 m of ER 80</a:t>
            </a:r>
          </a:p>
        </p:txBody>
      </p:sp>
      <p:sp>
        <p:nvSpPr>
          <p:cNvPr id="3" name="Slide Number Placeholder 2">
            <a:extLst>
              <a:ext uri="{FF2B5EF4-FFF2-40B4-BE49-F238E27FC236}">
                <a16:creationId xmlns:a16="http://schemas.microsoft.com/office/drawing/2014/main" id="{3CD2E26A-83E7-7848-0A93-C2251C5FE996}"/>
              </a:ext>
            </a:extLst>
          </p:cNvPr>
          <p:cNvSpPr>
            <a:spLocks noGrp="1"/>
          </p:cNvSpPr>
          <p:nvPr>
            <p:ph type="sldNum" sz="quarter" idx="12"/>
          </p:nvPr>
        </p:nvSpPr>
        <p:spPr/>
        <p:txBody>
          <a:bodyPr/>
          <a:lstStyle/>
          <a:p>
            <a:fld id="{B9982081-D51A-40C8-8A41-6498517A0DD4}" type="slidenum">
              <a:rPr lang="en-US" smtClean="0"/>
              <a:t>4</a:t>
            </a:fld>
            <a:endParaRPr lang="en-US"/>
          </a:p>
        </p:txBody>
      </p:sp>
      <p:pic>
        <p:nvPicPr>
          <p:cNvPr id="5" name="Picture 4">
            <a:extLst>
              <a:ext uri="{FF2B5EF4-FFF2-40B4-BE49-F238E27FC236}">
                <a16:creationId xmlns:a16="http://schemas.microsoft.com/office/drawing/2014/main" id="{E90CBFB4-6E82-1CD8-E575-758D78071DD3}"/>
              </a:ext>
            </a:extLst>
          </p:cNvPr>
          <p:cNvPicPr>
            <a:picLocks noChangeAspect="1"/>
          </p:cNvPicPr>
          <p:nvPr/>
        </p:nvPicPr>
        <p:blipFill>
          <a:blip r:embed="rId2"/>
          <a:stretch>
            <a:fillRect/>
          </a:stretch>
        </p:blipFill>
        <p:spPr>
          <a:xfrm>
            <a:off x="6096001" y="1484616"/>
            <a:ext cx="6096001" cy="4572000"/>
          </a:xfrm>
          <a:prstGeom prst="rect">
            <a:avLst/>
          </a:prstGeom>
        </p:spPr>
      </p:pic>
      <p:pic>
        <p:nvPicPr>
          <p:cNvPr id="7" name="Picture 6">
            <a:extLst>
              <a:ext uri="{FF2B5EF4-FFF2-40B4-BE49-F238E27FC236}">
                <a16:creationId xmlns:a16="http://schemas.microsoft.com/office/drawing/2014/main" id="{0FE2E77F-DDE7-CF2D-7D7F-FBBFFDE95730}"/>
              </a:ext>
            </a:extLst>
          </p:cNvPr>
          <p:cNvPicPr>
            <a:picLocks noChangeAspect="1"/>
          </p:cNvPicPr>
          <p:nvPr/>
        </p:nvPicPr>
        <p:blipFill>
          <a:blip r:embed="rId3"/>
          <a:stretch>
            <a:fillRect/>
          </a:stretch>
        </p:blipFill>
        <p:spPr>
          <a:xfrm>
            <a:off x="0" y="1484616"/>
            <a:ext cx="6096000" cy="4572000"/>
          </a:xfrm>
          <a:prstGeom prst="rect">
            <a:avLst/>
          </a:prstGeom>
        </p:spPr>
      </p:pic>
    </p:spTree>
    <p:extLst>
      <p:ext uri="{BB962C8B-B14F-4D97-AF65-F5344CB8AC3E}">
        <p14:creationId xmlns:p14="http://schemas.microsoft.com/office/powerpoint/2010/main" val="1775009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2EEEF69A-DCD7-0549-B154-8CF36BF1D0BD}" vid="{AC911BDC-0720-A743-B47D-0C87AB0562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10613</TotalTime>
  <Words>314</Words>
  <Application>Microsoft Macintosh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Modeling an EDFA</vt:lpstr>
      <vt:lpstr>Rate Equations</vt:lpstr>
      <vt:lpstr>Diagnosing unphysical results</vt:lpstr>
      <vt:lpstr>650 mW pump, 1.5 m of ER 80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Tz Shin Chang</dc:creator>
  <cp:lastModifiedBy>Peter Tz Shin Chang</cp:lastModifiedBy>
  <cp:revision>15</cp:revision>
  <dcterms:created xsi:type="dcterms:W3CDTF">2023-10-10T20:15:56Z</dcterms:created>
  <dcterms:modified xsi:type="dcterms:W3CDTF">2023-10-18T07:14:54Z</dcterms:modified>
</cp:coreProperties>
</file>