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1" r:id="rId3"/>
    <p:sldId id="270" r:id="rId4"/>
    <p:sldId id="272" r:id="rId5"/>
    <p:sldId id="273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/>
    <p:restoredTop sz="96180"/>
  </p:normalViewPr>
  <p:slideViewPr>
    <p:cSldViewPr snapToGrid="0">
      <p:cViewPr varScale="1">
        <p:scale>
          <a:sx n="151" d="100"/>
          <a:sy n="15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EDFA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/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pump transition undergoes non-radiative decay immediately to the metastable state → can model as a two-level system: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blipFill>
                <a:blip r:embed="rId4"/>
                <a:stretch>
                  <a:fillRect l="-461" t="-138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3758184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state!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blipFill>
                <a:blip r:embed="rId8"/>
                <a:stretch>
                  <a:fillRect l="-1235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D07D4-0DC5-A199-7C3E-95AA93DF0AA6}"/>
              </a:ext>
            </a:extLst>
          </p:cNvPr>
          <p:cNvSpPr txBox="1"/>
          <p:nvPr/>
        </p:nvSpPr>
        <p:spPr>
          <a:xfrm>
            <a:off x="7526325" y="1473115"/>
            <a:ext cx="33030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know: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Absorption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Emission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Fiber core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Excited state lifetime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/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𝑛𝑧</m:t>
                        </m:r>
                      </m:sup>
                    </m:sSup>
                  </m:oMath>
                </a14:m>
                <a:r>
                  <a:rPr lang="en-US" dirty="0"/>
                  <a:t> = small signal absorption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known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86311C-0A03-6097-C308-3FA1A5195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671" y="3243014"/>
                <a:ext cx="4544129" cy="374270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5E91-E4F3-11ED-2896-BFE6E6B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2E26A-83E7-7848-0A93-C2251C5F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896C4-9F48-3584-F785-5E3808DC96CC}"/>
              </a:ext>
            </a:extLst>
          </p:cNvPr>
          <p:cNvSpPr txBox="1"/>
          <p:nvPr/>
        </p:nvSpPr>
        <p:spPr>
          <a:xfrm>
            <a:off x="7653867" y="1701799"/>
            <a:ext cx="295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Unphysically high conversion efficiency!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272780-B886-FD15-B550-BAF6E74A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7" y="1320799"/>
            <a:ext cx="6596239" cy="4947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F6101-7705-2B23-A325-AD79A6D7FE6E}"/>
              </a:ext>
            </a:extLst>
          </p:cNvPr>
          <p:cNvSpPr txBox="1"/>
          <p:nvPr/>
        </p:nvSpPr>
        <p:spPr>
          <a:xfrm>
            <a:off x="8153400" y="24722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</p:spTree>
    <p:extLst>
      <p:ext uri="{BB962C8B-B14F-4D97-AF65-F5344CB8AC3E}">
        <p14:creationId xmlns:p14="http://schemas.microsoft.com/office/powerpoint/2010/main" val="177500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C4124E-C7EA-DE4A-4868-7AC9A19B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excited state absorption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E3D10-ECD0-713B-31F0-9532D178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4C6E4-7F9D-7DE2-811D-1D4B6E46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ESA for both pump and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5-levels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4E580B5-A9FD-9CC8-F608-E1B662FF1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A6F92-F9C4-C646-B0B0-159F125B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B607998-0BAF-0F70-CD19-D0AD4CEA6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4028"/>
            <a:ext cx="4711700" cy="534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45212B-4295-B918-335C-C6452541EAC2}"/>
              </a:ext>
            </a:extLst>
          </p:cNvPr>
          <p:cNvSpPr txBox="1"/>
          <p:nvPr/>
        </p:nvSpPr>
        <p:spPr>
          <a:xfrm>
            <a:off x="6620933" y="1346200"/>
            <a:ext cx="41825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include lifetimes to “close” the circuit if you want to apply steady state (i.e. energy needs to be conserved).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isolate population to the pump level (3), laser excited state (2), and (5) which is responsible for the green fluorescence.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Done by making the lifetime of (4) much smaller than the others (e.g. 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732EA-45D5-DD9D-2442-51D3266C27DE}"/>
              </a:ext>
            </a:extLst>
          </p:cNvPr>
          <p:cNvSpPr txBox="1"/>
          <p:nvPr/>
        </p:nvSpPr>
        <p:spPr>
          <a:xfrm>
            <a:off x="0" y="6581001"/>
            <a:ext cx="4642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Yu. O. </a:t>
            </a:r>
            <a:r>
              <a:rPr lang="en-US" sz="1200" dirty="0" err="1"/>
              <a:t>Barmenkov</a:t>
            </a:r>
            <a:r>
              <a:rPr lang="en-US" sz="1200" dirty="0"/>
              <a:t>, et al., Journal of Applied Physics 106, 083108 (2009).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B44EC-52B1-DB32-6903-2A03F53854AA}"/>
              </a:ext>
            </a:extLst>
          </p:cNvPr>
          <p:cNvSpPr txBox="1"/>
          <p:nvPr/>
        </p:nvSpPr>
        <p:spPr>
          <a:xfrm>
            <a:off x="4775200" y="5424640"/>
            <a:ext cx="575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n</a:t>
            </a:r>
            <a:r>
              <a:rPr lang="en-US" baseline="-25000" dirty="0"/>
              <a:t>1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 n</a:t>
            </a:r>
            <a:r>
              <a:rPr lang="en-US" baseline="-25000" dirty="0"/>
              <a:t>3</a:t>
            </a:r>
            <a:r>
              <a:rPr lang="en-US" dirty="0"/>
              <a:t> n</a:t>
            </a:r>
            <a:r>
              <a:rPr lang="en-US" baseline="-25000" dirty="0"/>
              <a:t>4</a:t>
            </a:r>
            <a:r>
              <a:rPr lang="en-US" dirty="0"/>
              <a:t> n</a:t>
            </a:r>
            <a:r>
              <a:rPr lang="en-US" baseline="-25000" dirty="0"/>
              <a:t>5</a:t>
            </a:r>
            <a:r>
              <a:rPr lang="en-US" dirty="0"/>
              <a:t> in terms of </a:t>
            </a:r>
            <a:r>
              <a:rPr lang="en-US" dirty="0" err="1"/>
              <a:t>n</a:t>
            </a:r>
            <a:r>
              <a:rPr lang="en-US" baseline="-25000" dirty="0" err="1"/>
              <a:t>tot</a:t>
            </a:r>
            <a:r>
              <a:rPr lang="en-US" dirty="0"/>
              <a:t> = n</a:t>
            </a:r>
            <a:r>
              <a:rPr lang="en-US" baseline="-25000" dirty="0"/>
              <a:t>1</a:t>
            </a:r>
            <a:r>
              <a:rPr lang="en-US" dirty="0"/>
              <a:t> + n</a:t>
            </a:r>
            <a:r>
              <a:rPr lang="en-US" baseline="-25000" dirty="0"/>
              <a:t>2</a:t>
            </a:r>
            <a:r>
              <a:rPr lang="en-US" dirty="0"/>
              <a:t> + n</a:t>
            </a:r>
            <a:r>
              <a:rPr lang="en-US" baseline="-25000" dirty="0"/>
              <a:t>3</a:t>
            </a:r>
            <a:r>
              <a:rPr lang="en-US" dirty="0"/>
              <a:t> + n</a:t>
            </a:r>
            <a:r>
              <a:rPr lang="en-US" baseline="-25000" dirty="0"/>
              <a:t>4</a:t>
            </a:r>
            <a:r>
              <a:rPr lang="en-US" dirty="0"/>
              <a:t> + n</a:t>
            </a:r>
            <a:r>
              <a:rPr lang="en-US" baseline="-250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3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61EC8-6D22-D841-9539-56AF72B0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BDE8C-9EED-77F2-E508-9E4D1BABC917}"/>
              </a:ext>
            </a:extLst>
          </p:cNvPr>
          <p:cNvSpPr txBox="1"/>
          <p:nvPr/>
        </p:nvSpPr>
        <p:spPr>
          <a:xfrm>
            <a:off x="8411289" y="1540807"/>
            <a:ext cx="314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More realistic power evolution!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B0B74-3F47-CEF3-D23B-4EA29A3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2W pump, 2 m of ER 80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7520B6-E087-8194-92F3-E9A63030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8" y="1540807"/>
            <a:ext cx="7772400" cy="4294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2E87E-674A-E3B8-8C32-29EEEA8E890E}"/>
              </a:ext>
            </a:extLst>
          </p:cNvPr>
          <p:cNvSpPr txBox="1"/>
          <p:nvPr/>
        </p:nvSpPr>
        <p:spPr>
          <a:xfrm>
            <a:off x="8610600" y="23368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</p:spTree>
    <p:extLst>
      <p:ext uri="{BB962C8B-B14F-4D97-AF65-F5344CB8AC3E}">
        <p14:creationId xmlns:p14="http://schemas.microsoft.com/office/powerpoint/2010/main" val="78425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97BB-071F-DB4E-AC6B-4B379AB6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2W pump, 2 m of ER 80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6F0C6-EC6F-8865-88D8-DE794A59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9494B-4494-8FAB-BF4E-1E402515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772518"/>
            <a:ext cx="7772400" cy="397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20F62-FBBD-C0D3-5B44-12BA715B6B10}"/>
              </a:ext>
            </a:extLst>
          </p:cNvPr>
          <p:cNvSpPr txBox="1"/>
          <p:nvPr/>
        </p:nvSpPr>
        <p:spPr>
          <a:xfrm>
            <a:off x="8669867" y="177251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pumping using shooting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91B1C-9CFF-1F22-ED66-B05369378ABE}"/>
              </a:ext>
            </a:extLst>
          </p:cNvPr>
          <p:cNvSpPr txBox="1"/>
          <p:nvPr/>
        </p:nvSpPr>
        <p:spPr>
          <a:xfrm>
            <a:off x="8707967" y="27826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Used: 0.7 dB insertion loss, 0.2 dB splicing loss</a:t>
            </a:r>
          </a:p>
        </p:txBody>
      </p:sp>
    </p:spTree>
    <p:extLst>
      <p:ext uri="{BB962C8B-B14F-4D97-AF65-F5344CB8AC3E}">
        <p14:creationId xmlns:p14="http://schemas.microsoft.com/office/powerpoint/2010/main" val="102643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16328</TotalTime>
  <Words>349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Modeling an EDFA</vt:lpstr>
      <vt:lpstr>Rate Equations</vt:lpstr>
      <vt:lpstr>2W pump, 2 m of ER 80</vt:lpstr>
      <vt:lpstr>Accounting for excited state absorption</vt:lpstr>
      <vt:lpstr>ESA for both pump and signal → 5-levels</vt:lpstr>
      <vt:lpstr>2W pump, 2 m of ER 80</vt:lpstr>
      <vt:lpstr>2W pump, 2 m of ER 80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23</cp:revision>
  <dcterms:created xsi:type="dcterms:W3CDTF">2023-10-10T20:15:56Z</dcterms:created>
  <dcterms:modified xsi:type="dcterms:W3CDTF">2023-10-30T23:01:03Z</dcterms:modified>
</cp:coreProperties>
</file>