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58" r:id="rId11"/>
    <p:sldId id="262" r:id="rId12"/>
    <p:sldId id="264" r:id="rId13"/>
    <p:sldId id="263" r:id="rId14"/>
    <p:sldId id="260" r:id="rId15"/>
    <p:sldId id="261" r:id="rId16"/>
    <p:sldId id="272" r:id="rId17"/>
    <p:sldId id="287" r:id="rId18"/>
    <p:sldId id="273" r:id="rId19"/>
    <p:sldId id="284" r:id="rId20"/>
    <p:sldId id="279" r:id="rId21"/>
    <p:sldId id="281" r:id="rId22"/>
    <p:sldId id="276" r:id="rId23"/>
    <p:sldId id="277" r:id="rId24"/>
    <p:sldId id="288" r:id="rId25"/>
    <p:sldId id="291" r:id="rId26"/>
    <p:sldId id="292" r:id="rId27"/>
    <p:sldId id="293" r:id="rId28"/>
    <p:sldId id="295" r:id="rId29"/>
    <p:sldId id="294" r:id="rId30"/>
    <p:sldId id="290" r:id="rId31"/>
    <p:sldId id="259" r:id="rId32"/>
    <p:sldId id="282" r:id="rId33"/>
    <p:sldId id="289" r:id="rId34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20" y="-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8AEEBA2-3BB9-4943-A762-6495796A199D}" type="datetimeFigureOut">
              <a:rPr lang="zh-TW" altLang="en-US"/>
              <a:pPr>
                <a:defRPr/>
              </a:pPr>
              <a:t>2014/10/19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723FB22-D2B3-417B-A98B-03C1D98DF64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9604017-FD52-482E-8E5B-C6FABAB5DFEC}" type="datetimeFigureOut">
              <a:rPr lang="zh-TW" altLang="en-US"/>
              <a:pPr>
                <a:defRPr/>
              </a:pPr>
              <a:t>2014/10/19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24726DE-8559-4015-AC97-B59289917E7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C29FA-1F0B-4CD1-AB3D-391308FC22D1}" type="datetime1">
              <a:rPr lang="en-US" altLang="zh-TW"/>
              <a:pPr>
                <a:defRPr/>
              </a:pPr>
              <a:t>10/19/2014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F9D58-7DEF-46FA-9B96-34F7A14FC77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3F26B-2B61-4AD1-B266-7EA98DA879D6}" type="datetime1">
              <a:rPr lang="en-US" altLang="zh-TW"/>
              <a:pPr>
                <a:defRPr/>
              </a:pPr>
              <a:t>10/19/2014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DA7D-5720-4BAE-BC7C-E37D25B305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B3AF1-8A33-486E-A847-8C20594B91C1}" type="datetime1">
              <a:rPr lang="en-US" altLang="zh-TW"/>
              <a:pPr>
                <a:defRPr/>
              </a:pPr>
              <a:t>10/19/2014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72A0F-0BAD-4253-9913-E23678CABC7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DEBE9-4344-4BAA-B210-EDF5DCF8F0F2}" type="datetime1">
              <a:rPr lang="en-US" altLang="zh-TW"/>
              <a:pPr>
                <a:defRPr/>
              </a:pPr>
              <a:t>10/19/2014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3D62D-E9C5-4739-AA20-2A6BDAE956C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B45E6-F6A0-476F-ACB1-52F96C0EA002}" type="datetime1">
              <a:rPr lang="en-US" altLang="zh-TW"/>
              <a:pPr>
                <a:defRPr/>
              </a:pPr>
              <a:t>10/19/2014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86564-3B8B-4ACF-BCD2-5EF2090C11B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0A5B7-DBF9-455E-8CF4-94D93A1A33D5}" type="datetime1">
              <a:rPr lang="en-US" altLang="zh-TW"/>
              <a:pPr>
                <a:defRPr/>
              </a:pPr>
              <a:t>10/19/2014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D13EB-28B0-44E3-8783-EA517A1AA93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70A5C-54C3-4BCB-9106-74612F8C0C10}" type="datetime1">
              <a:rPr lang="en-US" altLang="zh-TW"/>
              <a:pPr>
                <a:defRPr/>
              </a:pPr>
              <a:t>10/19/2014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D5538-EFD2-4781-A53A-6C932CEBBAC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05775-D672-4949-94FB-006C9B90202F}" type="datetime1">
              <a:rPr lang="en-US" altLang="zh-TW"/>
              <a:pPr>
                <a:defRPr/>
              </a:pPr>
              <a:t>10/19/2014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7D47A-1009-42F9-95C1-12B8BDEAE88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94094-238E-4DA3-97D6-3FACF56773DB}" type="datetime1">
              <a:rPr lang="en-US" altLang="zh-TW"/>
              <a:pPr>
                <a:defRPr/>
              </a:pPr>
              <a:t>10/19/2014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AA4F4-9507-4409-A8B0-5DBB86870A7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F5A11-DC7E-4810-91A4-E28A44A1470D}" type="datetime1">
              <a:rPr lang="en-US" altLang="zh-TW"/>
              <a:pPr>
                <a:defRPr/>
              </a:pPr>
              <a:t>10/19/2014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55963-CCE9-419A-A4FB-E5DA95E87ED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6E015-ABE2-4183-B2A1-FD7AC5E591B1}" type="datetime1">
              <a:rPr lang="en-US" altLang="zh-TW"/>
              <a:pPr>
                <a:defRPr/>
              </a:pPr>
              <a:t>10/19/2014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FFB02-F63A-4A68-ADE6-2F0E2EEC7C0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7427ED5-FBCE-4F60-A75E-8AE1199D58E8}" type="datetime1">
              <a:rPr lang="en-US" altLang="zh-TW"/>
              <a:pPr>
                <a:defRPr/>
              </a:pPr>
              <a:t>10/19/2014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A2B1F1E-CC5D-4435-9AE7-EE7B4CA4A6D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新細明體" charset="-12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新細明體" charset="-12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新細明體" charset="-12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新細明體" charset="-12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新細明體" charset="-12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新細明體" charset="-12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新細明體" charset="-12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新細明體" charset="-12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xr.free-electrons.com/source/kernel/fork.c" TargetMode="External"/><Relationship Id="rId2" Type="http://schemas.openxmlformats.org/officeDocument/2006/relationships/hyperlink" Target="http://www.makelinux.net/books/lkd2/ch03lev1sec2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lxr.free-electrons.com/source/fs/exec.c" TargetMode="External"/><Relationship Id="rId2" Type="http://schemas.openxmlformats.org/officeDocument/2006/relationships/hyperlink" Target="http://lxr.free-electrons.com/source/include/linux/binfmts.h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man7.org/linux/man-pages/man7/signal.7.html" TargetMode="External"/><Relationship Id="rId2" Type="http://schemas.openxmlformats.org/officeDocument/2006/relationships/hyperlink" Target="http://www.cs.utah.edu/dept/old/texinfo/glibc-manual-0.02/library_23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svali.com/wp-content/uploads/2009/09/processstate.gif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tuxthink.blogspot.tw/2011/02/kernel-thread-creation-1.html" TargetMode="External"/><Relationship Id="rId2" Type="http://schemas.openxmlformats.org/officeDocument/2006/relationships/hyperlink" Target="http://www.cyberciti.biz/tips/compiling-linux-kernel-modu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ldp.org/HOWTO/Module-HOWTO/x197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lxr.free-electrons.com/source/kernel/fork.c" TargetMode="External"/><Relationship Id="rId2" Type="http://schemas.openxmlformats.org/officeDocument/2006/relationships/hyperlink" Target="http://www.makelinux.net/books/lkd2/ch03lev1sec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kelinux.net/books/lkd2/ch03lev1sec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Operation System Program 1</a:t>
            </a:r>
            <a:endParaRPr lang="zh-TW" altLang="en-US" smtClean="0"/>
          </a:p>
        </p:txBody>
      </p:sp>
      <p:sp>
        <p:nvSpPr>
          <p:cNvPr id="15362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Kernel-Mode Multi-Process Programming</a:t>
            </a:r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41BD94C-03FB-844A-8933-923AF40446EA}" type="datetime1">
              <a:rPr lang="en-US" altLang="zh-TW"/>
              <a:pPr>
                <a:defRPr/>
              </a:pPr>
              <a:t>10/19/2014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F295A8-31BC-44C8-9257-D8AF1B1600BD}" type="slidenum">
              <a:rPr lang="zh-TW" altLang="en-US"/>
              <a:pPr>
                <a:defRPr/>
              </a:pPr>
              <a:t>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Program 1-1</a:t>
            </a:r>
            <a:endParaRPr lang="zh-TW" altLang="en-US" smtClean="0"/>
          </a:p>
        </p:txBody>
      </p:sp>
      <p:sp>
        <p:nvSpPr>
          <p:cNvPr id="24578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In this program,  you have to write a user mode process monitor that oversees its own child process.</a:t>
            </a:r>
          </a:p>
          <a:p>
            <a:endParaRPr lang="en-US" altLang="zh-TW" smtClean="0"/>
          </a:p>
          <a:p>
            <a:r>
              <a:rPr lang="en-US" altLang="zh-TW" smtClean="0"/>
              <a:t>First this monitor forks a child process to execute the test program</a:t>
            </a:r>
          </a:p>
          <a:p>
            <a:endParaRPr lang="en-US" altLang="zh-TW" smtClean="0"/>
          </a:p>
          <a:p>
            <a:r>
              <a:rPr lang="en-US" altLang="zh-TW" smtClean="0"/>
              <a:t>When child process finish executing , the child process will enter zombie status. And the parent process halt and receive(block receiving) the SIGCHLD signal by wait() function.</a:t>
            </a:r>
            <a:endParaRPr lang="en-US" altLang="zh-TW" smtClean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5E1A5A-B901-EB48-9D46-55D70EE785FE}" type="datetime1">
              <a:rPr lang="en-US" altLang="zh-TW"/>
              <a:pPr>
                <a:defRPr/>
              </a:pPr>
              <a:t>10/19/2014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DD1CD8-BFB5-43EE-89DA-878F4456FD43}" type="slidenum">
              <a:rPr lang="zh-TW" altLang="en-US"/>
              <a:pPr>
                <a:defRPr/>
              </a:pPr>
              <a:t>10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Program 1-1</a:t>
            </a:r>
            <a:endParaRPr lang="zh-TW" altLang="en-US" smtClean="0"/>
          </a:p>
        </p:txBody>
      </p:sp>
      <p:sp>
        <p:nvSpPr>
          <p:cNvPr id="2560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After receiving the SIGCHLD signal , you will know exit state of child process by checking the SIGCHLD signal</a:t>
            </a:r>
          </a:p>
          <a:p>
            <a:pPr lvl="1"/>
            <a:r>
              <a:rPr lang="en-US" altLang="zh-TW" smtClean="0"/>
              <a:t>If normal termination, print normal termination</a:t>
            </a:r>
          </a:p>
          <a:p>
            <a:pPr lvl="1"/>
            <a:r>
              <a:rPr lang="en-US" altLang="zh-TW" smtClean="0"/>
              <a:t>If not normal termination, print the situation of child process</a:t>
            </a:r>
          </a:p>
          <a:p>
            <a:pPr lvl="1"/>
            <a:r>
              <a:rPr lang="en-US" altLang="zh-TW" smtClean="0">
                <a:solidFill>
                  <a:srgbClr val="FF0000"/>
                </a:solidFill>
              </a:rPr>
              <a:t>Hint:  checking the WEXITSTATUS and WTERMSIG …etc</a:t>
            </a:r>
            <a:endParaRPr lang="zh-TW" altLang="en-US" smtClean="0">
              <a:solidFill>
                <a:srgbClr val="FF0000"/>
              </a:solidFill>
            </a:endParaRPr>
          </a:p>
          <a:p>
            <a:endParaRPr lang="en-US" altLang="zh-TW" smtClean="0"/>
          </a:p>
          <a:p>
            <a:r>
              <a:rPr lang="en-US" altLang="zh-TW" smtClean="0"/>
              <a:t>You have to print the parent process id and following error message on the screen.</a:t>
            </a:r>
          </a:p>
          <a:p>
            <a:pPr lvl="1"/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2C25324-74E8-3340-869D-BC9045F4D383}" type="datetime1">
              <a:rPr lang="en-US" altLang="zh-TW"/>
              <a:pPr>
                <a:defRPr/>
              </a:pPr>
              <a:t>10/19/2014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2D9D09-4E3E-42FC-8421-7C5668891B2D}" type="slidenum">
              <a:rPr lang="zh-TW" altLang="en-US"/>
              <a:pPr>
                <a:defRPr/>
              </a:pPr>
              <a:t>11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Process state diagram</a:t>
            </a:r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3731B2-E6ED-0344-8C84-F9F7F4F3FC6D}" type="datetime1">
              <a:rPr lang="en-US" altLang="zh-TW"/>
              <a:pPr>
                <a:defRPr/>
              </a:pPr>
              <a:t>10/19/2014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58F7E9-DEAA-4302-BFA1-4BA22207511E}" type="slidenum">
              <a:rPr lang="zh-TW" altLang="en-US"/>
              <a:pPr>
                <a:defRPr/>
              </a:pPr>
              <a:t>12</a:t>
            </a:fld>
            <a:endParaRPr lang="zh-TW" altLang="en-US"/>
          </a:p>
        </p:txBody>
      </p:sp>
      <p:pic>
        <p:nvPicPr>
          <p:cNvPr id="26628" name="Picture 2" descr="http://www.ksvali.com/wp-content/uploads/2009/09/processstate.gi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676525" y="1331913"/>
            <a:ext cx="6205538" cy="48450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>
            <a:spLocks noChangeArrowheads="1"/>
          </p:cNvSpPr>
          <p:nvPr/>
        </p:nvSpPr>
        <p:spPr bwMode="auto">
          <a:xfrm>
            <a:off x="4468813" y="530225"/>
            <a:ext cx="1717675" cy="5222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 sz="2800">
                <a:latin typeface="Calibri" pitchFamily="34" charset="0"/>
              </a:rPr>
              <a:t>monitor</a:t>
            </a:r>
            <a:endParaRPr kumimoji="0" lang="zh-TW" altLang="en-US" sz="2800">
              <a:latin typeface="Calibri" pitchFamily="34" charset="0"/>
            </a:endParaRPr>
          </a:p>
        </p:txBody>
      </p:sp>
      <p:cxnSp>
        <p:nvCxnSpPr>
          <p:cNvPr id="17" name="肘形接點 16"/>
          <p:cNvCxnSpPr/>
          <p:nvPr/>
        </p:nvCxnSpPr>
        <p:spPr>
          <a:xfrm rot="5400000">
            <a:off x="4154488" y="1103313"/>
            <a:ext cx="1049337" cy="94773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3070225" y="2101850"/>
            <a:ext cx="2268538" cy="523875"/>
          </a:xfrm>
          <a:prstGeom prst="rect">
            <a:avLst/>
          </a:prstGeom>
          <a:solidFill>
            <a:schemeClr val="accent4"/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800" dirty="0">
                <a:latin typeface="+mn-lt"/>
                <a:ea typeface="+mn-ea"/>
              </a:rPr>
              <a:t>Child process</a:t>
            </a:r>
            <a:endParaRPr kumimoji="0" lang="zh-TW" altLang="en-US" sz="2800" dirty="0">
              <a:latin typeface="+mn-lt"/>
              <a:ea typeface="+mn-ea"/>
            </a:endParaRPr>
          </a:p>
        </p:txBody>
      </p:sp>
      <p:sp>
        <p:nvSpPr>
          <p:cNvPr id="21" name="文字方塊 20"/>
          <p:cNvSpPr txBox="1">
            <a:spLocks noChangeArrowheads="1"/>
          </p:cNvSpPr>
          <p:nvPr/>
        </p:nvSpPr>
        <p:spPr bwMode="auto">
          <a:xfrm>
            <a:off x="3776663" y="1179513"/>
            <a:ext cx="992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>
                <a:latin typeface="Calibri" pitchFamily="34" charset="0"/>
              </a:rPr>
              <a:t>fork</a:t>
            </a:r>
            <a:endParaRPr kumimoji="0" lang="zh-TW" altLang="en-US">
              <a:latin typeface="Calibri" pitchFamily="34" charset="0"/>
            </a:endParaRPr>
          </a:p>
        </p:txBody>
      </p:sp>
      <p:cxnSp>
        <p:nvCxnSpPr>
          <p:cNvPr id="23" name="直線單箭頭接點 22"/>
          <p:cNvCxnSpPr>
            <a:endCxn id="25" idx="0"/>
          </p:cNvCxnSpPr>
          <p:nvPr/>
        </p:nvCxnSpPr>
        <p:spPr>
          <a:xfrm flipH="1">
            <a:off x="2922588" y="2625725"/>
            <a:ext cx="854075" cy="130492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1743075" y="3930650"/>
            <a:ext cx="2359025" cy="523875"/>
          </a:xfrm>
          <a:prstGeom prst="rect">
            <a:avLst/>
          </a:prstGeom>
          <a:solidFill>
            <a:schemeClr val="accent4"/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800" dirty="0">
                <a:latin typeface="+mn-lt"/>
                <a:ea typeface="+mn-ea"/>
              </a:rPr>
              <a:t>Test program</a:t>
            </a:r>
            <a:endParaRPr kumimoji="0" lang="zh-TW" altLang="en-US" sz="2800" dirty="0">
              <a:latin typeface="+mn-lt"/>
              <a:ea typeface="+mn-ea"/>
            </a:endParaRPr>
          </a:p>
        </p:txBody>
      </p:sp>
      <p:sp>
        <p:nvSpPr>
          <p:cNvPr id="26" name="文字方塊 25"/>
          <p:cNvSpPr txBox="1">
            <a:spLocks noChangeArrowheads="1"/>
          </p:cNvSpPr>
          <p:nvPr/>
        </p:nvSpPr>
        <p:spPr bwMode="auto">
          <a:xfrm>
            <a:off x="2359025" y="3036888"/>
            <a:ext cx="990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>
                <a:latin typeface="Calibri" pitchFamily="34" charset="0"/>
              </a:rPr>
              <a:t>Execute</a:t>
            </a:r>
            <a:endParaRPr kumimoji="0" lang="zh-TW" altLang="en-US">
              <a:latin typeface="Calibri" pitchFamily="34" charset="0"/>
            </a:endParaRPr>
          </a:p>
        </p:txBody>
      </p:sp>
      <p:sp>
        <p:nvSpPr>
          <p:cNvPr id="29" name="文字方塊 28"/>
          <p:cNvSpPr txBox="1">
            <a:spLocks noChangeArrowheads="1"/>
          </p:cNvSpPr>
          <p:nvPr/>
        </p:nvSpPr>
        <p:spPr bwMode="auto">
          <a:xfrm>
            <a:off x="5580063" y="2101850"/>
            <a:ext cx="3657600" cy="9540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 sz="2800">
                <a:latin typeface="Calibri" pitchFamily="34" charset="0"/>
              </a:rPr>
              <a:t>Wait until child process finish</a:t>
            </a:r>
            <a:endParaRPr kumimoji="0" lang="zh-TW" altLang="en-US" sz="2800">
              <a:latin typeface="Calibri" pitchFamily="34" charset="0"/>
            </a:endParaRPr>
          </a:p>
        </p:txBody>
      </p:sp>
      <p:cxnSp>
        <p:nvCxnSpPr>
          <p:cNvPr id="30" name="肘形接點 29"/>
          <p:cNvCxnSpPr/>
          <p:nvPr/>
        </p:nvCxnSpPr>
        <p:spPr>
          <a:xfrm rot="16200000" flipH="1">
            <a:off x="5437187" y="1065213"/>
            <a:ext cx="1050925" cy="102235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2922588" y="4454525"/>
            <a:ext cx="974725" cy="80168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>
            <a:spLocks noChangeArrowheads="1"/>
          </p:cNvSpPr>
          <p:nvPr/>
        </p:nvSpPr>
        <p:spPr bwMode="auto">
          <a:xfrm>
            <a:off x="3897313" y="4608513"/>
            <a:ext cx="990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>
                <a:latin typeface="Calibri" pitchFamily="34" charset="0"/>
              </a:rPr>
              <a:t>Finish</a:t>
            </a:r>
            <a:endParaRPr kumimoji="0" lang="zh-TW" altLang="en-US">
              <a:latin typeface="Calibri" pitchFamily="34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3397250" y="5256213"/>
            <a:ext cx="3076575" cy="522287"/>
          </a:xfrm>
          <a:prstGeom prst="rect">
            <a:avLst/>
          </a:prstGeom>
          <a:solidFill>
            <a:schemeClr val="accent4"/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800" dirty="0">
                <a:latin typeface="+mn-lt"/>
                <a:ea typeface="+mn-ea"/>
              </a:rPr>
              <a:t>Return status signal</a:t>
            </a:r>
            <a:endParaRPr kumimoji="0" lang="zh-TW" altLang="en-US" sz="2800" dirty="0">
              <a:latin typeface="+mn-lt"/>
              <a:ea typeface="+mn-ea"/>
            </a:endParaRPr>
          </a:p>
        </p:txBody>
      </p:sp>
      <p:cxnSp>
        <p:nvCxnSpPr>
          <p:cNvPr id="55" name="直線單箭頭接點 54"/>
          <p:cNvCxnSpPr>
            <a:stCxn id="29" idx="2"/>
          </p:cNvCxnSpPr>
          <p:nvPr/>
        </p:nvCxnSpPr>
        <p:spPr>
          <a:xfrm flipH="1">
            <a:off x="6118225" y="3055938"/>
            <a:ext cx="1290638" cy="204628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>
            <a:spLocks noChangeArrowheads="1"/>
          </p:cNvSpPr>
          <p:nvPr/>
        </p:nvSpPr>
        <p:spPr bwMode="auto">
          <a:xfrm>
            <a:off x="6956425" y="3654425"/>
            <a:ext cx="1598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>
                <a:latin typeface="Calibri" pitchFamily="34" charset="0"/>
              </a:rPr>
              <a:t>Check the return signal</a:t>
            </a:r>
            <a:endParaRPr kumimoji="0" lang="zh-TW" altLang="en-US">
              <a:latin typeface="Calibri" pitchFamily="34" charset="0"/>
            </a:endParaRPr>
          </a:p>
        </p:txBody>
      </p:sp>
      <p:cxnSp>
        <p:nvCxnSpPr>
          <p:cNvPr id="57" name="直線單箭頭接點 56"/>
          <p:cNvCxnSpPr>
            <a:stCxn id="53" idx="3"/>
          </p:cNvCxnSpPr>
          <p:nvPr/>
        </p:nvCxnSpPr>
        <p:spPr>
          <a:xfrm>
            <a:off x="6473825" y="5516563"/>
            <a:ext cx="935038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>
            <a:spLocks noChangeArrowheads="1"/>
          </p:cNvSpPr>
          <p:nvPr/>
        </p:nvSpPr>
        <p:spPr bwMode="auto">
          <a:xfrm>
            <a:off x="7446963" y="4899025"/>
            <a:ext cx="4124325" cy="13858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 sz="2800">
                <a:latin typeface="Calibri" pitchFamily="34" charset="0"/>
              </a:rPr>
              <a:t>Print normal termination or the following error message</a:t>
            </a:r>
            <a:endParaRPr kumimoji="0" lang="zh-TW" altLang="en-US" sz="2800">
              <a:latin typeface="Calibri" pitchFamily="34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08BB4B0-DBE5-3F4E-AD85-F24CF06F9DA2}" type="datetime1">
              <a:rPr lang="en-US" altLang="zh-TW"/>
              <a:pPr>
                <a:defRPr/>
              </a:pPr>
              <a:t>10/19/2014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A1E222-8B16-4389-969A-67D8121B539C}" type="slidenum">
              <a:rPr lang="zh-TW" altLang="en-US"/>
              <a:pPr>
                <a:defRPr/>
              </a:pPr>
              <a:t>13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  <p:bldP spid="21" grpId="0"/>
      <p:bldP spid="25" grpId="0" animBg="1"/>
      <p:bldP spid="26" grpId="0"/>
      <p:bldP spid="29" grpId="0" animBg="1"/>
      <p:bldP spid="39" grpId="0"/>
      <p:bldP spid="53" grpId="0" animBg="1"/>
      <p:bldP spid="56" grpId="0"/>
      <p:bldP spid="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圖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1690688"/>
            <a:ext cx="1066800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DEMO</a:t>
            </a:r>
            <a:endParaRPr lang="zh-TW" altLang="en-US" smtClean="0"/>
          </a:p>
        </p:txBody>
      </p:sp>
      <p:sp>
        <p:nvSpPr>
          <p:cNvPr id="5" name="矩形 4"/>
          <p:cNvSpPr/>
          <p:nvPr/>
        </p:nvSpPr>
        <p:spPr>
          <a:xfrm>
            <a:off x="868363" y="4132263"/>
            <a:ext cx="3144837" cy="293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8676" name="文字方塊 5"/>
          <p:cNvSpPr txBox="1">
            <a:spLocks noChangeArrowheads="1"/>
          </p:cNvSpPr>
          <p:nvPr/>
        </p:nvSpPr>
        <p:spPr bwMode="auto">
          <a:xfrm>
            <a:off x="4310063" y="4799013"/>
            <a:ext cx="39227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>
                <a:solidFill>
                  <a:srgbClr val="FF0000"/>
                </a:solidFill>
                <a:latin typeface="Calibri" pitchFamily="34" charset="0"/>
              </a:rPr>
              <a:t>YOU can see that the child process was terminated normally.</a:t>
            </a:r>
            <a:endParaRPr kumimoji="0" lang="zh-TW" altLang="en-US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62263" y="1690688"/>
            <a:ext cx="787400" cy="242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8678" name="文字方塊 8"/>
          <p:cNvSpPr txBox="1">
            <a:spLocks noChangeArrowheads="1"/>
          </p:cNvSpPr>
          <p:nvPr/>
        </p:nvSpPr>
        <p:spPr bwMode="auto">
          <a:xfrm>
            <a:off x="3748088" y="1833563"/>
            <a:ext cx="39227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>
                <a:solidFill>
                  <a:srgbClr val="FF0000"/>
                </a:solidFill>
                <a:latin typeface="Calibri" pitchFamily="34" charset="0"/>
              </a:rPr>
              <a:t>Path of test program.</a:t>
            </a:r>
            <a:endParaRPr kumimoji="0" lang="zh-TW" altLang="en-US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9134815-3264-4B45-96E7-DB2E104A6405}" type="datetime1">
              <a:rPr lang="en-US" altLang="zh-TW"/>
              <a:pPr>
                <a:defRPr/>
              </a:pPr>
              <a:t>10/19/2014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692883-208D-4D11-A3AF-86C65974913C}" type="slidenum">
              <a:rPr lang="zh-TW" altLang="en-US"/>
              <a:pPr>
                <a:defRPr/>
              </a:pPr>
              <a:t>14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圖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9288" y="1668463"/>
            <a:ext cx="8123237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DEMO</a:t>
            </a:r>
            <a:endParaRPr lang="zh-TW" altLang="en-US" smtClean="0"/>
          </a:p>
        </p:txBody>
      </p:sp>
      <p:sp>
        <p:nvSpPr>
          <p:cNvPr id="5" name="矩形 4"/>
          <p:cNvSpPr/>
          <p:nvPr/>
        </p:nvSpPr>
        <p:spPr>
          <a:xfrm>
            <a:off x="1919288" y="3687763"/>
            <a:ext cx="4586287" cy="717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9700" name="文字方塊 7"/>
          <p:cNvSpPr txBox="1">
            <a:spLocks noChangeArrowheads="1"/>
          </p:cNvSpPr>
          <p:nvPr/>
        </p:nvSpPr>
        <p:spPr bwMode="auto">
          <a:xfrm>
            <a:off x="5408613" y="4537075"/>
            <a:ext cx="39227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>
                <a:solidFill>
                  <a:srgbClr val="FF0000"/>
                </a:solidFill>
                <a:latin typeface="Calibri" pitchFamily="34" charset="0"/>
              </a:rPr>
              <a:t>Segmentation fault detected!!</a:t>
            </a:r>
            <a:endParaRPr kumimoji="0" lang="zh-TW" altLang="en-US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1868FC8-6774-9F4C-9862-6539F0929980}" type="datetime1">
              <a:rPr lang="en-US" altLang="zh-TW"/>
              <a:pPr>
                <a:defRPr/>
              </a:pPr>
              <a:t>10/19/2014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8731F9-AE29-4BE0-9747-38F86849C80D}" type="slidenum">
              <a:rPr lang="zh-TW" altLang="en-US"/>
              <a:pPr>
                <a:defRPr/>
              </a:pPr>
              <a:t>15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Program 1-2</a:t>
            </a:r>
            <a:endParaRPr lang="zh-TW" altLang="en-US" smtClean="0"/>
          </a:p>
        </p:txBody>
      </p:sp>
      <p:sp>
        <p:nvSpPr>
          <p:cNvPr id="3072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In this program, we also want you to implement a fork function and wrap your program into a kernel object (.ko file) that insert into your OS kernel</a:t>
            </a:r>
          </a:p>
          <a:p>
            <a:endParaRPr lang="en-US" altLang="zh-TW" smtClean="0"/>
          </a:p>
          <a:p>
            <a:r>
              <a:rPr lang="en-US" altLang="zh-TW" smtClean="0"/>
              <a:t>In next slide, we will show you how to insert an kernel object into your own OS kernel.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3731B2-E6ED-0344-8C84-F9F7F4F3FC6D}" type="datetime1">
              <a:rPr lang="en-US" altLang="zh-TW"/>
              <a:pPr>
                <a:defRPr/>
              </a:pPr>
              <a:t>10/19/2014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DFA702-ACEC-4A62-9C8C-ABFC3A1E8AC1}" type="slidenum">
              <a:rPr lang="zh-TW" altLang="en-US"/>
              <a:pPr>
                <a:defRPr/>
              </a:pPr>
              <a:t>16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Program 1-2</a:t>
            </a:r>
            <a:endParaRPr lang="zh-TW" altLang="en-US" smtClean="0"/>
          </a:p>
        </p:txBody>
      </p:sp>
      <p:sp>
        <p:nvSpPr>
          <p:cNvPr id="3174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We will give you an template, you need to create an kernel thread and run a function name call my_fork to implement your fork function.</a:t>
            </a:r>
          </a:p>
          <a:p>
            <a:endParaRPr lang="en-US" altLang="zh-TW" smtClean="0"/>
          </a:p>
          <a:p>
            <a:r>
              <a:rPr lang="en-US" altLang="zh-TW" smtClean="0"/>
              <a:t>We will give you a makefile to compile your program to kernel object.</a:t>
            </a:r>
          </a:p>
          <a:p>
            <a:pPr lvl="1"/>
            <a:r>
              <a:rPr lang="en-US" altLang="zh-TW" smtClean="0"/>
              <a:t>$make (to compile your program)</a:t>
            </a:r>
          </a:p>
          <a:p>
            <a:pPr lvl="1"/>
            <a:r>
              <a:rPr lang="en-US" altLang="zh-TW" smtClean="0"/>
              <a:t>$make clean(to delete the files that generated by makefile) </a:t>
            </a:r>
          </a:p>
          <a:p>
            <a:endParaRPr lang="en-US" altLang="zh-TW" smtClean="0"/>
          </a:p>
          <a:p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3731B2-E6ED-0344-8C84-F9F7F4F3FC6D}" type="datetime1">
              <a:rPr lang="en-US" altLang="zh-TW"/>
              <a:pPr>
                <a:defRPr/>
              </a:pPr>
              <a:t>10/19/2014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96EB6-AAD8-44EC-9F04-DDC08D161A19}" type="slidenum">
              <a:rPr lang="zh-TW" altLang="en-US"/>
              <a:pPr>
                <a:defRPr/>
              </a:pPr>
              <a:t>17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Kernel Object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dirty="0" smtClean="0"/>
              <a:t>A loadable </a:t>
            </a:r>
            <a:r>
              <a:rPr lang="en-US" altLang="zh-TW" dirty="0"/>
              <a:t>kernel module (or LKM) is an object file that contains code to extend the </a:t>
            </a:r>
            <a:r>
              <a:rPr lang="en-US" altLang="zh-TW" dirty="0" smtClean="0"/>
              <a:t>running </a:t>
            </a:r>
            <a:r>
              <a:rPr lang="en-US" altLang="zh-TW" dirty="0"/>
              <a:t>kernel, or so-called base </a:t>
            </a:r>
            <a:r>
              <a:rPr lang="en-US" altLang="zh-TW" dirty="0" smtClean="0"/>
              <a:t>kernel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TW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dirty="0" smtClean="0"/>
              <a:t>LKMs </a:t>
            </a:r>
            <a:r>
              <a:rPr lang="en-US" altLang="zh-TW" dirty="0"/>
              <a:t>are typically used to add support for new hardware and/or </a:t>
            </a:r>
            <a:r>
              <a:rPr lang="en-US" altLang="zh-TW" dirty="0" err="1"/>
              <a:t>filesystems</a:t>
            </a:r>
            <a:r>
              <a:rPr lang="en-US" altLang="zh-TW" dirty="0"/>
              <a:t>, or for adding system calls. </a:t>
            </a:r>
            <a:endParaRPr lang="en-US" altLang="zh-TW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TW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Most current Unix-like systems </a:t>
            </a:r>
            <a:r>
              <a:rPr lang="en-US" altLang="zh-TW" dirty="0" smtClean="0"/>
              <a:t>support </a:t>
            </a:r>
            <a:r>
              <a:rPr lang="en-US" altLang="zh-TW" dirty="0"/>
              <a:t>loadable kernel modules, although they might use a different name for them, </a:t>
            </a:r>
            <a:endParaRPr lang="en-US" altLang="zh-TW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dirty="0" smtClean="0"/>
              <a:t>such </a:t>
            </a:r>
            <a:r>
              <a:rPr lang="en-US" altLang="zh-TW" dirty="0"/>
              <a:t>as kernel loadable module (</a:t>
            </a:r>
            <a:r>
              <a:rPr lang="en-US" altLang="zh-TW" dirty="0" err="1"/>
              <a:t>kld</a:t>
            </a:r>
            <a:r>
              <a:rPr lang="en-US" altLang="zh-TW" dirty="0" smtClean="0"/>
              <a:t>), </a:t>
            </a:r>
            <a:r>
              <a:rPr lang="en-US" altLang="zh-TW" dirty="0"/>
              <a:t>kernel extension (</a:t>
            </a:r>
            <a:r>
              <a:rPr lang="en-US" altLang="zh-TW" dirty="0" err="1"/>
              <a:t>kext</a:t>
            </a:r>
            <a:r>
              <a:rPr lang="en-US" altLang="zh-TW" dirty="0"/>
              <a:t>) in </a:t>
            </a:r>
            <a:r>
              <a:rPr lang="en-US" altLang="zh-TW" dirty="0" smtClean="0"/>
              <a:t>and </a:t>
            </a:r>
            <a:r>
              <a:rPr lang="en-US" altLang="zh-TW" dirty="0"/>
              <a:t>kernel-mode driver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3731B2-E6ED-0344-8C84-F9F7F4F3FC6D}" type="datetime1">
              <a:rPr lang="en-US" altLang="zh-TW"/>
              <a:pPr>
                <a:defRPr/>
              </a:pPr>
              <a:t>10/19/2014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22878-1054-407F-A153-886928413C38}" type="slidenum">
              <a:rPr lang="zh-TW" altLang="en-US"/>
              <a:pPr>
                <a:defRPr/>
              </a:pPr>
              <a:t>18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3379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3731B2-E6ED-0344-8C84-F9F7F4F3FC6D}" type="datetime1">
              <a:rPr lang="en-US" altLang="zh-TW"/>
              <a:pPr>
                <a:defRPr/>
              </a:pPr>
              <a:t>10/19/2014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1DEB4D-8791-48E7-A98D-A6EB48CA893C}" type="slidenum">
              <a:rPr lang="zh-TW" altLang="en-US"/>
              <a:pPr>
                <a:defRPr/>
              </a:pPr>
              <a:t>19</a:t>
            </a:fld>
            <a:endParaRPr lang="zh-TW" altLang="en-US"/>
          </a:p>
        </p:txBody>
      </p:sp>
      <p:pic>
        <p:nvPicPr>
          <p:cNvPr id="33797" name="圖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6225" y="941388"/>
            <a:ext cx="5794375" cy="541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Introduction</a:t>
            </a:r>
            <a:endParaRPr lang="zh-TW" altLang="en-US" smtClean="0"/>
          </a:p>
        </p:txBody>
      </p:sp>
      <p:sp>
        <p:nvSpPr>
          <p:cNvPr id="1638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In multitasking operating systems, processes (running programs) need a way to create new processes, </a:t>
            </a:r>
          </a:p>
          <a:p>
            <a:pPr lvl="1"/>
            <a:r>
              <a:rPr lang="en-US" altLang="zh-TW" sz="2800" smtClean="0"/>
              <a:t>e.g. to run other programs. Fork and its variants are typically the only way of doing so in Unix-like systems.</a:t>
            </a:r>
          </a:p>
          <a:p>
            <a:r>
              <a:rPr lang="en-US" altLang="zh-TW" smtClean="0"/>
              <a:t>For a process to start the execution of a different program, it first forks to create a copy of itself. </a:t>
            </a:r>
          </a:p>
          <a:p>
            <a:r>
              <a:rPr lang="en-US" altLang="zh-TW" smtClean="0"/>
              <a:t>Then, the copy, called the “child process", calls the exec system call to overlay itself with the other program</a:t>
            </a:r>
          </a:p>
          <a:p>
            <a:pPr lvl="1"/>
            <a:r>
              <a:rPr lang="en-US" altLang="zh-TW" sz="2800" smtClean="0"/>
              <a:t>it ceases execution of its former program in favor of the other.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FDC12F8-ECA7-DF4B-94CA-F01BBB8A6F1A}" type="datetime1">
              <a:rPr lang="en-US" altLang="zh-TW"/>
              <a:pPr>
                <a:defRPr/>
              </a:pPr>
              <a:t>10/19/2014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FB1643-39BC-400B-9919-02A31CF17FD4}" type="slidenum">
              <a:rPr lang="zh-TW" altLang="en-US"/>
              <a:pPr>
                <a:defRPr/>
              </a:pPr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3731B2-E6ED-0344-8C84-F9F7F4F3FC6D}" type="datetime1">
              <a:rPr lang="en-US" altLang="zh-TW"/>
              <a:pPr>
                <a:defRPr/>
              </a:pPr>
              <a:t>10/19/2014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DE3F2-176E-4181-87A0-1BD7089EA3B8}" type="slidenum">
              <a:rPr lang="zh-TW" altLang="en-US"/>
              <a:pPr>
                <a:defRPr/>
              </a:pPr>
              <a:t>20</a:t>
            </a:fld>
            <a:endParaRPr lang="zh-TW" altLang="en-US"/>
          </a:p>
        </p:txBody>
      </p:sp>
      <p:pic>
        <p:nvPicPr>
          <p:cNvPr id="34819" name="圖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9225" y="2876550"/>
            <a:ext cx="8562975" cy="225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3144838" y="2811463"/>
            <a:ext cx="2230437" cy="427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34821" name="文字方塊 9"/>
          <p:cNvSpPr txBox="1">
            <a:spLocks noChangeArrowheads="1"/>
          </p:cNvSpPr>
          <p:nvPr/>
        </p:nvSpPr>
        <p:spPr bwMode="auto">
          <a:xfrm>
            <a:off x="4759325" y="2016125"/>
            <a:ext cx="2384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>
                <a:latin typeface="Calibri" pitchFamily="34" charset="0"/>
              </a:rPr>
              <a:t>Modify here to match your program name </a:t>
            </a:r>
            <a:endParaRPr kumimoji="0" lang="zh-TW" alt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How to insert module</a:t>
            </a:r>
            <a:endParaRPr lang="zh-TW" altLang="en-US" smtClean="0"/>
          </a:p>
        </p:txBody>
      </p:sp>
      <p:sp>
        <p:nvSpPr>
          <p:cNvPr id="3584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Before insert the kermel object, you have to sign in the root account.</a:t>
            </a:r>
          </a:p>
          <a:p>
            <a:pPr lvl="1"/>
            <a:r>
              <a:rPr lang="en-US" altLang="zh-TW" smtClean="0"/>
              <a:t>$ sudo su</a:t>
            </a:r>
          </a:p>
          <a:p>
            <a:r>
              <a:rPr lang="en-US" altLang="zh-TW" smtClean="0"/>
              <a:t>And type the command to insert your module</a:t>
            </a:r>
          </a:p>
          <a:p>
            <a:pPr lvl="1"/>
            <a:r>
              <a:rPr lang="en-US" altLang="zh-TW" smtClean="0"/>
              <a:t>$insmod MODULE_NAME.ko</a:t>
            </a:r>
          </a:p>
          <a:p>
            <a:r>
              <a:rPr lang="en-US" altLang="zh-TW" smtClean="0"/>
              <a:t>How to list all the module you insert</a:t>
            </a:r>
          </a:p>
          <a:p>
            <a:pPr lvl="1"/>
            <a:r>
              <a:rPr lang="en-US" altLang="zh-TW" smtClean="0"/>
              <a:t>$  Ismod  (</a:t>
            </a:r>
            <a:r>
              <a:rPr lang="zh-TW" altLang="en-US" smtClean="0"/>
              <a:t>小寫 </a:t>
            </a:r>
            <a:r>
              <a:rPr lang="en-US" altLang="zh-TW" smtClean="0"/>
              <a:t>L)</a:t>
            </a:r>
          </a:p>
          <a:p>
            <a:r>
              <a:rPr lang="en-US" altLang="zh-TW" smtClean="0"/>
              <a:t>This command will remove your module</a:t>
            </a:r>
          </a:p>
          <a:p>
            <a:pPr lvl="1"/>
            <a:r>
              <a:rPr lang="en-US" altLang="zh-TW" smtClean="0"/>
              <a:t>$rmmod MODULE_NAME.ko</a:t>
            </a:r>
          </a:p>
          <a:p>
            <a:pPr lvl="1"/>
            <a:r>
              <a:rPr lang="en-US" altLang="zh-TW" smtClean="0"/>
              <a:t>Always remember to remove your module!!!</a:t>
            </a:r>
          </a:p>
          <a:p>
            <a:pPr lvl="1"/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3731B2-E6ED-0344-8C84-F9F7F4F3FC6D}" type="datetime1">
              <a:rPr lang="en-US" altLang="zh-TW"/>
              <a:pPr>
                <a:defRPr/>
              </a:pPr>
              <a:t>10/19/2014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0EDEEA-4036-4E5F-B6FF-11339DE07605}" type="slidenum">
              <a:rPr lang="zh-TW" altLang="en-US"/>
              <a:pPr>
                <a:defRPr/>
              </a:pPr>
              <a:t>21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Create Kernel thread</a:t>
            </a:r>
            <a:endParaRPr lang="zh-TW" altLang="en-US" smtClean="0"/>
          </a:p>
        </p:txBody>
      </p:sp>
      <p:sp>
        <p:nvSpPr>
          <p:cNvPr id="3686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The first step in creating a kernel thread is to define a "thread function" which will contain the code to be executed; </a:t>
            </a:r>
          </a:p>
          <a:p>
            <a:pPr lvl="1"/>
            <a:r>
              <a:rPr lang="en-US" altLang="zh-TW" smtClean="0"/>
              <a:t>int thread_function(void *data);</a:t>
            </a:r>
            <a:endParaRPr lang="zh-TW" altLang="en-US" smtClean="0"/>
          </a:p>
          <a:p>
            <a:r>
              <a:rPr lang="en-US" altLang="zh-TW" smtClean="0"/>
              <a:t>A kernel thread is created with:</a:t>
            </a:r>
          </a:p>
          <a:p>
            <a:pPr lvl="1"/>
            <a:r>
              <a:rPr lang="en-US" altLang="zh-TW" smtClean="0"/>
              <a:t>struct task_struct *kthread_create(int (*threadfn)(void *data),                                       void *data, const char *namefmt, ...);</a:t>
            </a:r>
          </a:p>
          <a:p>
            <a:pPr lvl="1"/>
            <a:r>
              <a:rPr lang="en-US" altLang="zh-TW" smtClean="0"/>
              <a:t>The data argument will simply be passed to the thread function.</a:t>
            </a:r>
          </a:p>
          <a:p>
            <a:pPr lvl="1"/>
            <a:r>
              <a:rPr lang="en-US" altLang="zh-TW" smtClean="0"/>
              <a:t>The thread will not start running immediately; </a:t>
            </a:r>
          </a:p>
          <a:p>
            <a:pPr lvl="1"/>
            <a:r>
              <a:rPr lang="en-US" altLang="zh-TW" smtClean="0"/>
              <a:t>to get the thread to runpass the task_struct pointer returned by kthread_create() to wake_up_process().</a:t>
            </a:r>
          </a:p>
          <a:p>
            <a:pPr lvl="1"/>
            <a:endParaRPr lang="en-US" altLang="zh-TW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3731B2-E6ED-0344-8C84-F9F7F4F3FC6D}" type="datetime1">
              <a:rPr lang="en-US" altLang="zh-TW"/>
              <a:pPr>
                <a:defRPr/>
              </a:pPr>
              <a:t>10/19/2014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3FFB1E-A891-4D17-82D7-3A5C7C804B4E}" type="slidenum">
              <a:rPr lang="zh-TW" altLang="en-US"/>
              <a:pPr>
                <a:defRPr/>
              </a:pPr>
              <a:t>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Create Kernel thread</a:t>
            </a:r>
            <a:endParaRPr lang="zh-TW" altLang="en-US" smtClean="0"/>
          </a:p>
        </p:txBody>
      </p:sp>
      <p:sp>
        <p:nvSpPr>
          <p:cNvPr id="37890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There is also a convenience function which creates and starts the thread:</a:t>
            </a:r>
          </a:p>
          <a:p>
            <a:pPr lvl="1"/>
            <a:r>
              <a:rPr lang="en-US" altLang="zh-TW" smtClean="0"/>
              <a:t>struct task_struct *kthread_run(int (*threadfn)(void *data),                                    void *data, const char *namefmt, ...);</a:t>
            </a:r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3731B2-E6ED-0344-8C84-F9F7F4F3FC6D}" type="datetime1">
              <a:rPr lang="en-US" altLang="zh-TW"/>
              <a:pPr>
                <a:defRPr/>
              </a:pPr>
              <a:t>10/19/2014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F5ACA9-F96F-4EBD-A2BD-9224E358FC2E}" type="slidenum">
              <a:rPr lang="zh-TW" altLang="en-US"/>
              <a:pPr>
                <a:defRPr/>
              </a:pPr>
              <a:t>23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Steps in fork</a:t>
            </a:r>
            <a:endParaRPr lang="zh-TW" altLang="en-US" smtClean="0"/>
          </a:p>
        </p:txBody>
      </p:sp>
      <p:sp>
        <p:nvSpPr>
          <p:cNvPr id="3891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Calls </a:t>
            </a:r>
            <a:r>
              <a:rPr lang="en-US" altLang="zh-TW" smtClean="0">
                <a:solidFill>
                  <a:srgbClr val="FF0000"/>
                </a:solidFill>
              </a:rPr>
              <a:t>dup_task_struct()</a:t>
            </a:r>
            <a:r>
              <a:rPr lang="en-US" altLang="zh-TW" smtClean="0"/>
              <a:t>, which creates a new kernel stack, thread_info structure, and task_struct for the new process.</a:t>
            </a:r>
          </a:p>
          <a:p>
            <a:r>
              <a:rPr lang="en-US" altLang="zh-TW" smtClean="0"/>
              <a:t>calls </a:t>
            </a:r>
            <a:r>
              <a:rPr lang="en-US" altLang="zh-TW" smtClean="0">
                <a:solidFill>
                  <a:srgbClr val="FF0000"/>
                </a:solidFill>
              </a:rPr>
              <a:t>get_pid() </a:t>
            </a:r>
            <a:r>
              <a:rPr lang="en-US" altLang="zh-TW" smtClean="0"/>
              <a:t>to assign an available PID to the new task.</a:t>
            </a:r>
          </a:p>
          <a:p>
            <a:r>
              <a:rPr lang="en-US" altLang="zh-TW" smtClean="0">
                <a:solidFill>
                  <a:srgbClr val="FF0000"/>
                </a:solidFill>
              </a:rPr>
              <a:t>copy_process() </a:t>
            </a:r>
            <a:r>
              <a:rPr lang="en-US" altLang="zh-TW" smtClean="0"/>
              <a:t>then either duplicates or shares open files, filesystem information, signal handlers, process address space, and namespace.</a:t>
            </a:r>
          </a:p>
          <a:p>
            <a:r>
              <a:rPr lang="en-US" altLang="zh-TW" smtClean="0"/>
              <a:t>For more details </a:t>
            </a:r>
          </a:p>
          <a:p>
            <a:pPr lvl="1"/>
            <a:r>
              <a:rPr lang="en-US" altLang="zh-TW" smtClean="0">
                <a:hlinkClick r:id="rId2"/>
              </a:rPr>
              <a:t>http://www.makelinux.net/books/lkd2/ch03lev1sec2</a:t>
            </a:r>
            <a:r>
              <a:rPr lang="en-US" altLang="zh-TW" smtClean="0"/>
              <a:t> (fork steps)</a:t>
            </a:r>
          </a:p>
          <a:p>
            <a:pPr lvl="1"/>
            <a:r>
              <a:rPr lang="en-US" altLang="zh-TW" smtClean="0">
                <a:hlinkClick r:id="rId3"/>
              </a:rPr>
              <a:t>http://lxr.free-electrons.com/source/kernel/fork.c</a:t>
            </a:r>
            <a:r>
              <a:rPr lang="en-US" altLang="zh-TW" smtClean="0"/>
              <a:t> (do_fork)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pPr lvl="1"/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3731B2-E6ED-0344-8C84-F9F7F4F3FC6D}" type="datetime1">
              <a:rPr lang="en-US" altLang="zh-TW"/>
              <a:pPr>
                <a:defRPr/>
              </a:pPr>
              <a:t>10/19/2014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7BF58-43C2-406B-A913-8EA734A6FC2D}" type="slidenum">
              <a:rPr lang="zh-TW" altLang="en-US"/>
              <a:pPr>
                <a:defRPr/>
              </a:pPr>
              <a:t>24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Steps to execute program</a:t>
            </a:r>
            <a:endParaRPr lang="zh-TW" altLang="en-US" smtClean="0"/>
          </a:p>
        </p:txBody>
      </p:sp>
      <p:sp>
        <p:nvSpPr>
          <p:cNvPr id="39938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First you have to understand data structure </a:t>
            </a:r>
            <a:r>
              <a:rPr lang="en-US" altLang="zh-TW" smtClean="0">
                <a:solidFill>
                  <a:srgbClr val="FF0000"/>
                </a:solidFill>
              </a:rPr>
              <a:t>struct linux_binprm.</a:t>
            </a:r>
          </a:p>
          <a:p>
            <a:pPr lvl="1"/>
            <a:r>
              <a:rPr lang="en-US" altLang="zh-TW" smtClean="0"/>
              <a:t>http://lxr.free-electrons.com/source/include/linux/binfmts.h</a:t>
            </a:r>
          </a:p>
          <a:p>
            <a:r>
              <a:rPr lang="en-US" altLang="zh-TW" smtClean="0"/>
              <a:t>And use </a:t>
            </a:r>
            <a:r>
              <a:rPr lang="en-US" altLang="zh-TW" smtClean="0">
                <a:solidFill>
                  <a:srgbClr val="FF0000"/>
                </a:solidFill>
              </a:rPr>
              <a:t>prepare_bprm_creds</a:t>
            </a:r>
            <a:r>
              <a:rPr lang="en-US" altLang="zh-TW" smtClean="0"/>
              <a:t> API to initialize the struct.</a:t>
            </a:r>
          </a:p>
          <a:p>
            <a:r>
              <a:rPr lang="en-US" altLang="zh-TW" smtClean="0"/>
              <a:t>Open your program file and assign corresponding values into </a:t>
            </a:r>
            <a:r>
              <a:rPr lang="en-US" altLang="zh-TW" smtClean="0">
                <a:solidFill>
                  <a:srgbClr val="FF0000"/>
                </a:solidFill>
              </a:rPr>
              <a:t>struct linux_binprm</a:t>
            </a:r>
          </a:p>
          <a:p>
            <a:r>
              <a:rPr lang="en-US" altLang="zh-TW" smtClean="0"/>
              <a:t>And use the </a:t>
            </a:r>
            <a:r>
              <a:rPr lang="en-US" altLang="zh-TW" smtClean="0">
                <a:solidFill>
                  <a:srgbClr val="FF0000"/>
                </a:solidFill>
              </a:rPr>
              <a:t>bprm_mm_init</a:t>
            </a:r>
            <a:r>
              <a:rPr lang="en-US" altLang="zh-TW" smtClean="0"/>
              <a:t> and </a:t>
            </a:r>
            <a:r>
              <a:rPr lang="en-US" altLang="zh-TW" smtClean="0">
                <a:solidFill>
                  <a:srgbClr val="FF0000"/>
                </a:solidFill>
              </a:rPr>
              <a:t>prepare_binprm</a:t>
            </a:r>
            <a:r>
              <a:rPr lang="en-US" altLang="zh-TW" smtClean="0"/>
              <a:t> to prepare execute your binary program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>
              <a:solidFill>
                <a:srgbClr val="FF0000"/>
              </a:solidFill>
            </a:endParaRPr>
          </a:p>
          <a:p>
            <a:endParaRPr lang="en-US" altLang="zh-TW" smtClean="0">
              <a:solidFill>
                <a:srgbClr val="FF0000"/>
              </a:solidFill>
            </a:endParaRPr>
          </a:p>
          <a:p>
            <a:endParaRPr lang="zh-TW" altLang="en-US" smtClean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3731B2-E6ED-0344-8C84-F9F7F4F3FC6D}" type="datetime1">
              <a:rPr lang="en-US" altLang="zh-TW"/>
              <a:pPr>
                <a:defRPr/>
              </a:pPr>
              <a:t>10/19/2014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50A14A-653C-4671-A004-CFFDC28A4792}" type="slidenum">
              <a:rPr lang="zh-TW" altLang="en-US"/>
              <a:pPr>
                <a:defRPr/>
              </a:pPr>
              <a:t>25</a:t>
            </a:fld>
            <a:endParaRPr lang="zh-TW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Steps to execute program</a:t>
            </a:r>
            <a:endParaRPr lang="zh-TW" altLang="en-US" smtClean="0"/>
          </a:p>
        </p:txBody>
      </p:sp>
      <p:sp>
        <p:nvSpPr>
          <p:cNvPr id="4096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Read the file content and copy corresponding information into your </a:t>
            </a:r>
            <a:r>
              <a:rPr lang="en-US" altLang="zh-TW" smtClean="0">
                <a:solidFill>
                  <a:srgbClr val="FF0000"/>
                </a:solidFill>
              </a:rPr>
              <a:t>struct linux_binprm</a:t>
            </a:r>
            <a:r>
              <a:rPr lang="en-US" altLang="zh-TW" smtClean="0"/>
              <a:t>.</a:t>
            </a:r>
          </a:p>
          <a:p>
            <a:r>
              <a:rPr lang="en-US" altLang="zh-TW" smtClean="0">
                <a:solidFill>
                  <a:srgbClr val="FF0000"/>
                </a:solidFill>
              </a:rPr>
              <a:t>Search_binary_handler</a:t>
            </a:r>
            <a:r>
              <a:rPr lang="en-US" altLang="zh-TW" smtClean="0"/>
              <a:t> to execute your binary program</a:t>
            </a:r>
          </a:p>
          <a:p>
            <a:endParaRPr lang="en-US" altLang="zh-TW" smtClean="0"/>
          </a:p>
          <a:p>
            <a:r>
              <a:rPr lang="en-US" altLang="zh-TW" smtClean="0"/>
              <a:t>For more detail information:</a:t>
            </a:r>
          </a:p>
          <a:p>
            <a:pPr lvl="1"/>
            <a:r>
              <a:rPr lang="en-US" altLang="zh-TW" smtClean="0"/>
              <a:t>Binary format header</a:t>
            </a:r>
          </a:p>
          <a:p>
            <a:pPr lvl="2"/>
            <a:r>
              <a:rPr lang="en-US" altLang="zh-TW" smtClean="0">
                <a:hlinkClick r:id="rId2"/>
              </a:rPr>
              <a:t>http://lxr.free-electrons.com/source/include/linux/binfmts.h</a:t>
            </a:r>
            <a:endParaRPr lang="en-US" altLang="zh-TW" smtClean="0"/>
          </a:p>
          <a:p>
            <a:pPr lvl="1"/>
            <a:r>
              <a:rPr lang="en-US" altLang="zh-TW" smtClean="0"/>
              <a:t>Execve implementation in linux kernel</a:t>
            </a:r>
            <a:endParaRPr lang="en-US" altLang="zh-TW" smtClean="0">
              <a:hlinkClick r:id="rId3"/>
            </a:endParaRPr>
          </a:p>
          <a:p>
            <a:pPr lvl="2"/>
            <a:r>
              <a:rPr lang="en-US" altLang="zh-TW" smtClean="0">
                <a:hlinkClick r:id="rId3"/>
              </a:rPr>
              <a:t>http://lxr.free-electrons.com/source/fs/exec.c</a:t>
            </a:r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3731B2-E6ED-0344-8C84-F9F7F4F3FC6D}" type="datetime1">
              <a:rPr lang="en-US" altLang="zh-TW"/>
              <a:pPr>
                <a:defRPr/>
              </a:pPr>
              <a:t>10/19/2014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9AD1BC-0586-49F5-AD69-D4164D3FF6BC}" type="slidenum">
              <a:rPr lang="zh-TW" altLang="en-US"/>
              <a:pPr>
                <a:defRPr/>
              </a:pPr>
              <a:t>26</a:t>
            </a:fld>
            <a:endParaRPr lang="zh-TW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Catch the signal</a:t>
            </a:r>
            <a:endParaRPr lang="zh-TW" altLang="en-US" smtClean="0"/>
          </a:p>
        </p:txBody>
      </p:sp>
      <p:sp>
        <p:nvSpPr>
          <p:cNvPr id="4198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After execve succeeded, you have to call acct_update_integrals and free the binary program by calling free_brpm</a:t>
            </a:r>
          </a:p>
          <a:p>
            <a:endParaRPr lang="en-US" altLang="zh-TW" smtClean="0"/>
          </a:p>
          <a:p>
            <a:r>
              <a:rPr lang="en-US" altLang="zh-TW" smtClean="0"/>
              <a:t>And check the signal struct which is one of the member in task struct.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3731B2-E6ED-0344-8C84-F9F7F4F3FC6D}" type="datetime1">
              <a:rPr lang="en-US" altLang="zh-TW"/>
              <a:pPr>
                <a:defRPr/>
              </a:pPr>
              <a:t>10/19/2014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37CFFF-2325-4CFC-B66A-C3B20921017A}" type="slidenum">
              <a:rPr lang="zh-TW" altLang="en-US"/>
              <a:pPr>
                <a:defRPr/>
              </a:pPr>
              <a:t>27</a:t>
            </a:fld>
            <a:endParaRPr lang="zh-TW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Bonus</a:t>
            </a:r>
            <a:endParaRPr kumimoji="1" lang="zh-TW" altLang="en-US" smtClean="0"/>
          </a:p>
        </p:txBody>
      </p:sp>
      <p:sp>
        <p:nvSpPr>
          <p:cNvPr id="43010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mtClean="0"/>
              <a:t>Create the executable file, named </a:t>
            </a:r>
            <a:r>
              <a:rPr kumimoji="1" lang="en-US" altLang="zh-TW" smtClean="0">
                <a:solidFill>
                  <a:srgbClr val="FF0000"/>
                </a:solidFill>
              </a:rPr>
              <a:t>myfork</a:t>
            </a:r>
          </a:p>
          <a:p>
            <a:r>
              <a:rPr kumimoji="1" lang="en-US" altLang="zh-TW" smtClean="0"/>
              <a:t>Execute “./myfork testprogram” will show the signal message that child process execute testprogram.</a:t>
            </a:r>
          </a:p>
          <a:p>
            <a:r>
              <a:rPr kumimoji="1" lang="en-US" altLang="zh-TW" smtClean="0"/>
              <a:t>We can add many executable files as the argument of myfork, such as “./myfork testprogram1 testprogram2 testprogram3”, the testprogram2 is the child of testprogram1, the testprogram3 is the child of testprogram2, and so on. </a:t>
            </a:r>
          </a:p>
          <a:p>
            <a:endParaRPr kumimoji="1" lang="zh-TW" altLang="en-US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Bonus</a:t>
            </a:r>
            <a:endParaRPr lang="zh-TW" altLang="en-US" smtClean="0"/>
          </a:p>
        </p:txBody>
      </p:sp>
      <p:sp>
        <p:nvSpPr>
          <p:cNvPr id="4403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mtClean="0"/>
              <a:t>Create the executable file, named </a:t>
            </a:r>
            <a:r>
              <a:rPr kumimoji="1" lang="en-US" altLang="zh-TW" smtClean="0">
                <a:solidFill>
                  <a:srgbClr val="FF0000"/>
                </a:solidFill>
              </a:rPr>
              <a:t>watproc</a:t>
            </a:r>
          </a:p>
          <a:p>
            <a:r>
              <a:rPr kumimoji="1" lang="en-US" altLang="zh-TW" smtClean="0"/>
              <a:t>Execute “./watproc myfork” after myfork execute that show the message of process state of myfork process and its descendants.</a:t>
            </a:r>
          </a:p>
          <a:p>
            <a:pPr lvl="1"/>
            <a:r>
              <a:rPr lang="en-US" altLang="zh-TW" smtClean="0"/>
              <a:t>For example :</a:t>
            </a:r>
          </a:p>
          <a:p>
            <a:pPr lvl="2"/>
            <a:r>
              <a:rPr lang="en-US" altLang="zh-TW" smtClean="0"/>
              <a:t>1 -&gt; 2 -&gt; 3 (number is the pid of each process)</a:t>
            </a:r>
          </a:p>
          <a:p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3731B2-E6ED-0344-8C84-F9F7F4F3FC6D}" type="datetime1">
              <a:rPr lang="en-US" altLang="zh-TW"/>
              <a:pPr>
                <a:defRPr/>
              </a:pPr>
              <a:t>10/19/2014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39763-33F0-45D5-AA23-5D08CDFD11EB}" type="slidenum">
              <a:rPr lang="zh-TW" altLang="en-US"/>
              <a:pPr>
                <a:defRPr/>
              </a:pPr>
              <a:t>29</a:t>
            </a:fld>
            <a:endParaRPr lang="zh-TW" altLang="en-US"/>
          </a:p>
        </p:txBody>
      </p:sp>
      <p:pic>
        <p:nvPicPr>
          <p:cNvPr id="44037" name="圖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7788" y="4002088"/>
            <a:ext cx="15906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Child Process</a:t>
            </a:r>
            <a:endParaRPr lang="zh-TW" altLang="en-US" smtClean="0"/>
          </a:p>
        </p:txBody>
      </p:sp>
      <p:sp>
        <p:nvSpPr>
          <p:cNvPr id="17410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smtClean="0"/>
              <a:t>Processes</a:t>
            </a:r>
            <a:r>
              <a:rPr lang="en-US" altLang="zh-TW" smtClean="0"/>
              <a:t> are the primitive units for allocation of system resources. Each process has its own address space and one or more thread of control. </a:t>
            </a:r>
          </a:p>
          <a:p>
            <a:endParaRPr lang="en-US" altLang="zh-TW" smtClean="0"/>
          </a:p>
          <a:p>
            <a:r>
              <a:rPr lang="en-US" altLang="zh-TW" smtClean="0"/>
              <a:t>A process executes a program; you can have multiple processes executing the same program</a:t>
            </a:r>
          </a:p>
          <a:p>
            <a:endParaRPr lang="en-US" altLang="zh-TW" smtClean="0"/>
          </a:p>
          <a:p>
            <a:r>
              <a:rPr lang="en-US" altLang="zh-TW" smtClean="0"/>
              <a:t>But each process has its own copy of the program within its own address space and executes it independently of the other copies.</a:t>
            </a:r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3731B2-E6ED-0344-8C84-F9F7F4F3FC6D}" type="datetime1">
              <a:rPr lang="en-US" altLang="zh-TW"/>
              <a:pPr>
                <a:defRPr/>
              </a:pPr>
              <a:t>10/19/2014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F7D5CD-DD53-4642-A400-0E16709EE732}" type="slidenum">
              <a:rPr lang="zh-TW" altLang="en-US"/>
              <a:pPr>
                <a:defRPr/>
              </a:pPr>
              <a:t>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Grading policy</a:t>
            </a:r>
            <a:endParaRPr lang="zh-TW" altLang="en-US" smtClean="0"/>
          </a:p>
        </p:txBody>
      </p:sp>
      <p:sp>
        <p:nvSpPr>
          <p:cNvPr id="45058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mtClean="0"/>
          </a:p>
          <a:p>
            <a:r>
              <a:rPr lang="en-US" altLang="zh-TW" smtClean="0"/>
              <a:t>User mode monitor : 8</a:t>
            </a:r>
          </a:p>
          <a:p>
            <a:endParaRPr lang="en-US" altLang="zh-TW" smtClean="0"/>
          </a:p>
          <a:p>
            <a:r>
              <a:rPr lang="en-US" altLang="zh-TW" smtClean="0"/>
              <a:t>Kernel mode my_fork : 10</a:t>
            </a:r>
          </a:p>
          <a:p>
            <a:endParaRPr lang="en-US" altLang="zh-TW" smtClean="0"/>
          </a:p>
          <a:p>
            <a:r>
              <a:rPr lang="en-US" altLang="zh-TW" smtClean="0"/>
              <a:t>Bonus : 11</a:t>
            </a:r>
          </a:p>
          <a:p>
            <a:pPr marL="457200" lvl="1" indent="0">
              <a:buFont typeface="Arial" charset="0"/>
              <a:buNone/>
            </a:pPr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3731B2-E6ED-0344-8C84-F9F7F4F3FC6D}" type="datetime1">
              <a:rPr lang="en-US" altLang="zh-TW"/>
              <a:pPr>
                <a:defRPr/>
              </a:pPr>
              <a:t>10/19/2014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90965-F423-4EBD-935B-B861B2471807}" type="slidenum">
              <a:rPr lang="zh-TW" altLang="en-US"/>
              <a:pPr>
                <a:defRPr/>
              </a:pPr>
              <a:t>30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Reference</a:t>
            </a:r>
            <a:endParaRPr lang="zh-TW" altLang="en-US" smtClean="0"/>
          </a:p>
        </p:txBody>
      </p:sp>
      <p:sp>
        <p:nvSpPr>
          <p:cNvPr id="4608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Process API</a:t>
            </a:r>
          </a:p>
          <a:p>
            <a:r>
              <a:rPr lang="en-US" altLang="zh-TW" smtClean="0">
                <a:hlinkClick r:id="rId2"/>
              </a:rPr>
              <a:t>http://www.cs.utah.edu/dept/old/texinfo/glibc-manual-0.02/library_23.html</a:t>
            </a:r>
            <a:endParaRPr lang="en-US" altLang="zh-TW" smtClean="0"/>
          </a:p>
          <a:p>
            <a:r>
              <a:rPr lang="en-US" altLang="zh-TW" smtClean="0">
                <a:hlinkClick r:id="rId3"/>
              </a:rPr>
              <a:t>http://man7.org/linux/man-pages/man7/signal.7.html</a:t>
            </a:r>
            <a:endParaRPr lang="en-US" altLang="zh-TW" smtClean="0"/>
          </a:p>
          <a:p>
            <a:r>
              <a:rPr lang="en-US" altLang="zh-TW" smtClean="0"/>
              <a:t>Unix process state diagram</a:t>
            </a:r>
          </a:p>
          <a:p>
            <a:r>
              <a:rPr lang="en-US" altLang="zh-TW" smtClean="0">
                <a:hlinkClick r:id="rId4"/>
              </a:rPr>
              <a:t>http://www.ksvali.com/wp-content/uploads/2009/09/processstate.gif</a:t>
            </a:r>
            <a:endParaRPr lang="en-US" altLang="zh-TW" smtClean="0"/>
          </a:p>
          <a:p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AA6C9DF-5323-DD48-B64A-C295AA844CD7}" type="datetime1">
              <a:rPr lang="en-US" altLang="zh-TW"/>
              <a:pPr>
                <a:defRPr/>
              </a:pPr>
              <a:t>10/19/2014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513A1-5225-4F03-BC69-E54E8972F53E}" type="slidenum">
              <a:rPr lang="zh-TW" altLang="en-US"/>
              <a:pPr>
                <a:defRPr/>
              </a:pPr>
              <a:t>31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Reference</a:t>
            </a:r>
            <a:endParaRPr lang="zh-TW" altLang="en-US" smtClean="0"/>
          </a:p>
        </p:txBody>
      </p:sp>
      <p:sp>
        <p:nvSpPr>
          <p:cNvPr id="4710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How to compile .ko file</a:t>
            </a:r>
          </a:p>
          <a:p>
            <a:r>
              <a:rPr lang="en-US" altLang="zh-TW" smtClean="0">
                <a:hlinkClick r:id="rId2"/>
              </a:rPr>
              <a:t>http://www.cyberciti.biz/tips/compiling-linux-kernel-module.html</a:t>
            </a:r>
            <a:endParaRPr lang="en-US" altLang="zh-TW" smtClean="0"/>
          </a:p>
          <a:p>
            <a:r>
              <a:rPr lang="en-US" altLang="zh-TW" smtClean="0"/>
              <a:t>Kernel thread </a:t>
            </a:r>
          </a:p>
          <a:p>
            <a:r>
              <a:rPr lang="en-US" altLang="zh-TW" smtClean="0">
                <a:hlinkClick r:id="rId3"/>
              </a:rPr>
              <a:t>http://tuxthink.blogspot.tw/2011/02/kernel-thread-creation-1.html</a:t>
            </a:r>
            <a:endParaRPr lang="en-US" altLang="zh-TW" smtClean="0"/>
          </a:p>
          <a:p>
            <a:r>
              <a:rPr lang="en-US" altLang="zh-TW" smtClean="0"/>
              <a:t>Insert Kernel module</a:t>
            </a:r>
          </a:p>
          <a:p>
            <a:r>
              <a:rPr lang="en-US" altLang="zh-TW" smtClean="0">
                <a:hlinkClick r:id="rId4"/>
              </a:rPr>
              <a:t>http://www.tldp.org/HOWTO/Module-HOWTO/x197.html</a:t>
            </a:r>
            <a:endParaRPr lang="en-US" altLang="zh-TW" smtClean="0"/>
          </a:p>
          <a:p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3731B2-E6ED-0344-8C84-F9F7F4F3FC6D}" type="datetime1">
              <a:rPr lang="en-US" altLang="zh-TW"/>
              <a:pPr>
                <a:defRPr/>
              </a:pPr>
              <a:t>10/19/2014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D448A-F47B-4A45-BEF0-7C41E3174B10}" type="slidenum">
              <a:rPr lang="zh-TW" altLang="en-US"/>
              <a:pPr>
                <a:defRPr/>
              </a:pPr>
              <a:t>32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Reference</a:t>
            </a:r>
            <a:endParaRPr lang="zh-TW" altLang="en-US" smtClean="0"/>
          </a:p>
        </p:txBody>
      </p:sp>
      <p:sp>
        <p:nvSpPr>
          <p:cNvPr id="48130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Fork implementation</a:t>
            </a:r>
          </a:p>
          <a:p>
            <a:r>
              <a:rPr lang="en-US" altLang="zh-TW" smtClean="0">
                <a:hlinkClick r:id="rId2"/>
              </a:rPr>
              <a:t>http://www.makelinux.net/books/lkd2/ch03lev1sec2</a:t>
            </a:r>
            <a:endParaRPr lang="en-US" altLang="zh-TW" smtClean="0"/>
          </a:p>
          <a:p>
            <a:r>
              <a:rPr lang="en-US" altLang="zh-TW" smtClean="0">
                <a:hlinkClick r:id="rId3"/>
              </a:rPr>
              <a:t>http://lxr.free-electrons.com/source/kernel/fork.c</a:t>
            </a:r>
            <a:endParaRPr lang="en-US" altLang="zh-TW" smtClean="0"/>
          </a:p>
          <a:p>
            <a:r>
              <a:rPr lang="en-US" altLang="zh-TW" smtClean="0"/>
              <a:t>Process Descriptor and the Task Structure </a:t>
            </a:r>
          </a:p>
          <a:p>
            <a:r>
              <a:rPr lang="en-US" altLang="zh-TW" smtClean="0">
                <a:hlinkClick r:id="rId4"/>
              </a:rPr>
              <a:t>http://www.makelinux.net/books/lkd2/ch03lev1sec1</a:t>
            </a:r>
            <a:endParaRPr lang="en-US" altLang="zh-TW" smtClean="0"/>
          </a:p>
          <a:p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3731B2-E6ED-0344-8C84-F9F7F4F3FC6D}" type="datetime1">
              <a:rPr lang="en-US" altLang="zh-TW"/>
              <a:pPr>
                <a:defRPr/>
              </a:pPr>
              <a:t>10/19/2014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688E65-C09B-4E75-BAF2-11A6E2488734}" type="slidenum">
              <a:rPr lang="zh-TW" altLang="en-US"/>
              <a:pPr>
                <a:defRPr/>
              </a:pPr>
              <a:t>33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Process Creation Concept</a:t>
            </a:r>
            <a:endParaRPr lang="zh-TW" altLang="en-US" smtClean="0"/>
          </a:p>
        </p:txBody>
      </p:sp>
      <p:sp>
        <p:nvSpPr>
          <p:cNvPr id="1843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Each process is named by a </a:t>
            </a:r>
            <a:r>
              <a:rPr lang="en-US" altLang="zh-TW" i="1" smtClean="0"/>
              <a:t>process ID</a:t>
            </a:r>
            <a:r>
              <a:rPr lang="en-US" altLang="zh-TW" smtClean="0"/>
              <a:t> number. </a:t>
            </a:r>
          </a:p>
          <a:p>
            <a:r>
              <a:rPr lang="en-US" altLang="zh-TW" smtClean="0"/>
              <a:t>A unique process ID is allocated to each process when it is created. The </a:t>
            </a:r>
            <a:r>
              <a:rPr lang="en-US" altLang="zh-TW" i="1" smtClean="0"/>
              <a:t>lifetime</a:t>
            </a:r>
            <a:r>
              <a:rPr lang="en-US" altLang="zh-TW" smtClean="0"/>
              <a:t> of a process ends when its termination is reported to its parent process; </a:t>
            </a:r>
          </a:p>
          <a:p>
            <a:pPr lvl="1"/>
            <a:r>
              <a:rPr lang="en-US" altLang="zh-TW" smtClean="0"/>
              <a:t>at that time, all of the process resources, including its process ID, are freed.</a:t>
            </a:r>
            <a:endParaRPr lang="zh-TW" altLang="en-US" smtClean="0"/>
          </a:p>
          <a:p>
            <a:r>
              <a:rPr lang="en-US" altLang="zh-TW" smtClean="0"/>
              <a:t>Processes are created with the </a:t>
            </a:r>
            <a:r>
              <a:rPr lang="en-US" altLang="zh-TW" smtClean="0">
                <a:solidFill>
                  <a:srgbClr val="FF0000"/>
                </a:solidFill>
              </a:rPr>
              <a:t>fork</a:t>
            </a:r>
            <a:r>
              <a:rPr lang="en-US" altLang="zh-TW" smtClean="0"/>
              <a:t> system call (so the operation of creating a new process is sometimes called forking a process). </a:t>
            </a:r>
          </a:p>
          <a:p>
            <a:pPr lvl="1"/>
            <a:r>
              <a:rPr lang="en-US" altLang="zh-TW" smtClean="0"/>
              <a:t>The child process created by fork is an exact clone of the original parent process, except that it has its own process ID.</a:t>
            </a:r>
          </a:p>
          <a:p>
            <a:endParaRPr lang="en-US" altLang="zh-TW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3731B2-E6ED-0344-8C84-F9F7F4F3FC6D}" type="datetime1">
              <a:rPr lang="en-US" altLang="zh-TW"/>
              <a:pPr>
                <a:defRPr/>
              </a:pPr>
              <a:t>10/19/2014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481757-038D-469D-89B9-17BFEA7B745E}" type="slidenum">
              <a:rPr lang="zh-TW" altLang="en-US"/>
              <a:pPr>
                <a:defRPr/>
              </a:pPr>
              <a:t>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Process Creation Concept</a:t>
            </a:r>
            <a:endParaRPr lang="zh-TW" altLang="en-US" smtClean="0"/>
          </a:p>
        </p:txBody>
      </p:sp>
      <p:sp>
        <p:nvSpPr>
          <p:cNvPr id="19458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After forking a child process, both the parent and child processes continue to execute normally. If you want your program to wait for a child process to finish executing before continuing, you must do this explicitly after the fork operation, by calling wait or waitpid.</a:t>
            </a:r>
            <a:endParaRPr lang="zh-TW" altLang="en-US" smtClean="0"/>
          </a:p>
          <a:p>
            <a:pPr lvl="1"/>
            <a:r>
              <a:rPr lang="en-US" altLang="zh-TW" smtClean="0"/>
              <a:t>These functions give you limited information about why the child terminated for example, its exit status code.</a:t>
            </a:r>
          </a:p>
          <a:p>
            <a:endParaRPr lang="en-US" altLang="zh-TW" smtClean="0"/>
          </a:p>
          <a:p>
            <a:r>
              <a:rPr lang="en-US" altLang="zh-TW" smtClean="0"/>
              <a:t>The fork function is the primitive for creating a process. It is declared in the header file `unistd.h'.</a:t>
            </a:r>
          </a:p>
          <a:p>
            <a:pPr lvl="1"/>
            <a:r>
              <a:rPr lang="en-US" altLang="zh-TW" smtClean="0"/>
              <a:t>Function: </a:t>
            </a:r>
            <a:r>
              <a:rPr lang="en-US" altLang="zh-TW" smtClean="0">
                <a:solidFill>
                  <a:srgbClr val="FF0000"/>
                </a:solidFill>
              </a:rPr>
              <a:t>pid_t fork (void)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3731B2-E6ED-0344-8C84-F9F7F4F3FC6D}" type="datetime1">
              <a:rPr lang="en-US" altLang="zh-TW"/>
              <a:pPr>
                <a:defRPr/>
              </a:pPr>
              <a:t>10/19/2014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97282C-E646-4D79-92FD-9721D14477ED}" type="slidenum">
              <a:rPr lang="zh-TW" altLang="en-US"/>
              <a:pPr>
                <a:defRPr/>
              </a:pPr>
              <a:t>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Executing a File</a:t>
            </a:r>
            <a:endParaRPr lang="zh-TW" altLang="en-US" smtClean="0"/>
          </a:p>
        </p:txBody>
      </p:sp>
      <p:sp>
        <p:nvSpPr>
          <p:cNvPr id="2048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This slides describes the exec family of functions, for executing a file as a process image. You can use these functions to make a child process execute a new program after it has been forked.</a:t>
            </a:r>
          </a:p>
          <a:p>
            <a:pPr lvl="1"/>
            <a:r>
              <a:rPr lang="en-US" altLang="zh-TW" smtClean="0"/>
              <a:t>int </a:t>
            </a:r>
            <a:r>
              <a:rPr lang="en-US" altLang="zh-TW" b="1" smtClean="0"/>
              <a:t>execl</a:t>
            </a:r>
            <a:r>
              <a:rPr lang="en-US" altLang="zh-TW" smtClean="0"/>
              <a:t> </a:t>
            </a:r>
            <a:r>
              <a:rPr lang="en-US" altLang="zh-TW" i="1" smtClean="0"/>
              <a:t>(const char *filename, const char *arg0, ...)</a:t>
            </a:r>
          </a:p>
          <a:p>
            <a:pPr lvl="1"/>
            <a:r>
              <a:rPr lang="en-US" altLang="zh-TW" smtClean="0"/>
              <a:t>int </a:t>
            </a:r>
            <a:r>
              <a:rPr lang="en-US" altLang="zh-TW" b="1" smtClean="0"/>
              <a:t>execve</a:t>
            </a:r>
            <a:r>
              <a:rPr lang="en-US" altLang="zh-TW" smtClean="0"/>
              <a:t> (const char *filename, char *const argv[], char *const env[])</a:t>
            </a:r>
          </a:p>
          <a:p>
            <a:pPr lvl="1"/>
            <a:r>
              <a:rPr lang="en-US" altLang="zh-TW" smtClean="0"/>
              <a:t>int </a:t>
            </a:r>
            <a:r>
              <a:rPr lang="en-US" altLang="zh-TW" b="1" smtClean="0"/>
              <a:t>execle</a:t>
            </a:r>
            <a:r>
              <a:rPr lang="en-US" altLang="zh-TW" smtClean="0"/>
              <a:t> (const char *filename, const char *arg0, char *const env[], ...)</a:t>
            </a:r>
          </a:p>
          <a:p>
            <a:pPr lvl="1"/>
            <a:r>
              <a:rPr lang="en-US" altLang="zh-TW" smtClean="0"/>
              <a:t>int </a:t>
            </a:r>
            <a:r>
              <a:rPr lang="en-US" altLang="zh-TW" b="1" smtClean="0"/>
              <a:t>execvp</a:t>
            </a:r>
            <a:r>
              <a:rPr lang="en-US" altLang="zh-TW" smtClean="0"/>
              <a:t> (const char *filename, char *const argv[])</a:t>
            </a:r>
          </a:p>
          <a:p>
            <a:pPr lvl="1"/>
            <a:r>
              <a:rPr lang="en-US" altLang="zh-TW" smtClean="0"/>
              <a:t>int </a:t>
            </a:r>
            <a:r>
              <a:rPr lang="en-US" altLang="zh-TW" b="1" smtClean="0"/>
              <a:t>execlp</a:t>
            </a:r>
            <a:r>
              <a:rPr lang="en-US" altLang="zh-TW" smtClean="0"/>
              <a:t> (const char *filename, const char *arg0, ...)</a:t>
            </a:r>
          </a:p>
          <a:p>
            <a:r>
              <a:rPr lang="en-US" altLang="zh-TW" smtClean="0"/>
              <a:t>You need to verify the difference.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3731B2-E6ED-0344-8C84-F9F7F4F3FC6D}" type="datetime1">
              <a:rPr lang="en-US" altLang="zh-TW"/>
              <a:pPr>
                <a:defRPr/>
              </a:pPr>
              <a:t>10/19/2014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5D2FC-C3C3-4A86-8701-4F1A5AC13297}" type="slidenum">
              <a:rPr lang="zh-TW" altLang="en-US"/>
              <a:pPr>
                <a:defRPr/>
              </a:pPr>
              <a:t>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Process Completion</a:t>
            </a:r>
            <a:endParaRPr lang="zh-TW" altLang="en-US" smtClean="0"/>
          </a:p>
        </p:txBody>
      </p:sp>
      <p:sp>
        <p:nvSpPr>
          <p:cNvPr id="2150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mtClean="0"/>
          </a:p>
          <a:p>
            <a:r>
              <a:rPr lang="en-US" altLang="zh-TW" smtClean="0"/>
              <a:t>The functions described in this slide are used to wait for a child process to terminate or stop, and determine its status.</a:t>
            </a:r>
          </a:p>
          <a:p>
            <a:r>
              <a:rPr lang="en-US" altLang="zh-TW" smtClean="0"/>
              <a:t> </a:t>
            </a:r>
          </a:p>
          <a:p>
            <a:r>
              <a:rPr lang="en-US" altLang="zh-TW" smtClean="0"/>
              <a:t>These functions are declared in the header file `sys/wait.h'.</a:t>
            </a:r>
          </a:p>
          <a:p>
            <a:pPr lvl="1"/>
            <a:r>
              <a:rPr lang="en-US" altLang="zh-TW" smtClean="0"/>
              <a:t>pid_t </a:t>
            </a:r>
            <a:r>
              <a:rPr lang="en-US" altLang="zh-TW" b="1" smtClean="0"/>
              <a:t>waitpid </a:t>
            </a:r>
            <a:r>
              <a:rPr lang="en-US" altLang="zh-TW" smtClean="0"/>
              <a:t>(pid_t pid, int *status_ptr, int options)</a:t>
            </a:r>
          </a:p>
          <a:p>
            <a:pPr lvl="1"/>
            <a:r>
              <a:rPr lang="en-US" altLang="zh-TW" smtClean="0"/>
              <a:t>pid_t </a:t>
            </a:r>
            <a:r>
              <a:rPr lang="en-US" altLang="zh-TW" b="1" smtClean="0"/>
              <a:t>wait</a:t>
            </a:r>
            <a:r>
              <a:rPr lang="en-US" altLang="zh-TW" smtClean="0"/>
              <a:t> </a:t>
            </a:r>
            <a:r>
              <a:rPr lang="en-US" altLang="zh-TW" i="1" smtClean="0"/>
              <a:t>(int *status_ptr)</a:t>
            </a:r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3731B2-E6ED-0344-8C84-F9F7F4F3FC6D}" type="datetime1">
              <a:rPr lang="en-US" altLang="zh-TW"/>
              <a:pPr>
                <a:defRPr/>
              </a:pPr>
              <a:t>10/19/2014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2243A7-D180-4A20-BF59-A57A8B9EF95B}" type="slidenum">
              <a:rPr lang="zh-TW" altLang="en-US"/>
              <a:pPr>
                <a:defRPr/>
              </a:pPr>
              <a:t>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Process Completion Status</a:t>
            </a:r>
            <a:endParaRPr lang="zh-TW" altLang="en-US" smtClean="0"/>
          </a:p>
        </p:txBody>
      </p:sp>
      <p:sp>
        <p:nvSpPr>
          <p:cNvPr id="22530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If the exit status value of the child process is zero, then the status value reported by waitpid or wait is also zero. </a:t>
            </a:r>
          </a:p>
          <a:p>
            <a:r>
              <a:rPr lang="en-US" altLang="zh-TW" smtClean="0"/>
              <a:t>You can test for other kinds of information encoded in the returned status value using the following macros</a:t>
            </a:r>
          </a:p>
          <a:p>
            <a:pPr lvl="1"/>
            <a:r>
              <a:rPr lang="en-US" altLang="zh-TW" smtClean="0"/>
              <a:t>int </a:t>
            </a:r>
            <a:r>
              <a:rPr lang="en-US" altLang="zh-TW" b="1" smtClean="0"/>
              <a:t>WIFEXITED</a:t>
            </a:r>
            <a:r>
              <a:rPr lang="en-US" altLang="zh-TW" smtClean="0"/>
              <a:t> </a:t>
            </a:r>
            <a:r>
              <a:rPr lang="en-US" altLang="zh-TW" i="1" smtClean="0"/>
              <a:t>(int status)</a:t>
            </a:r>
          </a:p>
          <a:p>
            <a:pPr lvl="1"/>
            <a:r>
              <a:rPr lang="en-US" altLang="zh-TW" smtClean="0">
                <a:solidFill>
                  <a:srgbClr val="FF0000"/>
                </a:solidFill>
              </a:rPr>
              <a:t>int </a:t>
            </a:r>
            <a:r>
              <a:rPr lang="en-US" altLang="zh-TW" b="1" smtClean="0">
                <a:solidFill>
                  <a:srgbClr val="FF0000"/>
                </a:solidFill>
              </a:rPr>
              <a:t>WIFSIGNALED</a:t>
            </a:r>
            <a:r>
              <a:rPr lang="en-US" altLang="zh-TW" smtClean="0">
                <a:solidFill>
                  <a:srgbClr val="FF0000"/>
                </a:solidFill>
              </a:rPr>
              <a:t> </a:t>
            </a:r>
            <a:r>
              <a:rPr lang="en-US" altLang="zh-TW" i="1" smtClean="0">
                <a:solidFill>
                  <a:srgbClr val="FF0000"/>
                </a:solidFill>
              </a:rPr>
              <a:t>(int status)</a:t>
            </a:r>
          </a:p>
          <a:p>
            <a:pPr lvl="1"/>
            <a:r>
              <a:rPr lang="en-US" altLang="zh-TW" smtClean="0"/>
              <a:t>int </a:t>
            </a:r>
            <a:r>
              <a:rPr lang="en-US" altLang="zh-TW" b="1" smtClean="0"/>
              <a:t>WIFSTOPPED</a:t>
            </a:r>
            <a:r>
              <a:rPr lang="en-US" altLang="zh-TW" smtClean="0"/>
              <a:t> </a:t>
            </a:r>
            <a:r>
              <a:rPr lang="en-US" altLang="zh-TW" i="1" smtClean="0"/>
              <a:t>(int status)</a:t>
            </a:r>
          </a:p>
          <a:p>
            <a:pPr lvl="1"/>
            <a:endParaRPr lang="zh-TW" altLang="en-US" smtClean="0"/>
          </a:p>
          <a:p>
            <a:r>
              <a:rPr lang="en-US" altLang="zh-TW" smtClean="0"/>
              <a:t>For more information check the header file </a:t>
            </a:r>
            <a:r>
              <a:rPr lang="en-US" altLang="zh-TW" smtClean="0">
                <a:solidFill>
                  <a:srgbClr val="FF0000"/>
                </a:solidFill>
              </a:rPr>
              <a:t>`sys/wait.h'.</a:t>
            </a:r>
          </a:p>
          <a:p>
            <a:endParaRPr lang="en-US" altLang="zh-TW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3731B2-E6ED-0344-8C84-F9F7F4F3FC6D}" type="datetime1">
              <a:rPr lang="en-US" altLang="zh-TW"/>
              <a:pPr>
                <a:defRPr/>
              </a:pPr>
              <a:t>10/19/2014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03485-9E5A-468B-A86B-36454E15358F}" type="slidenum">
              <a:rPr lang="zh-TW" altLang="en-US"/>
              <a:pPr>
                <a:defRPr/>
              </a:pPr>
              <a:t>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Standard signals</a:t>
            </a:r>
            <a:endParaRPr lang="zh-TW" altLang="en-US" smtClean="0"/>
          </a:p>
        </p:txBody>
      </p:sp>
      <p:sp>
        <p:nvSpPr>
          <p:cNvPr id="2355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Linux supports the standard signals listed below.  </a:t>
            </a:r>
          </a:p>
          <a:p>
            <a:pPr lvl="1"/>
            <a:r>
              <a:rPr lang="en-US" altLang="zh-TW" smtClean="0"/>
              <a:t>SIGQUIT        3</a:t>
            </a:r>
          </a:p>
          <a:p>
            <a:pPr lvl="1"/>
            <a:r>
              <a:rPr lang="en-US" altLang="zh-TW" smtClean="0"/>
              <a:t>SIGKILL          9</a:t>
            </a:r>
          </a:p>
          <a:p>
            <a:pPr lvl="1"/>
            <a:r>
              <a:rPr lang="en-US" altLang="zh-TW" smtClean="0"/>
              <a:t>SIGTERM      15</a:t>
            </a:r>
          </a:p>
          <a:p>
            <a:pPr lvl="1"/>
            <a:r>
              <a:rPr lang="en-US" altLang="zh-TW" smtClean="0"/>
              <a:t>…etc</a:t>
            </a:r>
          </a:p>
          <a:p>
            <a:r>
              <a:rPr lang="en-US" altLang="zh-TW" smtClean="0"/>
              <a:t>Several signal numbers are architecture-dependent.</a:t>
            </a:r>
          </a:p>
          <a:p>
            <a:endParaRPr lang="en-US" altLang="zh-TW" smtClean="0"/>
          </a:p>
          <a:p>
            <a:r>
              <a:rPr lang="en-US" altLang="zh-TW" smtClean="0"/>
              <a:t>For more information , please check the header file </a:t>
            </a:r>
            <a:r>
              <a:rPr lang="en-US" altLang="zh-TW" smtClean="0">
                <a:solidFill>
                  <a:srgbClr val="FF0000"/>
                </a:solidFill>
              </a:rPr>
              <a:t>‘signal.h’</a:t>
            </a:r>
            <a:endParaRPr lang="zh-TW" altLang="en-US" smtClean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3731B2-E6ED-0344-8C84-F9F7F4F3FC6D}" type="datetime1">
              <a:rPr lang="en-US" altLang="zh-TW"/>
              <a:pPr>
                <a:defRPr/>
              </a:pPr>
              <a:t>10/19/2014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74A837-E38E-48E0-8082-DE05C9FB4676}" type="slidenum">
              <a:rPr lang="zh-TW" altLang="en-US"/>
              <a:pPr>
                <a:defRPr/>
              </a:pPr>
              <a:t>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2773</TotalTime>
  <Words>1462</Words>
  <Application>Microsoft Office PowerPoint</Application>
  <PresentationFormat>自訂</PresentationFormat>
  <Paragraphs>260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簡報設計範本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8" baseType="lpstr">
      <vt:lpstr>Calibri</vt:lpstr>
      <vt:lpstr>新細明體</vt:lpstr>
      <vt:lpstr>Arial</vt:lpstr>
      <vt:lpstr>Calibri Light</vt:lpstr>
      <vt:lpstr>Office 佈景主題</vt:lpstr>
      <vt:lpstr>Operation System Program 1</vt:lpstr>
      <vt:lpstr>Introduction</vt:lpstr>
      <vt:lpstr>Child Process</vt:lpstr>
      <vt:lpstr>Process Creation Concept</vt:lpstr>
      <vt:lpstr>Process Creation Concept</vt:lpstr>
      <vt:lpstr>Executing a File</vt:lpstr>
      <vt:lpstr>Process Completion</vt:lpstr>
      <vt:lpstr>Process Completion Status</vt:lpstr>
      <vt:lpstr>Standard signals</vt:lpstr>
      <vt:lpstr>Program 1-1</vt:lpstr>
      <vt:lpstr>Program 1-1</vt:lpstr>
      <vt:lpstr>Process state diagram</vt:lpstr>
      <vt:lpstr>投影片 13</vt:lpstr>
      <vt:lpstr>DEMO</vt:lpstr>
      <vt:lpstr>DEMO</vt:lpstr>
      <vt:lpstr>Program 1-2</vt:lpstr>
      <vt:lpstr>Program 1-2</vt:lpstr>
      <vt:lpstr>Kernel Object</vt:lpstr>
      <vt:lpstr>投影片 19</vt:lpstr>
      <vt:lpstr>投影片 20</vt:lpstr>
      <vt:lpstr>How to insert module</vt:lpstr>
      <vt:lpstr>Create Kernel thread</vt:lpstr>
      <vt:lpstr>Create Kernel thread</vt:lpstr>
      <vt:lpstr>Steps in fork</vt:lpstr>
      <vt:lpstr>Steps to execute program</vt:lpstr>
      <vt:lpstr>Steps to execute program</vt:lpstr>
      <vt:lpstr>Catch the signal</vt:lpstr>
      <vt:lpstr>Bonus</vt:lpstr>
      <vt:lpstr>Bonus</vt:lpstr>
      <vt:lpstr>Grading policy</vt:lpstr>
      <vt:lpstr>Reference</vt:lpstr>
      <vt:lpstr>Reference</vt:lpstr>
      <vt:lpstr>Reference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 System Program 1</dc:title>
  <dc:creator>Davies</dc:creator>
  <cp:lastModifiedBy>peter</cp:lastModifiedBy>
  <cp:revision>81</cp:revision>
  <dcterms:created xsi:type="dcterms:W3CDTF">2014-08-28T16:05:17Z</dcterms:created>
  <dcterms:modified xsi:type="dcterms:W3CDTF">2014-10-19T03:42:48Z</dcterms:modified>
</cp:coreProperties>
</file>