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2" r:id="rId3"/>
    <p:sldId id="293" r:id="rId4"/>
    <p:sldId id="294" r:id="rId5"/>
    <p:sldId id="295" r:id="rId6"/>
    <p:sldId id="298" r:id="rId7"/>
    <p:sldId id="258" r:id="rId8"/>
    <p:sldId id="259" r:id="rId9"/>
    <p:sldId id="260" r:id="rId10"/>
    <p:sldId id="264" r:id="rId11"/>
    <p:sldId id="265" r:id="rId12"/>
    <p:sldId id="300" r:id="rId13"/>
    <p:sldId id="317" r:id="rId14"/>
    <p:sldId id="303" r:id="rId15"/>
    <p:sldId id="301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2" r:id="rId30"/>
    <p:sldId id="271" r:id="rId31"/>
    <p:sldId id="339" r:id="rId32"/>
    <p:sldId id="340" r:id="rId33"/>
    <p:sldId id="341" r:id="rId34"/>
    <p:sldId id="324" r:id="rId35"/>
    <p:sldId id="326" r:id="rId36"/>
    <p:sldId id="323" r:id="rId37"/>
    <p:sldId id="328" r:id="rId38"/>
    <p:sldId id="329" r:id="rId39"/>
    <p:sldId id="332" r:id="rId40"/>
    <p:sldId id="333" r:id="rId41"/>
    <p:sldId id="338" r:id="rId42"/>
    <p:sldId id="337" r:id="rId43"/>
    <p:sldId id="334" r:id="rId44"/>
    <p:sldId id="335" r:id="rId45"/>
    <p:sldId id="336" r:id="rId46"/>
  </p:sldIdLst>
  <p:sldSz cx="9144000" cy="6858000" type="screen4x3"/>
  <p:notesSz cx="6858000" cy="9144000"/>
  <p:defaultTextStyle>
    <a:defPPr>
      <a:defRPr lang="zh-TW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41D2FE2-2C1B-47AA-A4F5-BD3580A4154E}" type="datetimeFigureOut">
              <a:rPr lang="zh-TW" altLang="en-US"/>
              <a:pPr>
                <a:defRPr/>
              </a:pPr>
              <a:t>2014/12/15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CC0DAD1-4969-47C5-9C5A-B3548C46AA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56D7A93-F85A-41DF-8346-C7B04FC51112}" type="datetimeFigureOut">
              <a:rPr lang="zh-TW" altLang="en-US"/>
              <a:pPr>
                <a:defRPr/>
              </a:pPr>
              <a:t>2014/12/15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F640E02-DFBC-4E12-BCCD-10F0A04B9E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BD0D-84BB-4984-A230-40FFB1E8870E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BBC7D-AFF5-4920-97EA-A0739C281A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FFE9-29C8-4481-91AB-14E820E8313E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2CACD-1802-4A03-B72F-B2CC0F85B1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70881-17F4-4D05-9633-0D4B8E5672B6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EFE4F-2BF7-401F-AC38-55463991FD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F95C-BB7B-4598-81A8-20E7304B3EBC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A34EB-C213-4C17-A1BF-8882A28CF7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F7B55-AAF9-4A5F-9070-D0F1CBE2EBEB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85CE-1F0B-40CF-A871-62DF46D666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A68DD-9AC3-4467-8421-74DABD69D596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1BE9E-1CDB-4B60-8AE7-A266B4D33F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4BDE3-21F3-41B5-8E9C-22EA64F394F6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5FE4D-437D-4EFC-A089-3D1F0F80DE5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1621C-C601-4828-953F-134FFC364C0E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75B2-5E30-4A60-B957-C156EFF055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2E94-1BD1-4A4A-AA3A-6928D90719C1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FBD76-44E4-43D9-BEDB-CD201DA880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A575D-794D-4C53-864E-3D66E2CB5930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ADAFA-5DF7-4EF5-B87F-FA621BDD0A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B11A5-DEBF-44B0-8F20-6117256807F7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61F43-8414-4B3A-96A2-E252B969E8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367FC2-7FD9-4017-A256-D24916DC942F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1ACB0B-6619-4B39-910C-BAC555E578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Operation System Program 4</a:t>
            </a:r>
            <a:endParaRPr kumimoji="1" lang="zh-TW" altLang="en-US" smtClean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kumimoji="1" lang="en-US" altLang="zh-TW" dirty="0" smtClean="0"/>
              <a:t>File-System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14C63B-E5DB-0C49-A2B7-A14DCD034075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BE79F-AEC6-4C99-81FB-6F31E006D75F}" type="slidenum">
              <a:rPr lang="zh-TW" altLang="en-US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Implementing GPU file system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Implement a simple file </a:t>
            </a:r>
            <a:r>
              <a:rPr kumimoji="1" lang="en-US" altLang="zh-TW" dirty="0"/>
              <a:t>system in CUDA </a:t>
            </a:r>
            <a:r>
              <a:rPr kumimoji="1" lang="en-US" altLang="zh-TW" i="1" dirty="0" smtClean="0"/>
              <a:t>GPU.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In this project, </a:t>
            </a:r>
            <a:r>
              <a:rPr kumimoji="1" lang="en-US" altLang="zh-TW" b="1" dirty="0">
                <a:solidFill>
                  <a:srgbClr val="FF0000"/>
                </a:solidFill>
              </a:rPr>
              <a:t>w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e take the global memory as a volume</a:t>
            </a:r>
            <a:r>
              <a:rPr kumimoji="1" lang="en-US" altLang="zh-TW" dirty="0" smtClean="0"/>
              <a:t> (logical drive) from a hard disk.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>
                <a:solidFill>
                  <a:srgbClr val="FF0000"/>
                </a:solidFill>
              </a:rPr>
              <a:t>No directory structure stored in volume,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only one root directory</a:t>
            </a:r>
            <a:r>
              <a:rPr kumimoji="1" lang="en-US" altLang="zh-TW" dirty="0" smtClean="0">
                <a:solidFill>
                  <a:srgbClr val="FF0000"/>
                </a:solidFill>
              </a:rPr>
              <a:t>, no subdirectory </a:t>
            </a:r>
            <a:r>
              <a:rPr kumimoji="1" lang="en-US" altLang="zh-TW" dirty="0" smtClean="0"/>
              <a:t>in this file system.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b="1" dirty="0" smtClean="0"/>
              <a:t>A set of file operations that may be implemented.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In this project, </a:t>
            </a:r>
            <a:r>
              <a:rPr kumimoji="1" lang="en-US" altLang="zh-TW" b="1" dirty="0" smtClean="0"/>
              <a:t>we use only one of GPU memory,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global memory as a volume</a:t>
            </a:r>
            <a:r>
              <a:rPr kumimoji="1" lang="en-US" altLang="zh-TW" dirty="0" smtClean="0"/>
              <a:t>. </a:t>
            </a:r>
            <a:r>
              <a:rPr kumimoji="1" lang="en-US" altLang="zh-TW" b="1" dirty="0" smtClean="0"/>
              <a:t>We don’t create the shared memory as physical memory for any data structures stored in</a:t>
            </a:r>
            <a:r>
              <a:rPr kumimoji="1" lang="en-US" altLang="zh-TW" dirty="0" smtClean="0"/>
              <a:t>, </a:t>
            </a:r>
            <a:r>
              <a:rPr kumimoji="1" lang="en-US" altLang="zh-TW" b="1" dirty="0" smtClean="0"/>
              <a:t>like system-wide open file table in memory</a:t>
            </a:r>
            <a:r>
              <a:rPr kumimoji="1" lang="en-US" altLang="zh-TW" dirty="0" smtClean="0"/>
              <a:t>. In this simple file system, we </a:t>
            </a:r>
            <a:r>
              <a:rPr kumimoji="1" lang="en-US" altLang="zh-TW" dirty="0"/>
              <a:t>just </a:t>
            </a:r>
            <a:r>
              <a:rPr kumimoji="1" lang="en-US" altLang="zh-TW" dirty="0" smtClean="0"/>
              <a:t>directly take the information from a volume (in global memory) by single thread.</a:t>
            </a:r>
            <a:endParaRPr kumimoji="1"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54562C-3B0C-4B47-A357-B1A4F41C5243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64A5-C3D1-4B0D-847B-D40A52FBAB5B}" type="slidenum">
              <a:rPr lang="zh-TW" altLang="en-US"/>
              <a:pPr>
                <a:defRPr/>
              </a:pPr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79532-DDC9-C74A-AF40-2380AA7350C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0A8A2-397D-4968-9B49-74BCE8552270}" type="slidenum">
              <a:rPr lang="zh-TW" altLang="en-US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346450" y="300038"/>
            <a:ext cx="1782763" cy="1173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Volume control block (super block)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6450" y="1473200"/>
            <a:ext cx="1782763" cy="855663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Directory structure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6450" y="2328863"/>
            <a:ext cx="1782763" cy="8032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FCB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46450" y="3132138"/>
            <a:ext cx="1782763" cy="32242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contents of the files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右大括弧 9"/>
          <p:cNvSpPr/>
          <p:nvPr/>
        </p:nvSpPr>
        <p:spPr>
          <a:xfrm>
            <a:off x="5313363" y="300038"/>
            <a:ext cx="1090612" cy="60563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5608" name="文字方塊 10"/>
          <p:cNvSpPr txBox="1">
            <a:spLocks noChangeArrowheads="1"/>
          </p:cNvSpPr>
          <p:nvPr/>
        </p:nvSpPr>
        <p:spPr bwMode="auto">
          <a:xfrm>
            <a:off x="6630988" y="3132138"/>
            <a:ext cx="1784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Calibri" pitchFamily="34" charset="0"/>
              </a:rPr>
              <a:t>1085440 bytes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12" name="左大括弧 11"/>
          <p:cNvSpPr/>
          <p:nvPr/>
        </p:nvSpPr>
        <p:spPr>
          <a:xfrm>
            <a:off x="1706563" y="3132138"/>
            <a:ext cx="1476375" cy="32242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5610" name="文字方塊 12"/>
          <p:cNvSpPr txBox="1">
            <a:spLocks noChangeArrowheads="1"/>
          </p:cNvSpPr>
          <p:nvPr/>
        </p:nvSpPr>
        <p:spPr bwMode="auto">
          <a:xfrm>
            <a:off x="128588" y="5284788"/>
            <a:ext cx="1577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Calibri" pitchFamily="34" charset="0"/>
              </a:rPr>
              <a:t>1048576 bytes</a:t>
            </a:r>
            <a:endParaRPr lang="zh-TW" altLang="en-US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11" name="文字方塊 13"/>
          <p:cNvSpPr txBox="1">
            <a:spLocks noChangeArrowheads="1"/>
          </p:cNvSpPr>
          <p:nvPr/>
        </p:nvSpPr>
        <p:spPr bwMode="auto">
          <a:xfrm>
            <a:off x="865188" y="592138"/>
            <a:ext cx="911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Volume</a:t>
            </a:r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All the file operations must in kernel function.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Allocate volume in global memory,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the size of </a:t>
            </a:r>
            <a:r>
              <a:rPr kumimoji="1" lang="en-US" altLang="zh-TW" b="1" dirty="0">
                <a:solidFill>
                  <a:srgbClr val="FF0000"/>
                </a:solidFill>
              </a:rPr>
              <a:t>volume is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1085440 bytes</a:t>
            </a:r>
            <a:r>
              <a:rPr kumimoji="1" lang="en-US" altLang="zh-TW" dirty="0" smtClean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b="1" dirty="0" smtClean="0">
                <a:solidFill>
                  <a:srgbClr val="FF0000"/>
                </a:solidFill>
              </a:rPr>
              <a:t>The size of the files total </a:t>
            </a:r>
            <a:r>
              <a:rPr kumimoji="1" lang="en-US" altLang="zh-TW" b="1" dirty="0">
                <a:solidFill>
                  <a:srgbClr val="FF0000"/>
                </a:solidFill>
              </a:rPr>
              <a:t>1048576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bytes.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/>
              <a:t>Load </a:t>
            </a:r>
            <a:r>
              <a:rPr kumimoji="1" lang="en-US" altLang="zh-TW" dirty="0" smtClean="0"/>
              <a:t>a binary </a:t>
            </a:r>
            <a:r>
              <a:rPr kumimoji="1" lang="en-US" altLang="zh-TW" dirty="0"/>
              <a:t>file, named </a:t>
            </a:r>
            <a:r>
              <a:rPr kumimoji="1" lang="en-US" altLang="zh-TW" b="1" dirty="0">
                <a:solidFill>
                  <a:srgbClr val="FF0000"/>
                </a:solidFill>
              </a:rPr>
              <a:t>“</a:t>
            </a:r>
            <a:r>
              <a:rPr lang="en-US" altLang="zh-TW" b="1" dirty="0" err="1">
                <a:solidFill>
                  <a:srgbClr val="FF0000"/>
                </a:solidFill>
              </a:rPr>
              <a:t>data.bin</a:t>
            </a:r>
            <a:r>
              <a:rPr kumimoji="1" lang="en-US" altLang="zh-TW" b="1" dirty="0">
                <a:solidFill>
                  <a:srgbClr val="FF0000"/>
                </a:solidFill>
              </a:rPr>
              <a:t>”</a:t>
            </a:r>
            <a:r>
              <a:rPr kumimoji="1" lang="en-US" altLang="zh-TW" dirty="0"/>
              <a:t> to </a:t>
            </a:r>
            <a:r>
              <a:rPr kumimoji="1" lang="en-US" altLang="zh-TW" b="1" dirty="0">
                <a:solidFill>
                  <a:srgbClr val="FF0000"/>
                </a:solidFill>
              </a:rPr>
              <a:t>input</a:t>
            </a:r>
            <a:r>
              <a:rPr kumimoji="1" lang="en-US" altLang="zh-TW" dirty="0"/>
              <a:t> buffer before kernel launch. The size of “</a:t>
            </a:r>
            <a:r>
              <a:rPr kumimoji="1" lang="en-US" altLang="zh-TW" dirty="0" err="1"/>
              <a:t>data.bin</a:t>
            </a:r>
            <a:r>
              <a:rPr kumimoji="1" lang="en-US" altLang="zh-TW" dirty="0"/>
              <a:t>” is </a:t>
            </a:r>
            <a:r>
              <a:rPr kumimoji="1" lang="en-US" altLang="zh-TW" b="1" dirty="0">
                <a:solidFill>
                  <a:srgbClr val="FF0000"/>
                </a:solidFill>
              </a:rPr>
              <a:t>1048576 bytes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Save a binary file, named “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snapshot.bin</a:t>
            </a:r>
            <a:r>
              <a:rPr kumimoji="1" lang="en-US" altLang="zh-TW" dirty="0" smtClean="0"/>
              <a:t>” for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output</a:t>
            </a:r>
            <a:r>
              <a:rPr kumimoji="1" lang="en-US" altLang="zh-TW" dirty="0" smtClean="0"/>
              <a:t> buffer after kernel launch.</a:t>
            </a:r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05448-BE08-4448-8927-3A68840CA002}" type="slidenum">
              <a:rPr lang="zh-TW" altLang="en-US"/>
              <a:pPr>
                <a:defRPr/>
              </a:pPr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>
                <a:solidFill>
                  <a:srgbClr val="FF0000"/>
                </a:solidFill>
              </a:rPr>
              <a:t>The maximum number of files is 1024</a:t>
            </a:r>
            <a:r>
              <a:rPr kumimoji="1" lang="en-US" altLang="zh-TW" dirty="0" smtClean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>
                <a:solidFill>
                  <a:srgbClr val="FF0000"/>
                </a:solidFill>
              </a:rPr>
              <a:t>The maximum size of a file is 1024 bytes.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>
                <a:solidFill>
                  <a:srgbClr val="FF0000"/>
                </a:solidFill>
              </a:rPr>
              <a:t>The maximum size of a file name is 20 bytes.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Theoretically,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</a:rPr>
              <a:t>you should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allocate </a:t>
            </a:r>
            <a:r>
              <a:rPr kumimoji="1" lang="en-US" altLang="zh-TW" dirty="0">
                <a:solidFill>
                  <a:srgbClr val="FF0000"/>
                </a:solidFill>
              </a:rPr>
              <a:t>only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1085440 byes on global memory. </a:t>
            </a:r>
            <a:r>
              <a:rPr kumimoji="1" lang="en-US" altLang="zh-TW" b="1" dirty="0" smtClean="0">
                <a:solidFill>
                  <a:srgbClr val="000000"/>
                </a:solidFill>
              </a:rPr>
              <a:t>In this project, we allow you to allocate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extra</a:t>
            </a:r>
            <a:r>
              <a:rPr kumimoji="1" lang="en-US" altLang="zh-TW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128 bytes on global memory for some system temporary values.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b="1" dirty="0" smtClean="0"/>
              <a:t>You should implement the </a:t>
            </a:r>
            <a:r>
              <a:rPr kumimoji="1" lang="en-US" altLang="zh-TW" b="1" dirty="0"/>
              <a:t>f</a:t>
            </a:r>
            <a:r>
              <a:rPr kumimoji="1" lang="en-US" altLang="zh-TW" b="1" dirty="0" smtClean="0"/>
              <a:t>ree-space management.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b="1" dirty="0" smtClean="0">
                <a:solidFill>
                  <a:srgbClr val="000000"/>
                </a:solidFill>
              </a:rPr>
              <a:t>E.g., bit vector/bit map</a:t>
            </a:r>
            <a:endParaRPr kumimoji="1" lang="en-US" altLang="zh-TW" dirty="0">
              <a:solidFill>
                <a:srgbClr val="0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kumimoji="1"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E919F-6A2D-4073-80B8-D4C9915A4F37}" type="slidenum">
              <a:rPr lang="zh-TW" altLang="en-US"/>
              <a:pPr>
                <a:defRPr/>
              </a:pPr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2867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Implement a set of file and directory operations called in the kernel function.</a:t>
            </a:r>
          </a:p>
          <a:p>
            <a:pPr lvl="1"/>
            <a:r>
              <a:rPr kumimoji="1" lang="en-US" altLang="zh-TW" smtClean="0"/>
              <a:t>open</a:t>
            </a:r>
          </a:p>
          <a:p>
            <a:pPr lvl="1"/>
            <a:r>
              <a:rPr kumimoji="1" lang="en-US" altLang="zh-TW" smtClean="0"/>
              <a:t>read</a:t>
            </a:r>
          </a:p>
          <a:p>
            <a:pPr lvl="1"/>
            <a:r>
              <a:rPr kumimoji="1" lang="en-US" altLang="zh-TW" smtClean="0"/>
              <a:t>write</a:t>
            </a:r>
          </a:p>
          <a:p>
            <a:pPr lvl="1"/>
            <a:r>
              <a:rPr kumimoji="1" lang="en-US" altLang="zh-TW" smtClean="0"/>
              <a:t>rm</a:t>
            </a:r>
          </a:p>
          <a:p>
            <a:pPr lvl="1"/>
            <a:r>
              <a:rPr kumimoji="1" lang="en-US" altLang="zh-TW" smtClean="0"/>
              <a:t>ls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C941E-4BAE-4286-8E90-F47C915B47EB}" type="slidenum">
              <a:rPr lang="zh-TW" altLang="en-US"/>
              <a:pPr>
                <a:defRPr/>
              </a:pPr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open	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Open a file.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Give a file pointer to find the file’s location.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Space in the file system must be found for the file.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An entry for the new file must be made in the directory.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Also accept access-mode information: read/write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When to use write mode, if no such file name can be found, </a:t>
            </a:r>
            <a:r>
              <a:rPr kumimoji="1" lang="en-US" altLang="zh-TW" dirty="0" smtClean="0">
                <a:solidFill>
                  <a:srgbClr val="FF0000"/>
                </a:solidFill>
              </a:rPr>
              <a:t>create a new zero byte file</a:t>
            </a:r>
            <a:r>
              <a:rPr kumimoji="1" lang="en-US" altLang="zh-TW" dirty="0" smtClean="0"/>
              <a:t>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Return a write/read pointer.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EEA07-155C-4586-8352-730615BE1919}" type="slidenum">
              <a:rPr lang="zh-TW" altLang="en-US"/>
              <a:pPr>
                <a:defRPr/>
              </a:pPr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07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FF387-FEF8-4B10-B7C6-872565A66017}" type="slidenum">
              <a:rPr lang="zh-TW" altLang="en-US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30725" name="圖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200" y="2446338"/>
            <a:ext cx="69469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圖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3771900"/>
            <a:ext cx="69215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174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0714A-751E-4653-9602-A528C015631D}" type="slidenum">
              <a:rPr lang="zh-TW" altLang="en-US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31749" name="圖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200" y="2446338"/>
            <a:ext cx="69469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圖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3771900"/>
            <a:ext cx="69215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橢圓 8"/>
          <p:cNvSpPr/>
          <p:nvPr/>
        </p:nvSpPr>
        <p:spPr>
          <a:xfrm>
            <a:off x="4130675" y="2447925"/>
            <a:ext cx="1122363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570288" y="3768725"/>
            <a:ext cx="1122362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cxnSp>
        <p:nvCxnSpPr>
          <p:cNvPr id="12" name="直線箭頭接點 11"/>
          <p:cNvCxnSpPr/>
          <p:nvPr/>
        </p:nvCxnSpPr>
        <p:spPr>
          <a:xfrm>
            <a:off x="4876800" y="2867025"/>
            <a:ext cx="881063" cy="268763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754" name="文字方塊 12"/>
          <p:cNvSpPr txBox="1">
            <a:spLocks noChangeArrowheads="1"/>
          </p:cNvSpPr>
          <p:nvPr/>
        </p:nvSpPr>
        <p:spPr bwMode="auto">
          <a:xfrm>
            <a:off x="4354513" y="5734050"/>
            <a:ext cx="4416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altLang="zh-TW">
                <a:latin typeface="Calibri" pitchFamily="34" charset="0"/>
              </a:rPr>
              <a:t>access-mode information: </a:t>
            </a:r>
            <a:r>
              <a:rPr lang="en-US" altLang="zh-TW">
                <a:solidFill>
                  <a:srgbClr val="FF0000"/>
                </a:solidFill>
                <a:latin typeface="Calibri" pitchFamily="34" charset="0"/>
              </a:rPr>
              <a:t>G_READ/G_WRITE</a:t>
            </a:r>
          </a:p>
          <a:p>
            <a:endParaRPr lang="zh-TW" altLang="en-US">
              <a:latin typeface="Calibri" pitchFamily="34" charset="0"/>
            </a:endParaRPr>
          </a:p>
        </p:txBody>
      </p:sp>
      <p:cxnSp>
        <p:nvCxnSpPr>
          <p:cNvPr id="14" name="直線箭頭接點 13"/>
          <p:cNvCxnSpPr/>
          <p:nvPr/>
        </p:nvCxnSpPr>
        <p:spPr>
          <a:xfrm>
            <a:off x="4251325" y="4187825"/>
            <a:ext cx="1217613" cy="146843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2449513" y="3771900"/>
            <a:ext cx="1120775" cy="41751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cxnSp>
        <p:nvCxnSpPr>
          <p:cNvPr id="17" name="直線箭頭接點 16"/>
          <p:cNvCxnSpPr/>
          <p:nvPr/>
        </p:nvCxnSpPr>
        <p:spPr>
          <a:xfrm flipH="1">
            <a:off x="2968625" y="4187825"/>
            <a:ext cx="96838" cy="136683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758" name="文字方塊 18"/>
          <p:cNvSpPr txBox="1">
            <a:spLocks noChangeArrowheads="1"/>
          </p:cNvSpPr>
          <p:nvPr/>
        </p:nvSpPr>
        <p:spPr bwMode="auto">
          <a:xfrm>
            <a:off x="1722438" y="5648325"/>
            <a:ext cx="2408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File name, add the end of the string with a </a:t>
            </a:r>
            <a:r>
              <a:rPr lang="en-US" altLang="zh-TW">
                <a:solidFill>
                  <a:srgbClr val="FF0000"/>
                </a:solidFill>
                <a:latin typeface="Calibri" pitchFamily="34" charset="0"/>
              </a:rPr>
              <a:t>null-terminated</a:t>
            </a:r>
            <a:r>
              <a:rPr lang="en-US" altLang="zh-TW">
                <a:latin typeface="Calibri" pitchFamily="34" charset="0"/>
              </a:rPr>
              <a:t> for implement easily.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1117600" y="2447925"/>
            <a:ext cx="1120775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21" name="直線箭頭接點 20"/>
          <p:cNvCxnSpPr/>
          <p:nvPr/>
        </p:nvCxnSpPr>
        <p:spPr>
          <a:xfrm flipH="1">
            <a:off x="942975" y="2867025"/>
            <a:ext cx="576263" cy="46831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761" name="文字方塊 22"/>
          <p:cNvSpPr txBox="1">
            <a:spLocks noChangeArrowheads="1"/>
          </p:cNvSpPr>
          <p:nvPr/>
        </p:nvSpPr>
        <p:spPr bwMode="auto">
          <a:xfrm>
            <a:off x="-87313" y="3335338"/>
            <a:ext cx="240982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Write pointer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020763" y="3768725"/>
            <a:ext cx="657225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26" name="直線箭頭接點 25"/>
          <p:cNvCxnSpPr/>
          <p:nvPr/>
        </p:nvCxnSpPr>
        <p:spPr>
          <a:xfrm flipH="1">
            <a:off x="731838" y="4187825"/>
            <a:ext cx="577850" cy="46831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764" name="文字方塊 26"/>
          <p:cNvSpPr txBox="1">
            <a:spLocks noChangeArrowheads="1"/>
          </p:cNvSpPr>
          <p:nvPr/>
        </p:nvSpPr>
        <p:spPr bwMode="auto">
          <a:xfrm>
            <a:off x="0" y="4743450"/>
            <a:ext cx="2409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Read pointer</a:t>
            </a:r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277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write	</a:t>
            </a:r>
          </a:p>
          <a:p>
            <a:pPr lvl="1"/>
            <a:r>
              <a:rPr kumimoji="1" lang="en-US" altLang="zh-TW" smtClean="0"/>
              <a:t>To write a file.</a:t>
            </a:r>
          </a:p>
          <a:p>
            <a:pPr lvl="1"/>
            <a:r>
              <a:rPr kumimoji="1" lang="en-US" altLang="zh-TW" smtClean="0"/>
              <a:t>A write pointer to the location in the file.</a:t>
            </a:r>
          </a:p>
          <a:p>
            <a:pPr lvl="1"/>
            <a:r>
              <a:rPr kumimoji="1" lang="en-US" altLang="zh-TW" smtClean="0"/>
              <a:t>If the file have existed, cleanup the older contents of the file and write the new contents.</a:t>
            </a:r>
          </a:p>
          <a:p>
            <a:pPr lvl="1"/>
            <a:r>
              <a:rPr kumimoji="1" lang="en-US" altLang="zh-TW" smtClean="0"/>
              <a:t>Take the </a:t>
            </a:r>
            <a:r>
              <a:rPr kumimoji="1" lang="en-US" altLang="zh-TW" b="1" smtClean="0">
                <a:solidFill>
                  <a:srgbClr val="FF0000"/>
                </a:solidFill>
              </a:rPr>
              <a:t>input</a:t>
            </a:r>
            <a:r>
              <a:rPr kumimoji="1" lang="en-US" altLang="zh-TW" smtClean="0"/>
              <a:t> buffer to write bytes data to the file 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64FCC-D25E-4D62-BAB1-3B6FCBA4E9F2}" type="slidenum">
              <a:rPr lang="zh-TW" altLang="en-US"/>
              <a:pPr>
                <a:defRPr/>
              </a:pPr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379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296E2-D5D0-4084-8A2A-89C45DE7C513}" type="slidenum">
              <a:rPr lang="zh-TW" altLang="en-US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33797" name="圖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3124200"/>
            <a:ext cx="6045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Project Introduction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b="1" dirty="0" smtClean="0">
                <a:solidFill>
                  <a:srgbClr val="FF0000"/>
                </a:solidFill>
              </a:rPr>
              <a:t>File systems </a:t>
            </a:r>
            <a:r>
              <a:rPr kumimoji="1" lang="en-US" altLang="zh-TW" dirty="0" smtClean="0"/>
              <a:t>provide efficient and convenient access to the disk by allowing data to be stored, located, and retrieved easily. A file system poses two quite different design problems. The first problem is defining how the file system should look to the user. This task involves defining a file and its attributes, the operations allowed on a file, and the directory structure for organizing files. The second problem is creating algorithms and data structures to map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logical file system</a:t>
            </a:r>
            <a:r>
              <a:rPr kumimoji="1" lang="en-US" altLang="zh-TW" dirty="0" smtClean="0"/>
              <a:t> on to the physical secondary-storage devices.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574ACD-7CAE-9B4E-9DCA-2EA019C724FB}" type="datetime1">
              <a:rPr lang="en-US" altLang="zh-TW"/>
              <a:pPr>
                <a:defRPr/>
              </a:pPr>
              <a:t>12/15/2014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FA586-F5C3-417C-934A-A8BB361DA6DB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481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69B28-CC2F-40F0-ADB2-48A05466EBF7}" type="slidenum">
              <a:rPr lang="zh-TW" altLang="en-US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34821" name="圖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3124200"/>
            <a:ext cx="60452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>
          <a:xfrm>
            <a:off x="2808288" y="3009900"/>
            <a:ext cx="1071562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9" name="直線箭頭接點 8"/>
          <p:cNvCxnSpPr/>
          <p:nvPr/>
        </p:nvCxnSpPr>
        <p:spPr>
          <a:xfrm>
            <a:off x="3302000" y="3429000"/>
            <a:ext cx="0" cy="136207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824" name="文字方塊 9"/>
          <p:cNvSpPr txBox="1">
            <a:spLocks noChangeArrowheads="1"/>
          </p:cNvSpPr>
          <p:nvPr/>
        </p:nvSpPr>
        <p:spPr bwMode="auto">
          <a:xfrm>
            <a:off x="2282825" y="4791075"/>
            <a:ext cx="300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point to input buffer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965575" y="3052763"/>
            <a:ext cx="468313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2" name="直線箭頭接點 11"/>
          <p:cNvCxnSpPr/>
          <p:nvPr/>
        </p:nvCxnSpPr>
        <p:spPr>
          <a:xfrm>
            <a:off x="4186238" y="3471863"/>
            <a:ext cx="690562" cy="88265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827" name="文字方塊 13"/>
          <p:cNvSpPr txBox="1">
            <a:spLocks noChangeArrowheads="1"/>
          </p:cNvSpPr>
          <p:nvPr/>
        </p:nvSpPr>
        <p:spPr bwMode="auto">
          <a:xfrm>
            <a:off x="4343400" y="4354513"/>
            <a:ext cx="3008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write bytes data to the file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410075" y="3052763"/>
            <a:ext cx="466725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6" name="直線箭頭接點 15"/>
          <p:cNvCxnSpPr/>
          <p:nvPr/>
        </p:nvCxnSpPr>
        <p:spPr>
          <a:xfrm>
            <a:off x="4799013" y="3429000"/>
            <a:ext cx="982662" cy="60642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830" name="文字方塊 17"/>
          <p:cNvSpPr txBox="1">
            <a:spLocks noChangeArrowheads="1"/>
          </p:cNvSpPr>
          <p:nvPr/>
        </p:nvSpPr>
        <p:spPr bwMode="auto">
          <a:xfrm>
            <a:off x="5221288" y="3986213"/>
            <a:ext cx="300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write pointer</a:t>
            </a:r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58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read	</a:t>
            </a:r>
          </a:p>
          <a:p>
            <a:pPr lvl="1"/>
            <a:r>
              <a:rPr kumimoji="1" lang="en-US" altLang="zh-TW" smtClean="0"/>
              <a:t>To read contents from a file.</a:t>
            </a:r>
          </a:p>
          <a:p>
            <a:pPr lvl="1"/>
            <a:r>
              <a:rPr kumimoji="1" lang="en-US" altLang="zh-TW" smtClean="0"/>
              <a:t>A read pointer to the location in the file.</a:t>
            </a:r>
          </a:p>
          <a:p>
            <a:pPr lvl="1"/>
            <a:r>
              <a:rPr kumimoji="1" lang="en-US" altLang="zh-TW" smtClean="0"/>
              <a:t>To read bytes data from the file to the </a:t>
            </a:r>
            <a:r>
              <a:rPr kumimoji="1" lang="en-US" altLang="zh-TW" b="1" smtClean="0">
                <a:solidFill>
                  <a:srgbClr val="FF0000"/>
                </a:solidFill>
              </a:rPr>
              <a:t>output</a:t>
            </a:r>
            <a:r>
              <a:rPr kumimoji="1" lang="en-US" altLang="zh-TW" smtClean="0"/>
              <a:t> buffer.</a:t>
            </a:r>
          </a:p>
          <a:p>
            <a:pPr lvl="1"/>
            <a:r>
              <a:rPr kumimoji="1" lang="en-US" altLang="zh-TW" smtClean="0">
                <a:solidFill>
                  <a:srgbClr val="FF0000"/>
                </a:solidFill>
              </a:rPr>
              <a:t>The offset of the opened file associated with the read pointer is 0 (always read the file from head.)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83DE-F7AA-46F6-A917-B2395FD43BAF}" type="slidenum">
              <a:rPr lang="zh-TW" altLang="en-US"/>
              <a:pPr>
                <a:defRPr/>
              </a:pPr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686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A86F1-DBB6-4D40-B197-9A896306D725}" type="slidenum">
              <a:rPr lang="zh-TW" altLang="en-US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36869" name="圖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300" y="3251200"/>
            <a:ext cx="2565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789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624A2-4471-43A0-8379-38AD028D84DA}" type="slidenum">
              <a:rPr lang="zh-TW" altLang="en-US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37893" name="圖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300" y="3251200"/>
            <a:ext cx="2565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橢圓 7"/>
          <p:cNvSpPr/>
          <p:nvPr/>
        </p:nvSpPr>
        <p:spPr>
          <a:xfrm>
            <a:off x="3951288" y="3251200"/>
            <a:ext cx="715962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9" name="直線箭頭接點 8"/>
          <p:cNvCxnSpPr>
            <a:stCxn id="8" idx="3"/>
          </p:cNvCxnSpPr>
          <p:nvPr/>
        </p:nvCxnSpPr>
        <p:spPr>
          <a:xfrm flipH="1">
            <a:off x="3302000" y="3608388"/>
            <a:ext cx="754063" cy="118268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896" name="文字方塊 9"/>
          <p:cNvSpPr txBox="1">
            <a:spLocks noChangeArrowheads="1"/>
          </p:cNvSpPr>
          <p:nvPr/>
        </p:nvSpPr>
        <p:spPr bwMode="auto">
          <a:xfrm>
            <a:off x="2282825" y="4791075"/>
            <a:ext cx="300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point to </a:t>
            </a:r>
            <a:r>
              <a:rPr lang="en-US" altLang="zh-TW">
                <a:solidFill>
                  <a:srgbClr val="FF0000"/>
                </a:solidFill>
                <a:latin typeface="Calibri" pitchFamily="34" charset="0"/>
              </a:rPr>
              <a:t>output</a:t>
            </a:r>
            <a:r>
              <a:rPr lang="en-US" altLang="zh-TW">
                <a:latin typeface="Calibri" pitchFamily="34" charset="0"/>
              </a:rPr>
              <a:t> buffer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37100" y="3219450"/>
            <a:ext cx="466725" cy="41751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2" name="直線箭頭接點 11"/>
          <p:cNvCxnSpPr/>
          <p:nvPr/>
        </p:nvCxnSpPr>
        <p:spPr>
          <a:xfrm>
            <a:off x="5073650" y="3606800"/>
            <a:ext cx="215900" cy="74771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899" name="文字方塊 12"/>
          <p:cNvSpPr txBox="1">
            <a:spLocks noChangeArrowheads="1"/>
          </p:cNvSpPr>
          <p:nvPr/>
        </p:nvSpPr>
        <p:spPr bwMode="auto">
          <a:xfrm>
            <a:off x="4343400" y="4354513"/>
            <a:ext cx="30083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read bytes data from the file to </a:t>
            </a:r>
            <a:r>
              <a:rPr lang="en-US" altLang="zh-TW">
                <a:solidFill>
                  <a:srgbClr val="FF0000"/>
                </a:solidFill>
                <a:latin typeface="Calibri" pitchFamily="34" charset="0"/>
              </a:rPr>
              <a:t>output</a:t>
            </a:r>
            <a:r>
              <a:rPr lang="en-US" altLang="zh-TW">
                <a:latin typeface="Calibri" pitchFamily="34" charset="0"/>
              </a:rPr>
              <a:t> buffer.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267325" y="3206750"/>
            <a:ext cx="466725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6" name="直線箭頭接點 15"/>
          <p:cNvCxnSpPr/>
          <p:nvPr/>
        </p:nvCxnSpPr>
        <p:spPr>
          <a:xfrm>
            <a:off x="5548313" y="3625850"/>
            <a:ext cx="731837" cy="26987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902" name="文字方塊 18"/>
          <p:cNvSpPr txBox="1">
            <a:spLocks noChangeArrowheads="1"/>
          </p:cNvSpPr>
          <p:nvPr/>
        </p:nvSpPr>
        <p:spPr bwMode="auto">
          <a:xfrm>
            <a:off x="5848350" y="3917950"/>
            <a:ext cx="300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read pointer</a:t>
            </a:r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89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rm	</a:t>
            </a:r>
          </a:p>
          <a:p>
            <a:pPr lvl="1"/>
            <a:r>
              <a:rPr kumimoji="1" lang="en-US" altLang="zh-TW" smtClean="0"/>
              <a:t>To delete a file and release the file space.</a:t>
            </a:r>
          </a:p>
          <a:p>
            <a:pPr lvl="1"/>
            <a:r>
              <a:rPr kumimoji="1" lang="en-US" altLang="zh-TW" smtClean="0"/>
              <a:t>Search the directory for the named file.</a:t>
            </a:r>
          </a:p>
          <a:p>
            <a:pPr lvl="1"/>
            <a:r>
              <a:rPr kumimoji="1" lang="en-US" altLang="zh-TW" smtClean="0"/>
              <a:t>Implement </a:t>
            </a:r>
            <a:r>
              <a:rPr kumimoji="1" lang="en-US" altLang="zh-TW" b="1" smtClean="0">
                <a:solidFill>
                  <a:srgbClr val="FF0000"/>
                </a:solidFill>
              </a:rPr>
              <a:t>gsys()</a:t>
            </a:r>
            <a:r>
              <a:rPr kumimoji="1" lang="en-US" altLang="zh-TW" smtClean="0"/>
              <a:t> to pass the </a:t>
            </a:r>
            <a:r>
              <a:rPr kumimoji="1" lang="en-US" altLang="zh-TW" b="1" smtClean="0">
                <a:solidFill>
                  <a:srgbClr val="FF0000"/>
                </a:solidFill>
              </a:rPr>
              <a:t>RM</a:t>
            </a:r>
            <a:r>
              <a:rPr kumimoji="1" lang="en-US" altLang="zh-TW" smtClean="0"/>
              <a:t> command.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720A6-A5CA-4592-B17B-B2AE56E55A07}" type="slidenum">
              <a:rPr lang="zh-TW" altLang="en-US"/>
              <a:pPr>
                <a:defRPr/>
              </a:pPr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993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068C-BA94-4F6E-8F61-857CD51BDE1A}" type="slidenum">
              <a:rPr lang="zh-TW" altLang="en-US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39941" name="圖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314700"/>
            <a:ext cx="2438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4096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B2331-9F88-45F1-A034-6A62AC00D93F}" type="slidenum">
              <a:rPr lang="zh-TW" altLang="en-US"/>
              <a:pPr>
                <a:defRPr/>
              </a:pPr>
              <a:t>26</a:t>
            </a:fld>
            <a:endParaRPr lang="zh-TW" altLang="en-US" dirty="0"/>
          </a:p>
        </p:txBody>
      </p:sp>
      <p:pic>
        <p:nvPicPr>
          <p:cNvPr id="40965" name="圖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314700"/>
            <a:ext cx="2438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>
          <a:xfrm>
            <a:off x="3957638" y="3219450"/>
            <a:ext cx="468312" cy="41751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8" name="直線箭頭接點 7"/>
          <p:cNvCxnSpPr/>
          <p:nvPr/>
        </p:nvCxnSpPr>
        <p:spPr>
          <a:xfrm>
            <a:off x="4056063" y="3608388"/>
            <a:ext cx="0" cy="81756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968" name="文字方塊 9"/>
          <p:cNvSpPr txBox="1">
            <a:spLocks noChangeArrowheads="1"/>
          </p:cNvSpPr>
          <p:nvPr/>
        </p:nvSpPr>
        <p:spPr bwMode="auto">
          <a:xfrm>
            <a:off x="2801938" y="4581525"/>
            <a:ext cx="2508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Calibri" pitchFamily="34" charset="0"/>
              </a:rPr>
              <a:t>RM</a:t>
            </a:r>
            <a:r>
              <a:rPr lang="en-US" altLang="zh-TW">
                <a:latin typeface="Calibri" pitchFamily="34" charset="0"/>
              </a:rPr>
              <a:t> is a delete command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483100" y="3186113"/>
            <a:ext cx="1120775" cy="4191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cxnSp>
        <p:nvCxnSpPr>
          <p:cNvPr id="12" name="直線箭頭接點 11"/>
          <p:cNvCxnSpPr/>
          <p:nvPr/>
        </p:nvCxnSpPr>
        <p:spPr>
          <a:xfrm>
            <a:off x="5099050" y="3602038"/>
            <a:ext cx="588963" cy="175736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971" name="文字方塊 13"/>
          <p:cNvSpPr txBox="1">
            <a:spLocks noChangeArrowheads="1"/>
          </p:cNvSpPr>
          <p:nvPr/>
        </p:nvSpPr>
        <p:spPr bwMode="auto">
          <a:xfrm>
            <a:off x="4667250" y="5387975"/>
            <a:ext cx="2409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Search the named file will be deleted.</a:t>
            </a:r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err="1" smtClean="0"/>
              <a:t>ls</a:t>
            </a:r>
            <a:r>
              <a:rPr kumimoji="1" lang="en-US" altLang="zh-TW" dirty="0" smtClean="0"/>
              <a:t>	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List information about files.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/>
              <a:t>Implement </a:t>
            </a:r>
            <a:r>
              <a:rPr kumimoji="1" lang="en-US" altLang="zh-TW" b="1" dirty="0" err="1">
                <a:solidFill>
                  <a:srgbClr val="FF0000"/>
                </a:solidFill>
              </a:rPr>
              <a:t>gsys</a:t>
            </a:r>
            <a:r>
              <a:rPr kumimoji="1" lang="en-US" altLang="zh-TW" b="1" dirty="0">
                <a:solidFill>
                  <a:srgbClr val="FF0000"/>
                </a:solidFill>
              </a:rPr>
              <a:t>()</a:t>
            </a:r>
            <a:r>
              <a:rPr kumimoji="1" lang="en-US" altLang="zh-TW" dirty="0"/>
              <a:t> to pass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LS_D/LS_S</a:t>
            </a:r>
            <a:r>
              <a:rPr kumimoji="1" lang="en-US" altLang="zh-TW" dirty="0" smtClean="0"/>
              <a:t> commands.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b="1" dirty="0" smtClean="0">
                <a:solidFill>
                  <a:srgbClr val="FF0000"/>
                </a:solidFill>
              </a:rPr>
              <a:t>LS_D</a:t>
            </a:r>
            <a:r>
              <a:rPr kumimoji="1" lang="en-US" altLang="zh-TW" dirty="0" smtClean="0"/>
              <a:t> list all files name in the directory and order by modified time of files.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b="1" dirty="0" smtClean="0">
                <a:solidFill>
                  <a:srgbClr val="FF0000"/>
                </a:solidFill>
              </a:rPr>
              <a:t>LS_S</a:t>
            </a:r>
            <a:r>
              <a:rPr kumimoji="1" lang="en-US" altLang="zh-TW" dirty="0" smtClean="0"/>
              <a:t> list all files name and size in the directory and order by size.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If there are several files with the same size, then first create first print.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D7849-35D9-4746-AAEC-CE809231F5F0}" type="slidenum">
              <a:rPr lang="zh-TW" altLang="en-US"/>
              <a:pPr>
                <a:defRPr/>
              </a:pPr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430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You must follow these format to implement: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5917E3-34C6-40C3-865A-9B2D195F3BF9}" type="slidenum">
              <a:rPr lang="zh-TW" altLang="en-US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43013" name="圖片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393950"/>
            <a:ext cx="50546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圖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100" y="2306638"/>
            <a:ext cx="3811588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橢圓 10"/>
          <p:cNvSpPr/>
          <p:nvPr/>
        </p:nvSpPr>
        <p:spPr>
          <a:xfrm>
            <a:off x="4986338" y="2601913"/>
            <a:ext cx="919162" cy="31115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2" name="直線箭頭接點 11"/>
          <p:cNvCxnSpPr>
            <a:stCxn id="11" idx="3"/>
          </p:cNvCxnSpPr>
          <p:nvPr/>
        </p:nvCxnSpPr>
        <p:spPr>
          <a:xfrm flipH="1">
            <a:off x="4468813" y="2868613"/>
            <a:ext cx="652462" cy="78263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017" name="文字方塊 15"/>
          <p:cNvSpPr txBox="1">
            <a:spLocks noChangeArrowheads="1"/>
          </p:cNvSpPr>
          <p:nvPr/>
        </p:nvSpPr>
        <p:spPr bwMode="auto">
          <a:xfrm>
            <a:off x="3890963" y="3732213"/>
            <a:ext cx="1058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file name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43018" name="文字方塊 16"/>
          <p:cNvSpPr txBox="1">
            <a:spLocks noChangeArrowheads="1"/>
          </p:cNvSpPr>
          <p:nvPr/>
        </p:nvSpPr>
        <p:spPr bwMode="auto">
          <a:xfrm>
            <a:off x="3890963" y="4768850"/>
            <a:ext cx="534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size</a:t>
            </a:r>
            <a:endParaRPr lang="zh-TW" altLang="en-US">
              <a:latin typeface="Calibri" pitchFamily="34" charset="0"/>
            </a:endParaRPr>
          </a:p>
        </p:txBody>
      </p:sp>
      <p:cxnSp>
        <p:nvCxnSpPr>
          <p:cNvPr id="18" name="直線箭頭接點 17"/>
          <p:cNvCxnSpPr/>
          <p:nvPr/>
        </p:nvCxnSpPr>
        <p:spPr>
          <a:xfrm flipH="1">
            <a:off x="4333875" y="4198938"/>
            <a:ext cx="1571625" cy="64135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905500" y="3911600"/>
            <a:ext cx="450850" cy="31115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23" name="上彎箭號 22"/>
          <p:cNvSpPr/>
          <p:nvPr/>
        </p:nvSpPr>
        <p:spPr>
          <a:xfrm rot="5400000">
            <a:off x="2352676" y="2928937"/>
            <a:ext cx="1339850" cy="1558925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43022" name="文字方塊 23"/>
          <p:cNvSpPr txBox="1">
            <a:spLocks noChangeArrowheads="1"/>
          </p:cNvSpPr>
          <p:nvPr/>
        </p:nvSpPr>
        <p:spPr bwMode="auto">
          <a:xfrm>
            <a:off x="1962150" y="4379913"/>
            <a:ext cx="2019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Print the messages:</a:t>
            </a:r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Specification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/>
              <a:t>You have to write two patterns to limit a region as </a:t>
            </a:r>
            <a:r>
              <a:rPr kumimoji="1" lang="en-US" altLang="zh-TW" dirty="0" smtClean="0">
                <a:solidFill>
                  <a:srgbClr val="FF0000"/>
                </a:solidFill>
              </a:rPr>
              <a:t>file operation code </a:t>
            </a:r>
            <a:r>
              <a:rPr kumimoji="1" lang="en-US" altLang="zh-TW" dirty="0">
                <a:solidFill>
                  <a:srgbClr val="FF0000"/>
                </a:solidFill>
              </a:rPr>
              <a:t>section </a:t>
            </a:r>
            <a:r>
              <a:rPr kumimoji="1" lang="en-US" altLang="zh-TW" dirty="0"/>
              <a:t>in your code: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/>
              <a:t>“</a:t>
            </a:r>
            <a:r>
              <a:rPr kumimoji="1" lang="en-US" altLang="zh-TW" dirty="0">
                <a:solidFill>
                  <a:srgbClr val="FF0000"/>
                </a:solidFill>
              </a:rPr>
              <a:t>//###</a:t>
            </a:r>
            <a:r>
              <a:rPr kumimoji="1" lang="en-US" altLang="zh-TW" dirty="0" smtClean="0">
                <a:solidFill>
                  <a:srgbClr val="FF0000"/>
                </a:solidFill>
              </a:rPr>
              <a:t>#kernel </a:t>
            </a:r>
            <a:r>
              <a:rPr kumimoji="1" lang="en-US" altLang="zh-TW" dirty="0">
                <a:solidFill>
                  <a:srgbClr val="FF0000"/>
                </a:solidFill>
              </a:rPr>
              <a:t>start####</a:t>
            </a:r>
            <a:r>
              <a:rPr kumimoji="1" lang="en-US" altLang="zh-TW" dirty="0"/>
              <a:t>”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/>
              <a:t>“</a:t>
            </a:r>
            <a:r>
              <a:rPr kumimoji="1" lang="en-US" altLang="zh-TW" dirty="0">
                <a:solidFill>
                  <a:srgbClr val="FF0000"/>
                </a:solidFill>
              </a:rPr>
              <a:t>//###</a:t>
            </a:r>
            <a:r>
              <a:rPr kumimoji="1" lang="en-US" altLang="zh-TW" dirty="0" smtClean="0">
                <a:solidFill>
                  <a:srgbClr val="FF0000"/>
                </a:solidFill>
              </a:rPr>
              <a:t>#kernel </a:t>
            </a:r>
            <a:r>
              <a:rPr kumimoji="1" lang="en-US" altLang="zh-TW" dirty="0">
                <a:solidFill>
                  <a:srgbClr val="FF0000"/>
                </a:solidFill>
              </a:rPr>
              <a:t>end#### </a:t>
            </a:r>
            <a:r>
              <a:rPr kumimoji="1" lang="en-US" altLang="zh-TW" dirty="0"/>
              <a:t>”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/>
              <a:t>All the </a:t>
            </a:r>
            <a:r>
              <a:rPr kumimoji="1" lang="en-US" altLang="zh-TW" dirty="0" smtClean="0"/>
              <a:t>file operations (</a:t>
            </a:r>
            <a:r>
              <a:rPr lang="en-US" altLang="zh-TW" dirty="0" smtClean="0"/>
              <a:t>open, write, read and </a:t>
            </a:r>
            <a:r>
              <a:rPr lang="en-US" altLang="zh-TW" dirty="0" err="1" smtClean="0"/>
              <a:t>gsys</a:t>
            </a:r>
            <a:r>
              <a:rPr kumimoji="1" lang="en-US" altLang="zh-TW" dirty="0" smtClean="0"/>
              <a:t>) are </a:t>
            </a:r>
            <a:r>
              <a:rPr kumimoji="1" lang="en-US" altLang="zh-TW" dirty="0"/>
              <a:t>only written between </a:t>
            </a:r>
            <a:r>
              <a:rPr kumimoji="1" lang="en-US" altLang="zh-TW" dirty="0" smtClean="0">
                <a:solidFill>
                  <a:srgbClr val="FF0000"/>
                </a:solidFill>
              </a:rPr>
              <a:t>file operation code </a:t>
            </a:r>
            <a:r>
              <a:rPr kumimoji="1" lang="en-US" altLang="zh-TW" dirty="0">
                <a:solidFill>
                  <a:srgbClr val="FF0000"/>
                </a:solidFill>
              </a:rPr>
              <a:t>section</a:t>
            </a:r>
            <a:r>
              <a:rPr kumimoji="1" lang="en-US" altLang="zh-TW" dirty="0" smtClean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/>
              <a:t>Note that the executable should be named </a:t>
            </a:r>
            <a:r>
              <a:rPr kumimoji="1" lang="en-US" altLang="zh-TW" dirty="0" smtClean="0"/>
              <a:t>“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fs</a:t>
            </a:r>
            <a:r>
              <a:rPr kumimoji="1" lang="en-US" altLang="zh-TW" b="1" dirty="0" smtClean="0"/>
              <a:t>”</a:t>
            </a:r>
            <a:endParaRPr kumimoji="1" lang="en-US" altLang="zh-TW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8A95F-8635-4F97-A32C-8C81235AACFD}" type="slidenum">
              <a:rPr lang="zh-TW" altLang="en-US"/>
              <a:pPr>
                <a:defRPr/>
              </a:pPr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Project Introduction</a:t>
            </a:r>
            <a:endParaRPr kumimoji="1" lang="zh-TW" altLang="en-US" smtClean="0"/>
          </a:p>
        </p:txBody>
      </p:sp>
      <p:sp>
        <p:nvSpPr>
          <p:cNvPr id="174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The file-organization module knows about files and their logical blocks, as well as physical blocks. By knowing the type of file allocation used and the location of the file, the file-organization module can translate logical block address to physical block address for the basic file system to transfer. 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58FC5-974D-46D1-80A8-8B06CAB777F3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mtClean="0"/>
              <a:t>CUDA File System sample</a:t>
            </a:r>
            <a:endParaRPr kumimoji="1" lang="zh-TW" altLang="en-US" smtClean="0"/>
          </a:p>
        </p:txBody>
      </p:sp>
      <p:sp>
        <p:nvSpPr>
          <p:cNvPr id="5" name="子標題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kumimoji="1"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D55D5-C687-344A-A51E-14829451D457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C1B94-52C2-4093-BBE9-804CDA097029}" type="slidenum">
              <a:rPr lang="zh-TW" altLang="en-US"/>
              <a:pPr>
                <a:defRPr/>
              </a:pPr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1745E4-2065-B546-A49B-019A75F68EE4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15FA2-FB9E-44BC-A1C7-BEB0579EDFEA}" type="slidenum">
              <a:rPr lang="zh-TW" altLang="en-US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46083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0"/>
            <a:ext cx="89566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文字方塊 4"/>
          <p:cNvSpPr txBox="1">
            <a:spLocks noChangeArrowheads="1"/>
          </p:cNvSpPr>
          <p:nvPr/>
        </p:nvSpPr>
        <p:spPr bwMode="auto">
          <a:xfrm>
            <a:off x="4616450" y="-152400"/>
            <a:ext cx="163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rgbClr val="FF0000"/>
                </a:solidFill>
                <a:latin typeface="Calibri" pitchFamily="34" charset="0"/>
              </a:rPr>
              <a:t>1085440</a:t>
            </a:r>
            <a:endParaRPr lang="zh-TW" alt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03863" y="641350"/>
            <a:ext cx="1993900" cy="5984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7" name="直線箭頭接點 6"/>
          <p:cNvCxnSpPr>
            <a:stCxn id="6" idx="0"/>
          </p:cNvCxnSpPr>
          <p:nvPr/>
        </p:nvCxnSpPr>
        <p:spPr>
          <a:xfrm flipH="1" flipV="1">
            <a:off x="6256338" y="184150"/>
            <a:ext cx="244475" cy="4572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087" name="文字方塊 7"/>
          <p:cNvSpPr txBox="1">
            <a:spLocks noChangeArrowheads="1"/>
          </p:cNvSpPr>
          <p:nvPr/>
        </p:nvSpPr>
        <p:spPr bwMode="auto">
          <a:xfrm>
            <a:off x="4524375" y="1282700"/>
            <a:ext cx="1641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rgbClr val="FF0000"/>
                </a:solidFill>
                <a:latin typeface="Calibri" pitchFamily="34" charset="0"/>
              </a:rPr>
              <a:t>1048576</a:t>
            </a:r>
            <a:endParaRPr lang="zh-TW" alt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411788" y="2074863"/>
            <a:ext cx="2085975" cy="59848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0" name="直線箭頭接點 9"/>
          <p:cNvCxnSpPr>
            <a:stCxn id="9" idx="0"/>
          </p:cNvCxnSpPr>
          <p:nvPr/>
        </p:nvCxnSpPr>
        <p:spPr>
          <a:xfrm flipH="1" flipV="1">
            <a:off x="6165850" y="1619250"/>
            <a:ext cx="288925" cy="45561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998538" y="2924175"/>
            <a:ext cx="6426200" cy="83661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797300" y="3846513"/>
            <a:ext cx="1417638" cy="59848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3" name="直線箭頭接點 12"/>
          <p:cNvCxnSpPr/>
          <p:nvPr/>
        </p:nvCxnSpPr>
        <p:spPr>
          <a:xfrm>
            <a:off x="5214938" y="4216400"/>
            <a:ext cx="288925" cy="228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093" name="文字方塊 13"/>
          <p:cNvSpPr txBox="1">
            <a:spLocks noChangeArrowheads="1"/>
          </p:cNvSpPr>
          <p:nvPr/>
        </p:nvSpPr>
        <p:spPr bwMode="auto">
          <a:xfrm>
            <a:off x="5503863" y="4216400"/>
            <a:ext cx="16033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rgbClr val="FF0000"/>
                </a:solidFill>
                <a:latin typeface="Calibri" pitchFamily="34" charset="0"/>
              </a:rPr>
              <a:t>data.bin</a:t>
            </a:r>
            <a:endParaRPr lang="zh-TW" alt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948113" y="5318125"/>
            <a:ext cx="1416050" cy="5984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16" name="直線箭頭接點 15"/>
          <p:cNvCxnSpPr/>
          <p:nvPr/>
        </p:nvCxnSpPr>
        <p:spPr>
          <a:xfrm>
            <a:off x="5364163" y="5688013"/>
            <a:ext cx="288925" cy="228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096" name="文字方塊 16"/>
          <p:cNvSpPr txBox="1">
            <a:spLocks noChangeArrowheads="1"/>
          </p:cNvSpPr>
          <p:nvPr/>
        </p:nvSpPr>
        <p:spPr bwMode="auto">
          <a:xfrm>
            <a:off x="5653088" y="5688013"/>
            <a:ext cx="2389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rgbClr val="FF0000"/>
                </a:solidFill>
                <a:latin typeface="Calibri" pitchFamily="34" charset="0"/>
              </a:rPr>
              <a:t>snapshot.bin</a:t>
            </a:r>
            <a:endParaRPr lang="zh-TW" altLang="en-US" sz="3200" b="1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1745E4-2065-B546-A49B-019A75F68EE4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87662-0F28-4B5C-BAB9-86F16A47E2BE}" type="slidenum">
              <a:rPr lang="zh-TW" altLang="en-US"/>
              <a:pPr>
                <a:defRPr/>
              </a:pPr>
              <a:t>32</a:t>
            </a:fld>
            <a:endParaRPr lang="zh-TW" altLang="en-US"/>
          </a:p>
        </p:txBody>
      </p:sp>
      <p:pic>
        <p:nvPicPr>
          <p:cNvPr id="47107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0"/>
            <a:ext cx="89566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3971925" y="742950"/>
            <a:ext cx="1416050" cy="5984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cxnSp>
        <p:nvCxnSpPr>
          <p:cNvPr id="6" name="直線箭頭接點 5"/>
          <p:cNvCxnSpPr/>
          <p:nvPr/>
        </p:nvCxnSpPr>
        <p:spPr>
          <a:xfrm>
            <a:off x="4943475" y="1341438"/>
            <a:ext cx="288925" cy="478472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110" name="文字方塊 6"/>
          <p:cNvSpPr txBox="1">
            <a:spLocks noChangeArrowheads="1"/>
          </p:cNvSpPr>
          <p:nvPr/>
        </p:nvSpPr>
        <p:spPr bwMode="auto">
          <a:xfrm>
            <a:off x="3546475" y="6126163"/>
            <a:ext cx="554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2400" b="1">
                <a:solidFill>
                  <a:srgbClr val="FF0000"/>
                </a:solidFill>
                <a:latin typeface="Calibri" pitchFamily="34" charset="0"/>
              </a:rPr>
              <a:t>__device__ __managed__ uchar *volume;</a:t>
            </a:r>
            <a:endParaRPr lang="zh-TW" altLang="en-US" sz="24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6262688"/>
            <a:ext cx="5519738" cy="32385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1745E4-2065-B546-A49B-019A75F68EE4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63E98-57B2-4D66-8A22-48C1945BBB0A}" type="slidenum">
              <a:rPr lang="zh-TW" altLang="en-US"/>
              <a:pPr>
                <a:defRPr/>
              </a:pPr>
              <a:t>33</a:t>
            </a:fld>
            <a:endParaRPr lang="zh-TW" altLang="en-US"/>
          </a:p>
        </p:txBody>
      </p:sp>
      <p:pic>
        <p:nvPicPr>
          <p:cNvPr id="48131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0"/>
            <a:ext cx="8001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495425" y="684213"/>
            <a:ext cx="4813300" cy="358775"/>
          </a:xfrm>
          <a:prstGeom prst="rect">
            <a:avLst/>
          </a:prstGeom>
          <a:noFill/>
          <a:ln w="571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95425" y="6176963"/>
            <a:ext cx="4813300" cy="358775"/>
          </a:xfrm>
          <a:prstGeom prst="rect">
            <a:avLst/>
          </a:prstGeom>
          <a:noFill/>
          <a:ln w="571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95425" y="1062038"/>
            <a:ext cx="5208588" cy="5114925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48135" name="文字方塊 7"/>
          <p:cNvSpPr txBox="1">
            <a:spLocks noChangeArrowheads="1"/>
          </p:cNvSpPr>
          <p:nvPr/>
        </p:nvSpPr>
        <p:spPr bwMode="auto">
          <a:xfrm>
            <a:off x="5422900" y="5173663"/>
            <a:ext cx="3146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FF00"/>
                </a:solidFill>
                <a:latin typeface="Calibri" pitchFamily="34" charset="0"/>
              </a:rPr>
              <a:t>TA will replace your code here.</a:t>
            </a:r>
            <a:endParaRPr lang="zh-TW" altLang="en-US" b="1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1745E4-2065-B546-A49B-019A75F68EE4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773FC-82A9-4C40-A66B-16F9823BF888}" type="slidenum">
              <a:rPr lang="zh-TW" altLang="en-US"/>
              <a:pPr>
                <a:defRPr/>
              </a:pPr>
              <a:t>34</a:t>
            </a:fld>
            <a:endParaRPr lang="zh-TW" altLang="en-US"/>
          </a:p>
        </p:txBody>
      </p:sp>
      <p:pic>
        <p:nvPicPr>
          <p:cNvPr id="49155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0"/>
            <a:ext cx="5511800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6203950" y="-1588"/>
            <a:ext cx="1416050" cy="5984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pic>
        <p:nvPicPr>
          <p:cNvPr id="49157" name="圖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62663"/>
            <a:ext cx="9144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>
          <a:xfrm>
            <a:off x="7527925" y="6140450"/>
            <a:ext cx="1616075" cy="5984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49159" name="文字方塊 7"/>
          <p:cNvSpPr txBox="1">
            <a:spLocks noChangeArrowheads="1"/>
          </p:cNvSpPr>
          <p:nvPr/>
        </p:nvSpPr>
        <p:spPr bwMode="auto">
          <a:xfrm>
            <a:off x="7661275" y="5694363"/>
            <a:ext cx="1198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itchFamily="34" charset="0"/>
              </a:rPr>
              <a:t>Output file</a:t>
            </a:r>
            <a:endParaRPr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Compile CUDA code</a:t>
            </a:r>
            <a:endParaRPr kumimoji="1" lang="zh-TW" altLang="en-US" smtClean="0"/>
          </a:p>
        </p:txBody>
      </p:sp>
      <p:sp>
        <p:nvSpPr>
          <p:cNvPr id="501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nvcc -arch=sm_30 main.cu –o fs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45C43-B5DE-465E-9189-C5BA5BB2788D}" type="slidenum">
              <a:rPr lang="zh-TW" altLang="en-US"/>
              <a:pPr>
                <a:defRPr/>
              </a:pPr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Bonus</a:t>
            </a:r>
            <a:endParaRPr kumimoji="1" lang="zh-TW" altLang="en-US" smtClean="0"/>
          </a:p>
        </p:txBody>
      </p:sp>
      <p:sp>
        <p:nvSpPr>
          <p:cNvPr id="512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Follow most </a:t>
            </a:r>
            <a:r>
              <a:rPr lang="en-US" altLang="zh-TW" smtClean="0"/>
              <a:t>specification of </a:t>
            </a:r>
            <a:r>
              <a:rPr kumimoji="1" lang="en-US" altLang="zh-TW" smtClean="0"/>
              <a:t>homework 4.</a:t>
            </a:r>
          </a:p>
          <a:p>
            <a:r>
              <a:rPr kumimoji="1" lang="en-US" altLang="zh-TW" smtClean="0"/>
              <a:t>In homework 4, the file system only have one root directory. In bonus, you must implement tree-structured directories.</a:t>
            </a:r>
          </a:p>
          <a:p>
            <a:r>
              <a:rPr kumimoji="1" lang="en-US" altLang="zh-TW" smtClean="0"/>
              <a:t>A directory (or subdirectory) contains a set of files or subdirectories.</a:t>
            </a:r>
          </a:p>
          <a:p>
            <a:r>
              <a:rPr kumimoji="1" lang="en-US" altLang="zh-TW" smtClean="0"/>
              <a:t>A directory is simply another file.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1704-48DC-4A1F-94ED-4373A8F2DBDA}" type="slidenum">
              <a:rPr lang="zh-TW" altLang="en-US"/>
              <a:pPr>
                <a:defRPr/>
              </a:pPr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Bonus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>
                <a:solidFill>
                  <a:srgbClr val="FF0000"/>
                </a:solidFill>
              </a:rPr>
              <a:t>There are at most 50 files (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include subdirectories) </a:t>
            </a:r>
            <a:r>
              <a:rPr kumimoji="1" lang="en-US" altLang="zh-TW" dirty="0">
                <a:solidFill>
                  <a:srgbClr val="FF0000"/>
                </a:solidFill>
              </a:rPr>
              <a:t>in a directory</a:t>
            </a:r>
            <a:r>
              <a:rPr kumimoji="1" lang="en-US" altLang="zh-TW" dirty="0"/>
              <a:t>. </a:t>
            </a:r>
            <a:endParaRPr kumimoji="1" lang="en-US" altLang="zh-TW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The size of a directory is the sum of character bytes of all files name (include subdirectories).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E.g., the directory root/ have theses files: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“</a:t>
            </a:r>
            <a:r>
              <a:rPr kumimoji="1" lang="en-US" altLang="zh-TW" dirty="0" err="1" smtClean="0"/>
              <a:t>A.txt</a:t>
            </a:r>
            <a:r>
              <a:rPr kumimoji="1" lang="en-US" altLang="zh-TW" dirty="0" smtClean="0"/>
              <a:t>\0” “</a:t>
            </a:r>
            <a:r>
              <a:rPr kumimoji="1" lang="en-US" altLang="zh-TW" dirty="0" err="1" smtClean="0"/>
              <a:t>b.txt</a:t>
            </a:r>
            <a:r>
              <a:rPr kumimoji="1" lang="en-US" altLang="zh-TW" dirty="0" smtClean="0"/>
              <a:t>\0” “</a:t>
            </a:r>
            <a:r>
              <a:rPr kumimoji="1" lang="en-US" altLang="zh-TW" dirty="0" err="1" smtClean="0"/>
              <a:t>c.txt</a:t>
            </a:r>
            <a:r>
              <a:rPr kumimoji="1" lang="en-US" altLang="zh-TW" dirty="0" smtClean="0"/>
              <a:t>\0” “app\0”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The size of directory root/ is 22 bytes. </a:t>
            </a:r>
            <a:endParaRPr kumimoji="1" lang="en-US" altLang="zh-TW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>
                <a:solidFill>
                  <a:srgbClr val="FF0000"/>
                </a:solidFill>
              </a:rPr>
              <a:t>The maximum number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files (include directory) </a:t>
            </a:r>
            <a:r>
              <a:rPr kumimoji="1" lang="en-US" altLang="zh-TW" dirty="0">
                <a:solidFill>
                  <a:srgbClr val="FF0000"/>
                </a:solidFill>
              </a:rPr>
              <a:t>is 1024</a:t>
            </a:r>
            <a:r>
              <a:rPr kumimoji="1" lang="en-US" altLang="zh-TW" dirty="0" smtClean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>
                <a:solidFill>
                  <a:srgbClr val="FF0000"/>
                </a:solidFill>
              </a:rPr>
              <a:t>The maximum depth of the tree-structured directory is 3</a:t>
            </a:r>
            <a:r>
              <a:rPr kumimoji="1" lang="en-US" altLang="zh-TW" dirty="0" smtClean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/>
              <a:t>Note that the executable should be named </a:t>
            </a:r>
            <a:r>
              <a:rPr kumimoji="1" lang="en-US" altLang="zh-TW" dirty="0" smtClean="0"/>
              <a:t>“</a:t>
            </a:r>
            <a:r>
              <a:rPr kumimoji="1" lang="en-US" altLang="zh-TW" b="1" dirty="0" err="1">
                <a:solidFill>
                  <a:srgbClr val="FF0000"/>
                </a:solidFill>
              </a:rPr>
              <a:t>f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fs</a:t>
            </a:r>
            <a:r>
              <a:rPr kumimoji="1" lang="en-US" altLang="zh-TW" b="1" dirty="0" smtClean="0"/>
              <a:t>”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E51F8-42AC-46D6-82E1-0DE490E323A9}" type="slidenum">
              <a:rPr lang="zh-TW" altLang="en-US"/>
              <a:pPr>
                <a:defRPr/>
              </a:pPr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Bonus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TW" b="1" dirty="0" err="1">
                <a:solidFill>
                  <a:srgbClr val="FF0000"/>
                </a:solidFill>
              </a:rPr>
              <a:t>g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sys</a:t>
            </a:r>
            <a:r>
              <a:rPr lang="en-US" altLang="zh-TW" b="1" dirty="0" smtClean="0">
                <a:solidFill>
                  <a:srgbClr val="FF0000"/>
                </a:solidFill>
              </a:rPr>
              <a:t>(MKDIR, “app\0”); </a:t>
            </a:r>
            <a:endParaRPr lang="en-US" altLang="zh-TW" dirty="0"/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altLang="zh-TW" dirty="0" smtClean="0"/>
              <a:t>create app directory.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b="1" dirty="0" err="1">
                <a:solidFill>
                  <a:srgbClr val="FF0000"/>
                </a:solidFill>
              </a:rPr>
              <a:t>g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sys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(CD, “app\0”)</a:t>
            </a:r>
            <a:r>
              <a:rPr kumimoji="1" lang="en-US" altLang="zh-TW" dirty="0" smtClean="0"/>
              <a:t>;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enter app directory (only move a subdirectory).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b="1" dirty="0" err="1">
                <a:solidFill>
                  <a:srgbClr val="FF0000"/>
                </a:solidFill>
              </a:rPr>
              <a:t>g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sys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(CD..);</a:t>
            </a:r>
            <a:r>
              <a:rPr kumimoji="1" lang="en-US" altLang="zh-TW" dirty="0" smtClean="0"/>
              <a:t>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move you up one directory.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You cannot delete a directory by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err="1"/>
              <a:t>g</a:t>
            </a:r>
            <a:r>
              <a:rPr kumimoji="1" lang="en-US" altLang="zh-TW" dirty="0" err="1" smtClean="0"/>
              <a:t>sys</a:t>
            </a:r>
            <a:r>
              <a:rPr kumimoji="1" lang="en-US" altLang="zh-TW" dirty="0" smtClean="0"/>
              <a:t>(RM, “app\0”); //</a:t>
            </a:r>
            <a:r>
              <a:rPr lang="en-US" altLang="zh-TW" dirty="0"/>
              <a:t> cannot remove </a:t>
            </a:r>
            <a:r>
              <a:rPr lang="en-US" altLang="zh-TW" dirty="0" smtClean="0"/>
              <a:t>`app'</a:t>
            </a:r>
            <a:r>
              <a:rPr lang="en-US" altLang="zh-TW" dirty="0"/>
              <a:t>: Is a </a:t>
            </a:r>
            <a:r>
              <a:rPr lang="en-US" altLang="zh-TW" dirty="0" smtClean="0"/>
              <a:t>directory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b="1" dirty="0" err="1">
                <a:solidFill>
                  <a:srgbClr val="FF0000"/>
                </a:solidFill>
              </a:rPr>
              <a:t>g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sys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(RM_RF, “app\0”); </a:t>
            </a:r>
            <a:endParaRPr kumimoji="1" lang="en-US" altLang="zh-TW" dirty="0"/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remove the app directory and all its subdirectories and files recursively.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b="1" dirty="0" err="1">
                <a:solidFill>
                  <a:srgbClr val="FF0000"/>
                </a:solidFill>
              </a:rPr>
              <a:t>g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sys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(PWD);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print path name of current, </a:t>
            </a:r>
            <a:r>
              <a:rPr kumimoji="1" lang="en-US" altLang="zh-TW" dirty="0" err="1" smtClean="0"/>
              <a:t>eg</a:t>
            </a:r>
            <a:r>
              <a:rPr kumimoji="1" lang="en-US" altLang="zh-TW" dirty="0" smtClean="0"/>
              <a:t>., “/app/soft”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74F30-1F30-42F1-A05B-CBA6FAE90EEE}" type="slidenum">
              <a:rPr lang="zh-TW" altLang="en-US"/>
              <a:pPr>
                <a:defRPr/>
              </a:pPr>
              <a:t>38</a:t>
            </a:fld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1745E4-2065-B546-A49B-019A75F68EE4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09D8F-B089-470B-89D1-47BB5AE2F68B}" type="slidenum">
              <a:rPr lang="zh-TW" altLang="en-US"/>
              <a:pPr>
                <a:defRPr/>
              </a:pPr>
              <a:t>39</a:t>
            </a:fld>
            <a:endParaRPr lang="zh-TW" altLang="en-US"/>
          </a:p>
        </p:txBody>
      </p:sp>
      <p:pic>
        <p:nvPicPr>
          <p:cNvPr id="54275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0"/>
            <a:ext cx="6130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Project Introduction</a:t>
            </a:r>
            <a:endParaRPr kumimoji="1" lang="zh-TW" altLang="en-US" smtClean="0"/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Each file’s logical blocks are numbered from 0 (or 1) through N. Since the physical blocks containing the data usually do not match the logical numbers, a translation is needed to locate each block. The </a:t>
            </a:r>
            <a:r>
              <a:rPr kumimoji="1" lang="en-US" altLang="zh-TW" b="1" smtClean="0"/>
              <a:t>file-organization</a:t>
            </a:r>
            <a:r>
              <a:rPr kumimoji="1" lang="en-US" altLang="zh-TW" smtClean="0"/>
              <a:t> module also includes the </a:t>
            </a:r>
            <a:r>
              <a:rPr kumimoji="1" lang="en-US" altLang="zh-TW" b="1" smtClean="0">
                <a:solidFill>
                  <a:srgbClr val="FF0000"/>
                </a:solidFill>
              </a:rPr>
              <a:t>free-space manager</a:t>
            </a:r>
            <a:r>
              <a:rPr kumimoji="1" lang="en-US" altLang="zh-TW" smtClean="0"/>
              <a:t>, which tracks unallocated blocks and provides these blocks to the file-organization module when requested.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BDD42-6A3F-42C1-9658-9E42B75CF58F}" type="slidenum">
              <a:rPr lang="zh-TW" altLang="en-US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1745E4-2065-B546-A49B-019A75F68EE4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77EE0-C1B4-4563-80D4-317F07391898}" type="slidenum">
              <a:rPr lang="zh-TW" altLang="en-US"/>
              <a:pPr>
                <a:defRPr/>
              </a:pPr>
              <a:t>40</a:t>
            </a:fld>
            <a:endParaRPr lang="zh-TW" altLang="en-US"/>
          </a:p>
        </p:txBody>
      </p:sp>
      <p:pic>
        <p:nvPicPr>
          <p:cNvPr id="55299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0"/>
            <a:ext cx="3559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1745E4-2065-B546-A49B-019A75F68EE4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E906-3171-4875-8469-1D79C03C85A2}" type="slidenum">
              <a:rPr lang="zh-TW" altLang="en-US"/>
              <a:pPr>
                <a:defRPr/>
              </a:pPr>
              <a:t>41</a:t>
            </a:fld>
            <a:endParaRPr lang="zh-TW" altLang="en-US"/>
          </a:p>
        </p:txBody>
      </p:sp>
      <p:pic>
        <p:nvPicPr>
          <p:cNvPr id="56323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0"/>
            <a:ext cx="3559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21050" y="1954213"/>
            <a:ext cx="257175" cy="3175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8225" y="3694113"/>
            <a:ext cx="257175" cy="3175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6326" name="文字方塊 13"/>
          <p:cNvSpPr txBox="1">
            <a:spLocks noChangeArrowheads="1"/>
          </p:cNvSpPr>
          <p:nvPr/>
        </p:nvSpPr>
        <p:spPr bwMode="auto">
          <a:xfrm>
            <a:off x="457200" y="1360488"/>
            <a:ext cx="19018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Calibri" pitchFamily="34" charset="0"/>
              </a:rPr>
              <a:t>If the file entry is directory, add “ d” to identify.</a:t>
            </a:r>
            <a:endParaRPr lang="zh-TW" altLang="en-US">
              <a:latin typeface="Calibri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6813" y="5116513"/>
            <a:ext cx="255587" cy="3175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49638" y="5702300"/>
            <a:ext cx="257175" cy="3175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GPU ID</a:t>
            </a:r>
            <a:endParaRPr kumimoji="1" lang="zh-TW" altLang="en-US" smtClean="0"/>
          </a:p>
        </p:txBody>
      </p:sp>
      <p:sp>
        <p:nvSpPr>
          <p:cNvPr id="5734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cudaSetDevice(ID);</a:t>
            </a:r>
          </a:p>
          <a:p>
            <a:pPr lvl="1"/>
            <a:r>
              <a:rPr kumimoji="1" lang="en-US" altLang="zh-TW" smtClean="0"/>
              <a:t>ID = (your student ID) % 6;</a:t>
            </a:r>
          </a:p>
          <a:p>
            <a:pPr lvl="1"/>
            <a:r>
              <a:rPr kumimoji="1" lang="en-US" altLang="zh-TW" smtClean="0"/>
              <a:t>E.g., my student ID is 101062811</a:t>
            </a:r>
          </a:p>
          <a:p>
            <a:pPr lvl="1"/>
            <a:r>
              <a:rPr kumimoji="1" lang="en-US" altLang="zh-TW" smtClean="0"/>
              <a:t>101062811 % 6 = 5</a:t>
            </a:r>
          </a:p>
          <a:p>
            <a:pPr lvl="1"/>
            <a:r>
              <a:rPr kumimoji="1" lang="en-US" altLang="zh-TW" smtClean="0"/>
              <a:t>cudaSetDevice(5);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3A2ED-32AA-4ED1-9D10-FA46BFD694EF}" type="slidenum">
              <a:rPr lang="zh-TW" altLang="en-US"/>
              <a:pPr>
                <a:defRPr/>
              </a:pPr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Submit format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TW" dirty="0"/>
              <a:t>Please put all of your </a:t>
            </a:r>
            <a:r>
              <a:rPr lang="en-US" altLang="zh-TW" dirty="0">
                <a:solidFill>
                  <a:srgbClr val="FF0000"/>
                </a:solidFill>
              </a:rPr>
              <a:t>source </a:t>
            </a:r>
            <a:r>
              <a:rPr lang="en-US" altLang="zh-TW" dirty="0" smtClean="0">
                <a:solidFill>
                  <a:srgbClr val="FF0000"/>
                </a:solidFill>
              </a:rPr>
              <a:t>codes</a:t>
            </a:r>
            <a:r>
              <a:rPr lang="en-US" altLang="zh-TW" dirty="0" smtClean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Makefile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FF0000"/>
                </a:solidFill>
              </a:rPr>
              <a:t>README.txt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into a folder named </a:t>
            </a:r>
            <a:r>
              <a:rPr lang="en-US" altLang="zh-TW" i="1" dirty="0" smtClean="0">
                <a:solidFill>
                  <a:srgbClr val="FF0000"/>
                </a:solidFill>
              </a:rPr>
              <a:t>OS_homework4</a:t>
            </a:r>
            <a:r>
              <a:rPr lang="en-US" altLang="zh-TW" dirty="0" smtClean="0"/>
              <a:t>, </a:t>
            </a:r>
            <a:r>
              <a:rPr lang="en-US" altLang="zh-TW" dirty="0"/>
              <a:t>compress the folder </a:t>
            </a:r>
            <a:r>
              <a:rPr lang="en-US" altLang="zh-TW" i="1" dirty="0" smtClean="0">
                <a:solidFill>
                  <a:srgbClr val="FF0000"/>
                </a:solidFill>
              </a:rPr>
              <a:t>OS_homework4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into </a:t>
            </a:r>
            <a:r>
              <a:rPr lang="en-US" altLang="zh-TW" i="1" dirty="0">
                <a:solidFill>
                  <a:srgbClr val="FF0000"/>
                </a:solidFill>
              </a:rPr>
              <a:t> </a:t>
            </a:r>
            <a:r>
              <a:rPr lang="en-US" altLang="zh-TW" i="1" dirty="0" smtClean="0">
                <a:solidFill>
                  <a:srgbClr val="FF0000"/>
                </a:solidFill>
              </a:rPr>
              <a:t>OS_homework4.tar.gz</a:t>
            </a:r>
            <a:r>
              <a:rPr lang="en-US" altLang="zh-TW" dirty="0"/>
              <a:t>, and upload </a:t>
            </a:r>
            <a:r>
              <a:rPr lang="en-US" altLang="zh-TW" i="1" dirty="0" smtClean="0">
                <a:solidFill>
                  <a:srgbClr val="FF0000"/>
                </a:solidFill>
              </a:rPr>
              <a:t>OS_homework4.tar.gz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err="1"/>
              <a:t>iLMS</a:t>
            </a:r>
            <a:r>
              <a:rPr lang="en-US" altLang="zh-TW" dirty="0"/>
              <a:t> system</a:t>
            </a:r>
            <a:r>
              <a:rPr lang="en-US" altLang="zh-TW" dirty="0" smtClean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/>
              <a:t>If you write the bonus, put the bonus files (</a:t>
            </a:r>
            <a:r>
              <a:rPr lang="en-US" altLang="zh-TW" dirty="0"/>
              <a:t>source codes,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README.txt</a:t>
            </a:r>
            <a:r>
              <a:rPr kumimoji="1" lang="en-US" altLang="zh-TW" dirty="0"/>
              <a:t>) to other folder, named </a:t>
            </a:r>
            <a:r>
              <a:rPr kumimoji="1" lang="en-US" altLang="zh-TW" i="1" dirty="0" smtClean="0">
                <a:solidFill>
                  <a:srgbClr val="FF0000"/>
                </a:solidFill>
              </a:rPr>
              <a:t>OS_homework4_bonus</a:t>
            </a:r>
            <a:r>
              <a:rPr kumimoji="1" lang="en-US" altLang="zh-TW" dirty="0"/>
              <a:t>, </a:t>
            </a:r>
            <a:r>
              <a:rPr lang="en-US" altLang="zh-TW" dirty="0"/>
              <a:t>compress the folder </a:t>
            </a:r>
            <a:r>
              <a:rPr lang="en-US" altLang="zh-TW" i="1" dirty="0" smtClean="0">
                <a:solidFill>
                  <a:srgbClr val="FF0000"/>
                </a:solidFill>
              </a:rPr>
              <a:t>OS_homework4_bonus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into </a:t>
            </a:r>
            <a:r>
              <a:rPr lang="en-US" altLang="zh-TW" i="1" dirty="0">
                <a:solidFill>
                  <a:srgbClr val="FF0000"/>
                </a:solidFill>
              </a:rPr>
              <a:t> </a:t>
            </a:r>
            <a:r>
              <a:rPr lang="en-US" altLang="zh-TW" i="1" dirty="0" smtClean="0">
                <a:solidFill>
                  <a:srgbClr val="FF0000"/>
                </a:solidFill>
              </a:rPr>
              <a:t>OS_homework4_bonus.tar.gz</a:t>
            </a:r>
            <a:r>
              <a:rPr lang="en-US" altLang="zh-TW" dirty="0"/>
              <a:t>, and upload </a:t>
            </a:r>
            <a:r>
              <a:rPr lang="en-US" altLang="zh-TW" i="1" dirty="0" smtClean="0">
                <a:solidFill>
                  <a:srgbClr val="FF0000"/>
                </a:solidFill>
              </a:rPr>
              <a:t>OS_homework4_bonus.tar.gz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err="1"/>
              <a:t>iLMS</a:t>
            </a:r>
            <a:r>
              <a:rPr lang="en-US" altLang="zh-TW" dirty="0"/>
              <a:t> </a:t>
            </a:r>
            <a:r>
              <a:rPr lang="en-US" altLang="zh-TW" dirty="0" smtClean="0"/>
              <a:t>system.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3DCAF-95EC-407C-99C2-CD1F15C482F0}" type="slidenum">
              <a:rPr lang="zh-TW" altLang="en-US"/>
              <a:pPr>
                <a:defRPr/>
              </a:pPr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Submit format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README.txt</a:t>
            </a:r>
            <a:r>
              <a:rPr lang="en-US" altLang="zh-TW" dirty="0"/>
              <a:t> should tell us how to compile your program and execute it. We will follow the instruction of your </a:t>
            </a:r>
            <a:r>
              <a:rPr lang="en-US" altLang="zh-TW" dirty="0" err="1"/>
              <a:t>README.txt</a:t>
            </a:r>
            <a:r>
              <a:rPr lang="en-US" altLang="zh-TW" dirty="0"/>
              <a:t> to compile and run your program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We recommend that you should write a </a:t>
            </a:r>
            <a:r>
              <a:rPr kumimoji="1" lang="en-US" altLang="zh-TW" dirty="0">
                <a:solidFill>
                  <a:srgbClr val="FF0000"/>
                </a:solidFill>
              </a:rPr>
              <a:t>M</a:t>
            </a:r>
            <a:r>
              <a:rPr kumimoji="1" lang="en-US" altLang="zh-TW" dirty="0" smtClean="0">
                <a:solidFill>
                  <a:srgbClr val="FF0000"/>
                </a:solidFill>
              </a:rPr>
              <a:t>ake file</a:t>
            </a:r>
            <a:r>
              <a:rPr kumimoji="1" lang="en-US" altLang="zh-TW" dirty="0" smtClean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TW" dirty="0" smtClean="0"/>
              <a:t>We </a:t>
            </a:r>
            <a:r>
              <a:rPr lang="en-US" altLang="zh-TW" dirty="0"/>
              <a:t>also design many test cases to verify your program, </a:t>
            </a:r>
            <a:r>
              <a:rPr lang="en-US" altLang="zh-TW" b="1" dirty="0"/>
              <a:t>if your program cannot pass our test cases, you will get zero points</a:t>
            </a:r>
            <a:r>
              <a:rPr lang="en-US" altLang="zh-TW" b="1" dirty="0" smtClean="0"/>
              <a:t>.</a:t>
            </a:r>
            <a:r>
              <a:rPr lang="en-US" altLang="zh-TW" b="1" dirty="0"/>
              <a:t> </a:t>
            </a:r>
            <a:r>
              <a:rPr lang="en-US" altLang="zh-TW" b="1" dirty="0" smtClean="0"/>
              <a:t>Don't </a:t>
            </a:r>
            <a:r>
              <a:rPr lang="en-US" altLang="zh-TW" b="1" dirty="0"/>
              <a:t>copy others work, or both of you will get 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en-US" altLang="zh-TW" b="1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points</a:t>
            </a:r>
            <a:r>
              <a:rPr lang="en-US" altLang="zh-TW" b="1" dirty="0" smtClean="0"/>
              <a:t>.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839A3-AC48-4D96-A24E-CA9A68C06C65}" type="slidenum">
              <a:rPr lang="zh-TW" altLang="en-US"/>
              <a:pPr>
                <a:defRPr/>
              </a:pPr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Attention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TW" b="1" dirty="0" smtClean="0"/>
              <a:t>We </a:t>
            </a:r>
            <a:r>
              <a:rPr lang="en-US" altLang="zh-TW" b="1" dirty="0"/>
              <a:t>will recompile and execute your program in our programming </a:t>
            </a:r>
            <a:r>
              <a:rPr lang="en-US" altLang="zh-TW" b="1" dirty="0" smtClean="0"/>
              <a:t>environment (140.114.91.162), </a:t>
            </a:r>
            <a:r>
              <a:rPr lang="en-US" altLang="zh-TW" b="1" dirty="0"/>
              <a:t>i</a:t>
            </a:r>
            <a:r>
              <a:rPr lang="en-US" altLang="zh-TW" b="1" dirty="0" smtClean="0"/>
              <a:t>f your program fail to execute, we don’t test it again in other platform.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TW" b="1" dirty="0" smtClean="0"/>
              <a:t>Usually</a:t>
            </a:r>
            <a:r>
              <a:rPr lang="en-US" altLang="zh-TW" b="1" dirty="0"/>
              <a:t>, you don’t have to install any extra library to finish this work, if you really need some extra </a:t>
            </a:r>
            <a:r>
              <a:rPr lang="en-US" altLang="zh-TW" b="1" dirty="0" smtClean="0"/>
              <a:t>package install, </a:t>
            </a:r>
            <a:r>
              <a:rPr lang="en-US" altLang="zh-TW" b="1" dirty="0"/>
              <a:t>please discuss it with TA.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altLang="zh-TW" b="1" dirty="0" smtClean="0">
                <a:solidFill>
                  <a:srgbClr val="FF0000"/>
                </a:solidFill>
              </a:rPr>
              <a:t>We don’t accept any incorrect format in this homework. If you don’t follow our rules, you will get 0 points</a:t>
            </a:r>
            <a:r>
              <a:rPr lang="en-US" altLang="zh-TW" b="1" dirty="0" smtClean="0"/>
              <a:t>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40B06-332B-4EDF-8C48-E56001DCE427}" type="slidenum">
              <a:rPr lang="zh-TW" altLang="en-US"/>
              <a:pPr>
                <a:defRPr/>
              </a:pPr>
              <a:t>45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Project Introduction</a:t>
            </a:r>
            <a:endParaRPr kumimoji="1" lang="zh-TW" altLang="en-US" smtClean="0"/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The </a:t>
            </a:r>
            <a:r>
              <a:rPr kumimoji="1" lang="en-US" altLang="zh-TW" b="1" smtClean="0">
                <a:solidFill>
                  <a:srgbClr val="FF0000"/>
                </a:solidFill>
              </a:rPr>
              <a:t>logical file system </a:t>
            </a:r>
            <a:r>
              <a:rPr kumimoji="1" lang="en-US" altLang="zh-TW" smtClean="0"/>
              <a:t>manages </a:t>
            </a:r>
            <a:r>
              <a:rPr kumimoji="1" lang="en-US" altLang="zh-TW" b="1" smtClean="0">
                <a:solidFill>
                  <a:srgbClr val="FF0000"/>
                </a:solidFill>
              </a:rPr>
              <a:t>metadata</a:t>
            </a:r>
            <a:r>
              <a:rPr kumimoji="1" lang="en-US" altLang="zh-TW" smtClean="0"/>
              <a:t> information.</a:t>
            </a:r>
          </a:p>
          <a:p>
            <a:r>
              <a:rPr kumimoji="1" lang="en-US" altLang="zh-TW" b="1" smtClean="0">
                <a:solidFill>
                  <a:srgbClr val="FF0000"/>
                </a:solidFill>
              </a:rPr>
              <a:t>Metadata</a:t>
            </a:r>
            <a:r>
              <a:rPr kumimoji="1" lang="en-US" altLang="zh-TW" smtClean="0"/>
              <a:t> includes all of the file-system structure except the actual data (or contents of the files).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FB18E-85DB-4187-8FD8-90C80EEEE193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Project Introduction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/>
              <a:t>The </a:t>
            </a:r>
            <a:r>
              <a:rPr kumimoji="1" lang="en-US" altLang="zh-TW" b="1" dirty="0">
                <a:solidFill>
                  <a:srgbClr val="FF0000"/>
                </a:solidFill>
              </a:rPr>
              <a:t>logical file system</a:t>
            </a:r>
            <a:r>
              <a:rPr kumimoji="1" lang="en-US" altLang="zh-TW" dirty="0"/>
              <a:t> manages the directory structure to provide the file-organization module with the information the latter needs, given a symbolic file name. It maintains file structure via file-control blocks. A </a:t>
            </a:r>
            <a:r>
              <a:rPr kumimoji="1" lang="en-US" altLang="zh-TW" b="1" dirty="0">
                <a:solidFill>
                  <a:srgbClr val="FF0000"/>
                </a:solidFill>
              </a:rPr>
              <a:t>file-control block </a:t>
            </a:r>
            <a:r>
              <a:rPr kumimoji="1" lang="en-US" altLang="zh-TW" dirty="0"/>
              <a:t>(</a:t>
            </a:r>
            <a:r>
              <a:rPr kumimoji="1" lang="en-US" altLang="zh-TW" b="1" dirty="0">
                <a:solidFill>
                  <a:srgbClr val="FF0000"/>
                </a:solidFill>
              </a:rPr>
              <a:t>FCB</a:t>
            </a:r>
            <a:r>
              <a:rPr kumimoji="1" lang="en-US" altLang="zh-TW" dirty="0"/>
              <a:t>) (an </a:t>
            </a:r>
            <a:r>
              <a:rPr kumimoji="1" lang="en-US" altLang="zh-TW" dirty="0" err="1"/>
              <a:t>inode</a:t>
            </a:r>
            <a:r>
              <a:rPr kumimoji="1" lang="en-US" altLang="zh-TW" dirty="0"/>
              <a:t> in UNIX file systems) </a:t>
            </a:r>
            <a:r>
              <a:rPr kumimoji="1" lang="en-US" altLang="zh-TW" b="1" dirty="0"/>
              <a:t>contains information about the file</a:t>
            </a:r>
            <a:r>
              <a:rPr kumimoji="1" lang="en-US" altLang="zh-TW" dirty="0"/>
              <a:t>, including ownership, permissions, and location of the file contents</a:t>
            </a:r>
            <a:r>
              <a:rPr kumimoji="1" lang="en-US" altLang="zh-TW" dirty="0" smtClean="0"/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/>
              <a:t>Because there have no OS in </a:t>
            </a:r>
            <a:r>
              <a:rPr kumimoji="1" lang="en-US" altLang="zh-TW" i="1" dirty="0"/>
              <a:t>GPU</a:t>
            </a:r>
            <a:r>
              <a:rPr kumimoji="1" lang="en-US" altLang="zh-TW" dirty="0"/>
              <a:t> to maintain the mechanism of the </a:t>
            </a:r>
            <a:r>
              <a:rPr kumimoji="1" lang="en-US" altLang="zh-TW" b="1" dirty="0">
                <a:solidFill>
                  <a:srgbClr val="FF0000"/>
                </a:solidFill>
              </a:rPr>
              <a:t>logical file system</a:t>
            </a:r>
            <a:r>
              <a:rPr kumimoji="1" lang="en-US" altLang="zh-TW" dirty="0"/>
              <a:t>, we can try to implement a simple one. </a:t>
            </a:r>
            <a:endParaRPr kumimoji="1" lang="zh-TW" altLang="en-US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60FD1-AC55-7A4C-AB83-A9F9F5EC89E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2468A-D0D8-4F86-AC27-5D329D7F250C}" type="slidenum">
              <a:rPr lang="zh-TW" altLang="en-US"/>
              <a:pPr>
                <a:defRPr/>
              </a:pPr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Project Objective</a:t>
            </a:r>
            <a:endParaRPr kumimoji="1" lang="zh-TW" altLang="en-US" smtClean="0"/>
          </a:p>
        </p:txBody>
      </p:sp>
      <p:sp>
        <p:nvSpPr>
          <p:cNvPr id="215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mtClean="0"/>
              <a:t>Implement a simple file system in a kernel function of </a:t>
            </a:r>
            <a:r>
              <a:rPr kumimoji="1" lang="en-US" altLang="zh-TW" i="1" smtClean="0"/>
              <a:t>GPU</a:t>
            </a:r>
            <a:r>
              <a:rPr kumimoji="1" lang="en-US" altLang="zh-TW" smtClean="0"/>
              <a:t> that have single thread, limit global memory as volume.</a:t>
            </a:r>
            <a:endParaRPr kumimoji="1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864398-939B-BF4A-BA68-420EAB3D87EE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D4CE2-18ED-4919-9EF5-4BDA3117D7AD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About GPU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In this project, we use CUDA API to access </a:t>
            </a:r>
            <a:r>
              <a:rPr kumimoji="1" lang="en-US" altLang="zh-TW" i="1" dirty="0" smtClean="0"/>
              <a:t>GPU</a:t>
            </a:r>
            <a:r>
              <a:rPr kumimoji="1" lang="en-US" altLang="zh-TW" dirty="0" smtClean="0"/>
              <a:t>. CUDA (Compute Unified Device Architecture) is a parallel computing platform and programming model. </a:t>
            </a:r>
            <a:endParaRPr kumimoji="1" lang="en-US" altLang="zh-TW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We don’t consider any parallel computing technique in this project, only use single thread to serial access that let us focus our file system implementation.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Don’t worry about the syntax of CUDA, that just a extension of C language.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EE45CE-313B-7843-A4BD-A5A1EF5B055D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0DD38-B699-4333-B0CF-ED3428EAC26A}" type="slidenum">
              <a:rPr lang="zh-TW" altLang="en-US"/>
              <a:pPr>
                <a:defRPr/>
              </a:pPr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About GPU</a:t>
            </a:r>
            <a:endParaRPr kumimoji="1"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There are many kinds of memory in CUDA </a:t>
            </a:r>
            <a:r>
              <a:rPr kumimoji="1" lang="en-US" altLang="zh-TW" i="1" dirty="0" smtClean="0"/>
              <a:t>GPU</a:t>
            </a:r>
            <a:r>
              <a:rPr kumimoji="1" lang="en-US" altLang="zh-TW" dirty="0" smtClean="0"/>
              <a:t>, we only introduce two memory (global memory </a:t>
            </a:r>
            <a:r>
              <a:rPr kumimoji="1" lang="en-US" altLang="zh-TW" strike="sngStrike" dirty="0" smtClean="0"/>
              <a:t>and shared memory</a:t>
            </a:r>
            <a:r>
              <a:rPr kumimoji="1" lang="en-US" altLang="zh-TW" dirty="0" smtClean="0"/>
              <a:t>) that relate to our project.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dirty="0" smtClean="0"/>
              <a:t>Global memory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Typically implemented in DRAM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dirty="0" smtClean="0"/>
              <a:t>High access latency: 400-800 cycles</a:t>
            </a:r>
            <a:endParaRPr kumimoji="1" lang="en-US" altLang="zh-TW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kumimoji="1" lang="en-US" altLang="zh-TW" strike="sngStrike" dirty="0" smtClean="0"/>
              <a:t>Shared memory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strike="sngStrike" dirty="0" smtClean="0"/>
              <a:t>Extremely fast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strike="sngStrike" dirty="0" smtClean="0"/>
              <a:t>Configurable cache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kumimoji="1" lang="en-US" altLang="zh-TW" strike="sngStrike" dirty="0" smtClean="0"/>
              <a:t>Memory size is small (16 or 48 KB)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F8F42A-44AE-8742-8A51-B12DDFBEAAC5}" type="datetime1">
              <a:rPr lang="en-US" altLang="zh-TW"/>
              <a:pPr>
                <a:defRPr/>
              </a:pPr>
              <a:t>12/15/2014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AF776-B675-41D8-ACF6-9E2EEE82109A}" type="slidenum">
              <a:rPr lang="zh-TW" altLang="en-US"/>
              <a:pPr>
                <a:defRPr/>
              </a:pPr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10340</TotalTime>
  <Words>1615</Words>
  <Application>Microsoft Macintosh PowerPoint</Application>
  <PresentationFormat>如螢幕大小 (4:3)</PresentationFormat>
  <Paragraphs>271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9" baseType="lpstr">
      <vt:lpstr>Calibri</vt:lpstr>
      <vt:lpstr>新細明體</vt:lpstr>
      <vt:lpstr>Arial</vt:lpstr>
      <vt:lpstr>Office 佈景主題</vt:lpstr>
      <vt:lpstr>Operation System Program 4</vt:lpstr>
      <vt:lpstr>Project Introduction</vt:lpstr>
      <vt:lpstr>Project Introduction</vt:lpstr>
      <vt:lpstr>Project Introduction</vt:lpstr>
      <vt:lpstr>Project Introduction</vt:lpstr>
      <vt:lpstr>Project Introduction</vt:lpstr>
      <vt:lpstr>Project Objective</vt:lpstr>
      <vt:lpstr>About GPU</vt:lpstr>
      <vt:lpstr>About GPU</vt:lpstr>
      <vt:lpstr>Implementing GPU file system</vt:lpstr>
      <vt:lpstr>投影片 11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CUDA File System sample</vt:lpstr>
      <vt:lpstr>投影片 31</vt:lpstr>
      <vt:lpstr>投影片 32</vt:lpstr>
      <vt:lpstr>投影片 33</vt:lpstr>
      <vt:lpstr>投影片 34</vt:lpstr>
      <vt:lpstr>Compile CUDA code</vt:lpstr>
      <vt:lpstr>Bonus</vt:lpstr>
      <vt:lpstr>Bonus</vt:lpstr>
      <vt:lpstr>Bonus</vt:lpstr>
      <vt:lpstr>投影片 39</vt:lpstr>
      <vt:lpstr>投影片 40</vt:lpstr>
      <vt:lpstr>投影片 41</vt:lpstr>
      <vt:lpstr>GPU ID</vt:lpstr>
      <vt:lpstr>Submit format</vt:lpstr>
      <vt:lpstr>Submit format</vt:lpstr>
      <vt:lpstr>Attention</vt:lpstr>
    </vt:vector>
  </TitlesOfParts>
  <Company>Department of Computer Science 
National Tsing Hua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#3  Virtual-Memory Management</dc:title>
  <dc:creator>Yu-Shiang Lin</dc:creator>
  <cp:lastModifiedBy>peter</cp:lastModifiedBy>
  <cp:revision>187</cp:revision>
  <dcterms:created xsi:type="dcterms:W3CDTF">2014-09-12T02:43:24Z</dcterms:created>
  <dcterms:modified xsi:type="dcterms:W3CDTF">2014-12-15T05:45:49Z</dcterms:modified>
</cp:coreProperties>
</file>