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6" r:id="rId6"/>
    <p:sldId id="268" r:id="rId7"/>
    <p:sldId id="267" r:id="rId8"/>
    <p:sldId id="272" r:id="rId9"/>
    <p:sldId id="260" r:id="rId10"/>
    <p:sldId id="259" r:id="rId11"/>
    <p:sldId id="265" r:id="rId12"/>
    <p:sldId id="261" r:id="rId13"/>
    <p:sldId id="274" r:id="rId14"/>
    <p:sldId id="262" r:id="rId15"/>
    <p:sldId id="264" r:id="rId16"/>
    <p:sldId id="277" r:id="rId17"/>
    <p:sldId id="273" r:id="rId18"/>
    <p:sldId id="278" r:id="rId19"/>
    <p:sldId id="282" r:id="rId20"/>
    <p:sldId id="283" r:id="rId21"/>
    <p:sldId id="280" r:id="rId22"/>
    <p:sldId id="281" r:id="rId23"/>
    <p:sldId id="284" r:id="rId24"/>
    <p:sldId id="279" r:id="rId25"/>
    <p:sldId id="26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98011" autoAdjust="0"/>
  </p:normalViewPr>
  <p:slideViewPr>
    <p:cSldViewPr snapToGrid="0" snapToObjects="1">
      <p:cViewPr>
        <p:scale>
          <a:sx n="75" d="100"/>
          <a:sy n="75" d="100"/>
        </p:scale>
        <p:origin x="-2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D5B5501-F291-4BEC-9F9A-1A1606F86240}" type="datetimeFigureOut">
              <a:rPr lang="zh-TW" altLang="en-US"/>
              <a:pPr>
                <a:defRPr/>
              </a:pPr>
              <a:t>2015/5/16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FA5CD4D-F8F9-4598-871B-51817971079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180496-D1BD-4A86-884E-2089AEA0D5E5}" type="datetimeFigureOut">
              <a:rPr lang="zh-TW" altLang="en-US"/>
              <a:pPr>
                <a:defRPr/>
              </a:pPr>
              <a:t>2015/5/16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DE616-A08B-4C47-9552-9988B82210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影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en-US" altLang="zh-TW" smtClean="0"/>
              <a:t>Why?</a:t>
            </a:r>
            <a:endParaRPr kumimoji="1" lang="zh-TW" altLang="en-US" smtClean="0"/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EA15A6-9265-455C-BE53-3798E784A3AA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影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zh-TW" altLang="en-US" smtClean="0"/>
              <a:t>為什麼要介紹</a:t>
            </a:r>
            <a:r>
              <a:rPr kumimoji="1" lang="en-US" altLang="zh-TW" smtClean="0"/>
              <a:t> Data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Path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?</a:t>
            </a:r>
          </a:p>
          <a:p>
            <a:pPr>
              <a:spcBef>
                <a:spcPct val="0"/>
              </a:spcBef>
            </a:pPr>
            <a:endParaRPr kumimoji="1" lang="en-US" altLang="zh-TW" smtClean="0"/>
          </a:p>
          <a:p>
            <a:pPr>
              <a:spcBef>
                <a:spcPct val="0"/>
              </a:spcBef>
            </a:pPr>
            <a:r>
              <a:rPr kumimoji="1" lang="en-US" altLang="zh-TW" smtClean="0"/>
              <a:t>Revisit single cycle</a:t>
            </a:r>
            <a:r>
              <a:rPr kumimoji="1" lang="zh-TW" altLang="en-US" smtClean="0"/>
              <a:t>的</a:t>
            </a:r>
            <a:r>
              <a:rPr kumimoji="1" lang="en-US" altLang="zh-TW" smtClean="0"/>
              <a:t>simulator</a:t>
            </a:r>
            <a:r>
              <a:rPr kumimoji="1" lang="zh-TW" altLang="en-US" smtClean="0"/>
              <a:t>，但是在上次的課程中，我們加入</a:t>
            </a:r>
            <a:r>
              <a:rPr kumimoji="1" lang="en-US" altLang="zh-TW" smtClean="0"/>
              <a:t>Data Path</a:t>
            </a:r>
            <a:r>
              <a:rPr kumimoji="1" lang="zh-TW" altLang="en-US" smtClean="0"/>
              <a:t>的觀念，</a:t>
            </a:r>
            <a:endParaRPr kumimoji="1" lang="en-US" altLang="zh-TW" smtClean="0"/>
          </a:p>
          <a:p>
            <a:pPr>
              <a:spcBef>
                <a:spcPct val="0"/>
              </a:spcBef>
            </a:pPr>
            <a:r>
              <a:rPr kumimoji="1" lang="zh-TW" altLang="en-US" smtClean="0"/>
              <a:t>反應硬體實際實作，幫助導入</a:t>
            </a:r>
            <a:r>
              <a:rPr kumimoji="1" lang="en-US" altLang="zh-TW" smtClean="0"/>
              <a:t>pipeline</a:t>
            </a:r>
            <a:r>
              <a:rPr kumimoji="1" lang="zh-TW" altLang="en-US" smtClean="0"/>
              <a:t>的結構。</a:t>
            </a:r>
            <a:endParaRPr kumimoji="1" lang="en-US" altLang="zh-TW" smtClean="0"/>
          </a:p>
          <a:p>
            <a:pPr>
              <a:spcBef>
                <a:spcPct val="0"/>
              </a:spcBef>
            </a:pPr>
            <a:r>
              <a:rPr kumimoji="1" lang="en-US" altLang="en-US" smtClean="0"/>
              <a:t>為什麼 Design Complexity 比較低呢？在一次 clock 就完成完整一個指令 ( instruction) 的工作。</a:t>
            </a:r>
          </a:p>
          <a:p>
            <a:pPr>
              <a:spcBef>
                <a:spcPct val="0"/>
              </a:spcBef>
            </a:pPr>
            <a:endParaRPr kumimoji="1" lang="en-US" altLang="en-US" smtClean="0"/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65B2AA-F5DC-4F65-A504-CC570056697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投影片影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en-US" altLang="zh-TW" smtClean="0"/>
              <a:t>1, </a:t>
            </a:r>
            <a:r>
              <a:rPr kumimoji="1" lang="zh-TW" altLang="en-US" smtClean="0"/>
              <a:t>為達到增加</a:t>
            </a:r>
            <a:r>
              <a:rPr kumimoji="1" lang="en-US" altLang="zh-TW" smtClean="0"/>
              <a:t>instruction-level parallelism</a:t>
            </a:r>
            <a:r>
              <a:rPr kumimoji="1" lang="zh-TW" altLang="en-US" smtClean="0"/>
              <a:t>，</a:t>
            </a:r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A84BEC-6573-4FBB-90AA-B7486D429DEB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87363" y="411163"/>
            <a:ext cx="8169275" cy="6035675"/>
            <a:chOff x="486873" y="411480"/>
            <a:chExt cx="8170254" cy="6035040"/>
          </a:xfrm>
        </p:grpSpPr>
        <p:sp>
          <p:nvSpPr>
            <p:cNvPr id="5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6" name="Rectangle 13"/>
            <p:cNvSpPr>
              <a:spLocks/>
            </p:cNvSpPr>
            <p:nvPr/>
          </p:nvSpPr>
          <p:spPr>
            <a:xfrm>
              <a:off x="563082" y="474973"/>
              <a:ext cx="7982907" cy="5889005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  <p:cxnSp>
          <p:nvCxnSpPr>
            <p:cNvPr id="7" name="Straight Connector 14"/>
            <p:cNvCxnSpPr/>
            <p:nvPr/>
          </p:nvCxnSpPr>
          <p:spPr>
            <a:xfrm>
              <a:off x="563082" y="6133815"/>
              <a:ext cx="7982907" cy="1588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16"/>
            <p:cNvSpPr/>
            <p:nvPr/>
          </p:nvSpPr>
          <p:spPr>
            <a:xfrm>
              <a:off x="563082" y="457512"/>
              <a:ext cx="7982907" cy="257782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88" y="61229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BE77-304E-45F9-981B-C39C34AFC030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988"/>
            <a:ext cx="2895600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988"/>
            <a:ext cx="762000" cy="271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AFCB3-7C23-441D-9ED9-6969BE4D5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物件、圖片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11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/>
                </a:p>
              </p:txBody>
            </p:sp>
            <p:grpSp>
              <p:nvGrpSpPr>
                <p:cNvPr id="12" name="Group 10"/>
                <p:cNvGrpSpPr>
                  <a:grpSpLocks/>
                </p:cNvGrpSpPr>
                <p:nvPr/>
              </p:nvGrpSpPr>
              <p:grpSpPr bwMode="auto"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13" name="Rectangle 30"/>
                  <p:cNvSpPr>
                    <a:spLocks/>
                  </p:cNvSpPr>
                  <p:nvPr/>
                </p:nvSpPr>
                <p:spPr>
                  <a:xfrm>
                    <a:off x="247025" y="246872"/>
                    <a:ext cx="8622676" cy="636458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/>
                  </a:p>
                </p:txBody>
              </p:sp>
              <p:cxnSp>
                <p:nvCxnSpPr>
                  <p:cNvPr id="14" name="Straight Connector 31"/>
                  <p:cNvCxnSpPr/>
                  <p:nvPr/>
                </p:nvCxnSpPr>
                <p:spPr>
                  <a:xfrm>
                    <a:off x="247025" y="6389249"/>
                    <a:ext cx="8622676" cy="158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10" name="Rectangle 27"/>
              <p:cNvSpPr/>
              <p:nvPr/>
            </p:nvSpPr>
            <p:spPr>
              <a:xfrm rot="5400000">
                <a:off x="801568" y="3274246"/>
                <a:ext cx="6134441" cy="6349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</p:grpSp>
        <p:sp>
          <p:nvSpPr>
            <p:cNvPr id="8" name="Rectangle 24"/>
            <p:cNvSpPr/>
            <p:nvPr/>
          </p:nvSpPr>
          <p:spPr>
            <a:xfrm rot="10800000">
              <a:off x="259074" y="1594222"/>
              <a:ext cx="3574791" cy="634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 rtlCol="0"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noProof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3FEF3-B58E-4CA1-9471-C3787B91B098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C735C-3244-451D-AD8D-608C713CF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0" name="Rectangle 19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/>
                </a:p>
              </p:txBody>
            </p:sp>
            <p:cxnSp>
              <p:nvCxnSpPr>
                <p:cNvPr id="11" name="Straight Connector 20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" name="Rectangle 16"/>
            <p:cNvSpPr/>
            <p:nvPr/>
          </p:nvSpPr>
          <p:spPr>
            <a:xfrm rot="5400000">
              <a:off x="801568" y="3274246"/>
              <a:ext cx="6134441" cy="634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9A2F-105C-45DB-A873-C22D5425FB2B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904AE-EEE5-4CDF-A320-B7F809277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0" name="Rectangle 21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/>
                </a:p>
              </p:txBody>
            </p:sp>
            <p:cxnSp>
              <p:nvCxnSpPr>
                <p:cNvPr id="11" name="Straight Connector 22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" name="Rectangle 19"/>
            <p:cNvSpPr/>
            <p:nvPr/>
          </p:nvSpPr>
          <p:spPr>
            <a:xfrm>
              <a:off x="255900" y="4203542"/>
              <a:ext cx="8622676" cy="634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D48D2-76A4-43CF-8373-1880E25A9F4C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FB5E5-69ED-498C-A4C8-B303DE855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5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" name="Rectangle 15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8" name="Straight Connector 16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17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8BB0-0E1A-4F8B-9319-270DF0D3D076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6754B-CA56-4E6A-BDE1-E8513FD60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7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/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9" name="Rectangle 16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/>
                </a:p>
              </p:txBody>
            </p:sp>
            <p:cxnSp>
              <p:nvCxnSpPr>
                <p:cNvPr id="10" name="Straight Connector 18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6" name="Rectangle 17"/>
            <p:cNvSpPr/>
            <p:nvPr/>
          </p:nvSpPr>
          <p:spPr>
            <a:xfrm rot="5400000">
              <a:off x="4243019" y="3274246"/>
              <a:ext cx="6134441" cy="634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AEB2D-F009-4EEC-A1BB-DD35CAB6F74A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5524-E0B6-4938-9BEE-88B174C76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5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" name="Rectangle 18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8" name="Straight Connector 19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20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C8E38-160A-4A95-8001-90055297751A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F6BF-1DBD-4750-A0AE-9A2E6DEC3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87363" y="411163"/>
            <a:ext cx="8169275" cy="6035675"/>
            <a:chOff x="486873" y="411480"/>
            <a:chExt cx="8170254" cy="6035040"/>
          </a:xfrm>
        </p:grpSpPr>
        <p:sp>
          <p:nvSpPr>
            <p:cNvPr id="6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3082" y="474973"/>
                <a:ext cx="7982907" cy="5889005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3082" y="6133814"/>
                <a:ext cx="7982907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10"/>
              <p:cNvCxnSpPr/>
              <p:nvPr/>
            </p:nvCxnSpPr>
            <p:spPr>
              <a:xfrm>
                <a:off x="563082" y="3427412"/>
                <a:ext cx="7982907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 rtlCol="0"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569913" y="61229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ED8F-DBA3-46ED-BE10-77E1165B60E5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638800" y="6124575"/>
            <a:ext cx="2895600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5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" name="Rectangle 26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8" name="Straight Connector 27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101B-1394-4C02-A5D2-289F6E8CCA06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877F5-5489-47D5-A3D5-70529EF1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6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8" name="Rectangle 22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9" name="Straight Connector 23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Rectangle 24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BD0BD-A592-4CBC-AE1D-60D0D1598271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06299-B8D4-4B9D-BB42-7F8EDFD17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0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/>
              </a:p>
            </p:txBody>
          </p: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2" name="Rectangle 28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/>
                </a:p>
              </p:txBody>
            </p:sp>
            <p:cxnSp>
              <p:nvCxnSpPr>
                <p:cNvPr id="13" name="Straight Connector 30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" name="Rectangle 31"/>
                <p:cNvSpPr/>
                <p:nvPr/>
              </p:nvSpPr>
              <p:spPr>
                <a:xfrm>
                  <a:off x="247025" y="1611845"/>
                  <a:ext cx="8622676" cy="6348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/>
                </a:p>
              </p:txBody>
            </p:sp>
          </p:grpSp>
        </p:grpSp>
        <p:cxnSp>
          <p:nvCxnSpPr>
            <p:cNvPr id="9" name="Straight Connector 22"/>
            <p:cNvCxnSpPr/>
            <p:nvPr/>
          </p:nvCxnSpPr>
          <p:spPr>
            <a:xfrm rot="16200000" flipH="1">
              <a:off x="2217422" y="4026572"/>
              <a:ext cx="4710743" cy="1588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9113-4538-4EBF-9AA7-544406D12803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04862-5684-40A1-9EEA-1C234FC8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4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6" name="Rectangle 14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7" name="Straight Connector 15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Rectangle 16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71C9-8C3A-4BE1-8236-CE4147D14802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0F18A-78CF-47D3-A5E6-1471F2CAE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3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5" name="Rectangle 12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/>
              </a:p>
            </p:txBody>
          </p:sp>
          <p:cxnSp>
            <p:nvCxnSpPr>
              <p:cNvPr id="6" name="Straight Connector 13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4C2E-46CC-49E7-ABDF-43467735CC89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5986-16EB-4376-9916-5307ADB9F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0" name="Rectangle 18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/>
                </a:p>
              </p:txBody>
            </p:sp>
            <p:cxnSp>
              <p:nvCxnSpPr>
                <p:cNvPr id="11" name="Straight Connector 19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" name="Rectangle 32"/>
            <p:cNvSpPr/>
            <p:nvPr/>
          </p:nvSpPr>
          <p:spPr>
            <a:xfrm rot="5400000">
              <a:off x="801568" y="3274246"/>
              <a:ext cx="6134441" cy="634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117AE-7465-4457-8DE3-35339170A751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4E7C9-4B7C-4469-91F4-22A44A71E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44475"/>
            <a:ext cx="7345362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0113" y="2133600"/>
            <a:ext cx="73453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4475" y="6372225"/>
            <a:ext cx="2133600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</a:defRPr>
            </a:lvl1pPr>
          </a:lstStyle>
          <a:p>
            <a:pPr>
              <a:defRPr/>
            </a:pPr>
            <a:fld id="{BACF53D9-EAFD-4EA9-A6C5-AB530FCFC59D}" type="datetime1">
              <a:rPr lang="en-US" altLang="zh-TW"/>
              <a:pPr>
                <a:defRPr/>
              </a:pPr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9475" y="6372225"/>
            <a:ext cx="28956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6966C2-6164-41F4-ACFF-E6DB71323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kern="1200">
          <a:solidFill>
            <a:srgbClr val="40404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pitchFamily="18" charset="0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rgbClr val="404040"/>
        </a:buClr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79438" indent="-228600" algn="l" rtl="0" fontAlgn="base">
        <a:spcBef>
          <a:spcPts val="600"/>
        </a:spcBef>
        <a:spcAft>
          <a:spcPct val="0"/>
        </a:spcAft>
        <a:buClr>
          <a:srgbClr val="B0BCC1"/>
        </a:buClr>
        <a:buFont typeface="Arial" charset="0"/>
        <a:buChar char="•"/>
        <a:defRPr sz="2200" kern="1200">
          <a:solidFill>
            <a:srgbClr val="404040"/>
          </a:solidFill>
          <a:latin typeface="+mn-lt"/>
          <a:ea typeface="+mn-ea"/>
          <a:cs typeface="+mn-cs"/>
        </a:defRPr>
      </a:lvl2pPr>
      <a:lvl3pPr marL="808038" indent="-228600" algn="l" rtl="0" fontAlgn="base">
        <a:spcBef>
          <a:spcPts val="600"/>
        </a:spcBef>
        <a:spcAft>
          <a:spcPct val="0"/>
        </a:spcAft>
        <a:buClr>
          <a:srgbClr val="404040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036638" indent="-228600" algn="l" rtl="0" fontAlgn="base">
        <a:spcBef>
          <a:spcPts val="600"/>
        </a:spcBef>
        <a:spcAft>
          <a:spcPct val="0"/>
        </a:spcAft>
        <a:buClr>
          <a:srgbClr val="B0BCC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265238" indent="-228600" algn="l" rtl="0" fontAlgn="base">
        <a:spcBef>
          <a:spcPts val="600"/>
        </a:spcBef>
        <a:spcAft>
          <a:spcPct val="0"/>
        </a:spcAft>
        <a:buClr>
          <a:srgbClr val="404040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d@140.114.75.14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000" smtClean="0">
                <a:solidFill>
                  <a:srgbClr val="404040"/>
                </a:solidFill>
              </a:rPr>
              <a:t>Computer Architecture </a:t>
            </a:r>
            <a:r>
              <a:rPr kumimoji="1" lang="en-US" altLang="zh-TW" smtClean="0">
                <a:solidFill>
                  <a:srgbClr val="404040"/>
                </a:solidFill>
              </a:rPr>
              <a:t>Tutorial 2</a:t>
            </a:r>
            <a:endParaRPr kumimoji="1" lang="zh-TW" altLang="en-US" smtClean="0">
              <a:solidFill>
                <a:srgbClr val="404040"/>
              </a:solidFill>
            </a:endParaRPr>
          </a:p>
        </p:txBody>
      </p:sp>
      <p:sp>
        <p:nvSpPr>
          <p:cNvPr id="18434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404040"/>
              </a:buClr>
              <a:buFont typeface="Arial" charset="0"/>
              <a:buNone/>
            </a:pPr>
            <a:r>
              <a:rPr kumimoji="1" lang="en-US" altLang="zh-TW" smtClean="0">
                <a:solidFill>
                  <a:srgbClr val="404040"/>
                </a:solidFill>
              </a:rPr>
              <a:t>2015 / 4 / 7</a:t>
            </a: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kumimoji="1" lang="en-US" altLang="zh-TW" smtClean="0">
                <a:solidFill>
                  <a:srgbClr val="404040"/>
                </a:solidFill>
              </a:rPr>
              <a:t>First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Submission: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2015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/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5/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9</a:t>
            </a: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kumimoji="1" lang="en-US" altLang="zh-TW" smtClean="0">
                <a:solidFill>
                  <a:srgbClr val="404040"/>
                </a:solidFill>
              </a:rPr>
              <a:t>Second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Submission: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2015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/5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/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16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9A762-A38E-4D4A-AC48-0DC819D1B21D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Pipeline Stage</a:t>
            </a:r>
            <a:endParaRPr kumimoji="1" lang="zh-TW" altLang="en-US" smtClean="0"/>
          </a:p>
        </p:txBody>
      </p:sp>
      <p:pic>
        <p:nvPicPr>
          <p:cNvPr id="29698" name="內容版面配置區 4" descr="Screen Shot 2015-04-06 at 7.50.37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094" r="-13094"/>
          <a:stretch>
            <a:fillRect/>
          </a:stretch>
        </p:blipFill>
        <p:spPr>
          <a:xfrm>
            <a:off x="-127000" y="1671638"/>
            <a:ext cx="9117013" cy="4879975"/>
          </a:xfrm>
        </p:spPr>
      </p:pic>
      <p:sp>
        <p:nvSpPr>
          <p:cNvPr id="29699" name="文字方塊 5"/>
          <p:cNvSpPr txBox="1">
            <a:spLocks noChangeArrowheads="1"/>
          </p:cNvSpPr>
          <p:nvPr/>
        </p:nvSpPr>
        <p:spPr bwMode="auto">
          <a:xfrm>
            <a:off x="6273800" y="6153150"/>
            <a:ext cx="596900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sto MT" pitchFamily="18" charset="0"/>
              </a:rPr>
              <a:t>DM</a:t>
            </a:r>
            <a:endParaRPr lang="zh-TW" altLang="en-US">
              <a:latin typeface="Calisto MT" pitchFamily="18" charset="0"/>
            </a:endParaRPr>
          </a:p>
        </p:txBody>
      </p:sp>
      <p:sp>
        <p:nvSpPr>
          <p:cNvPr id="29700" name="文字方塊 6"/>
          <p:cNvSpPr txBox="1">
            <a:spLocks noChangeArrowheads="1"/>
          </p:cNvSpPr>
          <p:nvPr/>
        </p:nvSpPr>
        <p:spPr bwMode="auto">
          <a:xfrm>
            <a:off x="4879975" y="6157913"/>
            <a:ext cx="51117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sto MT" pitchFamily="18" charset="0"/>
              </a:rPr>
              <a:t>EX</a:t>
            </a:r>
            <a:endParaRPr lang="zh-TW" altLang="en-US">
              <a:latin typeface="Calisto MT" pitchFamily="18" charset="0"/>
            </a:endParaRPr>
          </a:p>
        </p:txBody>
      </p:sp>
      <p:sp>
        <p:nvSpPr>
          <p:cNvPr id="29701" name="矩形 7"/>
          <p:cNvSpPr>
            <a:spLocks noChangeArrowheads="1"/>
          </p:cNvSpPr>
          <p:nvPr/>
        </p:nvSpPr>
        <p:spPr bwMode="auto">
          <a:xfrm>
            <a:off x="5557838" y="3748088"/>
            <a:ext cx="1062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b="1">
                <a:latin typeface="Calisto MT" pitchFamily="18" charset="0"/>
              </a:rPr>
              <a:t>EX/DM </a:t>
            </a:r>
            <a:endParaRPr kumimoji="0" lang="zh-TW" altLang="en-US" b="1">
              <a:latin typeface="Calisto MT" pitchFamily="18" charset="0"/>
            </a:endParaRPr>
          </a:p>
        </p:txBody>
      </p:sp>
      <p:sp>
        <p:nvSpPr>
          <p:cNvPr id="29702" name="矩形 8"/>
          <p:cNvSpPr>
            <a:spLocks noChangeArrowheads="1"/>
          </p:cNvSpPr>
          <p:nvPr/>
        </p:nvSpPr>
        <p:spPr bwMode="auto">
          <a:xfrm>
            <a:off x="6770688" y="3748088"/>
            <a:ext cx="1128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b="1">
                <a:latin typeface="Calisto MT" pitchFamily="18" charset="0"/>
              </a:rPr>
              <a:t>DM/WB </a:t>
            </a:r>
            <a:endParaRPr kumimoji="0" lang="zh-TW" altLang="en-US" b="1">
              <a:latin typeface="Calisto MT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6D816-8B20-40B8-9C8F-598B66074EE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rcRect l="-1250" r="-1250"/>
          <a:stretch>
            <a:fillRect/>
          </a:stretch>
        </p:blipFill>
        <p:spPr>
          <a:xfrm>
            <a:off x="288925" y="1303338"/>
            <a:ext cx="8696325" cy="4656137"/>
          </a:xfrm>
        </p:spPr>
      </p:pic>
      <p:sp>
        <p:nvSpPr>
          <p:cNvPr id="5" name="矩形 4"/>
          <p:cNvSpPr/>
          <p:nvPr/>
        </p:nvSpPr>
        <p:spPr>
          <a:xfrm>
            <a:off x="288925" y="5873750"/>
            <a:ext cx="5210175" cy="101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 sz="2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Higher</a:t>
            </a:r>
            <a:r>
              <a:rPr kumimoji="0"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design </a:t>
            </a:r>
            <a:r>
              <a:rPr kumimoji="0"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complexity</a:t>
            </a:r>
            <a:r>
              <a:rPr kumimoji="0"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kumimoji="0" lang="en-US" altLang="zh-TW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 sz="20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High</a:t>
            </a:r>
            <a:r>
              <a:rPr kumimoji="0"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ILP(instruction-level parallelism)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Datapath</a:t>
            </a: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Control </a:t>
            </a:r>
            <a:r>
              <a:rPr kumimoji="1"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Project 2 Objective)</a:t>
            </a:r>
            <a:endParaRPr kumimoji="1"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97A4E-4F29-4CA9-B3A2-70E6A241B8F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Pipeline 5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Stages</a:t>
            </a:r>
            <a:endParaRPr kumimoji="1" lang="zh-TW" altLang="en-US" smtClean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900113" y="1584325"/>
            <a:ext cx="7345362" cy="52736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instruction fetch 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PC+4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ID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 Register File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Sign extension 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Control unit decode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Hazard detect, Branch/Jump detect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ALU / Branch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DM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Access data memory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WB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Write value to Register File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kumimoji="1"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771" name="群組 23"/>
          <p:cNvGrpSpPr>
            <a:grpSpLocks/>
          </p:cNvGrpSpPr>
          <p:nvPr/>
        </p:nvGrpSpPr>
        <p:grpSpPr bwMode="auto">
          <a:xfrm>
            <a:off x="993775" y="3775075"/>
            <a:ext cx="8294688" cy="1349375"/>
            <a:chOff x="685800" y="3238500"/>
            <a:chExt cx="8294531" cy="1350053"/>
          </a:xfrm>
        </p:grpSpPr>
        <p:cxnSp>
          <p:nvCxnSpPr>
            <p:cNvPr id="19" name="Straight Connector 8"/>
            <p:cNvCxnSpPr/>
            <p:nvPr/>
          </p:nvCxnSpPr>
          <p:spPr>
            <a:xfrm>
              <a:off x="685800" y="3842053"/>
              <a:ext cx="77722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8" name="TextBox 12"/>
            <p:cNvSpPr txBox="1">
              <a:spLocks noChangeArrowheads="1"/>
            </p:cNvSpPr>
            <p:nvPr/>
          </p:nvSpPr>
          <p:spPr bwMode="auto">
            <a:xfrm>
              <a:off x="5232400" y="3405695"/>
              <a:ext cx="37208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>
                  <a:solidFill>
                    <a:srgbClr val="C00000"/>
                  </a:solidFill>
                  <a:latin typeface="Calisto MT" pitchFamily="18" charset="0"/>
                </a:rPr>
                <a:t>independent of instruction type</a:t>
              </a:r>
            </a:p>
          </p:txBody>
        </p:sp>
        <p:sp>
          <p:nvSpPr>
            <p:cNvPr id="32779" name="TextBox 13"/>
            <p:cNvSpPr txBox="1">
              <a:spLocks noChangeArrowheads="1"/>
            </p:cNvSpPr>
            <p:nvPr/>
          </p:nvSpPr>
          <p:spPr bwMode="auto">
            <a:xfrm>
              <a:off x="5259485" y="3942222"/>
              <a:ext cx="372084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>
                  <a:solidFill>
                    <a:srgbClr val="C00000"/>
                  </a:solidFill>
                  <a:latin typeface="Calisto MT" pitchFamily="18" charset="0"/>
                </a:rPr>
                <a:t>dependent of instruction type</a:t>
              </a:r>
              <a:br>
                <a:rPr kumimoji="0" lang="en-US" altLang="zh-TW">
                  <a:solidFill>
                    <a:srgbClr val="C00000"/>
                  </a:solidFill>
                  <a:latin typeface="Calisto MT" pitchFamily="18" charset="0"/>
                </a:rPr>
              </a:br>
              <a:r>
                <a:rPr kumimoji="0" lang="en-US" altLang="zh-TW">
                  <a:solidFill>
                    <a:srgbClr val="C00000"/>
                  </a:solidFill>
                  <a:latin typeface="Calisto MT" pitchFamily="18" charset="0"/>
                </a:rPr>
                <a:t>R-type, I-type, J-type</a:t>
              </a:r>
            </a:p>
          </p:txBody>
        </p:sp>
        <p:cxnSp>
          <p:nvCxnSpPr>
            <p:cNvPr id="22" name="Straight Arrow Connector 15"/>
            <p:cNvCxnSpPr/>
            <p:nvPr/>
          </p:nvCxnSpPr>
          <p:spPr>
            <a:xfrm flipV="1">
              <a:off x="5232314" y="3238500"/>
              <a:ext cx="0" cy="60355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17"/>
            <p:cNvCxnSpPr/>
            <p:nvPr/>
          </p:nvCxnSpPr>
          <p:spPr>
            <a:xfrm>
              <a:off x="5232314" y="3856348"/>
              <a:ext cx="0" cy="65279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772" name="群組 24"/>
          <p:cNvGrpSpPr>
            <a:grpSpLocks/>
          </p:cNvGrpSpPr>
          <p:nvPr/>
        </p:nvGrpSpPr>
        <p:grpSpPr bwMode="auto">
          <a:xfrm>
            <a:off x="5513388" y="1914525"/>
            <a:ext cx="3006725" cy="1660525"/>
            <a:chOff x="5844119" y="1279300"/>
            <a:chExt cx="3007781" cy="1661201"/>
          </a:xfrm>
        </p:grpSpPr>
        <p:sp>
          <p:nvSpPr>
            <p:cNvPr id="26" name="矩形 25"/>
            <p:cNvSpPr/>
            <p:nvPr/>
          </p:nvSpPr>
          <p:spPr>
            <a:xfrm>
              <a:off x="5844119" y="1279300"/>
              <a:ext cx="3007781" cy="1661201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844119" y="1279300"/>
              <a:ext cx="3007781" cy="376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/>
                <a:t>Forwarding Unit</a:t>
              </a:r>
              <a:endParaRPr kumimoji="0" lang="zh-TW" altLang="en-US" dirty="0"/>
            </a:p>
          </p:txBody>
        </p:sp>
        <p:sp>
          <p:nvSpPr>
            <p:cNvPr id="32776" name="文字方塊 27"/>
            <p:cNvSpPr txBox="1">
              <a:spLocks noChangeArrowheads="1"/>
            </p:cNvSpPr>
            <p:nvPr/>
          </p:nvSpPr>
          <p:spPr bwMode="auto">
            <a:xfrm>
              <a:off x="6322492" y="1790129"/>
              <a:ext cx="205103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2000">
                  <a:latin typeface="Arial Unicode MS"/>
                  <a:ea typeface="Arial Unicode MS"/>
                  <a:cs typeface="Arial Unicode MS"/>
                </a:rPr>
                <a:t>EX/DM  to ID</a:t>
              </a:r>
            </a:p>
            <a:p>
              <a:r>
                <a:rPr kumimoji="0" lang="en-US" altLang="zh-TW" sz="2000">
                  <a:latin typeface="Arial Unicode MS"/>
                  <a:ea typeface="Arial Unicode MS"/>
                  <a:cs typeface="Arial Unicode MS"/>
                </a:rPr>
                <a:t>EX/DM  to EX</a:t>
              </a:r>
            </a:p>
            <a:p>
              <a:r>
                <a:rPr kumimoji="0" lang="en-US" altLang="zh-TW" sz="2000">
                  <a:latin typeface="Arial Unicode MS"/>
                  <a:ea typeface="Arial Unicode MS"/>
                  <a:cs typeface="Arial Unicode MS"/>
                </a:rPr>
                <a:t>DM/WB to EX</a:t>
              </a:r>
              <a:endParaRPr kumimoji="0" lang="zh-TW" altLang="en-US" sz="2000">
                <a:latin typeface="Arial Unicode MS"/>
                <a:ea typeface="Arial Unicode MS"/>
                <a:cs typeface="Arial Unicode MS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E6AFF-7948-4658-B772-8ECF9CD7852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Solving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</a:t>
            </a:r>
            <a:r>
              <a:rPr kumimoji="1"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azard</a:t>
            </a:r>
            <a:endParaRPr kumimoji="1"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9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 Data hazard</a:t>
            </a:r>
          </a:p>
          <a:p>
            <a:pPr lvl="1"/>
            <a:r>
              <a:rPr kumimoji="1" lang="en-US" altLang="zh-TW" smtClean="0"/>
              <a:t>Stall , Ex: lw is not write back yet.</a:t>
            </a:r>
          </a:p>
          <a:p>
            <a:pPr lvl="1"/>
            <a:r>
              <a:rPr kumimoji="1" lang="en-US" altLang="zh-TW" smtClean="0"/>
              <a:t>Forwarding ( appendix C-2 )</a:t>
            </a:r>
            <a:endParaRPr lang="zh-TW" altLang="en-US" smtClean="0"/>
          </a:p>
          <a:p>
            <a:pPr lvl="2"/>
            <a:r>
              <a:rPr lang="en-US" altLang="zh-TW" smtClean="0"/>
              <a:t>EX/DM to ID </a:t>
            </a:r>
            <a:endParaRPr lang="zh-TW" altLang="en-US" smtClean="0"/>
          </a:p>
          <a:p>
            <a:pPr lvl="2"/>
            <a:r>
              <a:rPr lang="en-US" altLang="zh-TW" smtClean="0"/>
              <a:t>EX/DM to EX </a:t>
            </a:r>
            <a:r>
              <a:rPr lang="zh-TW" altLang="en-US" smtClean="0"/>
              <a:t> </a:t>
            </a:r>
          </a:p>
          <a:p>
            <a:pPr lvl="2"/>
            <a:r>
              <a:rPr lang="en-US" altLang="zh-TW" smtClean="0"/>
              <a:t>DM/WB to EX </a:t>
            </a:r>
            <a:endParaRPr kumimoji="1" lang="en-US" altLang="zh-TW" smtClean="0"/>
          </a:p>
          <a:p>
            <a:r>
              <a:rPr kumimoji="1" lang="en-US" altLang="zh-TW" smtClean="0"/>
              <a:t>Control hazard</a:t>
            </a:r>
          </a:p>
          <a:p>
            <a:pPr lvl="1"/>
            <a:r>
              <a:rPr kumimoji="1" lang="en-US" altLang="zh-TW" smtClean="0"/>
              <a:t>Flush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(appendix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C-2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ex5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)</a:t>
            </a:r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356B4-8258-44B2-9854-3AFA84700B9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Input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&amp; Output</a:t>
            </a:r>
            <a:endParaRPr kumimoji="1" lang="zh-TW" altLang="en-US" smtClean="0"/>
          </a:p>
        </p:txBody>
      </p:sp>
      <p:sp>
        <p:nvSpPr>
          <p:cNvPr id="3481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Input:  same as project 1</a:t>
            </a:r>
          </a:p>
          <a:p>
            <a:r>
              <a:rPr kumimoji="1" lang="en-US" altLang="zh-TW" smtClean="0"/>
              <a:t>Output:</a:t>
            </a:r>
          </a:p>
          <a:p>
            <a:pPr lvl="1"/>
            <a:r>
              <a:rPr kumimoji="1" lang="en-US" altLang="zh-TW" smtClean="0"/>
              <a:t>snapshot.rpt</a:t>
            </a:r>
          </a:p>
          <a:p>
            <a:pPr lvl="2"/>
            <a:r>
              <a:rPr kumimoji="1" lang="en-US" altLang="zh-TW" smtClean="0"/>
              <a:t>Contents of registers</a:t>
            </a:r>
          </a:p>
          <a:p>
            <a:pPr lvl="2"/>
            <a:r>
              <a:rPr kumimoji="1" lang="en-US" altLang="zh-TW" b="1" smtClean="0">
                <a:solidFill>
                  <a:srgbClr val="0000FF"/>
                </a:solidFill>
              </a:rPr>
              <a:t>Mnemonic in pipeline stage </a:t>
            </a:r>
          </a:p>
          <a:p>
            <a:pPr lvl="3"/>
            <a:r>
              <a:rPr lang="en-US" altLang="zh-TW" smtClean="0">
                <a:ea typeface="Arial Unicode MS"/>
                <a:cs typeface="Arial Unicode MS"/>
              </a:rPr>
              <a:t>whether stalled in next cycle</a:t>
            </a:r>
          </a:p>
          <a:p>
            <a:pPr lvl="3"/>
            <a:r>
              <a:rPr lang="en-US" altLang="zh-TW" smtClean="0">
                <a:ea typeface="Arial Unicode MS"/>
                <a:cs typeface="Arial Unicode MS"/>
              </a:rPr>
              <a:t>whether forwarding in this cycle</a:t>
            </a:r>
            <a:endParaRPr kumimoji="1" lang="en-US" altLang="zh-TW" smtClean="0"/>
          </a:p>
          <a:p>
            <a:pPr lvl="1"/>
            <a:r>
              <a:rPr kumimoji="1" lang="en-US" altLang="zh-TW" smtClean="0"/>
              <a:t>error_dump.rpt</a:t>
            </a:r>
          </a:p>
          <a:p>
            <a:pPr lvl="2"/>
            <a:r>
              <a:rPr kumimoji="1" lang="en-US" altLang="zh-TW" smtClean="0"/>
              <a:t>Appendix D ( Be careful about error order )</a:t>
            </a:r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F3798-6995-4E04-95A9-6F3933BEFA5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snapshot trace</a:t>
            </a:r>
            <a:endParaRPr kumimoji="1" lang="zh-TW" altLang="en-US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73198" y="1681696"/>
            <a:ext cx="2281319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l-PL" altLang="zh-TW" dirty="0" err="1"/>
              <a:t>lw</a:t>
            </a:r>
            <a:r>
              <a:rPr kumimoji="0" lang="pl-PL" altLang="zh-TW" dirty="0"/>
              <a:t> </a:t>
            </a:r>
            <a:r>
              <a:rPr kumimoji="0" lang="pl-PL" altLang="zh-TW" dirty="0"/>
              <a:t>$2, 0($3)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l-PL" altLang="zh-TW" dirty="0" err="1"/>
              <a:t>or</a:t>
            </a:r>
            <a:r>
              <a:rPr kumimoji="0" lang="pl-PL" altLang="zh-TW" dirty="0"/>
              <a:t> $3, $1, $4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/>
              <a:t>beq</a:t>
            </a:r>
            <a:r>
              <a:rPr kumimoji="0" lang="en-US" altLang="zh-TW" dirty="0"/>
              <a:t> $2, $3, </a:t>
            </a:r>
            <a:r>
              <a:rPr kumimoji="0" lang="en-US" altLang="zh-TW" dirty="0" err="1"/>
              <a:t>some_line</a:t>
            </a:r>
            <a:r>
              <a:rPr kumimoji="0" lang="en-US" altLang="zh-TW" dirty="0"/>
              <a:t> </a:t>
            </a:r>
            <a:endParaRPr lang="en-US" altLang="zh-TW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and $1, $1, $0 </a:t>
            </a:r>
            <a:endParaRPr lang="zh-TW" altLang="en-US" dirty="0"/>
          </a:p>
        </p:txBody>
      </p:sp>
      <p:pic>
        <p:nvPicPr>
          <p:cNvPr id="35845" name="圖片 6" descr="Screen Shot 2015-04-06 at 4.36.2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3817938"/>
            <a:ext cx="3409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 descr="Screen Shot 2015-04-06 at 4.36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8" y="1457325"/>
            <a:ext cx="5986462" cy="2360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847" name="圖片 7" descr="Screen Shot 2015-04-06 at 4.36.25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3860800"/>
            <a:ext cx="3389313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圓角矩形 13"/>
          <p:cNvSpPr/>
          <p:nvPr/>
        </p:nvSpPr>
        <p:spPr>
          <a:xfrm>
            <a:off x="-3402013" y="4179888"/>
            <a:ext cx="3690938" cy="2009775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5849" name="文字方塊 14"/>
          <p:cNvSpPr txBox="1">
            <a:spLocks noChangeArrowheads="1"/>
          </p:cNvSpPr>
          <p:nvPr/>
        </p:nvSpPr>
        <p:spPr bwMode="auto">
          <a:xfrm>
            <a:off x="-1836738" y="4824413"/>
            <a:ext cx="2152651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008000"/>
                </a:solidFill>
                <a:latin typeface="Calisto MT" pitchFamily="18" charset="0"/>
              </a:rPr>
              <a:t>Execute cycle 4</a:t>
            </a:r>
          </a:p>
          <a:p>
            <a:r>
              <a:rPr lang="en-US" altLang="zh-TW" sz="2400" i="1">
                <a:solidFill>
                  <a:srgbClr val="008000"/>
                </a:solidFill>
                <a:latin typeface="Calisto MT" pitchFamily="18" charset="0"/>
              </a:rPr>
              <a:t>detect right after</a:t>
            </a:r>
            <a:endParaRPr lang="zh-TW" altLang="en-US" sz="2400" i="1">
              <a:solidFill>
                <a:srgbClr val="008000"/>
              </a:solidFill>
              <a:latin typeface="Calisto MT" pitchFamily="18" charset="0"/>
            </a:endParaRPr>
          </a:p>
        </p:txBody>
      </p:sp>
      <p:sp>
        <p:nvSpPr>
          <p:cNvPr id="35850" name="文字方塊 15"/>
          <p:cNvSpPr txBox="1">
            <a:spLocks noChangeArrowheads="1"/>
          </p:cNvSpPr>
          <p:nvPr/>
        </p:nvSpPr>
        <p:spPr bwMode="auto">
          <a:xfrm>
            <a:off x="-2640013" y="3419475"/>
            <a:ext cx="1604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Calisto MT" pitchFamily="18" charset="0"/>
              </a:rPr>
              <a:t>Cycle 3 is done!</a:t>
            </a:r>
            <a:endParaRPr lang="zh-TW" altLang="en-US" i="1">
              <a:latin typeface="Calisto MT" pitchFamily="18" charset="0"/>
            </a:endParaRPr>
          </a:p>
        </p:txBody>
      </p:sp>
      <p:sp>
        <p:nvSpPr>
          <p:cNvPr id="17" name="左大括弧 16"/>
          <p:cNvSpPr/>
          <p:nvPr/>
        </p:nvSpPr>
        <p:spPr>
          <a:xfrm>
            <a:off x="2554288" y="1457325"/>
            <a:ext cx="298450" cy="23320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852496" y="3503299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908368" y="2234744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28084" y="2619982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08368" y="3058153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30" name="群組 29"/>
          <p:cNvGrpSpPr>
            <a:grpSpLocks/>
          </p:cNvGrpSpPr>
          <p:nvPr/>
        </p:nvGrpSpPr>
        <p:grpSpPr bwMode="auto">
          <a:xfrm>
            <a:off x="257175" y="1681163"/>
            <a:ext cx="7688263" cy="1835150"/>
            <a:chOff x="256403" y="1681696"/>
            <a:chExt cx="7688439" cy="1833958"/>
          </a:xfrm>
        </p:grpSpPr>
        <p:grpSp>
          <p:nvGrpSpPr>
            <p:cNvPr id="35866" name="群組 19"/>
            <p:cNvGrpSpPr>
              <a:grpSpLocks/>
            </p:cNvGrpSpPr>
            <p:nvPr/>
          </p:nvGrpSpPr>
          <p:grpSpPr bwMode="auto">
            <a:xfrm>
              <a:off x="256403" y="3000903"/>
              <a:ext cx="2298114" cy="393754"/>
              <a:chOff x="256403" y="3000903"/>
              <a:chExt cx="2298114" cy="393754"/>
            </a:xfrm>
          </p:grpSpPr>
          <p:sp>
            <p:nvSpPr>
              <p:cNvPr id="10" name="向右箭號 9"/>
              <p:cNvSpPr/>
              <p:nvPr/>
            </p:nvSpPr>
            <p:spPr>
              <a:xfrm>
                <a:off x="1877682" y="3040768"/>
                <a:ext cx="676835" cy="35388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35872" name="文字方塊 11"/>
              <p:cNvSpPr txBox="1">
                <a:spLocks noChangeArrowheads="1"/>
              </p:cNvSpPr>
              <p:nvPr/>
            </p:nvSpPr>
            <p:spPr bwMode="auto">
              <a:xfrm>
                <a:off x="256403" y="3000903"/>
                <a:ext cx="15824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0000FF"/>
                    </a:solidFill>
                    <a:latin typeface="Calisto MT" pitchFamily="18" charset="0"/>
                  </a:rPr>
                  <a:t>Detect stalled</a:t>
                </a:r>
                <a:endParaRPr lang="zh-TW" altLang="en-US" b="1">
                  <a:solidFill>
                    <a:srgbClr val="0000FF"/>
                  </a:solidFill>
                  <a:latin typeface="Calisto MT" pitchFamily="18" charset="0"/>
                </a:endParaRPr>
              </a:p>
            </p:txBody>
          </p:sp>
        </p:grpSp>
        <p:grpSp>
          <p:nvGrpSpPr>
            <p:cNvPr id="35867" name="群組 28"/>
            <p:cNvGrpSpPr>
              <a:grpSpLocks/>
            </p:cNvGrpSpPr>
            <p:nvPr/>
          </p:nvGrpSpPr>
          <p:grpSpPr bwMode="auto">
            <a:xfrm>
              <a:off x="594329" y="1681696"/>
              <a:ext cx="7350513" cy="1833958"/>
              <a:chOff x="594329" y="1681696"/>
              <a:chExt cx="7350513" cy="1833958"/>
            </a:xfrm>
          </p:grpSpPr>
          <p:sp>
            <p:nvSpPr>
              <p:cNvPr id="26" name="橢圓 25"/>
              <p:cNvSpPr/>
              <p:nvPr/>
            </p:nvSpPr>
            <p:spPr>
              <a:xfrm>
                <a:off x="594549" y="1681696"/>
                <a:ext cx="390534" cy="352196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705677" y="2235373"/>
                <a:ext cx="388946" cy="35061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6465258" y="3020676"/>
                <a:ext cx="1479584" cy="49497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</p:grpSp>
      </p:grpSp>
      <p:grpSp>
        <p:nvGrpSpPr>
          <p:cNvPr id="35" name="群組 34"/>
          <p:cNvGrpSpPr>
            <a:grpSpLocks/>
          </p:cNvGrpSpPr>
          <p:nvPr/>
        </p:nvGrpSpPr>
        <p:grpSpPr bwMode="auto">
          <a:xfrm>
            <a:off x="403225" y="1955800"/>
            <a:ext cx="6777038" cy="1833563"/>
            <a:chOff x="402947" y="1955686"/>
            <a:chExt cx="6777002" cy="1833294"/>
          </a:xfrm>
        </p:grpSpPr>
        <p:grpSp>
          <p:nvGrpSpPr>
            <p:cNvPr id="35859" name="群組 20"/>
            <p:cNvGrpSpPr>
              <a:grpSpLocks/>
            </p:cNvGrpSpPr>
            <p:nvPr/>
          </p:nvGrpSpPr>
          <p:grpSpPr bwMode="auto">
            <a:xfrm>
              <a:off x="402947" y="3358024"/>
              <a:ext cx="2114935" cy="430956"/>
              <a:chOff x="402947" y="3358024"/>
              <a:chExt cx="2114935" cy="430956"/>
            </a:xfrm>
          </p:grpSpPr>
          <p:sp>
            <p:nvSpPr>
              <p:cNvPr id="11" name="向右箭號 10"/>
              <p:cNvSpPr/>
              <p:nvPr/>
            </p:nvSpPr>
            <p:spPr>
              <a:xfrm>
                <a:off x="1838888" y="3435091"/>
                <a:ext cx="678994" cy="353889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35865" name="文字方塊 12"/>
              <p:cNvSpPr txBox="1">
                <a:spLocks noChangeArrowheads="1"/>
              </p:cNvSpPr>
              <p:nvPr/>
            </p:nvSpPr>
            <p:spPr bwMode="auto">
              <a:xfrm>
                <a:off x="402947" y="3358024"/>
                <a:ext cx="136587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  <a:latin typeface="Calisto MT" pitchFamily="18" charset="0"/>
                  </a:rPr>
                  <a:t>Forwarding</a:t>
                </a:r>
                <a:endParaRPr lang="zh-TW" altLang="en-US" b="1">
                  <a:solidFill>
                    <a:srgbClr val="FF0000"/>
                  </a:solidFill>
                  <a:latin typeface="Calisto MT" pitchFamily="18" charset="0"/>
                </a:endParaRPr>
              </a:p>
            </p:txBody>
          </p:sp>
        </p:grpSp>
        <p:sp>
          <p:nvSpPr>
            <p:cNvPr id="35860" name="文字方塊 30"/>
            <p:cNvSpPr txBox="1">
              <a:spLocks noChangeArrowheads="1"/>
            </p:cNvSpPr>
            <p:nvPr/>
          </p:nvSpPr>
          <p:spPr bwMode="auto">
            <a:xfrm>
              <a:off x="6134283" y="2873487"/>
              <a:ext cx="1045666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Calisto MT" pitchFamily="18" charset="0"/>
                </a:rPr>
                <a:t>EX/DM</a:t>
              </a:r>
              <a:endParaRPr lang="zh-TW" altLang="en-US">
                <a:solidFill>
                  <a:srgbClr val="FF0000"/>
                </a:solidFill>
                <a:latin typeface="Calisto MT" pitchFamily="18" charset="0"/>
              </a:endParaRPr>
            </a:p>
          </p:txBody>
        </p:sp>
        <p:sp>
          <p:nvSpPr>
            <p:cNvPr id="32" name="向左箭號 31"/>
            <p:cNvSpPr/>
            <p:nvPr/>
          </p:nvSpPr>
          <p:spPr>
            <a:xfrm rot="21119331">
              <a:off x="5060236" y="3329869"/>
              <a:ext cx="1516931" cy="19692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96621" y="1955686"/>
              <a:ext cx="388936" cy="3523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047469" y="2242982"/>
              <a:ext cx="390523" cy="3523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846C2-BC7E-4D83-88E2-7CDA72FEF6DC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Test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Case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Design</a:t>
            </a:r>
            <a:endParaRPr kumimoji="1" lang="zh-TW" altLang="en-US" smtClean="0"/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Your test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case need to include:</a:t>
            </a:r>
          </a:p>
          <a:p>
            <a:pPr lvl="1"/>
            <a:r>
              <a:rPr lang="en-US" altLang="zh-TW" smtClean="0"/>
              <a:t>One control hazard </a:t>
            </a:r>
          </a:p>
          <a:p>
            <a:pPr lvl="1"/>
            <a:r>
              <a:rPr lang="en-US" altLang="zh-TW" smtClean="0"/>
              <a:t>One data hazard resolved by inserting NOPs </a:t>
            </a:r>
          </a:p>
          <a:p>
            <a:pPr lvl="1"/>
            <a:r>
              <a:rPr lang="en-US" altLang="zh-TW" smtClean="0"/>
              <a:t>One data hazard cleared by forwarding </a:t>
            </a:r>
          </a:p>
          <a:p>
            <a:r>
              <a:rPr lang="en-US" altLang="zh-TW" smtClean="0"/>
              <a:t>Number of </a:t>
            </a:r>
            <a:r>
              <a:rPr lang="en-US" altLang="zh-TW" smtClean="0">
                <a:solidFill>
                  <a:srgbClr val="0000FF"/>
                </a:solidFill>
              </a:rPr>
              <a:t>NOPs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rgbClr val="0000FF"/>
                </a:solidFill>
              </a:rPr>
              <a:t>forwarding path</a:t>
            </a:r>
            <a:r>
              <a:rPr lang="en-US" altLang="zh-TW" smtClean="0"/>
              <a:t> is unlimited.</a:t>
            </a:r>
          </a:p>
          <a:p>
            <a:r>
              <a:rPr lang="en-US" altLang="zh-TW" smtClean="0"/>
              <a:t>&lt; 500,000 cycles</a:t>
            </a:r>
          </a:p>
          <a:p>
            <a:r>
              <a:rPr lang="en-US" altLang="zh-TW" b="1" smtClean="0"/>
              <a:t>(Valid</a:t>
            </a:r>
            <a:r>
              <a:rPr lang="zh-TW" altLang="en-US" b="1" smtClean="0"/>
              <a:t> </a:t>
            </a:r>
            <a:r>
              <a:rPr lang="en-US" altLang="zh-TW" b="1" smtClean="0"/>
              <a:t>rule</a:t>
            </a:r>
            <a:r>
              <a:rPr lang="zh-TW" altLang="en-US" b="1" smtClean="0"/>
              <a:t> </a:t>
            </a:r>
            <a:r>
              <a:rPr lang="en-US" altLang="zh-TW" b="1" smtClean="0"/>
              <a:t>is</a:t>
            </a:r>
            <a:r>
              <a:rPr lang="zh-TW" altLang="en-US" b="1" smtClean="0"/>
              <a:t> </a:t>
            </a:r>
            <a:r>
              <a:rPr lang="en-US" altLang="zh-TW" b="1" smtClean="0"/>
              <a:t>same</a:t>
            </a:r>
            <a:r>
              <a:rPr lang="zh-TW" altLang="en-US" b="1" smtClean="0"/>
              <a:t> </a:t>
            </a:r>
            <a:r>
              <a:rPr lang="en-US" altLang="zh-TW" b="1" smtClean="0"/>
              <a:t>as</a:t>
            </a:r>
            <a:r>
              <a:rPr lang="zh-TW" altLang="en-US" b="1" smtClean="0"/>
              <a:t> </a:t>
            </a:r>
            <a:r>
              <a:rPr lang="en-US" altLang="zh-TW" b="1" smtClean="0"/>
              <a:t>Project</a:t>
            </a:r>
            <a:r>
              <a:rPr lang="zh-TW" altLang="en-US" b="1" smtClean="0"/>
              <a:t> </a:t>
            </a:r>
            <a:r>
              <a:rPr lang="en-US" altLang="zh-TW" b="1" smtClean="0"/>
              <a:t>1)</a:t>
            </a:r>
          </a:p>
          <a:p>
            <a:pPr lvl="1"/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81E12-DFFD-448B-AABE-318E727D568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Implementation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Notes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NOP: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sll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$0, $0, 0 (bit-stream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0x00000000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Initialization: The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is initialized with NOPs in all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stages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Terminates: after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 “halt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invalid 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0682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anose="020B0604020202020204" pitchFamily="34" charset="-120"/>
              </a:rPr>
              <a:t>Simulation Order (highly recommended)</a:t>
            </a:r>
          </a:p>
          <a:p>
            <a:pPr marL="617220"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anose="020B0604020202020204" pitchFamily="34" charset="-120"/>
              </a:rPr>
              <a:t>WB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anose="020B0604020202020204" pitchFamily="34" charset="-120"/>
                <a:sym typeface="Wingdings" panose="05000000000000000000" pitchFamily="2" charset="2"/>
              </a:rPr>
              <a:t> DM  EX  ID  IF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To avoid re-execution of some stages 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7208-585A-4195-B82B-30C3060F5E8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Submission</a:t>
            </a:r>
            <a:endParaRPr kumimoji="1" lang="zh-TW" altLang="en-US" smtClean="0"/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Upload to iLMS </a:t>
            </a:r>
          </a:p>
          <a:p>
            <a:r>
              <a:rPr kumimoji="1" lang="en-US" altLang="zh-TW" smtClean="0"/>
              <a:t>Name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executable file </a:t>
            </a:r>
            <a:r>
              <a:rPr lang="en-US" altLang="zh-TW" b="1" smtClean="0"/>
              <a:t>pipeline </a:t>
            </a:r>
            <a:endParaRPr kumimoji="1" lang="en-US" altLang="zh-TW" smtClean="0"/>
          </a:p>
          <a:p>
            <a:r>
              <a:rPr kumimoji="1" lang="en-US" altLang="zh-TW" smtClean="0"/>
              <a:t>File name format : (more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detail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in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spec)</a:t>
            </a:r>
            <a:endParaRPr lang="zh-TW" altLang="en-US" smtClean="0"/>
          </a:p>
          <a:p>
            <a:pPr lvl="1"/>
            <a:r>
              <a:rPr lang="en-US" altLang="zh-TW" smtClean="0"/>
              <a:t>Program: </a:t>
            </a:r>
            <a:r>
              <a:rPr lang="en-US" altLang="zh-TW" i="1" smtClean="0"/>
              <a:t>studentID_02.tar.gz </a:t>
            </a:r>
          </a:p>
          <a:p>
            <a:pPr lvl="1"/>
            <a:r>
              <a:rPr lang="en-US" altLang="zh-TW" smtClean="0"/>
              <a:t>Report: </a:t>
            </a:r>
            <a:r>
              <a:rPr lang="en-US" altLang="zh-TW" i="1" smtClean="0"/>
              <a:t>studentID_report.pdf </a:t>
            </a:r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  <a:p>
            <a:pPr lvl="1"/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A9C22-2527-45B6-892C-54E56E712DA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8916" name="文字方塊 4"/>
          <p:cNvSpPr txBox="1">
            <a:spLocks noChangeArrowheads="1"/>
          </p:cNvSpPr>
          <p:nvPr/>
        </p:nvSpPr>
        <p:spPr bwMode="auto">
          <a:xfrm>
            <a:off x="776288" y="4865688"/>
            <a:ext cx="71231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 b="1">
                <a:solidFill>
                  <a:srgbClr val="FF6600"/>
                </a:solidFill>
                <a:latin typeface="Calisto MT" pitchFamily="18" charset="0"/>
              </a:rPr>
              <a:t>Check your Program Package pass the testing script</a:t>
            </a:r>
          </a:p>
          <a:p>
            <a:r>
              <a:rPr kumimoji="0" lang="en-US" altLang="zh-TW" sz="2400" b="1">
                <a:solidFill>
                  <a:srgbClr val="FF6600"/>
                </a:solidFill>
                <a:latin typeface="Calisto MT" pitchFamily="18" charset="0"/>
              </a:rPr>
              <a:t>Or check your can untar /make …etc by yourself</a:t>
            </a:r>
          </a:p>
          <a:p>
            <a:endParaRPr lang="zh-TW" altLang="en-US" sz="2400" b="1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 (2)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8" name="內容版面配置區 2"/>
          <p:cNvSpPr>
            <a:spLocks noGrp="1"/>
          </p:cNvSpPr>
          <p:nvPr>
            <p:ph idx="1"/>
          </p:nvPr>
        </p:nvSpPr>
        <p:spPr>
          <a:xfrm>
            <a:off x="460375" y="1438275"/>
            <a:ext cx="7920038" cy="5399088"/>
          </a:xfrm>
        </p:spPr>
        <p:txBody>
          <a:bodyPr/>
          <a:lstStyle/>
          <a:p>
            <a:r>
              <a:rPr lang="en-US" altLang="zh-TW" sz="2800" smtClean="0"/>
              <a:t>Create a folder named </a:t>
            </a:r>
            <a:r>
              <a:rPr lang="en-US" altLang="zh-TW" sz="2800" b="1" i="1" smtClean="0"/>
              <a:t>studentID_02</a:t>
            </a:r>
            <a:r>
              <a:rPr lang="en-US" altLang="zh-TW" sz="2800" smtClean="0"/>
              <a:t> under /</a:t>
            </a:r>
            <a:r>
              <a:rPr lang="en-US" altLang="zh-TW" sz="2800" i="1" smtClean="0"/>
              <a:t>home/archi/</a:t>
            </a:r>
            <a:r>
              <a:rPr lang="en-US" altLang="zh-TW" sz="2800" b="1" i="1" smtClean="0"/>
              <a:t>studentID</a:t>
            </a:r>
            <a:endParaRPr lang="en-US" altLang="zh-TW" sz="2800" smtClean="0"/>
          </a:p>
          <a:p>
            <a:r>
              <a:rPr lang="en-US" altLang="zh-TW" sz="2800" smtClean="0"/>
              <a:t>In the folder, please provide the following </a:t>
            </a:r>
            <a:r>
              <a:rPr lang="en-US" altLang="zh-TW" sz="2800" smtClean="0">
                <a:solidFill>
                  <a:srgbClr val="FF0000"/>
                </a:solidFill>
              </a:rPr>
              <a:t>two folders</a:t>
            </a:r>
            <a:r>
              <a:rPr lang="en-US" altLang="zh-TW" sz="2800" smtClean="0"/>
              <a:t> and corresponding files required: </a:t>
            </a:r>
            <a:endParaRPr lang="zh-TW" altLang="zh-TW" sz="2800" smtClean="0"/>
          </a:p>
          <a:p>
            <a:pPr lvl="1"/>
            <a:r>
              <a:rPr lang="en-US" altLang="zh-TW" sz="2400" b="1" i="1" smtClean="0">
                <a:solidFill>
                  <a:srgbClr val="FF0000"/>
                </a:solidFill>
              </a:rPr>
              <a:t>simulator</a:t>
            </a:r>
            <a:r>
              <a:rPr lang="en-US" altLang="zh-TW" sz="2400" b="1" smtClean="0"/>
              <a:t> </a:t>
            </a:r>
            <a:r>
              <a:rPr lang="en-US" altLang="zh-TW" sz="2400" smtClean="0"/>
              <a:t>: contains your</a:t>
            </a:r>
            <a:r>
              <a:rPr lang="zh-TW" altLang="zh-TW" sz="2400" smtClean="0"/>
              <a:t>「</a:t>
            </a:r>
            <a:r>
              <a:rPr lang="en-US" altLang="zh-TW" sz="2400" b="1" smtClean="0"/>
              <a:t>Makefile</a:t>
            </a:r>
            <a:r>
              <a:rPr lang="zh-TW" altLang="zh-TW" sz="2400" smtClean="0"/>
              <a:t>」</a:t>
            </a:r>
            <a:r>
              <a:rPr lang="en-US" altLang="zh-TW" sz="2400" smtClean="0"/>
              <a:t>,</a:t>
            </a:r>
            <a:r>
              <a:rPr lang="zh-TW" altLang="zh-TW" sz="2400" smtClean="0"/>
              <a:t>「</a:t>
            </a:r>
            <a:r>
              <a:rPr lang="en-US" altLang="zh-TW" sz="2400" b="1" smtClean="0"/>
              <a:t>README</a:t>
            </a:r>
            <a:r>
              <a:rPr lang="zh-TW" altLang="zh-TW" sz="2400" smtClean="0"/>
              <a:t>」</a:t>
            </a:r>
            <a:r>
              <a:rPr lang="en-US" altLang="zh-TW" sz="2400" smtClean="0"/>
              <a:t>, and </a:t>
            </a:r>
            <a:r>
              <a:rPr lang="zh-TW" altLang="zh-TW" sz="2400" smtClean="0"/>
              <a:t>「</a:t>
            </a:r>
            <a:r>
              <a:rPr lang="en-US" altLang="zh-TW" sz="2400" b="1" smtClean="0"/>
              <a:t>source code files</a:t>
            </a:r>
            <a:r>
              <a:rPr lang="zh-TW" altLang="zh-TW" sz="2400" smtClean="0"/>
              <a:t>」</a:t>
            </a:r>
            <a:r>
              <a:rPr lang="en-US" altLang="zh-TW" sz="2400" smtClean="0"/>
              <a:t>.</a:t>
            </a:r>
            <a:endParaRPr lang="zh-TW" altLang="zh-TW" sz="2400" smtClean="0"/>
          </a:p>
          <a:p>
            <a:pPr lvl="2"/>
            <a:r>
              <a:rPr lang="en-US" altLang="zh-TW" sz="2400" smtClean="0"/>
              <a:t>Your </a:t>
            </a:r>
            <a:r>
              <a:rPr lang="en-US" altLang="zh-TW" sz="2400" b="1" smtClean="0"/>
              <a:t>Makefile</a:t>
            </a:r>
            <a:r>
              <a:rPr lang="en-US" altLang="zh-TW" sz="2400" smtClean="0"/>
              <a:t> should support the following two functions:</a:t>
            </a:r>
            <a:br>
              <a:rPr lang="en-US" altLang="zh-TW" sz="2400" smtClean="0"/>
            </a:br>
            <a:r>
              <a:rPr lang="en-US" altLang="zh-TW" sz="2400" b="1" i="1" smtClean="0"/>
              <a:t>make</a:t>
            </a:r>
            <a:r>
              <a:rPr lang="en-US" altLang="zh-TW" sz="2400" smtClean="0"/>
              <a:t> – to build your simulation environment</a:t>
            </a:r>
            <a:br>
              <a:rPr lang="en-US" altLang="zh-TW" sz="2400" smtClean="0"/>
            </a:br>
            <a:r>
              <a:rPr lang="en-US" altLang="zh-TW" sz="2400" b="1" i="1" smtClean="0"/>
              <a:t>make clean</a:t>
            </a:r>
            <a:r>
              <a:rPr lang="en-US" altLang="zh-TW" sz="2400" smtClean="0"/>
              <a:t> – to erase from the build tree the files built by make all.</a:t>
            </a:r>
            <a:endParaRPr lang="zh-TW" altLang="zh-TW" sz="2400" smtClean="0"/>
          </a:p>
          <a:p>
            <a:pPr lvl="1"/>
            <a:r>
              <a:rPr lang="en-US" altLang="zh-TW" sz="2400" b="1" i="1" smtClean="0">
                <a:solidFill>
                  <a:srgbClr val="FF0000"/>
                </a:solidFill>
              </a:rPr>
              <a:t>testcase</a:t>
            </a:r>
            <a:r>
              <a:rPr lang="en-US" altLang="zh-TW" sz="2400" smtClean="0"/>
              <a:t> : contains your test case files.</a:t>
            </a:r>
            <a:endParaRPr lang="zh-TW" altLang="zh-TW" sz="240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A7F42-54A1-459C-A5A2-815D4EE9921F}" type="slidenum">
              <a:rPr lang="zh-TW" altLang="en-US"/>
              <a:pPr>
                <a:defRPr/>
              </a:pPr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Outline</a:t>
            </a:r>
            <a:endParaRPr kumimoji="1"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Project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– Issues </a:t>
            </a:r>
          </a:p>
          <a:p>
            <a:pPr lvl="1"/>
            <a:r>
              <a:rPr kumimoji="1" lang="en-US" altLang="zh-TW" smtClean="0"/>
              <a:t>Testing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Script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&amp;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Golden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Simulator</a:t>
            </a:r>
          </a:p>
          <a:p>
            <a:r>
              <a:rPr kumimoji="1" lang="en-US" altLang="zh-TW" smtClean="0"/>
              <a:t>Project 2</a:t>
            </a:r>
            <a:r>
              <a:rPr kumimoji="1" lang="zh-TW" altLang="en-US" smtClean="0"/>
              <a:t> </a:t>
            </a:r>
            <a:r>
              <a:rPr kumimoji="1" lang="zh-TW" altLang="zh-TW" smtClean="0"/>
              <a:t>-</a:t>
            </a:r>
            <a:r>
              <a:rPr kumimoji="1" lang="en-US" altLang="zh-TW" smtClean="0"/>
              <a:t> Pipeline</a:t>
            </a:r>
          </a:p>
          <a:p>
            <a:pPr lvl="1"/>
            <a:r>
              <a:rPr kumimoji="1" lang="en-US" altLang="zh-TW" smtClean="0"/>
              <a:t>Concept</a:t>
            </a:r>
          </a:p>
          <a:p>
            <a:pPr lvl="1"/>
            <a:r>
              <a:rPr kumimoji="1" lang="en-US" altLang="zh-TW" smtClean="0"/>
              <a:t>Output &amp; Input</a:t>
            </a:r>
          </a:p>
          <a:p>
            <a:pPr lvl="1"/>
            <a:r>
              <a:rPr kumimoji="1" lang="en-US" altLang="zh-TW" smtClean="0"/>
              <a:t>Implementation Notes</a:t>
            </a:r>
          </a:p>
          <a:p>
            <a:endParaRPr kumimoji="1" lang="en-US" altLang="zh-TW" smtClean="0"/>
          </a:p>
          <a:p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6C37E-6EF6-4C5D-8C3A-8CDD36E3373D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775" y="1830388"/>
            <a:ext cx="7497763" cy="5772150"/>
          </a:xfrm>
        </p:spPr>
        <p:txBody>
          <a:bodyPr rtlCol="0">
            <a:normAutofit/>
          </a:bodyPr>
          <a:lstStyle/>
          <a:p>
            <a:pPr marL="365760" lvl="1" indent="-283464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2"/>
              <a:buChar char=""/>
              <a:defRPr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compress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folder </a:t>
            </a:r>
            <a:r>
              <a:rPr lang="en-US" altLang="zh-TW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studentID_02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altLang="zh-TW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studentID_02.tar.gz</a:t>
            </a:r>
          </a:p>
          <a:p>
            <a:pPr marL="365760" lvl="1" indent="-283464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2"/>
              <a:buChar char=""/>
              <a:defRPr/>
            </a:pPr>
            <a:endParaRPr lang="en-US" altLang="zh-TW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lvl="1" indent="-283464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2"/>
              <a:buChar char=""/>
              <a:defRPr/>
            </a:pP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Compress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tar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zcvf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_02.</a:t>
            </a:r>
            <a:r>
              <a:rPr lang="en-US" altLang="zh-TW" sz="2400" dirty="0">
                <a:solidFill>
                  <a:srgbClr val="FF0000"/>
                </a:solidFill>
              </a:rPr>
              <a:t>tar.gz </a:t>
            </a:r>
            <a:r>
              <a:rPr lang="zh-TW" altLang="en-US" sz="2400" dirty="0">
                <a:solidFill>
                  <a:srgbClr val="FF0000"/>
                </a:solidFill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_02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Decompress (TA will use this )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sz="2400" dirty="0" smtClean="0">
                <a:solidFill>
                  <a:srgbClr val="FF0000"/>
                </a:solidFill>
              </a:rPr>
              <a:t>tar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zxvf</a:t>
            </a:r>
            <a:r>
              <a:rPr lang="zh-TW" altLang="en-US" sz="2400" dirty="0">
                <a:solidFill>
                  <a:srgbClr val="FF0000"/>
                </a:solidFill>
              </a:rPr>
              <a:t> 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_02.</a:t>
            </a:r>
            <a:r>
              <a:rPr lang="en-US" altLang="zh-TW" sz="2400" dirty="0">
                <a:solidFill>
                  <a:srgbClr val="FF0000"/>
                </a:solidFill>
              </a:rPr>
              <a:t>tar.gz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19F3-AD39-4F20-A694-3A8CE46D4130}" type="slidenum">
              <a:rPr lang="zh-TW" altLang="en-US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 (3)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91000" y="2366963"/>
            <a:ext cx="1558925" cy="646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S</a:t>
            </a:r>
            <a:r>
              <a:rPr lang="en-US" altLang="zh-TW" dirty="0"/>
              <a:t>tudentID_02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(folder)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94075" y="3138488"/>
            <a:ext cx="928688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/>
              <a:t>testcase</a:t>
            </a:r>
            <a:endParaRPr lang="en-US" altLang="zh-TW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(folder)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16538" y="3165475"/>
            <a:ext cx="1108075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simulator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(folder)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3"/>
          <p:cNvSpPr>
            <a:spLocks noGrp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r>
              <a:rPr lang="en-US" altLang="zh-TW" smtClean="0"/>
              <a:t>tar </a:t>
            </a:r>
            <a:r>
              <a:rPr lang="zh-TW" altLang="en-US" smtClean="0"/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tar </a:t>
            </a:r>
            <a:r>
              <a:rPr lang="zh-TW" altLang="en-US" smtClean="0"/>
              <a:t>指令</a:t>
            </a:r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>
          <a:xfrm>
            <a:off x="179388" y="2120900"/>
            <a:ext cx="8785225" cy="4403725"/>
          </a:xfrm>
        </p:spPr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壓縮： </a:t>
            </a:r>
            <a:r>
              <a:rPr lang="en-US" altLang="zh-TW" smtClean="0">
                <a:solidFill>
                  <a:srgbClr val="FF0000"/>
                </a:solidFill>
              </a:rPr>
              <a:t>tar -zcvf </a:t>
            </a:r>
            <a:r>
              <a:rPr lang="zh-TW" altLang="en-US" smtClean="0">
                <a:solidFill>
                  <a:srgbClr val="FF0000"/>
                </a:solidFill>
              </a:rPr>
              <a:t>學號</a:t>
            </a:r>
            <a:r>
              <a:rPr lang="en-US" altLang="zh-TW" smtClean="0">
                <a:solidFill>
                  <a:srgbClr val="FF0000"/>
                </a:solidFill>
              </a:rPr>
              <a:t>_01.tar.gz </a:t>
            </a:r>
            <a:r>
              <a:rPr lang="zh-TW" altLang="en-US" smtClean="0">
                <a:solidFill>
                  <a:srgbClr val="FF0000"/>
                </a:solidFill>
              </a:rPr>
              <a:t>學號</a:t>
            </a:r>
            <a:r>
              <a:rPr lang="en-US" altLang="zh-TW" smtClean="0">
                <a:solidFill>
                  <a:srgbClr val="FF0000"/>
                </a:solidFill>
              </a:rPr>
              <a:t>_01</a:t>
            </a:r>
          </a:p>
          <a:p>
            <a:r>
              <a:rPr lang="zh-TW" altLang="en-US" smtClean="0">
                <a:solidFill>
                  <a:srgbClr val="FF0000"/>
                </a:solidFill>
              </a:rPr>
              <a:t>解壓縮：</a:t>
            </a:r>
            <a:r>
              <a:rPr lang="en-US" altLang="zh-TW" smtClean="0">
                <a:solidFill>
                  <a:srgbClr val="FF0000"/>
                </a:solidFill>
              </a:rPr>
              <a:t> tar -zxvf</a:t>
            </a:r>
            <a:r>
              <a:rPr lang="zh-TW" altLang="en-US" smtClean="0">
                <a:solidFill>
                  <a:srgbClr val="FF0000"/>
                </a:solidFill>
              </a:rPr>
              <a:t> 學號</a:t>
            </a:r>
            <a:r>
              <a:rPr lang="en-US" altLang="zh-TW" smtClean="0">
                <a:solidFill>
                  <a:srgbClr val="FF0000"/>
                </a:solidFill>
              </a:rPr>
              <a:t>_01.tar.gz</a:t>
            </a:r>
          </a:p>
          <a:p>
            <a:pPr lvl="1"/>
            <a:r>
              <a:rPr lang="en-US" altLang="zh-TW" smtClean="0"/>
              <a:t>-c </a:t>
            </a:r>
            <a:r>
              <a:rPr lang="zh-TW" altLang="en-US" smtClean="0"/>
              <a:t>：建立一個壓縮文件的參數指令</a:t>
            </a:r>
          </a:p>
          <a:p>
            <a:pPr lvl="1"/>
            <a:r>
              <a:rPr lang="en-US" altLang="zh-TW" smtClean="0"/>
              <a:t>-x </a:t>
            </a:r>
            <a:r>
              <a:rPr lang="zh-TW" altLang="en-US" smtClean="0"/>
              <a:t>：解開一個壓縮文件的參數指令</a:t>
            </a:r>
            <a:endParaRPr lang="en-US" altLang="zh-TW" smtClean="0"/>
          </a:p>
          <a:p>
            <a:pPr lvl="1"/>
            <a:r>
              <a:rPr lang="en-US" altLang="zh-TW" smtClean="0"/>
              <a:t>-z </a:t>
            </a:r>
            <a:r>
              <a:rPr lang="zh-TW" altLang="en-US" smtClean="0"/>
              <a:t>：是否同時具有 </a:t>
            </a:r>
            <a:r>
              <a:rPr lang="en-US" altLang="zh-TW" smtClean="0"/>
              <a:t>gzip </a:t>
            </a:r>
            <a:r>
              <a:rPr lang="zh-TW" altLang="en-US" smtClean="0"/>
              <a:t>的屬性</a:t>
            </a:r>
          </a:p>
          <a:p>
            <a:pPr lvl="1"/>
            <a:r>
              <a:rPr lang="en-US" altLang="zh-TW" smtClean="0"/>
              <a:t>-v </a:t>
            </a:r>
            <a:r>
              <a:rPr lang="zh-TW" altLang="en-US" smtClean="0"/>
              <a:t>：壓縮的過程中顯示文件</a:t>
            </a:r>
          </a:p>
          <a:p>
            <a:pPr lvl="1"/>
            <a:r>
              <a:rPr lang="en-US" altLang="zh-TW" smtClean="0"/>
              <a:t>-f </a:t>
            </a:r>
            <a:r>
              <a:rPr lang="zh-TW" altLang="en-US" smtClean="0"/>
              <a:t>：使用檔名，在 </a:t>
            </a:r>
            <a:r>
              <a:rPr lang="en-US" altLang="zh-TW" smtClean="0"/>
              <a:t>f </a:t>
            </a:r>
            <a:r>
              <a:rPr lang="zh-TW" altLang="en-US" smtClean="0"/>
              <a:t>之後要立即接檔名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Evaluation</a:t>
            </a:r>
            <a:endParaRPr kumimoji="1" lang="zh-TW" altLang="en-US" smtClean="0"/>
          </a:p>
        </p:txBody>
      </p:sp>
      <p:sp>
        <p:nvSpPr>
          <p:cNvPr id="440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Report: </a:t>
            </a:r>
            <a:r>
              <a:rPr kumimoji="1" lang="en-US" altLang="zh-TW" b="1" smtClean="0"/>
              <a:t>(Same as project 1)</a:t>
            </a:r>
          </a:p>
          <a:p>
            <a:r>
              <a:rPr kumimoji="1" lang="en-US" altLang="zh-TW" smtClean="0"/>
              <a:t>Test Case: </a:t>
            </a:r>
            <a:r>
              <a:rPr kumimoji="1" lang="en-US" altLang="zh-TW" b="1" smtClean="0"/>
              <a:t>(Same as project 1)</a:t>
            </a:r>
          </a:p>
          <a:p>
            <a:r>
              <a:rPr kumimoji="1" lang="en-US" altLang="zh-TW" smtClean="0"/>
              <a:t>Simulator :TA will use </a:t>
            </a:r>
            <a:r>
              <a:rPr kumimoji="1" lang="en-US" altLang="zh-TW" b="1" smtClean="0">
                <a:solidFill>
                  <a:srgbClr val="FF0000"/>
                </a:solidFill>
              </a:rPr>
              <a:t>linux diff </a:t>
            </a:r>
            <a:r>
              <a:rPr kumimoji="1" lang="en-US" altLang="zh-TW" smtClean="0"/>
              <a:t>to compare snapshot.rpt and error_dump.rpt for grading</a:t>
            </a:r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90092-5503-47B2-8E60-32AF0FF2F8AD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Test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Environment</a:t>
            </a:r>
            <a:endParaRPr kumimoji="1" lang="zh-TW" altLang="en-US" smtClean="0"/>
          </a:p>
        </p:txBody>
      </p:sp>
      <p:sp>
        <p:nvSpPr>
          <p:cNvPr id="450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ssh studentId</a:t>
            </a:r>
            <a:r>
              <a:rPr kumimoji="1" lang="en-US" altLang="zh-TW" smtClean="0">
                <a:hlinkClick r:id="rId2"/>
              </a:rPr>
              <a:t>@140.114.75.140</a:t>
            </a:r>
            <a:endParaRPr kumimoji="1" lang="en-US" altLang="zh-TW" smtClean="0"/>
          </a:p>
          <a:p>
            <a:r>
              <a:rPr kumimoji="1" lang="en-US" altLang="zh-TW" smtClean="0"/>
              <a:t>Data Transmission: FileZilla , scp, ftps</a:t>
            </a:r>
          </a:p>
          <a:p>
            <a:r>
              <a:rPr kumimoji="1" lang="en-US" altLang="zh-TW" smtClean="0"/>
              <a:t>Any related issue and problem </a:t>
            </a:r>
          </a:p>
          <a:p>
            <a:pPr lvl="1"/>
            <a:r>
              <a:rPr kumimoji="1" lang="en-US" altLang="zh-TW" smtClean="0"/>
              <a:t>Please post your issue / problem on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iLMS</a:t>
            </a:r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58857-905A-47ED-8482-E56581C09652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snapshot.rpt format</a:t>
            </a:r>
            <a:endParaRPr kumimoji="1" lang="zh-TW" altLang="en-US" smtClean="0"/>
          </a:p>
        </p:txBody>
      </p:sp>
      <p:pic>
        <p:nvPicPr>
          <p:cNvPr id="46082" name="內容版面配置區 3" descr="Screen Shot 2015-04-06 at 4.23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71" r="-3371"/>
          <a:stretch>
            <a:fillRect/>
          </a:stretch>
        </p:blipFill>
        <p:spPr>
          <a:xfrm>
            <a:off x="520700" y="1990725"/>
            <a:ext cx="8091488" cy="4332288"/>
          </a:xfrm>
        </p:spPr>
      </p:pic>
      <p:grpSp>
        <p:nvGrpSpPr>
          <p:cNvPr id="46083" name="群組 2"/>
          <p:cNvGrpSpPr>
            <a:grpSpLocks/>
          </p:cNvGrpSpPr>
          <p:nvPr/>
        </p:nvGrpSpPr>
        <p:grpSpPr bwMode="auto">
          <a:xfrm>
            <a:off x="654050" y="1990725"/>
            <a:ext cx="7927975" cy="4022725"/>
            <a:chOff x="654295" y="1990392"/>
            <a:chExt cx="7927953" cy="4022597"/>
          </a:xfrm>
        </p:grpSpPr>
        <p:sp>
          <p:nvSpPr>
            <p:cNvPr id="5" name="圓角矩形 4"/>
            <p:cNvSpPr/>
            <p:nvPr/>
          </p:nvSpPr>
          <p:spPr>
            <a:xfrm>
              <a:off x="654295" y="1990392"/>
              <a:ext cx="7927953" cy="22097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54295" y="4431889"/>
              <a:ext cx="4964099" cy="15811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46087" name="文字方塊 7"/>
            <p:cNvSpPr txBox="1">
              <a:spLocks noChangeArrowheads="1"/>
            </p:cNvSpPr>
            <p:nvPr/>
          </p:nvSpPr>
          <p:spPr bwMode="auto">
            <a:xfrm>
              <a:off x="2955389" y="5343237"/>
              <a:ext cx="23315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00FF"/>
                  </a:solidFill>
                  <a:latin typeface="Calisto MT" pitchFamily="18" charset="0"/>
                </a:rPr>
                <a:t>Pipeline</a:t>
              </a:r>
              <a:r>
                <a:rPr lang="zh-TW" altLang="en-US" sz="2800">
                  <a:solidFill>
                    <a:srgbClr val="0000FF"/>
                  </a:solidFill>
                  <a:latin typeface="Calisto MT" pitchFamily="18" charset="0"/>
                </a:rPr>
                <a:t> </a:t>
              </a:r>
              <a:r>
                <a:rPr lang="en-US" altLang="zh-TW" sz="2800">
                  <a:solidFill>
                    <a:srgbClr val="0000FF"/>
                  </a:solidFill>
                  <a:latin typeface="Calisto MT" pitchFamily="18" charset="0"/>
                </a:rPr>
                <a:t>Stage</a:t>
              </a:r>
              <a:endParaRPr lang="zh-TW" altLang="en-US" sz="2800">
                <a:solidFill>
                  <a:srgbClr val="0000FF"/>
                </a:solidFill>
                <a:latin typeface="Calisto MT" pitchFamily="18" charset="0"/>
              </a:endParaRPr>
            </a:p>
          </p:txBody>
        </p:sp>
        <p:sp>
          <p:nvSpPr>
            <p:cNvPr id="46088" name="文字方塊 8"/>
            <p:cNvSpPr txBox="1">
              <a:spLocks noChangeArrowheads="1"/>
            </p:cNvSpPr>
            <p:nvPr/>
          </p:nvSpPr>
          <p:spPr bwMode="auto">
            <a:xfrm>
              <a:off x="5054918" y="3439011"/>
              <a:ext cx="33221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Calisto MT" pitchFamily="18" charset="0"/>
                </a:rPr>
                <a:t>Contents of registers</a:t>
              </a:r>
              <a:endParaRPr lang="zh-TW" altLang="en-US" sz="2800">
                <a:solidFill>
                  <a:srgbClr val="FF0000"/>
                </a:solidFill>
                <a:latin typeface="Calisto MT" pitchFamily="18" charset="0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588B5-F6E3-43DE-AC1A-075911A62692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900113" y="2173288"/>
            <a:ext cx="7345362" cy="1676400"/>
          </a:xfrm>
        </p:spPr>
        <p:txBody>
          <a:bodyPr/>
          <a:lstStyle/>
          <a:p>
            <a:r>
              <a:rPr kumimoji="1" lang="en-US" altLang="zh-TW" sz="4000" smtClean="0">
                <a:solidFill>
                  <a:srgbClr val="404040"/>
                </a:solidFill>
              </a:rPr>
              <a:t>Download</a:t>
            </a:r>
            <a:r>
              <a:rPr kumimoji="1" lang="zh-TW" altLang="en-US" sz="4000" smtClean="0">
                <a:solidFill>
                  <a:srgbClr val="404040"/>
                </a:solidFill>
              </a:rPr>
              <a:t> </a:t>
            </a:r>
            <a:r>
              <a:rPr kumimoji="1" lang="en-US" altLang="zh-TW" sz="4000" smtClean="0">
                <a:solidFill>
                  <a:srgbClr val="404040"/>
                </a:solidFill>
              </a:rPr>
              <a:t>the</a:t>
            </a:r>
            <a:r>
              <a:rPr kumimoji="1" lang="zh-TW" altLang="en-US" sz="4000" smtClean="0">
                <a:solidFill>
                  <a:srgbClr val="404040"/>
                </a:solidFill>
              </a:rPr>
              <a:t> </a:t>
            </a:r>
            <a:r>
              <a:rPr kumimoji="1" lang="en-US" altLang="zh-TW" sz="4000" b="1" smtClean="0">
                <a:solidFill>
                  <a:srgbClr val="FF0000"/>
                </a:solidFill>
              </a:rPr>
              <a:t>New</a:t>
            </a:r>
            <a:r>
              <a:rPr kumimoji="1" lang="zh-TW" altLang="en-US" sz="4000" b="1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smtClean="0">
                <a:solidFill>
                  <a:srgbClr val="FF0000"/>
                </a:solidFill>
              </a:rPr>
              <a:t>Appendix</a:t>
            </a:r>
            <a:r>
              <a:rPr kumimoji="1" lang="zh-TW" altLang="en-US" sz="4000" b="1" smtClean="0">
                <a:solidFill>
                  <a:srgbClr val="FF0000"/>
                </a:solidFill>
              </a:rPr>
              <a:t>-</a:t>
            </a:r>
            <a:r>
              <a:rPr kumimoji="1" lang="en-US" altLang="zh-TW" sz="4000" b="1" smtClean="0">
                <a:solidFill>
                  <a:srgbClr val="FF0000"/>
                </a:solidFill>
              </a:rPr>
              <a:t>B</a:t>
            </a:r>
            <a:r>
              <a:rPr kumimoji="1" lang="zh-TW" altLang="en-US" sz="4000" b="1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smtClean="0">
                <a:solidFill>
                  <a:srgbClr val="404040"/>
                </a:solidFill>
              </a:rPr>
              <a:t>from</a:t>
            </a:r>
            <a:r>
              <a:rPr kumimoji="1" lang="zh-TW" altLang="en-US" sz="4000" smtClean="0">
                <a:solidFill>
                  <a:srgbClr val="404040"/>
                </a:solidFill>
              </a:rPr>
              <a:t> </a:t>
            </a:r>
            <a:r>
              <a:rPr kumimoji="1" lang="en-US" altLang="zh-TW" sz="4000" smtClean="0">
                <a:solidFill>
                  <a:srgbClr val="404040"/>
                </a:solidFill>
              </a:rPr>
              <a:t>Project</a:t>
            </a:r>
            <a:r>
              <a:rPr kumimoji="1" lang="zh-TW" altLang="en-US" sz="4000" smtClean="0">
                <a:solidFill>
                  <a:srgbClr val="404040"/>
                </a:solidFill>
              </a:rPr>
              <a:t> </a:t>
            </a:r>
            <a:r>
              <a:rPr kumimoji="1" lang="en-US" altLang="zh-TW" sz="4000" smtClean="0">
                <a:solidFill>
                  <a:srgbClr val="404040"/>
                </a:solidFill>
              </a:rPr>
              <a:t>2</a:t>
            </a:r>
            <a:r>
              <a:rPr kumimoji="1" lang="zh-TW" altLang="en-US" sz="4000" smtClean="0">
                <a:solidFill>
                  <a:srgbClr val="404040"/>
                </a:solidFill>
              </a:rPr>
              <a:t> </a:t>
            </a:r>
            <a:r>
              <a:rPr kumimoji="1" lang="en-US" altLang="zh-TW" sz="4000" smtClean="0">
                <a:solidFill>
                  <a:srgbClr val="404040"/>
                </a:solidFill>
              </a:rPr>
              <a:t>on</a:t>
            </a:r>
            <a:r>
              <a:rPr kumimoji="1" lang="zh-TW" altLang="en-US" sz="4000" smtClean="0">
                <a:solidFill>
                  <a:srgbClr val="404040"/>
                </a:solidFill>
              </a:rPr>
              <a:t> </a:t>
            </a:r>
            <a:r>
              <a:rPr kumimoji="1" lang="en-US" altLang="zh-TW" sz="4000" smtClean="0">
                <a:solidFill>
                  <a:srgbClr val="404040"/>
                </a:solidFill>
              </a:rPr>
              <a:t>iLMS</a:t>
            </a:r>
            <a:endParaRPr kumimoji="1" lang="zh-TW" altLang="en-US" sz="4000" smtClean="0">
              <a:solidFill>
                <a:srgbClr val="404040"/>
              </a:solidFill>
            </a:endParaRPr>
          </a:p>
        </p:txBody>
      </p:sp>
      <p:sp>
        <p:nvSpPr>
          <p:cNvPr id="21506" name="文字版面配置區 2"/>
          <p:cNvSpPr>
            <a:spLocks noGrp="1"/>
          </p:cNvSpPr>
          <p:nvPr>
            <p:ph type="body" idx="1"/>
          </p:nvPr>
        </p:nvSpPr>
        <p:spPr>
          <a:xfrm>
            <a:off x="900113" y="3135313"/>
            <a:ext cx="7345362" cy="1500187"/>
          </a:xfrm>
        </p:spPr>
        <p:txBody>
          <a:bodyPr/>
          <a:lstStyle/>
          <a:p>
            <a:endParaRPr kumimoji="1" lang="zh-TW" altLang="en-US" smtClean="0">
              <a:solidFill>
                <a:srgbClr val="40404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CB6FF-FC13-40BD-AD66-A7B3A01E812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 </a:t>
            </a:r>
            <a:r>
              <a:rPr kumimoji="1" lang="zh-TW" altLang="zh-TW" smtClean="0"/>
              <a:t>-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Issues</a:t>
            </a:r>
            <a:endParaRPr kumimoji="1" lang="zh-TW" altLang="en-US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Sll $0 $0 C, if C != 0</a:t>
            </a:r>
            <a:r>
              <a:rPr kumimoji="1" lang="zh-TW" altLang="zh-TW" smtClean="0"/>
              <a:t> </a:t>
            </a:r>
            <a:r>
              <a:rPr kumimoji="1" lang="en-US" altLang="zh-TW" smtClean="0"/>
              <a:t>then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write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error Else NOP</a:t>
            </a:r>
          </a:p>
          <a:p>
            <a:r>
              <a:rPr kumimoji="1" lang="en-US" altLang="zh-TW" smtClean="0"/>
              <a:t>Valid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testcase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can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not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lead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to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number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overflow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by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beq,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bne.</a:t>
            </a:r>
          </a:p>
          <a:p>
            <a:r>
              <a:rPr kumimoji="1" lang="en-US" altLang="zh-TW" smtClean="0"/>
              <a:t>beq</a:t>
            </a:r>
            <a:r>
              <a:rPr kumimoji="1" lang="zh-TW" altLang="en-US" smtClean="0"/>
              <a:t>  </a:t>
            </a:r>
            <a:r>
              <a:rPr kumimoji="1" lang="en-US" altLang="zh-TW" smtClean="0"/>
              <a:t>,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bne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,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slt use C operation ( &gt;,&lt;,=…etc)</a:t>
            </a:r>
          </a:p>
          <a:p>
            <a:endParaRPr kumimoji="1"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301C1-08F9-46B2-8C5E-4A555E02911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>
                <a:solidFill>
                  <a:srgbClr val="404040"/>
                </a:solidFill>
              </a:rPr>
              <a:t>Testing Script &amp; Tool </a:t>
            </a:r>
            <a:endParaRPr kumimoji="1" lang="zh-TW" altLang="en-US" smtClean="0">
              <a:solidFill>
                <a:srgbClr val="404040"/>
              </a:solidFill>
            </a:endParaRPr>
          </a:p>
        </p:txBody>
      </p:sp>
      <p:sp>
        <p:nvSpPr>
          <p:cNvPr id="23554" name="文字版面配置區 2"/>
          <p:cNvSpPr>
            <a:spLocks noGrp="1"/>
          </p:cNvSpPr>
          <p:nvPr>
            <p:ph type="body" idx="1"/>
          </p:nvPr>
        </p:nvSpPr>
        <p:spPr>
          <a:xfrm>
            <a:off x="900113" y="3135313"/>
            <a:ext cx="7345362" cy="1500187"/>
          </a:xfrm>
        </p:spPr>
        <p:txBody>
          <a:bodyPr/>
          <a:lstStyle/>
          <a:p>
            <a:endParaRPr kumimoji="1" lang="zh-TW" altLang="en-US" smtClean="0">
              <a:solidFill>
                <a:srgbClr val="40404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C3D9B-4AB2-4468-8521-4B99A03064D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 Unicode MS"/>
                <a:ea typeface="Arial Unicode MS"/>
                <a:cs typeface="Arial Unicode MS"/>
              </a:rPr>
              <a:t>Run Golden Simulator</a:t>
            </a:r>
            <a:endParaRPr kumimoji="1" lang="zh-TW" altLang="en-US" smtClean="0"/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 Unicode MS"/>
                <a:ea typeface="Arial Unicode MS"/>
                <a:cs typeface="Arial Unicode MS"/>
              </a:rPr>
              <a:t>Type </a:t>
            </a:r>
            <a:r>
              <a:rPr lang="en-US" altLang="zh-TW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/home/archi/single_cycle</a:t>
            </a:r>
          </a:p>
          <a:p>
            <a:r>
              <a:rPr lang="en-US" altLang="zh-TW" smtClean="0">
                <a:latin typeface="Arial Unicode MS"/>
                <a:ea typeface="Arial Unicode MS"/>
                <a:cs typeface="Arial Unicode MS"/>
              </a:rPr>
              <a:t>Refer to the </a:t>
            </a:r>
            <a:r>
              <a:rPr lang="en-US" altLang="zh-TW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.rpt </a:t>
            </a:r>
            <a:r>
              <a:rPr lang="en-US" altLang="zh-TW" smtClean="0">
                <a:latin typeface="Arial Unicode MS"/>
                <a:ea typeface="Arial Unicode MS"/>
                <a:cs typeface="Arial Unicode MS"/>
              </a:rPr>
              <a:t>file</a:t>
            </a:r>
            <a:endParaRPr lang="zh-TW" altLang="en-US" smtClean="0">
              <a:latin typeface="Arial Unicode MS"/>
              <a:ea typeface="Arial Unicode MS"/>
              <a:cs typeface="Arial Unicode MS"/>
            </a:endParaRPr>
          </a:p>
          <a:p>
            <a:endParaRPr kumimoji="1" lang="zh-TW" altLang="en-US" smtClean="0"/>
          </a:p>
        </p:txBody>
      </p:sp>
      <p:pic>
        <p:nvPicPr>
          <p:cNvPr id="24579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3446463"/>
            <a:ext cx="76993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5B4F1-7DDF-4C6A-AA44-FB8609E1C6B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3662363"/>
            <a:ext cx="5407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 Unicode MS"/>
                <a:ea typeface="Arial Unicode MS"/>
                <a:cs typeface="Arial Unicode MS"/>
              </a:rPr>
              <a:t>Test your folder structure 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8" y="1717675"/>
            <a:ext cx="7345362" cy="3932238"/>
          </a:xfrm>
        </p:spPr>
        <p:txBody>
          <a:bodyPr rtlCol="0">
            <a:normAutofit/>
          </a:bodyPr>
          <a:lstStyle/>
          <a:p>
            <a:pPr marL="285750" indent="-28575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Execute the “</a:t>
            </a:r>
            <a:r>
              <a:rPr lang="en-US" altLang="zh-TW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test_script.py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”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  <a:p>
            <a:pPr marL="800100" lvl="1" indent="-34290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Type </a:t>
            </a:r>
            <a:r>
              <a:rPr lang="en-US" altLang="zh-TW" sz="1800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python </a:t>
            </a:r>
            <a:r>
              <a:rPr lang="en-US" altLang="zh-TW" sz="1800" dirty="0" err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test_script.py</a:t>
            </a:r>
            <a:endParaRPr lang="en-US" altLang="zh-TW" sz="1800" dirty="0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800100" lvl="1" indent="-34290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Enter your student ID</a:t>
            </a:r>
          </a:p>
          <a:p>
            <a:pPr marL="800100" lvl="1" indent="-34290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Enter the project </a:t>
            </a:r>
            <a:r>
              <a:rPr lang="en-US" altLang="zh-TW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 should check whether you get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 “OK” 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conditions </a:t>
            </a:r>
            <a:endParaRPr lang="zh-TW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kumimoji="1" lang="zh-TW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F9DB-3BDE-4692-AEB7-7B12E5D1C1C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>
                <a:solidFill>
                  <a:srgbClr val="404040"/>
                </a:solidFill>
              </a:rPr>
              <a:t>Project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2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-</a:t>
            </a:r>
            <a:r>
              <a:rPr kumimoji="1" lang="zh-TW" altLang="en-US" smtClean="0">
                <a:solidFill>
                  <a:srgbClr val="404040"/>
                </a:solidFill>
              </a:rPr>
              <a:t> </a:t>
            </a:r>
            <a:r>
              <a:rPr kumimoji="1" lang="en-US" altLang="zh-TW" smtClean="0">
                <a:solidFill>
                  <a:srgbClr val="404040"/>
                </a:solidFill>
              </a:rPr>
              <a:t>Pipeline</a:t>
            </a:r>
            <a:endParaRPr kumimoji="1" lang="zh-TW" altLang="en-US" smtClean="0">
              <a:solidFill>
                <a:srgbClr val="404040"/>
              </a:solidFill>
            </a:endParaRPr>
          </a:p>
        </p:txBody>
      </p:sp>
      <p:sp>
        <p:nvSpPr>
          <p:cNvPr id="26626" name="文字版面配置區 2"/>
          <p:cNvSpPr>
            <a:spLocks noGrp="1"/>
          </p:cNvSpPr>
          <p:nvPr>
            <p:ph type="body" idx="1"/>
          </p:nvPr>
        </p:nvSpPr>
        <p:spPr>
          <a:xfrm>
            <a:off x="900113" y="3135313"/>
            <a:ext cx="7345362" cy="1500187"/>
          </a:xfrm>
        </p:spPr>
        <p:txBody>
          <a:bodyPr/>
          <a:lstStyle/>
          <a:p>
            <a:r>
              <a:rPr kumimoji="1" lang="en-US" altLang="zh-TW" sz="2400" b="1" i="1" smtClean="0">
                <a:solidFill>
                  <a:srgbClr val="404040"/>
                </a:solidFill>
              </a:rPr>
              <a:t>Improve instruction-level parallelism(ILP) </a:t>
            </a:r>
            <a:endParaRPr kumimoji="1" lang="zh-TW" altLang="en-US" sz="2400" b="1" i="1" smtClean="0">
              <a:solidFill>
                <a:srgbClr val="40404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C1045-D0B4-421C-9F14-B1C5E10EDDC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Single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Cycle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Data Path</a:t>
            </a:r>
            <a:r>
              <a:rPr kumimoji="1" lang="zh-TW" altLang="en-US" smtClean="0"/>
              <a:t> </a:t>
            </a:r>
            <a:r>
              <a:rPr kumimoji="1" lang="zh-TW" altLang="en-US" sz="4000" smtClean="0"/>
              <a:t> </a:t>
            </a:r>
          </a:p>
        </p:txBody>
      </p:sp>
      <p:pic>
        <p:nvPicPr>
          <p:cNvPr id="27650" name="內容版面配置區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1584325"/>
            <a:ext cx="64404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315913" y="5318125"/>
            <a:ext cx="8512175" cy="1520825"/>
          </a:xfrm>
        </p:spPr>
        <p:txBody>
          <a:bodyPr/>
          <a:lstStyle/>
          <a:p>
            <a:r>
              <a:rPr kumimoji="1" lang="en-US" altLang="zh-TW" b="1" smtClean="0">
                <a:solidFill>
                  <a:srgbClr val="008000"/>
                </a:solidFill>
              </a:rPr>
              <a:t>Low</a:t>
            </a:r>
            <a:r>
              <a:rPr kumimoji="1" lang="en-US" altLang="zh-TW" b="1" smtClean="0"/>
              <a:t> design complexity, </a:t>
            </a:r>
          </a:p>
          <a:p>
            <a:r>
              <a:rPr kumimoji="1" lang="en-US" altLang="zh-TW" b="1" smtClean="0">
                <a:solidFill>
                  <a:srgbClr val="FF6600"/>
                </a:solidFill>
              </a:rPr>
              <a:t>Low</a:t>
            </a:r>
            <a:r>
              <a:rPr kumimoji="1" lang="en-US" altLang="zh-TW" b="1" smtClean="0"/>
              <a:t> ILP ( instruction-level parallelism ),</a:t>
            </a:r>
            <a:r>
              <a:rPr kumimoji="1" lang="zh-TW" altLang="en-US" b="1" smtClean="0"/>
              <a:t> </a:t>
            </a:r>
            <a:r>
              <a:rPr kumimoji="1" lang="en-US" altLang="zh-TW" b="1" smtClean="0"/>
              <a:t> How to improve?</a:t>
            </a:r>
            <a:endParaRPr kumimoji="1" lang="zh-TW" altLang="en-US" b="1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201E5-6612-4C11-B80A-D3D6B0AE607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資本">
  <a:themeElements>
    <a:clrScheme name="資本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資本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資本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資本.thmx</Template>
  <TotalTime>2104</TotalTime>
  <Words>762</Words>
  <Application>Microsoft Macintosh PowerPoint</Application>
  <PresentationFormat>如螢幕大小 (4:3)</PresentationFormat>
  <Paragraphs>189</Paragraphs>
  <Slides>25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簡報設計範本</vt:lpstr>
      </vt:variant>
      <vt:variant>
        <vt:i4>15</vt:i4>
      </vt:variant>
      <vt:variant>
        <vt:lpstr>投影片標題</vt:lpstr>
      </vt:variant>
      <vt:variant>
        <vt:i4>25</vt:i4>
      </vt:variant>
    </vt:vector>
  </HeadingPairs>
  <TitlesOfParts>
    <vt:vector size="48" baseType="lpstr">
      <vt:lpstr>Calisto MT</vt:lpstr>
      <vt:lpstr>新細明體</vt:lpstr>
      <vt:lpstr>Arial</vt:lpstr>
      <vt:lpstr>Calibri</vt:lpstr>
      <vt:lpstr>Brush Script MT</vt:lpstr>
      <vt:lpstr>Arial Unicode MS</vt:lpstr>
      <vt:lpstr>Wingdings</vt:lpstr>
      <vt:lpstr>Wingdings 2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資本</vt:lpstr>
      <vt:lpstr>Computer Architecture Tutorial 2</vt:lpstr>
      <vt:lpstr>Outline</vt:lpstr>
      <vt:lpstr>Download the New Appendix-B from Project 2 on iLMS</vt:lpstr>
      <vt:lpstr>Project 1 - Issues</vt:lpstr>
      <vt:lpstr>Testing Script &amp; Tool </vt:lpstr>
      <vt:lpstr>Run Golden Simulator</vt:lpstr>
      <vt:lpstr>Test your folder structure </vt:lpstr>
      <vt:lpstr>Project 2 - Pipeline</vt:lpstr>
      <vt:lpstr>Single Cycle Data Path  </vt:lpstr>
      <vt:lpstr>Pipeline Stage</vt:lpstr>
      <vt:lpstr>Pipeline Datapath &amp; Control  ( Project 2 Objective)</vt:lpstr>
      <vt:lpstr>Pipeline 5 Stages</vt:lpstr>
      <vt:lpstr>Project 2 Objective  Solving Pipeline Hazard</vt:lpstr>
      <vt:lpstr>Input &amp; Output</vt:lpstr>
      <vt:lpstr>snapshot trace</vt:lpstr>
      <vt:lpstr>Test Case Design</vt:lpstr>
      <vt:lpstr>Implementation Notes</vt:lpstr>
      <vt:lpstr>Submission</vt:lpstr>
      <vt:lpstr>Submission (2)</vt:lpstr>
      <vt:lpstr>Submission (3)</vt:lpstr>
      <vt:lpstr>tar 指令</vt:lpstr>
      <vt:lpstr>tar 指令</vt:lpstr>
      <vt:lpstr>Evaluation</vt:lpstr>
      <vt:lpstr>Test Environment</vt:lpstr>
      <vt:lpstr>snapshot.rpt format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宇娟 胡</dc:creator>
  <cp:lastModifiedBy>peter</cp:lastModifiedBy>
  <cp:revision>137</cp:revision>
  <dcterms:created xsi:type="dcterms:W3CDTF">2015-04-05T15:16:13Z</dcterms:created>
  <dcterms:modified xsi:type="dcterms:W3CDTF">2015-05-16T05:10:51Z</dcterms:modified>
</cp:coreProperties>
</file>