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44CA2B9-6740-465F-B441-02124667B2D8}" type="datetimeFigureOut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07B9AC-36C4-4678-9BF0-21AB582BE4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5A44B9-75E6-4577-8842-2D8E905B26B7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3436-D56E-447D-BB97-200671C0C07E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3A127-77EF-4905-ABE2-58FE9BB368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C4026-88E0-4127-B324-EB4B33451041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1D310-2197-4186-AAD2-661AEFC4B5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0026-4E07-4390-AB7D-58CA5FA5B268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81E31-3B10-4BBB-94ED-F6DFD4C017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50F38-10EE-4F79-8B35-C3EDC2027813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9553-74CF-4EE9-BF19-ACCBF42C53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BE110-7166-4415-94AB-4AC1DEBDA25E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D3E8-FAF8-425B-80AC-2FBC6CE235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E853-97F6-480C-8836-91A067E32269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D05DE-8BE4-44F9-AC60-C81F1A5F62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ADCC5-2C73-4179-AAC6-543293EF543A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8AD6-1299-4CCD-8568-7761AE0666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C011B-4FE6-4ED4-993A-70B758BCA0D0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0DAAA-C1C0-443F-8B21-1DAF1FFA68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B5626-71FA-4118-9DA7-DEB3CFC8E46F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93891-668C-482F-B59A-477F102EF1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D6A35-C874-4A99-BEA6-219FD2DD20D1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8B555-61B8-440E-8886-4AA198534F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DB6FF-D41E-4FC2-9D37-793FB0E6DA86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01DE9-13FF-41A5-8C3A-AC4CFEAFB6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F3DF0A-3DCE-4EC5-AA30-3A1707A083C0}" type="datetime1">
              <a:rPr lang="zh-TW" altLang="en-US"/>
              <a:pPr>
                <a:defRPr/>
              </a:pPr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B8D8D8-5230-4DCC-B76E-5DF7213ED6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31058-99EA-49C1-A395-B80845EBC3DF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4550" y="95250"/>
            <a:ext cx="4856163" cy="681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Reminding for Project2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1363" y="1233488"/>
            <a:ext cx="8334375" cy="1477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not halting by error, you should filled up with </a:t>
            </a:r>
            <a:r>
              <a:rPr kumimoji="0"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halt</a:t>
            </a: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instruction in pipeline 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halt simulation.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2</a:t>
            </a:r>
            <a:r>
              <a:rPr kumimoji="0" lang="en-US" altLang="zh-TW" baseline="30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nd</a:t>
            </a: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submission, your </a:t>
            </a:r>
            <a:r>
              <a:rPr kumimoji="0"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valid if</a:t>
            </a:r>
            <a:endParaRPr kumimoji="0"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6263" y="3892550"/>
            <a:ext cx="1379537" cy="646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Student’s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latin typeface="+mn-lt"/>
                <a:ea typeface="+mn-ea"/>
              </a:rPr>
              <a:t>testacse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9" name="直線單箭頭接點 8"/>
          <p:cNvCxnSpPr>
            <a:endCxn id="12" idx="1"/>
          </p:cNvCxnSpPr>
          <p:nvPr/>
        </p:nvCxnSpPr>
        <p:spPr>
          <a:xfrm flipV="1">
            <a:off x="3225800" y="3568700"/>
            <a:ext cx="763588" cy="3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25800" y="4538663"/>
            <a:ext cx="74295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89388" y="3246438"/>
            <a:ext cx="1233487" cy="64611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Student’s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simulator</a:t>
            </a:r>
            <a:endParaRPr kumimoji="0" lang="zh-TW" altLang="en-US" dirty="0">
              <a:latin typeface="+mn-lt"/>
              <a:ea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8750" y="4852988"/>
            <a:ext cx="1233488" cy="6477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TA’s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simulator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16" name="直線單箭頭接點 15"/>
          <p:cNvCxnSpPr>
            <a:stCxn id="12" idx="3"/>
          </p:cNvCxnSpPr>
          <p:nvPr/>
        </p:nvCxnSpPr>
        <p:spPr>
          <a:xfrm flipV="1">
            <a:off x="5222875" y="3568700"/>
            <a:ext cx="79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3"/>
          </p:cNvCxnSpPr>
          <p:nvPr/>
        </p:nvCxnSpPr>
        <p:spPr>
          <a:xfrm flipV="1">
            <a:off x="5202238" y="5176838"/>
            <a:ext cx="811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摺角紙張 18"/>
          <p:cNvSpPr/>
          <p:nvPr/>
        </p:nvSpPr>
        <p:spPr>
          <a:xfrm>
            <a:off x="6013450" y="3168650"/>
            <a:ext cx="766763" cy="889000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*.</a:t>
            </a:r>
            <a:r>
              <a:rPr kumimoji="0" lang="en-US" altLang="zh-TW" dirty="0" err="1">
                <a:solidFill>
                  <a:schemeClr val="tx1"/>
                </a:solidFill>
              </a:rPr>
              <a:t>rpt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摺角紙張 19"/>
          <p:cNvSpPr/>
          <p:nvPr/>
        </p:nvSpPr>
        <p:spPr>
          <a:xfrm>
            <a:off x="6013450" y="4848225"/>
            <a:ext cx="766763" cy="890588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*.</a:t>
            </a:r>
            <a:r>
              <a:rPr kumimoji="0" lang="en-US" altLang="zh-TW" dirty="0" err="1">
                <a:solidFill>
                  <a:schemeClr val="tx1"/>
                </a:solidFill>
              </a:rPr>
              <a:t>rpt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pic>
        <p:nvPicPr>
          <p:cNvPr id="14349" name="圖片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3475" y="423545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225" y="3613150"/>
            <a:ext cx="3857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14550" y="95250"/>
            <a:ext cx="4856163" cy="681038"/>
          </a:xfrm>
          <a:solidFill>
            <a:schemeClr val="tx2">
              <a:lumMod val="60000"/>
              <a:lumOff val="40000"/>
            </a:schemeClr>
          </a:solidFill>
        </p:spPr>
        <p:txBody>
          <a:bodyPr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Computer Architecture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>
          <a:xfrm>
            <a:off x="2657475" y="2701925"/>
            <a:ext cx="3514725" cy="600075"/>
          </a:xfrm>
        </p:spPr>
        <p:txBody>
          <a:bodyPr/>
          <a:lstStyle/>
          <a:p>
            <a:r>
              <a:rPr lang="en-US" altLang="zh-TW" sz="3600" smtClean="0">
                <a:latin typeface="Arial Unicode MS"/>
                <a:ea typeface="Arial Unicode MS"/>
                <a:cs typeface="Arial Unicode MS"/>
              </a:rPr>
              <a:t>Project3 Tutorial</a:t>
            </a:r>
            <a:endParaRPr lang="zh-TW" altLang="en-US" sz="3600" smtClean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CFAAE-F338-413E-AE2C-2C64DEDAA806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81894-F669-465A-BF3E-3ED6E0362AE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06613" y="77788"/>
            <a:ext cx="5467350" cy="5699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Virtual Memory in Modern System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1975" y="1577975"/>
            <a:ext cx="2509838" cy="2393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92388" y="1660525"/>
            <a:ext cx="874712" cy="495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bg1"/>
                </a:solidFill>
              </a:rPr>
              <a:t>core</a:t>
            </a:r>
            <a:endParaRPr kumimoji="0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0563" y="2484438"/>
            <a:ext cx="681037" cy="392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i-tlb</a:t>
            </a:r>
            <a:endParaRPr kumimoji="0"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6938" y="2484438"/>
            <a:ext cx="681037" cy="392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kumimoji="0"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kumimoji="0" lang="en-US" altLang="zh-TW" dirty="0" err="1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tlb</a:t>
            </a:r>
            <a:endParaRPr kumimoji="0"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22475" y="3165475"/>
            <a:ext cx="969963" cy="3937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d-cache</a:t>
            </a:r>
            <a:endParaRPr kumimoji="0"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100" y="3165475"/>
            <a:ext cx="969963" cy="3937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kumimoji="0"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-cache</a:t>
            </a:r>
            <a:endParaRPr kumimoji="0"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肘形接點 16"/>
          <p:cNvCxnSpPr>
            <a:stCxn id="9" idx="4"/>
            <a:endCxn id="12" idx="0"/>
          </p:cNvCxnSpPr>
          <p:nvPr/>
        </p:nvCxnSpPr>
        <p:spPr>
          <a:xfrm rot="16200000" flipH="1">
            <a:off x="3136900" y="2049463"/>
            <a:ext cx="328613" cy="541337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" idx="4"/>
            <a:endCxn id="13" idx="0"/>
          </p:cNvCxnSpPr>
          <p:nvPr/>
        </p:nvCxnSpPr>
        <p:spPr>
          <a:xfrm rot="5400000">
            <a:off x="2605087" y="2058988"/>
            <a:ext cx="328613" cy="522288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2"/>
          </p:cNvCxnSpPr>
          <p:nvPr/>
        </p:nvCxnSpPr>
        <p:spPr>
          <a:xfrm flipH="1">
            <a:off x="2508250" y="2876550"/>
            <a:ext cx="0" cy="2889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3571875" y="2876550"/>
            <a:ext cx="0" cy="2889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4" idx="2"/>
          </p:cNvCxnSpPr>
          <p:nvPr/>
        </p:nvCxnSpPr>
        <p:spPr>
          <a:xfrm rot="16200000" flipH="1">
            <a:off x="2620962" y="3446463"/>
            <a:ext cx="296863" cy="522288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 flipV="1">
            <a:off x="3030538" y="3559175"/>
            <a:ext cx="522287" cy="296863"/>
          </a:xfrm>
          <a:prstGeom prst="bentConnector3">
            <a:avLst>
              <a:gd name="adj1" fmla="val 464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030538" y="3856038"/>
            <a:ext cx="0" cy="3540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673225" y="4240213"/>
            <a:ext cx="6564313" cy="79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554538" y="4248150"/>
            <a:ext cx="0" cy="354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230563" y="4583113"/>
            <a:ext cx="2954337" cy="644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7777163" y="4248150"/>
            <a:ext cx="0" cy="3540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磁碟 54"/>
          <p:cNvSpPr/>
          <p:nvPr/>
        </p:nvSpPr>
        <p:spPr>
          <a:xfrm>
            <a:off x="7162800" y="4610100"/>
            <a:ext cx="1228725" cy="74295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Disk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7429" name="文字方塊 55"/>
          <p:cNvSpPr txBox="1">
            <a:spLocks noChangeArrowheads="1"/>
          </p:cNvSpPr>
          <p:nvPr/>
        </p:nvSpPr>
        <p:spPr bwMode="auto">
          <a:xfrm>
            <a:off x="1819275" y="158908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CPU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17430" name="文字方塊 56"/>
          <p:cNvSpPr txBox="1">
            <a:spLocks noChangeArrowheads="1"/>
          </p:cNvSpPr>
          <p:nvPr/>
        </p:nvSpPr>
        <p:spPr bwMode="auto">
          <a:xfrm>
            <a:off x="5197475" y="4519613"/>
            <a:ext cx="989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Memory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76600" y="4710113"/>
            <a:ext cx="954088" cy="355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</a:rPr>
              <a:t>Page Table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24983-59D8-4A8D-BA8C-AB2055C46B55}" type="slidenum">
              <a:rPr lang="zh-TW" altLang="en-US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114550" y="95250"/>
            <a:ext cx="4856163" cy="681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 Goal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8435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088" y="1838325"/>
            <a:ext cx="1719262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文字方塊 8"/>
          <p:cNvSpPr txBox="1">
            <a:spLocks noChangeArrowheads="1"/>
          </p:cNvSpPr>
          <p:nvPr/>
        </p:nvSpPr>
        <p:spPr bwMode="auto">
          <a:xfrm>
            <a:off x="1095375" y="1185863"/>
            <a:ext cx="1436688" cy="3698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schemeClr val="bg1"/>
                </a:solidFill>
                <a:latin typeface="Calibri" pitchFamily="34" charset="0"/>
              </a:rPr>
              <a:t>error handler</a:t>
            </a:r>
            <a:endParaRPr kumimoji="0" lang="zh-TW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左-右雙向箭號 9"/>
          <p:cNvSpPr/>
          <p:nvPr/>
        </p:nvSpPr>
        <p:spPr>
          <a:xfrm rot="16200000">
            <a:off x="1675606" y="1615282"/>
            <a:ext cx="282575" cy="163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2620963" y="2276475"/>
            <a:ext cx="363537" cy="1635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84500" y="2049463"/>
            <a:ext cx="949325" cy="6365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TLB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3933825" y="2286000"/>
            <a:ext cx="363538" cy="1635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79900" y="2049463"/>
            <a:ext cx="949325" cy="6365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Page table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左-右雙向箭號 14"/>
          <p:cNvSpPr/>
          <p:nvPr/>
        </p:nvSpPr>
        <p:spPr>
          <a:xfrm>
            <a:off x="5246688" y="2276475"/>
            <a:ext cx="365125" cy="1635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9275" y="2052638"/>
            <a:ext cx="1012825" cy="635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M</a:t>
            </a:r>
            <a:r>
              <a:rPr kumimoji="0" lang="en-US" altLang="zh-TW" dirty="0">
                <a:solidFill>
                  <a:schemeClr val="tx1"/>
                </a:solidFill>
              </a:rPr>
              <a:t>emory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6661150" y="2286000"/>
            <a:ext cx="363538" cy="1635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圓柱 17"/>
          <p:cNvSpPr/>
          <p:nvPr/>
        </p:nvSpPr>
        <p:spPr>
          <a:xfrm>
            <a:off x="7024688" y="2078038"/>
            <a:ext cx="1160462" cy="56038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Disk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5400000">
            <a:off x="3277394" y="2794794"/>
            <a:ext cx="363538" cy="165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984500" y="3074988"/>
            <a:ext cx="949325" cy="6365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C</a:t>
            </a:r>
            <a:r>
              <a:rPr kumimoji="0" lang="en-US" altLang="zh-TW" dirty="0">
                <a:solidFill>
                  <a:schemeClr val="tx1"/>
                </a:solidFill>
              </a:rPr>
              <a:t>ache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8448" name="文字方塊 22"/>
          <p:cNvSpPr txBox="1">
            <a:spLocks noChangeArrowheads="1"/>
          </p:cNvSpPr>
          <p:nvPr/>
        </p:nvSpPr>
        <p:spPr bwMode="auto">
          <a:xfrm>
            <a:off x="684213" y="4395788"/>
            <a:ext cx="4556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</a:rPr>
              <a:t>Execute one instruction as project 1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</a:rPr>
              <a:t>Compute TLB/PageTable/Cache </a:t>
            </a:r>
            <a:r>
              <a:rPr kumimoji="0" lang="en-US" altLang="zh-TW">
                <a:solidFill>
                  <a:srgbClr val="FF0000"/>
                </a:solidFill>
                <a:latin typeface="Calibri" pitchFamily="34" charset="0"/>
              </a:rPr>
              <a:t>hits/misses</a:t>
            </a:r>
            <a:endParaRPr kumimoji="0" lang="zh-TW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449" name="文字方塊 23"/>
          <p:cNvSpPr txBox="1">
            <a:spLocks noChangeArrowheads="1"/>
          </p:cNvSpPr>
          <p:nvPr/>
        </p:nvSpPr>
        <p:spPr bwMode="auto">
          <a:xfrm>
            <a:off x="684213" y="4043363"/>
            <a:ext cx="13795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In each cycle</a:t>
            </a:r>
            <a:endParaRPr kumimoji="0" lang="zh-TW" altLang="en-US">
              <a:latin typeface="Calibri" pitchFamily="34" charset="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992188" y="1166813"/>
            <a:ext cx="1619250" cy="392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998538" y="1128713"/>
            <a:ext cx="1628775" cy="433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-上雙向箭號 36"/>
          <p:cNvSpPr/>
          <p:nvPr/>
        </p:nvSpPr>
        <p:spPr>
          <a:xfrm>
            <a:off x="3933825" y="2703513"/>
            <a:ext cx="2363788" cy="822325"/>
          </a:xfrm>
          <a:prstGeom prst="leftUpArrow">
            <a:avLst>
              <a:gd name="adj1" fmla="val 11809"/>
              <a:gd name="adj2" fmla="val 12961"/>
              <a:gd name="adj3" fmla="val 14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453" name="文字方塊 2"/>
          <p:cNvSpPr txBox="1">
            <a:spLocks noChangeArrowheads="1"/>
          </p:cNvSpPr>
          <p:nvPr/>
        </p:nvSpPr>
        <p:spPr bwMode="auto">
          <a:xfrm>
            <a:off x="681038" y="5208588"/>
            <a:ext cx="15097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Testcase Note</a:t>
            </a:r>
          </a:p>
        </p:txBody>
      </p:sp>
      <p:sp>
        <p:nvSpPr>
          <p:cNvPr id="18454" name="文字方塊 4"/>
          <p:cNvSpPr txBox="1">
            <a:spLocks noChangeArrowheads="1"/>
          </p:cNvSpPr>
          <p:nvPr/>
        </p:nvSpPr>
        <p:spPr bwMode="auto">
          <a:xfrm>
            <a:off x="681038" y="5573713"/>
            <a:ext cx="8462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zh-TW" altLang="en-US" b="1">
                <a:latin typeface="Calibri" pitchFamily="34" charset="0"/>
              </a:rPr>
              <a:t>「</a:t>
            </a:r>
            <a:r>
              <a:rPr kumimoji="0" lang="en-US" altLang="zh-TW">
                <a:latin typeface="Calibri" pitchFamily="34" charset="0"/>
              </a:rPr>
              <a:t>write register 0 </a:t>
            </a:r>
            <a:r>
              <a:rPr kumimoji="0" lang="zh-TW" altLang="en-US" b="1">
                <a:latin typeface="Calibri" pitchFamily="34" charset="0"/>
              </a:rPr>
              <a:t>」</a:t>
            </a:r>
            <a:r>
              <a:rPr kumimoji="0" lang="en-US" altLang="zh-TW">
                <a:latin typeface="Calibri" pitchFamily="34" charset="0"/>
              </a:rPr>
              <a:t>and </a:t>
            </a:r>
            <a:r>
              <a:rPr kumimoji="0" lang="zh-TW" altLang="en-US" b="1">
                <a:latin typeface="Calibri" pitchFamily="34" charset="0"/>
              </a:rPr>
              <a:t>「</a:t>
            </a:r>
            <a:r>
              <a:rPr kumimoji="0" lang="en-US" altLang="zh-TW">
                <a:latin typeface="Calibri" pitchFamily="34" charset="0"/>
              </a:rPr>
              <a:t>number overflow</a:t>
            </a:r>
            <a:r>
              <a:rPr kumimoji="0" lang="zh-TW" altLang="en-US" b="1">
                <a:latin typeface="Calibri" pitchFamily="34" charset="0"/>
              </a:rPr>
              <a:t>」</a:t>
            </a:r>
            <a:r>
              <a:rPr kumimoji="0" lang="en-US" altLang="zh-TW">
                <a:latin typeface="Calibri" pitchFamily="34" charset="0"/>
              </a:rPr>
              <a:t>errors</a:t>
            </a:r>
            <a:r>
              <a:rPr kumimoji="0" lang="en-US" altLang="zh-TW" b="1">
                <a:latin typeface="Calibri" pitchFamily="34" charset="0"/>
              </a:rPr>
              <a:t> </a:t>
            </a:r>
            <a:r>
              <a:rPr kumimoji="0" lang="en-US" altLang="zh-TW">
                <a:latin typeface="Calibri" pitchFamily="34" charset="0"/>
              </a:rPr>
              <a:t>are allowed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zh-TW" altLang="en-US">
                <a:latin typeface="Calibri" pitchFamily="34" charset="0"/>
              </a:rPr>
              <a:t>「</a:t>
            </a:r>
            <a:r>
              <a:rPr kumimoji="0" lang="en-US" altLang="zh-TW">
                <a:latin typeface="Calibri" pitchFamily="34" charset="0"/>
              </a:rPr>
              <a:t>memory address overflow</a:t>
            </a:r>
            <a:r>
              <a:rPr kumimoji="0" lang="zh-TW" altLang="en-US">
                <a:latin typeface="Calibri" pitchFamily="34" charset="0"/>
              </a:rPr>
              <a:t>」</a:t>
            </a:r>
            <a:r>
              <a:rPr kumimoji="0" lang="en-US" altLang="zh-TW">
                <a:latin typeface="Calibri" pitchFamily="34" charset="0"/>
              </a:rPr>
              <a:t> and </a:t>
            </a:r>
            <a:r>
              <a:rPr kumimoji="0" lang="zh-TW" altLang="en-US">
                <a:latin typeface="Calibri" pitchFamily="34" charset="0"/>
              </a:rPr>
              <a:t>「</a:t>
            </a:r>
            <a:r>
              <a:rPr kumimoji="0" lang="en-US" altLang="zh-TW">
                <a:latin typeface="Calibri" pitchFamily="34" charset="0"/>
              </a:rPr>
              <a:t>memory address misaligned</a:t>
            </a:r>
            <a:r>
              <a:rPr kumimoji="0" lang="zh-TW" altLang="en-US">
                <a:latin typeface="Calibri" pitchFamily="34" charset="0"/>
              </a:rPr>
              <a:t>」</a:t>
            </a:r>
            <a:r>
              <a:rPr kumimoji="0" lang="en-US" altLang="zh-TW">
                <a:latin typeface="Calibri" pitchFamily="34" charset="0"/>
              </a:rPr>
              <a:t> are </a:t>
            </a:r>
            <a:r>
              <a:rPr kumimoji="0" lang="en-US" altLang="zh-TW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kumimoji="0" lang="zh-TW" altLang="en-US">
                <a:latin typeface="Calibri" pitchFamily="34" charset="0"/>
              </a:rPr>
              <a:t> </a:t>
            </a:r>
            <a:r>
              <a:rPr kumimoji="0" lang="en-US" altLang="zh-TW">
                <a:latin typeface="Calibri" pitchFamily="34" charset="0"/>
              </a:rPr>
              <a:t>allowed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6D0E0-44BD-4600-9B24-237290405E72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2474913" cy="3444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 Architecture</a:t>
            </a:r>
            <a:endParaRPr kumimoji="0"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298950" y="323850"/>
            <a:ext cx="785813" cy="6635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/>
              <a:t>CPU</a:t>
            </a:r>
            <a:endParaRPr kumimoji="0" lang="zh-TW" alt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43513" y="1133475"/>
            <a:ext cx="569912" cy="36988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latin typeface="+mn-lt"/>
                <a:ea typeface="+mn-ea"/>
              </a:rPr>
              <a:t>i-tlb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7" name="肘形接點 6"/>
          <p:cNvCxnSpPr>
            <a:stCxn id="2" idx="6"/>
            <a:endCxn id="3" idx="0"/>
          </p:cNvCxnSpPr>
          <p:nvPr/>
        </p:nvCxnSpPr>
        <p:spPr>
          <a:xfrm>
            <a:off x="5084763" y="655638"/>
            <a:ext cx="444500" cy="477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846888" y="1130300"/>
            <a:ext cx="987425" cy="36988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latin typeface="+mn-lt"/>
                <a:ea typeface="+mn-ea"/>
              </a:rPr>
              <a:t>i</a:t>
            </a:r>
            <a:r>
              <a:rPr kumimoji="0" lang="en-US" altLang="zh-TW" dirty="0">
                <a:latin typeface="+mn-lt"/>
                <a:ea typeface="+mn-ea"/>
              </a:rPr>
              <a:t>-cache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13425" y="1349375"/>
            <a:ext cx="1033463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31013" y="2490788"/>
            <a:ext cx="1079500" cy="3698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latin typeface="+mn-lt"/>
                <a:ea typeface="+mn-ea"/>
              </a:rPr>
              <a:t>i</a:t>
            </a:r>
            <a:r>
              <a:rPr kumimoji="0" lang="en-US" altLang="zh-TW" dirty="0">
                <a:latin typeface="+mn-lt"/>
                <a:ea typeface="+mn-ea"/>
              </a:rPr>
              <a:t>-mem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400675" y="1503363"/>
            <a:ext cx="0" cy="89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140325" y="2395538"/>
            <a:ext cx="776288" cy="64611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latin typeface="+mn-lt"/>
                <a:ea typeface="+mn-ea"/>
              </a:rPr>
              <a:t>i</a:t>
            </a:r>
            <a:r>
              <a:rPr kumimoji="0" lang="en-US" altLang="zh-TW" dirty="0">
                <a:latin typeface="+mn-lt"/>
                <a:ea typeface="+mn-ea"/>
              </a:rPr>
              <a:t>-page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table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916613" y="2819400"/>
            <a:ext cx="1000125" cy="85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柱 20"/>
          <p:cNvSpPr/>
          <p:nvPr/>
        </p:nvSpPr>
        <p:spPr>
          <a:xfrm>
            <a:off x="6905625" y="3586163"/>
            <a:ext cx="1125538" cy="61595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 err="1">
                <a:solidFill>
                  <a:schemeClr val="tx1"/>
                </a:solidFill>
              </a:rPr>
              <a:t>i</a:t>
            </a:r>
            <a:r>
              <a:rPr kumimoji="0" lang="en-US" altLang="zh-TW" sz="1600" dirty="0">
                <a:solidFill>
                  <a:schemeClr val="tx1"/>
                </a:solidFill>
              </a:rPr>
              <a:t>-disk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tx1"/>
                </a:solidFill>
              </a:rPr>
              <a:t>(</a:t>
            </a:r>
            <a:r>
              <a:rPr kumimoji="0" lang="en-US" altLang="zh-TW" sz="1600" dirty="0" err="1">
                <a:solidFill>
                  <a:schemeClr val="tx1"/>
                </a:solidFill>
              </a:rPr>
              <a:t>iimage.bin</a:t>
            </a:r>
            <a:r>
              <a:rPr kumimoji="0" lang="en-US" altLang="zh-TW" sz="1600" dirty="0">
                <a:solidFill>
                  <a:schemeClr val="tx1"/>
                </a:solidFill>
              </a:rPr>
              <a:t>)</a:t>
            </a:r>
            <a:endParaRPr kumimoji="0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400925" y="2843213"/>
            <a:ext cx="0" cy="75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文字方塊 40"/>
          <p:cNvSpPr txBox="1">
            <a:spLocks noChangeArrowheads="1"/>
          </p:cNvSpPr>
          <p:nvPr/>
        </p:nvSpPr>
        <p:spPr bwMode="auto">
          <a:xfrm>
            <a:off x="5153025" y="374650"/>
            <a:ext cx="750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VA(PC)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471" name="文字方塊 41"/>
          <p:cNvSpPr txBox="1">
            <a:spLocks noChangeArrowheads="1"/>
          </p:cNvSpPr>
          <p:nvPr/>
        </p:nvSpPr>
        <p:spPr bwMode="auto">
          <a:xfrm>
            <a:off x="6076950" y="1028700"/>
            <a:ext cx="66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1a.hit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472" name="文字方塊 42"/>
          <p:cNvSpPr txBox="1">
            <a:spLocks noChangeArrowheads="1"/>
          </p:cNvSpPr>
          <p:nvPr/>
        </p:nvSpPr>
        <p:spPr bwMode="auto">
          <a:xfrm>
            <a:off x="4656138" y="1735138"/>
            <a:ext cx="817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1b.miss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473" name="文字方塊 43"/>
          <p:cNvSpPr txBox="1">
            <a:spLocks noChangeArrowheads="1"/>
          </p:cNvSpPr>
          <p:nvPr/>
        </p:nvSpPr>
        <p:spPr bwMode="auto">
          <a:xfrm>
            <a:off x="5894388" y="3324225"/>
            <a:ext cx="8175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2d.miss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474" name="文字方塊 44"/>
          <p:cNvSpPr txBox="1">
            <a:spLocks noChangeArrowheads="1"/>
          </p:cNvSpPr>
          <p:nvPr/>
        </p:nvSpPr>
        <p:spPr bwMode="auto">
          <a:xfrm>
            <a:off x="7359650" y="3089275"/>
            <a:ext cx="809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3c.miss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48" name="手繪多邊形 47"/>
          <p:cNvSpPr/>
          <p:nvPr/>
        </p:nvSpPr>
        <p:spPr>
          <a:xfrm>
            <a:off x="4856163" y="100013"/>
            <a:ext cx="2459037" cy="1020762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476" name="文字方塊 48"/>
          <p:cNvSpPr txBox="1">
            <a:spLocks noChangeArrowheads="1"/>
          </p:cNvSpPr>
          <p:nvPr/>
        </p:nvSpPr>
        <p:spPr bwMode="auto">
          <a:xfrm>
            <a:off x="6500813" y="133350"/>
            <a:ext cx="660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2a.hit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7159625" y="1490663"/>
            <a:ext cx="0" cy="1017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8" name="文字方塊 53"/>
          <p:cNvSpPr txBox="1">
            <a:spLocks noChangeArrowheads="1"/>
          </p:cNvSpPr>
          <p:nvPr/>
        </p:nvSpPr>
        <p:spPr bwMode="auto">
          <a:xfrm>
            <a:off x="6437313" y="1866900"/>
            <a:ext cx="819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2b.miss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5686425" y="1490663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0" name="文字方塊 60"/>
          <p:cNvSpPr txBox="1">
            <a:spLocks noChangeArrowheads="1"/>
          </p:cNvSpPr>
          <p:nvPr/>
        </p:nvSpPr>
        <p:spPr bwMode="auto">
          <a:xfrm>
            <a:off x="5630863" y="1774825"/>
            <a:ext cx="6492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2c.hit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7567613" y="1490663"/>
            <a:ext cx="0" cy="101758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2" name="文字方塊 63"/>
          <p:cNvSpPr txBox="1">
            <a:spLocks noChangeArrowheads="1"/>
          </p:cNvSpPr>
          <p:nvPr/>
        </p:nvSpPr>
        <p:spPr bwMode="auto">
          <a:xfrm>
            <a:off x="7521575" y="1871663"/>
            <a:ext cx="660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3a.hit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5894388" y="2649538"/>
            <a:ext cx="93027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4" name="文字方塊 65"/>
          <p:cNvSpPr txBox="1">
            <a:spLocks noChangeArrowheads="1"/>
          </p:cNvSpPr>
          <p:nvPr/>
        </p:nvSpPr>
        <p:spPr bwMode="auto">
          <a:xfrm>
            <a:off x="6040438" y="2341563"/>
            <a:ext cx="669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3b.hit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76" name="肘形接點 75"/>
          <p:cNvCxnSpPr>
            <a:stCxn id="2" idx="2"/>
            <a:endCxn id="77" idx="0"/>
          </p:cNvCxnSpPr>
          <p:nvPr/>
        </p:nvCxnSpPr>
        <p:spPr>
          <a:xfrm rot="10800000" flipV="1">
            <a:off x="3670300" y="655638"/>
            <a:ext cx="628650" cy="465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3354388" y="1120775"/>
            <a:ext cx="633412" cy="36988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d</a:t>
            </a:r>
            <a:r>
              <a:rPr kumimoji="0" lang="en-US" altLang="zh-TW" dirty="0">
                <a:latin typeface="+mn-lt"/>
                <a:ea typeface="+mn-ea"/>
              </a:rPr>
              <a:t>-</a:t>
            </a:r>
            <a:r>
              <a:rPr kumimoji="0" lang="en-US" altLang="zh-TW" dirty="0" err="1">
                <a:latin typeface="+mn-lt"/>
                <a:ea typeface="+mn-ea"/>
              </a:rPr>
              <a:t>tlb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>
            <a:off x="3559175" y="1503363"/>
            <a:ext cx="0" cy="89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224213" y="2408238"/>
            <a:ext cx="915987" cy="64611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d</a:t>
            </a:r>
            <a:r>
              <a:rPr kumimoji="0" lang="en-US" altLang="zh-TW" dirty="0">
                <a:latin typeface="+mn-lt"/>
                <a:ea typeface="+mn-ea"/>
              </a:rPr>
              <a:t>-page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table</a:t>
            </a:r>
            <a:endParaRPr kumimoji="0" lang="zh-TW" altLang="en-US" dirty="0">
              <a:latin typeface="+mn-lt"/>
              <a:ea typeface="+mn-ea"/>
            </a:endParaRPr>
          </a:p>
        </p:txBody>
      </p:sp>
      <p:sp>
        <p:nvSpPr>
          <p:cNvPr id="19489" name="文字方塊 85"/>
          <p:cNvSpPr txBox="1">
            <a:spLocks noChangeArrowheads="1"/>
          </p:cNvSpPr>
          <p:nvPr/>
        </p:nvSpPr>
        <p:spPr bwMode="auto">
          <a:xfrm>
            <a:off x="2816225" y="1735138"/>
            <a:ext cx="817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4b.miss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846513" y="1490663"/>
            <a:ext cx="0" cy="904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1" name="文字方塊 87"/>
          <p:cNvSpPr txBox="1">
            <a:spLocks noChangeArrowheads="1"/>
          </p:cNvSpPr>
          <p:nvPr/>
        </p:nvSpPr>
        <p:spPr bwMode="auto">
          <a:xfrm>
            <a:off x="3789363" y="1774825"/>
            <a:ext cx="6492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5c.hit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31913" y="1130300"/>
            <a:ext cx="987425" cy="36988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d</a:t>
            </a:r>
            <a:r>
              <a:rPr kumimoji="0" lang="en-US" altLang="zh-TW" dirty="0">
                <a:latin typeface="+mn-lt"/>
                <a:ea typeface="+mn-ea"/>
              </a:rPr>
              <a:t>-cache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2320925" y="1314450"/>
            <a:ext cx="1033463" cy="47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4" name="文字方塊 90"/>
          <p:cNvSpPr txBox="1">
            <a:spLocks noChangeArrowheads="1"/>
          </p:cNvSpPr>
          <p:nvPr/>
        </p:nvSpPr>
        <p:spPr bwMode="auto">
          <a:xfrm>
            <a:off x="2493963" y="987425"/>
            <a:ext cx="660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4a.hit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171575" y="2535238"/>
            <a:ext cx="1079500" cy="3698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+mn-lt"/>
                <a:ea typeface="+mn-ea"/>
              </a:rPr>
              <a:t>d</a:t>
            </a:r>
            <a:r>
              <a:rPr kumimoji="0" lang="en-US" altLang="zh-TW" dirty="0">
                <a:latin typeface="+mn-lt"/>
                <a:ea typeface="+mn-ea"/>
              </a:rPr>
              <a:t>-mem</a:t>
            </a:r>
            <a:endParaRPr kumimoji="0" lang="zh-TW" altLang="en-US" dirty="0">
              <a:latin typeface="+mn-lt"/>
              <a:ea typeface="+mn-ea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1611313" y="1508125"/>
            <a:ext cx="1587" cy="101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文字方塊 93"/>
          <p:cNvSpPr txBox="1">
            <a:spLocks noChangeArrowheads="1"/>
          </p:cNvSpPr>
          <p:nvPr/>
        </p:nvSpPr>
        <p:spPr bwMode="auto">
          <a:xfrm>
            <a:off x="890588" y="1884363"/>
            <a:ext cx="817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5b.miss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2019300" y="1508125"/>
            <a:ext cx="1588" cy="10191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9" name="文字方塊 95"/>
          <p:cNvSpPr txBox="1">
            <a:spLocks noChangeArrowheads="1"/>
          </p:cNvSpPr>
          <p:nvPr/>
        </p:nvSpPr>
        <p:spPr bwMode="auto">
          <a:xfrm>
            <a:off x="1974850" y="1890713"/>
            <a:ext cx="660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6a.hit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 flipV="1">
            <a:off x="2233613" y="2868613"/>
            <a:ext cx="1000125" cy="685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1" name="文字方塊 97"/>
          <p:cNvSpPr txBox="1">
            <a:spLocks noChangeArrowheads="1"/>
          </p:cNvSpPr>
          <p:nvPr/>
        </p:nvSpPr>
        <p:spPr bwMode="auto">
          <a:xfrm>
            <a:off x="2643188" y="3192463"/>
            <a:ext cx="817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5d.miss</a:t>
            </a:r>
            <a:endParaRPr kumimoji="0" lang="zh-TW" altLang="en-US" sz="1600">
              <a:latin typeface="Calibri" pitchFamily="34" charset="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2270125" y="2660650"/>
            <a:ext cx="9286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3" name="文字方塊 99"/>
          <p:cNvSpPr txBox="1">
            <a:spLocks noChangeArrowheads="1"/>
          </p:cNvSpPr>
          <p:nvPr/>
        </p:nvSpPr>
        <p:spPr bwMode="auto">
          <a:xfrm>
            <a:off x="2416175" y="2352675"/>
            <a:ext cx="669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6b.hit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01" name="圓柱 100"/>
          <p:cNvSpPr/>
          <p:nvPr/>
        </p:nvSpPr>
        <p:spPr>
          <a:xfrm>
            <a:off x="1149350" y="3503613"/>
            <a:ext cx="1169988" cy="65563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tx1"/>
                </a:solidFill>
              </a:rPr>
              <a:t>d-disk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chemeClr val="tx1"/>
                </a:solidFill>
              </a:rPr>
              <a:t>(</a:t>
            </a:r>
            <a:r>
              <a:rPr kumimoji="0" lang="en-US" altLang="zh-TW" sz="1600" dirty="0" err="1">
                <a:solidFill>
                  <a:schemeClr val="tx1"/>
                </a:solidFill>
              </a:rPr>
              <a:t>dimage.bin</a:t>
            </a:r>
            <a:r>
              <a:rPr kumimoji="0" lang="en-US" altLang="zh-TW" sz="1600" dirty="0">
                <a:solidFill>
                  <a:schemeClr val="tx1"/>
                </a:solidFill>
              </a:rPr>
              <a:t>)</a:t>
            </a:r>
            <a:endParaRPr kumimoji="0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>
            <a:stCxn id="92" idx="2"/>
            <a:endCxn id="101" idx="1"/>
          </p:cNvCxnSpPr>
          <p:nvPr/>
        </p:nvCxnSpPr>
        <p:spPr>
          <a:xfrm>
            <a:off x="1711325" y="2905125"/>
            <a:ext cx="22225" cy="59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6" name="文字方塊 102"/>
          <p:cNvSpPr txBox="1">
            <a:spLocks noChangeArrowheads="1"/>
          </p:cNvSpPr>
          <p:nvPr/>
        </p:nvSpPr>
        <p:spPr bwMode="auto">
          <a:xfrm>
            <a:off x="968375" y="3043238"/>
            <a:ext cx="81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6c.miss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507" name="文字方塊 107"/>
          <p:cNvSpPr txBox="1">
            <a:spLocks noChangeArrowheads="1"/>
          </p:cNvSpPr>
          <p:nvPr/>
        </p:nvSpPr>
        <p:spPr bwMode="auto">
          <a:xfrm>
            <a:off x="3354388" y="271463"/>
            <a:ext cx="860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>
                <a:latin typeface="Calibri" pitchFamily="34" charset="0"/>
              </a:rPr>
              <a:t>load/store</a:t>
            </a:r>
          </a:p>
          <a:p>
            <a:r>
              <a:rPr kumimoji="0" lang="en-US" altLang="zh-TW" sz="1200">
                <a:latin typeface="Calibri" pitchFamily="34" charset="0"/>
              </a:rPr>
              <a:t>Instruction</a:t>
            </a:r>
            <a:endParaRPr kumimoji="0" lang="zh-TW" altLang="en-US" sz="1200">
              <a:latin typeface="Calibri" pitchFamily="34" charset="0"/>
            </a:endParaRPr>
          </a:p>
        </p:txBody>
      </p:sp>
      <p:sp>
        <p:nvSpPr>
          <p:cNvPr id="109" name="手繪多邊形 108"/>
          <p:cNvSpPr/>
          <p:nvPr/>
        </p:nvSpPr>
        <p:spPr>
          <a:xfrm flipH="1">
            <a:off x="1881188" y="133350"/>
            <a:ext cx="2557462" cy="990600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509" name="文字方塊 109"/>
          <p:cNvSpPr txBox="1">
            <a:spLocks noChangeArrowheads="1"/>
          </p:cNvSpPr>
          <p:nvPr/>
        </p:nvSpPr>
        <p:spPr bwMode="auto">
          <a:xfrm>
            <a:off x="1798638" y="412750"/>
            <a:ext cx="66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Calibri" pitchFamily="34" charset="0"/>
              </a:rPr>
              <a:t>5a.hit</a:t>
            </a:r>
            <a:endParaRPr kumimoji="0" lang="zh-TW" altLang="en-US" sz="1600">
              <a:latin typeface="Calibri" pitchFamily="34" charset="0"/>
            </a:endParaRPr>
          </a:p>
        </p:txBody>
      </p:sp>
      <p:sp>
        <p:nvSpPr>
          <p:cNvPr id="19510" name="文字方塊 110"/>
          <p:cNvSpPr txBox="1">
            <a:spLocks noChangeArrowheads="1"/>
          </p:cNvSpPr>
          <p:nvPr/>
        </p:nvSpPr>
        <p:spPr bwMode="auto">
          <a:xfrm>
            <a:off x="1819275" y="4200525"/>
            <a:ext cx="73247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</a:rPr>
              <a:t>PageTable hit </a:t>
            </a:r>
            <a:r>
              <a:rPr kumimoji="0" lang="en-US" altLang="zh-TW">
                <a:latin typeface="Calibri" pitchFamily="34" charset="0"/>
                <a:sym typeface="Wingdings" pitchFamily="2" charset="2"/>
              </a:rPr>
              <a:t> update TLB  search cache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  <a:sym typeface="Wingdings" pitchFamily="2" charset="2"/>
              </a:rPr>
              <a:t>PageTable missSwapupdate PageTableupdate TLBupdate cache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 b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(In project 3 won’t happen)</a:t>
            </a:r>
            <a:r>
              <a:rPr kumimoji="0" lang="en-US" altLang="zh-TW">
                <a:latin typeface="Calibri" pitchFamily="34" charset="0"/>
                <a:sym typeface="Wingdings" pitchFamily="2" charset="2"/>
              </a:rPr>
              <a:t>  Memory hit update PageTable update TLB  search cache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 b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(In project 3 won’t happen)</a:t>
            </a:r>
            <a:r>
              <a:rPr kumimoji="0" lang="en-US" altLang="zh-TW">
                <a:sym typeface="Wingdings" pitchFamily="2" charset="2"/>
              </a:rPr>
              <a:t>  </a:t>
            </a:r>
            <a:r>
              <a:rPr kumimoji="0" lang="en-US" altLang="zh-TW">
                <a:latin typeface="Calibri" pitchFamily="34" charset="0"/>
                <a:sym typeface="Wingdings" pitchFamily="2" charset="2"/>
              </a:rPr>
              <a:t>Memory missSwapupdate PageTable update TLB  update cache</a:t>
            </a:r>
          </a:p>
        </p:txBody>
      </p:sp>
      <p:sp>
        <p:nvSpPr>
          <p:cNvPr id="19511" name="文字方塊 113"/>
          <p:cNvSpPr txBox="1">
            <a:spLocks noChangeArrowheads="1"/>
          </p:cNvSpPr>
          <p:nvPr/>
        </p:nvSpPr>
        <p:spPr bwMode="auto">
          <a:xfrm>
            <a:off x="1235075" y="5672138"/>
            <a:ext cx="6445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Note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19512" name="文字方塊 114"/>
          <p:cNvSpPr txBox="1">
            <a:spLocks noChangeArrowheads="1"/>
          </p:cNvSpPr>
          <p:nvPr/>
        </p:nvSpPr>
        <p:spPr bwMode="auto">
          <a:xfrm>
            <a:off x="1804988" y="6211888"/>
            <a:ext cx="558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Calibri Light"/>
              <a:buAutoNum type="arabicPeriod"/>
            </a:pPr>
            <a:r>
              <a:rPr kumimoji="0" lang="en-US" altLang="zh-TW">
                <a:latin typeface="Calibri" pitchFamily="34" charset="0"/>
              </a:rPr>
              <a:t>Cache &amp; Memory adopt write-back/allocate policy</a:t>
            </a:r>
          </a:p>
          <a:p>
            <a:pPr marL="342900" indent="-342900">
              <a:buFont typeface="Calibri Light"/>
              <a:buAutoNum type="arabicPeriod"/>
            </a:pPr>
            <a:r>
              <a:rPr kumimoji="0" lang="en-US" altLang="zh-TW">
                <a:latin typeface="Calibri" pitchFamily="34" charset="0"/>
              </a:rPr>
              <a:t>TLB &amp; Cache &amp; Memory adopt LRU replacement policy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380EC-494F-4A5D-A188-4FD50028463F}" type="slidenum">
              <a:rPr lang="zh-TW" altLang="en-US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4550" y="95250"/>
            <a:ext cx="4856163" cy="681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5963" y="1000125"/>
            <a:ext cx="4632325" cy="212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same as previous project’s format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iimage.bin</a:t>
            </a:r>
            <a:endParaRPr kumimoji="0"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dimage.bin</a:t>
            </a:r>
            <a:endParaRPr kumimoji="0"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Invalid </a:t>
            </a:r>
            <a:r>
              <a:rPr kumimoji="0"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kumimoji="0"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kumimoji="0"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kumimoji="0"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kumimoji="0"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address overflow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kumimoji="0"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kumimoji="0"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kumimoji="0"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misaligned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Simulation cycles over 500,000</a:t>
            </a:r>
            <a:endParaRPr kumimoji="0"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114550" y="3667125"/>
            <a:ext cx="4856163" cy="682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485" name="文字方塊 7"/>
          <p:cNvSpPr txBox="1">
            <a:spLocks noChangeArrowheads="1"/>
          </p:cNvSpPr>
          <p:nvPr/>
        </p:nvSpPr>
        <p:spPr bwMode="auto">
          <a:xfrm>
            <a:off x="801688" y="4476750"/>
            <a:ext cx="5865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Arial Unicode MS"/>
                <a:ea typeface="Arial Unicode MS"/>
                <a:cs typeface="Arial Unicode MS"/>
              </a:rPr>
              <a:t>snapshot.rpt</a:t>
            </a:r>
          </a:p>
          <a:p>
            <a:pPr lvl="1"/>
            <a:r>
              <a:rPr kumimoji="0" lang="en-US" altLang="zh-TW">
                <a:latin typeface="Arial Unicode MS"/>
                <a:ea typeface="Arial Unicode MS"/>
                <a:cs typeface="Arial Unicode MS"/>
              </a:rPr>
              <a:t>-register file content  at each cycle 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Arial Unicode MS"/>
                <a:ea typeface="Arial Unicode MS"/>
                <a:cs typeface="Arial Unicode MS"/>
              </a:rPr>
              <a:t>report.rpt</a:t>
            </a:r>
          </a:p>
          <a:p>
            <a:pPr lvl="1"/>
            <a:r>
              <a:rPr kumimoji="0" lang="en-US" altLang="zh-TW">
                <a:latin typeface="Arial Unicode MS"/>
                <a:ea typeface="Arial Unicode MS"/>
                <a:cs typeface="Arial Unicode MS"/>
              </a:rPr>
              <a:t>-total </a:t>
            </a:r>
            <a:r>
              <a:rPr kumimoji="0" lang="en-US" altLang="zh-TW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number</a:t>
            </a:r>
            <a:r>
              <a:rPr kumimoji="0" lang="en-US" altLang="zh-TW">
                <a:latin typeface="Arial Unicode MS"/>
                <a:ea typeface="Arial Unicode MS"/>
                <a:cs typeface="Arial Unicode MS"/>
              </a:rPr>
              <a:t> of TLB/PageTable/Cache </a:t>
            </a:r>
            <a:r>
              <a:rPr kumimoji="0" lang="en-US" altLang="zh-TW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hits/misses</a:t>
            </a:r>
            <a:endParaRPr kumimoji="0" lang="zh-TW" altLang="en-US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43729-6707-465D-A490-C7DEEB88FFAD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4550" y="95250"/>
            <a:ext cx="4856163" cy="681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Execution Parameter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507" name="文字方塊 5"/>
          <p:cNvSpPr txBox="1">
            <a:spLocks noChangeArrowheads="1"/>
          </p:cNvSpPr>
          <p:nvPr/>
        </p:nvSpPr>
        <p:spPr bwMode="auto">
          <a:xfrm>
            <a:off x="801688" y="982663"/>
            <a:ext cx="27654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./CMP </a:t>
            </a:r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[P1] [P2] [P3]… [P10]</a:t>
            </a:r>
            <a:endParaRPr kumimoji="0" lang="zh-TW" altLang="en-US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1508" name="文字方塊 6"/>
          <p:cNvSpPr txBox="1">
            <a:spLocks noChangeArrowheads="1"/>
          </p:cNvSpPr>
          <p:nvPr/>
        </p:nvSpPr>
        <p:spPr bwMode="auto">
          <a:xfrm>
            <a:off x="801688" y="1352550"/>
            <a:ext cx="71215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[P1]</a:t>
            </a:r>
            <a:r>
              <a:rPr kumimoji="0" lang="en-US" altLang="zh-TW">
                <a:latin typeface="Calibri" pitchFamily="34" charset="0"/>
              </a:rPr>
              <a:t>:  The instruction memory (I memory) size,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[P2]</a:t>
            </a:r>
            <a:r>
              <a:rPr kumimoji="0" lang="en-US" altLang="zh-TW">
                <a:latin typeface="Calibri" pitchFamily="34" charset="0"/>
              </a:rPr>
              <a:t>:  The data memory (D memory) size,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[P3]</a:t>
            </a:r>
            <a:r>
              <a:rPr kumimoji="0" lang="en-US" altLang="zh-TW">
                <a:latin typeface="Calibri" pitchFamily="34" charset="0"/>
              </a:rPr>
              <a:t>:  The page size of instruction memory (I memory),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[P4]</a:t>
            </a:r>
            <a:r>
              <a:rPr kumimoji="0" lang="en-US" altLang="zh-TW">
                <a:latin typeface="Calibri" pitchFamily="34" charset="0"/>
              </a:rPr>
              <a:t>:  The page size of data memory (D memory),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[P5]</a:t>
            </a:r>
            <a:r>
              <a:rPr kumimoji="0" lang="en-US" altLang="zh-TW">
                <a:latin typeface="Calibri" pitchFamily="34" charset="0"/>
              </a:rPr>
              <a:t>:  The total size of instruction cache (I cache),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[P6]</a:t>
            </a:r>
            <a:r>
              <a:rPr kumimoji="0" lang="en-US" altLang="zh-TW">
                <a:latin typeface="Calibri" pitchFamily="34" charset="0"/>
              </a:rPr>
              <a:t>:  The block size of I cache,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[P7]</a:t>
            </a:r>
            <a:r>
              <a:rPr kumimoji="0" lang="en-US" altLang="zh-TW">
                <a:latin typeface="Calibri" pitchFamily="34" charset="0"/>
              </a:rPr>
              <a:t>:  The set associativity of I cache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[P8]</a:t>
            </a:r>
            <a:r>
              <a:rPr kumimoji="0" lang="en-US" altLang="zh-TW">
                <a:latin typeface="Calibri" pitchFamily="34" charset="0"/>
              </a:rPr>
              <a:t>:  The total size of data cache (D cache),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[P9]</a:t>
            </a:r>
            <a:r>
              <a:rPr kumimoji="0" lang="en-US" altLang="zh-TW">
                <a:latin typeface="Calibri" pitchFamily="34" charset="0"/>
              </a:rPr>
              <a:t>:  The block size of D cache, in number of bytes</a:t>
            </a:r>
          </a:p>
          <a:p>
            <a:r>
              <a:rPr kumimoji="0" lang="en-US" altLang="zh-TW">
                <a:solidFill>
                  <a:srgbClr val="00B050"/>
                </a:solidFill>
                <a:latin typeface="Calibri" pitchFamily="34" charset="0"/>
              </a:rPr>
              <a:t>[P10]</a:t>
            </a:r>
            <a:r>
              <a:rPr kumimoji="0" lang="en-US" altLang="zh-TW">
                <a:latin typeface="Calibri" pitchFamily="34" charset="0"/>
              </a:rPr>
              <a:t>:The set associativity of D cache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1509" name="文字方塊 7"/>
          <p:cNvSpPr txBox="1">
            <a:spLocks noChangeArrowheads="1"/>
          </p:cNvSpPr>
          <p:nvPr/>
        </p:nvSpPr>
        <p:spPr bwMode="auto">
          <a:xfrm>
            <a:off x="801688" y="4422775"/>
            <a:ext cx="771525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./CMP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1510" name="文字方塊 9"/>
          <p:cNvSpPr txBox="1">
            <a:spLocks noChangeArrowheads="1"/>
          </p:cNvSpPr>
          <p:nvPr/>
        </p:nvSpPr>
        <p:spPr bwMode="auto">
          <a:xfrm>
            <a:off x="801688" y="4813300"/>
            <a:ext cx="4365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You should support default configuration</a:t>
            </a:r>
          </a:p>
          <a:p>
            <a:r>
              <a:rPr kumimoji="0" lang="en-US" altLang="zh-TW">
                <a:latin typeface="Calibri" pitchFamily="34" charset="0"/>
                <a:sym typeface="Wingdings" pitchFamily="2" charset="2"/>
              </a:rPr>
              <a:t></a:t>
            </a:r>
            <a:r>
              <a:rPr kumimoji="0" lang="en-US" altLang="zh-TW">
                <a:solidFill>
                  <a:srgbClr val="00B050"/>
                </a:solidFill>
                <a:latin typeface="Calibri" pitchFamily="34" charset="0"/>
                <a:sym typeface="Wingdings" pitchFamily="2" charset="2"/>
              </a:rPr>
              <a:t>(P1,P2,…,P10) = (64,32,8,16,16,4,4,16,4,1)</a:t>
            </a:r>
            <a:endParaRPr kumimoji="0" lang="zh-TW" altLang="en-US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C3FED-88FD-42DE-BA96-43FFFDBFC2DD}" type="slidenum">
              <a:rPr lang="zh-TW" altLang="en-US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4550" y="95250"/>
            <a:ext cx="4856163" cy="681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Evaluation Note</a:t>
            </a:r>
            <a:endParaRPr kumimoji="0"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531" name="文字方塊 5"/>
          <p:cNvSpPr txBox="1">
            <a:spLocks noChangeArrowheads="1"/>
          </p:cNvSpPr>
          <p:nvPr/>
        </p:nvSpPr>
        <p:spPr bwMode="auto">
          <a:xfrm>
            <a:off x="733425" y="1165225"/>
            <a:ext cx="6307138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</a:rPr>
              <a:t>For each testcase, TA will use default configuration to evaluate</a:t>
            </a:r>
          </a:p>
          <a:p>
            <a:pPr marL="285750" indent="-285750">
              <a:buFont typeface="Arial" charset="0"/>
              <a:buChar char="•"/>
            </a:pPr>
            <a:endParaRPr kumimoji="0" lang="en-US" altLang="zh-TW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latin typeface="Calibri" pitchFamily="34" charset="0"/>
              </a:rPr>
              <a:t>In 1</a:t>
            </a:r>
            <a:r>
              <a:rPr kumimoji="0" lang="en-US" altLang="zh-TW" baseline="30000">
                <a:latin typeface="Calibri" pitchFamily="34" charset="0"/>
              </a:rPr>
              <a:t>st</a:t>
            </a:r>
            <a:r>
              <a:rPr kumimoji="0" lang="en-US" altLang="zh-TW">
                <a:latin typeface="Calibri" pitchFamily="34" charset="0"/>
              </a:rPr>
              <a:t> &amp; 2</a:t>
            </a:r>
            <a:r>
              <a:rPr kumimoji="0" lang="en-US" altLang="zh-TW" baseline="30000">
                <a:latin typeface="Calibri" pitchFamily="34" charset="0"/>
              </a:rPr>
              <a:t>nd</a:t>
            </a:r>
            <a:r>
              <a:rPr kumimoji="0" lang="en-US" altLang="zh-TW">
                <a:latin typeface="Calibri" pitchFamily="34" charset="0"/>
              </a:rPr>
              <a:t>, TA will choose two other configurations,</a:t>
            </a:r>
          </a:p>
          <a:p>
            <a:pPr lvl="1"/>
            <a:r>
              <a:rPr kumimoji="0" lang="en-US" altLang="zh-TW">
                <a:latin typeface="Calibri" pitchFamily="34" charset="0"/>
              </a:rPr>
              <a:t>-you will get 10% discount if you fail one of them</a:t>
            </a:r>
          </a:p>
          <a:p>
            <a:pPr lvl="1"/>
            <a:r>
              <a:rPr kumimoji="0" lang="en-US" altLang="zh-TW">
                <a:latin typeface="Calibri" pitchFamily="34" charset="0"/>
              </a:rPr>
              <a:t>-you will get 19% discount if you fail both of them</a:t>
            </a:r>
            <a:endParaRPr kumimoji="0" lang="zh-TW" altLang="en-US">
              <a:latin typeface="Calibr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31988" y="3787775"/>
          <a:ext cx="4745037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822"/>
                <a:gridCol w="788526"/>
                <a:gridCol w="869673"/>
                <a:gridCol w="869673"/>
                <a:gridCol w="1265834"/>
              </a:tblGrid>
              <a:tr h="206811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default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Final</a:t>
                      </a:r>
                      <a:r>
                        <a:rPr lang="en-US" altLang="zh-TW" sz="1400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score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tescase1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 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testcase3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testcase4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0.81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0" name="文字方塊 7"/>
          <p:cNvSpPr txBox="1">
            <a:spLocks noChangeArrowheads="1"/>
          </p:cNvSpPr>
          <p:nvPr/>
        </p:nvSpPr>
        <p:spPr bwMode="auto">
          <a:xfrm>
            <a:off x="2170113" y="3263900"/>
            <a:ext cx="4171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Example: (assume each testcase is 1 point</a:t>
            </a:r>
            <a:r>
              <a:rPr kumimoji="0" lang="en-US" altLang="zh-TW">
                <a:latin typeface="Calibri" pitchFamily="34" charset="0"/>
                <a:sym typeface="Wingdings" pitchFamily="2" charset="2"/>
              </a:rPr>
              <a:t>)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439</Words>
  <Application>Microsoft Office PowerPoint</Application>
  <PresentationFormat>如螢幕大小 (4:3)</PresentationFormat>
  <Paragraphs>152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新細明體</vt:lpstr>
      <vt:lpstr>Arial</vt:lpstr>
      <vt:lpstr>Calibri Light</vt:lpstr>
      <vt:lpstr>Arial Unicode MS</vt:lpstr>
      <vt:lpstr>Wingdings</vt:lpstr>
      <vt:lpstr>Office 佈景主題</vt:lpstr>
      <vt:lpstr>投影片 1</vt:lpstr>
      <vt:lpstr>Computer Architecture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tsaicl</dc:creator>
  <cp:lastModifiedBy>peter</cp:lastModifiedBy>
  <cp:revision>39</cp:revision>
  <dcterms:created xsi:type="dcterms:W3CDTF">2015-05-10T07:42:30Z</dcterms:created>
  <dcterms:modified xsi:type="dcterms:W3CDTF">2015-05-29T01:47:10Z</dcterms:modified>
</cp:coreProperties>
</file>