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6" r:id="rId6"/>
    <p:sldId id="262" r:id="rId7"/>
    <p:sldId id="263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E621D-FFF7-A306-5775-FA213BB60213}" v="542" dt="2023-01-11T08:11:49.019"/>
    <p1510:client id="{CA670892-A4B0-4728-BEF8-1240BA800112}" v="1580" dt="2023-01-11T06:46:31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14030.pdf" TargetMode="External"/><Relationship Id="rId2" Type="http://schemas.openxmlformats.org/officeDocument/2006/relationships/hyperlink" Target="https://arxiv.org/pdf/2005.1287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3.03605v4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-i-istvan/bsc-thesis" TargetMode="External"/><Relationship Id="rId2" Type="http://schemas.openxmlformats.org/officeDocument/2006/relationships/hyperlink" Target="https://detrac-db.rit.albany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s://detrac-db.rit.albany.edu/Data/DETRAC-benchmark-report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>
                <a:cs typeface="Calibri Light"/>
              </a:rPr>
              <a:t>Konvolúciós</a:t>
            </a:r>
            <a:r>
              <a:rPr lang="hu-HU" b="1" dirty="0">
                <a:cs typeface="Calibri Light"/>
              </a:rPr>
              <a:t> és </a:t>
            </a:r>
            <a:r>
              <a:rPr lang="hu-HU" b="1" dirty="0" err="1">
                <a:cs typeface="Calibri Light"/>
              </a:rPr>
              <a:t>transformer</a:t>
            </a:r>
            <a:r>
              <a:rPr lang="hu-HU" b="1" dirty="0">
                <a:cs typeface="Calibri Light"/>
              </a:rPr>
              <a:t> alapú képfeldolgozó neurális hálók összehasonlítása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Szakdolgozatot készítette: Péter István</a:t>
            </a:r>
          </a:p>
          <a:p>
            <a:r>
              <a:rPr lang="hu-HU" dirty="0">
                <a:cs typeface="Calibri"/>
              </a:rPr>
              <a:t>Konzulens: Dr. Kiss Bálint</a:t>
            </a:r>
          </a:p>
          <a:p>
            <a:r>
              <a:rPr lang="hu-HU" dirty="0">
                <a:cs typeface="Calibri"/>
              </a:rPr>
              <a:t>Céges konzulens: Nemes Ádám Gyula (</a:t>
            </a:r>
            <a:r>
              <a:rPr lang="hu-HU" dirty="0" err="1">
                <a:cs typeface="Calibri"/>
              </a:rPr>
              <a:t>Asura</a:t>
            </a:r>
            <a:r>
              <a:rPr lang="hu-HU" dirty="0">
                <a:cs typeface="Calibri"/>
              </a:rPr>
              <a:t> Technologies ZRT)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CDF1B6-A9C4-A99C-A7EA-49EDCD03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Valós idejű DETR lehetőségei - 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7107C5-455E-29E7-47D9-EDF0D448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>
                <a:cs typeface="Calibri"/>
              </a:rPr>
              <a:t>DETR: </a:t>
            </a:r>
            <a:r>
              <a:rPr lang="hu-HU" dirty="0">
                <a:cs typeface="Calibri"/>
                <a:hlinkClick r:id="rId2"/>
              </a:rPr>
              <a:t>https://arxiv.org/pdf/2005.12872.pdf</a:t>
            </a:r>
            <a:endParaRPr lang="hu-HU" dirty="0">
              <a:cs typeface="Calibri"/>
            </a:endParaRPr>
          </a:p>
          <a:p>
            <a:r>
              <a:rPr lang="hu-HU" dirty="0" err="1">
                <a:cs typeface="Calibri"/>
              </a:rPr>
              <a:t>Swin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Transformer</a:t>
            </a:r>
            <a:r>
              <a:rPr lang="hu-HU" dirty="0">
                <a:cs typeface="Calibri"/>
              </a:rPr>
              <a:t>: </a:t>
            </a:r>
            <a:r>
              <a:rPr lang="hu-HU" dirty="0">
                <a:cs typeface="Calibri"/>
                <a:hlinkClick r:id="rId3"/>
              </a:rPr>
              <a:t>https://arxiv.org/pdf/2103.14030.pdf</a:t>
            </a:r>
            <a:endParaRPr lang="hu-HU"/>
          </a:p>
          <a:p>
            <a:pPr algn="just"/>
            <a:r>
              <a:rPr lang="hu-HU" dirty="0">
                <a:cs typeface="Calibri"/>
              </a:rPr>
              <a:t>DINO: </a:t>
            </a:r>
            <a:r>
              <a:rPr lang="hu-HU" dirty="0">
                <a:cs typeface="Calibri"/>
                <a:hlinkClick r:id="rId4"/>
              </a:rPr>
              <a:t>https://arxiv.org/pdf/2203.03605v4.pdf</a:t>
            </a:r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35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E5CEA47-D4C2-E984-5A32-1D5E2C94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014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cs typeface="Calibri Light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2461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7CD34-096B-B88C-ED4E-3900CE59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Motiváció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2A6338-18DD-E325-9234-F78A3B5D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hu-HU" dirty="0">
                <a:cs typeface="Calibri"/>
              </a:rPr>
              <a:t>Önálló laboratórium téma: Deep </a:t>
            </a:r>
            <a:r>
              <a:rPr lang="hu-HU" dirty="0" err="1">
                <a:cs typeface="Calibri"/>
              </a:rPr>
              <a:t>Learning</a:t>
            </a:r>
            <a:r>
              <a:rPr lang="hu-HU" dirty="0">
                <a:cs typeface="Calibri"/>
              </a:rPr>
              <a:t> alapú objektumkövetés</a:t>
            </a:r>
            <a:endParaRPr lang="hu-HU"/>
          </a:p>
          <a:p>
            <a:pPr algn="just"/>
            <a:r>
              <a:rPr lang="hu-HU" dirty="0">
                <a:cs typeface="Calibri"/>
              </a:rPr>
              <a:t>Az objektumkövetés </a:t>
            </a:r>
            <a:r>
              <a:rPr lang="hu-HU" dirty="0">
                <a:ea typeface="+mn-lt"/>
                <a:cs typeface="+mn-lt"/>
              </a:rPr>
              <a:t>(MOT – </a:t>
            </a:r>
            <a:r>
              <a:rPr lang="hu-HU" dirty="0" err="1">
                <a:ea typeface="+mn-lt"/>
                <a:cs typeface="+mn-lt"/>
              </a:rPr>
              <a:t>Multiple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Object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Tracking</a:t>
            </a:r>
            <a:r>
              <a:rPr lang="hu-HU" dirty="0">
                <a:ea typeface="+mn-lt"/>
                <a:cs typeface="+mn-lt"/>
              </a:rPr>
              <a:t>)</a:t>
            </a:r>
            <a:r>
              <a:rPr lang="hu-HU" dirty="0">
                <a:cs typeface="Calibri"/>
              </a:rPr>
              <a:t> máig nehéz problémának számít</a:t>
            </a:r>
          </a:p>
          <a:p>
            <a:pPr algn="just"/>
            <a:r>
              <a:rPr lang="hu-HU" dirty="0">
                <a:cs typeface="Calibri"/>
              </a:rPr>
              <a:t>A követés minősége nagyban függ a használt detektortól</a:t>
            </a:r>
          </a:p>
          <a:p>
            <a:pPr algn="just"/>
            <a:r>
              <a:rPr lang="hu-HU" dirty="0">
                <a:cs typeface="Calibri"/>
              </a:rPr>
              <a:t>Az elmúlt 2-3 évben a </a:t>
            </a:r>
            <a:r>
              <a:rPr lang="hu-HU" dirty="0" err="1">
                <a:cs typeface="Calibri"/>
              </a:rPr>
              <a:t>Transformer</a:t>
            </a:r>
            <a:r>
              <a:rPr lang="hu-HU" dirty="0">
                <a:cs typeface="Calibri"/>
              </a:rPr>
              <a:t> architektúrát sikeresen alkalmazták az </a:t>
            </a:r>
            <a:r>
              <a:rPr lang="hu-HU" dirty="0" err="1">
                <a:cs typeface="Calibri"/>
              </a:rPr>
              <a:t>objektumdetekció</a:t>
            </a:r>
            <a:r>
              <a:rPr lang="hu-HU" dirty="0">
                <a:cs typeface="Calibri"/>
              </a:rPr>
              <a:t>  területén</a:t>
            </a:r>
          </a:p>
          <a:p>
            <a:pPr algn="just"/>
            <a:r>
              <a:rPr lang="hu-HU" dirty="0">
                <a:cs typeface="Calibri"/>
              </a:rPr>
              <a:t>A </a:t>
            </a:r>
            <a:r>
              <a:rPr lang="hu-HU" dirty="0" err="1">
                <a:cs typeface="Calibri"/>
              </a:rPr>
              <a:t>konvolúciós</a:t>
            </a:r>
            <a:r>
              <a:rPr lang="hu-HU" dirty="0">
                <a:cs typeface="Calibri"/>
              </a:rPr>
              <a:t>, néha FCN-</a:t>
            </a:r>
            <a:r>
              <a:rPr lang="hu-HU" dirty="0" err="1">
                <a:cs typeface="Calibri"/>
              </a:rPr>
              <a:t>nek</a:t>
            </a:r>
            <a:r>
              <a:rPr lang="hu-HU" dirty="0">
                <a:cs typeface="Calibri"/>
              </a:rPr>
              <a:t> (</a:t>
            </a:r>
            <a:r>
              <a:rPr lang="hu-HU" dirty="0" err="1">
                <a:cs typeface="Calibri"/>
              </a:rPr>
              <a:t>Fully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Convolutional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Networks</a:t>
            </a:r>
            <a:r>
              <a:rPr lang="hu-HU" dirty="0">
                <a:cs typeface="Calibri"/>
              </a:rPr>
              <a:t>) nevezett egy- és kétfázisú detektor hálók már egy "érett" </a:t>
            </a:r>
            <a:r>
              <a:rPr lang="hu-HU" dirty="0" err="1">
                <a:cs typeface="Calibri"/>
              </a:rPr>
              <a:t>architekturális</a:t>
            </a:r>
            <a:r>
              <a:rPr lang="hu-HU" dirty="0">
                <a:cs typeface="Calibri"/>
              </a:rPr>
              <a:t> modellt képviselnek</a:t>
            </a:r>
          </a:p>
        </p:txBody>
      </p:sp>
    </p:spTree>
    <p:extLst>
      <p:ext uri="{BB962C8B-B14F-4D97-AF65-F5344CB8AC3E}">
        <p14:creationId xmlns:p14="http://schemas.microsoft.com/office/powerpoint/2010/main" val="28382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C6EF9-E87F-CAE6-C6C1-6031F69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Szakdolgozat célja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DC8C71-8B07-4798-0D8E-F18097EA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751" cy="3761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hu-HU" dirty="0">
                <a:cs typeface="Calibri"/>
              </a:rPr>
              <a:t> Egy fix objektumkövetési algoritmus mellett össze akartam hasonlítani a két architektúra teljesítményét</a:t>
            </a:r>
            <a:endParaRPr lang="hu-HU" dirty="0"/>
          </a:p>
          <a:p>
            <a:pPr algn="just"/>
            <a:r>
              <a:rPr lang="hu-HU" dirty="0" err="1">
                <a:cs typeface="Calibri"/>
              </a:rPr>
              <a:t>Fully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Convolutional</a:t>
            </a:r>
            <a:r>
              <a:rPr lang="hu-HU" dirty="0">
                <a:cs typeface="Calibri"/>
              </a:rPr>
              <a:t> Network (FCN) pl.: FRCNN, SSD, </a:t>
            </a:r>
            <a:r>
              <a:rPr lang="hu-HU" b="1" dirty="0" err="1">
                <a:cs typeface="Calibri"/>
              </a:rPr>
              <a:t>You</a:t>
            </a:r>
            <a:r>
              <a:rPr lang="hu-HU" b="1" dirty="0">
                <a:cs typeface="Calibri"/>
              </a:rPr>
              <a:t> </a:t>
            </a:r>
            <a:r>
              <a:rPr lang="hu-HU" b="1" dirty="0" err="1">
                <a:cs typeface="Calibri"/>
              </a:rPr>
              <a:t>Only</a:t>
            </a:r>
            <a:r>
              <a:rPr lang="hu-HU" b="1" dirty="0">
                <a:cs typeface="Calibri"/>
              </a:rPr>
              <a:t> </a:t>
            </a:r>
            <a:r>
              <a:rPr lang="hu-HU" b="1" dirty="0" err="1">
                <a:cs typeface="Calibri"/>
              </a:rPr>
              <a:t>Look</a:t>
            </a:r>
            <a:r>
              <a:rPr lang="hu-HU" b="1" dirty="0">
                <a:cs typeface="Calibri"/>
              </a:rPr>
              <a:t> </a:t>
            </a:r>
            <a:r>
              <a:rPr lang="hu-HU" b="1" dirty="0" err="1">
                <a:cs typeface="Calibri"/>
              </a:rPr>
              <a:t>Once</a:t>
            </a:r>
            <a:r>
              <a:rPr lang="hu-HU" b="1" dirty="0">
                <a:cs typeface="Calibri"/>
              </a:rPr>
              <a:t> (YOLO)</a:t>
            </a:r>
          </a:p>
          <a:p>
            <a:pPr algn="just"/>
            <a:r>
              <a:rPr lang="hu-HU" dirty="0" err="1">
                <a:cs typeface="Calibri"/>
              </a:rPr>
              <a:t>Transformer</a:t>
            </a:r>
            <a:r>
              <a:rPr lang="hu-HU" dirty="0">
                <a:cs typeface="Calibri"/>
              </a:rPr>
              <a:t>: </a:t>
            </a:r>
            <a:r>
              <a:rPr lang="hu-HU" b="1" dirty="0" err="1">
                <a:cs typeface="Calibri"/>
              </a:rPr>
              <a:t>Detection</a:t>
            </a:r>
            <a:r>
              <a:rPr lang="hu-HU" b="1" dirty="0">
                <a:cs typeface="Calibri"/>
              </a:rPr>
              <a:t> </a:t>
            </a:r>
            <a:r>
              <a:rPr lang="hu-HU" b="1" dirty="0" err="1">
                <a:cs typeface="Calibri"/>
              </a:rPr>
              <a:t>Transformer</a:t>
            </a:r>
            <a:r>
              <a:rPr lang="hu-HU" b="1" dirty="0">
                <a:cs typeface="Calibri"/>
              </a:rPr>
              <a:t> (DETR)</a:t>
            </a:r>
          </a:p>
          <a:p>
            <a:pPr algn="just"/>
            <a:r>
              <a:rPr lang="hu-HU" dirty="0">
                <a:cs typeface="Calibri"/>
              </a:rPr>
              <a:t>MOT algoritmus: </a:t>
            </a:r>
            <a:r>
              <a:rPr lang="hu-HU" b="1" dirty="0" err="1">
                <a:cs typeface="Calibri"/>
              </a:rPr>
              <a:t>Simple</a:t>
            </a:r>
            <a:r>
              <a:rPr lang="hu-HU" b="1" dirty="0">
                <a:cs typeface="Calibri"/>
              </a:rPr>
              <a:t> Online </a:t>
            </a:r>
            <a:r>
              <a:rPr lang="hu-HU" b="1" dirty="0" err="1">
                <a:cs typeface="Calibri"/>
              </a:rPr>
              <a:t>Realtime</a:t>
            </a:r>
            <a:r>
              <a:rPr lang="hu-HU" b="1" dirty="0">
                <a:cs typeface="Calibri"/>
              </a:rPr>
              <a:t> </a:t>
            </a:r>
            <a:r>
              <a:rPr lang="hu-HU" b="1" dirty="0" err="1">
                <a:cs typeface="Calibri"/>
              </a:rPr>
              <a:t>Tracking</a:t>
            </a:r>
            <a:r>
              <a:rPr lang="hu-HU" b="1" dirty="0">
                <a:cs typeface="Calibri"/>
              </a:rPr>
              <a:t> (SORT)</a:t>
            </a:r>
          </a:p>
          <a:p>
            <a:endParaRPr lang="hu-HU" b="1" dirty="0">
              <a:cs typeface="Calibri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94382825-BFBB-02EE-5256-4C6E5079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42" y="971056"/>
            <a:ext cx="2743200" cy="2471738"/>
          </a:xfrm>
          <a:prstGeom prst="rect">
            <a:avLst/>
          </a:prstGeo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99E8CCB4-481D-AFFD-C66F-2A2D5FBF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59" y="5068790"/>
            <a:ext cx="6639464" cy="17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677224-0439-E82C-1F16-B1EE8F8F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Konkrét modellek, mérőszámok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C07B7F-27B8-A9C6-B2BB-2649AA77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69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hu-HU" dirty="0">
                <a:cs typeface="Calibri"/>
              </a:rPr>
              <a:t>Két nagyjából kortárs detektor:</a:t>
            </a:r>
          </a:p>
          <a:p>
            <a:pPr lvl="1" algn="just"/>
            <a:r>
              <a:rPr lang="hu-HU" dirty="0">
                <a:cs typeface="Calibri"/>
              </a:rPr>
              <a:t>DETR (2020) (</a:t>
            </a:r>
            <a:r>
              <a:rPr lang="hu-HU" dirty="0" err="1">
                <a:cs typeface="Calibri"/>
              </a:rPr>
              <a:t>ResNet</a:t>
            </a:r>
            <a:r>
              <a:rPr lang="hu-HU" dirty="0">
                <a:cs typeface="Calibri"/>
              </a:rPr>
              <a:t> 50 és 101 </a:t>
            </a:r>
            <a:r>
              <a:rPr lang="hu-HU" dirty="0" err="1">
                <a:cs typeface="Calibri"/>
              </a:rPr>
              <a:t>backbone</a:t>
            </a:r>
            <a:r>
              <a:rPr lang="hu-HU" dirty="0">
                <a:cs typeface="Calibri"/>
              </a:rPr>
              <a:t>)</a:t>
            </a:r>
          </a:p>
          <a:p>
            <a:pPr lvl="1" algn="just"/>
            <a:r>
              <a:rPr lang="hu-HU" dirty="0">
                <a:cs typeface="Calibri"/>
              </a:rPr>
              <a:t>YOLOv5 (2020) </a:t>
            </a:r>
            <a:r>
              <a:rPr lang="hu-HU" dirty="0" err="1">
                <a:cs typeface="Calibri"/>
              </a:rPr>
              <a:t>nano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small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medium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large</a:t>
            </a:r>
            <a:r>
              <a:rPr lang="hu-HU" dirty="0">
                <a:cs typeface="Calibri"/>
              </a:rPr>
              <a:t>, extra </a:t>
            </a:r>
            <a:r>
              <a:rPr lang="hu-HU" dirty="0" err="1">
                <a:cs typeface="Calibri"/>
              </a:rPr>
              <a:t>large</a:t>
            </a:r>
          </a:p>
          <a:p>
            <a:pPr lvl="1" algn="just"/>
            <a:r>
              <a:rPr lang="hu-HU" dirty="0">
                <a:cs typeface="Calibri"/>
              </a:rPr>
              <a:t>Mindkettő MS-COCO (Microsoft </a:t>
            </a:r>
            <a:r>
              <a:rPr lang="hu-HU" dirty="0" err="1">
                <a:cs typeface="Calibri"/>
              </a:rPr>
              <a:t>Common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Objects</a:t>
            </a:r>
            <a:r>
              <a:rPr lang="hu-HU" dirty="0">
                <a:cs typeface="Calibri"/>
              </a:rPr>
              <a:t> in Context) adatbázison előtanítva</a:t>
            </a:r>
          </a:p>
          <a:p>
            <a:pPr algn="just"/>
            <a:r>
              <a:rPr lang="hu-HU" dirty="0">
                <a:cs typeface="Calibri"/>
              </a:rPr>
              <a:t>Objektumkövetés általános metrikái: CLEAR MOT: </a:t>
            </a:r>
            <a:r>
              <a:rPr lang="hu-HU" i="1" dirty="0">
                <a:cs typeface="Calibri"/>
              </a:rPr>
              <a:t>MOTA, MOTP, FN, FP, IDSW</a:t>
            </a:r>
          </a:p>
          <a:p>
            <a:pPr algn="just"/>
            <a:r>
              <a:rPr lang="hu-HU" dirty="0">
                <a:cs typeface="Calibri"/>
              </a:rPr>
              <a:t>UA-DETRAC: tanító/teszt adatbázis + benchmark specifikáció, saját mérőszám: </a:t>
            </a:r>
            <a:r>
              <a:rPr lang="hu-HU" i="1" dirty="0">
                <a:cs typeface="Calibri"/>
              </a:rPr>
              <a:t>PR-MOTA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F1F85E6D-4B37-387E-5841-2B19F9CB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42" y="1718612"/>
            <a:ext cx="2743200" cy="1810512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E9066EDC-7CAD-0F4E-E6EA-124BF273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42" y="4415308"/>
            <a:ext cx="2743200" cy="3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7471-B505-9321-4B23-4E9E523D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UA-DETRAC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A876A4-E2B3-3193-9562-BBC9DE3F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89" y="1552455"/>
            <a:ext cx="6044241" cy="48545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hu-HU" dirty="0" err="1">
                <a:cs typeface="Calibri"/>
              </a:rPr>
              <a:t>Detekció</a:t>
            </a:r>
            <a:r>
              <a:rPr lang="hu-HU" dirty="0">
                <a:cs typeface="Calibri"/>
              </a:rPr>
              <a:t> és </a:t>
            </a:r>
            <a:r>
              <a:rPr lang="hu-HU" dirty="0" err="1">
                <a:cs typeface="Calibri"/>
              </a:rPr>
              <a:t>tracking</a:t>
            </a:r>
            <a:r>
              <a:rPr lang="hu-HU" dirty="0">
                <a:cs typeface="Calibri"/>
              </a:rPr>
              <a:t> annotációk </a:t>
            </a:r>
            <a:r>
              <a:rPr lang="hu-HU" dirty="0" err="1">
                <a:cs typeface="Calibri"/>
              </a:rPr>
              <a:t>MOTChallenge</a:t>
            </a:r>
            <a:r>
              <a:rPr lang="hu-HU" dirty="0">
                <a:cs typeface="Calibri"/>
              </a:rPr>
              <a:t> formátumban</a:t>
            </a:r>
            <a:endParaRPr lang="hu-HU" dirty="0" err="1">
              <a:cs typeface="Calibri" panose="020F0502020204030204"/>
            </a:endParaRPr>
          </a:p>
          <a:p>
            <a:pPr algn="just"/>
            <a:r>
              <a:rPr lang="hu-HU" dirty="0">
                <a:cs typeface="Calibri"/>
              </a:rPr>
              <a:t>Benchmark szoftver (MATLAB) és teszt annotációk már nem elérhetők a hivatalos weboldalon (</a:t>
            </a:r>
            <a:r>
              <a:rPr lang="hu-HU" dirty="0">
                <a:ea typeface="+mn-lt"/>
                <a:cs typeface="+mn-lt"/>
                <a:hlinkClick r:id="rId2"/>
              </a:rPr>
              <a:t>https://detrac-db.rit.albany.edu/</a:t>
            </a:r>
            <a:r>
              <a:rPr lang="hu-HU" dirty="0">
                <a:cs typeface="Calibri"/>
              </a:rPr>
              <a:t>), mivel a beléptetés nem működik</a:t>
            </a:r>
          </a:p>
          <a:p>
            <a:pPr algn="just"/>
            <a:r>
              <a:rPr lang="hu-HU" dirty="0">
                <a:cs typeface="Calibri"/>
              </a:rPr>
              <a:t>Saját implementáció az UA-DETRAC cikkből kiindulva</a:t>
            </a:r>
          </a:p>
          <a:p>
            <a:pPr lvl="1" algn="just"/>
            <a:r>
              <a:rPr lang="hu-HU" dirty="0">
                <a:ea typeface="+mn-lt"/>
                <a:cs typeface="+mn-lt"/>
                <a:hlinkClick r:id="rId3"/>
              </a:rPr>
              <a:t>https://github.com/peter-i-istvan/bsc-thesis</a:t>
            </a:r>
          </a:p>
          <a:p>
            <a:pPr lvl="1" algn="just"/>
            <a:r>
              <a:rPr lang="hu-HU" dirty="0">
                <a:ea typeface="+mn-lt"/>
                <a:cs typeface="+mn-lt"/>
                <a:hlinkClick r:id="rId4"/>
              </a:rPr>
              <a:t>https://detrac-db.rit.albany.edu/Data/DETRAC-benchmark-report.pdf</a:t>
            </a:r>
            <a:endParaRPr lang="hu-HU" dirty="0">
              <a:cs typeface="Calibri"/>
            </a:endParaRPr>
          </a:p>
        </p:txBody>
      </p:sp>
      <p:pic>
        <p:nvPicPr>
          <p:cNvPr id="4" name="Kép 4" descr="A képen katonai jármű, szállítás, különböző látható&#10;&#10;Automatikusan generált leírás">
            <a:extLst>
              <a:ext uri="{FF2B5EF4-FFF2-40B4-BE49-F238E27FC236}">
                <a16:creationId xmlns:a16="http://schemas.microsoft.com/office/drawing/2014/main" id="{8F9A7E62-0458-5AD8-0989-57E56EEDC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229" y="-1617"/>
            <a:ext cx="5460521" cy="2044820"/>
          </a:xfrm>
          <a:prstGeom prst="rect">
            <a:avLst/>
          </a:prstGeo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C40810CD-8789-7682-5675-BBD976EF6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137" y="2852708"/>
            <a:ext cx="4180935" cy="30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7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CC17F0-2C92-3A74-0F5D-CF33A057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Mérés folyamata</a:t>
            </a:r>
            <a:endParaRPr lang="hu-HU" dirty="0"/>
          </a:p>
        </p:txBody>
      </p:sp>
      <p:pic>
        <p:nvPicPr>
          <p:cNvPr id="8" name="Kép 8">
            <a:extLst>
              <a:ext uri="{FF2B5EF4-FFF2-40B4-BE49-F238E27FC236}">
                <a16:creationId xmlns:a16="http://schemas.microsoft.com/office/drawing/2014/main" id="{B71AB538-D1A9-EDBD-A46F-9522F9A1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34" y="1700339"/>
            <a:ext cx="8134709" cy="42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6F204D-743B-EAD2-4C57-FE8A6F96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Eredmények</a:t>
            </a:r>
            <a:endParaRPr lang="hu-HU" dirty="0"/>
          </a:p>
        </p:txBody>
      </p:sp>
      <p:pic>
        <p:nvPicPr>
          <p:cNvPr id="13" name="Kép 13">
            <a:extLst>
              <a:ext uri="{FF2B5EF4-FFF2-40B4-BE49-F238E27FC236}">
                <a16:creationId xmlns:a16="http://schemas.microsoft.com/office/drawing/2014/main" id="{981EB479-CF42-039E-CDA0-3BF7402118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7558" y="5523420"/>
            <a:ext cx="4965940" cy="722615"/>
          </a:xfrm>
        </p:spPr>
      </p:pic>
      <p:sp>
        <p:nvSpPr>
          <p:cNvPr id="16" name="Tartalom helye 15">
            <a:extLst>
              <a:ext uri="{FF2B5EF4-FFF2-40B4-BE49-F238E27FC236}">
                <a16:creationId xmlns:a16="http://schemas.microsoft.com/office/drawing/2014/main" id="{FC8C08E3-93AB-AB73-EEA4-95E262430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011" y="159558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hu-HU" dirty="0">
                <a:cs typeface="Calibri"/>
              </a:rPr>
              <a:t>PR-MOTA: YOLOv5 </a:t>
            </a:r>
            <a:r>
              <a:rPr lang="hu-HU" dirty="0" err="1">
                <a:cs typeface="Calibri"/>
              </a:rPr>
              <a:t>nano</a:t>
            </a:r>
            <a:r>
              <a:rPr lang="hu-HU" dirty="0">
                <a:cs typeface="Calibri"/>
              </a:rPr>
              <a:t> modell</a:t>
            </a:r>
            <a:endParaRPr lang="hu-HU"/>
          </a:p>
          <a:p>
            <a:pPr algn="just"/>
            <a:r>
              <a:rPr lang="hu-HU" dirty="0">
                <a:cs typeface="Calibri"/>
              </a:rPr>
              <a:t>Bevett </a:t>
            </a:r>
            <a:r>
              <a:rPr lang="hu-HU" i="1" dirty="0" err="1">
                <a:cs typeface="Calibri"/>
              </a:rPr>
              <a:t>confidence</a:t>
            </a:r>
            <a:r>
              <a:rPr lang="hu-HU" i="1" dirty="0">
                <a:cs typeface="Calibri"/>
              </a:rPr>
              <a:t> </a:t>
            </a:r>
            <a:r>
              <a:rPr lang="hu-HU" i="1" dirty="0" err="1">
                <a:cs typeface="Calibri"/>
              </a:rPr>
              <a:t>threshold</a:t>
            </a:r>
            <a:r>
              <a:rPr lang="hu-HU" dirty="0">
                <a:cs typeface="Calibri"/>
              </a:rPr>
              <a:t>-ok mellett: </a:t>
            </a:r>
            <a:r>
              <a:rPr lang="hu-HU" dirty="0" err="1">
                <a:cs typeface="Calibri"/>
              </a:rPr>
              <a:t>medium</a:t>
            </a:r>
            <a:r>
              <a:rPr lang="hu-HU" dirty="0">
                <a:cs typeface="Calibri"/>
              </a:rPr>
              <a:t> és </a:t>
            </a:r>
            <a:r>
              <a:rPr lang="hu-HU" dirty="0" err="1">
                <a:cs typeface="Calibri"/>
              </a:rPr>
              <a:t>large</a:t>
            </a:r>
            <a:r>
              <a:rPr lang="hu-HU" dirty="0">
                <a:cs typeface="Calibri"/>
              </a:rPr>
              <a:t> modellek</a:t>
            </a:r>
          </a:p>
          <a:p>
            <a:pPr algn="just"/>
            <a:r>
              <a:rPr lang="hu-HU" dirty="0">
                <a:cs typeface="Calibri"/>
              </a:rPr>
              <a:t>A PR-MOTA metrika nem bizonyult elég informatívnak</a:t>
            </a:r>
          </a:p>
          <a:p>
            <a:pPr algn="just"/>
            <a:r>
              <a:rPr lang="hu-HU" dirty="0">
                <a:cs typeface="Calibri"/>
              </a:rPr>
              <a:t>Az eredeti DETR lassú a </a:t>
            </a:r>
            <a:r>
              <a:rPr lang="hu-HU" i="1" dirty="0" err="1">
                <a:cs typeface="Calibri"/>
              </a:rPr>
              <a:t>real-time</a:t>
            </a:r>
            <a:r>
              <a:rPr lang="hu-HU" i="1" dirty="0">
                <a:cs typeface="Calibri"/>
              </a:rPr>
              <a:t> </a:t>
            </a:r>
            <a:r>
              <a:rPr lang="hu-HU" dirty="0">
                <a:cs typeface="Calibri"/>
              </a:rPr>
              <a:t>működéshez és még nem elég pontos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24C14606-FDB6-C2B3-1781-51AA6C12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6" y="367547"/>
            <a:ext cx="2743200" cy="2057400"/>
          </a:xfrm>
          <a:prstGeom prst="rect">
            <a:avLst/>
          </a:prstGeo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B4C98F20-F938-6FB4-F481-F73063344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96" y="2413649"/>
            <a:ext cx="2743200" cy="2057400"/>
          </a:xfrm>
          <a:prstGeom prst="rect">
            <a:avLst/>
          </a:prstGeo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5B8A5A15-5B2E-E53E-DABB-ECF9BD246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138" y="359901"/>
            <a:ext cx="2743200" cy="2057400"/>
          </a:xfrm>
          <a:prstGeom prst="rect">
            <a:avLst/>
          </a:prstGeom>
        </p:spPr>
      </p:pic>
      <p:pic>
        <p:nvPicPr>
          <p:cNvPr id="7" name="Kép 7">
            <a:extLst>
              <a:ext uri="{FF2B5EF4-FFF2-40B4-BE49-F238E27FC236}">
                <a16:creationId xmlns:a16="http://schemas.microsoft.com/office/drawing/2014/main" id="{1F50DA45-79AA-4A00-BCBB-D6E1B8CF4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5463" y="2411895"/>
            <a:ext cx="2743200" cy="2057400"/>
          </a:xfrm>
          <a:prstGeom prst="rect">
            <a:avLst/>
          </a:prstGeom>
        </p:spPr>
      </p:pic>
      <p:pic>
        <p:nvPicPr>
          <p:cNvPr id="10" name="Kép 10" descr="A képen asztal látható&#10;&#10;Automatikusan generált leírás">
            <a:extLst>
              <a:ext uri="{FF2B5EF4-FFF2-40B4-BE49-F238E27FC236}">
                <a16:creationId xmlns:a16="http://schemas.microsoft.com/office/drawing/2014/main" id="{D1EF0A13-7E8C-AACB-DD2C-8439BFC60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5630453"/>
            <a:ext cx="5776822" cy="887963"/>
          </a:xfrm>
          <a:prstGeom prst="rect">
            <a:avLst/>
          </a:prstGeom>
        </p:spPr>
      </p:pic>
      <p:pic>
        <p:nvPicPr>
          <p:cNvPr id="14" name="Kép 14" descr="A képen asztal látható&#10;&#10;Automatikusan generált leírás">
            <a:extLst>
              <a:ext uri="{FF2B5EF4-FFF2-40B4-BE49-F238E27FC236}">
                <a16:creationId xmlns:a16="http://schemas.microsoft.com/office/drawing/2014/main" id="{A6317804-5EE5-F2D6-0B76-33A9872DE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5910" y="4843733"/>
            <a:ext cx="5345501" cy="6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5A1BB-7FC2-AF9B-2F93-70973C86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Bírálói kérdés: valós idejű DETR lehetőségei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C34007-37E1-A8EC-0E84-6913AFDB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hu-HU" b="1" dirty="0">
                <a:cs typeface="Calibri"/>
              </a:rPr>
              <a:t>Kérdés: </a:t>
            </a:r>
            <a:r>
              <a:rPr lang="hu-HU" dirty="0">
                <a:cs typeface="Calibri"/>
              </a:rPr>
              <a:t>A sebesség egy fontos tényező az objektumdetektálás és követés során, hogy az valós időben végrehajtható legyen. A dolgozatban bemutatott DETR nem alkalmas erre. Jelenleg van erre irányuló fejlesztés, amit valós időben lehetne alkalmazni?</a:t>
            </a:r>
            <a:endParaRPr lang="hu-HU"/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02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5D3E2F-5DAC-3DFF-BC4F-BFD7C6E8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Bírálói kérdés: valós idejű DETR lehetőségei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D8DE2D-7660-AF30-FD44-58388153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Publikált, mért adatokban még nincs érdemi előrelépés</a:t>
            </a:r>
          </a:p>
          <a:p>
            <a:pPr algn="just"/>
            <a:r>
              <a:rPr lang="hu-HU" dirty="0">
                <a:ea typeface="+mn-lt"/>
                <a:cs typeface="+mn-lt"/>
              </a:rPr>
              <a:t>DETR: </a:t>
            </a:r>
            <a:r>
              <a:rPr lang="hu-HU" b="1" dirty="0">
                <a:ea typeface="+mn-lt"/>
                <a:cs typeface="+mn-lt"/>
              </a:rPr>
              <a:t>10-28 FPS</a:t>
            </a:r>
            <a:r>
              <a:rPr lang="hu-HU" dirty="0">
                <a:ea typeface="+mn-lt"/>
                <a:cs typeface="+mn-lt"/>
              </a:rPr>
              <a:t> @ V100, 42 </a:t>
            </a:r>
            <a:r>
              <a:rPr lang="hu-HU" dirty="0" err="1">
                <a:ea typeface="+mn-lt"/>
                <a:cs typeface="+mn-lt"/>
              </a:rPr>
              <a:t>mAP</a:t>
            </a:r>
            <a:endParaRPr lang="hu-HU">
              <a:ea typeface="+mn-lt"/>
              <a:cs typeface="+mn-lt"/>
            </a:endParaRPr>
          </a:p>
          <a:p>
            <a:pPr algn="just"/>
            <a:r>
              <a:rPr lang="hu-HU" dirty="0" err="1">
                <a:ea typeface="+mn-lt"/>
                <a:cs typeface="+mn-lt"/>
              </a:rPr>
              <a:t>Swin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detekcióra</a:t>
            </a:r>
            <a:r>
              <a:rPr lang="hu-HU" dirty="0">
                <a:ea typeface="+mn-lt"/>
                <a:cs typeface="+mn-lt"/>
              </a:rPr>
              <a:t> csak </a:t>
            </a:r>
            <a:r>
              <a:rPr lang="hu-HU" dirty="0" err="1">
                <a:ea typeface="+mn-lt"/>
                <a:cs typeface="+mn-lt"/>
              </a:rPr>
              <a:t>backbone</a:t>
            </a:r>
            <a:r>
              <a:rPr lang="hu-HU" dirty="0">
                <a:ea typeface="+mn-lt"/>
                <a:cs typeface="+mn-lt"/>
              </a:rPr>
              <a:t>): </a:t>
            </a:r>
            <a:r>
              <a:rPr lang="hu-HU" b="1" dirty="0">
                <a:ea typeface="+mn-lt"/>
                <a:cs typeface="+mn-lt"/>
              </a:rPr>
              <a:t>10-22 FPS</a:t>
            </a:r>
            <a:r>
              <a:rPr lang="hu-HU" dirty="0">
                <a:ea typeface="+mn-lt"/>
                <a:cs typeface="+mn-lt"/>
              </a:rPr>
              <a:t> @ V100, 47-58 </a:t>
            </a:r>
            <a:r>
              <a:rPr lang="hu-HU" dirty="0" err="1">
                <a:ea typeface="+mn-lt"/>
                <a:cs typeface="+mn-lt"/>
              </a:rPr>
              <a:t>mAP</a:t>
            </a:r>
            <a:endParaRPr lang="hu-HU" dirty="0">
              <a:ea typeface="+mn-lt"/>
              <a:cs typeface="+mn-lt"/>
            </a:endParaRPr>
          </a:p>
          <a:p>
            <a:pPr algn="just"/>
            <a:r>
              <a:rPr lang="hu-HU" dirty="0" err="1">
                <a:cs typeface="Calibri"/>
              </a:rPr>
              <a:t>Swin</a:t>
            </a:r>
            <a:r>
              <a:rPr lang="hu-HU" dirty="0">
                <a:cs typeface="Calibri"/>
              </a:rPr>
              <a:t> (Shifted </a:t>
            </a:r>
            <a:r>
              <a:rPr lang="hu-HU" dirty="0" err="1">
                <a:cs typeface="Calibri"/>
              </a:rPr>
              <a:t>WINdows</a:t>
            </a:r>
            <a:r>
              <a:rPr lang="hu-HU" dirty="0">
                <a:cs typeface="Calibri"/>
              </a:rPr>
              <a:t>) elviekben hatékonyabb lehet, a </a:t>
            </a:r>
            <a:r>
              <a:rPr lang="hu-HU" dirty="0" err="1">
                <a:cs typeface="Calibri"/>
              </a:rPr>
              <a:t>csúszóablakos</a:t>
            </a:r>
            <a:r>
              <a:rPr lang="hu-HU" dirty="0">
                <a:cs typeface="Calibri"/>
              </a:rPr>
              <a:t> megközelítés miatt elvileg lineáris komplexitás</a:t>
            </a:r>
          </a:p>
          <a:p>
            <a:pPr algn="just"/>
            <a:r>
              <a:rPr lang="hu-HU" dirty="0">
                <a:cs typeface="Calibri"/>
              </a:rPr>
              <a:t>DINO </a:t>
            </a:r>
            <a:r>
              <a:rPr lang="hu-HU" b="1" dirty="0">
                <a:ea typeface="+mn-lt"/>
                <a:cs typeface="+mn-lt"/>
              </a:rPr>
              <a:t>10-24 FPS</a:t>
            </a:r>
            <a:r>
              <a:rPr lang="hu-HU" dirty="0">
                <a:ea typeface="+mn-lt"/>
                <a:cs typeface="+mn-lt"/>
              </a:rPr>
              <a:t> @ A100 </a:t>
            </a:r>
            <a:r>
              <a:rPr lang="hu-HU" err="1">
                <a:ea typeface="+mn-lt"/>
                <a:cs typeface="+mn-lt"/>
              </a:rPr>
              <a:t>ResNet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backbone-nal</a:t>
            </a:r>
            <a:r>
              <a:rPr lang="hu-HU" dirty="0">
                <a:ea typeface="+mn-lt"/>
                <a:cs typeface="+mn-lt"/>
              </a:rPr>
              <a:t> 51 </a:t>
            </a:r>
            <a:r>
              <a:rPr lang="hu-HU" err="1">
                <a:ea typeface="+mn-lt"/>
                <a:cs typeface="+mn-lt"/>
              </a:rPr>
              <a:t>mAP</a:t>
            </a:r>
            <a:endParaRPr lang="hu-HU">
              <a:ea typeface="+mn-lt"/>
              <a:cs typeface="+mn-lt"/>
            </a:endParaRPr>
          </a:p>
          <a:p>
            <a:pPr algn="just"/>
            <a:r>
              <a:rPr lang="hu-HU" dirty="0">
                <a:ea typeface="+mn-lt"/>
                <a:cs typeface="+mn-lt"/>
              </a:rPr>
              <a:t>DINO </a:t>
            </a:r>
            <a:r>
              <a:rPr lang="hu-HU" dirty="0" err="1">
                <a:ea typeface="+mn-lt"/>
                <a:cs typeface="+mn-lt"/>
              </a:rPr>
              <a:t>Swin</a:t>
            </a:r>
            <a:r>
              <a:rPr lang="hu-HU" dirty="0">
                <a:ea typeface="+mn-lt"/>
                <a:cs typeface="+mn-lt"/>
              </a:rPr>
              <a:t>-L </a:t>
            </a:r>
            <a:r>
              <a:rPr lang="hu-HU" dirty="0" err="1">
                <a:ea typeface="+mn-lt"/>
                <a:cs typeface="+mn-lt"/>
              </a:rPr>
              <a:t>backbone-nal</a:t>
            </a:r>
            <a:r>
              <a:rPr lang="hu-HU" dirty="0">
                <a:ea typeface="+mn-lt"/>
                <a:cs typeface="+mn-lt"/>
              </a:rPr>
              <a:t> 63 </a:t>
            </a:r>
            <a:r>
              <a:rPr lang="hu-HU" dirty="0" err="1">
                <a:ea typeface="+mn-lt"/>
                <a:cs typeface="+mn-lt"/>
              </a:rPr>
              <a:t>mAP</a:t>
            </a:r>
            <a:r>
              <a:rPr lang="hu-HU" dirty="0">
                <a:ea typeface="+mn-lt"/>
                <a:cs typeface="+mn-lt"/>
              </a:rPr>
              <a:t>, de itt FPS-t nem közöltek</a:t>
            </a:r>
            <a:endParaRPr lang="en-US">
              <a:ea typeface="+mn-lt"/>
              <a:cs typeface="+mn-lt"/>
            </a:endParaRPr>
          </a:p>
          <a:p>
            <a:pPr algn="just"/>
            <a:endParaRPr lang="hu-HU" dirty="0">
              <a:cs typeface="Calibri"/>
            </a:endParaRPr>
          </a:p>
          <a:p>
            <a:pPr algn="just"/>
            <a:endParaRPr lang="hu-HU" dirty="0">
              <a:cs typeface="Calibri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44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Konvolúciós és transformer alapú képfeldolgozó neurális hálók összehasonlítása</vt:lpstr>
      <vt:lpstr>Motiváció</vt:lpstr>
      <vt:lpstr>Szakdolgozat célja</vt:lpstr>
      <vt:lpstr>Konkrét modellek, mérőszámok</vt:lpstr>
      <vt:lpstr>UA-DETRAC</vt:lpstr>
      <vt:lpstr>Mérés folyamata</vt:lpstr>
      <vt:lpstr>Eredmények</vt:lpstr>
      <vt:lpstr>Bírálói kérdés: valós idejű DETR lehetőségei</vt:lpstr>
      <vt:lpstr>Bírálói kérdés: valós idejű DETR lehetőségei</vt:lpstr>
      <vt:lpstr>Valós idejű DETR lehetőségei - források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604</cp:revision>
  <dcterms:created xsi:type="dcterms:W3CDTF">2023-01-10T17:45:37Z</dcterms:created>
  <dcterms:modified xsi:type="dcterms:W3CDTF">2023-01-11T10:33:31Z</dcterms:modified>
</cp:coreProperties>
</file>