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73" r:id="rId2"/>
  </p:sldMasterIdLst>
  <p:notesMasterIdLst>
    <p:notesMasterId r:id="rId139"/>
  </p:notesMasterIdLst>
  <p:handoutMasterIdLst>
    <p:handoutMasterId r:id="rId140"/>
  </p:handoutMasterIdLst>
  <p:sldIdLst>
    <p:sldId id="344" r:id="rId3"/>
    <p:sldId id="363" r:id="rId4"/>
    <p:sldId id="358" r:id="rId5"/>
    <p:sldId id="362" r:id="rId6"/>
    <p:sldId id="354" r:id="rId7"/>
    <p:sldId id="360" r:id="rId8"/>
    <p:sldId id="364" r:id="rId9"/>
    <p:sldId id="366" r:id="rId10"/>
    <p:sldId id="496" r:id="rId11"/>
    <p:sldId id="367" r:id="rId12"/>
    <p:sldId id="337" r:id="rId13"/>
    <p:sldId id="361" r:id="rId14"/>
    <p:sldId id="499" r:id="rId15"/>
    <p:sldId id="369" r:id="rId16"/>
    <p:sldId id="374" r:id="rId17"/>
    <p:sldId id="373" r:id="rId18"/>
    <p:sldId id="384" r:id="rId19"/>
    <p:sldId id="371" r:id="rId20"/>
    <p:sldId id="372" r:id="rId21"/>
    <p:sldId id="375" r:id="rId22"/>
    <p:sldId id="376" r:id="rId23"/>
    <p:sldId id="385" r:id="rId24"/>
    <p:sldId id="386" r:id="rId25"/>
    <p:sldId id="388" r:id="rId26"/>
    <p:sldId id="387" r:id="rId27"/>
    <p:sldId id="377" r:id="rId28"/>
    <p:sldId id="497" r:id="rId29"/>
    <p:sldId id="365" r:id="rId30"/>
    <p:sldId id="382" r:id="rId31"/>
    <p:sldId id="381" r:id="rId32"/>
    <p:sldId id="379" r:id="rId33"/>
    <p:sldId id="390" r:id="rId34"/>
    <p:sldId id="391" r:id="rId35"/>
    <p:sldId id="389" r:id="rId36"/>
    <p:sldId id="393" r:id="rId37"/>
    <p:sldId id="380" r:id="rId38"/>
    <p:sldId id="383" r:id="rId39"/>
    <p:sldId id="392" r:id="rId40"/>
    <p:sldId id="399" r:id="rId41"/>
    <p:sldId id="394" r:id="rId42"/>
    <p:sldId id="395" r:id="rId43"/>
    <p:sldId id="396" r:id="rId44"/>
    <p:sldId id="397" r:id="rId45"/>
    <p:sldId id="398" r:id="rId46"/>
    <p:sldId id="404" r:id="rId47"/>
    <p:sldId id="400" r:id="rId48"/>
    <p:sldId id="405" r:id="rId49"/>
    <p:sldId id="401" r:id="rId50"/>
    <p:sldId id="406" r:id="rId51"/>
    <p:sldId id="407" r:id="rId52"/>
    <p:sldId id="408" r:id="rId53"/>
    <p:sldId id="403" r:id="rId54"/>
    <p:sldId id="449" r:id="rId55"/>
    <p:sldId id="411" r:id="rId56"/>
    <p:sldId id="425" r:id="rId57"/>
    <p:sldId id="421" r:id="rId58"/>
    <p:sldId id="422" r:id="rId59"/>
    <p:sldId id="423" r:id="rId60"/>
    <p:sldId id="424" r:id="rId61"/>
    <p:sldId id="426" r:id="rId62"/>
    <p:sldId id="427" r:id="rId63"/>
    <p:sldId id="428" r:id="rId64"/>
    <p:sldId id="437" r:id="rId65"/>
    <p:sldId id="500" r:id="rId66"/>
    <p:sldId id="429" r:id="rId67"/>
    <p:sldId id="430" r:id="rId68"/>
    <p:sldId id="439" r:id="rId69"/>
    <p:sldId id="440" r:id="rId70"/>
    <p:sldId id="441" r:id="rId71"/>
    <p:sldId id="446" r:id="rId72"/>
    <p:sldId id="438" r:id="rId73"/>
    <p:sldId id="447" r:id="rId74"/>
    <p:sldId id="448" r:id="rId75"/>
    <p:sldId id="442" r:id="rId76"/>
    <p:sldId id="443" r:id="rId77"/>
    <p:sldId id="409" r:id="rId78"/>
    <p:sldId id="444" r:id="rId79"/>
    <p:sldId id="453" r:id="rId80"/>
    <p:sldId id="451" r:id="rId81"/>
    <p:sldId id="452" r:id="rId82"/>
    <p:sldId id="445" r:id="rId83"/>
    <p:sldId id="412" r:id="rId84"/>
    <p:sldId id="435" r:id="rId85"/>
    <p:sldId id="457" r:id="rId86"/>
    <p:sldId id="458" r:id="rId87"/>
    <p:sldId id="413" r:id="rId88"/>
    <p:sldId id="454" r:id="rId89"/>
    <p:sldId id="436" r:id="rId90"/>
    <p:sldId id="414" r:id="rId91"/>
    <p:sldId id="459" r:id="rId92"/>
    <p:sldId id="461" r:id="rId93"/>
    <p:sldId id="462" r:id="rId94"/>
    <p:sldId id="463" r:id="rId95"/>
    <p:sldId id="465" r:id="rId96"/>
    <p:sldId id="464" r:id="rId97"/>
    <p:sldId id="466" r:id="rId98"/>
    <p:sldId id="416" r:id="rId99"/>
    <p:sldId id="415" r:id="rId100"/>
    <p:sldId id="468" r:id="rId101"/>
    <p:sldId id="469" r:id="rId102"/>
    <p:sldId id="470" r:id="rId103"/>
    <p:sldId id="460" r:id="rId104"/>
    <p:sldId id="472" r:id="rId105"/>
    <p:sldId id="417" r:id="rId106"/>
    <p:sldId id="473" r:id="rId107"/>
    <p:sldId id="475" r:id="rId108"/>
    <p:sldId id="474" r:id="rId109"/>
    <p:sldId id="476" r:id="rId110"/>
    <p:sldId id="477" r:id="rId111"/>
    <p:sldId id="479" r:id="rId112"/>
    <p:sldId id="478" r:id="rId113"/>
    <p:sldId id="480" r:id="rId114"/>
    <p:sldId id="481" r:id="rId115"/>
    <p:sldId id="482" r:id="rId116"/>
    <p:sldId id="483" r:id="rId117"/>
    <p:sldId id="486" r:id="rId118"/>
    <p:sldId id="494" r:id="rId119"/>
    <p:sldId id="498" r:id="rId120"/>
    <p:sldId id="484" r:id="rId121"/>
    <p:sldId id="485" r:id="rId122"/>
    <p:sldId id="418" r:id="rId123"/>
    <p:sldId id="487" r:id="rId124"/>
    <p:sldId id="489" r:id="rId125"/>
    <p:sldId id="488" r:id="rId126"/>
    <p:sldId id="490" r:id="rId127"/>
    <p:sldId id="419" r:id="rId128"/>
    <p:sldId id="491" r:id="rId129"/>
    <p:sldId id="434" r:id="rId130"/>
    <p:sldId id="431" r:id="rId131"/>
    <p:sldId id="493" r:id="rId132"/>
    <p:sldId id="492" r:id="rId133"/>
    <p:sldId id="433" r:id="rId134"/>
    <p:sldId id="432" r:id="rId135"/>
    <p:sldId id="467" r:id="rId136"/>
    <p:sldId id="501" r:id="rId137"/>
    <p:sldId id="455" r:id="rId138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2">
          <p15:clr>
            <a:srgbClr val="A4A3A4"/>
          </p15:clr>
        </p15:guide>
        <p15:guide id="2" pos="546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os Biro" initials="JB" lastIdx="1" clrIdx="0">
    <p:extLst>
      <p:ext uri="{19B8F6BF-5375-455C-9EA6-DF929625EA0E}">
        <p15:presenceInfo xmlns:p15="http://schemas.microsoft.com/office/powerpoint/2012/main" userId="S-1-5-21-2448406460-2828086590-2809017384-7811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DEEA"/>
    <a:srgbClr val="FF3366"/>
    <a:srgbClr val="006699"/>
    <a:srgbClr val="091925"/>
    <a:srgbClr val="123451"/>
    <a:srgbClr val="07131C"/>
    <a:srgbClr val="0D263A"/>
    <a:srgbClr val="336699"/>
    <a:srgbClr val="00FF8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20" autoAdjust="0"/>
    <p:restoredTop sz="84010" autoAdjust="0"/>
  </p:normalViewPr>
  <p:slideViewPr>
    <p:cSldViewPr>
      <p:cViewPr>
        <p:scale>
          <a:sx n="90" d="100"/>
          <a:sy n="90" d="100"/>
        </p:scale>
        <p:origin x="318" y="114"/>
      </p:cViewPr>
      <p:guideLst>
        <p:guide orient="horz" pos="902"/>
        <p:guide pos="5469"/>
      </p:guideLst>
    </p:cSldViewPr>
  </p:slideViewPr>
  <p:outlineViewPr>
    <p:cViewPr>
      <p:scale>
        <a:sx n="33" d="100"/>
        <a:sy n="33" d="100"/>
      </p:scale>
      <p:origin x="0" y="-77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notesMaster" Target="notesMasters/notesMaster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handoutMaster" Target="handoutMasters/handoutMaster1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commentAuthors" Target="commentAuthor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presProps" Target="presProp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1-31T09:34:48.201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ud.epam.com/janos_biro/spring-core-training/commit/4de66641ef38d62881de1f0d002134cac0cb4347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ud.epam.com/janos_biro/spring-core-training/commit/4de66641ef38d62881de1f0d002134cac0cb4347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ud.epam.com/janos_biro/spring-core-training/commit/cbcde616c516670bbb61b80035f51d0ec7a12c5c" TargetMode="External"/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gitbud.epam.com/janos_biro/spring-core-training/commit/f3bf1f91fea6b8217879cd29b0ba0e367a0955e3" TargetMode="External"/><Relationship Id="rId4" Type="http://schemas.openxmlformats.org/officeDocument/2006/relationships/hyperlink" Target="https://gitbud.epam.com/janos_biro/spring-core-training/commit/a1ee4ab2ae027be982b7d175dc26151c2cf2fd03" TargetMode="Externa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ud.epam.com/janos_biro/spring-core-training/commit/1ee61d8d937a9ac1e323ca721252cd456f5e7dcd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ud.epam.com/janos_biro/spring-core-training/commit/6972db8b1e20a22050ef9e5ee461d0ba764ea957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ud.epam.com/janos_biro/spring-core-training/commit/6745357b112659df02a0a8bd799201e8d6ee6d58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ud.epam.com/janos_biro/spring-core-training/commit/7673b7f297056a086103472cf578cc2e4f5725c1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ud.epam.com/janos_biro/spring-core-training/commit/6b5af0a0372f2718003e0704c832e902aafa00de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ud.epam.com/janos_biro/spring-core-training/commit/61fae8c3e324d52fb182d7086fc0b0323ce1507c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ud.epam.com/janos_biro/spring-core-training/commit/711b08dbaa83b175be74c591ff87db4af02d6aaf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ud.epam.com/janos_biro/spring-core-training/commit/fe6b59bb5f46162ae6238bdec7247238f22acf89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ud.epam.com/janos_biro/spring-core-training/commit/967c53f8ff345bbb11af3e08b706c9cd9019f85e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ud.epam.com/janos_biro/spring-core-training/commit/f91c79337de90471504e317d388a75edb8804b13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ud.epam.com/janos_biro/spring-core-training/commit/f8e4b33d2fe254f8d74e7a321baa2e0cbbbf6be4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ud.epam.com/janos_biro/spring-core-training/commit/a8c7242d6259628e25e9942da8c8a8fa1dd0d22c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ud.epam.com/janos_biro/spring-core-training/commit/9aae52126d945756c245a34a718f39584e44000c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ud.epam.com/janos_biro/spring-core-training/commit/ac14b7ae9477302ed06b81acdfa28d09ce202c85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ud.epam.com/janos_biro/spring-core-training/commit/6519e9033fcaf35997d1e102848d5f68b98fecec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ud.epam.com/janos_biro/spring-core-training/commit/6519e9033fcaf35997d1e102848d5f68b98fecec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bud.epam.com/janos_biro/spring-core-training/commit/1a464636a6328e3bcf756ba1227704ffa47196c2" TargetMode="Externa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ud.epam.com/janos_biro/spring-core-training/commit/aa60608621235e0d8564b7eda90b224b9a59e7f6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ud.epam.com/janos_biro/spring-core-training/commit/f6de7ae03fefdb8506f956d88831b2fd24609c33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ud.epam.com/janos_biro/spring-core-training/commit/1324726f5549831c3349fe4fd75a89d3a76ab6f4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ud.epam.com/janos_biro/spring-core-training/commit/f1b58e301247e9839d76aef244a66b530cb31e5c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gitbud.epam.com/janos_biro/spring-core-training/commit/009e78daa705a49ee81addfa701610d6a06e7d1e" TargetMode="External"/><Relationship Id="rId4" Type="http://schemas.openxmlformats.org/officeDocument/2006/relationships/hyperlink" Target="https://gitbud.epam.com/janos_biro/spring-core-training/commit/c0fc26c04c41ffafcab4cb15d0243f01819e7f7d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ud.epam.com/janos_biro/spring-core-training/commit/f1b58e301247e9839d76aef244a66b530cb31e5c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ud.epam.com/janos_biro/spring-core-training/commit/8803ed0ccfeca7c7e8994ad762fd28d095050459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ud.epam.com/janos_biro/spring-core-training/commit/4a2f212912cabb7591b8b73b32f8cf4e5b6c6597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bud.epam.com/janos_biro/spring-core-training/commit/44032056f4a949f5af520c387692c15eb827814f" TargetMode="External"/></Relationships>
</file>

<file path=ppt/notesSlides/_rels/notes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ud.epam.com/janos_biro/spring-core-training/commit/ba942fe4cdc72c045cf78d9af2b15fe9b564656b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ud.epam.com/janos_biro/spring-core-training/commit/cc880d5502962e2a9a8402999b61c58b5b8d2089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ud.epam.com/janos_biro/spring-core-training/commit/1aa22b9895375ebc8682005f2446acc764570b4c" TargetMode="External"/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ud.epam.com/janos_biro/spring-core-training/commit/ef84814d8e146323f97c7f3d87ebedf8d13b4de0" TargetMode="External"/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ud.epam.com/janos_biro/spring-core-training/commit/ef84814d8e146323f97c7f3d87ebedf8d13b4de0" TargetMode="External"/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ud.epam.com/janos_biro/spring-core-training/commit/bc2d569d2c131460f242e84b474ff783644fd542" TargetMode="External"/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gitbud.epam.com/janos_biro/spring-core-training/commit/d9c8b56c48f8192f31f03f67432190587df60f8a" TargetMode="External"/><Relationship Id="rId4" Type="http://schemas.openxmlformats.org/officeDocument/2006/relationships/hyperlink" Target="https://gitbud.epam.com/janos_biro/spring-core-training/commit/dd9cf1dea98e0cc17a2e3c23210915df5045329c" TargetMode="External"/></Relationships>
</file>

<file path=ppt/notesSlides/_rels/notes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ud.epam.com/janos_biro/spring-core-training/commit/349bdbcc2605d7a6d1002bb6b7f4942cd5a99098" TargetMode="External"/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ud.epam.com/janos_biro/spring-core-training/commit/2a9f0464a925688096c5a81653e08aba71fa8b39" TargetMode="External"/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ud.epam.com/janos_biro/spring-core-training/commit/30cb2d5b46aa64c8581d2fb54900014fa728422f" TargetMode="External"/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ud.epam.com/janos_biro/spring-core-training/commit/d1a074a469897bae3bfe7ce1c8736a4c9332600b" TargetMode="External"/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bud.epam.com/janos_biro/spring-core-training/commit/5ca369d8af6cb0dbd75a2b51dd1ea78b5958de88" TargetMode="Externa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ud.epam.com/janos_biro/spring-core-training/commit/7f64791f71da19e45104db30bbf07d75ddedabbc" TargetMode="External"/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ud.epam.com/janos_biro/spring-core-training/commit/0e962398cbd1211d0b31786f33b1b3620b08f26d" TargetMode="External"/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ud.epam.com/janos_biro/spring-core-training/commit/638bd3c6c9603757b6fbff5c9b3f7c8061e26b53" TargetMode="External"/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bud.epam.com/janos_biro/spring-core-training/commit/5ca0efac9fb4abaf340160505aefd4bd0a1fed75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ET: (</a:t>
            </a:r>
            <a:r>
              <a:rPr lang="hu-HU" dirty="0" err="1" smtClean="0"/>
              <a:t>exercise</a:t>
            </a:r>
            <a:r>
              <a:rPr lang="hu-HU" dirty="0" smtClean="0"/>
              <a:t> </a:t>
            </a:r>
            <a:r>
              <a:rPr lang="hu-HU" dirty="0" err="1" smtClean="0"/>
              <a:t>together</a:t>
            </a:r>
            <a:r>
              <a:rPr lang="hu-HU" dirty="0" smtClean="0"/>
              <a:t>, </a:t>
            </a:r>
            <a:r>
              <a:rPr lang="hu-HU" dirty="0" err="1" smtClean="0"/>
              <a:t>examining</a:t>
            </a:r>
            <a:r>
              <a:rPr lang="hu-HU" baseline="0" dirty="0" smtClean="0"/>
              <a:t> API, </a:t>
            </a:r>
            <a:r>
              <a:rPr lang="hu-HU" baseline="0" dirty="0" err="1" smtClean="0"/>
              <a:t>doing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coding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example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together</a:t>
            </a:r>
            <a:r>
              <a:rPr lang="hu-HU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EA: (</a:t>
            </a:r>
            <a:r>
              <a:rPr lang="hu-HU" dirty="0" err="1" smtClean="0"/>
              <a:t>exercise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be </a:t>
            </a:r>
            <a:r>
              <a:rPr lang="hu-HU" baseline="0" dirty="0" err="1" smtClean="0"/>
              <a:t>done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individually</a:t>
            </a:r>
            <a:r>
              <a:rPr lang="hu-HU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 smtClean="0"/>
              <a:t>Other</a:t>
            </a:r>
            <a:r>
              <a:rPr lang="hu-HU" dirty="0" smtClean="0"/>
              <a:t> </a:t>
            </a:r>
            <a:r>
              <a:rPr lang="hu-HU" dirty="0" err="1" smtClean="0"/>
              <a:t>notes</a:t>
            </a:r>
            <a:r>
              <a:rPr lang="hu-HU" dirty="0" smtClean="0"/>
              <a:t>: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reminders</a:t>
            </a:r>
            <a:r>
              <a:rPr lang="hu-HU" baseline="0" dirty="0" smtClean="0"/>
              <a:t> for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presentator</a:t>
            </a:r>
            <a:endParaRPr lang="hu-H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err="1" smtClean="0"/>
              <a:t>Preparation</a:t>
            </a:r>
            <a:r>
              <a:rPr lang="hu-HU" baseline="0" dirty="0" smtClean="0"/>
              <a:t>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hu-HU" baseline="0" dirty="0" err="1" smtClean="0"/>
              <a:t>Create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your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own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repository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gitbud</a:t>
            </a:r>
            <a:endParaRPr lang="hu-HU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hu-HU" baseline="0" dirty="0" err="1" smtClean="0"/>
              <a:t>Name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cards</a:t>
            </a:r>
            <a:endParaRPr lang="hu-H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err="1" smtClean="0"/>
              <a:t>Commits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day</a:t>
            </a:r>
            <a:r>
              <a:rPr lang="hu-HU" baseline="0" dirty="0" smtClean="0"/>
              <a:t> (</a:t>
            </a:r>
            <a:r>
              <a:rPr lang="hu-HU" baseline="0" dirty="0" err="1" smtClean="0"/>
              <a:t>help</a:t>
            </a:r>
            <a:r>
              <a:rPr lang="hu-HU" baseline="0" dirty="0" smtClean="0"/>
              <a:t>): </a:t>
            </a:r>
            <a:r>
              <a:rPr lang="hu-HU" baseline="0" dirty="0" err="1" smtClean="0"/>
              <a:t>checkout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if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presenter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stuck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copy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snippets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from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it</a:t>
            </a:r>
            <a:r>
              <a:rPr lang="hu-HU" baseline="0" dirty="0" smtClean="0"/>
              <a:t> (</a:t>
            </a:r>
            <a:r>
              <a:rPr lang="hu-HU" baseline="0" dirty="0" err="1" smtClean="0"/>
              <a:t>do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not</a:t>
            </a:r>
            <a:r>
              <a:rPr lang="hu-HU" baseline="0" dirty="0" smtClean="0"/>
              <a:t> show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pupils</a:t>
            </a:r>
            <a:r>
              <a:rPr lang="hu-HU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https://gitbud.epam.com/janos_biro/spring-core-training/commits/master</a:t>
            </a:r>
            <a:endParaRPr lang="hu-H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BUT </a:t>
            </a:r>
            <a:r>
              <a:rPr lang="hu-HU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presentation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should</a:t>
            </a:r>
            <a:r>
              <a:rPr lang="hu-HU" baseline="0" dirty="0" smtClean="0"/>
              <a:t> be </a:t>
            </a:r>
            <a:r>
              <a:rPr lang="hu-HU" baseline="0" dirty="0" err="1" smtClean="0"/>
              <a:t>dynamic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create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new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gibud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repo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start of </a:t>
            </a:r>
            <a:r>
              <a:rPr lang="hu-HU" baseline="0" dirty="0" err="1" smtClean="0"/>
              <a:t>each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training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commit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continously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share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hascode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if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something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wrong</a:t>
            </a:r>
            <a:r>
              <a:rPr lang="hu-HU" baseline="0" dirty="0" smtClean="0"/>
              <a:t> (</a:t>
            </a:r>
            <a:r>
              <a:rPr lang="hu-HU" baseline="0" dirty="0" err="1" smtClean="0"/>
              <a:t>also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solve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EAs</a:t>
            </a:r>
            <a:r>
              <a:rPr lang="hu-HU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err="1" smtClean="0"/>
              <a:t>You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always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choose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other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ETs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EAs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but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try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follow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them</a:t>
            </a:r>
            <a:r>
              <a:rPr lang="hu-HU" baseline="0" dirty="0" smtClean="0"/>
              <a:t> (</a:t>
            </a:r>
            <a:r>
              <a:rPr lang="hu-HU" baseline="0" dirty="0" err="1" smtClean="0"/>
              <a:t>so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you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your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help</a:t>
            </a:r>
            <a:r>
              <a:rPr lang="hu-HU" baseline="0" dirty="0" smtClean="0"/>
              <a:t> (</a:t>
            </a:r>
            <a:r>
              <a:rPr lang="hu-HU" baseline="0" dirty="0" err="1" smtClean="0"/>
              <a:t>see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above</a:t>
            </a:r>
            <a:r>
              <a:rPr lang="hu-HU" baseline="0" dirty="0" smtClean="0"/>
              <a:t>))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err="1" smtClean="0"/>
              <a:t>EAs</a:t>
            </a:r>
            <a:r>
              <a:rPr lang="hu-HU" baseline="0" dirty="0" smtClean="0"/>
              <a:t> here </a:t>
            </a:r>
            <a:r>
              <a:rPr lang="hu-HU" baseline="0" dirty="0" err="1" smtClean="0"/>
              <a:t>are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examples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help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does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not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include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them</a:t>
            </a:r>
            <a:endParaRPr lang="hu-H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„ET” </a:t>
            </a:r>
            <a:r>
              <a:rPr lang="hu-HU" baseline="0" dirty="0" err="1" smtClean="0"/>
              <a:t>without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any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notes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means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code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slide</a:t>
            </a:r>
            <a:r>
              <a:rPr lang="hu-HU" baseline="0" dirty="0" smtClean="0"/>
              <a:t> must be </a:t>
            </a:r>
            <a:r>
              <a:rPr lang="hu-HU" baseline="0" dirty="0" err="1" smtClean="0"/>
              <a:t>typed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together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00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Install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ZIP!</a:t>
            </a:r>
          </a:p>
          <a:p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255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0096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BeanDefiniton</a:t>
            </a:r>
            <a:r>
              <a:rPr lang="hu-HU" dirty="0" smtClean="0"/>
              <a:t> is </a:t>
            </a:r>
            <a:r>
              <a:rPr lang="hu-HU" dirty="0" err="1" smtClean="0"/>
              <a:t>equivalent</a:t>
            </a:r>
            <a:r>
              <a:rPr lang="hu-HU" dirty="0" smtClean="0"/>
              <a:t>!</a:t>
            </a:r>
          </a:p>
          <a:p>
            <a:r>
              <a:rPr lang="hu-HU" dirty="0" err="1" smtClean="0"/>
              <a:t>You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can</a:t>
            </a:r>
            <a:r>
              <a:rPr lang="hu-HU" baseline="0" dirty="0" smtClean="0"/>
              <a:t> mix and </a:t>
            </a:r>
            <a:r>
              <a:rPr lang="hu-HU" baseline="0" dirty="0" err="1" smtClean="0"/>
              <a:t>match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you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want</a:t>
            </a:r>
            <a:r>
              <a:rPr lang="hu-HU" baseline="0" dirty="0" smtClean="0"/>
              <a:t>! (be </a:t>
            </a:r>
            <a:r>
              <a:rPr lang="hu-HU" baseline="0" dirty="0" err="1" smtClean="0"/>
              <a:t>consistent</a:t>
            </a:r>
            <a:r>
              <a:rPr lang="hu-HU" baseline="0" dirty="0" smtClean="0"/>
              <a:t>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8082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BeanDefiniton</a:t>
            </a:r>
            <a:r>
              <a:rPr lang="hu-HU" dirty="0" smtClean="0"/>
              <a:t> is </a:t>
            </a:r>
            <a:r>
              <a:rPr lang="hu-HU" dirty="0" err="1" smtClean="0"/>
              <a:t>equivalent</a:t>
            </a:r>
            <a:r>
              <a:rPr lang="hu-HU" dirty="0" smtClean="0"/>
              <a:t>!</a:t>
            </a:r>
          </a:p>
          <a:p>
            <a:r>
              <a:rPr lang="hu-HU" dirty="0" err="1" smtClean="0"/>
              <a:t>You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can</a:t>
            </a:r>
            <a:r>
              <a:rPr lang="hu-HU" baseline="0" dirty="0" smtClean="0"/>
              <a:t> mix and </a:t>
            </a:r>
            <a:r>
              <a:rPr lang="hu-HU" baseline="0" dirty="0" err="1" smtClean="0"/>
              <a:t>match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you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want</a:t>
            </a:r>
            <a:r>
              <a:rPr lang="hu-HU" baseline="0" dirty="0" smtClean="0"/>
              <a:t>! (be </a:t>
            </a:r>
            <a:r>
              <a:rPr lang="hu-HU" baseline="0" dirty="0" err="1" smtClean="0"/>
              <a:t>consistent</a:t>
            </a:r>
            <a:r>
              <a:rPr lang="hu-HU" baseline="0" dirty="0" smtClean="0"/>
              <a:t>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8709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3977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BeanDefiniton</a:t>
            </a:r>
            <a:r>
              <a:rPr lang="hu-HU" dirty="0" smtClean="0"/>
              <a:t> is </a:t>
            </a:r>
            <a:r>
              <a:rPr lang="hu-HU" dirty="0" err="1" smtClean="0"/>
              <a:t>equivalent</a:t>
            </a:r>
            <a:r>
              <a:rPr lang="hu-HU" dirty="0" smtClean="0"/>
              <a:t>!</a:t>
            </a:r>
          </a:p>
          <a:p>
            <a:r>
              <a:rPr lang="hu-HU" dirty="0" err="1" smtClean="0"/>
              <a:t>You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can</a:t>
            </a:r>
            <a:r>
              <a:rPr lang="hu-HU" baseline="0" dirty="0" smtClean="0"/>
              <a:t> mix and </a:t>
            </a:r>
            <a:r>
              <a:rPr lang="hu-HU" baseline="0" dirty="0" err="1" smtClean="0"/>
              <a:t>match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you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want</a:t>
            </a:r>
            <a:r>
              <a:rPr lang="hu-HU" baseline="0" dirty="0" smtClean="0"/>
              <a:t>! (be </a:t>
            </a:r>
            <a:r>
              <a:rPr lang="hu-HU" baseline="0" dirty="0" err="1" smtClean="0"/>
              <a:t>consistent</a:t>
            </a:r>
            <a:r>
              <a:rPr lang="hu-HU" baseline="0" dirty="0" smtClean="0"/>
              <a:t>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8590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0137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8149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8684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1654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1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ET: </a:t>
            </a:r>
            <a:r>
              <a:rPr lang="hu-HU" dirty="0" err="1" smtClean="0"/>
              <a:t>Create</a:t>
            </a:r>
            <a:r>
              <a:rPr lang="hu-HU" dirty="0" smtClean="0"/>
              <a:t>: </a:t>
            </a:r>
            <a:r>
              <a:rPr lang="hu-HU" dirty="0" err="1" smtClean="0"/>
              <a:t>Eclipse</a:t>
            </a:r>
            <a:r>
              <a:rPr lang="hu-HU" dirty="0" smtClean="0"/>
              <a:t>/</a:t>
            </a:r>
            <a:r>
              <a:rPr lang="hu-HU" dirty="0" err="1" smtClean="0"/>
              <a:t>Maven</a:t>
            </a:r>
            <a:r>
              <a:rPr lang="hu-HU" dirty="0" smtClean="0"/>
              <a:t> project/Quick</a:t>
            </a:r>
            <a:r>
              <a:rPr lang="hu-HU" baseline="0" dirty="0" smtClean="0"/>
              <a:t> start </a:t>
            </a:r>
            <a:r>
              <a:rPr lang="hu-HU" baseline="0" dirty="0" err="1" smtClean="0"/>
              <a:t>archetype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junit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removed</a:t>
            </a:r>
            <a:endParaRPr lang="hu-HU" baseline="0" dirty="0" smtClean="0"/>
          </a:p>
          <a:p>
            <a:endParaRPr lang="hu-HU" baseline="0" dirty="0" smtClean="0"/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4de66641e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Maven Hello World</a:t>
            </a:r>
            <a:endParaRPr lang="hu-H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2116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0621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hu-HU" dirty="0" smtClean="0"/>
              <a:t>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Let’s</a:t>
            </a:r>
            <a:r>
              <a:rPr lang="hu-HU" dirty="0" smtClean="0"/>
              <a:t> </a:t>
            </a:r>
            <a:r>
              <a:rPr lang="hu-HU" dirty="0" err="1" smtClean="0"/>
              <a:t>refactor</a:t>
            </a:r>
            <a:r>
              <a:rPr lang="hu-HU" dirty="0" smtClean="0"/>
              <a:t>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r>
              <a:rPr lang="hu-HU" dirty="0" smtClean="0"/>
              <a:t> </a:t>
            </a:r>
            <a:r>
              <a:rPr lang="hu-HU" dirty="0" err="1" smtClean="0"/>
              <a:t>step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will</a:t>
            </a:r>
            <a:r>
              <a:rPr lang="hu-HU" dirty="0" smtClean="0"/>
              <a:t> </a:t>
            </a:r>
            <a:r>
              <a:rPr lang="hu-HU" dirty="0" err="1" smtClean="0"/>
              <a:t>work</a:t>
            </a:r>
            <a:r>
              <a:rPr lang="hu-HU" dirty="0" smtClean="0"/>
              <a:t>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http://forum.spring.io/forum/spring-projects/container/45694-accessing-parent-beans-in-javaconfig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You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replace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all</a:t>
            </a:r>
            <a:r>
              <a:rPr lang="hu-HU" baseline="0" dirty="0" smtClean="0"/>
              <a:t> XML (</a:t>
            </a:r>
            <a:r>
              <a:rPr lang="hu-HU" baseline="0" dirty="0" err="1" smtClean="0"/>
              <a:t>even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propertyplaceholder</a:t>
            </a:r>
            <a:r>
              <a:rPr lang="hu-HU" baseline="0" dirty="0" smtClean="0"/>
              <a:t>)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6939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http://spring.io/blog/2011/02/15/spring-3-1-m1-unified-property-management/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2219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h</a:t>
            </a:r>
            <a:r>
              <a:rPr lang="en-US" dirty="0" smtClean="0"/>
              <a:t>ttp://spring.io/blog/2011/02/15/spring-3-1-m1-unified-property-management/</a:t>
            </a:r>
            <a:endParaRPr lang="hu-HU" dirty="0" smtClean="0"/>
          </a:p>
          <a:p>
            <a:endParaRPr lang="hu-HU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Old </a:t>
            </a:r>
            <a:r>
              <a:rPr lang="hu-HU" dirty="0" err="1" smtClean="0"/>
              <a:t>way</a:t>
            </a:r>
            <a:r>
              <a:rPr lang="hu-HU" dirty="0" smtClean="0"/>
              <a:t>: </a:t>
            </a:r>
            <a:r>
              <a:rPr lang="hu-HU" dirty="0" err="1" smtClean="0"/>
              <a:t>there</a:t>
            </a:r>
            <a:r>
              <a:rPr lang="hu-HU" dirty="0" smtClean="0"/>
              <a:t> </a:t>
            </a:r>
            <a:r>
              <a:rPr lang="hu-HU" dirty="0" err="1" smtClean="0"/>
              <a:t>were</a:t>
            </a:r>
            <a:r>
              <a:rPr lang="hu-HU" dirty="0" smtClean="0"/>
              <a:t> </a:t>
            </a:r>
            <a:r>
              <a:rPr lang="hu-HU" dirty="0" err="1" smtClean="0"/>
              <a:t>fallback</a:t>
            </a:r>
            <a:r>
              <a:rPr lang="hu-HU" dirty="0" smtClean="0"/>
              <a:t> </a:t>
            </a:r>
            <a:r>
              <a:rPr lang="hu-HU" dirty="0" err="1" smtClean="0"/>
              <a:t>only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en-US" dirty="0" err="1" smtClean="0"/>
              <a:t>System.getProperties</a:t>
            </a:r>
            <a:r>
              <a:rPr lang="en-US" dirty="0" smtClean="0"/>
              <a:t>()</a:t>
            </a:r>
            <a:r>
              <a:rPr lang="hu-HU" dirty="0" smtClean="0"/>
              <a:t> and </a:t>
            </a:r>
            <a:r>
              <a:rPr lang="en-US" dirty="0" err="1" smtClean="0"/>
              <a:t>System.getenv</a:t>
            </a:r>
            <a:r>
              <a:rPr lang="en-US" dirty="0" smtClean="0"/>
              <a:t>()</a:t>
            </a:r>
            <a:endParaRPr lang="hu-HU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/>
          </a:p>
          <a:p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5606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h</a:t>
            </a:r>
            <a:r>
              <a:rPr lang="en-US" dirty="0" smtClean="0"/>
              <a:t>ttp://spring.io/blog/2011/02/15/spring-3-1-m1-unified-property-management/</a:t>
            </a:r>
            <a:endParaRPr lang="hu-HU" dirty="0" smtClean="0"/>
          </a:p>
          <a:p>
            <a:endParaRPr lang="hu-HU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Old </a:t>
            </a:r>
            <a:r>
              <a:rPr lang="hu-HU" dirty="0" err="1" smtClean="0"/>
              <a:t>way</a:t>
            </a:r>
            <a:r>
              <a:rPr lang="hu-HU" dirty="0" smtClean="0"/>
              <a:t>: </a:t>
            </a:r>
            <a:r>
              <a:rPr lang="hu-HU" dirty="0" err="1" smtClean="0"/>
              <a:t>there</a:t>
            </a:r>
            <a:r>
              <a:rPr lang="hu-HU" dirty="0" smtClean="0"/>
              <a:t> </a:t>
            </a:r>
            <a:r>
              <a:rPr lang="hu-HU" dirty="0" err="1" smtClean="0"/>
              <a:t>were</a:t>
            </a:r>
            <a:r>
              <a:rPr lang="hu-HU" dirty="0" smtClean="0"/>
              <a:t> </a:t>
            </a:r>
            <a:r>
              <a:rPr lang="hu-HU" dirty="0" err="1" smtClean="0"/>
              <a:t>fallback</a:t>
            </a:r>
            <a:r>
              <a:rPr lang="hu-HU" dirty="0" smtClean="0"/>
              <a:t> </a:t>
            </a:r>
            <a:r>
              <a:rPr lang="hu-HU" dirty="0" err="1" smtClean="0"/>
              <a:t>only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en-US" dirty="0" err="1" smtClean="0"/>
              <a:t>System.getProperties</a:t>
            </a:r>
            <a:r>
              <a:rPr lang="en-US" dirty="0" smtClean="0"/>
              <a:t>()</a:t>
            </a:r>
            <a:r>
              <a:rPr lang="hu-HU" dirty="0" smtClean="0"/>
              <a:t> and </a:t>
            </a:r>
            <a:r>
              <a:rPr lang="en-US" dirty="0" err="1" smtClean="0"/>
              <a:t>System.getenv</a:t>
            </a:r>
            <a:r>
              <a:rPr lang="en-US" dirty="0" smtClean="0"/>
              <a:t>()</a:t>
            </a:r>
            <a:endParaRPr lang="hu-HU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STATIC!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@</a:t>
            </a:r>
            <a:r>
              <a:rPr lang="hu-HU" dirty="0" err="1" smtClean="0"/>
              <a:t>Bean</a:t>
            </a:r>
            <a:r>
              <a:rPr lang="hu-HU" dirty="0" smtClean="0"/>
              <a:t> </a:t>
            </a:r>
            <a:r>
              <a:rPr lang="hu-HU" dirty="0" err="1" smtClean="0"/>
              <a:t>JavaDoc</a:t>
            </a:r>
            <a:endParaRPr lang="hu-HU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/>
          </a:p>
          <a:p>
            <a:r>
              <a:rPr lang="en-US" b="1" dirty="0" err="1" smtClean="0"/>
              <a:t>BeanFactoryPostProcessor</a:t>
            </a:r>
            <a:r>
              <a:rPr lang="en-US" b="1" dirty="0" smtClean="0"/>
              <a:t>-returning @Bean methods</a:t>
            </a:r>
          </a:p>
          <a:p>
            <a:r>
              <a:rPr lang="en-US" dirty="0" smtClean="0"/>
              <a:t>Special consideration must be taken for @Bean methods that return Spring </a:t>
            </a:r>
            <a:r>
              <a:rPr lang="en-US" dirty="0" err="1" smtClean="0"/>
              <a:t>BeanFactoryPostProcessor</a:t>
            </a:r>
            <a:r>
              <a:rPr lang="en-US" dirty="0" smtClean="0"/>
              <a:t> (BFPP) types. Because BFPP objects must be instantiated very early in the container lifecycle, they can interfere with processing of annotations such as @</a:t>
            </a:r>
            <a:r>
              <a:rPr lang="en-US" dirty="0" err="1" smtClean="0"/>
              <a:t>Autowired</a:t>
            </a:r>
            <a:r>
              <a:rPr lang="en-US" dirty="0" smtClean="0"/>
              <a:t>, @Value, and @</a:t>
            </a:r>
            <a:r>
              <a:rPr lang="en-US" dirty="0" err="1" smtClean="0"/>
              <a:t>PostConstruct</a:t>
            </a:r>
            <a:r>
              <a:rPr lang="en-US" dirty="0" smtClean="0"/>
              <a:t> within @Configuration classes. To avoid these lifecycle issues, mark BFPP-returning @Bean methods as static. For example: </a:t>
            </a:r>
          </a:p>
          <a:p>
            <a:r>
              <a:rPr lang="en-US" dirty="0" smtClean="0"/>
              <a:t>@Bean public static </a:t>
            </a:r>
            <a:r>
              <a:rPr lang="en-US" dirty="0" err="1" smtClean="0"/>
              <a:t>PropertyPlaceholderConfigurer</a:t>
            </a:r>
            <a:r>
              <a:rPr lang="en-US" dirty="0" smtClean="0"/>
              <a:t> </a:t>
            </a:r>
            <a:r>
              <a:rPr lang="en-US" dirty="0" err="1" smtClean="0"/>
              <a:t>ppc</a:t>
            </a:r>
            <a:r>
              <a:rPr lang="en-US" dirty="0" smtClean="0"/>
              <a:t>() { // instantiate, configure and return </a:t>
            </a:r>
            <a:r>
              <a:rPr lang="en-US" dirty="0" err="1" smtClean="0"/>
              <a:t>ppc</a:t>
            </a:r>
            <a:r>
              <a:rPr lang="en-US" dirty="0" smtClean="0"/>
              <a:t> ... }</a:t>
            </a:r>
            <a:endParaRPr lang="hu-HU" dirty="0" smtClean="0"/>
          </a:p>
          <a:p>
            <a:endParaRPr lang="hu-HU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By marking this method as static, it can be invoked without causing instantiation of its declaring @Configuration class</a:t>
            </a:r>
            <a:r>
              <a:rPr lang="en-US" dirty="0" smtClean="0"/>
              <a:t>, thus avoiding the above-mentioned lifecycle conflicts. Note however that static @Bean methods will not be enhanced for scoping and AOP semantics as mentioned above. This works out in BFPP cases, as they are not typically referenced by other @Bean methods. As a reminder, a WARN-level log message will be issued for any non-static @Bean methods having a return type assignable to </a:t>
            </a:r>
            <a:r>
              <a:rPr lang="en-US" dirty="0" err="1" smtClean="0"/>
              <a:t>BeanFactoryPostProcessor</a:t>
            </a:r>
            <a:r>
              <a:rPr lang="en-US" dirty="0" smtClean="0"/>
              <a:t>.</a:t>
            </a:r>
            <a:endParaRPr lang="hu-HU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/>
          </a:p>
          <a:p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1514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7336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337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http://docs.oracle.com/javase/tutorial/i18n/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ET: 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read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through</a:t>
            </a:r>
            <a:r>
              <a:rPr lang="hu-HU" baseline="0" dirty="0" smtClean="0"/>
              <a:t> </a:t>
            </a:r>
            <a:r>
              <a:rPr lang="hu-HU" dirty="0" smtClean="0"/>
              <a:t>API </a:t>
            </a:r>
            <a:r>
              <a:rPr lang="hu-HU" dirty="0" err="1" smtClean="0"/>
              <a:t>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26275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theory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also</a:t>
            </a:r>
            <a:r>
              <a:rPr lang="hu-HU" dirty="0" smtClean="0"/>
              <a:t> </a:t>
            </a:r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classes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store</a:t>
            </a:r>
            <a:r>
              <a:rPr lang="hu-HU" dirty="0" smtClean="0"/>
              <a:t> </a:t>
            </a:r>
            <a:r>
              <a:rPr lang="hu-HU" dirty="0" err="1" smtClean="0"/>
              <a:t>key-value</a:t>
            </a:r>
            <a:r>
              <a:rPr lang="hu-HU" dirty="0" smtClean="0"/>
              <a:t> </a:t>
            </a:r>
            <a:r>
              <a:rPr lang="hu-HU" dirty="0" err="1" smtClean="0"/>
              <a:t>pairs</a:t>
            </a:r>
            <a:r>
              <a:rPr lang="hu-HU" dirty="0" smtClean="0"/>
              <a:t>,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practice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it</a:t>
            </a:r>
            <a:r>
              <a:rPr lang="hu-HU" baseline="0" dirty="0" smtClean="0"/>
              <a:t> is </a:t>
            </a:r>
            <a:r>
              <a:rPr lang="hu-HU" baseline="0" dirty="0" err="1" smtClean="0"/>
              <a:t>rarely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used</a:t>
            </a:r>
            <a:endParaRPr lang="hu-HU" baseline="0" dirty="0" smtClean="0"/>
          </a:p>
          <a:p>
            <a:endParaRPr lang="hu-HU" baseline="0" dirty="0" smtClean="0"/>
          </a:p>
          <a:p>
            <a:r>
              <a:rPr lang="en-US" dirty="0" smtClean="0"/>
              <a:t>http://docs.oracle.com/javase/7/docs/api/java/util/ResourceBundle.html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6688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http://docs.oracle.com/javase/7/docs/api/java/text/MessageFormat.html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88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ET: </a:t>
            </a:r>
            <a:r>
              <a:rPr lang="hu-HU" dirty="0" err="1" smtClean="0"/>
              <a:t>Create</a:t>
            </a:r>
            <a:r>
              <a:rPr lang="hu-HU" dirty="0" smtClean="0"/>
              <a:t>: </a:t>
            </a:r>
            <a:r>
              <a:rPr lang="hu-HU" dirty="0" err="1" smtClean="0"/>
              <a:t>Eclipse</a:t>
            </a:r>
            <a:r>
              <a:rPr lang="hu-HU" dirty="0" smtClean="0"/>
              <a:t>/</a:t>
            </a:r>
            <a:r>
              <a:rPr lang="hu-HU" dirty="0" err="1" smtClean="0"/>
              <a:t>Maven</a:t>
            </a:r>
            <a:r>
              <a:rPr lang="hu-HU" dirty="0" smtClean="0"/>
              <a:t> project/Quick</a:t>
            </a:r>
            <a:r>
              <a:rPr lang="hu-HU" baseline="0" dirty="0" smtClean="0"/>
              <a:t> start </a:t>
            </a:r>
            <a:r>
              <a:rPr lang="hu-HU" baseline="0" dirty="0" err="1" smtClean="0"/>
              <a:t>archetype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junit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removed</a:t>
            </a:r>
            <a:endParaRPr lang="hu-HU" baseline="0" dirty="0" smtClean="0"/>
          </a:p>
          <a:p>
            <a:endParaRPr lang="hu-HU" baseline="0" dirty="0" smtClean="0"/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4de66641e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Maven Hello World</a:t>
            </a:r>
            <a:endParaRPr lang="hu-H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61865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 smtClean="0"/>
              <a:t>format.properties</a:t>
            </a:r>
            <a:r>
              <a:rPr lang="hu-HU" dirty="0" smtClean="0"/>
              <a:t>, </a:t>
            </a:r>
            <a:r>
              <a:rPr lang="hu-HU" dirty="0" err="1" smtClean="0"/>
              <a:t>exceptions.properties</a:t>
            </a:r>
            <a:r>
              <a:rPr lang="hu-HU" dirty="0" smtClean="0"/>
              <a:t>, </a:t>
            </a:r>
            <a:r>
              <a:rPr lang="hu-HU" dirty="0" err="1" smtClean="0"/>
              <a:t>windows.properties</a:t>
            </a:r>
            <a:r>
              <a:rPr lang="hu-HU" dirty="0" smtClean="0"/>
              <a:t>, _en_GB, _en_US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9455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 smtClean="0"/>
              <a:t>format.properties</a:t>
            </a:r>
            <a:r>
              <a:rPr lang="hu-HU" dirty="0" smtClean="0"/>
              <a:t>, </a:t>
            </a:r>
            <a:r>
              <a:rPr lang="hu-HU" dirty="0" err="1" smtClean="0"/>
              <a:t>exceptions.properties</a:t>
            </a:r>
            <a:r>
              <a:rPr lang="hu-HU" dirty="0" smtClean="0"/>
              <a:t>, </a:t>
            </a:r>
            <a:r>
              <a:rPr lang="hu-HU" dirty="0" err="1" smtClean="0"/>
              <a:t>windows.properties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ET: it18n </a:t>
            </a:r>
            <a:r>
              <a:rPr lang="hu-HU" baseline="0" dirty="0" err="1" smtClean="0"/>
              <a:t>battlecries</a:t>
            </a:r>
            <a:endParaRPr lang="hu-H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EA: add </a:t>
            </a:r>
            <a:r>
              <a:rPr lang="hu-HU" baseline="0" dirty="0" err="1" smtClean="0"/>
              <a:t>other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translations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t</a:t>
            </a:r>
            <a:r>
              <a:rPr lang="hu-HU" dirty="0" err="1" smtClean="0"/>
              <a:t>here</a:t>
            </a:r>
            <a:r>
              <a:rPr lang="hu-HU" dirty="0" smtClean="0"/>
              <a:t> is a </a:t>
            </a:r>
            <a:r>
              <a:rPr lang="hu-HU" dirty="0" err="1" smtClean="0"/>
              <a:t>reloadable</a:t>
            </a:r>
            <a:r>
              <a:rPr lang="hu-HU" baseline="0" dirty="0" smtClean="0"/>
              <a:t> version, </a:t>
            </a:r>
            <a:r>
              <a:rPr lang="hu-HU" baseline="0" dirty="0" err="1" smtClean="0"/>
              <a:t>try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it</a:t>
            </a:r>
            <a:endParaRPr lang="hu-H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cbcde616c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i18n</a:t>
            </a: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a1ee4ab2a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i18n - with configuration file</a:t>
            </a:r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inject</a:t>
            </a:r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Locale</a:t>
            </a:r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via</a:t>
            </a:r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@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locale.default</a:t>
            </a:r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}))</a:t>
            </a:r>
            <a:endParaRPr lang="hu-HU" baseline="0" dirty="0" smtClean="0"/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f3bf1f91f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i18n – parameters</a:t>
            </a:r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(add 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battlecry</a:t>
            </a:r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9405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89219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EA:</a:t>
            </a:r>
          </a:p>
          <a:p>
            <a:r>
              <a:rPr lang="hu-HU" dirty="0" err="1" smtClean="0"/>
              <a:t>publish</a:t>
            </a:r>
            <a:r>
              <a:rPr lang="hu-HU" dirty="0" smtClean="0"/>
              <a:t> an </a:t>
            </a:r>
            <a:r>
              <a:rPr lang="hu-HU" dirty="0" err="1" smtClean="0"/>
              <a:t>event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when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fighter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randomly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explodes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after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fight</a:t>
            </a:r>
            <a:r>
              <a:rPr lang="hu-HU" baseline="0" dirty="0" smtClean="0"/>
              <a:t>, and </a:t>
            </a:r>
            <a:r>
              <a:rPr lang="hu-HU" baseline="0" dirty="0" err="1" smtClean="0"/>
              <a:t>let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listener</a:t>
            </a:r>
            <a:r>
              <a:rPr lang="hu-HU" baseline="0" dirty="0" smtClean="0"/>
              <a:t> print </a:t>
            </a:r>
            <a:r>
              <a:rPr lang="hu-HU" baseline="0" dirty="0" err="1" smtClean="0"/>
              <a:t>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66572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e.g</a:t>
            </a:r>
            <a:r>
              <a:rPr lang="hu-HU" dirty="0" smtClean="0"/>
              <a:t>. </a:t>
            </a:r>
            <a:r>
              <a:rPr lang="hu-HU" dirty="0" err="1" smtClean="0"/>
              <a:t>in</a:t>
            </a:r>
            <a:r>
              <a:rPr lang="hu-HU" dirty="0" smtClean="0"/>
              <a:t> Spring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859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97629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4628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http://spring.io/blog/2011/02/11/spring-framework-3-1-m1-released/</a:t>
            </a:r>
            <a:endParaRPr lang="hu-HU" dirty="0" smtClean="0"/>
          </a:p>
          <a:p>
            <a:endParaRPr lang="hu-H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ET: </a:t>
            </a:r>
            <a:r>
              <a:rPr lang="hu-HU" dirty="0" err="1" smtClean="0"/>
              <a:t>disable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some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fighters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based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on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spring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profile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973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18175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ET </a:t>
            </a:r>
            <a:r>
              <a:rPr lang="hu-HU" dirty="0" err="1" smtClean="0"/>
              <a:t>read</a:t>
            </a:r>
            <a:r>
              <a:rPr lang="hu-HU" dirty="0" smtClean="0"/>
              <a:t> </a:t>
            </a:r>
            <a:r>
              <a:rPr lang="hu-HU" dirty="0" err="1" smtClean="0"/>
              <a:t>though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12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Problems</a:t>
            </a:r>
            <a:r>
              <a:rPr lang="hu-HU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hu-HU" dirty="0" err="1" smtClean="0"/>
              <a:t>Non-</a:t>
            </a:r>
            <a:r>
              <a:rPr lang="hu-HU" baseline="0" dirty="0" err="1" smtClean="0"/>
              <a:t>clear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dependencies</a:t>
            </a:r>
            <a:endParaRPr lang="hu-HU" baseline="0" dirty="0" smtClean="0"/>
          </a:p>
          <a:p>
            <a:pPr marL="171450" indent="-171450">
              <a:buFontTx/>
              <a:buChar char="-"/>
            </a:pPr>
            <a:r>
              <a:rPr lang="hu-HU" dirty="0" err="1" smtClean="0"/>
              <a:t>hard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baseline="0" dirty="0" smtClean="0"/>
              <a:t> unit test</a:t>
            </a:r>
          </a:p>
          <a:p>
            <a:pPr marL="171450" indent="-171450">
              <a:buFontTx/>
              <a:buChar char="-"/>
            </a:pPr>
            <a:endParaRPr lang="hu-HU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7207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19634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85081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00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Problems</a:t>
            </a:r>
            <a:r>
              <a:rPr lang="hu-HU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hu-HU" dirty="0" err="1" smtClean="0"/>
              <a:t>Non-</a:t>
            </a:r>
            <a:r>
              <a:rPr lang="hu-HU" baseline="0" dirty="0" err="1" smtClean="0"/>
              <a:t>clear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dependencies</a:t>
            </a:r>
            <a:endParaRPr lang="hu-HU" baseline="0" dirty="0" smtClean="0"/>
          </a:p>
          <a:p>
            <a:pPr marL="171450" indent="-171450">
              <a:buFontTx/>
              <a:buChar char="-"/>
            </a:pPr>
            <a:r>
              <a:rPr lang="hu-HU" dirty="0" err="1" smtClean="0"/>
              <a:t>hard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baseline="0" dirty="0" smtClean="0"/>
              <a:t> unit test</a:t>
            </a:r>
          </a:p>
          <a:p>
            <a:endParaRPr lang="hu-H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1ee61d8d9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first domain</a:t>
            </a: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ET: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Jedi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Lightsabre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(no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17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81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hu-HU" baseline="0" dirty="0" smtClean="0"/>
              <a:t>ET</a:t>
            </a:r>
          </a:p>
          <a:p>
            <a:pPr marL="171450" indent="-171450">
              <a:buFontTx/>
              <a:buChar char="-"/>
            </a:pPr>
            <a:endParaRPr lang="hu-HU" baseline="0" dirty="0" smtClean="0"/>
          </a:p>
          <a:p>
            <a:pPr marL="171450" indent="-171450">
              <a:buFontTx/>
              <a:buChar char="-"/>
            </a:pPr>
            <a:r>
              <a:rPr lang="hu-HU" baseline="0" dirty="0" err="1" smtClean="0"/>
              <a:t>It</a:t>
            </a:r>
            <a:r>
              <a:rPr lang="hu-HU" baseline="0" dirty="0" smtClean="0"/>
              <a:t> is </a:t>
            </a:r>
            <a:r>
              <a:rPr lang="hu-HU" baseline="0" dirty="0" err="1" smtClean="0"/>
              <a:t>not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real</a:t>
            </a:r>
            <a:r>
              <a:rPr lang="hu-HU" baseline="0" dirty="0" smtClean="0"/>
              <a:t> DI of </a:t>
            </a:r>
            <a:r>
              <a:rPr lang="hu-HU" baseline="0" dirty="0" err="1" smtClean="0"/>
              <a:t>course</a:t>
            </a:r>
            <a:endParaRPr lang="hu-HU" baseline="0" dirty="0" smtClean="0"/>
          </a:p>
          <a:p>
            <a:pPr marL="171450" indent="-171450">
              <a:buFontTx/>
              <a:buChar char="-"/>
            </a:pPr>
            <a:r>
              <a:rPr lang="hu-HU" baseline="0" dirty="0" smtClean="0"/>
              <a:t>DI: </a:t>
            </a:r>
            <a:r>
              <a:rPr lang="hu-HU" baseline="0" dirty="0" err="1" smtClean="0"/>
              <a:t>constructors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setters</a:t>
            </a:r>
            <a:endParaRPr lang="hu-HU" baseline="0" dirty="0" smtClean="0"/>
          </a:p>
          <a:p>
            <a:pPr marL="171450" indent="-171450">
              <a:buFontTx/>
              <a:buChar char="-"/>
            </a:pPr>
            <a:endParaRPr lang="hu-H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6972db8b1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DI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hu-HU" baseline="0" dirty="0" smtClean="0"/>
          </a:p>
          <a:p>
            <a:pPr marL="171450" indent="-171450">
              <a:buFontTx/>
              <a:buChar char="-"/>
            </a:pPr>
            <a:endParaRPr lang="hu-HU" baseline="0" dirty="0" smtClean="0"/>
          </a:p>
          <a:p>
            <a:pPr marL="171450" indent="-171450">
              <a:buFontTx/>
              <a:buChar char="-"/>
            </a:pPr>
            <a:endParaRPr lang="hu-HU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83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hu-HU" dirty="0" smtClean="0"/>
              <a:t>ET</a:t>
            </a:r>
          </a:p>
          <a:p>
            <a:pPr marL="0" indent="0">
              <a:buFontTx/>
              <a:buNone/>
            </a:pPr>
            <a:endParaRPr lang="hu-HU" dirty="0" smtClean="0"/>
          </a:p>
          <a:p>
            <a:pPr marL="0" indent="0">
              <a:buFontTx/>
              <a:buNone/>
            </a:pPr>
            <a:r>
              <a:rPr lang="hu-HU" dirty="0" smtClean="0"/>
              <a:t>- Add</a:t>
            </a:r>
            <a:r>
              <a:rPr lang="hu-HU" baseline="0" dirty="0" smtClean="0"/>
              <a:t> Spring </a:t>
            </a:r>
            <a:r>
              <a:rPr lang="hu-HU" baseline="0" dirty="0" err="1" smtClean="0"/>
              <a:t>dependency</a:t>
            </a:r>
            <a:r>
              <a:rPr lang="hu-HU" baseline="0" dirty="0" smtClean="0"/>
              <a:t> (http://projects.spring.io/spring-framework/)</a:t>
            </a:r>
          </a:p>
          <a:p>
            <a:pPr marL="171450" indent="-171450">
              <a:buFontTx/>
              <a:buChar char="-"/>
            </a:pPr>
            <a:r>
              <a:rPr lang="hu-HU" baseline="0" dirty="0" smtClean="0"/>
              <a:t>Add Spring </a:t>
            </a:r>
            <a:r>
              <a:rPr lang="hu-HU" baseline="0" dirty="0" err="1" smtClean="0"/>
              <a:t>nature</a:t>
            </a:r>
            <a:r>
              <a:rPr lang="hu-HU" baseline="0" dirty="0" smtClean="0"/>
              <a:t> (Update </a:t>
            </a:r>
            <a:r>
              <a:rPr lang="hu-HU" baseline="0" dirty="0" err="1" smtClean="0"/>
              <a:t>Maven</a:t>
            </a:r>
            <a:r>
              <a:rPr lang="hu-HU" baseline="0" dirty="0" smtClean="0"/>
              <a:t>…)</a:t>
            </a:r>
          </a:p>
          <a:p>
            <a:pPr marL="171450" indent="-171450">
              <a:buFontTx/>
              <a:buChar char="-"/>
            </a:pPr>
            <a:r>
              <a:rPr lang="hu-HU" baseline="0" dirty="0" err="1" smtClean="0"/>
              <a:t>Create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xml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via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Eclipse</a:t>
            </a:r>
            <a:endParaRPr lang="hu-HU" baseline="0" dirty="0" smtClean="0"/>
          </a:p>
          <a:p>
            <a:pPr marL="171450" indent="-171450">
              <a:buFontTx/>
              <a:buChar char="-"/>
            </a:pPr>
            <a:endParaRPr lang="hu-HU" baseline="0" dirty="0" smtClean="0"/>
          </a:p>
          <a:p>
            <a:pPr marL="0" indent="0">
              <a:buFontTx/>
              <a:buNone/>
            </a:pPr>
            <a:r>
              <a:rPr lang="hu-HU" baseline="0" dirty="0" err="1" smtClean="0"/>
              <a:t>IoC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container</a:t>
            </a:r>
            <a:r>
              <a:rPr lang="hu-HU" baseline="0" dirty="0" smtClean="0"/>
              <a:t> === </a:t>
            </a:r>
            <a:r>
              <a:rPr lang="hu-HU" baseline="0" dirty="0" err="1" smtClean="0"/>
              <a:t>BeanFactory</a:t>
            </a:r>
            <a:endParaRPr lang="hu-HU" baseline="0" dirty="0" smtClean="0"/>
          </a:p>
          <a:p>
            <a:pPr marL="0" indent="0">
              <a:buFontTx/>
              <a:buNone/>
            </a:pPr>
            <a:endParaRPr lang="hu-H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16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EA: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own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Jedi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Lightabre</a:t>
            </a:r>
            <a:r>
              <a:rPr lang="hu-HU" baseline="0" dirty="0" smtClean="0"/>
              <a:t>, no </a:t>
            </a:r>
            <a:r>
              <a:rPr lang="hu-HU" baseline="0" dirty="0" err="1" smtClean="0"/>
              <a:t>Sith</a:t>
            </a:r>
            <a:r>
              <a:rPr lang="hu-HU" baseline="0" dirty="0" smtClean="0"/>
              <a:t> here </a:t>
            </a:r>
            <a:r>
              <a:rPr lang="hu-HU" baseline="0" dirty="0" smtClean="0">
                <a:sym typeface="Wingdings" panose="05000000000000000000" pitchFamily="2" charset="2"/>
              </a:rPr>
              <a:t></a:t>
            </a:r>
            <a:endParaRPr lang="hu-H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XML </a:t>
            </a:r>
            <a:r>
              <a:rPr lang="hu-HU" dirty="0" err="1" smtClean="0"/>
              <a:t>namespaces</a:t>
            </a:r>
            <a:r>
              <a:rPr lang="hu-HU" dirty="0" smtClean="0"/>
              <a:t>, Spring </a:t>
            </a:r>
            <a:r>
              <a:rPr lang="hu-HU" dirty="0" err="1" smtClean="0"/>
              <a:t>namespaces</a:t>
            </a:r>
            <a:endParaRPr lang="hu-H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 smtClean="0"/>
              <a:t>Naming</a:t>
            </a:r>
            <a:r>
              <a:rPr lang="hu-HU" dirty="0" smtClean="0"/>
              <a:t> </a:t>
            </a:r>
            <a:r>
              <a:rPr lang="hu-HU" dirty="0" err="1" smtClean="0"/>
              <a:t>convention</a:t>
            </a:r>
            <a:endParaRPr lang="hu-HU" dirty="0" smtClean="0"/>
          </a:p>
          <a:p>
            <a:pPr marL="0" indent="0">
              <a:buFontTx/>
              <a:buNone/>
            </a:pPr>
            <a:r>
              <a:rPr lang="hu-HU" dirty="0" smtClean="0"/>
              <a:t>Basic </a:t>
            </a:r>
            <a:r>
              <a:rPr lang="hu-HU" dirty="0" err="1" smtClean="0"/>
              <a:t>wiring</a:t>
            </a:r>
            <a:r>
              <a:rPr lang="hu-HU" dirty="0" smtClean="0"/>
              <a:t> </a:t>
            </a:r>
            <a:r>
              <a:rPr lang="hu-HU" dirty="0" err="1" smtClean="0"/>
              <a:t>rules</a:t>
            </a:r>
            <a:endParaRPr lang="hu-HU" dirty="0" smtClean="0"/>
          </a:p>
          <a:p>
            <a:pPr marL="0" indent="0">
              <a:buFontTx/>
              <a:buNone/>
            </a:pPr>
            <a:endParaRPr lang="hu-HU" dirty="0" smtClean="0"/>
          </a:p>
          <a:p>
            <a:pPr marL="0" indent="0">
              <a:buFontTx/>
              <a:buNone/>
            </a:pPr>
            <a:r>
              <a:rPr lang="hu-HU" dirty="0" smtClean="0"/>
              <a:t>http://docs.spring.io/spring/docs/3.2.6.RELEASE/spring-framework-reference/html/beans.html</a:t>
            </a:r>
          </a:p>
          <a:p>
            <a:pPr marL="0" indent="0">
              <a:buFontTx/>
              <a:buNone/>
            </a:pPr>
            <a:endParaRPr lang="hu-H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6745357b1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DI with 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BeanFactory</a:t>
            </a:r>
            <a:endParaRPr lang="en-US" dirty="0" smtClean="0"/>
          </a:p>
          <a:p>
            <a:pPr marL="0" indent="0">
              <a:buFontTx/>
              <a:buNone/>
            </a:pPr>
            <a:endParaRPr lang="hu-HU" dirty="0" smtClean="0"/>
          </a:p>
          <a:p>
            <a:pPr marL="0" indent="0">
              <a:buFontTx/>
              <a:buNone/>
            </a:pPr>
            <a:endParaRPr lang="hu-HU" dirty="0" smtClean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42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hu-HU" dirty="0" smtClean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87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ET:</a:t>
            </a:r>
            <a:r>
              <a:rPr lang="hu-HU" baseline="0" dirty="0" smtClean="0"/>
              <a:t> </a:t>
            </a:r>
          </a:p>
          <a:p>
            <a:r>
              <a:rPr lang="hu-HU" baseline="0" dirty="0" smtClean="0"/>
              <a:t>- </a:t>
            </a:r>
            <a:r>
              <a:rPr lang="hu-HU" baseline="0" dirty="0" err="1" smtClean="0"/>
              <a:t>Eclipse</a:t>
            </a:r>
            <a:r>
              <a:rPr lang="hu-HU" baseline="0" dirty="0" smtClean="0"/>
              <a:t> Java project</a:t>
            </a:r>
          </a:p>
          <a:p>
            <a:r>
              <a:rPr lang="hu-HU" baseline="0" dirty="0" smtClean="0"/>
              <a:t>- </a:t>
            </a:r>
            <a:r>
              <a:rPr lang="hu-HU" baseline="0" dirty="0" err="1" smtClean="0"/>
              <a:t>write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sample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JavaBean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49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113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712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hu-HU" dirty="0" smtClean="0"/>
              <a:t>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30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hu-HU" dirty="0" smtClean="0"/>
              <a:t>ET</a:t>
            </a:r>
          </a:p>
          <a:p>
            <a:pPr marL="0" indent="0">
              <a:buFontTx/>
              <a:buNone/>
            </a:pPr>
            <a:endParaRPr lang="hu-HU" dirty="0" smtClean="0"/>
          </a:p>
          <a:p>
            <a:pPr marL="0" indent="0">
              <a:buFontTx/>
              <a:buNone/>
            </a:pPr>
            <a:r>
              <a:rPr lang="hu-HU" dirty="0" err="1" smtClean="0"/>
              <a:t>You’ll</a:t>
            </a:r>
            <a:r>
              <a:rPr lang="hu-HU" dirty="0" smtClean="0"/>
              <a:t> </a:t>
            </a:r>
            <a:r>
              <a:rPr lang="hu-HU" dirty="0" err="1" smtClean="0"/>
              <a:t>always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ApplicationContext</a:t>
            </a:r>
            <a:endParaRPr lang="hu-HU" dirty="0" smtClean="0"/>
          </a:p>
          <a:p>
            <a:pPr marL="0" indent="0">
              <a:buFontTx/>
              <a:buNone/>
            </a:pPr>
            <a:r>
              <a:rPr lang="en-US" dirty="0" smtClean="0"/>
              <a:t>http://docs.spring.io/spring/docs/3.2.6.RELEASE/spring-framework-reference/html/beans.html#beans-beanfactory</a:t>
            </a:r>
            <a:endParaRPr lang="hu-HU" dirty="0" smtClean="0"/>
          </a:p>
          <a:p>
            <a:pPr marL="0" indent="0">
              <a:buFontTx/>
              <a:buNone/>
            </a:pPr>
            <a:endParaRPr lang="hu-HU" dirty="0" smtClean="0"/>
          </a:p>
          <a:p>
            <a:pPr marL="0" indent="0">
              <a:buFontTx/>
              <a:buNone/>
            </a:pPr>
            <a:r>
              <a:rPr lang="hu-HU" dirty="0" err="1" smtClean="0"/>
              <a:t>Lazy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initialization</a:t>
            </a:r>
            <a:r>
              <a:rPr lang="hu-HU" baseline="0" dirty="0" smtClean="0"/>
              <a:t>: </a:t>
            </a:r>
            <a:r>
              <a:rPr lang="hu-HU" baseline="0" dirty="0" err="1" smtClean="0"/>
              <a:t>BeanFactory</a:t>
            </a:r>
            <a:r>
              <a:rPr lang="hu-HU" baseline="0" dirty="0" smtClean="0"/>
              <a:t> DOES </a:t>
            </a:r>
            <a:r>
              <a:rPr lang="hu-HU" baseline="0" dirty="0" err="1" smtClean="0"/>
              <a:t>lazy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default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while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ApplicationContext</a:t>
            </a:r>
            <a:r>
              <a:rPr lang="hu-HU" baseline="0" dirty="0" smtClean="0"/>
              <a:t> is </a:t>
            </a:r>
            <a:r>
              <a:rPr lang="hu-HU" baseline="0" dirty="0" err="1" smtClean="0"/>
              <a:t>eager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default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see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log </a:t>
            </a:r>
            <a:r>
              <a:rPr lang="hu-HU" baseline="0" dirty="0" err="1" smtClean="0"/>
              <a:t>messages</a:t>
            </a:r>
            <a:endParaRPr lang="hu-HU" baseline="0" dirty="0" smtClean="0"/>
          </a:p>
          <a:p>
            <a:pPr marL="0" indent="0">
              <a:buFontTx/>
              <a:buNone/>
            </a:pPr>
            <a:endParaRPr lang="hu-HU" baseline="0" dirty="0" smtClean="0"/>
          </a:p>
          <a:p>
            <a:pPr marL="0" indent="0">
              <a:buFontTx/>
              <a:buNone/>
            </a:pPr>
            <a:r>
              <a:rPr lang="hu-HU" baseline="0" dirty="0" err="1" smtClean="0"/>
              <a:t>Switch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application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context</a:t>
            </a:r>
            <a:r>
              <a:rPr lang="hu-HU" baseline="0" dirty="0" smtClean="0"/>
              <a:t>: </a:t>
            </a:r>
            <a:r>
              <a:rPr lang="hu-HU" baseline="0" dirty="0" err="1" smtClean="0"/>
              <a:t>use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context.jar</a:t>
            </a:r>
            <a:r>
              <a:rPr lang="hu-HU" baseline="0" dirty="0" smtClean="0"/>
              <a:t> (</a:t>
            </a:r>
            <a:r>
              <a:rPr lang="hu-HU" baseline="0" dirty="0" err="1" smtClean="0"/>
              <a:t>see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how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dependencies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managed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Maven</a:t>
            </a:r>
            <a:r>
              <a:rPr lang="hu-HU" baseline="0" dirty="0" smtClean="0"/>
              <a:t>)</a:t>
            </a:r>
          </a:p>
          <a:p>
            <a:pPr marL="0" indent="0">
              <a:buFontTx/>
              <a:buNone/>
            </a:pPr>
            <a:endParaRPr lang="hu-HU" baseline="0" dirty="0" smtClean="0"/>
          </a:p>
          <a:p>
            <a:pPr marL="0" indent="0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7673b7f29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switch to 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ApplicationContext</a:t>
            </a:r>
            <a:endParaRPr lang="hu-HU" baseline="0" dirty="0" smtClean="0"/>
          </a:p>
          <a:p>
            <a:pPr marL="0" indent="0">
              <a:buFontTx/>
              <a:buNone/>
            </a:pPr>
            <a:endParaRPr lang="hu-HU" baseline="0" dirty="0" smtClean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07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hu-HU" baseline="0" dirty="0" smtClean="0"/>
          </a:p>
          <a:p>
            <a:pPr marL="0" indent="0">
              <a:buFontTx/>
              <a:buNone/>
            </a:pPr>
            <a:r>
              <a:rPr lang="hu-HU" dirty="0" smtClean="0"/>
              <a:t>ET: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close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application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context</a:t>
            </a:r>
            <a:r>
              <a:rPr lang="hu-HU" baseline="0" dirty="0" smtClean="0"/>
              <a:t>, </a:t>
            </a:r>
          </a:p>
          <a:p>
            <a:pPr marL="0" indent="0">
              <a:buFontTx/>
              <a:buNone/>
            </a:pPr>
            <a:endParaRPr lang="hu-H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EA: Show </a:t>
            </a:r>
            <a:r>
              <a:rPr lang="hu-HU" baseline="0" dirty="0" err="1" smtClean="0"/>
              <a:t>shutdown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hooks</a:t>
            </a:r>
            <a:r>
              <a:rPr lang="hu-HU" baseline="0" dirty="0" smtClean="0"/>
              <a:t> of Java SE, </a:t>
            </a:r>
            <a:r>
              <a:rPr lang="en-US" dirty="0" err="1" smtClean="0"/>
              <a:t>AbstractApplicationContext</a:t>
            </a:r>
            <a:r>
              <a:rPr lang="hu-HU" dirty="0" smtClean="0"/>
              <a:t> </a:t>
            </a:r>
            <a:r>
              <a:rPr lang="hu-HU" baseline="0" dirty="0" err="1" smtClean="0"/>
              <a:t>can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register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shutdown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hooks</a:t>
            </a:r>
            <a:r>
              <a:rPr lang="hu-HU" baseline="0" dirty="0" smtClean="0"/>
              <a:t>… </a:t>
            </a:r>
            <a:r>
              <a:rPr lang="hu-HU" baseline="0" dirty="0" err="1" smtClean="0"/>
              <a:t>let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them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it</a:t>
            </a:r>
            <a:endParaRPr lang="hu-HU" baseline="0" dirty="0" smtClean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249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Anonym</a:t>
            </a:r>
            <a:r>
              <a:rPr lang="hu-HU" dirty="0" smtClean="0"/>
              <a:t>: </a:t>
            </a:r>
            <a:r>
              <a:rPr lang="hu-HU" dirty="0" err="1" smtClean="0"/>
              <a:t>inner</a:t>
            </a:r>
            <a:r>
              <a:rPr lang="hu-HU" dirty="0" smtClean="0"/>
              <a:t> </a:t>
            </a:r>
            <a:r>
              <a:rPr lang="hu-HU" dirty="0" err="1" smtClean="0"/>
              <a:t>beans</a:t>
            </a:r>
            <a:r>
              <a:rPr lang="hu-HU" dirty="0" smtClean="0"/>
              <a:t>,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autowiring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collaborators</a:t>
            </a:r>
            <a:endParaRPr lang="hu-HU" baseline="0" dirty="0" smtClean="0"/>
          </a:p>
          <a:p>
            <a:endParaRPr lang="hu-HU" baseline="0" dirty="0" smtClean="0"/>
          </a:p>
          <a:p>
            <a:r>
              <a:rPr lang="hu-HU" baseline="0" dirty="0" smtClean="0"/>
              <a:t>Alias: </a:t>
            </a:r>
            <a:r>
              <a:rPr lang="hu-HU" baseline="0" dirty="0" err="1" smtClean="0"/>
              <a:t>similiar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name</a:t>
            </a:r>
            <a:r>
              <a:rPr lang="hu-HU" baseline="0" dirty="0" smtClean="0"/>
              <a:t>=„,,,,” </a:t>
            </a:r>
            <a:r>
              <a:rPr lang="hu-HU" baseline="0" dirty="0" err="1" smtClean="0"/>
              <a:t>but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sometimes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it</a:t>
            </a:r>
            <a:r>
              <a:rPr lang="hu-HU" baseline="0" dirty="0" smtClean="0"/>
              <a:t> is </a:t>
            </a:r>
            <a:r>
              <a:rPr lang="hu-HU" baseline="0" dirty="0" err="1" smtClean="0"/>
              <a:t>not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possible</a:t>
            </a:r>
            <a:r>
              <a:rPr lang="hu-HU" baseline="0" dirty="0" smtClean="0"/>
              <a:t> (</a:t>
            </a:r>
            <a:r>
              <a:rPr lang="hu-HU" baseline="0" dirty="0" err="1" smtClean="0"/>
              <a:t>multiple</a:t>
            </a:r>
            <a:r>
              <a:rPr lang="hu-HU" baseline="0" dirty="0" smtClean="0"/>
              <a:t> XML </a:t>
            </a:r>
            <a:r>
              <a:rPr lang="hu-HU" baseline="0" dirty="0" err="1" smtClean="0"/>
              <a:t>files</a:t>
            </a:r>
            <a:r>
              <a:rPr lang="hu-HU" baseline="0" dirty="0" smtClean="0"/>
              <a:t>)</a:t>
            </a:r>
          </a:p>
          <a:p>
            <a:endParaRPr lang="hu-HU" baseline="0" dirty="0" smtClean="0"/>
          </a:p>
          <a:p>
            <a:r>
              <a:rPr lang="hu-HU" baseline="0" dirty="0" smtClean="0"/>
              <a:t>EA: </a:t>
            </a:r>
            <a:r>
              <a:rPr lang="hu-HU" baseline="0" dirty="0" err="1" smtClean="0"/>
              <a:t>create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aliases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name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current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ones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differently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try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those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37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Path</a:t>
            </a:r>
            <a:r>
              <a:rPr lang="hu-HU" dirty="0" smtClean="0"/>
              <a:t> </a:t>
            </a:r>
            <a:r>
              <a:rPr lang="hu-HU" dirty="0" err="1" smtClean="0"/>
              <a:t>relative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importer</a:t>
            </a:r>
            <a:endParaRPr lang="hu-HU" baseline="0" dirty="0" smtClean="0"/>
          </a:p>
          <a:p>
            <a:endParaRPr lang="hu-HU" baseline="0" dirty="0" smtClean="0"/>
          </a:p>
          <a:p>
            <a:r>
              <a:rPr lang="hu-HU" baseline="0" dirty="0" smtClean="0"/>
              <a:t>XML file </a:t>
            </a:r>
            <a:r>
              <a:rPr lang="hu-HU" baseline="0" dirty="0" err="1" smtClean="0"/>
              <a:t>order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does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not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matter</a:t>
            </a:r>
            <a:endParaRPr lang="hu-HU" baseline="0" dirty="0" smtClean="0"/>
          </a:p>
          <a:p>
            <a:endParaRPr lang="hu-HU" baseline="0" dirty="0" smtClean="0"/>
          </a:p>
          <a:p>
            <a:r>
              <a:rPr lang="hu-HU" baseline="0" dirty="0" smtClean="0"/>
              <a:t>EA: </a:t>
            </a:r>
            <a:r>
              <a:rPr lang="hu-HU" baseline="0" dirty="0" err="1" smtClean="0"/>
              <a:t>try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both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solutions</a:t>
            </a:r>
            <a:endParaRPr lang="hu-H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353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466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351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6b5af0a03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Scopes – singleton</a:t>
            </a: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dirty="0" err="1" smtClean="0"/>
              <a:t>Important</a:t>
            </a:r>
            <a:r>
              <a:rPr lang="hu-HU" dirty="0" smtClean="0"/>
              <a:t>: </a:t>
            </a:r>
            <a:r>
              <a:rPr lang="hu-HU" dirty="0" err="1" smtClean="0"/>
              <a:t>there</a:t>
            </a:r>
            <a:r>
              <a:rPr lang="hu-HU" dirty="0" smtClean="0"/>
              <a:t> is no </a:t>
            </a:r>
            <a:r>
              <a:rPr lang="hu-HU" dirty="0" err="1" smtClean="0"/>
              <a:t>way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add </a:t>
            </a:r>
            <a:r>
              <a:rPr lang="hu-HU" dirty="0" err="1" smtClean="0"/>
              <a:t>information</a:t>
            </a:r>
            <a:r>
              <a:rPr lang="hu-HU" baseline="0" dirty="0" smtClean="0"/>
              <a:t> (</a:t>
            </a:r>
            <a:r>
              <a:rPr lang="hu-HU" baseline="0" dirty="0" err="1" smtClean="0"/>
              <a:t>e.g</a:t>
            </a:r>
            <a:r>
              <a:rPr lang="hu-HU" baseline="0" dirty="0" smtClean="0"/>
              <a:t>. „</a:t>
            </a:r>
            <a:r>
              <a:rPr lang="hu-HU" baseline="0" dirty="0" err="1" smtClean="0"/>
              <a:t>name</a:t>
            </a:r>
            <a:r>
              <a:rPr lang="hu-HU" baseline="0" dirty="0" smtClean="0"/>
              <a:t>”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prototype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bean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time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instantiation</a:t>
            </a:r>
            <a:r>
              <a:rPr lang="hu-HU" baseline="0" dirty="0" smtClean="0"/>
              <a:t>)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bean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definition</a:t>
            </a:r>
            <a:endParaRPr lang="hu-HU" baseline="0" dirty="0" smtClean="0"/>
          </a:p>
          <a:p>
            <a:r>
              <a:rPr lang="hu-HU" baseline="0" dirty="0" err="1" smtClean="0"/>
              <a:t>Solution</a:t>
            </a:r>
            <a:r>
              <a:rPr lang="hu-HU" baseline="0" dirty="0" smtClean="0"/>
              <a:t>: </a:t>
            </a:r>
            <a:r>
              <a:rPr lang="hu-HU" baseline="0" dirty="0" err="1" smtClean="0"/>
              <a:t>create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factory</a:t>
            </a:r>
            <a:r>
              <a:rPr lang="hu-HU" baseline="0" dirty="0" smtClean="0"/>
              <a:t> (</a:t>
            </a:r>
            <a:r>
              <a:rPr lang="hu-HU" baseline="0" dirty="0" err="1" smtClean="0"/>
              <a:t>not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now</a:t>
            </a:r>
            <a:r>
              <a:rPr lang="hu-HU" baseline="0" dirty="0" smtClean="0"/>
              <a:t>!)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dirty="0" smtClean="0"/>
              <a:t>ET:</a:t>
            </a:r>
          </a:p>
          <a:p>
            <a:endParaRPr lang="hu-HU" dirty="0" smtClean="0"/>
          </a:p>
          <a:p>
            <a:r>
              <a:rPr lang="hu-HU" dirty="0" smtClean="0"/>
              <a:t>Show </a:t>
            </a:r>
            <a:r>
              <a:rPr lang="hu-HU" dirty="0" err="1" smtClean="0"/>
              <a:t>same</a:t>
            </a:r>
            <a:r>
              <a:rPr lang="hu-HU" dirty="0" smtClean="0"/>
              <a:t> </a:t>
            </a:r>
            <a:r>
              <a:rPr lang="hu-HU" dirty="0" err="1" smtClean="0"/>
              <a:t>Lightsabre</a:t>
            </a:r>
            <a:r>
              <a:rPr lang="hu-HU" dirty="0" smtClean="0"/>
              <a:t>, </a:t>
            </a:r>
            <a:r>
              <a:rPr lang="hu-HU" dirty="0" err="1" smtClean="0"/>
              <a:t>different</a:t>
            </a:r>
            <a:r>
              <a:rPr lang="hu-HU" dirty="0" smtClean="0"/>
              <a:t> </a:t>
            </a:r>
            <a:r>
              <a:rPr lang="hu-HU" dirty="0" err="1" smtClean="0"/>
              <a:t>Lightsabre</a:t>
            </a:r>
            <a:r>
              <a:rPr lang="hu-HU" dirty="0" smtClean="0"/>
              <a:t> (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identityHashCode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Singleton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pattern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</a:t>
            </a:r>
            <a:r>
              <a:rPr lang="hu-HU" baseline="0" dirty="0" smtClean="0"/>
              <a:t> Spring</a:t>
            </a:r>
          </a:p>
          <a:p>
            <a:r>
              <a:rPr lang="hu-HU" baseline="0" dirty="0" smtClean="0"/>
              <a:t>Show </a:t>
            </a:r>
            <a:r>
              <a:rPr lang="hu-HU" baseline="0" dirty="0" err="1" smtClean="0"/>
              <a:t>Sring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Beans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Eclipse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Bean</a:t>
            </a:r>
            <a:r>
              <a:rPr lang="hu-HU" baseline="0" dirty="0" smtClean="0"/>
              <a:t> editor</a:t>
            </a:r>
          </a:p>
          <a:p>
            <a:endParaRPr lang="hu-HU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Main problem:</a:t>
            </a:r>
          </a:p>
          <a:p>
            <a:pPr marL="171450" indent="-171450">
              <a:buFontTx/>
              <a:buChar char="-"/>
            </a:pPr>
            <a:r>
              <a:rPr lang="en-US" noProof="0" dirty="0" smtClean="0"/>
              <a:t>EJB, programming model</a:t>
            </a:r>
          </a:p>
          <a:p>
            <a:pPr marL="171450" indent="-171450">
              <a:buFontTx/>
              <a:buChar char="-"/>
            </a:pPr>
            <a:r>
              <a:rPr lang="en-US" noProof="0" dirty="0" smtClean="0"/>
              <a:t>Don’t</a:t>
            </a:r>
            <a:r>
              <a:rPr lang="en-US" baseline="0" noProof="0" dirty="0" smtClean="0"/>
              <a:t> be unfair: great improvements have been made</a:t>
            </a:r>
            <a:r>
              <a:rPr lang="hu-HU" baseline="0" noProof="0" dirty="0" smtClean="0"/>
              <a:t> </a:t>
            </a:r>
            <a:r>
              <a:rPr lang="hu-HU" baseline="0" noProof="0" dirty="0" err="1" smtClean="0"/>
              <a:t>in</a:t>
            </a:r>
            <a:r>
              <a:rPr lang="hu-HU" baseline="0" noProof="0" dirty="0" smtClean="0"/>
              <a:t> Java EE</a:t>
            </a:r>
            <a:endParaRPr lang="en-US" baseline="0" noProof="0" dirty="0" smtClean="0"/>
          </a:p>
          <a:p>
            <a:pPr marL="171450" indent="-171450">
              <a:buFontTx/>
              <a:buChar char="-"/>
            </a:pPr>
            <a:r>
              <a:rPr lang="en-US" baseline="0" noProof="0" dirty="0" smtClean="0"/>
              <a:t>Servlet and JSP </a:t>
            </a:r>
            <a:r>
              <a:rPr lang="hu-HU" baseline="0" noProof="0" dirty="0" err="1" smtClean="0"/>
              <a:t>were</a:t>
            </a:r>
            <a:r>
              <a:rPr lang="hu-HU" baseline="0" noProof="0" dirty="0" smtClean="0"/>
              <a:t> </a:t>
            </a:r>
            <a:r>
              <a:rPr lang="en-US" baseline="0" noProof="0" dirty="0" smtClean="0"/>
              <a:t>valid technologies</a:t>
            </a:r>
            <a:r>
              <a:rPr lang="hu-HU" baseline="0" noProof="0" dirty="0" smtClean="0"/>
              <a:t> </a:t>
            </a:r>
            <a:r>
              <a:rPr lang="hu-HU" baseline="0" noProof="0" dirty="0" err="1" smtClean="0"/>
              <a:t>all</a:t>
            </a:r>
            <a:r>
              <a:rPr lang="hu-HU" baseline="0" noProof="0" dirty="0" smtClean="0"/>
              <a:t> </a:t>
            </a:r>
            <a:r>
              <a:rPr lang="hu-HU" baseline="0" noProof="0" dirty="0" err="1" smtClean="0"/>
              <a:t>the</a:t>
            </a:r>
            <a:r>
              <a:rPr lang="hu-HU" baseline="0" noProof="0" dirty="0" smtClean="0"/>
              <a:t> </a:t>
            </a:r>
            <a:r>
              <a:rPr lang="hu-HU" baseline="0" noProof="0" dirty="0" err="1" smtClean="0"/>
              <a:t>time</a:t>
            </a:r>
            <a:endParaRPr lang="en-US" baseline="0" noProof="0" dirty="0" smtClean="0"/>
          </a:p>
          <a:p>
            <a:pPr marL="171450" indent="-171450">
              <a:buFontTx/>
              <a:buChar char="-"/>
            </a:pPr>
            <a:r>
              <a:rPr lang="en-US" baseline="0" noProof="0" dirty="0" smtClean="0"/>
              <a:t>Tons of great standards emerged (JMX, JPA itself, however it has been moved, it is the tendency…)</a:t>
            </a:r>
            <a:endParaRPr lang="hu-HU" baseline="0" noProof="0" dirty="0" smtClean="0"/>
          </a:p>
          <a:p>
            <a:pPr marL="171450" indent="-171450">
              <a:buFontTx/>
              <a:buChar char="-"/>
            </a:pPr>
            <a:r>
              <a:rPr lang="hu-HU" baseline="0" noProof="0" dirty="0" smtClean="0"/>
              <a:t>Good </a:t>
            </a:r>
            <a:r>
              <a:rPr lang="hu-HU" baseline="0" noProof="0" dirty="0" err="1" smtClean="0"/>
              <a:t>example</a:t>
            </a:r>
            <a:r>
              <a:rPr lang="hu-HU" baseline="0" noProof="0" dirty="0" smtClean="0"/>
              <a:t>: </a:t>
            </a:r>
            <a:r>
              <a:rPr lang="hu-HU" baseline="0" noProof="0" dirty="0" err="1" smtClean="0"/>
              <a:t>threads</a:t>
            </a:r>
            <a:r>
              <a:rPr lang="hu-HU" baseline="0" noProof="0" dirty="0" smtClean="0"/>
              <a:t> </a:t>
            </a:r>
            <a:r>
              <a:rPr lang="hu-HU" baseline="0" noProof="0" dirty="0" err="1" smtClean="0"/>
              <a:t>in</a:t>
            </a:r>
            <a:r>
              <a:rPr lang="hu-HU" baseline="0" noProof="0" dirty="0" smtClean="0"/>
              <a:t> a </a:t>
            </a:r>
            <a:r>
              <a:rPr lang="hu-HU" baseline="0" noProof="0" dirty="0" err="1" smtClean="0"/>
              <a:t>container</a:t>
            </a:r>
            <a:endParaRPr lang="en-US" baseline="0" noProof="0" dirty="0" smtClean="0"/>
          </a:p>
          <a:p>
            <a:pPr marL="171450" indent="-171450">
              <a:buFontTx/>
              <a:buChar char="-"/>
            </a:pPr>
            <a:endParaRPr lang="en-US" baseline="0" noProof="0" dirty="0" smtClean="0"/>
          </a:p>
          <a:p>
            <a:pPr marL="171450" indent="-171450">
              <a:buFontTx/>
              <a:buChar char="-"/>
            </a:pPr>
            <a:r>
              <a:rPr lang="en-US" baseline="0" noProof="0" dirty="0" smtClean="0"/>
              <a:t>Do not make comparisons here…evaluate when necessary</a:t>
            </a:r>
          </a:p>
          <a:p>
            <a:pPr marL="171450" indent="-171450">
              <a:buFontTx/>
              <a:buChar char="-"/>
            </a:pPr>
            <a:r>
              <a:rPr lang="en-US" baseline="0" noProof="0" dirty="0" smtClean="0"/>
              <a:t>Great stuff, with different approach: both capable middleware</a:t>
            </a:r>
            <a:r>
              <a:rPr lang="hu-HU" baseline="0" noProof="0" dirty="0" smtClean="0"/>
              <a:t>s</a:t>
            </a:r>
            <a:endParaRPr lang="en-US" baseline="0" noProof="0" dirty="0" smtClean="0"/>
          </a:p>
          <a:p>
            <a:pPr marL="171450" indent="-171450">
              <a:buFontTx/>
              <a:buChar char="-"/>
            </a:pPr>
            <a:endParaRPr lang="en-US" baseline="0" noProof="0" dirty="0" smtClean="0"/>
          </a:p>
          <a:p>
            <a:pPr marL="171450" indent="-171450">
              <a:buFontTx/>
              <a:buChar char="-"/>
            </a:pPr>
            <a:r>
              <a:rPr lang="en-US" baseline="0" noProof="0" dirty="0" smtClean="0"/>
              <a:t>Spring advantages: follows the changes in standards more quickly, it is easy to integrate with non-standard technologies… BUT… it is more </a:t>
            </a:r>
            <a:r>
              <a:rPr lang="en-US" baseline="0" noProof="0" dirty="0" err="1" smtClean="0"/>
              <a:t>lego</a:t>
            </a:r>
            <a:r>
              <a:rPr lang="en-US" baseline="0" noProof="0" dirty="0" smtClean="0"/>
              <a:t>-like feeling</a:t>
            </a:r>
            <a:endParaRPr lang="hu-HU" baseline="0" noProof="0" dirty="0" smtClean="0"/>
          </a:p>
          <a:p>
            <a:pPr marL="0" indent="0">
              <a:buFontTx/>
              <a:buNone/>
            </a:pPr>
            <a:r>
              <a:rPr lang="hu-HU" baseline="0" noProof="0" dirty="0" smtClean="0"/>
              <a:t>- Java EE </a:t>
            </a:r>
            <a:r>
              <a:rPr lang="hu-HU" baseline="0" noProof="0" dirty="0" err="1" smtClean="0"/>
              <a:t>sticks</a:t>
            </a:r>
            <a:r>
              <a:rPr lang="hu-HU" baseline="0" noProof="0" dirty="0" smtClean="0"/>
              <a:t> </a:t>
            </a:r>
            <a:r>
              <a:rPr lang="hu-HU" baseline="0" noProof="0" dirty="0" err="1" smtClean="0"/>
              <a:t>to</a:t>
            </a:r>
            <a:r>
              <a:rPr lang="hu-HU" baseline="0" noProof="0" dirty="0" smtClean="0"/>
              <a:t> </a:t>
            </a:r>
            <a:r>
              <a:rPr lang="hu-HU" baseline="0" noProof="0" dirty="0" err="1" smtClean="0"/>
              <a:t>the</a:t>
            </a:r>
            <a:r>
              <a:rPr lang="hu-HU" baseline="0" noProof="0" dirty="0" smtClean="0"/>
              <a:t> standard </a:t>
            </a:r>
            <a:r>
              <a:rPr lang="hu-HU" baseline="0" noProof="0" dirty="0" err="1" smtClean="0"/>
              <a:t>solutions</a:t>
            </a:r>
            <a:r>
              <a:rPr lang="hu-HU" baseline="0" noProof="0" dirty="0" smtClean="0"/>
              <a:t> </a:t>
            </a:r>
            <a:r>
              <a:rPr lang="hu-HU" baseline="0" noProof="0" dirty="0" err="1" smtClean="0"/>
              <a:t>very</a:t>
            </a:r>
            <a:r>
              <a:rPr lang="hu-HU" baseline="0" noProof="0" dirty="0" smtClean="0"/>
              <a:t> </a:t>
            </a:r>
            <a:r>
              <a:rPr lang="hu-HU" baseline="0" noProof="0" dirty="0" err="1" smtClean="0"/>
              <a:t>much</a:t>
            </a:r>
            <a:r>
              <a:rPr lang="hu-HU" baseline="0" noProof="0" dirty="0" smtClean="0"/>
              <a:t>, </a:t>
            </a:r>
            <a:r>
              <a:rPr lang="hu-HU" baseline="0" noProof="0" dirty="0" err="1" smtClean="0"/>
              <a:t>big</a:t>
            </a:r>
            <a:r>
              <a:rPr lang="hu-HU" baseline="0" noProof="0" dirty="0" smtClean="0"/>
              <a:t> </a:t>
            </a:r>
            <a:r>
              <a:rPr lang="hu-HU" baseline="0" noProof="0" dirty="0" err="1" smtClean="0"/>
              <a:t>brother</a:t>
            </a:r>
            <a:r>
              <a:rPr lang="hu-HU" baseline="0" noProof="0" dirty="0" smtClean="0"/>
              <a:t> feeling</a:t>
            </a:r>
            <a:endParaRPr lang="en-US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698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61fae8c3e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Scope – prototype</a:t>
            </a: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dirty="0" smtClean="0"/>
          </a:p>
          <a:p>
            <a:r>
              <a:rPr lang="hu-HU" dirty="0" smtClean="0"/>
              <a:t>ET:</a:t>
            </a:r>
          </a:p>
          <a:p>
            <a:endParaRPr lang="hu-HU" dirty="0" smtClean="0"/>
          </a:p>
          <a:p>
            <a:r>
              <a:rPr lang="hu-HU" dirty="0" smtClean="0"/>
              <a:t>Show </a:t>
            </a:r>
            <a:r>
              <a:rPr lang="hu-HU" dirty="0" err="1" smtClean="0"/>
              <a:t>same</a:t>
            </a:r>
            <a:r>
              <a:rPr lang="hu-HU" dirty="0" smtClean="0"/>
              <a:t> </a:t>
            </a:r>
            <a:r>
              <a:rPr lang="hu-HU" dirty="0" err="1" smtClean="0"/>
              <a:t>Lightsabre</a:t>
            </a:r>
            <a:r>
              <a:rPr lang="hu-HU" dirty="0" smtClean="0"/>
              <a:t>, </a:t>
            </a:r>
            <a:r>
              <a:rPr lang="hu-HU" dirty="0" err="1" smtClean="0"/>
              <a:t>different</a:t>
            </a:r>
            <a:r>
              <a:rPr lang="hu-HU" dirty="0" smtClean="0"/>
              <a:t> </a:t>
            </a:r>
            <a:r>
              <a:rPr lang="hu-HU" dirty="0" err="1" smtClean="0"/>
              <a:t>Lightsabre</a:t>
            </a:r>
            <a:r>
              <a:rPr lang="hu-HU" dirty="0" smtClean="0"/>
              <a:t> (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identityHashCode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Singleton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pattern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</a:t>
            </a:r>
            <a:r>
              <a:rPr lang="hu-HU" baseline="0" dirty="0" smtClean="0"/>
              <a:t> Spring</a:t>
            </a:r>
          </a:p>
          <a:p>
            <a:r>
              <a:rPr lang="hu-HU" baseline="0" dirty="0" smtClean="0"/>
              <a:t>Show </a:t>
            </a:r>
            <a:r>
              <a:rPr lang="hu-HU" baseline="0" dirty="0" err="1" smtClean="0"/>
              <a:t>Sring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Beans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Eclipse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Bean</a:t>
            </a:r>
            <a:r>
              <a:rPr lang="hu-HU" baseline="0" dirty="0" smtClean="0"/>
              <a:t> editor</a:t>
            </a:r>
          </a:p>
          <a:p>
            <a:endParaRPr lang="hu-HU" dirty="0" smtClean="0"/>
          </a:p>
          <a:p>
            <a:r>
              <a:rPr lang="hu-HU" baseline="0" dirty="0" smtClean="0"/>
              <a:t>EA:</a:t>
            </a:r>
          </a:p>
          <a:p>
            <a:r>
              <a:rPr lang="hu-HU" baseline="0" dirty="0" err="1" smtClean="0"/>
              <a:t>Create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several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Jedi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make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them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friends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friends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may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same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lightsabres</a:t>
            </a:r>
            <a:r>
              <a:rPr lang="hu-HU" baseline="0" dirty="0" smtClean="0"/>
              <a:t> (</a:t>
            </a:r>
            <a:r>
              <a:rPr lang="hu-HU" baseline="0" dirty="0" err="1" smtClean="0"/>
              <a:t>sharedLightSabre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someting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like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that</a:t>
            </a:r>
            <a:r>
              <a:rPr lang="hu-HU" baseline="0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962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It</a:t>
            </a:r>
            <a:r>
              <a:rPr lang="hu-HU" dirty="0" smtClean="0"/>
              <a:t> is </a:t>
            </a:r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container</a:t>
            </a:r>
            <a:r>
              <a:rPr lang="hu-HU" dirty="0" smtClean="0"/>
              <a:t> </a:t>
            </a:r>
            <a:r>
              <a:rPr lang="hu-HU" dirty="0" err="1" smtClean="0"/>
              <a:t>knows</a:t>
            </a:r>
            <a:r>
              <a:rPr lang="hu-HU" dirty="0" smtClean="0"/>
              <a:t>,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nothing</a:t>
            </a:r>
            <a:r>
              <a:rPr lang="hu-HU" baseline="0" dirty="0" smtClean="0"/>
              <a:t> more!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844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Not always seems true in case of Java EE</a:t>
            </a:r>
          </a:p>
          <a:p>
            <a:endParaRPr lang="en-US" noProof="0" dirty="0" smtClean="0"/>
          </a:p>
          <a:p>
            <a:r>
              <a:rPr lang="en-US" noProof="0" dirty="0" smtClean="0"/>
              <a:t>It means</a:t>
            </a:r>
            <a:r>
              <a:rPr lang="en-US" baseline="0" noProof="0" dirty="0" smtClean="0"/>
              <a:t> that it as all what the container (</a:t>
            </a:r>
            <a:r>
              <a:rPr lang="en-US" baseline="0" noProof="0" dirty="0" err="1" smtClean="0"/>
              <a:t>ApplicationContext</a:t>
            </a:r>
            <a:r>
              <a:rPr lang="en-US" baseline="0" noProof="0" dirty="0" smtClean="0"/>
              <a:t>) provides, nothing else!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276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711b08dba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Instantite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3 ways</a:t>
            </a: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ET: </a:t>
            </a:r>
          </a:p>
          <a:p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reflection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</a:t>
            </a:r>
          </a:p>
          <a:p>
            <a:pPr marL="171450" indent="-171450">
              <a:buFontTx/>
              <a:buChar char="-"/>
            </a:pP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Jedi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lightsabres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hu-HU" dirty="0" smtClean="0"/>
          </a:p>
          <a:p>
            <a:r>
              <a:rPr lang="hu-HU" dirty="0" smtClean="0"/>
              <a:t>EA: </a:t>
            </a:r>
          </a:p>
          <a:p>
            <a:endParaRPr lang="hu-H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LightSabre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factory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factory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an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ugly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factories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81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Explanation</a:t>
            </a:r>
            <a:r>
              <a:rPr lang="hu-HU" dirty="0" smtClean="0"/>
              <a:t>…. </a:t>
            </a:r>
            <a:r>
              <a:rPr lang="hu-HU" dirty="0" err="1" smtClean="0"/>
              <a:t>Otherwise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container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should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references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each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them</a:t>
            </a:r>
            <a:r>
              <a:rPr lang="hu-HU" baseline="0" dirty="0" smtClean="0"/>
              <a:t>… NOOO </a:t>
            </a:r>
            <a:r>
              <a:rPr lang="hu-HU" baseline="0" dirty="0" err="1" smtClean="0"/>
              <a:t>way</a:t>
            </a:r>
            <a:endParaRPr lang="hu-HU" baseline="0" dirty="0" smtClean="0"/>
          </a:p>
          <a:p>
            <a:endParaRPr lang="hu-HU" baseline="0" dirty="0" smtClean="0"/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fe6b59bb5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Lifecycle callbacks, interfaces</a:t>
            </a: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ET: add 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822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ET: show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attributes</a:t>
            </a:r>
            <a:endParaRPr lang="hu-H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EA: </a:t>
            </a:r>
            <a:r>
              <a:rPr lang="hu-HU" dirty="0" err="1" smtClean="0"/>
              <a:t>let</a:t>
            </a:r>
            <a:r>
              <a:rPr lang="hu-HU" dirty="0" smtClean="0"/>
              <a:t> </a:t>
            </a:r>
            <a:r>
              <a:rPr lang="hu-HU" dirty="0" err="1" smtClean="0"/>
              <a:t>them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find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dirty="0" err="1" smtClean="0"/>
              <a:t>defaults</a:t>
            </a:r>
            <a:endParaRPr lang="hu-HU" baseline="0" dirty="0" smtClean="0"/>
          </a:p>
          <a:p>
            <a:endParaRPr lang="hu-HU" dirty="0" smtClean="0"/>
          </a:p>
          <a:p>
            <a:r>
              <a:rPr lang="hu-HU" dirty="0" err="1" smtClean="0"/>
              <a:t>Defaults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</a:t>
            </a:r>
            <a:r>
              <a:rPr lang="hu-HU" baseline="0" dirty="0" smtClean="0"/>
              <a:t> „</a:t>
            </a:r>
            <a:r>
              <a:rPr lang="hu-HU" baseline="0" dirty="0" err="1" smtClean="0"/>
              <a:t>beans</a:t>
            </a:r>
            <a:r>
              <a:rPr lang="hu-HU" baseline="0" dirty="0" smtClean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134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Explain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what</a:t>
            </a:r>
            <a:r>
              <a:rPr lang="hu-HU" baseline="0" dirty="0" smtClean="0"/>
              <a:t> an </a:t>
            </a:r>
            <a:r>
              <a:rPr lang="hu-HU" baseline="0" dirty="0" err="1" smtClean="0"/>
              <a:t>annotation</a:t>
            </a:r>
            <a:r>
              <a:rPr lang="hu-HU" baseline="0" dirty="0" smtClean="0"/>
              <a:t> is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ET: </a:t>
            </a:r>
            <a:r>
              <a:rPr lang="hu-HU" dirty="0" err="1" smtClean="0"/>
              <a:t>see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code</a:t>
            </a:r>
            <a:r>
              <a:rPr lang="hu-HU" baseline="0" dirty="0" smtClean="0"/>
              <a:t> of an </a:t>
            </a:r>
            <a:r>
              <a:rPr lang="hu-HU" baseline="0" dirty="0" err="1" smtClean="0"/>
              <a:t>annotation</a:t>
            </a:r>
            <a:endParaRPr lang="hu-HU" baseline="0" dirty="0" smtClean="0"/>
          </a:p>
          <a:p>
            <a:r>
              <a:rPr lang="hu-HU" baseline="0" dirty="0" smtClean="0"/>
              <a:t>EA: </a:t>
            </a:r>
            <a:r>
              <a:rPr lang="hu-HU" baseline="0" dirty="0" err="1" smtClean="0"/>
              <a:t>let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them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specify</a:t>
            </a:r>
            <a:r>
              <a:rPr lang="hu-HU" baseline="0" dirty="0" smtClean="0"/>
              <a:t> more, and </a:t>
            </a:r>
            <a:r>
              <a:rPr lang="hu-HU" baseline="0" dirty="0" err="1" smtClean="0"/>
              <a:t>explore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happens</a:t>
            </a:r>
            <a:endParaRPr lang="hu-HU" baseline="0" dirty="0" smtClean="0"/>
          </a:p>
          <a:p>
            <a:endParaRPr lang="hu-HU" baseline="0" dirty="0" smtClean="0"/>
          </a:p>
          <a:p>
            <a:r>
              <a:rPr lang="hu-HU" baseline="0" dirty="0" err="1" smtClean="0"/>
              <a:t>If</a:t>
            </a:r>
            <a:r>
              <a:rPr lang="hu-HU" baseline="0" dirty="0" smtClean="0"/>
              <a:t> </a:t>
            </a:r>
            <a:r>
              <a:rPr lang="hu-HU" baseline="0" dirty="0" err="1" smtClean="0"/>
              <a:t>you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specify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same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method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using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different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ways</a:t>
            </a:r>
            <a:r>
              <a:rPr lang="hu-HU" baseline="0" dirty="0" smtClean="0"/>
              <a:t>: </a:t>
            </a:r>
            <a:r>
              <a:rPr lang="hu-HU" baseline="0" dirty="0" err="1" smtClean="0"/>
              <a:t>called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once</a:t>
            </a:r>
            <a:endParaRPr lang="hu-H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err="1" smtClean="0"/>
              <a:t>If</a:t>
            </a:r>
            <a:r>
              <a:rPr lang="hu-HU" baseline="0" dirty="0" smtClean="0"/>
              <a:t> </a:t>
            </a:r>
            <a:r>
              <a:rPr lang="hu-HU" baseline="0" dirty="0" err="1" smtClean="0"/>
              <a:t>you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specify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different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methods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using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different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ways</a:t>
            </a:r>
            <a:r>
              <a:rPr lang="hu-HU" baseline="0" dirty="0" smtClean="0"/>
              <a:t>: </a:t>
            </a:r>
            <a:r>
              <a:rPr lang="hu-HU" baseline="0" dirty="0" err="1" smtClean="0"/>
              <a:t>called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multiple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times</a:t>
            </a: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err="1" smtClean="0"/>
              <a:t>There</a:t>
            </a:r>
            <a:r>
              <a:rPr lang="hu-HU" baseline="0" dirty="0" smtClean="0"/>
              <a:t> is no </a:t>
            </a:r>
            <a:r>
              <a:rPr lang="hu-HU" baseline="0" dirty="0" err="1" smtClean="0"/>
              <a:t>such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lifecycle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so</a:t>
            </a:r>
            <a:r>
              <a:rPr lang="hu-HU" baseline="0" dirty="0" smtClean="0"/>
              <a:t>… EXTENSION POINT</a:t>
            </a:r>
          </a:p>
          <a:p>
            <a:endParaRPr lang="hu-HU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&lt;bean class=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"org.springframework.context.annotation.CommonAnnotationBeanPostProcessor"/&gt;</a:t>
            </a:r>
            <a:endParaRPr lang="hu-HU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hu-HU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967c53f8f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Lifecycle callbacks - annotation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095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24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f91c79337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BeanPostProcessors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explained</a:t>
            </a: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BBP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says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Jedi</a:t>
            </a:r>
            <a:endParaRPr lang="hu-HU" sz="1200" b="1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hu-HU" sz="1200" b="1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b="1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Sith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</a:t>
            </a:r>
            <a:endParaRPr lang="hu-HU" sz="1200" b="1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BBP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says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Lord +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Alliance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wins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vs. BBP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571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7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See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progress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582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029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f8e4b33d2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SL4J added</a:t>
            </a: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dirty="0" smtClean="0"/>
              <a:t>ET</a:t>
            </a:r>
          </a:p>
          <a:p>
            <a:endParaRPr lang="hu-H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EA:</a:t>
            </a:r>
            <a:r>
              <a:rPr lang="hu-HU" baseline="0" dirty="0" smtClean="0"/>
              <a:t> </a:t>
            </a:r>
            <a:r>
              <a:rPr lang="hu-HU" dirty="0" smtClean="0"/>
              <a:t>Add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Eclipse</a:t>
            </a:r>
            <a:r>
              <a:rPr lang="hu-HU" dirty="0" smtClean="0"/>
              <a:t>:</a:t>
            </a:r>
            <a:r>
              <a:rPr lang="hu-HU" baseline="0" dirty="0" smtClean="0"/>
              <a:t> </a:t>
            </a:r>
            <a:r>
              <a:rPr lang="hu-HU" baseline="0" dirty="0" err="1" smtClean="0"/>
              <a:t>grep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console</a:t>
            </a:r>
            <a:endParaRPr lang="hu-HU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269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587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Name</a:t>
            </a:r>
            <a:r>
              <a:rPr lang="hu-HU" dirty="0" smtClean="0"/>
              <a:t>: </a:t>
            </a:r>
            <a:r>
              <a:rPr lang="hu-HU" dirty="0" err="1" smtClean="0"/>
              <a:t>only</a:t>
            </a:r>
            <a:r>
              <a:rPr lang="hu-HU" dirty="0" smtClean="0"/>
              <a:t>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debug</a:t>
            </a:r>
            <a:r>
              <a:rPr lang="hu-HU" dirty="0" smtClean="0"/>
              <a:t> </a:t>
            </a:r>
            <a:r>
              <a:rPr lang="hu-HU" dirty="0" err="1" smtClean="0"/>
              <a:t>information</a:t>
            </a:r>
            <a:r>
              <a:rPr lang="hu-HU" dirty="0" smtClean="0"/>
              <a:t> is </a:t>
            </a:r>
            <a:r>
              <a:rPr lang="hu-HU" dirty="0" err="1" smtClean="0"/>
              <a:t>there</a:t>
            </a:r>
            <a:endParaRPr lang="hu-HU" dirty="0" smtClean="0"/>
          </a:p>
          <a:p>
            <a:r>
              <a:rPr lang="hu-HU" dirty="0" err="1" smtClean="0"/>
              <a:t>Eclipse</a:t>
            </a:r>
            <a:r>
              <a:rPr lang="hu-HU" dirty="0" smtClean="0"/>
              <a:t> </a:t>
            </a:r>
            <a:r>
              <a:rPr lang="hu-HU" dirty="0" err="1" smtClean="0"/>
              <a:t>compiler</a:t>
            </a:r>
            <a:r>
              <a:rPr lang="hu-HU" dirty="0" smtClean="0"/>
              <a:t>: NOT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same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JDK </a:t>
            </a:r>
            <a:r>
              <a:rPr lang="hu-HU" dirty="0" err="1" smtClean="0"/>
              <a:t>compiler</a:t>
            </a:r>
            <a:r>
              <a:rPr lang="hu-HU" dirty="0" smtClean="0"/>
              <a:t>! (</a:t>
            </a:r>
            <a:r>
              <a:rPr lang="hu-HU" dirty="0" err="1" smtClean="0"/>
              <a:t>disable</a:t>
            </a:r>
            <a:r>
              <a:rPr lang="hu-HU" dirty="0" smtClean="0"/>
              <a:t> </a:t>
            </a:r>
            <a:r>
              <a:rPr lang="hu-HU" dirty="0" err="1" smtClean="0"/>
              <a:t>attribute</a:t>
            </a:r>
            <a:r>
              <a:rPr lang="hu-HU" dirty="0" smtClean="0"/>
              <a:t> </a:t>
            </a:r>
            <a:r>
              <a:rPr lang="hu-HU" dirty="0" err="1" smtClean="0"/>
              <a:t>names</a:t>
            </a:r>
            <a:r>
              <a:rPr lang="hu-HU" dirty="0" smtClean="0"/>
              <a:t>)</a:t>
            </a:r>
          </a:p>
          <a:p>
            <a:endParaRPr lang="hu-HU" dirty="0" smtClean="0"/>
          </a:p>
          <a:p>
            <a:r>
              <a:rPr lang="hu-HU" dirty="0" smtClean="0"/>
              <a:t>Show http://docs.oracle.com/javase/6/docs/api/java/beans/ConstructorProperties.html</a:t>
            </a:r>
          </a:p>
          <a:p>
            <a:endParaRPr lang="hu-HU" dirty="0" smtClean="0"/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a8c7242d6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DI – constructors</a:t>
            </a: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ET: 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combinations</a:t>
            </a:r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Jedi</a:t>
            </a:r>
            <a:endParaRPr lang="hu-HU" sz="1200" b="1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EA: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Lightsabre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argument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modes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above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388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9aae52126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DI – setters</a:t>
            </a: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ET: 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lightsabre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Jedi-es</a:t>
            </a:r>
            <a:endParaRPr lang="hu-HU" sz="1200" b="1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EA: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Lightsabres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504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Just</a:t>
            </a:r>
            <a:r>
              <a:rPr lang="hu-HU" dirty="0" smtClean="0"/>
              <a:t> </a:t>
            </a:r>
            <a:r>
              <a:rPr lang="hu-HU" dirty="0" err="1" smtClean="0"/>
              <a:t>like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pure</a:t>
            </a:r>
            <a:r>
              <a:rPr lang="hu-HU" dirty="0" smtClean="0"/>
              <a:t> Java</a:t>
            </a:r>
          </a:p>
          <a:p>
            <a:endParaRPr lang="hu-HU" dirty="0" smtClean="0"/>
          </a:p>
          <a:p>
            <a:r>
              <a:rPr lang="hu-HU" dirty="0" smtClean="0"/>
              <a:t>EA:</a:t>
            </a:r>
          </a:p>
          <a:p>
            <a:endParaRPr lang="hu-HU" dirty="0" smtClean="0"/>
          </a:p>
          <a:p>
            <a:pPr marL="171450" indent="-171450">
              <a:buFontTx/>
              <a:buChar char="-"/>
            </a:pPr>
            <a:r>
              <a:rPr lang="hu-HU" dirty="0" err="1" smtClean="0"/>
              <a:t>Create</a:t>
            </a:r>
            <a:r>
              <a:rPr lang="hu-HU" dirty="0" smtClean="0"/>
              <a:t> </a:t>
            </a:r>
            <a:r>
              <a:rPr lang="hu-HU" dirty="0" err="1" smtClean="0"/>
              <a:t>ships</a:t>
            </a:r>
            <a:r>
              <a:rPr lang="hu-HU" dirty="0" smtClean="0"/>
              <a:t>: </a:t>
            </a:r>
            <a:r>
              <a:rPr lang="hu-HU" dirty="0" err="1" smtClean="0"/>
              <a:t>fighter</a:t>
            </a:r>
            <a:r>
              <a:rPr lang="hu-HU" dirty="0" smtClean="0"/>
              <a:t>,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freighter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star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destroyer</a:t>
            </a:r>
            <a:endParaRPr lang="hu-HU" baseline="0" dirty="0" smtClean="0"/>
          </a:p>
          <a:p>
            <a:pPr marL="628650" lvl="1" indent="-171450">
              <a:buFontTx/>
              <a:buChar char="-"/>
            </a:pPr>
            <a:r>
              <a:rPr lang="hu-HU" baseline="0" dirty="0" smtClean="0"/>
              <a:t>man </a:t>
            </a:r>
            <a:r>
              <a:rPr lang="hu-HU" baseline="0" dirty="0" err="1" smtClean="0"/>
              <a:t>them</a:t>
            </a:r>
            <a:endParaRPr lang="hu-HU" baseline="0" dirty="0" smtClean="0"/>
          </a:p>
          <a:p>
            <a:pPr marL="628650" lvl="1" indent="-171450">
              <a:buFontTx/>
              <a:buChar char="-"/>
            </a:pPr>
            <a:r>
              <a:rPr lang="hu-HU" dirty="0" err="1" smtClean="0"/>
              <a:t>Equip</a:t>
            </a:r>
            <a:r>
              <a:rPr lang="hu-HU" dirty="0" smtClean="0"/>
              <a:t> </a:t>
            </a:r>
            <a:r>
              <a:rPr lang="hu-HU" dirty="0" err="1" smtClean="0"/>
              <a:t>destroyers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fighters</a:t>
            </a:r>
            <a:endParaRPr lang="hu-HU" dirty="0" smtClean="0"/>
          </a:p>
          <a:p>
            <a:pPr marL="628650" lvl="1" indent="-171450">
              <a:buFontTx/>
              <a:buChar char="-"/>
            </a:pP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do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know</a:t>
            </a:r>
            <a:r>
              <a:rPr lang="hu-HU" dirty="0" smtClean="0"/>
              <a:t> </a:t>
            </a:r>
            <a:r>
              <a:rPr lang="hu-HU" dirty="0" err="1" smtClean="0"/>
              <a:t>lists</a:t>
            </a:r>
            <a:r>
              <a:rPr lang="hu-HU" dirty="0" smtClean="0"/>
              <a:t> </a:t>
            </a:r>
            <a:r>
              <a:rPr lang="hu-HU" dirty="0" err="1" smtClean="0"/>
              <a:t>yet</a:t>
            </a:r>
            <a:r>
              <a:rPr lang="hu-HU" dirty="0" smtClean="0"/>
              <a:t> (</a:t>
            </a:r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simplifications</a:t>
            </a:r>
            <a:r>
              <a:rPr lang="hu-HU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508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ac14b7ae9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DI – factory</a:t>
            </a: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ET: show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Jedi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createInstance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show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lifecycle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executed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defined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„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OK),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endParaRPr lang="hu-HU" sz="1200" b="1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EA: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singletongs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 API,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reach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Java.lang.Runtime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getRuntime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420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ET:</a:t>
            </a:r>
          </a:p>
          <a:p>
            <a:endParaRPr lang="hu-HU" dirty="0" smtClean="0"/>
          </a:p>
          <a:p>
            <a:pPr marL="171450" indent="-171450">
              <a:buFontTx/>
              <a:buChar char="-"/>
            </a:pPr>
            <a:r>
              <a:rPr lang="hu-HU" dirty="0" err="1" smtClean="0"/>
              <a:t>create</a:t>
            </a:r>
            <a:r>
              <a:rPr lang="hu-HU" dirty="0" smtClean="0"/>
              <a:t> a </a:t>
            </a:r>
            <a:r>
              <a:rPr lang="hu-HU" dirty="0" err="1" smtClean="0"/>
              <a:t>circulate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dependency</a:t>
            </a:r>
            <a:r>
              <a:rPr lang="hu-HU" baseline="0" dirty="0" smtClean="0"/>
              <a:t> and show </a:t>
            </a:r>
            <a:r>
              <a:rPr lang="hu-HU" baseline="0" dirty="0" err="1" smtClean="0"/>
              <a:t>what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happens</a:t>
            </a:r>
            <a:endParaRPr lang="hu-HU" baseline="0" dirty="0" smtClean="0"/>
          </a:p>
          <a:p>
            <a:pPr marL="171450" indent="-171450">
              <a:buFontTx/>
              <a:buChar char="-"/>
            </a:pPr>
            <a:r>
              <a:rPr lang="hu-HU" dirty="0" smtClean="0"/>
              <a:t>show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unsatisfied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dependencies</a:t>
            </a:r>
            <a:r>
              <a:rPr lang="hu-HU" baseline="0" dirty="0" smtClean="0"/>
              <a:t> (</a:t>
            </a:r>
            <a:r>
              <a:rPr lang="hu-HU" baseline="0" dirty="0" err="1" smtClean="0"/>
              <a:t>constructor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required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default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setter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not</a:t>
            </a:r>
            <a:r>
              <a:rPr lang="hu-HU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177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we’ll</a:t>
            </a:r>
            <a:r>
              <a:rPr lang="hu-HU" dirty="0" smtClean="0"/>
              <a:t> go </a:t>
            </a:r>
            <a:r>
              <a:rPr lang="hu-HU" dirty="0" err="1" smtClean="0"/>
              <a:t>through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possibilities</a:t>
            </a:r>
            <a:r>
              <a:rPr lang="hu-HU" baseline="0" dirty="0" smtClean="0"/>
              <a:t> of XML, </a:t>
            </a:r>
            <a:r>
              <a:rPr lang="hu-HU" baseline="0" dirty="0" err="1" smtClean="0"/>
              <a:t>then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we’ll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discover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Annotations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JavaConfig</a:t>
            </a:r>
            <a:endParaRPr lang="hu-HU" baseline="0" dirty="0" smtClean="0"/>
          </a:p>
          <a:p>
            <a:endParaRPr lang="hu-HU" baseline="0" dirty="0" smtClean="0"/>
          </a:p>
          <a:p>
            <a:r>
              <a:rPr lang="hu-HU" dirty="0" err="1" smtClean="0"/>
              <a:t>annotations</a:t>
            </a:r>
            <a:r>
              <a:rPr lang="hu-HU" dirty="0" smtClean="0"/>
              <a:t>: for more </a:t>
            </a:r>
            <a:r>
              <a:rPr lang="hu-HU" dirty="0" err="1" smtClean="0"/>
              <a:t>frequently</a:t>
            </a:r>
            <a:r>
              <a:rPr lang="hu-HU" dirty="0" smtClean="0"/>
              <a:t> </a:t>
            </a:r>
            <a:r>
              <a:rPr lang="hu-HU" dirty="0" err="1" smtClean="0"/>
              <a:t>changing</a:t>
            </a:r>
            <a:r>
              <a:rPr lang="hu-HU" dirty="0" smtClean="0"/>
              <a:t> </a:t>
            </a:r>
            <a:r>
              <a:rPr lang="hu-HU" dirty="0" err="1" smtClean="0"/>
              <a:t>configuration</a:t>
            </a:r>
            <a:endParaRPr lang="hu-HU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XML: for </a:t>
            </a:r>
            <a:r>
              <a:rPr lang="hu-HU" dirty="0" err="1" smtClean="0"/>
              <a:t>rarely</a:t>
            </a:r>
            <a:r>
              <a:rPr lang="hu-HU" dirty="0" smtClean="0"/>
              <a:t> </a:t>
            </a:r>
            <a:r>
              <a:rPr lang="hu-HU" dirty="0" err="1" smtClean="0"/>
              <a:t>changing</a:t>
            </a:r>
            <a:r>
              <a:rPr lang="hu-HU" dirty="0" smtClean="0"/>
              <a:t> </a:t>
            </a:r>
            <a:r>
              <a:rPr lang="hu-HU" dirty="0" err="1" smtClean="0"/>
              <a:t>configuration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500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local and </a:t>
            </a:r>
            <a:r>
              <a:rPr lang="hu-HU" dirty="0" err="1" smtClean="0"/>
              <a:t>parent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related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container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hierarchies</a:t>
            </a:r>
            <a:r>
              <a:rPr lang="hu-HU" baseline="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09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Non-invasive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not be forced to introduce framework-specific classes and interfaces into your business/domain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274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819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3376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hu-HU" dirty="0" smtClean="0"/>
          </a:p>
          <a:p>
            <a:pPr marL="0" indent="0">
              <a:buFontTx/>
              <a:buNone/>
            </a:pPr>
            <a:endParaRPr lang="hu-HU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934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6519e9033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PropertyEditor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- JavaBean standard</a:t>
            </a: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ET: 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lightsabre</a:t>
            </a:r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editor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EA: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lightabre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editor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bladed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flag</a:t>
            </a:r>
            <a:endParaRPr lang="en-US" dirty="0" smtClean="0"/>
          </a:p>
          <a:p>
            <a:r>
              <a:rPr lang="hu-HU" dirty="0" smtClean="0"/>
              <a:t>Test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lightsabres</a:t>
            </a:r>
            <a:r>
              <a:rPr lang="hu-HU" dirty="0" smtClean="0"/>
              <a:t> </a:t>
            </a:r>
            <a:r>
              <a:rPr lang="hu-HU" dirty="0" err="1" smtClean="0"/>
              <a:t>created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PropertyEditors</a:t>
            </a:r>
            <a:r>
              <a:rPr lang="hu-HU" dirty="0" smtClean="0"/>
              <a:t>/</a:t>
            </a:r>
            <a:r>
              <a:rPr lang="hu-HU" dirty="0" err="1" smtClean="0"/>
              <a:t>Converters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beans</a:t>
            </a:r>
            <a:r>
              <a:rPr lang="hu-HU" dirty="0" smtClean="0"/>
              <a:t> (</a:t>
            </a:r>
            <a:r>
              <a:rPr lang="hu-HU" dirty="0" err="1" smtClean="0"/>
              <a:t>e.g</a:t>
            </a:r>
            <a:r>
              <a:rPr lang="hu-HU" dirty="0" smtClean="0"/>
              <a:t>. </a:t>
            </a:r>
            <a:r>
              <a:rPr lang="hu-HU" dirty="0" err="1" smtClean="0"/>
              <a:t>with</a:t>
            </a:r>
            <a:r>
              <a:rPr lang="hu-HU" dirty="0" smtClean="0"/>
              <a:t> @</a:t>
            </a:r>
            <a:r>
              <a:rPr lang="hu-HU" dirty="0" err="1" smtClean="0"/>
              <a:t>PostConstruct</a:t>
            </a:r>
            <a:r>
              <a:rPr lang="hu-HU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940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6519e9033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PropertyEditor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- JavaBean standard</a:t>
            </a: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1a464636a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PropertyEditor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– Spring</a:t>
            </a: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dirty="0" smtClean="0"/>
              <a:t>ET:</a:t>
            </a:r>
          </a:p>
          <a:p>
            <a:r>
              <a:rPr lang="hu-HU" dirty="0" smtClean="0"/>
              <a:t>- </a:t>
            </a:r>
            <a:r>
              <a:rPr lang="hu-HU" dirty="0" err="1" smtClean="0"/>
              <a:t>Register</a:t>
            </a:r>
            <a:r>
              <a:rPr lang="hu-HU" dirty="0" smtClean="0"/>
              <a:t> 2 </a:t>
            </a:r>
            <a:r>
              <a:rPr lang="hu-HU" dirty="0" err="1" smtClean="0"/>
              <a:t>ways</a:t>
            </a:r>
            <a:r>
              <a:rPr lang="hu-HU" dirty="0" smtClean="0"/>
              <a:t> (old, Spring)</a:t>
            </a:r>
          </a:p>
          <a:p>
            <a:pPr marL="171450" indent="-171450">
              <a:buFontTx/>
              <a:buChar char="-"/>
            </a:pPr>
            <a:r>
              <a:rPr lang="hu-HU" dirty="0" err="1" smtClean="0"/>
              <a:t>birthdate</a:t>
            </a:r>
            <a:r>
              <a:rPr lang="hu-HU" dirty="0" smtClean="0"/>
              <a:t> for </a:t>
            </a:r>
            <a:r>
              <a:rPr lang="hu-HU" dirty="0" err="1" smtClean="0"/>
              <a:t>jedi</a:t>
            </a:r>
            <a:r>
              <a:rPr lang="hu-HU" dirty="0" smtClean="0"/>
              <a:t> (</a:t>
            </a:r>
            <a:r>
              <a:rPr lang="hu-HU" dirty="0" err="1" smtClean="0"/>
              <a:t>custom</a:t>
            </a:r>
            <a:r>
              <a:rPr lang="hu-HU" dirty="0" smtClean="0"/>
              <a:t> </a:t>
            </a:r>
            <a:r>
              <a:rPr lang="hu-HU" dirty="0" err="1" smtClean="0"/>
              <a:t>registered</a:t>
            </a:r>
            <a:r>
              <a:rPr lang="hu-HU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Made </a:t>
            </a:r>
            <a:r>
              <a:rPr lang="hu-HU" dirty="0" err="1" smtClean="0"/>
              <a:t>in</a:t>
            </a:r>
            <a:r>
              <a:rPr lang="hu-HU" dirty="0" smtClean="0"/>
              <a:t> for </a:t>
            </a:r>
            <a:r>
              <a:rPr lang="hu-HU" dirty="0" err="1" smtClean="0"/>
              <a:t>lightsabre</a:t>
            </a:r>
            <a:endParaRPr lang="hu-HU" dirty="0" smtClean="0"/>
          </a:p>
          <a:p>
            <a:pPr marL="171450" indent="-171450">
              <a:buFontTx/>
              <a:buChar char="-"/>
            </a:pPr>
            <a:endParaRPr lang="hu-HU" dirty="0" smtClean="0"/>
          </a:p>
          <a:p>
            <a:pPr marL="0" indent="0">
              <a:buFontTx/>
              <a:buNone/>
            </a:pPr>
            <a:r>
              <a:rPr lang="hu-HU" dirty="0" smtClean="0"/>
              <a:t>EA:</a:t>
            </a:r>
          </a:p>
          <a:p>
            <a:pPr marL="171450" indent="-171450">
              <a:buFontTx/>
              <a:buChar char="-"/>
            </a:pPr>
            <a:r>
              <a:rPr lang="hu-HU" dirty="0" err="1" smtClean="0"/>
              <a:t>enable</a:t>
            </a:r>
            <a:r>
              <a:rPr lang="hu-HU" dirty="0" smtClean="0"/>
              <a:t> </a:t>
            </a:r>
            <a:r>
              <a:rPr lang="hu-HU" dirty="0" err="1" smtClean="0"/>
              <a:t>StringTrimmerEditor</a:t>
            </a:r>
            <a:endParaRPr lang="hu-HU" dirty="0" smtClean="0"/>
          </a:p>
          <a:p>
            <a:pPr marL="171450" indent="-171450">
              <a:buFontTx/>
              <a:buChar char="-"/>
            </a:pPr>
            <a:r>
              <a:rPr lang="hu-HU" dirty="0" smtClean="0"/>
              <a:t>Add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optional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url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Sith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his</a:t>
            </a:r>
            <a:r>
              <a:rPr lang="hu-HU" baseline="0" dirty="0" smtClean="0"/>
              <a:t> homepage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0819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ET: Spring 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converter</a:t>
            </a:r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lightsabre</a:t>
            </a: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EA: Spring 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converter</a:t>
            </a:r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a 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Trooper</a:t>
            </a:r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ships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troopers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557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aa6060862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PropertyEditor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- Spring Converter</a:t>
            </a: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dirty="0" smtClean="0"/>
          </a:p>
          <a:p>
            <a:r>
              <a:rPr lang="hu-HU" dirty="0" smtClean="0"/>
              <a:t>EA:</a:t>
            </a:r>
          </a:p>
          <a:p>
            <a:r>
              <a:rPr lang="hu-HU" dirty="0" err="1" smtClean="0"/>
              <a:t>Formatter</a:t>
            </a:r>
            <a:r>
              <a:rPr lang="hu-HU" dirty="0" smtClean="0"/>
              <a:t> SPI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347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f6de7ae03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Configuration - Inner beans</a:t>
            </a: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ET: 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</a:t>
            </a:r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lightsabre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Jedi</a:t>
            </a:r>
            <a:endParaRPr lang="hu-HU" sz="1200" b="1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dirty="0" smtClean="0"/>
              <a:t>EA: </a:t>
            </a:r>
            <a:r>
              <a:rPr lang="hu-HU" dirty="0" err="1" smtClean="0"/>
              <a:t>inner</a:t>
            </a:r>
            <a:r>
              <a:rPr lang="hu-HU" dirty="0" smtClean="0"/>
              <a:t> </a:t>
            </a:r>
            <a:r>
              <a:rPr lang="hu-HU" baseline="0" dirty="0" err="1" smtClean="0"/>
              <a:t>Trooper</a:t>
            </a:r>
            <a:r>
              <a:rPr lang="hu-HU" baseline="0" dirty="0" smtClean="0"/>
              <a:t> for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ships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987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1324726f5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Bean 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config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– collections</a:t>
            </a: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ET:</a:t>
            </a:r>
          </a:p>
          <a:p>
            <a:pPr marL="171450" indent="-171450">
              <a:buFontTx/>
              <a:buChar char="-"/>
            </a:pP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Sith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lightsabres</a:t>
            </a:r>
            <a:endParaRPr lang="hu-HU" sz="1200" b="1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Army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attackers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defenders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(map)</a:t>
            </a:r>
          </a:p>
          <a:p>
            <a:pPr marL="171450" indent="-171450">
              <a:buFontTx/>
              <a:buChar char="-"/>
            </a:pP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BATTLEPRINTER</a:t>
            </a:r>
          </a:p>
          <a:p>
            <a:pPr marL="171450" indent="-171450">
              <a:buFontTx/>
              <a:buChar char="-"/>
            </a:pPr>
            <a:endParaRPr lang="hu-HU" sz="1200" b="1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EA: </a:t>
            </a:r>
          </a:p>
          <a:p>
            <a:pPr marL="0" indent="0">
              <a:buFontTx/>
              <a:buNone/>
            </a:pP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weapons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shipweapons</a:t>
            </a:r>
            <a:endParaRPr lang="hu-HU" sz="1200" b="1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man/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equip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ships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</a:t>
            </a:r>
            <a:endParaRPr lang="hu-HU" sz="1200" b="1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hu-HU" sz="1200" b="1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hu-HU" sz="1200" b="1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385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f1b58e301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Bean 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config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- 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inharitance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AND list/set difference</a:t>
            </a: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c0fc26c04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Bean 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config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- list/set – EQUALS</a:t>
            </a: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009e78daa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Bean 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config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 - list/set - EQUALS, PROPER CLASS</a:t>
            </a:r>
            <a:endParaRPr lang="en-US" dirty="0" smtClean="0"/>
          </a:p>
          <a:p>
            <a:endParaRPr lang="hu-HU" dirty="0" smtClean="0"/>
          </a:p>
          <a:p>
            <a:r>
              <a:rPr lang="hu-HU" dirty="0" smtClean="0"/>
              <a:t>ET</a:t>
            </a:r>
            <a:r>
              <a:rPr lang="hu-HU" baseline="0" dirty="0" smtClean="0"/>
              <a:t>: </a:t>
            </a:r>
          </a:p>
          <a:p>
            <a:r>
              <a:rPr lang="hu-HU" baseline="0" dirty="0" smtClean="0"/>
              <a:t>- </a:t>
            </a:r>
            <a:r>
              <a:rPr lang="hu-HU" baseline="0" dirty="0" err="1" smtClean="0"/>
              <a:t>Use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prototype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beans</a:t>
            </a:r>
            <a:r>
              <a:rPr lang="hu-HU" baseline="0" dirty="0" smtClean="0"/>
              <a:t> (</a:t>
            </a:r>
            <a:r>
              <a:rPr lang="hu-HU" baseline="0" dirty="0" err="1" smtClean="0"/>
              <a:t>Troopers</a:t>
            </a:r>
            <a:r>
              <a:rPr lang="hu-HU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hu-HU" baseline="0" dirty="0" err="1" smtClean="0"/>
              <a:t>Do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not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override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equals</a:t>
            </a:r>
            <a:endParaRPr lang="hu-HU" baseline="0" dirty="0" smtClean="0"/>
          </a:p>
          <a:p>
            <a:pPr marL="0" indent="0">
              <a:buFontTx/>
              <a:buNone/>
            </a:pPr>
            <a:r>
              <a:rPr lang="hu-HU" baseline="0" dirty="0" smtClean="0"/>
              <a:t>     - </a:t>
            </a:r>
            <a:r>
              <a:rPr lang="hu-HU" baseline="0" dirty="0" err="1" smtClean="0"/>
              <a:t>place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multiple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set</a:t>
            </a:r>
            <a:r>
              <a:rPr lang="hu-HU" baseline="0" dirty="0" smtClean="0"/>
              <a:t> (</a:t>
            </a:r>
            <a:r>
              <a:rPr lang="hu-HU" baseline="0" dirty="0" err="1" smtClean="0"/>
              <a:t>Army</a:t>
            </a:r>
            <a:r>
              <a:rPr lang="hu-HU" baseline="0" dirty="0" smtClean="0"/>
              <a:t>)</a:t>
            </a:r>
          </a:p>
          <a:p>
            <a:pPr marL="0" indent="0">
              <a:buFontTx/>
              <a:buNone/>
            </a:pPr>
            <a:r>
              <a:rPr lang="hu-HU" baseline="0" dirty="0" smtClean="0"/>
              <a:t>     - </a:t>
            </a:r>
            <a:r>
              <a:rPr lang="hu-HU" baseline="0" dirty="0" err="1" smtClean="0"/>
              <a:t>place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multiple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list</a:t>
            </a:r>
            <a:r>
              <a:rPr lang="hu-HU" baseline="0" dirty="0" smtClean="0"/>
              <a:t> (</a:t>
            </a:r>
            <a:r>
              <a:rPr lang="hu-HU" baseline="0" dirty="0" err="1" smtClean="0"/>
              <a:t>Army</a:t>
            </a:r>
            <a:r>
              <a:rPr lang="hu-HU" baseline="0" dirty="0" smtClean="0"/>
              <a:t>)</a:t>
            </a:r>
          </a:p>
          <a:p>
            <a:pPr marL="0" indent="0">
              <a:buFontTx/>
              <a:buNone/>
            </a:pPr>
            <a:endParaRPr lang="hu-HU" baseline="0" dirty="0" smtClean="0"/>
          </a:p>
          <a:p>
            <a:pPr marL="171450" indent="-171450">
              <a:buFontTx/>
              <a:buChar char="-"/>
            </a:pPr>
            <a:r>
              <a:rPr lang="hu-HU" baseline="0" dirty="0" err="1" smtClean="0"/>
              <a:t>Override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equals</a:t>
            </a:r>
            <a:endParaRPr lang="hu-HU" baseline="0" dirty="0" smtClean="0"/>
          </a:p>
          <a:p>
            <a:pPr marL="171450" indent="-171450">
              <a:buFontTx/>
              <a:buChar char="-"/>
            </a:pPr>
            <a:endParaRPr lang="hu-HU" baseline="0" dirty="0" smtClean="0"/>
          </a:p>
          <a:p>
            <a:pPr marL="171450" indent="-171450">
              <a:buFontTx/>
              <a:buChar char="-"/>
            </a:pPr>
            <a:endParaRPr lang="hu-HU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85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We’ll</a:t>
            </a:r>
            <a:r>
              <a:rPr lang="hu-HU" dirty="0" smtClean="0"/>
              <a:t> </a:t>
            </a:r>
            <a:r>
              <a:rPr lang="hu-HU" dirty="0" err="1" smtClean="0"/>
              <a:t>mostly</a:t>
            </a:r>
            <a:r>
              <a:rPr lang="hu-HU" dirty="0" smtClean="0"/>
              <a:t> </a:t>
            </a:r>
            <a:r>
              <a:rPr lang="hu-HU" dirty="0" err="1" smtClean="0"/>
              <a:t>discuss</a:t>
            </a:r>
            <a:r>
              <a:rPr lang="hu-HU" dirty="0" smtClean="0"/>
              <a:t>  DI.</a:t>
            </a:r>
          </a:p>
          <a:p>
            <a:endParaRPr lang="hu-HU" dirty="0" smtClean="0"/>
          </a:p>
          <a:p>
            <a:r>
              <a:rPr lang="hu-HU" dirty="0" err="1" smtClean="0"/>
              <a:t>Enterprise</a:t>
            </a:r>
            <a:r>
              <a:rPr lang="hu-HU" baseline="0" dirty="0" smtClean="0"/>
              <a:t> != </a:t>
            </a:r>
            <a:r>
              <a:rPr lang="hu-HU" baseline="0" dirty="0" err="1" smtClean="0"/>
              <a:t>big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company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but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instead</a:t>
            </a:r>
            <a:r>
              <a:rPr lang="hu-HU" baseline="0" dirty="0" smtClean="0"/>
              <a:t> „</a:t>
            </a:r>
            <a:r>
              <a:rPr lang="hu-HU" baseline="0" dirty="0" err="1" smtClean="0"/>
              <a:t>professional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serious</a:t>
            </a:r>
            <a:r>
              <a:rPr lang="hu-HU" baseline="0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0316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err="1" smtClean="0"/>
              <a:t>set-class</a:t>
            </a:r>
            <a:r>
              <a:rPr lang="hu-HU" baseline="0" dirty="0" smtClean="0"/>
              <a:t>/</a:t>
            </a:r>
            <a:r>
              <a:rPr lang="hu-HU" baseline="0" dirty="0" err="1" smtClean="0"/>
              <a:t>list-class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property</a:t>
            </a:r>
            <a:endParaRPr lang="hu-HU" baseline="0" dirty="0" smtClean="0"/>
          </a:p>
          <a:p>
            <a:pPr marL="171450" indent="-171450">
              <a:buFontTx/>
              <a:buChar char="-"/>
            </a:pPr>
            <a:endParaRPr lang="hu-HU" baseline="0" dirty="0" smtClean="0"/>
          </a:p>
          <a:p>
            <a:pPr marL="0" indent="0">
              <a:buFontTx/>
              <a:buNone/>
            </a:pPr>
            <a:r>
              <a:rPr lang="hu-HU" dirty="0" smtClean="0"/>
              <a:t>ET: </a:t>
            </a:r>
            <a:r>
              <a:rPr lang="hu-HU" dirty="0" err="1" smtClean="0"/>
              <a:t>refactor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some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inner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lists</a:t>
            </a:r>
            <a:r>
              <a:rPr lang="hu-HU" baseline="0" dirty="0" smtClean="0"/>
              <a:t> (</a:t>
            </a:r>
            <a:r>
              <a:rPr lang="hu-HU" baseline="0" dirty="0" err="1" smtClean="0"/>
              <a:t>attacker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lists</a:t>
            </a:r>
            <a:r>
              <a:rPr lang="hu-HU" baseline="0" dirty="0" smtClean="0"/>
              <a:t>) for </a:t>
            </a:r>
            <a:r>
              <a:rPr lang="hu-HU" baseline="0" dirty="0" err="1" smtClean="0"/>
              <a:t>army</a:t>
            </a:r>
            <a:endParaRPr lang="hu-HU" baseline="0" dirty="0" smtClean="0"/>
          </a:p>
          <a:p>
            <a:pPr marL="0" indent="0">
              <a:buFontTx/>
              <a:buNone/>
            </a:pPr>
            <a:endParaRPr lang="hu-HU" baseline="0" dirty="0" smtClean="0"/>
          </a:p>
          <a:p>
            <a:pPr marL="0" indent="0">
              <a:buFontTx/>
              <a:buNone/>
            </a:pPr>
            <a:r>
              <a:rPr lang="hu-HU" baseline="0" dirty="0" smtClean="0"/>
              <a:t>EA: </a:t>
            </a:r>
            <a:r>
              <a:rPr lang="hu-HU" baseline="0" dirty="0" err="1" smtClean="0"/>
              <a:t>do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same</a:t>
            </a:r>
            <a:r>
              <a:rPr lang="hu-HU" baseline="0" dirty="0" smtClean="0"/>
              <a:t> for </a:t>
            </a:r>
            <a:r>
              <a:rPr lang="hu-HU" baseline="0" dirty="0" err="1" smtClean="0"/>
              <a:t>ships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728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f1b58e301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Bean 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config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- 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inharitance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AND list/set difference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err="1" smtClean="0"/>
              <a:t>Clarify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bean</a:t>
            </a:r>
            <a:r>
              <a:rPr lang="hu-HU" dirty="0" smtClean="0"/>
              <a:t>,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class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bean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definition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difference</a:t>
            </a:r>
            <a:r>
              <a:rPr lang="hu-HU" baseline="0" dirty="0" smtClean="0"/>
              <a:t> again: </a:t>
            </a:r>
            <a:r>
              <a:rPr lang="hu-HU" baseline="0" dirty="0" err="1" smtClean="0"/>
              <a:t>abstract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means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abstract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bean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definition</a:t>
            </a:r>
            <a:r>
              <a:rPr lang="hu-HU" baseline="0" dirty="0" smtClean="0"/>
              <a:t>, NOT an </a:t>
            </a:r>
            <a:r>
              <a:rPr lang="hu-HU" baseline="0" dirty="0" err="1" smtClean="0"/>
              <a:t>abstract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class</a:t>
            </a:r>
            <a:r>
              <a:rPr lang="hu-HU" baseline="0" dirty="0" smtClean="0"/>
              <a:t>!</a:t>
            </a:r>
          </a:p>
          <a:p>
            <a:r>
              <a:rPr lang="hu-HU" baseline="0" dirty="0" err="1" smtClean="0"/>
              <a:t>But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similiar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class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definition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level</a:t>
            </a:r>
            <a:r>
              <a:rPr lang="hu-HU" baseline="0" dirty="0" smtClean="0"/>
              <a:t>: </a:t>
            </a:r>
            <a:r>
              <a:rPr lang="hu-HU" baseline="0" dirty="0" err="1" smtClean="0"/>
              <a:t>cannot</a:t>
            </a:r>
            <a:r>
              <a:rPr lang="hu-HU" baseline="0" dirty="0" smtClean="0"/>
              <a:t> be </a:t>
            </a:r>
            <a:r>
              <a:rPr lang="hu-HU" baseline="0" dirty="0" err="1" smtClean="0"/>
              <a:t>instantiated</a:t>
            </a:r>
            <a:endParaRPr lang="hu-HU" baseline="0" dirty="0" smtClean="0"/>
          </a:p>
          <a:p>
            <a:endParaRPr lang="hu-HU" baseline="0" dirty="0" smtClean="0"/>
          </a:p>
          <a:p>
            <a:r>
              <a:rPr lang="hu-HU" baseline="0" dirty="0" smtClean="0"/>
              <a:t>ET: </a:t>
            </a:r>
            <a:r>
              <a:rPr lang="hu-HU" baseline="0" dirty="0" err="1" smtClean="0"/>
              <a:t>abstract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dark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army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with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leader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Bane</a:t>
            </a:r>
            <a:endParaRPr lang="hu-HU" baseline="0" dirty="0" smtClean="0"/>
          </a:p>
          <a:p>
            <a:endParaRPr lang="hu-HU" baseline="0" dirty="0" smtClean="0"/>
          </a:p>
          <a:p>
            <a:r>
              <a:rPr lang="hu-HU" baseline="0" dirty="0" smtClean="0"/>
              <a:t>EA: </a:t>
            </a:r>
            <a:r>
              <a:rPr lang="hu-HU" baseline="0" dirty="0" err="1" smtClean="0"/>
              <a:t>abstract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star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destroyer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with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default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weapons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but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without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fighters</a:t>
            </a:r>
            <a:endParaRPr lang="hu-H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5020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aseline="0" dirty="0" err="1" smtClean="0"/>
              <a:t>beans</a:t>
            </a:r>
            <a:r>
              <a:rPr lang="hu-HU" baseline="0" dirty="0" smtClean="0"/>
              <a:t>:</a:t>
            </a:r>
            <a:r>
              <a:rPr lang="hu-HU" baseline="0" dirty="0" err="1" smtClean="0"/>
              <a:t>default-merge</a:t>
            </a:r>
            <a:endParaRPr lang="hu-HU" baseline="0" dirty="0" smtClean="0"/>
          </a:p>
          <a:p>
            <a:endParaRPr lang="hu-HU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9226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Bean 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config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- c/p namespaces, 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util:list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/set/map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8389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EA: </a:t>
            </a:r>
            <a:r>
              <a:rPr lang="hu-HU" dirty="0" err="1" smtClean="0"/>
              <a:t>use</a:t>
            </a:r>
            <a:r>
              <a:rPr lang="hu-HU" baseline="0" dirty="0" smtClean="0"/>
              <a:t> p and c </a:t>
            </a:r>
            <a:r>
              <a:rPr lang="hu-HU" baseline="0" dirty="0" err="1" smtClean="0"/>
              <a:t>everywhere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3713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Constant</a:t>
            </a:r>
            <a:r>
              <a:rPr lang="hu-HU" dirty="0" smtClean="0"/>
              <a:t>: ENUM,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any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other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public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static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final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path</a:t>
            </a:r>
            <a:endParaRPr lang="hu-HU" baseline="0" dirty="0" smtClean="0"/>
          </a:p>
          <a:p>
            <a:r>
              <a:rPr lang="hu-HU" baseline="0" dirty="0" err="1" smtClean="0"/>
              <a:t>Property-path</a:t>
            </a:r>
            <a:r>
              <a:rPr lang="hu-HU" baseline="0" dirty="0" smtClean="0"/>
              <a:t>: </a:t>
            </a:r>
            <a:r>
              <a:rPr lang="hu-HU" baseline="0" dirty="0" err="1" smtClean="0"/>
              <a:t>any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bean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can</a:t>
            </a:r>
            <a:r>
              <a:rPr lang="hu-HU" baseline="0" dirty="0" smtClean="0"/>
              <a:t> be </a:t>
            </a:r>
            <a:r>
              <a:rPr lang="hu-HU" baseline="0" dirty="0" err="1" smtClean="0"/>
              <a:t>used</a:t>
            </a:r>
            <a:r>
              <a:rPr lang="hu-HU" baseline="0" dirty="0" smtClean="0"/>
              <a:t>, AND </a:t>
            </a:r>
            <a:r>
              <a:rPr lang="hu-HU" baseline="0" dirty="0" err="1" smtClean="0"/>
              <a:t>you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use</a:t>
            </a:r>
            <a:r>
              <a:rPr lang="hu-HU" baseline="0" dirty="0" smtClean="0"/>
              <a:t> a POJO </a:t>
            </a:r>
            <a:r>
              <a:rPr lang="hu-HU" baseline="0" dirty="0" err="1" smtClean="0"/>
              <a:t>as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well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retrieved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via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constant</a:t>
            </a:r>
            <a:endParaRPr lang="hu-HU" baseline="0" dirty="0" smtClean="0"/>
          </a:p>
          <a:p>
            <a:endParaRPr lang="hu-HU" baseline="0" dirty="0" smtClean="0"/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4a2f21291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Bean 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config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- 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util:constant</a:t>
            </a: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44032056f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Bean 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config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- 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util:property-path</a:t>
            </a: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ET: 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constants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lordname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Sith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endParaRPr lang="hu-HU" sz="1200" b="1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p.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Sith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lighsabre</a:t>
            </a: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EA: 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constants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FighterType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map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keys</a:t>
            </a:r>
            <a:endParaRPr lang="hu-HU" sz="1200" b="1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p.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stole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lightsabre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sithlord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darkjedi</a:t>
            </a:r>
            <a:endParaRPr lang="hu-HU" sz="1200" b="1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8916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ba942fe4c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Bean 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config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- compound properties</a:t>
            </a: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ET: 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</a:t>
            </a:r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lord’s</a:t>
            </a:r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lightsabres</a:t>
            </a:r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fake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compound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army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hu-HU" sz="1200" b="1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EA: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ship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8372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1640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0432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ET: </a:t>
            </a:r>
            <a:r>
              <a:rPr lang="hu-HU" dirty="0" err="1" smtClean="0"/>
              <a:t>give</a:t>
            </a:r>
            <a:r>
              <a:rPr lang="hu-HU" dirty="0" smtClean="0"/>
              <a:t> random </a:t>
            </a:r>
            <a:r>
              <a:rPr lang="hu-HU" dirty="0" err="1" smtClean="0"/>
              <a:t>damage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a </a:t>
            </a:r>
            <a:r>
              <a:rPr lang="hu-HU" dirty="0" err="1" smtClean="0"/>
              <a:t>prototye</a:t>
            </a:r>
            <a:r>
              <a:rPr lang="hu-HU" dirty="0" smtClean="0"/>
              <a:t> „</a:t>
            </a:r>
            <a:r>
              <a:rPr lang="hu-HU" dirty="0" err="1" smtClean="0"/>
              <a:t>commonBlaster</a:t>
            </a:r>
            <a:r>
              <a:rPr lang="hu-HU" dirty="0" smtClean="0"/>
              <a:t>”</a:t>
            </a:r>
          </a:p>
          <a:p>
            <a:endParaRPr lang="hu-HU" dirty="0" smtClean="0"/>
          </a:p>
          <a:p>
            <a:r>
              <a:rPr lang="hu-HU" dirty="0" smtClean="0"/>
              <a:t>EA: </a:t>
            </a:r>
            <a:r>
              <a:rPr lang="hu-HU" dirty="0" err="1" smtClean="0"/>
              <a:t>collect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ELITE</a:t>
            </a:r>
            <a:r>
              <a:rPr lang="hu-HU" baseline="0" dirty="0" smtClean="0"/>
              <a:t> (</a:t>
            </a:r>
            <a:r>
              <a:rPr lang="hu-HU" baseline="0" dirty="0" err="1" smtClean="0"/>
              <a:t>blaster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damage</a:t>
            </a:r>
            <a:r>
              <a:rPr lang="hu-HU" baseline="0" dirty="0" smtClean="0"/>
              <a:t> &gt; 20) </a:t>
            </a:r>
            <a:r>
              <a:rPr lang="hu-HU" baseline="0" dirty="0" err="1" smtClean="0"/>
              <a:t>dark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fighters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put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darkFightersMap</a:t>
            </a:r>
            <a:r>
              <a:rPr lang="hu-HU" baseline="0" dirty="0" smtClean="0"/>
              <a:t>… 1 line!</a:t>
            </a:r>
          </a:p>
          <a:p>
            <a:endParaRPr lang="hu-H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cc880d550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Bean 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config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– 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SpEL</a:t>
            </a: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baseline="0" dirty="0" smtClean="0"/>
          </a:p>
          <a:p>
            <a:endParaRPr lang="hu-HU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74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Container</a:t>
            </a:r>
            <a:r>
              <a:rPr lang="hu-HU" dirty="0" smtClean="0"/>
              <a:t> </a:t>
            </a:r>
            <a:r>
              <a:rPr lang="hu-HU" dirty="0" err="1" smtClean="0"/>
              <a:t>concept</a:t>
            </a:r>
            <a:r>
              <a:rPr lang="hu-HU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hu-HU" baseline="0" dirty="0" err="1" smtClean="0"/>
              <a:t>Call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container</a:t>
            </a:r>
            <a:r>
              <a:rPr lang="hu-HU" baseline="0" dirty="0" smtClean="0"/>
              <a:t> (old J2EE)</a:t>
            </a:r>
          </a:p>
          <a:p>
            <a:pPr marL="171450" indent="-171450">
              <a:buFontTx/>
              <a:buChar char="-"/>
            </a:pPr>
            <a:r>
              <a:rPr lang="hu-HU" baseline="0" dirty="0" smtClean="0"/>
              <a:t>New </a:t>
            </a:r>
            <a:r>
              <a:rPr lang="hu-HU" baseline="0" dirty="0" err="1" smtClean="0"/>
              <a:t>container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concept</a:t>
            </a:r>
            <a:endParaRPr lang="hu-HU" baseline="0" dirty="0" smtClean="0"/>
          </a:p>
          <a:p>
            <a:pPr marL="171450" indent="-171450">
              <a:buFontTx/>
              <a:buChar char="-"/>
            </a:pPr>
            <a:endParaRPr lang="hu-HU" baseline="0" dirty="0" smtClean="0"/>
          </a:p>
          <a:p>
            <a:pPr marL="171450" indent="-171450">
              <a:buFontTx/>
              <a:buChar char="-"/>
            </a:pPr>
            <a:r>
              <a:rPr lang="hu-HU" baseline="0" dirty="0" err="1" smtClean="0"/>
              <a:t>Still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container</a:t>
            </a:r>
            <a:r>
              <a:rPr lang="hu-HU" baseline="0" dirty="0" smtClean="0"/>
              <a:t> is </a:t>
            </a:r>
            <a:r>
              <a:rPr lang="hu-HU" baseline="0" dirty="0" err="1" smtClean="0"/>
              <a:t>our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big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brother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8907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1aa22b989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Bean 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config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- depends-on</a:t>
            </a: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ET: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play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army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creation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endParaRPr lang="hu-HU" sz="1200" b="1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918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ef84814d8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Bean 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config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- lazy-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init</a:t>
            </a: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ET: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abandoned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lightsabre</a:t>
            </a:r>
            <a:endParaRPr lang="hu-HU" sz="1200" b="1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1056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Beware!</a:t>
            </a:r>
            <a:r>
              <a:rPr lang="en-US" baseline="0" noProof="0" dirty="0" smtClean="0"/>
              <a:t> Do not use the </a:t>
            </a:r>
            <a:r>
              <a:rPr lang="en-US" baseline="0" noProof="0" dirty="0" err="1" smtClean="0"/>
              <a:t>applicationContext</a:t>
            </a:r>
            <a:r>
              <a:rPr lang="en-US" baseline="0" noProof="0" dirty="0" smtClean="0"/>
              <a:t> for getting beans… sometimes it can be useful, but it is a bad practice (DI!)</a:t>
            </a:r>
          </a:p>
          <a:p>
            <a:r>
              <a:rPr lang="en-US" baseline="0" noProof="0" dirty="0" smtClean="0"/>
              <a:t>Use it for additional features like i18n, event handling, </a:t>
            </a:r>
            <a:r>
              <a:rPr lang="en-US" baseline="0" noProof="0" dirty="0" err="1" smtClean="0"/>
              <a:t>etc</a:t>
            </a:r>
            <a:r>
              <a:rPr lang="hu-HU" baseline="0" noProof="0" dirty="0" smtClean="0"/>
              <a:t>.</a:t>
            </a:r>
            <a:endParaRPr lang="en-US" baseline="0" noProof="0" dirty="0" smtClean="0"/>
          </a:p>
          <a:p>
            <a:endParaRPr lang="en-US" baseline="0" noProof="0" dirty="0" smtClean="0"/>
          </a:p>
          <a:p>
            <a:r>
              <a:rPr lang="en-US" baseline="0" noProof="0" dirty="0" err="1" smtClean="0"/>
              <a:t>Autowire</a:t>
            </a:r>
            <a:r>
              <a:rPr lang="en-US" baseline="0" noProof="0" dirty="0" smtClean="0"/>
              <a:t> is better!</a:t>
            </a:r>
            <a:endParaRPr lang="hu-HU" baseline="0" noProof="0" dirty="0" smtClean="0"/>
          </a:p>
          <a:p>
            <a:endParaRPr lang="hu-HU" baseline="0" noProof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ef84814d8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Bean 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config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- lazy-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init</a:t>
            </a: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baseline="0" noProof="0" dirty="0" smtClean="0"/>
          </a:p>
          <a:p>
            <a:r>
              <a:rPr lang="hu-HU" baseline="0" noProof="0" dirty="0" smtClean="0"/>
              <a:t>ET: </a:t>
            </a:r>
            <a:r>
              <a:rPr lang="hu-HU" baseline="0" noProof="0" dirty="0" err="1" smtClean="0"/>
              <a:t>use</a:t>
            </a:r>
            <a:r>
              <a:rPr lang="hu-HU" baseline="0" noProof="0" dirty="0" smtClean="0"/>
              <a:t> </a:t>
            </a:r>
            <a:r>
              <a:rPr lang="hu-HU" baseline="0" noProof="0" dirty="0" err="1" smtClean="0"/>
              <a:t>lazy</a:t>
            </a:r>
            <a:r>
              <a:rPr lang="hu-HU" baseline="0" noProof="0" dirty="0" smtClean="0"/>
              <a:t> </a:t>
            </a:r>
            <a:r>
              <a:rPr lang="hu-HU" baseline="0" noProof="0" dirty="0" err="1" smtClean="0"/>
              <a:t>it</a:t>
            </a:r>
            <a:r>
              <a:rPr lang="hu-HU" baseline="0" noProof="0" dirty="0" smtClean="0"/>
              <a:t> and </a:t>
            </a:r>
            <a:r>
              <a:rPr lang="hu-HU" baseline="0" noProof="0" dirty="0" err="1" smtClean="0"/>
              <a:t>BeanNameAware</a:t>
            </a:r>
            <a:r>
              <a:rPr lang="hu-HU" baseline="0" noProof="0" dirty="0" smtClean="0"/>
              <a:t> </a:t>
            </a:r>
            <a:r>
              <a:rPr lang="hu-HU" baseline="0" noProof="0" dirty="0" err="1" smtClean="0"/>
              <a:t>to</a:t>
            </a:r>
            <a:r>
              <a:rPr lang="hu-HU" baseline="0" noProof="0" dirty="0" smtClean="0"/>
              <a:t> show </a:t>
            </a:r>
            <a:r>
              <a:rPr lang="hu-HU" baseline="0" noProof="0" dirty="0" err="1" smtClean="0"/>
              <a:t>when</a:t>
            </a:r>
            <a:r>
              <a:rPr lang="hu-HU" baseline="0" noProof="0" dirty="0" smtClean="0"/>
              <a:t> </a:t>
            </a:r>
            <a:r>
              <a:rPr lang="hu-HU" baseline="0" noProof="0" dirty="0" err="1" smtClean="0"/>
              <a:t>it</a:t>
            </a:r>
            <a:r>
              <a:rPr lang="hu-HU" baseline="0" noProof="0" dirty="0" smtClean="0"/>
              <a:t> </a:t>
            </a:r>
            <a:r>
              <a:rPr lang="hu-HU" baseline="0" noProof="0" dirty="0" err="1" smtClean="0"/>
              <a:t>was</a:t>
            </a:r>
            <a:r>
              <a:rPr lang="hu-HU" baseline="0" noProof="0" dirty="0" smtClean="0"/>
              <a:t> </a:t>
            </a:r>
            <a:r>
              <a:rPr lang="hu-HU" baseline="0" noProof="0" dirty="0" err="1" smtClean="0"/>
              <a:t>created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0734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Explicit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wiring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always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overrides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autowire</a:t>
            </a:r>
            <a:endParaRPr lang="hu-HU" baseline="0" dirty="0" smtClean="0"/>
          </a:p>
          <a:p>
            <a:endParaRPr lang="hu-HU" baseline="0" dirty="0" smtClean="0"/>
          </a:p>
          <a:p>
            <a:r>
              <a:rPr lang="hu-HU" baseline="0" dirty="0" smtClean="0"/>
              <a:t>Show </a:t>
            </a:r>
            <a:r>
              <a:rPr lang="hu-HU" baseline="0" dirty="0" err="1" smtClean="0"/>
              <a:t>defaults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bean</a:t>
            </a:r>
            <a:r>
              <a:rPr lang="hu-HU" baseline="0" dirty="0" smtClean="0"/>
              <a:t>(s!)</a:t>
            </a:r>
          </a:p>
          <a:p>
            <a:endParaRPr lang="hu-HU" baseline="0" dirty="0" smtClean="0"/>
          </a:p>
          <a:p>
            <a:r>
              <a:rPr lang="hu-HU" baseline="0" dirty="0" err="1" smtClean="0"/>
              <a:t>Note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there</a:t>
            </a:r>
            <a:r>
              <a:rPr lang="hu-HU" baseline="0" dirty="0" smtClean="0"/>
              <a:t> is no </a:t>
            </a:r>
            <a:r>
              <a:rPr lang="hu-HU" baseline="0" dirty="0" err="1" smtClean="0"/>
              <a:t>such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option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auto-wire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both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consuctors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properties</a:t>
            </a:r>
            <a:r>
              <a:rPr lang="hu-HU" baseline="0" dirty="0" smtClean="0"/>
              <a:t> (</a:t>
            </a:r>
            <a:r>
              <a:rPr lang="hu-HU" baseline="0" dirty="0" err="1" smtClean="0"/>
              <a:t>annotations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will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day</a:t>
            </a:r>
            <a:r>
              <a:rPr lang="hu-HU" baseline="0" dirty="0" smtClean="0"/>
              <a:t>)</a:t>
            </a:r>
          </a:p>
          <a:p>
            <a:endParaRPr lang="hu-HU" baseline="0" dirty="0" smtClean="0"/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bc2d569d2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Bean 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config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- auto-wire: byname</a:t>
            </a: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ET: 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autowire</a:t>
            </a:r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conversion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</a:t>
            </a: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dd9cf1dea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Bean 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config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- auto-wire: 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byType</a:t>
            </a: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ET: 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autowire</a:t>
            </a:r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concrete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lightsabre</a:t>
            </a:r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</a:t>
            </a:r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autowire-candidate</a:t>
            </a:r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d9c8b56c4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Bean 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config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 - auto-wire: constructor</a:t>
            </a: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ET: 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autowire</a:t>
            </a:r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concrete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jedi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army</a:t>
            </a:r>
            <a:endParaRPr lang="hu-HU" sz="1200" b="1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b="1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BattleReporter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concrate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refactor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Battle)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3562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349bdbcc2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Bean 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config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- auto-wire: collections</a:t>
            </a: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EA: 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lord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lightsabres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jedi’s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/>
              <a:t>autowire</a:t>
            </a:r>
            <a:r>
              <a:rPr lang="en-US" dirty="0" smtClean="0"/>
              <a:t>-candidate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disable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9877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7286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4081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0173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1250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Do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forget</a:t>
            </a:r>
            <a:r>
              <a:rPr lang="hu-HU" dirty="0" smtClean="0"/>
              <a:t> file </a:t>
            </a:r>
            <a:r>
              <a:rPr lang="hu-HU" dirty="0" err="1" smtClean="0"/>
              <a:t>encoding</a:t>
            </a:r>
            <a:endParaRPr lang="hu-HU" dirty="0" smtClean="0"/>
          </a:p>
          <a:p>
            <a:endParaRPr lang="hu-HU" dirty="0" smtClean="0"/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2a9f0464a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PropertyPlaceholderConfigurer</a:t>
            </a: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ET: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externalize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lightsabre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damage</a:t>
            </a:r>
            <a:endParaRPr lang="hu-HU" sz="1200" b="1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EA: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externalize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Jedi</a:t>
            </a:r>
            <a:endParaRPr lang="hu-HU" sz="1200" b="1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21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0626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Also looks for properties in the System properties as fallback (can</a:t>
            </a:r>
            <a:r>
              <a:rPr lang="en-US" baseline="0" noProof="0" dirty="0" smtClean="0"/>
              <a:t> be configured</a:t>
            </a:r>
            <a:r>
              <a:rPr lang="en-US" noProof="0" dirty="0" smtClean="0"/>
              <a:t>)</a:t>
            </a:r>
          </a:p>
          <a:p>
            <a:endParaRPr lang="en-US" noProof="0" dirty="0" smtClean="0"/>
          </a:p>
          <a:p>
            <a:r>
              <a:rPr lang="en-US" noProof="0" dirty="0" smtClean="0"/>
              <a:t>It is not entirely</a:t>
            </a:r>
            <a:r>
              <a:rPr lang="en-US" baseline="0" noProof="0" dirty="0" smtClean="0"/>
              <a:t> true (see unified property handling)</a:t>
            </a:r>
            <a:endParaRPr lang="hu-HU" baseline="0" noProof="0" dirty="0" smtClean="0"/>
          </a:p>
          <a:p>
            <a:endParaRPr lang="hu-HU" baseline="0" noProof="0" dirty="0" smtClean="0"/>
          </a:p>
          <a:p>
            <a:r>
              <a:rPr lang="hu-HU" baseline="0" noProof="0" dirty="0" smtClean="0"/>
              <a:t>ET: </a:t>
            </a:r>
            <a:r>
              <a:rPr lang="hu-HU" baseline="0" noProof="0" dirty="0" err="1" smtClean="0"/>
              <a:t>override</a:t>
            </a:r>
            <a:r>
              <a:rPr lang="hu-HU" baseline="0" noProof="0" dirty="0" smtClean="0"/>
              <a:t> </a:t>
            </a:r>
            <a:r>
              <a:rPr lang="hu-HU" baseline="0" noProof="0" dirty="0" err="1" smtClean="0"/>
              <a:t>lightsabre</a:t>
            </a:r>
            <a:r>
              <a:rPr lang="hu-HU" baseline="0" noProof="0" dirty="0" smtClean="0"/>
              <a:t> </a:t>
            </a:r>
            <a:r>
              <a:rPr lang="hu-HU" baseline="0" noProof="0" dirty="0" err="1" smtClean="0"/>
              <a:t>damage</a:t>
            </a:r>
            <a:r>
              <a:rPr lang="hu-HU" baseline="0" noProof="0" dirty="0" smtClean="0"/>
              <a:t> </a:t>
            </a:r>
            <a:r>
              <a:rPr lang="hu-HU" baseline="0" noProof="0" dirty="0" err="1" smtClean="0"/>
              <a:t>using</a:t>
            </a:r>
            <a:r>
              <a:rPr lang="hu-HU" baseline="0" noProof="0" dirty="0" smtClean="0"/>
              <a:t> OS </a:t>
            </a:r>
            <a:r>
              <a:rPr lang="hu-HU" baseline="0" noProof="0" dirty="0" err="1" smtClean="0"/>
              <a:t>variable</a:t>
            </a:r>
            <a:endParaRPr lang="hu-HU" baseline="0" noProof="0" dirty="0" smtClean="0"/>
          </a:p>
          <a:p>
            <a:endParaRPr lang="hu-HU" baseline="0" noProof="0" dirty="0" smtClean="0"/>
          </a:p>
          <a:p>
            <a:r>
              <a:rPr lang="hu-HU" baseline="0" noProof="0" dirty="0" smtClean="0"/>
              <a:t>EA: </a:t>
            </a:r>
            <a:r>
              <a:rPr lang="hu-HU" baseline="0" noProof="0" dirty="0" err="1" smtClean="0"/>
              <a:t>override</a:t>
            </a:r>
            <a:r>
              <a:rPr lang="hu-HU" baseline="0" noProof="0" dirty="0" smtClean="0"/>
              <a:t> lord </a:t>
            </a:r>
            <a:r>
              <a:rPr lang="hu-HU" baseline="0" noProof="0" dirty="0" err="1" smtClean="0"/>
              <a:t>name</a:t>
            </a:r>
            <a:r>
              <a:rPr lang="hu-HU" baseline="0" noProof="0" dirty="0" smtClean="0"/>
              <a:t> </a:t>
            </a:r>
            <a:r>
              <a:rPr lang="hu-HU" baseline="0" noProof="0" dirty="0" err="1" smtClean="0"/>
              <a:t>using</a:t>
            </a:r>
            <a:r>
              <a:rPr lang="hu-HU" baseline="0" noProof="0" dirty="0" smtClean="0"/>
              <a:t> -D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3889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Solutions: think about</a:t>
            </a:r>
            <a:r>
              <a:rPr lang="en-US" baseline="0" noProof="0" dirty="0" smtClean="0"/>
              <a:t> it together!</a:t>
            </a:r>
          </a:p>
          <a:p>
            <a:endParaRPr lang="en-US" baseline="0" noProof="0" dirty="0" smtClean="0"/>
          </a:p>
          <a:p>
            <a:r>
              <a:rPr lang="en-US" baseline="0" noProof="0" dirty="0" smtClean="0"/>
              <a:t>Solution:</a:t>
            </a:r>
          </a:p>
          <a:p>
            <a:pPr marL="171450" indent="-171450">
              <a:buFontTx/>
              <a:buChar char="-"/>
            </a:pPr>
            <a:r>
              <a:rPr lang="en-US" baseline="0" noProof="0" dirty="0" smtClean="0"/>
              <a:t>Do NOT use resource filtering in Maven, be careful with Maven profiles</a:t>
            </a:r>
          </a:p>
          <a:p>
            <a:pPr marL="171450" indent="-171450">
              <a:buFontTx/>
              <a:buChar char="-"/>
            </a:pPr>
            <a:r>
              <a:rPr lang="en-US" baseline="0" noProof="0" dirty="0" smtClean="0"/>
              <a:t>Create the same artifact</a:t>
            </a:r>
          </a:p>
          <a:p>
            <a:pPr marL="171450" indent="-171450">
              <a:buFontTx/>
              <a:buChar char="-"/>
            </a:pPr>
            <a:r>
              <a:rPr lang="en-US" noProof="0" dirty="0" smtClean="0"/>
              <a:t>Use only OS variables</a:t>
            </a:r>
            <a:r>
              <a:rPr lang="en-US" baseline="0" noProof="0" dirty="0" smtClean="0"/>
              <a:t> OR </a:t>
            </a:r>
            <a:r>
              <a:rPr lang="en-US" noProof="0" dirty="0" smtClean="0"/>
              <a:t>external property files (specify path via OS</a:t>
            </a:r>
            <a:r>
              <a:rPr lang="en-US" baseline="0" noProof="0" dirty="0" smtClean="0"/>
              <a:t> variable</a:t>
            </a:r>
            <a:r>
              <a:rPr lang="en-US" noProof="0" dirty="0" smtClean="0"/>
              <a:t>) OR pack</a:t>
            </a:r>
            <a:r>
              <a:rPr lang="en-US" baseline="0" noProof="0" dirty="0" smtClean="0"/>
              <a:t> ALL the </a:t>
            </a:r>
            <a:r>
              <a:rPr lang="en-US" baseline="0" noProof="0" dirty="0" err="1" smtClean="0"/>
              <a:t>config</a:t>
            </a:r>
            <a:r>
              <a:rPr lang="en-US" baseline="0" noProof="0" dirty="0" smtClean="0"/>
              <a:t> files in the artifact and specify the „mode” (DEB/QA/PROD) via OS variable (not configurable by </a:t>
            </a:r>
            <a:r>
              <a:rPr lang="en-US" baseline="0" noProof="0" dirty="0" err="1" smtClean="0"/>
              <a:t>DevOps</a:t>
            </a:r>
            <a:r>
              <a:rPr lang="en-US" baseline="0" noProof="0" dirty="0" smtClean="0"/>
              <a:t> this way)</a:t>
            </a:r>
            <a:endParaRPr lang="en-US" noProof="0" dirty="0" smtClean="0"/>
          </a:p>
          <a:p>
            <a:pPr marL="171450" indent="-171450">
              <a:buFontTx/>
              <a:buChar char="-"/>
            </a:pPr>
            <a:r>
              <a:rPr lang="en-US" noProof="0" dirty="0" smtClean="0"/>
              <a:t>Use Spring profile if it is a must (specify active profile via OS</a:t>
            </a:r>
            <a:r>
              <a:rPr lang="en-US" baseline="0" noProof="0" dirty="0" smtClean="0"/>
              <a:t> variable (through -D)</a:t>
            </a:r>
            <a:r>
              <a:rPr lang="en-US" noProof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noProof="0" dirty="0" smtClean="0"/>
              <a:t>Define</a:t>
            </a:r>
            <a:r>
              <a:rPr lang="en-US" baseline="0" noProof="0" dirty="0" smtClean="0"/>
              <a:t> passwords in OS variable at load time and delete it after</a:t>
            </a:r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5517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30cb2d5b4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FactoryBean</a:t>
            </a: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ET: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BlasterFactoryBean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random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creation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rifle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pistol</a:t>
            </a:r>
            <a:endParaRPr lang="hu-HU" sz="1200" b="1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EA: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configurable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probability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file,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setter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hu-HU" sz="1200" b="1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5497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EA: </a:t>
            </a:r>
            <a:r>
              <a:rPr lang="hu-HU" dirty="0" err="1" smtClean="0"/>
              <a:t>BeanNameAware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7455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http://corey.quickshiftconsulting.com/1/post/2009/5/first-post.html</a:t>
            </a:r>
          </a:p>
          <a:p>
            <a:r>
              <a:rPr lang="en-US" dirty="0" smtClean="0"/>
              <a:t>http://stackoverflow.com/questions/4209791/design-patterns-abstract-factory-vs-factory-method</a:t>
            </a:r>
            <a:endParaRPr lang="hu-HU" dirty="0" smtClean="0"/>
          </a:p>
          <a:p>
            <a:r>
              <a:rPr lang="en-US" dirty="0" smtClean="0"/>
              <a:t>http://architects.dzone.com/articles/factory-method-vs-abstract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err="1" smtClean="0"/>
              <a:t>Using</a:t>
            </a:r>
            <a:r>
              <a:rPr lang="hu-HU" baseline="0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org.springframework.beans.factory.config.ServiceLocatorFactoryBean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http://kh-yiu.blogspot.be/2013/04/spring-implementing-factory-pattern.html</a:t>
            </a:r>
          </a:p>
          <a:p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also believe that we should not be obsessed with design patterns, these are all built on good basic design principles, and often mixed while using in real world.</a:t>
            </a:r>
            <a:r>
              <a:rPr lang="hu-H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  <a:p>
            <a:endParaRPr lang="hu-HU" sz="1200" b="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EA: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BlasterFactory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approaches</a:t>
            </a:r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8706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No!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4841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At</a:t>
            </a:r>
            <a:r>
              <a:rPr lang="hu-HU" dirty="0" smtClean="0"/>
              <a:t>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point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do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not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know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that</a:t>
            </a:r>
            <a:r>
              <a:rPr lang="hu-HU" baseline="0" dirty="0" smtClean="0"/>
              <a:t> @</a:t>
            </a:r>
            <a:r>
              <a:rPr lang="hu-HU" baseline="0" dirty="0" err="1" smtClean="0"/>
              <a:t>Qualifier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can</a:t>
            </a:r>
            <a:r>
              <a:rPr lang="hu-HU" baseline="0" dirty="0" smtClean="0"/>
              <a:t> be </a:t>
            </a:r>
            <a:r>
              <a:rPr lang="hu-HU" baseline="0" dirty="0" err="1" smtClean="0"/>
              <a:t>used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classes</a:t>
            </a:r>
            <a:endParaRPr lang="hu-HU" baseline="0" dirty="0" smtClean="0"/>
          </a:p>
          <a:p>
            <a:endParaRPr lang="hu-HU" baseline="0" dirty="0" smtClean="0"/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d1a074a46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@Required</a:t>
            </a: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ET: 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</a:t>
            </a:r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lightsabre</a:t>
            </a:r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</a:t>
            </a:r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</a:t>
            </a:r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;) </a:t>
            </a:r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5ca369d8a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@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Autowired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&amp; @Qualifier</a:t>
            </a: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ET: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refactor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everything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@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Autowired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blaster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trooper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battleground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armyies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Battle,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army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add &lt;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qualifiers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&gt;: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defaultSithLightsabre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defaultJediLightsabre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endParaRPr lang="hu-HU" sz="1200" b="1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EA: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refactor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ships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similarly</a:t>
            </a:r>
            <a:endParaRPr lang="hu-HU" sz="1200" b="1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5264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6327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Even</a:t>
            </a:r>
            <a:r>
              <a:rPr lang="hu-HU" dirty="0" smtClean="0"/>
              <a:t> </a:t>
            </a:r>
            <a:r>
              <a:rPr lang="hu-HU" dirty="0" err="1" smtClean="0"/>
              <a:t>private</a:t>
            </a:r>
            <a:r>
              <a:rPr lang="hu-HU" dirty="0" smtClean="0"/>
              <a:t> </a:t>
            </a:r>
            <a:r>
              <a:rPr lang="hu-HU" dirty="0" err="1" smtClean="0"/>
              <a:t>fields</a:t>
            </a:r>
            <a:r>
              <a:rPr lang="hu-HU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0637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Like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12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Another</a:t>
            </a:r>
            <a:r>
              <a:rPr lang="hu-HU" dirty="0" smtClean="0"/>
              <a:t> </a:t>
            </a:r>
            <a:r>
              <a:rPr lang="hu-HU" dirty="0" err="1" smtClean="0"/>
              <a:t>training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7005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6773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ET: 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Autowired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dirty="0" smtClean="0"/>
              <a:t>@Inject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dirty="0" smtClean="0"/>
              <a:t>@Resource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dirty="0" smtClean="0"/>
              <a:t>@Value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annotations are handled by a Spring </a:t>
            </a:r>
            <a:r>
              <a:rPr lang="en-US" dirty="0" err="1" smtClean="0"/>
              <a:t>BeanPostProcessor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implementations which in turn means that you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apply these annotations within your own </a:t>
            </a:r>
            <a:r>
              <a:rPr lang="en-US" dirty="0" err="1" smtClean="0"/>
              <a:t>BeanPostProcessor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dirty="0" err="1" smtClean="0"/>
              <a:t>BeanFactoryPostProcessor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types (if any). These types must be 'wired up' explicitly via XML or using a Spring </a:t>
            </a:r>
            <a:r>
              <a:rPr lang="en-US" dirty="0" smtClean="0"/>
              <a:t>@Bean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method.</a:t>
            </a:r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byName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Qualifier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0770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meta is a </a:t>
            </a:r>
            <a:r>
              <a:rPr lang="hu-HU" dirty="0" err="1" smtClean="0"/>
              <a:t>fallback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EA:</a:t>
            </a:r>
          </a:p>
          <a:p>
            <a:endParaRPr lang="hu-HU" dirty="0" smtClean="0"/>
          </a:p>
          <a:p>
            <a:pPr marL="171450" indent="-171450">
              <a:buFontTx/>
              <a:buChar char="-"/>
            </a:pPr>
            <a:r>
              <a:rPr lang="hu-HU" baseline="0" dirty="0" err="1" smtClean="0"/>
              <a:t>Create</a:t>
            </a:r>
            <a:r>
              <a:rPr lang="hu-HU" baseline="0" dirty="0" smtClean="0"/>
              <a:t> an </a:t>
            </a:r>
            <a:r>
              <a:rPr lang="hu-HU" baseline="0" dirty="0" err="1" smtClean="0"/>
              <a:t>annotation</a:t>
            </a:r>
            <a:r>
              <a:rPr lang="hu-HU" baseline="0" dirty="0" smtClean="0"/>
              <a:t> for </a:t>
            </a:r>
            <a:r>
              <a:rPr lang="hu-HU" baseline="0" dirty="0" err="1" smtClean="0"/>
              <a:t>fighters</a:t>
            </a:r>
            <a:r>
              <a:rPr lang="hu-HU" baseline="0" dirty="0" smtClean="0"/>
              <a:t> (@</a:t>
            </a:r>
            <a:r>
              <a:rPr lang="hu-HU" baseline="0" dirty="0" err="1" smtClean="0"/>
              <a:t>FighterType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type</a:t>
            </a:r>
            <a:r>
              <a:rPr lang="hu-HU" baseline="0" dirty="0" smtClean="0"/>
              <a:t>= HEAVY, LIGHT)</a:t>
            </a:r>
          </a:p>
          <a:p>
            <a:pPr marL="171450" indent="-171450">
              <a:buFontTx/>
              <a:buChar char="-"/>
            </a:pPr>
            <a:endParaRPr lang="hu-HU" baseline="0" dirty="0" smtClean="0"/>
          </a:p>
          <a:p>
            <a:pPr marL="0" indent="0">
              <a:buFontTx/>
              <a:buNone/>
            </a:pPr>
            <a:r>
              <a:rPr lang="hu-HU" baseline="0" dirty="0" err="1" smtClean="0"/>
              <a:t>Define</a:t>
            </a:r>
            <a:r>
              <a:rPr lang="hu-HU" baseline="0" dirty="0" smtClean="0"/>
              <a:t> 10 </a:t>
            </a:r>
            <a:r>
              <a:rPr lang="hu-HU" baseline="0" dirty="0" err="1" smtClean="0"/>
              <a:t>fighters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use</a:t>
            </a:r>
            <a:r>
              <a:rPr lang="hu-HU" baseline="0" dirty="0" smtClean="0"/>
              <a:t> meta/</a:t>
            </a:r>
            <a:r>
              <a:rPr lang="hu-HU" baseline="0" dirty="0" err="1" smtClean="0"/>
              <a:t>qualifier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let</a:t>
            </a:r>
            <a:r>
              <a:rPr lang="hu-HU" baseline="0" dirty="0" smtClean="0"/>
              <a:t> @</a:t>
            </a:r>
            <a:r>
              <a:rPr lang="hu-HU" baseline="0" dirty="0" err="1" smtClean="0"/>
              <a:t>Autowire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collect</a:t>
            </a:r>
            <a:r>
              <a:rPr lang="hu-HU" baseline="0" dirty="0" smtClean="0"/>
              <a:t> (</a:t>
            </a:r>
            <a:r>
              <a:rPr lang="hu-HU" baseline="0" dirty="0" err="1" smtClean="0"/>
              <a:t>e.g</a:t>
            </a:r>
            <a:r>
              <a:rPr lang="hu-HU" baseline="0" dirty="0" smtClean="0"/>
              <a:t>. 2 </a:t>
            </a:r>
            <a:r>
              <a:rPr lang="hu-HU" baseline="0" dirty="0" err="1" smtClean="0"/>
              <a:t>properties</a:t>
            </a:r>
            <a:r>
              <a:rPr lang="hu-HU" baseline="0" dirty="0" smtClean="0"/>
              <a:t> of a </a:t>
            </a:r>
            <a:r>
              <a:rPr lang="hu-HU" baseline="0" dirty="0" err="1" smtClean="0"/>
              <a:t>star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destroyer</a:t>
            </a:r>
            <a:r>
              <a:rPr lang="hu-HU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0364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intend to express annotation-driven injection by name, do not primarily use @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Autowired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even if is technically capable of referring to a bean name through @Qualifier values. Instead, use the JSR-250 @Resource annotation, which is semantically defined to identify a specific target component by its unique name, with the declared type being irrelevant for the matching process.</a:t>
            </a:r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specific consequence of this semantic difference, beans that are themselves defined as a collection or map type cannot be injected through</a:t>
            </a:r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Autowired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because type matching is not properly applicable to them. Use @Resource for such beans, referring to the specific collection or map bean by unique name.</a:t>
            </a:r>
            <a:endParaRPr lang="hu-H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Autowired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applies to fields, constructors, and multi-argument methods, allowing for narrowing through qualifier annotations at the parameter level. By contrast, @Resource is supported only for fields and bean property setter methods with a single argument. As a consequence, stick with qualifiers if your injection target is a constructor or a multi-argument method.</a:t>
            </a:r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7f64791f7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@Resource</a:t>
            </a: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ET: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@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logical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@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Autowire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@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Qualifier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4597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3275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disable</a:t>
            </a:r>
            <a:r>
              <a:rPr lang="hu-HU" dirty="0" smtClean="0"/>
              <a:t> </a:t>
            </a:r>
            <a:r>
              <a:rPr lang="hu-HU" dirty="0" err="1" smtClean="0"/>
              <a:t>auto-annotation</a:t>
            </a:r>
            <a:r>
              <a:rPr lang="hu-HU" dirty="0" smtClean="0"/>
              <a:t> </a:t>
            </a:r>
            <a:r>
              <a:rPr lang="hu-HU" dirty="0" err="1" smtClean="0"/>
              <a:t>config</a:t>
            </a:r>
            <a:r>
              <a:rPr lang="hu-HU" dirty="0" smtClean="0"/>
              <a:t> </a:t>
            </a:r>
            <a:r>
              <a:rPr lang="hu-HU" dirty="0" err="1" smtClean="0"/>
              <a:t>through</a:t>
            </a:r>
            <a:r>
              <a:rPr lang="hu-HU" baseline="0" dirty="0" smtClean="0"/>
              <a:t> an </a:t>
            </a:r>
            <a:r>
              <a:rPr lang="hu-HU" baseline="0" dirty="0" err="1" smtClean="0"/>
              <a:t>attribute</a:t>
            </a:r>
            <a:endParaRPr lang="hu-HU" dirty="0" smtClean="0"/>
          </a:p>
          <a:p>
            <a:r>
              <a:rPr lang="hu-HU" dirty="0" err="1" smtClean="0"/>
              <a:t>Custom</a:t>
            </a:r>
            <a:r>
              <a:rPr lang="hu-HU" dirty="0" smtClean="0"/>
              <a:t> </a:t>
            </a:r>
            <a:r>
              <a:rPr lang="hu-HU" dirty="0" err="1" smtClean="0"/>
              <a:t>bean</a:t>
            </a:r>
            <a:r>
              <a:rPr lang="hu-HU" dirty="0" smtClean="0"/>
              <a:t> </a:t>
            </a:r>
            <a:r>
              <a:rPr lang="hu-HU" dirty="0" err="1" smtClean="0"/>
              <a:t>naming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@</a:t>
            </a:r>
            <a:r>
              <a:rPr lang="hu-HU" dirty="0" err="1" smtClean="0"/>
              <a:t>Component</a:t>
            </a:r>
            <a:endParaRPr lang="hu-HU" dirty="0" smtClean="0"/>
          </a:p>
          <a:p>
            <a:endParaRPr lang="hu-HU" dirty="0" smtClean="0"/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0e962398c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@Component</a:t>
            </a: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EA: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everything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hu-H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7575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2169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(more precisely: using non-</a:t>
            </a:r>
            <a:r>
              <a:rPr lang="en-US" dirty="0" err="1" smtClean="0">
                <a:solidFill>
                  <a:srgbClr val="333333"/>
                </a:solidFill>
                <a:latin typeface="Helvetica" panose="020B0604020202020204" pitchFamily="34" charset="0"/>
              </a:rPr>
              <a:t>JavaConfig</a:t>
            </a:r>
            <a:r>
              <a:rPr 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 annotations, we’ll see it later)</a:t>
            </a:r>
          </a:p>
          <a:p>
            <a:r>
              <a:rPr lang="hu-HU" dirty="0" smtClean="0"/>
              <a:t>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7016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5092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638bd3c6c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@Configuration – 1</a:t>
            </a: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</a:p>
          <a:p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5ca0efac9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@Configuration – 10</a:t>
            </a:r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39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276600"/>
            <a:ext cx="5961888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823185"/>
            <a:ext cx="5961888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5060"/>
            <a:ext cx="16764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622576"/>
            <a:ext cx="2667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  <a:endParaRPr lang="en-US" sz="1400" i="1" dirty="0">
              <a:solidFill>
                <a:schemeClr val="tx2">
                  <a:lumMod val="10000"/>
                  <a:lumOff val="90000"/>
                  <a:alpha val="75000"/>
                </a:schemeClr>
              </a:solidFill>
              <a:latin typeface="Franklin Gothic Book"/>
              <a:cs typeface="Franklin Gothic Book"/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5548905"/>
            <a:ext cx="9144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0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166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4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57800" y="838200"/>
            <a:ext cx="38862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914400"/>
            <a:ext cx="473964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0" y="838200"/>
            <a:ext cx="3886190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35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752600"/>
            <a:ext cx="841248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here to edit Closing message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74638"/>
            <a:ext cx="8412480" cy="1143000"/>
          </a:xfrm>
        </p:spPr>
        <p:txBody>
          <a:bodyPr lIns="91440" rIns="91440"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219200"/>
            <a:ext cx="841248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8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600200"/>
            <a:ext cx="841248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br>
              <a:rPr lang="en-US" dirty="0" smtClean="0"/>
            </a:br>
            <a:r>
              <a:rPr lang="en-US" dirty="0" smtClean="0"/>
              <a:t>line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32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676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55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0"/>
            <a:ext cx="64008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9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9143890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46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2.w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90516"/>
            <a:ext cx="8229600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10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14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6400800"/>
            <a:ext cx="9143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14400"/>
            <a:ext cx="841248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" y="6534075"/>
            <a:ext cx="822960" cy="211946"/>
          </a:xfrm>
          <a:prstGeom prst="rect">
            <a:avLst/>
          </a:prstGeom>
        </p:spPr>
      </p:pic>
      <p:sp>
        <p:nvSpPr>
          <p:cNvPr id="6" name="Title Placeholder 5"/>
          <p:cNvSpPr>
            <a:spLocks noGrp="1"/>
          </p:cNvSpPr>
          <p:nvPr userDrawn="1"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320800" y="6565900"/>
            <a:ext cx="2616200" cy="14106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b="0" i="1" dirty="0" smtClean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  <a:endParaRPr lang="en-US" sz="1100" b="0" i="1" dirty="0">
              <a:solidFill>
                <a:srgbClr val="006699">
                  <a:alpha val="80000"/>
                </a:srgbClr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-1" y="6245352"/>
            <a:ext cx="9144001" cy="155448"/>
            <a:chOff x="-1" y="6245352"/>
            <a:chExt cx="9144001" cy="155448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0" y="6019800"/>
                <a:ext cx="9144000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0" y="6019800"/>
                <a:ext cx="5257800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-1" y="6019800"/>
                <a:ext cx="2857501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-1" y="6246876"/>
              <a:ext cx="457841" cy="1524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98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15" r:id="rId2"/>
    <p:sldLayoutId id="2147483716" r:id="rId3"/>
    <p:sldLayoutId id="2147483682" r:id="rId4"/>
    <p:sldLayoutId id="2147483683" r:id="rId5"/>
    <p:sldLayoutId id="2147483679" r:id="rId6"/>
    <p:sldLayoutId id="2147483688" r:id="rId7"/>
    <p:sldLayoutId id="2147483685" r:id="rId8"/>
    <p:sldLayoutId id="2147483681" r:id="rId9"/>
    <p:sldLayoutId id="2147483717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://cglib.sourceforge.net/" TargetMode="Externa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dk7-downloads-1880260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download.springsource.com/release/STS/3.4.0/dist/e4.3/spring-tool-suite-3.4.0.RELEASE-e4.3.1-win32-x86_64.zip" TargetMode="Externa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ud.epam.com/janos_biro/spring-core-training-%5bX%5d/commits/maste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git@gitbud.epam.com:janos_biro/spring-core-training.git" TargetMode="Externa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6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0.png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pring.io/spring/docs/3.2.6.RELEASE/spring-framework-reference/html/spring-data-tier.html" TargetMode="External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hyperlink" Target="http://spring.io/projects" TargetMode="External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Spring-Action-Craig-Walls/dp/1935182358/ref=sr_1_3?ie=UTF8&amp;qid=1391418399&amp;sr=8-3&amp;keywords=spring" TargetMode="External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docs.spring.io/spring/docs/3.2.6.RELEASE/spring-framework-reference/html/" TargetMode="External"/><Relationship Id="rId4" Type="http://schemas.openxmlformats.org/officeDocument/2006/relationships/hyperlink" Target="http://www.amazon.com/Spring-Practice-Willie-Wheeler/dp/1935182056/ref=sr_1_1?ie=UTF8&amp;qid=1391418399&amp;sr=8-1&amp;keywords=spring" TargetMode="Externa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oracle.com/technetwork/java/javaee/overview/index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pring.io/spring/docs/3.2.6.RELEASE/spring-framework-reference/html/overview.html#overview-logging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slf4j.org/images/legacy.png" TargetMode="External"/><Relationship Id="rId4" Type="http://schemas.openxmlformats.org/officeDocument/2006/relationships/hyperlink" Target="http://logback.qos.ch/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pring.io/spring/docs/3.2.6.RELEASE/spring-framework-reference/html/expressions.html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65760" y="3276600"/>
            <a:ext cx="8473440" cy="1752600"/>
          </a:xfrm>
        </p:spPr>
        <p:txBody>
          <a:bodyPr/>
          <a:lstStyle/>
          <a:p>
            <a:r>
              <a:rPr lang="en-US" noProof="0" dirty="0" smtClean="0"/>
              <a:t>Junior Training Program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							Janos Biro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Spring Core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7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Spring enterprise abstractions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120739"/>
            <a:ext cx="8534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Enterprise applications do not work in isolation</a:t>
            </a:r>
          </a:p>
          <a:p>
            <a:endParaRPr lang="en-US" sz="2800" dirty="0" smtClean="0"/>
          </a:p>
          <a:p>
            <a:r>
              <a:rPr lang="en-US" sz="2800" dirty="0" smtClean="0"/>
              <a:t>They require enterprise services and resources like</a:t>
            </a:r>
          </a:p>
          <a:p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Database Connection Pool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Database Transactions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Messaging (JMS)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Remote Access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Caching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etc.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95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Annotation based bean definition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57200" y="990599"/>
            <a:ext cx="8534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Bean definition metadata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@Scope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counterpart of „scope” attribute of &lt;bean&gt;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@Qualifier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together with @</a:t>
            </a:r>
            <a:r>
              <a:rPr lang="en-US" sz="2400" dirty="0" err="1" smtClean="0"/>
              <a:t>Autowired</a:t>
            </a:r>
            <a:endParaRPr lang="en-US" sz="2400" dirty="0" smtClean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acts as a filter in case of multiple candidates (see several slides before)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without @</a:t>
            </a:r>
            <a:r>
              <a:rPr lang="en-US" sz="2400" dirty="0" err="1" smtClean="0"/>
              <a:t>Autowired</a:t>
            </a:r>
            <a:endParaRPr lang="en-US" sz="2400" dirty="0" smtClean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acts as &lt;qualifier&gt; in XML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@Value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counterpart of „value” attribute in XML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accepts </a:t>
            </a:r>
            <a:r>
              <a:rPr lang="en-US" sz="2400" dirty="0" err="1" smtClean="0"/>
              <a:t>SpEL</a:t>
            </a:r>
            <a:r>
              <a:rPr lang="en-US" sz="2400" dirty="0" smtClean="0"/>
              <a:t> (just like „value”)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24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Annotation based bean definition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57200" y="990599"/>
            <a:ext cx="8534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951146"/>
            <a:ext cx="853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Keep in mind!</a:t>
            </a:r>
          </a:p>
          <a:p>
            <a:endParaRPr lang="en-US" dirty="0" smtClean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Annotation metadata (@Scope, @Qualifier, @Component(„</a:t>
            </a:r>
            <a:r>
              <a:rPr lang="en-US" b="1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name</a:t>
            </a:r>
            <a:r>
              <a:rPr 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”)) is bound to the class definition itself…</a:t>
            </a:r>
          </a:p>
          <a:p>
            <a:endParaRPr lang="en-US" dirty="0" smtClean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…while the use of XML allows for multiple beans </a:t>
            </a:r>
            <a:r>
              <a:rPr lang="en-US" i="1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of the same type</a:t>
            </a:r>
            <a:r>
              <a:rPr 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 because that metadata is provided per-bean definition rather than per-class.</a:t>
            </a:r>
          </a:p>
          <a:p>
            <a:endParaRPr lang="en-US" dirty="0" smtClean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So it is NOT possible (out of the box) to create two beans with the same class but different names using annotations</a:t>
            </a:r>
            <a:br>
              <a:rPr 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</a:br>
            <a:endParaRPr lang="en-US" dirty="0">
              <a:solidFill>
                <a:srgbClr val="333333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94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JSR-330 (Dependency Injection for Java)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57200" y="990599"/>
            <a:ext cx="85344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@Inject replacing @</a:t>
            </a:r>
            <a:r>
              <a:rPr lang="en-US" sz="2400" dirty="0" err="1" smtClean="0"/>
              <a:t>Autowired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@Named replacing @Component/@Qualifier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r>
              <a:rPr lang="en-US" sz="2400" dirty="0" smtClean="0"/>
              <a:t>Standard! Sounds good, rarely anybody uses…</a:t>
            </a:r>
          </a:p>
          <a:p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somewhat limited capabilities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sometimes work slightly differently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 only if you project demands</a:t>
            </a:r>
            <a:br>
              <a:rPr lang="en-US" sz="2400" dirty="0" smtClean="0"/>
            </a:br>
            <a:r>
              <a:rPr lang="en-US" sz="2400" dirty="0" smtClean="0"/>
              <a:t>(is it likely that you change you DI framework?)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43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err="1" smtClean="0"/>
              <a:t>JavaConfig</a:t>
            </a:r>
            <a:r>
              <a:rPr lang="en-US" noProof="0" dirty="0" smtClean="0"/>
              <a:t>: Java-based configuration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0" y="1098293"/>
            <a:ext cx="8915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Goal: absolutely XML-less bean definition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type safe, String-less definition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non-invasive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„natural” for hardcore Java developers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„weirdo” for all the others </a:t>
            </a:r>
            <a:r>
              <a:rPr lang="en-US" sz="2400" dirty="0" smtClean="0">
                <a:sym typeface="Wingdings" panose="05000000000000000000" pitchFamily="2" charset="2"/>
              </a:rPr>
              <a:t></a:t>
            </a: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959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err="1" smtClean="0"/>
              <a:t>JavaConfig</a:t>
            </a:r>
            <a:r>
              <a:rPr lang="en-US" noProof="0" dirty="0" smtClean="0"/>
              <a:t>: Java-based configuration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0" y="1098293"/>
            <a:ext cx="8915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@Configuration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replacement for an XML file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@Component (hence recognized by scanning)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indicates that the class is for configuration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86" y="2796004"/>
            <a:ext cx="8312427" cy="301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8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err="1" smtClean="0"/>
              <a:t>JavaConfig</a:t>
            </a:r>
            <a:r>
              <a:rPr lang="en-US" noProof="0" dirty="0" smtClean="0"/>
              <a:t>: Java-based configuration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0" y="1098293"/>
            <a:ext cx="89154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@Bean (using @Scope, @</a:t>
            </a:r>
            <a:r>
              <a:rPr lang="en-US" sz="2400" dirty="0" err="1" smtClean="0"/>
              <a:t>DependsOn</a:t>
            </a:r>
            <a:r>
              <a:rPr lang="en-US" sz="2400" dirty="0" smtClean="0"/>
              <a:t>, @Lazy)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replacement for &lt;bean&gt;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methods only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indicates that a method produces a bean to be managed by the Spring container (= &lt;bean&gt;)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 only in @Configuration to avoid strange bugs!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everything work as if bean definition was created in XML (XML element attributes </a:t>
            </a:r>
            <a:r>
              <a:rPr lang="en-US" sz="2400" dirty="0" smtClean="0">
                <a:sym typeface="Wingdings" panose="05000000000000000000" pitchFamily="2" charset="2"/>
              </a:rPr>
              <a:t> annotation attributes</a:t>
            </a:r>
            <a:r>
              <a:rPr lang="en-US" sz="2400" dirty="0" smtClean="0"/>
              <a:t>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lifecycle callbacks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aware interfaces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naming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977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err="1" smtClean="0"/>
              <a:t>JavaConfig</a:t>
            </a:r>
            <a:r>
              <a:rPr lang="en-US" noProof="0" dirty="0" smtClean="0"/>
              <a:t>: Java-based configuration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09600" y="11429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-55123" y="990599"/>
            <a:ext cx="8915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Injecting dependencies (setter/constructor)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646135"/>
            <a:ext cx="4179651" cy="23983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2286001"/>
            <a:ext cx="5776208" cy="375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2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err="1" smtClean="0"/>
              <a:t>JavaConfig</a:t>
            </a:r>
            <a:r>
              <a:rPr lang="en-US" noProof="0" dirty="0" smtClean="0"/>
              <a:t>: Java-based configuration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0" y="1098293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0" y="1098293"/>
            <a:ext cx="8915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How is „</a:t>
            </a:r>
            <a:r>
              <a:rPr lang="en-US" sz="2400" dirty="0" err="1" smtClean="0"/>
              <a:t>clientDao</a:t>
            </a:r>
            <a:r>
              <a:rPr lang="en-US" sz="2400" dirty="0" smtClean="0"/>
              <a:t>” a singleton? (because it is!)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bit of „magic” (until the Spring AOP training): </a:t>
            </a:r>
            <a:r>
              <a:rPr lang="en-US" sz="2400" dirty="0" smtClean="0">
                <a:hlinkClick r:id="rId3"/>
              </a:rPr>
              <a:t>CGLIB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All @Configuration classes are sub-classed at startup-time with CGLIB</a:t>
            </a:r>
            <a:br>
              <a:rPr lang="en-US" sz="2400" dirty="0" smtClean="0"/>
            </a:br>
            <a:r>
              <a:rPr lang="en-US" sz="2400" dirty="0" smtClean="0"/>
              <a:t>(3rd party code generation framework embedded in Spring)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 the subclass, the overridden method checks the container first for any cached (scoped) beans before it calls the parent method and creates a new instance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700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err="1" smtClean="0"/>
              <a:t>JavaConfig</a:t>
            </a:r>
            <a:r>
              <a:rPr lang="en-US" noProof="0" dirty="0" smtClean="0"/>
              <a:t>: Java-based configuration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09600" y="11429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0" y="1098293"/>
            <a:ext cx="8915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Lifecycle callbacks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14065"/>
            <a:ext cx="3724275" cy="40009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469" y="1703936"/>
            <a:ext cx="3300812" cy="218226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234875" y="410309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When you work directly in Java(</a:t>
            </a:r>
            <a:r>
              <a:rPr lang="en-US" dirty="0" err="1" smtClean="0">
                <a:solidFill>
                  <a:srgbClr val="333333"/>
                </a:solidFill>
                <a:latin typeface="Helvetica" panose="020B0604020202020204" pitchFamily="34" charset="0"/>
              </a:rPr>
              <a:t>Config</a:t>
            </a:r>
            <a:r>
              <a:rPr 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), you can do anything you like with your objects and do not always need to rely on the container lifecycle!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err="1" smtClean="0"/>
              <a:t>JavaConfig</a:t>
            </a:r>
            <a:r>
              <a:rPr lang="en-US" noProof="0" dirty="0" smtClean="0"/>
              <a:t>: Java-based configuration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0" y="1098293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0" y="1098293"/>
            <a:ext cx="8915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0" y="1098293"/>
            <a:ext cx="8915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AnnotationConfigApplicationContext</a:t>
            </a: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reads @Configuration bean definitions instead XML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same effect but the „cool” way: component scan detects all @</a:t>
            </a:r>
            <a:r>
              <a:rPr lang="en-US" sz="2400" dirty="0" err="1" smtClean="0"/>
              <a:t>Configur</a:t>
            </a:r>
            <a:r>
              <a:rPr lang="hu-HU" sz="2400" dirty="0" err="1" smtClean="0"/>
              <a:t>ation</a:t>
            </a:r>
            <a:r>
              <a:rPr lang="en-US" sz="2400" dirty="0" smtClean="0"/>
              <a:t> (since they are @Component)</a:t>
            </a:r>
            <a:br>
              <a:rPr lang="en-US" sz="2400" dirty="0" smtClean="0"/>
            </a:b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72" y="2463359"/>
            <a:ext cx="8686800" cy="6510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872" y="4688577"/>
            <a:ext cx="65627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9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Preparation</a:t>
            </a:r>
            <a:endParaRPr lang="en-US" noProof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5760" y="914400"/>
            <a:ext cx="8412480" cy="51816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Install JDK 7</a:t>
            </a:r>
          </a:p>
          <a:p>
            <a:pPr lvl="1"/>
            <a:r>
              <a:rPr lang="en-US" dirty="0" smtClean="0">
                <a:hlinkClick r:id="rId3"/>
              </a:rPr>
              <a:t>http://www.oracle.com/technetwork/java/javase/downloads/jdk7-downloads-1880260.html</a:t>
            </a:r>
            <a:endParaRPr lang="en-US" dirty="0" smtClean="0"/>
          </a:p>
          <a:p>
            <a:pPr lvl="1"/>
            <a:r>
              <a:rPr lang="en-US" dirty="0" smtClean="0"/>
              <a:t>JAVA_HOME, PATH, never use „Program Files”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Install STS 3.4 RELEASE</a:t>
            </a:r>
          </a:p>
          <a:p>
            <a:pPr lvl="1"/>
            <a:r>
              <a:rPr lang="en-US" dirty="0" smtClean="0">
                <a:hlinkClick r:id="rId4"/>
              </a:rPr>
              <a:t>http://download.springsource.com/release/STS/3.4.0/dist/e4.3/spring-tool-suite-3.4.0.RELEASE-e4.3.1-win32-x86_64.zip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Install GIT 1.8.X</a:t>
            </a:r>
          </a:p>
          <a:p>
            <a:pPr lvl="1"/>
            <a:r>
              <a:rPr lang="en-US" dirty="0" smtClean="0"/>
              <a:t>http://git-scm.com/download/win</a:t>
            </a:r>
          </a:p>
          <a:p>
            <a:endParaRPr lang="en-US" dirty="0" smtClean="0"/>
          </a:p>
          <a:p>
            <a:r>
              <a:rPr lang="en-US" dirty="0" smtClean="0"/>
              <a:t>Create your own GITBUD repo</a:t>
            </a:r>
          </a:p>
          <a:p>
            <a:pPr lvl="1"/>
            <a:r>
              <a:rPr lang="en-US" dirty="0" smtClean="0"/>
              <a:t>https://gitbud.epam.com</a:t>
            </a:r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4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err="1" smtClean="0"/>
              <a:t>JavaConfig</a:t>
            </a:r>
            <a:r>
              <a:rPr lang="en-US" noProof="0" dirty="0" smtClean="0"/>
              <a:t>: Java-based configuration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0" y="1098293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0" y="1098293"/>
            <a:ext cx="8915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28" y="1991855"/>
            <a:ext cx="3514725" cy="16764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1098293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@Import replacement for &lt;import&gt;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863" y="3785457"/>
            <a:ext cx="6496050" cy="13620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28600" y="5257800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This approach simplifies container instantiation, as only one class needs to be dealt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7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err="1" smtClean="0"/>
              <a:t>JavaConfig</a:t>
            </a:r>
            <a:r>
              <a:rPr lang="en-US" noProof="0" dirty="0" smtClean="0"/>
              <a:t>: Java-based configuration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0" y="1098293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0" y="1098293"/>
            <a:ext cx="8915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93" y="1380107"/>
            <a:ext cx="7621482" cy="470535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8100" y="926071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506580" y="937420"/>
            <a:ext cx="77992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Injecting dependencies on imported @Bean definitions</a:t>
            </a:r>
          </a:p>
        </p:txBody>
      </p:sp>
    </p:spTree>
    <p:extLst>
      <p:ext uri="{BB962C8B-B14F-4D97-AF65-F5344CB8AC3E}">
        <p14:creationId xmlns:p14="http://schemas.microsoft.com/office/powerpoint/2010/main" val="43816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err="1" smtClean="0"/>
              <a:t>JavaConfig</a:t>
            </a:r>
            <a:r>
              <a:rPr lang="en-US" noProof="0" dirty="0" smtClean="0"/>
              <a:t>: Java-based configuration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0" y="1098293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0" y="1098293"/>
            <a:ext cx="8915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100" y="926071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506580" y="937420"/>
            <a:ext cx="77992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Injecting dependencies on imported @Bean definitions – fully qualified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95400"/>
            <a:ext cx="72485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err="1" smtClean="0"/>
              <a:t>JavaConfig</a:t>
            </a:r>
            <a:r>
              <a:rPr lang="en-US" noProof="0" dirty="0" smtClean="0"/>
              <a:t>: Java-based configuration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098293"/>
            <a:ext cx="8915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100" y="926071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506580" y="937420"/>
            <a:ext cx="77992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Bootstrap: @Configuration classes as plain Spring &lt;bean/&gt;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77" y="3343275"/>
            <a:ext cx="6648450" cy="2143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34" y="5410200"/>
            <a:ext cx="8505825" cy="8858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819" y="1371600"/>
            <a:ext cx="4721450" cy="197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3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err="1" smtClean="0"/>
              <a:t>JavaConfig</a:t>
            </a:r>
            <a:r>
              <a:rPr lang="en-US" noProof="0" dirty="0" smtClean="0"/>
              <a:t>: Java-based configuration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098293"/>
            <a:ext cx="8915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100" y="926071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506580" y="937420"/>
            <a:ext cx="84850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Bootstrap: &lt;</a:t>
            </a:r>
            <a:r>
              <a:rPr lang="en-US" dirty="0" err="1" smtClean="0"/>
              <a:t>context:component-scan</a:t>
            </a:r>
            <a:r>
              <a:rPr lang="en-US" dirty="0" smtClean="0"/>
              <a:t>/&gt; to pick up @Configuration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34" y="5410200"/>
            <a:ext cx="8505825" cy="8858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19" y="1371600"/>
            <a:ext cx="4721450" cy="19799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09" y="3368483"/>
            <a:ext cx="63531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3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err="1" smtClean="0"/>
              <a:t>JavaConfig</a:t>
            </a:r>
            <a:r>
              <a:rPr lang="en-US" noProof="0" dirty="0" smtClean="0"/>
              <a:t>: Java-based configuration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098293"/>
            <a:ext cx="8915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100" y="926071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506580" y="937420"/>
            <a:ext cx="84850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Bootstrap: @Configuration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49" y="1603345"/>
            <a:ext cx="6637631" cy="20003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898566"/>
            <a:ext cx="8671450" cy="11283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064" y="5100378"/>
            <a:ext cx="8453575" cy="91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2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err="1" smtClean="0"/>
              <a:t>JavaConfig</a:t>
            </a:r>
            <a:r>
              <a:rPr lang="en-US" noProof="0" dirty="0" smtClean="0"/>
              <a:t>: Java-based configuration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100" y="926071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38830" y="915708"/>
            <a:ext cx="87898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@</a:t>
            </a:r>
            <a:r>
              <a:rPr lang="en-US" dirty="0" err="1" smtClean="0"/>
              <a:t>ComponentScan</a:t>
            </a:r>
            <a:r>
              <a:rPr lang="en-US" dirty="0" smtClean="0"/>
              <a:t>: replacement for &lt;context: component-scan&gt;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@</a:t>
            </a:r>
            <a:r>
              <a:rPr lang="en-US" dirty="0" err="1" smtClean="0"/>
              <a:t>ImportResource</a:t>
            </a:r>
            <a:r>
              <a:rPr lang="en-US" dirty="0" smtClean="0"/>
              <a:t>: to import an XML configuration in a @Configuration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@</a:t>
            </a:r>
            <a:r>
              <a:rPr lang="en-US" dirty="0" err="1" smtClean="0"/>
              <a:t>PropertySource</a:t>
            </a:r>
            <a:r>
              <a:rPr lang="en-US" dirty="0" smtClean="0"/>
              <a:t>: source definition for a </a:t>
            </a:r>
            <a:r>
              <a:rPr lang="en-US" dirty="0" err="1" smtClean="0"/>
              <a:t>Property</a:t>
            </a:r>
            <a:r>
              <a:rPr lang="en-US" b="1" dirty="0" err="1" smtClean="0"/>
              <a:t>Sources</a:t>
            </a:r>
            <a:r>
              <a:rPr lang="en-US" dirty="0" err="1" smtClean="0"/>
              <a:t>PlaceholderConfigurer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62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Unified property management (Spring 3.1)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90147" y="818377"/>
            <a:ext cx="891411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PropertySource</a:t>
            </a:r>
            <a:r>
              <a:rPr lang="en-US" dirty="0" smtClean="0"/>
              <a:t>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property (key-value pairs) source definition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registered by default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PropertySource</a:t>
            </a:r>
            <a:r>
              <a:rPr lang="en-US" dirty="0" smtClean="0"/>
              <a:t> for </a:t>
            </a:r>
            <a:r>
              <a:rPr lang="en-US" dirty="0" err="1" smtClean="0"/>
              <a:t>System.getProperties</a:t>
            </a:r>
            <a:r>
              <a:rPr lang="en-US" dirty="0" smtClean="0"/>
              <a:t>()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PropertySource</a:t>
            </a:r>
            <a:r>
              <a:rPr lang="en-US" dirty="0" smtClean="0"/>
              <a:t> for </a:t>
            </a:r>
            <a:r>
              <a:rPr lang="en-US" dirty="0" err="1" smtClean="0"/>
              <a:t>System.getenv</a:t>
            </a:r>
            <a:r>
              <a:rPr lang="en-US" dirty="0" smtClean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add your own (programmatically or via  @</a:t>
            </a:r>
            <a:r>
              <a:rPr lang="en-US" dirty="0" err="1" smtClean="0"/>
              <a:t>PropertySource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&lt;</a:t>
            </a:r>
            <a:r>
              <a:rPr lang="en-US" dirty="0" err="1" smtClean="0"/>
              <a:t>context:property-placeholder</a:t>
            </a:r>
            <a:r>
              <a:rPr lang="en-US" dirty="0" smtClean="0"/>
              <a:t> location=„XXX”/&gt; no longer registers a </a:t>
            </a:r>
            <a:r>
              <a:rPr lang="en-US" dirty="0" err="1" smtClean="0"/>
              <a:t>PropertyPlaceholderConfigurer</a:t>
            </a:r>
            <a:r>
              <a:rPr lang="en-US" dirty="0" smtClean="0"/>
              <a:t>  but rather a  </a:t>
            </a:r>
            <a:r>
              <a:rPr lang="en-US" dirty="0" err="1" smtClean="0"/>
              <a:t>PropertySourcesPlaceholderConfigurer</a:t>
            </a:r>
            <a:r>
              <a:rPr lang="en-US" dirty="0" smtClean="0"/>
              <a:t>, which creates a </a:t>
            </a:r>
            <a:r>
              <a:rPr lang="en-US" dirty="0" err="1" smtClean="0"/>
              <a:t>PropertySource</a:t>
            </a:r>
            <a:r>
              <a:rPr lang="en-US" dirty="0" smtClean="0"/>
              <a:t> for the „location” and falls backs to other </a:t>
            </a:r>
            <a:r>
              <a:rPr lang="en-US" dirty="0" err="1" smtClean="0"/>
              <a:t>PropertySources</a:t>
            </a:r>
            <a:r>
              <a:rPr lang="en-US" dirty="0" smtClean="0"/>
              <a:t> (using Environment)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get properties directly (</a:t>
            </a:r>
            <a:r>
              <a:rPr lang="en-US" dirty="0" err="1" smtClean="0"/>
              <a:t>PropertySource</a:t>
            </a:r>
            <a:r>
              <a:rPr lang="en-US" dirty="0" smtClean="0"/>
              <a:t> hierarchy)</a:t>
            </a:r>
            <a:br>
              <a:rPr lang="en-US" dirty="0" smtClean="0"/>
            </a:br>
            <a:r>
              <a:rPr lang="en-US" dirty="0" smtClean="0"/>
              <a:t>(prefer </a:t>
            </a:r>
            <a:r>
              <a:rPr lang="en-US" dirty="0" err="1" smtClean="0"/>
              <a:t>PropertySourcesPlaceholderConfigurer</a:t>
            </a:r>
            <a:r>
              <a:rPr lang="en-US" dirty="0" smtClean="0"/>
              <a:t> in your code)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determine which profiles are active (see later)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be </a:t>
            </a:r>
            <a:r>
              <a:rPr lang="en-US" dirty="0" err="1" smtClean="0"/>
              <a:t>autowired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978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Unified property management (Spring 3.1)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90147" y="818377"/>
            <a:ext cx="89141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47" y="1756942"/>
            <a:ext cx="6875991" cy="6891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00" y="2862262"/>
            <a:ext cx="8992344" cy="156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7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err="1" smtClean="0"/>
              <a:t>JavaConfig</a:t>
            </a:r>
            <a:r>
              <a:rPr lang="en-US" noProof="0" dirty="0" smtClean="0"/>
              <a:t>: Java-based configuration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098293"/>
            <a:ext cx="8915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100" y="926071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48214" y="818013"/>
            <a:ext cx="848502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@Bean vs. @Component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@Bean (in a @Configuration class) – </a:t>
            </a:r>
            <a:r>
              <a:rPr lang="en-US" dirty="0" err="1" smtClean="0"/>
              <a:t>JavaConfig</a:t>
            </a:r>
            <a:r>
              <a:rPr lang="en-US" dirty="0" smtClean="0"/>
              <a:t> feature!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gives you the same features as the XML &lt;bean&gt; in Java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centralizes the configuration (just like an XML file does)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@Component – Annotation </a:t>
            </a:r>
            <a:r>
              <a:rPr lang="en-US" dirty="0" err="1" smtClean="0"/>
              <a:t>config</a:t>
            </a:r>
            <a:r>
              <a:rPr lang="en-US" dirty="0" smtClean="0"/>
              <a:t> feature!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automated bean definitions recognized by component scanning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decentralized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it is a bit confusing because they are both annotations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NOT every annotations fall to category „Annotation </a:t>
            </a:r>
            <a:r>
              <a:rPr lang="en-US" dirty="0" err="1" smtClean="0">
                <a:sym typeface="Wingdings" panose="05000000000000000000" pitchFamily="2" charset="2"/>
              </a:rPr>
              <a:t>config</a:t>
            </a:r>
            <a:r>
              <a:rPr lang="en-US" dirty="0" smtClean="0">
                <a:sym typeface="Wingdings" panose="05000000000000000000" pitchFamily="2" charset="2"/>
              </a:rPr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you can mix </a:t>
            </a:r>
            <a:r>
              <a:rPr lang="en-US" dirty="0" err="1" smtClean="0">
                <a:sym typeface="Wingdings" panose="05000000000000000000" pitchFamily="2" charset="2"/>
              </a:rPr>
              <a:t>JavaConfig</a:t>
            </a:r>
            <a:r>
              <a:rPr lang="en-US" dirty="0" smtClean="0">
                <a:sym typeface="Wingdings" panose="05000000000000000000" pitchFamily="2" charset="2"/>
              </a:rPr>
              <a:t> and Annotation </a:t>
            </a:r>
            <a:r>
              <a:rPr lang="en-US" dirty="0" err="1" smtClean="0">
                <a:sym typeface="Wingdings" panose="05000000000000000000" pitchFamily="2" charset="2"/>
              </a:rPr>
              <a:t>Config</a:t>
            </a: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(think of using setter @</a:t>
            </a:r>
            <a:r>
              <a:rPr lang="en-US" dirty="0" err="1" smtClean="0">
                <a:sym typeface="Wingdings" panose="05000000000000000000" pitchFamily="2" charset="2"/>
              </a:rPr>
              <a:t>Autowired</a:t>
            </a:r>
            <a:r>
              <a:rPr lang="en-US" dirty="0" smtClean="0">
                <a:sym typeface="Wingdings" panose="05000000000000000000" pitchFamily="2" charset="2"/>
              </a:rPr>
              <a:t> in a bean created by @Bean)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just as you can mix XML and Annotation </a:t>
            </a:r>
            <a:r>
              <a:rPr lang="en-US" dirty="0" err="1" smtClean="0">
                <a:sym typeface="Wingdings" panose="05000000000000000000" pitchFamily="2" charset="2"/>
              </a:rPr>
              <a:t>Config</a:t>
            </a:r>
            <a:r>
              <a:rPr lang="en-US" dirty="0" smtClean="0">
                <a:sym typeface="Wingdings" panose="05000000000000000000" pitchFamily="2" charset="2"/>
              </a:rPr>
              <a:t>… CONSISTENCY!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You can even configure your </a:t>
            </a:r>
            <a:r>
              <a:rPr lang="en-US" dirty="0" err="1" smtClean="0">
                <a:sym typeface="Wingdings" panose="05000000000000000000" pitchFamily="2" charset="2"/>
              </a:rPr>
              <a:t>JavaConfig</a:t>
            </a:r>
            <a:r>
              <a:rPr lang="en-US" dirty="0" smtClean="0">
                <a:sym typeface="Wingdings" panose="05000000000000000000" pitchFamily="2" charset="2"/>
              </a:rPr>
              <a:t> with „Annotation </a:t>
            </a:r>
            <a:r>
              <a:rPr lang="en-US" dirty="0" err="1" smtClean="0">
                <a:sym typeface="Wingdings" panose="05000000000000000000" pitchFamily="2" charset="2"/>
              </a:rPr>
              <a:t>config</a:t>
            </a:r>
            <a:r>
              <a:rPr lang="en-US" dirty="0" smtClean="0">
                <a:sym typeface="Wingdings" panose="05000000000000000000" pitchFamily="2" charset="2"/>
              </a:rPr>
              <a:t>” (think of @</a:t>
            </a:r>
            <a:r>
              <a:rPr lang="en-US" dirty="0" err="1" smtClean="0">
                <a:sym typeface="Wingdings" panose="05000000000000000000" pitchFamily="2" charset="2"/>
              </a:rPr>
              <a:t>Autowired</a:t>
            </a:r>
            <a:r>
              <a:rPr lang="en-US" dirty="0" smtClean="0">
                <a:sym typeface="Wingdings" panose="05000000000000000000" pitchFamily="2" charset="2"/>
              </a:rPr>
              <a:t> within @Configuration classes)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@Configuration itself is actually: declaring </a:t>
            </a:r>
            <a:r>
              <a:rPr lang="en-US" dirty="0" err="1" smtClean="0">
                <a:sym typeface="Wingdings" panose="05000000000000000000" pitchFamily="2" charset="2"/>
              </a:rPr>
              <a:t>JavaConfig</a:t>
            </a:r>
            <a:r>
              <a:rPr lang="en-US" dirty="0" smtClean="0">
                <a:sym typeface="Wingdings" panose="05000000000000000000" pitchFamily="2" charset="2"/>
              </a:rPr>
              <a:t> using Annotation </a:t>
            </a:r>
            <a:r>
              <a:rPr lang="en-US" dirty="0" err="1" smtClean="0">
                <a:sym typeface="Wingdings" panose="05000000000000000000" pitchFamily="2" charset="2"/>
              </a:rPr>
              <a:t>config</a:t>
            </a:r>
            <a:r>
              <a:rPr lang="en-US" dirty="0" smtClean="0">
                <a:sym typeface="Wingdings" panose="05000000000000000000" pitchFamily="2" charset="2"/>
              </a:rPr>
              <a:t> (think of @Configuration is @Component)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1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If you are lost… a </a:t>
            </a:r>
            <a:r>
              <a:rPr lang="en-US" noProof="0" dirty="0" err="1" smtClean="0"/>
              <a:t>hashcode</a:t>
            </a:r>
            <a:r>
              <a:rPr lang="en-US" noProof="0" dirty="0" smtClean="0"/>
              <a:t> can save the day!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2133600"/>
            <a:ext cx="87026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/>
              <a:t>The Beans of The Old Republic</a:t>
            </a:r>
          </a:p>
          <a:p>
            <a:endParaRPr lang="en-US" sz="4000" dirty="0" smtClean="0"/>
          </a:p>
          <a:p>
            <a:r>
              <a:rPr lang="en-US" sz="2000" dirty="0" smtClean="0">
                <a:hlinkClick r:id="rId3"/>
              </a:rPr>
              <a:t>https://gitbud.epam.com/janos_biro/spring-core-training-</a:t>
            </a:r>
            <a:r>
              <a:rPr lang="en-US" sz="2000" b="1" dirty="0" smtClean="0">
                <a:hlinkClick r:id="rId3"/>
              </a:rPr>
              <a:t>[X]</a:t>
            </a:r>
            <a:r>
              <a:rPr lang="en-US" sz="2000" dirty="0" smtClean="0">
                <a:hlinkClick r:id="rId3"/>
              </a:rPr>
              <a:t>/commits/master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clone </a:t>
            </a:r>
            <a:r>
              <a:rPr lang="en-US" sz="2000" dirty="0" err="1" smtClean="0">
                <a:hlinkClick r:id="rId4"/>
              </a:rPr>
              <a:t>git@gitbud.epam.com:janos_biro</a:t>
            </a:r>
            <a:r>
              <a:rPr lang="en-US" sz="2000" dirty="0" smtClean="0">
                <a:hlinkClick r:id="rId4"/>
              </a:rPr>
              <a:t>/spring-core-training-</a:t>
            </a:r>
            <a:r>
              <a:rPr lang="en-US" sz="2000" b="1" dirty="0" smtClean="0">
                <a:hlinkClick r:id="rId4"/>
              </a:rPr>
              <a:t>[X]</a:t>
            </a:r>
            <a:r>
              <a:rPr lang="en-US" sz="2000" dirty="0" smtClean="0">
                <a:hlinkClick r:id="rId4"/>
              </a:rPr>
              <a:t>.</a:t>
            </a:r>
            <a:r>
              <a:rPr lang="en-US" sz="2000" dirty="0" err="1" smtClean="0">
                <a:hlinkClick r:id="rId4"/>
              </a:rPr>
              <a:t>git</a:t>
            </a:r>
            <a:endParaRPr lang="en-US" sz="2000" dirty="0" smtClean="0">
              <a:hlinkClick r:id="rId4"/>
            </a:endParaRP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checkout [</a:t>
            </a:r>
            <a:r>
              <a:rPr lang="en-US" sz="2000" dirty="0" err="1" smtClean="0"/>
              <a:t>hashcode</a:t>
            </a:r>
            <a:r>
              <a:rPr lang="en-US" sz="2000" dirty="0" smtClean="0"/>
              <a:t>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807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err="1" smtClean="0"/>
              <a:t>JavaConfig</a:t>
            </a:r>
            <a:r>
              <a:rPr lang="en-US" noProof="0" dirty="0" smtClean="0"/>
              <a:t>: Java-based configuration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098293"/>
            <a:ext cx="8915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100" y="926071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506580" y="937420"/>
            <a:ext cx="84850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Important nuances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Difference between an </a:t>
            </a:r>
            <a:r>
              <a:rPr lang="en-US" dirty="0" err="1" smtClean="0"/>
              <a:t>autowired</a:t>
            </a:r>
            <a:r>
              <a:rPr lang="en-US" dirty="0" smtClean="0"/>
              <a:t> member variable and an </a:t>
            </a:r>
            <a:r>
              <a:rPr lang="en-US" dirty="0" err="1" smtClean="0"/>
              <a:t>autowired</a:t>
            </a:r>
            <a:r>
              <a:rPr lang="en-US" dirty="0" smtClean="0"/>
              <a:t> @Bean method parameter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injected once vs. as many times as we call the method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pass „null„ for that latter (in another @Bean) and it will be </a:t>
            </a:r>
            <a:r>
              <a:rPr lang="en-US" dirty="0" err="1" smtClean="0"/>
              <a:t>autowired</a:t>
            </a:r>
            <a:endParaRPr lang="en-US" dirty="0" smtClean="0"/>
          </a:p>
          <a:p>
            <a:pPr lvl="2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is NO „constructor” </a:t>
            </a:r>
            <a:r>
              <a:rPr lang="en-US" dirty="0" err="1" smtClean="0"/>
              <a:t>autowiring</a:t>
            </a:r>
            <a:r>
              <a:rPr lang="en-US" dirty="0" smtClean="0"/>
              <a:t> for beans returned by @Bean methods (since you call „new” in @Beans)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Order in @Import order does not matter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2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i18n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06580" y="937420"/>
            <a:ext cx="84850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I[</a:t>
            </a:r>
            <a:r>
              <a:rPr lang="en-US" dirty="0" err="1" smtClean="0"/>
              <a:t>nternationalizatio</a:t>
            </a:r>
            <a:r>
              <a:rPr lang="en-US" dirty="0" smtClean="0"/>
              <a:t>]n: Locale based message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Always set your encoding properly (UTF-8) for read and write as well!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language (message) files (effectively property files)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property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XML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 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ResourceBundle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MessageFormat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MessageSource</a:t>
            </a:r>
            <a:r>
              <a:rPr lang="en-US" dirty="0" smtClean="0"/>
              <a:t> (uses </a:t>
            </a:r>
            <a:r>
              <a:rPr lang="en-US" dirty="0" err="1" smtClean="0"/>
              <a:t>ResourceBundle</a:t>
            </a:r>
            <a:r>
              <a:rPr lang="en-US" dirty="0" smtClean="0"/>
              <a:t> and </a:t>
            </a:r>
            <a:r>
              <a:rPr lang="en-US" dirty="0" err="1" smtClean="0"/>
              <a:t>MessageFormat</a:t>
            </a:r>
            <a:r>
              <a:rPr lang="en-US" dirty="0" smtClean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I18n – </a:t>
            </a:r>
            <a:r>
              <a:rPr lang="en-US" noProof="0" dirty="0" err="1" smtClean="0"/>
              <a:t>java.util.ResourceBundle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80" y="1058509"/>
            <a:ext cx="6222226" cy="37113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805" y="2957636"/>
            <a:ext cx="1819275" cy="619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7988" y="1102731"/>
            <a:ext cx="2409825" cy="7524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7988" y="2249644"/>
            <a:ext cx="1724025" cy="4857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0362" y="3780387"/>
            <a:ext cx="1819275" cy="4953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0362" y="4594984"/>
            <a:ext cx="23050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9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I18n – </a:t>
            </a:r>
            <a:r>
              <a:rPr lang="en-US" noProof="0" dirty="0" err="1" smtClean="0"/>
              <a:t>java.text.MessageFormat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973125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51" y="1143000"/>
            <a:ext cx="8348663" cy="143659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61" y="3265539"/>
            <a:ext cx="8924239" cy="36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8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I18n – Spring </a:t>
            </a:r>
            <a:r>
              <a:rPr lang="en-US" noProof="0" dirty="0" err="1" smtClean="0"/>
              <a:t>MessageSource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86" y="2674500"/>
            <a:ext cx="8195194" cy="15948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12" y="1160753"/>
            <a:ext cx="8382001" cy="105111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83593" y="4216054"/>
            <a:ext cx="84850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ApplicationContext</a:t>
            </a:r>
            <a:r>
              <a:rPr lang="en-US" dirty="0" smtClean="0"/>
              <a:t> implements </a:t>
            </a:r>
            <a:r>
              <a:rPr lang="en-US" dirty="0" err="1" smtClean="0"/>
              <a:t>MessageSource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 load time it is searches for a bean named „</a:t>
            </a:r>
            <a:r>
              <a:rPr lang="en-US" dirty="0" err="1" smtClean="0"/>
              <a:t>messageSource</a:t>
            </a:r>
            <a:r>
              <a:rPr lang="en-US" dirty="0" smtClean="0"/>
              <a:t>” and delegates to this bean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</a:t>
            </a:r>
            <a:r>
              <a:rPr lang="en-US" dirty="0" err="1" smtClean="0"/>
              <a:t>autowire</a:t>
            </a:r>
            <a:r>
              <a:rPr lang="en-US" dirty="0" smtClean="0"/>
              <a:t> a </a:t>
            </a:r>
            <a:r>
              <a:rPr lang="en-US" dirty="0" err="1" smtClean="0"/>
              <a:t>MessageSource</a:t>
            </a:r>
            <a:r>
              <a:rPr lang="en-US" dirty="0" smtClean="0"/>
              <a:t> using @</a:t>
            </a:r>
            <a:r>
              <a:rPr lang="en-US" dirty="0" err="1" smtClean="0"/>
              <a:t>Autowired</a:t>
            </a:r>
            <a:r>
              <a:rPr lang="en-US" dirty="0" smtClean="0"/>
              <a:t>, or use </a:t>
            </a:r>
            <a:r>
              <a:rPr lang="en-US" dirty="0" err="1" smtClean="0"/>
              <a:t>MessageSourceAware</a:t>
            </a:r>
            <a:r>
              <a:rPr lang="en-US" dirty="0" smtClean="0"/>
              <a:t> (effectively it will be your </a:t>
            </a:r>
            <a:r>
              <a:rPr lang="en-US" dirty="0" err="1" smtClean="0"/>
              <a:t>ApplicationContext</a:t>
            </a:r>
            <a:r>
              <a:rPr lang="en-US" dirty="0" smtClean="0"/>
              <a:t> of course)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4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I18n – Spring </a:t>
            </a:r>
            <a:r>
              <a:rPr lang="en-US" noProof="0" dirty="0" err="1" smtClean="0"/>
              <a:t>MessageSource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12" y="1160753"/>
            <a:ext cx="8382001" cy="105111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83593" y="2322942"/>
            <a:ext cx="84850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basic method used to retrieve a message from the </a:t>
            </a:r>
            <a:r>
              <a:rPr lang="en-US" dirty="0" err="1" smtClean="0"/>
              <a:t>MessageSource</a:t>
            </a:r>
            <a:r>
              <a:rPr lang="en-US" dirty="0" smtClean="0"/>
              <a:t>. When no message is found for the specified locale, the default message is used. </a:t>
            </a:r>
          </a:p>
          <a:p>
            <a:endParaRPr lang="en-US" dirty="0" smtClean="0"/>
          </a:p>
          <a:p>
            <a:r>
              <a:rPr lang="en-US" dirty="0" smtClean="0"/>
              <a:t>Any arguments passed in become replacement values, using the </a:t>
            </a:r>
            <a:r>
              <a:rPr lang="en-US" b="1" dirty="0" err="1" smtClean="0"/>
              <a:t>MessageFormat</a:t>
            </a:r>
            <a:r>
              <a:rPr lang="en-US" dirty="0" smtClean="0"/>
              <a:t> functionality provided by the standard library.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00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Basic event handling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12" y="2595563"/>
            <a:ext cx="8719601" cy="342423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2012" y="990599"/>
            <a:ext cx="84850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a bean that implements the </a:t>
            </a:r>
            <a:r>
              <a:rPr lang="en-US" dirty="0" err="1" smtClean="0"/>
              <a:t>ApplicationListener</a:t>
            </a:r>
            <a:r>
              <a:rPr lang="en-US" dirty="0" smtClean="0"/>
              <a:t> interface is deployed into the context, every time an </a:t>
            </a:r>
            <a:r>
              <a:rPr lang="en-US" dirty="0" err="1" smtClean="0"/>
              <a:t>ApplicationEvent</a:t>
            </a:r>
            <a:r>
              <a:rPr lang="en-US" dirty="0" smtClean="0"/>
              <a:t> gets published to the </a:t>
            </a:r>
            <a:r>
              <a:rPr lang="en-US" dirty="0" err="1" smtClean="0"/>
              <a:t>ApplicationContext</a:t>
            </a:r>
            <a:r>
              <a:rPr lang="en-US" dirty="0" smtClean="0"/>
              <a:t>, that bean is notified (Observer pattern)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Standard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6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Basic event handling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12012" y="990599"/>
            <a:ext cx="84850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custom events extending </a:t>
            </a:r>
            <a:r>
              <a:rPr lang="en-US" dirty="0" err="1" smtClean="0"/>
              <a:t>ApplicationEvent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publish using an </a:t>
            </a:r>
            <a:r>
              <a:rPr lang="en-US" dirty="0" err="1" smtClean="0"/>
              <a:t>ApplicationEventPublisher</a:t>
            </a:r>
            <a:r>
              <a:rPr lang="en-US" dirty="0" smtClean="0"/>
              <a:t> (</a:t>
            </a:r>
            <a:r>
              <a:rPr lang="en-US" dirty="0" err="1" smtClean="0"/>
              <a:t>autowire</a:t>
            </a:r>
            <a:r>
              <a:rPr lang="en-US" dirty="0" smtClean="0"/>
              <a:t> or *Aware)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Listen to it implementing </a:t>
            </a:r>
            <a:r>
              <a:rPr lang="en-US" dirty="0" err="1" smtClean="0"/>
              <a:t>ApplicationListener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synchronous, single threaded event delivery!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5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dirty="0" smtClean="0"/>
              <a:t>Spring container hierarchy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65760" y="1143000"/>
            <a:ext cx="80162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ClassPathXmlApplicationContext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applicationContextParent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ClassPathXmlApplicationContext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"parentConfig.xml"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ClassPathXmlApplicationContext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applicationContext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ClassPathXmlApplicationContext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String[]{</a:t>
            </a:r>
            <a:r>
              <a:rPr lang="en-US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"config.xml"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applicationContextParent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0005" y="3989635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365760" y="3449648"/>
            <a:ext cx="84850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create context hierarchies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a required bean is not found in the given context, then its parent is queried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be useful for modular apps where modules can live their own lives</a:t>
            </a:r>
          </a:p>
        </p:txBody>
      </p:sp>
    </p:spTree>
    <p:extLst>
      <p:ext uri="{BB962C8B-B14F-4D97-AF65-F5344CB8AC3E}">
        <p14:creationId xmlns:p14="http://schemas.microsoft.com/office/powerpoint/2010/main" val="357694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Spring profiles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65760" y="1043478"/>
            <a:ext cx="84850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Conditional bean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Notice the embedded &lt;bean</a:t>
            </a:r>
            <a:r>
              <a:rPr lang="en-US" b="1" dirty="0" smtClean="0"/>
              <a:t>s</a:t>
            </a:r>
            <a:r>
              <a:rPr lang="en-US" dirty="0" smtClean="0"/>
              <a:t>&gt;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@Profile (on @Configuration 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33331"/>
            <a:ext cx="7020876" cy="240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1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Starter application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976312"/>
            <a:ext cx="69342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82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Spring profiles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65760" y="1043478"/>
            <a:ext cx="84850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19687"/>
            <a:ext cx="6519532" cy="5971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068" y="3248516"/>
            <a:ext cx="5158720" cy="64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5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Spring profiles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65760" y="1043478"/>
            <a:ext cx="84850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 NOT use where </a:t>
            </a:r>
            <a:r>
              <a:rPr lang="en-US" dirty="0" err="1" smtClean="0"/>
              <a:t>PropertyPlaceholderConfigurer</a:t>
            </a:r>
            <a:r>
              <a:rPr lang="en-US" dirty="0" smtClean="0"/>
              <a:t> can get the job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set of beans registered between two profiles should probably be more similar than different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Do you really want to test with very different settings in QA?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58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Other spring framework features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19559" y="948690"/>
            <a:ext cx="8534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AOP: </a:t>
            </a:r>
            <a:r>
              <a:rPr lang="en-US" b="1" dirty="0" smtClean="0"/>
              <a:t>another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Spring MVC, REST services: </a:t>
            </a:r>
            <a:r>
              <a:rPr lang="en-US" b="1" dirty="0" smtClean="0"/>
              <a:t>another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Validation, Data Binding, Conversion: </a:t>
            </a:r>
            <a:r>
              <a:rPr lang="en-US" b="1" dirty="0" smtClean="0"/>
              <a:t>covered by this and other trainings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Access (JDBC, ORMs): </a:t>
            </a:r>
            <a:r>
              <a:rPr lang="en-US" dirty="0" smtClean="0">
                <a:solidFill>
                  <a:srgbClr val="FF0000"/>
                </a:solidFill>
              </a:rPr>
              <a:t>pretty straightforward after learning about JDBC/JPA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hlinkClick r:id="rId3"/>
              </a:rPr>
              <a:t>http://docs.spring.io/spring/docs/3.2.6.RELEASE/spring-framework-reference/html/spring-data-tier.html</a:t>
            </a:r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 support (unit, integration)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O/X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„Enterprise”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Remoting</a:t>
            </a:r>
            <a:r>
              <a:rPr lang="en-US" dirty="0" smtClean="0"/>
              <a:t> (RMI, JAX-RPC, JAX-WS)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JMS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REST client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JMX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Email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Scheduling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Cache,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3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Other spring projects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371600" y="2771238"/>
            <a:ext cx="59121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hlinkClick r:id="rId3"/>
              </a:rPr>
              <a:t>http://spring.io/projects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1780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Books and other useful references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816541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74643" y="955893"/>
            <a:ext cx="8534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Spring in 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well-known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touches many things but far from being exhaustive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http://www.amazon.com/Spring-Action-Craig-Walls/dp/1935182358/ref=sr_1_3?ie=UTF8&amp;qid=1391418399&amp;sr=8-3&amp;keywords=spring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Spring in Practice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 more practical approach (read it only after Spring in Action)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4"/>
              </a:rPr>
              <a:t>http://www.amazon.com/Spring-Practice-Willie-Wheeler/dp/1935182056/ref=sr_1_1?ie=UTF8&amp;qid=1391418399&amp;sr=8-1&amp;keywords=spring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Spring Reference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you’ll end up here eventually…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5"/>
              </a:rPr>
              <a:t>http://docs.spring.io/spring/docs/3.2.6.RELEASE/spring-framework-reference/html/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JavaDoc</a:t>
            </a:r>
            <a:r>
              <a:rPr lang="en-US" dirty="0" smtClean="0"/>
              <a:t> of main annotations, classes </a:t>
            </a:r>
            <a:r>
              <a:rPr lang="en-US" dirty="0" smtClean="0">
                <a:sym typeface="Wingdings" panose="05000000000000000000" pitchFamily="2" charset="2"/>
              </a:rPr>
              <a:t> (DO NOT FORGET!)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9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Homework –definite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90599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b="1" dirty="0" err="1" smtClean="0">
                <a:sym typeface="Wingdings" panose="05000000000000000000" pitchFamily="2" charset="2"/>
              </a:rPr>
              <a:t>Create</a:t>
            </a:r>
            <a:r>
              <a:rPr lang="hu-HU" sz="2400" b="1" dirty="0" smtClean="0">
                <a:sym typeface="Wingdings" panose="05000000000000000000" pitchFamily="2" charset="2"/>
              </a:rPr>
              <a:t> a </a:t>
            </a:r>
            <a:r>
              <a:rPr lang="hu-HU" sz="2400" b="1" dirty="0" err="1" smtClean="0">
                <a:sym typeface="Wingdings" panose="05000000000000000000" pitchFamily="2" charset="2"/>
              </a:rPr>
              <a:t>command</a:t>
            </a:r>
            <a:r>
              <a:rPr lang="hu-HU" sz="2400" b="1" dirty="0" smtClean="0">
                <a:sym typeface="Wingdings" panose="05000000000000000000" pitchFamily="2" charset="2"/>
              </a:rPr>
              <a:t> line </a:t>
            </a:r>
            <a:r>
              <a:rPr lang="hu-HU" sz="2400" b="1" dirty="0" err="1" smtClean="0">
                <a:sym typeface="Wingdings" panose="05000000000000000000" pitchFamily="2" charset="2"/>
              </a:rPr>
              <a:t>application</a:t>
            </a:r>
            <a:endParaRPr lang="en-US" sz="24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8469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Homework – creative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Take your favorite fantasy world and create a similar application, telling a story in that world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 as many concept you learned during the training as you reasonably can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try to use patterns/solutions as you would use in a real application</a:t>
            </a:r>
          </a:p>
          <a:p>
            <a:pPr lvl="1"/>
            <a:r>
              <a:rPr lang="en-US" sz="2400" dirty="0" smtClean="0"/>
              <a:t>	(our current one may contain improper ones for the 	sake of the presentation)</a:t>
            </a:r>
          </a:p>
          <a:p>
            <a:pPr lvl="1"/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 XML/Annotation/Java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as you prefer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Share the result with me using </a:t>
            </a:r>
            <a:r>
              <a:rPr lang="en-US" sz="2400" dirty="0" err="1" smtClean="0"/>
              <a:t>git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r>
              <a:rPr lang="en-US" sz="2400" b="1" dirty="0" smtClean="0"/>
              <a:t>	Have fun, and surprise me with the result </a:t>
            </a:r>
            <a:r>
              <a:rPr lang="en-US" sz="2400" b="1" dirty="0" smtClean="0">
                <a:sym typeface="Wingdings" panose="05000000000000000000" pitchFamily="2" charset="2"/>
              </a:rPr>
              <a:t></a:t>
            </a:r>
            <a:endParaRPr lang="en-US" sz="24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4521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POJO – Plain Old Java Object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1447800"/>
            <a:ext cx="80162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Jedi {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LightSabre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lightsabre</a:t>
            </a:r>
            <a:r>
              <a:rPr lang="en-US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Jedi()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lightsabre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LightSabre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"Slicer"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10);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fight()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lightsabre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.hit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POJO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219200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String[]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Jedi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jedi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Jedi();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jedi.fight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Dependency injection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0773" y="846113"/>
            <a:ext cx="839724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„Do not call us, we call you!”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Objects aren’t expected to create or obtain their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Objects express what dependencies they need in a descriptive manner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Objects are given their dependencies at creation time by someone else who coordinates each object in the system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1606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Dependency injection benefits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5958" y="840605"/>
            <a:ext cx="854964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Your object is handed what it needs to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Frees your object from the burden of resolving its dependencies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Simplifies your code, improves code reusability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Promotes programming to interfaces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Conceals the implementation details of each dependency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Improves testability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Dependencies can be easily stubbed out for unit testing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Allows for centralized control over object lifecycle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Opens the door for new possibilities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Dependency injection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7870" y="1066800"/>
            <a:ext cx="82454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Jedi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LightSabre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lightsabre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Jedi(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LightSabre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lightsabre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lightsabre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lightsabre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fight()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lightsabre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.hit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3805" y="274320"/>
            <a:ext cx="8686800" cy="543739"/>
          </a:xfrm>
        </p:spPr>
        <p:txBody>
          <a:bodyPr/>
          <a:lstStyle/>
          <a:p>
            <a:r>
              <a:rPr lang="en-US" noProof="0" dirty="0" smtClean="0"/>
              <a:t>Dependency injection – „manually”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219200"/>
            <a:ext cx="8229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String[]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LightSabre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lightSabre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LightSabre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"Slicer"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10);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Jedi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jedi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Jedi(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lightSabre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jedi.fight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„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ZzzzzzzZzzzzzz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1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800" b="1" noProof="0" dirty="0" smtClean="0">
                <a:solidFill>
                  <a:schemeClr val="accent1"/>
                </a:solidFill>
              </a:rPr>
              <a:t>Java SE (J2SE)</a:t>
            </a:r>
          </a:p>
          <a:p>
            <a:pPr lvl="1"/>
            <a:r>
              <a:rPr lang="en-US" noProof="0" dirty="0" smtClean="0">
                <a:hlinkClick r:id="rId3"/>
              </a:rPr>
              <a:t>http://docs.oracle.com/javase/7/docs/index.html</a:t>
            </a:r>
            <a:endParaRPr lang="en-US" noProof="0" dirty="0" smtClean="0"/>
          </a:p>
          <a:p>
            <a:pPr lvl="1"/>
            <a:r>
              <a:rPr lang="en-US" noProof="0" dirty="0" smtClean="0"/>
              <a:t>Component model: JavaBeans</a:t>
            </a:r>
          </a:p>
          <a:p>
            <a:pPr lvl="2"/>
            <a:r>
              <a:rPr lang="en-US" noProof="0" dirty="0" smtClean="0"/>
              <a:t>Naming conventions </a:t>
            </a:r>
          </a:p>
          <a:p>
            <a:pPr lvl="2"/>
            <a:r>
              <a:rPr lang="en-US" noProof="0" dirty="0" err="1" smtClean="0"/>
              <a:t>PropertyEditors</a:t>
            </a:r>
            <a:endParaRPr lang="en-US" noProof="0" dirty="0" smtClean="0"/>
          </a:p>
          <a:p>
            <a:pPr lvl="2"/>
            <a:r>
              <a:rPr lang="en-US" noProof="0" dirty="0" smtClean="0"/>
              <a:t>Etc., things we usually do not use</a:t>
            </a:r>
          </a:p>
          <a:p>
            <a:pPr marL="0" indent="0">
              <a:buNone/>
            </a:pPr>
            <a:r>
              <a:rPr lang="en-US" sz="3800" b="1" noProof="0" dirty="0" smtClean="0">
                <a:solidFill>
                  <a:srgbClr val="006699"/>
                </a:solidFill>
              </a:rPr>
              <a:t>Java EE (J2EE)</a:t>
            </a:r>
          </a:p>
          <a:p>
            <a:pPr lvl="1"/>
            <a:r>
              <a:rPr lang="en-US" sz="2700" noProof="0" dirty="0" smtClean="0">
                <a:hlinkClick r:id="rId4"/>
              </a:rPr>
              <a:t>http://www.oracle.com/technetwork/java/javaee/overview/index.html</a:t>
            </a:r>
            <a:endParaRPr lang="en-US" sz="2700" noProof="0" dirty="0" smtClean="0"/>
          </a:p>
          <a:p>
            <a:pPr lvl="1"/>
            <a:r>
              <a:rPr lang="en-US" sz="2700" noProof="0" dirty="0" smtClean="0"/>
              <a:t>Collection of specifications (NOT a software)</a:t>
            </a:r>
          </a:p>
          <a:p>
            <a:pPr lvl="1"/>
            <a:r>
              <a:rPr lang="en-US" sz="2700" noProof="0" dirty="0" smtClean="0"/>
              <a:t>„Application servers” as implementations</a:t>
            </a:r>
          </a:p>
          <a:p>
            <a:pPr lvl="1"/>
            <a:r>
              <a:rPr lang="en-US" sz="2700" noProof="0" dirty="0" smtClean="0"/>
              <a:t>Complex component/development model (Web and Business components)</a:t>
            </a:r>
          </a:p>
          <a:p>
            <a:pPr lvl="1"/>
            <a:r>
              <a:rPr lang="en-US" sz="2700" noProof="0" dirty="0" smtClean="0"/>
              <a:t>Container concept, sophisticated architecture patterns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The Big Picture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24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3805" y="274320"/>
            <a:ext cx="8686800" cy="543739"/>
          </a:xfrm>
        </p:spPr>
        <p:txBody>
          <a:bodyPr/>
          <a:lstStyle/>
          <a:p>
            <a:r>
              <a:rPr lang="en-US" noProof="0" dirty="0" smtClean="0"/>
              <a:t>Dependency injection – using Spring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3805" y="1028343"/>
            <a:ext cx="858779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App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String[]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BeanFactory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factory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XmlBeanFactory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ClassPathResource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"beans.xml"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Jedi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jedi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factory.getBean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OdanUrr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Jedi.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jedi.fight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5760" y="4635897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„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ZzzzzzzZzzzzzz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3805" y="274320"/>
            <a:ext cx="8686800" cy="543739"/>
          </a:xfrm>
        </p:spPr>
        <p:txBody>
          <a:bodyPr/>
          <a:lstStyle/>
          <a:p>
            <a:r>
              <a:rPr lang="en-US" noProof="0" dirty="0" smtClean="0"/>
              <a:t>Dependency injection – using Spring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" y="1092379"/>
            <a:ext cx="874019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en-US" dirty="0" smtClean="0">
                <a:solidFill>
                  <a:srgbClr val="3F7F7F"/>
                </a:solidFill>
                <a:latin typeface="Consolas" panose="020B0609020204030204" pitchFamily="49" charset="0"/>
              </a:rPr>
              <a:t>xml </a:t>
            </a:r>
            <a:r>
              <a:rPr lang="en-US" dirty="0" smtClean="0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en-US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Consolas" panose="020B0609020204030204" pitchFamily="49" charset="0"/>
              </a:rPr>
              <a:t>beans </a:t>
            </a:r>
          </a:p>
          <a:p>
            <a:r>
              <a:rPr lang="en-US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"http://www.springframework.org/schema/beans"</a:t>
            </a:r>
          </a:p>
          <a:p>
            <a:r>
              <a:rPr lang="en-US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</a:t>
            </a:r>
          </a:p>
          <a:p>
            <a:r>
              <a:rPr lang="en-US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"http://www.springframework.org/schema/beans http://www.springframework.org/schema/beans/spring-beans-3.2.xsd"</a:t>
            </a:r>
            <a:r>
              <a:rPr lang="en-US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Consolas" panose="020B0609020204030204" pitchFamily="49" charset="0"/>
              </a:rPr>
              <a:t>bean </a:t>
            </a:r>
            <a:r>
              <a:rPr lang="en-US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odanUrr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com.epam.botor.domain.Jedi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Consolas" panose="020B0609020204030204" pitchFamily="49" charset="0"/>
              </a:rPr>
              <a:t>constructor-</a:t>
            </a:r>
            <a:r>
              <a:rPr lang="en-US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arg</a:t>
            </a:r>
            <a:r>
              <a:rPr lang="en-US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7F007F"/>
                </a:solidFill>
                <a:latin typeface="Consolas" panose="020B0609020204030204" pitchFamily="49" charset="0"/>
              </a:rPr>
              <a:t>ref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u="sng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lightsabre</a:t>
            </a:r>
            <a:r>
              <a:rPr lang="en-US" i="1" u="sng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i="1" u="sng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Consolas" panose="020B0609020204030204" pitchFamily="49" charset="0"/>
              </a:rPr>
              <a:t>bean </a:t>
            </a:r>
            <a:r>
              <a:rPr lang="en-US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lightSabre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com.epam.botor.domain.LightSabre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Consolas" panose="020B0609020204030204" pitchFamily="49" charset="0"/>
              </a:rPr>
              <a:t>constructor-</a:t>
            </a:r>
            <a:r>
              <a:rPr lang="en-US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arg</a:t>
            </a:r>
            <a:r>
              <a:rPr lang="en-US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"Slicer" </a:t>
            </a:r>
            <a:r>
              <a:rPr lang="en-US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Consolas" panose="020B0609020204030204" pitchFamily="49" charset="0"/>
              </a:rPr>
              <a:t>constructor-</a:t>
            </a:r>
            <a:r>
              <a:rPr lang="en-US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arg</a:t>
            </a:r>
            <a:r>
              <a:rPr lang="en-US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"10" </a:t>
            </a:r>
            <a:r>
              <a:rPr lang="en-US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Consolas" panose="020B0609020204030204" pitchFamily="49" charset="0"/>
              </a:rPr>
              <a:t>beans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8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3805" y="274320"/>
            <a:ext cx="8686800" cy="543739"/>
          </a:xfrm>
        </p:spPr>
        <p:txBody>
          <a:bodyPr/>
          <a:lstStyle/>
          <a:p>
            <a:r>
              <a:rPr lang="en-US" noProof="0" dirty="0" smtClean="0"/>
              <a:t>Spring namespaces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" y="1092379"/>
            <a:ext cx="87401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en-US" dirty="0" smtClean="0">
                <a:solidFill>
                  <a:srgbClr val="3F7F7F"/>
                </a:solidFill>
                <a:latin typeface="Consolas" panose="020B0609020204030204" pitchFamily="49" charset="0"/>
              </a:rPr>
              <a:t>xml </a:t>
            </a:r>
            <a:r>
              <a:rPr lang="en-US" dirty="0" smtClean="0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en-US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Consolas" panose="020B0609020204030204" pitchFamily="49" charset="0"/>
              </a:rPr>
              <a:t>beans </a:t>
            </a:r>
          </a:p>
          <a:p>
            <a:r>
              <a:rPr lang="en-US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"http://www.springframework.org/schema/beans"</a:t>
            </a:r>
          </a:p>
          <a:p>
            <a:r>
              <a:rPr lang="en-US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</a:t>
            </a:r>
          </a:p>
          <a:p>
            <a:r>
              <a:rPr lang="en-US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"http://www.springframework.org/schema/beans http://www.springframework.org/schema/beans/spring-beans-3.2.xsd"</a:t>
            </a:r>
            <a:r>
              <a:rPr lang="en-US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Higher-level configuration languages that build on the generic &lt;beans/&gt;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Simplify common configuration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Each language is defined by its own XML namespace you may import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You can even write your own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826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3805" y="274320"/>
            <a:ext cx="8686800" cy="543739"/>
          </a:xfrm>
        </p:spPr>
        <p:txBody>
          <a:bodyPr/>
          <a:lstStyle/>
          <a:p>
            <a:r>
              <a:rPr lang="en-US" noProof="0" dirty="0" smtClean="0"/>
              <a:t>Spring namespaces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7" y="1871662"/>
            <a:ext cx="72485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3805" y="274320"/>
            <a:ext cx="8686800" cy="543739"/>
          </a:xfrm>
        </p:spPr>
        <p:txBody>
          <a:bodyPr/>
          <a:lstStyle/>
          <a:p>
            <a:r>
              <a:rPr lang="en-US" noProof="0" dirty="0" smtClean="0"/>
              <a:t>Spring namespaces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219200"/>
            <a:ext cx="70961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5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3805" y="274320"/>
            <a:ext cx="8686800" cy="543739"/>
          </a:xfrm>
        </p:spPr>
        <p:txBody>
          <a:bodyPr/>
          <a:lstStyle/>
          <a:p>
            <a:r>
              <a:rPr lang="en-US" noProof="0" dirty="0" smtClean="0"/>
              <a:t>Spring namespaces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1357312"/>
            <a:ext cx="58674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3805" y="274320"/>
            <a:ext cx="8686800" cy="543739"/>
          </a:xfrm>
        </p:spPr>
        <p:txBody>
          <a:bodyPr/>
          <a:lstStyle/>
          <a:p>
            <a:r>
              <a:rPr lang="en-US" noProof="0" dirty="0" err="1" smtClean="0"/>
              <a:t>ApplicationContext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438869"/>
              </p:ext>
            </p:extLst>
          </p:nvPr>
        </p:nvGraphicFramePr>
        <p:xfrm>
          <a:off x="365760" y="1752600"/>
          <a:ext cx="8413749" cy="2429556"/>
        </p:xfrm>
        <a:graphic>
          <a:graphicData uri="http://schemas.openxmlformats.org/drawingml/2006/table">
            <a:tbl>
              <a:tblPr/>
              <a:tblGrid>
                <a:gridCol w="4663440"/>
                <a:gridCol w="1524000"/>
                <a:gridCol w="2226309"/>
              </a:tblGrid>
              <a:tr h="2982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Feature</a:t>
                      </a:r>
                    </a:p>
                  </a:txBody>
                  <a:tcPr marL="95029" marR="95029" marT="43860" marB="4386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BeanFactory</a:t>
                      </a:r>
                    </a:p>
                  </a:txBody>
                  <a:tcPr marL="95029" marR="95029" marT="43860" marB="4386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ApplicationContext</a:t>
                      </a:r>
                    </a:p>
                  </a:txBody>
                  <a:tcPr marL="95029" marR="95029" marT="43860" marB="4386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24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Bean instantiation/wiring</a:t>
                      </a:r>
                    </a:p>
                  </a:txBody>
                  <a:tcPr marL="51170" marR="51170" marT="43860" marB="4386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Yes</a:t>
                      </a:r>
                    </a:p>
                  </a:txBody>
                  <a:tcPr marL="51170" marR="51170" marT="43860" marB="4386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Yes</a:t>
                      </a:r>
                    </a:p>
                  </a:txBody>
                  <a:tcPr marL="51170" marR="51170" marT="43860" marB="4386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8772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Automatic </a:t>
                      </a:r>
                      <a:r>
                        <a:rPr lang="en-US" sz="1400" dirty="0" err="1">
                          <a:effectLst/>
                        </a:rPr>
                        <a:t>BeanPostProcessor</a:t>
                      </a:r>
                      <a:r>
                        <a:rPr lang="en-US" sz="1400" dirty="0">
                          <a:effectLst/>
                        </a:rPr>
                        <a:t> registration</a:t>
                      </a:r>
                    </a:p>
                  </a:txBody>
                  <a:tcPr marL="51170" marR="51170" marT="43860" marB="4386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No</a:t>
                      </a:r>
                    </a:p>
                  </a:txBody>
                  <a:tcPr marL="51170" marR="51170" marT="43860" marB="4386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Yes</a:t>
                      </a:r>
                    </a:p>
                  </a:txBody>
                  <a:tcPr marL="51170" marR="51170" marT="43860" marB="4386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508772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Automatic </a:t>
                      </a:r>
                      <a:r>
                        <a:rPr lang="en-US" sz="1400" dirty="0" err="1">
                          <a:effectLst/>
                        </a:rPr>
                        <a:t>BeanFactoryPostProcessor</a:t>
                      </a:r>
                      <a:r>
                        <a:rPr lang="en-US" sz="1400" dirty="0">
                          <a:effectLst/>
                        </a:rPr>
                        <a:t> registration</a:t>
                      </a:r>
                    </a:p>
                  </a:txBody>
                  <a:tcPr marL="51170" marR="51170" marT="43860" marB="4386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No</a:t>
                      </a:r>
                    </a:p>
                  </a:txBody>
                  <a:tcPr marL="51170" marR="51170" marT="43860" marB="4386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Yes</a:t>
                      </a:r>
                    </a:p>
                  </a:txBody>
                  <a:tcPr marL="51170" marR="51170" marT="43860" marB="4386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8772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Convenient </a:t>
                      </a:r>
                      <a:r>
                        <a:rPr lang="en-US" sz="1400" dirty="0" err="1">
                          <a:effectLst/>
                        </a:rPr>
                        <a:t>MessageSource</a:t>
                      </a:r>
                      <a:r>
                        <a:rPr lang="en-US" sz="1400" dirty="0">
                          <a:effectLst/>
                        </a:rPr>
                        <a:t> access (for i18n)</a:t>
                      </a:r>
                    </a:p>
                  </a:txBody>
                  <a:tcPr marL="51170" marR="51170" marT="43860" marB="4386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No</a:t>
                      </a:r>
                    </a:p>
                  </a:txBody>
                  <a:tcPr marL="51170" marR="51170" marT="43860" marB="4386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Yes</a:t>
                      </a:r>
                    </a:p>
                  </a:txBody>
                  <a:tcPr marL="51170" marR="51170" marT="43860" marB="4386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29824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</a:rPr>
                        <a:t>ApplicationEvent</a:t>
                      </a:r>
                      <a:r>
                        <a:rPr lang="en-US" sz="1400" dirty="0">
                          <a:effectLst/>
                        </a:rPr>
                        <a:t> publication</a:t>
                      </a:r>
                    </a:p>
                  </a:txBody>
                  <a:tcPr marL="51170" marR="51170" marT="43860" marB="4386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No</a:t>
                      </a:r>
                    </a:p>
                  </a:txBody>
                  <a:tcPr marL="51170" marR="51170" marT="43860" marB="4386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Yes</a:t>
                      </a:r>
                    </a:p>
                  </a:txBody>
                  <a:tcPr marL="51170" marR="51170" marT="43860" marB="4386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91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3805" y="274320"/>
            <a:ext cx="8686800" cy="543739"/>
          </a:xfrm>
        </p:spPr>
        <p:txBody>
          <a:bodyPr/>
          <a:lstStyle/>
          <a:p>
            <a:r>
              <a:rPr lang="en-US" noProof="0" dirty="0" smtClean="0"/>
              <a:t>Container lifecycle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2" y="1476375"/>
            <a:ext cx="71532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9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Bean naming 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81837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5364" y="1239202"/>
            <a:ext cx="8495474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XML standard, </a:t>
            </a:r>
            <a:r>
              <a:rPr lang="en-US" sz="2400" dirty="0" smtClean="0"/>
              <a:t>specify exactly one identifier,</a:t>
            </a:r>
            <a:br>
              <a:rPr lang="en-US" sz="2400" dirty="0" smtClean="0"/>
            </a:br>
            <a:r>
              <a:rPr lang="en-US" sz="2400" dirty="0" smtClean="0"/>
              <a:t>follows XML naming restrictions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name: any number of comma separated identifiers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you are not required to supply a name or id for a bean.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/>
            <a:r>
              <a:rPr lang="en-US" sz="2400" dirty="0" smtClean="0"/>
              <a:t>If no name or id is supplied explicitly, the container generates a unique name for that bean.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83534" y="5283422"/>
            <a:ext cx="5221301" cy="40011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</a:rPr>
              <a:t>&lt;alias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</a:rPr>
              <a:t>name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</a:rPr>
              <a:t>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</a:rPr>
              <a:t>fromName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</a:rPr>
              <a:t>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</a:rPr>
              <a:t>alias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</a:rPr>
              <a:t>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</a:rPr>
              <a:t>toName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</a:rPr>
              <a:t>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</a:rPr>
              <a:t>/&gt;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24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Composing XML 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81837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49565" y="1616342"/>
            <a:ext cx="8579085" cy="397031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</a:rPr>
              <a:t>&lt;beans&gt;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</a:rPr>
              <a:t>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</a:rPr>
              <a:t>&lt;import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</a:rPr>
              <a:t>resource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</a:rPr>
              <a:t>"services.xml"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</a:rPr>
              <a:t>/&gt;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</a:rPr>
              <a:t>&lt;import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</a:rPr>
              <a:t>resource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</a:rPr>
              <a:t>„daos.x</a:t>
            </a:r>
            <a:r>
              <a:rPr lang="en-US" sz="2400" dirty="0" smtClean="0">
                <a:solidFill>
                  <a:srgbClr val="2A00FF"/>
                </a:solidFill>
              </a:rPr>
              <a:t>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</a:rPr>
              <a:t>l"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</a:rPr>
              <a:t>/&gt;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3F7F7F"/>
                </a:solidFill>
              </a:rPr>
              <a:t>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</a:rPr>
              <a:t>&lt;bean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</a:rPr>
              <a:t>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</a:rPr>
              <a:t>"bean1"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</a:rPr>
              <a:t>class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</a:rPr>
              <a:t>"..."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</a:rPr>
              <a:t>/&gt;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</a:rPr>
              <a:t>&lt;bean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</a:rPr>
              <a:t>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</a:rPr>
              <a:t>"bean2"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</a:rPr>
              <a:t>class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</a:rPr>
              <a:t>"..."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</a:rPr>
              <a:t>&lt;/beans&gt;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ApplicationContext</a:t>
            </a:r>
            <a:r>
              <a:rPr 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context =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7F0055"/>
                </a:solidFill>
                <a:latin typeface="Arial Unicode MS" panose="020B0604020202020204" pitchFamily="34" charset="-128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ClassPathXmlApplicationContext</a:t>
            </a:r>
            <a:r>
              <a:rPr 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Arial Unicode MS" panose="020B0604020202020204" pitchFamily="34" charset="-128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String[] {</a:t>
            </a:r>
            <a:r>
              <a:rPr lang="en-US" dirty="0" smtClean="0">
                <a:solidFill>
                  <a:srgbClr val="2A00FF"/>
                </a:solidFill>
                <a:latin typeface="Arial Unicode MS" panose="020B0604020202020204" pitchFamily="34" charset="-128"/>
              </a:rPr>
              <a:t>"services.xml"</a:t>
            </a:r>
            <a:r>
              <a:rPr 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, </a:t>
            </a:r>
            <a:r>
              <a:rPr lang="en-US" dirty="0" smtClean="0">
                <a:solidFill>
                  <a:srgbClr val="2A00FF"/>
                </a:solidFill>
                <a:latin typeface="Arial Unicode MS" panose="020B0604020202020204" pitchFamily="34" charset="-128"/>
              </a:rPr>
              <a:t>"daos.xml"</a:t>
            </a:r>
            <a:r>
              <a:rPr 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});</a:t>
            </a:r>
            <a:r>
              <a:rPr lang="en-US" dirty="0" smtClean="0"/>
              <a:t> </a:t>
            </a:r>
            <a:endParaRPr lang="en-US" dirty="0" smtClean="0"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70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57213" y="1203798"/>
            <a:ext cx="7824787" cy="470325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Java SE big picture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433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Bean lifecycle 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818377"/>
            <a:ext cx="8847294" cy="7571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Do not confuse </a:t>
            </a:r>
            <a:r>
              <a:rPr lang="en-US" b="1" dirty="0" smtClean="0"/>
              <a:t>bean</a:t>
            </a:r>
            <a:r>
              <a:rPr lang="en-US" dirty="0" smtClean="0"/>
              <a:t> </a:t>
            </a:r>
            <a:r>
              <a:rPr lang="en-US" b="1" dirty="0" smtClean="0"/>
              <a:t>definitions,</a:t>
            </a:r>
            <a:r>
              <a:rPr lang="en-US" dirty="0" smtClean="0"/>
              <a:t> </a:t>
            </a:r>
            <a:r>
              <a:rPr lang="en-US" b="1" dirty="0" smtClean="0"/>
              <a:t>bean</a:t>
            </a:r>
            <a:r>
              <a:rPr lang="en-US" dirty="0" smtClean="0"/>
              <a:t> (</a:t>
            </a:r>
            <a:r>
              <a:rPr lang="en-US" b="1" dirty="0" smtClean="0"/>
              <a:t>instances), and Java classes!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Java class</a:t>
            </a:r>
            <a:r>
              <a:rPr lang="en-US" dirty="0" smtClean="0"/>
              <a:t>: 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Bean (instance): </a:t>
            </a:r>
            <a:r>
              <a:rPr lang="en-US" dirty="0" smtClean="0"/>
              <a:t>instance of a Java class created by the container, </a:t>
            </a:r>
          </a:p>
          <a:p>
            <a:r>
              <a:rPr lang="en-US" dirty="0" smtClean="0"/>
              <a:t>                                  hence „living” in the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Bean definition</a:t>
            </a:r>
            <a:r>
              <a:rPr lang="en-US" dirty="0" smtClean="0"/>
              <a:t>: template/recipe for how to create/manage beans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defined by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&lt;bean /&gt; tag in XML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@Component annotation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@Bean (</a:t>
            </a:r>
            <a:r>
              <a:rPr lang="en-US" dirty="0" err="1" smtClean="0"/>
              <a:t>JavaConfig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meta-data for the container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name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constructor arguments / properties (a.k.a. dependencies or collaborators)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to manage the lifecycle of the beans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750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Bean lifecycle - scopes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72834" y="1114485"/>
            <a:ext cx="92014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Singleton (default! : it is why it is easy to be confused around bean definitions and bean instances)</a:t>
            </a:r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Prototype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Session, Request, Global session: web related (see in Spring MVC training)</a:t>
            </a:r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Custom: out-of-scope, advanced</a:t>
            </a:r>
          </a:p>
        </p:txBody>
      </p:sp>
    </p:spTree>
    <p:extLst>
      <p:ext uri="{BB962C8B-B14F-4D97-AF65-F5344CB8AC3E}">
        <p14:creationId xmlns:p14="http://schemas.microsoft.com/office/powerpoint/2010/main" val="377764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Bean lifecycle – scopes - singleton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1571625"/>
            <a:ext cx="76581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Bean lifecycle – scopes - prototype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1576387"/>
            <a:ext cx="76771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4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Bean lifecycle – the full picture 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23" y="1219200"/>
            <a:ext cx="7936319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No magic!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964" y="990600"/>
            <a:ext cx="8534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smtClean="0"/>
              <a:t>„This [feature goes here like @Transactional] is </a:t>
            </a:r>
          </a:p>
          <a:p>
            <a:pPr lvl="1"/>
            <a:r>
              <a:rPr lang="en-US" sz="2400" dirty="0" smtClean="0"/>
              <a:t>Spring magic, some low level hacking, go ahead”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No! You must understand (at least have a clue) how Spring features you are dealing with actually work.</a:t>
            </a:r>
            <a:br>
              <a:rPr lang="en-US" sz="2400" dirty="0" smtClean="0"/>
            </a:b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All Spring features</a:t>
            </a: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are just Beans leveraging the bean life cycle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AND/OR are using container extension points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BeanPostProcessor</a:t>
            </a:r>
            <a:endParaRPr lang="en-US" sz="2400" dirty="0" smtClean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BeanFactoryPostProcessor</a:t>
            </a:r>
            <a:endParaRPr lang="en-US" sz="2400" dirty="0" smtClean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FactoryBean</a:t>
            </a:r>
            <a:r>
              <a:rPr lang="en-US" sz="2400" dirty="0" smtClean="0"/>
              <a:t> (remember, NOT </a:t>
            </a:r>
            <a:r>
              <a:rPr lang="en-US" sz="2400" dirty="0" err="1" smtClean="0"/>
              <a:t>BeanFactory</a:t>
            </a:r>
            <a:r>
              <a:rPr lang="en-US" sz="2400" dirty="0" smtClean="0"/>
              <a:t>!)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144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Bean lifecycle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5760" y="1066800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beans are fully initialized before they are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Beans are always created in the right 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Based on their dependencies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Each bean is bound to a unique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id reflects the service the bean provides to clients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64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Bean lifecycle - instantiate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Constructor (!=new operator but the constructor is called)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reflection (see </a:t>
            </a:r>
            <a:r>
              <a:rPr lang="en-US" sz="2400" dirty="0" err="1" smtClean="0"/>
              <a:t>java.lang.reflect</a:t>
            </a:r>
            <a:r>
              <a:rPr lang="en-US" sz="2400" dirty="0" smtClean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proof: works even with private constructor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Static factory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Instance factory method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473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Bean lifecycle - callbacks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542" y="990600"/>
            <a:ext cx="8534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InitializingBean</a:t>
            </a:r>
            <a:endParaRPr lang="en-US" sz="2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afterPropertiesSet</a:t>
            </a:r>
            <a:r>
              <a:rPr lang="en-US" sz="2400" dirty="0" smtClean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DisposableBean</a:t>
            </a:r>
            <a:endParaRPr lang="en-US" sz="2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destroy()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No destroy method is called on beans whose lifecycles are "smaller" than the lifecycle of the overall application context (e.g. prototype scope, or @Configurable)…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What do you think, why?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294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Bean lifecycle – callbacks (in XML)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init</a:t>
            </a:r>
            <a:r>
              <a:rPr lang="en-US" sz="2800" dirty="0" smtClean="0"/>
              <a:t>-method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 err="1" smtClean="0"/>
              <a:t>afterPropertiesSet</a:t>
            </a:r>
            <a:r>
              <a:rPr lang="hu-HU" sz="2800" dirty="0" smtClean="0"/>
              <a:t>() - </a:t>
            </a:r>
            <a:r>
              <a:rPr lang="en-US" sz="2800" dirty="0" smtClean="0"/>
              <a:t>any </a:t>
            </a:r>
            <a:r>
              <a:rPr lang="en-US" sz="2800" dirty="0" smtClean="0"/>
              <a:t>method you want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destroy-method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 err="1" smtClean="0"/>
              <a:t>destroy</a:t>
            </a:r>
            <a:r>
              <a:rPr lang="hu-HU" sz="2800" dirty="0" smtClean="0"/>
              <a:t>() - </a:t>
            </a:r>
            <a:r>
              <a:rPr lang="en-US" sz="2800" dirty="0" smtClean="0"/>
              <a:t>any </a:t>
            </a:r>
            <a:r>
              <a:rPr lang="en-US" sz="2800" dirty="0" smtClean="0"/>
              <a:t>method you want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946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Java EE big picture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03" y="1295400"/>
            <a:ext cx="8514426" cy="43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9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Bean lifecycle – callbacks (with annotations)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@</a:t>
            </a:r>
            <a:r>
              <a:rPr lang="en-US" sz="2400" dirty="0" err="1" smtClean="0"/>
              <a:t>PostConstruct</a:t>
            </a:r>
            <a:endParaRPr lang="en-US" sz="2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afterPropertiesSet</a:t>
            </a:r>
            <a:r>
              <a:rPr lang="en-US" sz="2400" dirty="0" smtClean="0"/>
              <a:t>() – any method you want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@</a:t>
            </a:r>
            <a:r>
              <a:rPr lang="en-US" sz="2400" dirty="0" err="1" smtClean="0"/>
              <a:t>PreDestroy</a:t>
            </a:r>
            <a:endParaRPr lang="en-US" sz="2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destroy() -  any method you want</a:t>
            </a:r>
          </a:p>
          <a:p>
            <a:pPr lvl="2"/>
            <a:endParaRPr lang="en-US" sz="2400" dirty="0" smtClean="0"/>
          </a:p>
          <a:p>
            <a:pPr lvl="2"/>
            <a:endParaRPr lang="en-US" sz="2400" dirty="0" smtClean="0"/>
          </a:p>
          <a:p>
            <a:pPr lvl="1"/>
            <a:r>
              <a:rPr lang="en-US" sz="2400" dirty="0" smtClean="0"/>
              <a:t>Wait! Is it magic?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80005" y="4800600"/>
            <a:ext cx="853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bean </a:t>
            </a:r>
            <a:r>
              <a:rPr lang="en-US" sz="14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sz="1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"org.springframework.context.annotation.CommonAnnotationBeanPostProcessor"</a:t>
            </a:r>
            <a:r>
              <a:rPr lang="en-US" sz="14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425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Bean lifecycle – </a:t>
            </a:r>
            <a:r>
              <a:rPr lang="en-US" noProof="0" dirty="0" err="1" smtClean="0"/>
              <a:t>BeanPostProcessor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Manipulates bean (instances)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They are beans themselves (of course)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Executed before and after EVERY bean initialization (do not confuse with instantiation)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Typically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Wrap a bean, decorating with new behavior…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based on annotations or other properties of the newborn bean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534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Bean lifecycle – </a:t>
            </a:r>
            <a:r>
              <a:rPr lang="en-US" noProof="0" dirty="0" err="1" smtClean="0"/>
              <a:t>BeanPostProcessor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97180" y="1241705"/>
            <a:ext cx="890005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MyBeanPostProcessor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BeanPostProcessor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Object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postProcessBeforeInitialization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Object bean,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beanName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BeansException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	//do with the bean anything you want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bean;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Object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postProcessAfterInitialization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Object bean,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beanName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BeansException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	//do with the bean anything you want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bean;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46710" y="5586239"/>
            <a:ext cx="7894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bean </a:t>
            </a:r>
            <a:r>
              <a:rPr lang="en-US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com.epam.botor.SayRiseBeanPostProcessor</a:t>
            </a:r>
            <a:r>
              <a:rPr lang="en-US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4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Bean lifecycle – </a:t>
            </a:r>
            <a:r>
              <a:rPr lang="en-US" noProof="0" dirty="0" err="1" smtClean="0"/>
              <a:t>BeanPostProcessor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-19050" y="1143000"/>
            <a:ext cx="90106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Commonly used </a:t>
            </a:r>
            <a:r>
              <a:rPr lang="en-US" sz="2400" dirty="0" err="1" smtClean="0"/>
              <a:t>BeanPostProcessors</a:t>
            </a:r>
            <a:r>
              <a:rPr lang="en-US" sz="2400" dirty="0" smtClean="0"/>
              <a:t> can be registered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 algn="r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85800" y="1881663"/>
            <a:ext cx="5486400" cy="46166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Arial Unicode MS" panose="020B0604020202020204" pitchFamily="34" charset="-128"/>
              </a:rPr>
              <a:t>context:annotation-config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/&gt;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10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Bean lifecycle – demystifying namespaces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1066800"/>
            <a:ext cx="8458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&lt;</a:t>
            </a:r>
            <a:r>
              <a:rPr lang="en-US" sz="2400" dirty="0" err="1" smtClean="0"/>
              <a:t>context:annotation-config</a:t>
            </a:r>
            <a:r>
              <a:rPr lang="en-US" sz="2400" dirty="0" smtClean="0"/>
              <a:t>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Eclipse: </a:t>
            </a:r>
            <a:r>
              <a:rPr lang="en-US" sz="2400" dirty="0" err="1" smtClean="0"/>
              <a:t>Ctrl+T</a:t>
            </a:r>
            <a:r>
              <a:rPr lang="en-US" sz="2400" dirty="0" smtClean="0"/>
              <a:t> (*</a:t>
            </a:r>
            <a:r>
              <a:rPr lang="en-US" sz="2400" dirty="0" err="1" smtClean="0"/>
              <a:t>NameSpaceHandler</a:t>
            </a:r>
            <a:r>
              <a:rPr lang="en-US" sz="24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ContextNamespaceHandler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74210" y="3309667"/>
            <a:ext cx="8854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beanDefs.add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registerPostProcessor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(registry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def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COMMON_ANNOTATION_PROCESSOR_BEAN_NAME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59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Spring logging – SL4J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066800"/>
            <a:ext cx="85344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hlinkClick r:id="rId3"/>
              </a:rPr>
              <a:t>http://docs.spring.io/spring/docs/3.2.6.RELEASE/spring-framework-reference/html/overview.html#overview-logging</a:t>
            </a:r>
            <a:endParaRPr lang="en-US" sz="2000" dirty="0" smtClean="0"/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Spring itself is tied to JCL (Jakarta Commons Logging)  - bad practice!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Best practice: use SL4J API and your favorite logger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Logback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hlinkClick r:id="rId4"/>
              </a:rPr>
              <a:t>http://logback.qos.ch/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successor of log4j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implements SL4J natively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Understanding of bridging concept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hlinkClick r:id="rId5"/>
              </a:rPr>
              <a:t>http://www.slf4j.org/images/legacy.png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9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Spring DI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1143000"/>
            <a:ext cx="8534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Objects define their dependencies (</a:t>
            </a:r>
            <a:r>
              <a:rPr lang="en-US" sz="2800" dirty="0" err="1" smtClean="0"/>
              <a:t>a.k.a</a:t>
            </a:r>
            <a:r>
              <a:rPr lang="en-US" sz="2800" dirty="0" smtClean="0"/>
              <a:t> collaborators), that is, the other objects they work with, only through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constructor arguments,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(arguments to a factory method)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properties that are set on the object instance after it is constructed (or returned from a factory method).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 container then </a:t>
            </a:r>
            <a:r>
              <a:rPr lang="en-US" sz="2800" i="1" dirty="0" smtClean="0"/>
              <a:t>injects</a:t>
            </a:r>
            <a:r>
              <a:rPr lang="en-US" sz="2800" dirty="0" smtClean="0"/>
              <a:t> those dependencies when it creates the bean.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217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Spring DI – Constructor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09600" y="11429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57200" y="914400"/>
            <a:ext cx="85344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Container tries to apply the arguments based on the order they are defined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If that does not work than it tries to figure out using the arguments'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ref: type is implicitly declared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value: container does not guess(!), he sees a String, but that can be ANYTHING (see </a:t>
            </a:r>
            <a:r>
              <a:rPr lang="en-US" sz="2000" dirty="0" err="1" smtClean="0"/>
              <a:t>PropertyEditors</a:t>
            </a:r>
            <a:r>
              <a:rPr lang="en-US" sz="2000" dirty="0" smtClean="0"/>
              <a:t> later)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Be the container! If you could not determine what to do, the container won’t be able to do it either!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Help the container specifying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specifying types for values (</a:t>
            </a:r>
            <a:r>
              <a:rPr lang="en-US" sz="2000" dirty="0" err="1" smtClean="0"/>
              <a:t>java.lang.String</a:t>
            </a:r>
            <a:r>
              <a:rPr lang="en-US" sz="20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name (what?)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Beans are created through reflection (not via „new” operator)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554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hu-HU" noProof="0" dirty="0" smtClean="0"/>
              <a:t>Spring DI</a:t>
            </a:r>
            <a:r>
              <a:rPr lang="en-US" noProof="0" dirty="0" smtClean="0"/>
              <a:t>– Setter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43726" y="1147703"/>
            <a:ext cx="8534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Container calls the property setters to satisfy all the dependencies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429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hu-HU" noProof="0" dirty="0" smtClean="0"/>
              <a:t>Spring DI</a:t>
            </a:r>
            <a:r>
              <a:rPr lang="en-US" noProof="0" dirty="0" smtClean="0"/>
              <a:t> – Setter vs. Constructor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57200" y="1143000"/>
            <a:ext cx="8534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Constructor: for mandatory dependencies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Setter: for optional dependencies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9320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1509304" y="914400"/>
            <a:ext cx="6125391" cy="51816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Spring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1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hu-HU" noProof="0" dirty="0" smtClean="0"/>
              <a:t>Spring DI</a:t>
            </a:r>
            <a:r>
              <a:rPr lang="en-US" noProof="0" dirty="0" smtClean="0"/>
              <a:t> – Static factory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65760" y="1295400"/>
            <a:ext cx="86258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bean </a:t>
            </a:r>
            <a:r>
              <a:rPr lang="en-US" sz="1600" dirty="0" smtClean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en-US" sz="1600" i="1" dirty="0" err="1" smtClean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odanUrr</a:t>
            </a:r>
            <a:r>
              <a:rPr lang="en-US" sz="1600" i="1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 </a:t>
            </a:r>
            <a:r>
              <a:rPr lang="en-US" sz="1600" i="1" dirty="0" smtClean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class</a:t>
            </a:r>
            <a:r>
              <a:rPr lang="en-US" sz="16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en-US" sz="1600" i="1" dirty="0" err="1" smtClean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com.epam.botor.domain.Jedi</a:t>
            </a:r>
            <a:r>
              <a:rPr lang="en-US" sz="1600" i="1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 </a:t>
            </a:r>
            <a:r>
              <a:rPr lang="en-US" sz="1600" i="1" dirty="0" smtClean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factory-method</a:t>
            </a:r>
            <a:r>
              <a:rPr lang="en-US" sz="16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en-US" sz="1600" i="1" dirty="0" err="1" smtClean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createInstance</a:t>
            </a:r>
            <a:r>
              <a:rPr lang="en-US" sz="1600" i="1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en-US" sz="1600" i="1" dirty="0" smtClean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&lt;</a:t>
            </a:r>
            <a:r>
              <a:rPr lang="en-US" sz="16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constructor-</a:t>
            </a:r>
            <a:r>
              <a:rPr lang="en-US" sz="16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arg</a:t>
            </a:r>
            <a:r>
              <a:rPr lang="en-US" sz="16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odanUrr</a:t>
            </a:r>
            <a:r>
              <a:rPr lang="en-US" sz="16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US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constructor-</a:t>
            </a:r>
            <a:r>
              <a:rPr lang="en-US" sz="16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arg</a:t>
            </a:r>
            <a:r>
              <a:rPr lang="en-US" sz="16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"MALE"</a:t>
            </a:r>
            <a:r>
              <a:rPr lang="en-US" sz="16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US" sz="1600" i="1" dirty="0" smtClean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US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sz="16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lightsabre</a:t>
            </a:r>
            <a:r>
              <a:rPr lang="en-US" sz="16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6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ref</a:t>
            </a:r>
            <a:r>
              <a:rPr lang="en-US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singleBladedLightSabre</a:t>
            </a:r>
            <a:r>
              <a:rPr lang="en-US" sz="16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6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smtClean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bean</a:t>
            </a:r>
            <a:r>
              <a:rPr lang="en-US" sz="1600" dirty="0" smtClean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80005" y="3424475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Use factories only if it is must (e.g. legacy/third party code)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Treat the „</a:t>
            </a:r>
            <a:r>
              <a:rPr lang="en-US" sz="2800" dirty="0" err="1" smtClean="0"/>
              <a:t>createInstance</a:t>
            </a:r>
            <a:r>
              <a:rPr lang="en-US" sz="2800" dirty="0" smtClean="0"/>
              <a:t>” as it was the constructor of the class (use constructor-</a:t>
            </a:r>
            <a:r>
              <a:rPr lang="en-US" sz="2800" dirty="0" err="1" smtClean="0"/>
              <a:t>arg</a:t>
            </a:r>
            <a:r>
              <a:rPr lang="en-US" sz="2800" dirty="0" smtClean="0"/>
              <a:t> to pass parameters)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810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hu-HU" noProof="0" smtClean="0"/>
              <a:t>Spring DI</a:t>
            </a:r>
            <a:r>
              <a:rPr lang="en-US" noProof="0" smtClean="0"/>
              <a:t> </a:t>
            </a:r>
            <a:r>
              <a:rPr lang="en-US" noProof="0" dirty="0" smtClean="0"/>
              <a:t>– Resolution process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65760" y="1066800"/>
            <a:ext cx="876289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container </a:t>
            </a:r>
            <a:r>
              <a:rPr lang="en-US" sz="2000" b="1" dirty="0" smtClean="0"/>
              <a:t>validates the configuration </a:t>
            </a:r>
            <a:r>
              <a:rPr lang="en-US" sz="2000" dirty="0" smtClean="0"/>
              <a:t>of each bean as the container is created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singleton-scoped beans and set to be pre-instantiated (the default) are created when the container is created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creation of a bean potentially causes a graph of beans to be created, as the bean's dependencies and its dependencies' dependencies (and so on) are created and assigned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You can trust the container, detects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non-existent beans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circular dependencies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each collaborating bean is </a:t>
            </a:r>
            <a:r>
              <a:rPr lang="en-US" sz="2000" i="1" dirty="0" smtClean="0"/>
              <a:t>totally</a:t>
            </a:r>
            <a:r>
              <a:rPr lang="en-US" sz="2000" dirty="0" smtClean="0"/>
              <a:t> configured (lifecycle methods called, etc.) prior to being injected into the dependent bean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73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Bean definition - flavors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65760" y="1066800"/>
            <a:ext cx="876289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XML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completely separates configuration and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centralized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Annotations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„invasive”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decentralized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provide a lot of context, fine tuning options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JavaConfig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non-invasive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type safe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„weirdo” at first (and second) glance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What really matters: CONSISTENCY ( != use this or that everywhere)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1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Bean definition configuration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65760" y="1066800"/>
            <a:ext cx="876289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primitives, Strings, </a:t>
            </a:r>
            <a:r>
              <a:rPr lang="en-US" dirty="0" err="1" smtClean="0"/>
              <a:t>PropertyEditors</a:t>
            </a:r>
            <a:r>
              <a:rPr lang="en-US" dirty="0" smtClean="0"/>
              <a:t>/Convert SPI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idref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bean, (local, parent)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Inner beans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Collections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Collection merging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null value representation: &lt;null /&gt;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p:, c: and </a:t>
            </a:r>
            <a:r>
              <a:rPr lang="en-US" dirty="0" err="1" smtClean="0"/>
              <a:t>util</a:t>
            </a:r>
            <a:r>
              <a:rPr lang="en-US" dirty="0" smtClean="0"/>
              <a:t>: namespaces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Bean definition configuration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65760" y="1066800"/>
            <a:ext cx="87628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compound property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expression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depends-on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lazy-initialization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autowiring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method injection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13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Bean definition configuration – </a:t>
            </a:r>
            <a:r>
              <a:rPr lang="en-US" noProof="0" dirty="0" err="1" smtClean="0"/>
              <a:t>PropertyEditors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65760" y="1066800"/>
            <a:ext cx="87628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Used to convert String representations to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Part of the standard JavaBeans specification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How to use them?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 defaults in </a:t>
            </a:r>
            <a:r>
              <a:rPr lang="en-US" sz="2400" dirty="0" err="1" smtClean="0"/>
              <a:t>org.springframework.beans.propertyeditors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write and register your own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created objects will </a:t>
            </a:r>
            <a:r>
              <a:rPr lang="hu-HU" sz="2400" dirty="0" smtClean="0"/>
              <a:t>NOT </a:t>
            </a:r>
            <a:r>
              <a:rPr lang="en-US" sz="2400" dirty="0" smtClean="0"/>
              <a:t>become Spring beans!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639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Bean definition configuration – </a:t>
            </a:r>
            <a:r>
              <a:rPr lang="en-US" noProof="0" dirty="0" err="1" smtClean="0"/>
              <a:t>PropertyEditors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94" y="993842"/>
            <a:ext cx="8530306" cy="461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7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Bean definition configuration – </a:t>
            </a:r>
            <a:r>
              <a:rPr lang="en-US" noProof="0" dirty="0" err="1" smtClean="0"/>
              <a:t>PropertyEditors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65760" y="818377"/>
            <a:ext cx="8534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com.epam.botor.domain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java.beans.PropertyEditorSupport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LightSabreEditor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PropertyEditorSupport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setAsText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00"/>
                </a:solidFill>
                <a:highlight>
                  <a:srgbClr val="CECCF7"/>
                </a:highlight>
                <a:latin typeface="Consolas" panose="020B0609020204030204" pitchFamily="49" charset="0"/>
              </a:rPr>
              <a:t>text)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textParts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CECCF7"/>
                </a:highlight>
                <a:latin typeface="Consolas" panose="020B0609020204030204" pitchFamily="49" charset="0"/>
              </a:rPr>
              <a:t>text.split</a:t>
            </a:r>
            <a:r>
              <a:rPr lang="en-US" dirty="0">
                <a:solidFill>
                  <a:srgbClr val="000000"/>
                </a:solidFill>
                <a:highlight>
                  <a:srgbClr val="CECCF7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highlight>
                  <a:srgbClr val="CECCF7"/>
                </a:highlight>
                <a:latin typeface="Consolas" panose="020B0609020204030204" pitchFamily="49" charset="0"/>
              </a:rPr>
              <a:t>","</a:t>
            </a:r>
            <a:r>
              <a:rPr lang="en-US" dirty="0">
                <a:solidFill>
                  <a:srgbClr val="000000"/>
                </a:solidFill>
                <a:highlight>
                  <a:srgbClr val="CECCF7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name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textParts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damage 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textParts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[1].trim());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LightSabre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LightSabre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(name, damage);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Bean definition configuration – </a:t>
            </a:r>
            <a:r>
              <a:rPr lang="en-US" noProof="0" dirty="0" err="1" smtClean="0"/>
              <a:t>PropertyEditors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128134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65760" y="818377"/>
            <a:ext cx="85344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Register custom editors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JavaBeans standard (no Spring specific registration required)</a:t>
            </a:r>
            <a:br>
              <a:rPr lang="en-US" sz="2000" dirty="0" smtClean="0"/>
            </a:br>
            <a:r>
              <a:rPr lang="en-US" sz="2000" dirty="0" smtClean="0"/>
              <a:t>place in the same package as the class with name „[</a:t>
            </a:r>
            <a:r>
              <a:rPr lang="en-US" sz="2000" dirty="0" err="1" smtClean="0"/>
              <a:t>Classname</a:t>
            </a:r>
            <a:r>
              <a:rPr lang="en-US" sz="2000" dirty="0" smtClean="0"/>
              <a:t>]Editor”</a:t>
            </a:r>
            <a:br>
              <a:rPr lang="en-US" sz="2000" dirty="0" smtClean="0"/>
            </a:b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Spring way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49235" y="3593932"/>
            <a:ext cx="8442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bean </a:t>
            </a:r>
            <a:r>
              <a:rPr lang="en-US" sz="1600" dirty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"org.springframework.beans.factory.config.CustomEditorConfigurer"</a:t>
            </a:r>
            <a:r>
              <a:rPr lang="en-US" sz="1600" i="1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sz="16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customEditors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entry </a:t>
            </a:r>
            <a:r>
              <a:rPr lang="en-US" sz="1600" dirty="0">
                <a:solidFill>
                  <a:srgbClr val="7F007F"/>
                </a:solidFill>
                <a:latin typeface="Consolas" panose="020B0609020204030204" pitchFamily="49" charset="0"/>
              </a:rPr>
              <a:t>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com.epam.botor.domain.LightSabre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6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com.epam.botor.propertyeditors.LightSabreEditor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bean</a:t>
            </a:r>
            <a:r>
              <a:rPr lang="en-US" sz="16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4310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Bean definition configuration – Converter SPI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65760" y="818377"/>
            <a:ext cx="853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To replace </a:t>
            </a:r>
            <a:r>
              <a:rPr lang="en-US" sz="2000" dirty="0" err="1" smtClean="0"/>
              <a:t>PropertyEditors</a:t>
            </a:r>
            <a:r>
              <a:rPr lang="en-US" sz="2000" dirty="0" smtClean="0"/>
              <a:t> with a modern type safe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365760" y="818377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79" y="1962120"/>
            <a:ext cx="87344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0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noProof="0" dirty="0" smtClean="0">
                <a:solidFill>
                  <a:schemeClr val="tx1"/>
                </a:solidFill>
              </a:rPr>
              <a:t>Lightweight, minimally invasive development</a:t>
            </a:r>
          </a:p>
          <a:p>
            <a:pPr lvl="1"/>
            <a:r>
              <a:rPr lang="en-US" noProof="0" dirty="0" smtClean="0">
                <a:solidFill>
                  <a:schemeClr val="tx1"/>
                </a:solidFill>
              </a:rPr>
              <a:t>component model: POJOs(!)…let’s call them „beans”</a:t>
            </a:r>
          </a:p>
          <a:p>
            <a:pPr lvl="1"/>
            <a:r>
              <a:rPr lang="en-US" noProof="0" dirty="0" smtClean="0">
                <a:solidFill>
                  <a:schemeClr val="tx1"/>
                </a:solidFill>
              </a:rPr>
              <a:t>Let you focus on solving the domain problem</a:t>
            </a:r>
          </a:p>
          <a:p>
            <a:r>
              <a:rPr lang="en-US" noProof="0" dirty="0" smtClean="0">
                <a:solidFill>
                  <a:schemeClr val="tx1"/>
                </a:solidFill>
              </a:rPr>
              <a:t>Loose coupling between components</a:t>
            </a:r>
          </a:p>
          <a:p>
            <a:pPr lvl="1"/>
            <a:r>
              <a:rPr lang="en-US" noProof="0" dirty="0" smtClean="0">
                <a:solidFill>
                  <a:schemeClr val="tx1"/>
                </a:solidFill>
              </a:rPr>
              <a:t>Glue: Dependency injection</a:t>
            </a:r>
          </a:p>
          <a:p>
            <a:r>
              <a:rPr lang="en-US" noProof="0" dirty="0" smtClean="0">
                <a:solidFill>
                  <a:schemeClr val="tx1"/>
                </a:solidFill>
              </a:rPr>
              <a:t>Declarative programming</a:t>
            </a:r>
          </a:p>
          <a:p>
            <a:pPr lvl="1"/>
            <a:r>
              <a:rPr lang="en-US" noProof="0" dirty="0" smtClean="0">
                <a:solidFill>
                  <a:schemeClr val="tx1"/>
                </a:solidFill>
              </a:rPr>
              <a:t>Aspects, conventions</a:t>
            </a:r>
          </a:p>
          <a:p>
            <a:r>
              <a:rPr lang="en-US" noProof="0" dirty="0" smtClean="0">
                <a:solidFill>
                  <a:schemeClr val="tx1"/>
                </a:solidFill>
              </a:rPr>
              <a:t>Boilerplate reduction</a:t>
            </a:r>
          </a:p>
          <a:p>
            <a:pPr lvl="1"/>
            <a:r>
              <a:rPr lang="en-US" noProof="0" dirty="0" smtClean="0">
                <a:solidFill>
                  <a:schemeClr val="tx1"/>
                </a:solidFill>
              </a:rPr>
              <a:t>Aspects, templates</a:t>
            </a:r>
          </a:p>
          <a:p>
            <a:r>
              <a:rPr lang="en-US" noProof="0" dirty="0" smtClean="0">
                <a:solidFill>
                  <a:schemeClr val="tx1"/>
                </a:solidFill>
              </a:rPr>
              <a:t>All-in-one solution for client/server applications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Spring promises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5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Bean definition configuration - Convert SPI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65760" y="818377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Register converters (note the id!)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" y="2221898"/>
            <a:ext cx="88963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8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Bean definition configuration – Inner beans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65760" y="1066800"/>
            <a:ext cx="87628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anonymous, created only for the outer bean, not visible from elsewhere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id, name, scope attributes are ignored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848002"/>
            <a:ext cx="67913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Bean definition configuration – Collections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979" y="990599"/>
            <a:ext cx="5490451" cy="498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Bean definition configuration – Collections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028340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990599"/>
            <a:ext cx="7096125" cy="25431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19155" y="3772734"/>
            <a:ext cx="87628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list/set: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check duplicates at bean definition level (!) 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inserts into an appropriate collection implementation (List/Set) based on the type of the property, NOT the tag!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777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Bean definition configuration – Collections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028340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65760" y="1011815"/>
            <a:ext cx="74318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 smtClean="0"/>
              <a:t>util:list</a:t>
            </a:r>
            <a:r>
              <a:rPr lang="en-US" sz="3200" dirty="0" smtClean="0"/>
              <a:t>, </a:t>
            </a:r>
            <a:r>
              <a:rPr lang="en-US" sz="3200" dirty="0" err="1" smtClean="0"/>
              <a:t>util:set</a:t>
            </a:r>
            <a:r>
              <a:rPr lang="en-US" sz="3200" dirty="0" smtClean="0"/>
              <a:t>, </a:t>
            </a:r>
            <a:r>
              <a:rPr lang="en-US" sz="3200" dirty="0" err="1" smtClean="0"/>
              <a:t>util:map</a:t>
            </a:r>
            <a:r>
              <a:rPr lang="en-US" sz="3200" dirty="0" smtClean="0"/>
              <a:t>, </a:t>
            </a:r>
            <a:r>
              <a:rPr lang="en-US" sz="3200" dirty="0" err="1" smtClean="0"/>
              <a:t>util:properties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903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Bean definition configuration – Inheritance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74" y="818377"/>
            <a:ext cx="8440166" cy="33617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7200" y="4210792"/>
            <a:ext cx="876289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child bean definition uses the bean class from the parent definition if none is specified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… but can also override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smtClean="0"/>
              <a:t>always</a:t>
            </a:r>
            <a:r>
              <a:rPr lang="en-US" sz="2000" dirty="0" smtClean="0"/>
              <a:t> taken from the child definition: </a:t>
            </a:r>
            <a:r>
              <a:rPr lang="en-US" sz="2000" i="1" dirty="0" smtClean="0"/>
              <a:t>depends-on</a:t>
            </a:r>
            <a:r>
              <a:rPr lang="en-US" sz="2000" dirty="0" smtClean="0"/>
              <a:t>, </a:t>
            </a:r>
            <a:r>
              <a:rPr lang="en-US" sz="2000" i="1" dirty="0" err="1" smtClean="0"/>
              <a:t>autowire</a:t>
            </a:r>
            <a:r>
              <a:rPr lang="en-US" sz="2000" i="1" dirty="0" smtClean="0"/>
              <a:t> mode</a:t>
            </a:r>
            <a:r>
              <a:rPr lang="en-US" sz="2000" dirty="0" smtClean="0"/>
              <a:t>, </a:t>
            </a:r>
            <a:r>
              <a:rPr lang="en-US" sz="2000" i="1" dirty="0" smtClean="0"/>
              <a:t>dependency check</a:t>
            </a:r>
            <a:r>
              <a:rPr lang="en-US" sz="2000" dirty="0" smtClean="0"/>
              <a:t>, </a:t>
            </a:r>
            <a:r>
              <a:rPr lang="en-US" sz="2000" i="1" dirty="0" smtClean="0"/>
              <a:t>singleton</a:t>
            </a:r>
            <a:r>
              <a:rPr lang="en-US" sz="2000" dirty="0" smtClean="0"/>
              <a:t>, </a:t>
            </a:r>
            <a:r>
              <a:rPr lang="en-US" sz="2000" i="1" dirty="0" smtClean="0"/>
              <a:t>scope</a:t>
            </a:r>
            <a:r>
              <a:rPr lang="en-US" sz="2000" dirty="0" smtClean="0"/>
              <a:t>, </a:t>
            </a:r>
            <a:r>
              <a:rPr lang="en-US" sz="2000" i="1" dirty="0" smtClean="0"/>
              <a:t>lazy </a:t>
            </a:r>
            <a:r>
              <a:rPr lang="en-US" sz="2000" i="1" dirty="0" err="1" smtClean="0"/>
              <a:t>init</a:t>
            </a:r>
            <a:r>
              <a:rPr lang="en-US" sz="2000" dirty="0" err="1" smtClean="0"/>
              <a:t>.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abstract: it is usable only as a pure template bean definition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8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Bean definition configuration – Collections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430" y="990599"/>
            <a:ext cx="7221167" cy="3590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4953000"/>
            <a:ext cx="5084978" cy="87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2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Bean definition configuration – p: namespace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485900"/>
            <a:ext cx="7086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9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Bean definition configuration – c: namespace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838200"/>
            <a:ext cx="8705850" cy="3829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5029200"/>
            <a:ext cx="61817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7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Bean definition configuration – </a:t>
            </a:r>
            <a:r>
              <a:rPr lang="en-US" noProof="0" dirty="0" err="1" smtClean="0"/>
              <a:t>util</a:t>
            </a:r>
            <a:r>
              <a:rPr lang="en-US" noProof="0" dirty="0" smtClean="0"/>
              <a:t> namespace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990599"/>
            <a:ext cx="876289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util:list</a:t>
            </a:r>
            <a:r>
              <a:rPr lang="en-US" sz="2000" dirty="0" smtClean="0"/>
              <a:t>, </a:t>
            </a:r>
            <a:r>
              <a:rPr lang="en-US" sz="2000" dirty="0" err="1" smtClean="0"/>
              <a:t>util:set</a:t>
            </a:r>
            <a:r>
              <a:rPr lang="en-US" sz="2000" dirty="0" smtClean="0"/>
              <a:t>, </a:t>
            </a:r>
            <a:r>
              <a:rPr lang="en-US" sz="2000" dirty="0" err="1" smtClean="0"/>
              <a:t>util:map</a:t>
            </a:r>
            <a:r>
              <a:rPr lang="en-US" sz="2000" dirty="0" smtClean="0"/>
              <a:t>, </a:t>
            </a:r>
            <a:r>
              <a:rPr lang="en-US" sz="2000" dirty="0" err="1" smtClean="0"/>
              <a:t>util:properties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util:constant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util:property-path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05025"/>
            <a:ext cx="6362700" cy="1019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67" y="3733800"/>
            <a:ext cx="6414833" cy="206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9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Spring triangle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55" y="904875"/>
            <a:ext cx="7353300" cy="4886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00800" y="19050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Proxies add additional behavior to your beans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981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POJOs + configuration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5772388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Easy-to-use solutions for common enterprise needs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902811"/>
          </a:xfrm>
        </p:spPr>
        <p:txBody>
          <a:bodyPr/>
          <a:lstStyle/>
          <a:p>
            <a:r>
              <a:rPr lang="en-US" noProof="0" dirty="0" smtClean="0"/>
              <a:t>Bean definition configuration – compound property names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990599"/>
            <a:ext cx="876289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neither „</a:t>
            </a:r>
            <a:r>
              <a:rPr lang="en-US" sz="2800" dirty="0" err="1" smtClean="0"/>
              <a:t>fred</a:t>
            </a:r>
            <a:r>
              <a:rPr lang="en-US" sz="2800" dirty="0" smtClean="0"/>
              <a:t>”, nor „bob” can be null of course</a:t>
            </a:r>
            <a:endParaRPr lang="hu-HU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useful when overriding a parent definition (otherwise rarely used)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84" y="1238279"/>
            <a:ext cx="8102177" cy="182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9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Spring expression language (</a:t>
            </a:r>
            <a:r>
              <a:rPr lang="en-US" noProof="0" dirty="0" err="1" smtClean="0"/>
              <a:t>SpEL</a:t>
            </a:r>
            <a:r>
              <a:rPr lang="en-US" noProof="0" dirty="0" smtClean="0"/>
              <a:t>) - basics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1143000"/>
            <a:ext cx="8534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http://docs.spring.io/spring/docs/3.2.6.RELEASE/spring-framework-reference/html/expressions.html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 not confuse with other expression languages (in JSP, JSF, or the Unified 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accessing properties (with optional safe navigation, default values, list filtering.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calling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calling constructors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operators, inline lists, arrays,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leverages Converter SPI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(custom variables and methods)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standalone (rarely)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within Spring modules, e.g. in XML, annotations to define bean definitions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8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err="1" smtClean="0"/>
              <a:t>SpEL</a:t>
            </a:r>
            <a:r>
              <a:rPr lang="en-US" noProof="0" dirty="0" smtClean="0"/>
              <a:t> – standalone usage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143000"/>
            <a:ext cx="8915399" cy="8864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465075"/>
            <a:ext cx="7895433" cy="271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4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err="1" smtClean="0"/>
              <a:t>SpEL</a:t>
            </a:r>
            <a:r>
              <a:rPr lang="en-US" noProof="0" dirty="0" smtClean="0"/>
              <a:t> – bean definitions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85800" y="1163586"/>
            <a:ext cx="83058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SpEL</a:t>
            </a:r>
            <a:r>
              <a:rPr lang="en-US" sz="2000" dirty="0" smtClean="0"/>
              <a:t> expressions can be used with XML</a:t>
            </a:r>
            <a:r>
              <a:rPr lang="hu-HU" sz="2000" dirty="0" smtClean="0"/>
              <a:t> </a:t>
            </a:r>
            <a:r>
              <a:rPr lang="en-US" sz="2000" dirty="0" smtClean="0"/>
              <a:t>(or annotation based) configuration metadata for defining</a:t>
            </a:r>
            <a:r>
              <a:rPr lang="hu-HU" sz="2000" dirty="0" smtClean="0"/>
              <a:t> </a:t>
            </a:r>
            <a:r>
              <a:rPr lang="en-US" sz="2000" dirty="0" err="1" smtClean="0"/>
              <a:t>BeanDefinitions</a:t>
            </a:r>
            <a:endParaRPr lang="en-US" sz="2000" dirty="0" smtClean="0"/>
          </a:p>
          <a:p>
            <a:endParaRPr lang="en-US" dirty="0" smtClean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endParaRPr lang="en-US" dirty="0" smtClean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#{ &lt;expression string&gt; }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66" y="3098305"/>
            <a:ext cx="8077200" cy="239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4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Bean definition configuration – depends-on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09" y="1295400"/>
            <a:ext cx="8610600" cy="153622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74491" y="3458691"/>
            <a:ext cx="861710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For dependencies which the Container cannot find out examining the</a:t>
            </a:r>
            <a:r>
              <a:rPr lang="hu-HU" sz="2000" dirty="0" smtClean="0"/>
              <a:t> </a:t>
            </a:r>
            <a:r>
              <a:rPr lang="en-US" sz="2000" dirty="0" smtClean="0"/>
              <a:t>property and constructor dependencies (</a:t>
            </a:r>
            <a:r>
              <a:rPr lang="en-US" sz="2000" dirty="0" err="1" smtClean="0"/>
              <a:t>accountDao</a:t>
            </a:r>
            <a:r>
              <a:rPr lang="en-US" sz="2000" dirty="0" smtClean="0"/>
              <a:t> will be created</a:t>
            </a:r>
            <a:r>
              <a:rPr lang="hu-HU" sz="2000" dirty="0" smtClean="0"/>
              <a:t> </a:t>
            </a:r>
            <a:r>
              <a:rPr lang="en-US" sz="2000" dirty="0" smtClean="0"/>
              <a:t>sooner even if there is no need to inject an instance)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e.g</a:t>
            </a:r>
            <a:r>
              <a:rPr lang="en-US" sz="2000" dirty="0" smtClean="0"/>
              <a:t>: a static initializer of class does something another need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use it only at last resort! Express </a:t>
            </a:r>
            <a:r>
              <a:rPr lang="en-US" sz="2000" dirty="0"/>
              <a:t>your dependencies directly</a:t>
            </a:r>
            <a:r>
              <a:rPr lang="en-US" sz="2000" dirty="0" smtClean="0"/>
              <a:t>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17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Bean definition configuration – lazy initialization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11" y="1206155"/>
            <a:ext cx="8305800" cy="9214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2428800"/>
            <a:ext cx="5724459" cy="938213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28601" y="3605483"/>
            <a:ext cx="890005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ApplicationContext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eagerly create</a:t>
            </a:r>
            <a:r>
              <a:rPr kumimoji="0" lang="hu-H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and configure</a:t>
            </a:r>
            <a:r>
              <a:rPr kumimoji="0" lang="hu-H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all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183C4"/>
                </a:solidFill>
                <a:effectLst/>
                <a:latin typeface="Helvetica" panose="020B0604020202020204" pitchFamily="34" charset="0"/>
              </a:rPr>
              <a:t>singleton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beans as part of the initialization process</a:t>
            </a:r>
            <a:endParaRPr lang="en-US" sz="200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 smtClean="0"/>
              <a:t>Disable this eagerness with lazy-</a:t>
            </a:r>
            <a:r>
              <a:rPr lang="en-US" sz="2000" dirty="0" err="1" smtClean="0"/>
              <a:t>init</a:t>
            </a:r>
            <a:r>
              <a:rPr lang="en-US" sz="2000" dirty="0" smtClean="0"/>
              <a:t>: only if necessary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7920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dirty="0" smtClean="0"/>
              <a:t>Aware interfaces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37300" y="867971"/>
            <a:ext cx="864102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ApplicationContextAware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: if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you want to access the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ApplicationContext</a:t>
            </a:r>
            <a:endParaRPr lang="en-US" sz="200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 err="1" smtClean="0"/>
              <a:t>BeanNameAware</a:t>
            </a:r>
            <a:r>
              <a:rPr lang="en-US" sz="2000" dirty="0" smtClean="0"/>
              <a:t>: if you want to know your „name”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 smtClean="0"/>
              <a:t>There are other „Aware”-s… in general: DO NOT use them (it is against DI concept)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712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Bean definition configuration – </a:t>
            </a:r>
            <a:r>
              <a:rPr lang="en-US" noProof="0" dirty="0" err="1" smtClean="0"/>
              <a:t>autowire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81109" y="990599"/>
            <a:ext cx="876289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allow Spring to resolve collaborators (other beans) automatically for your bean by inspecting the contents of the </a:t>
            </a:r>
            <a:r>
              <a:rPr lang="en-US" dirty="0" err="1" smtClean="0"/>
              <a:t>ApplicationContext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„</a:t>
            </a:r>
            <a:r>
              <a:rPr lang="en-US" dirty="0" err="1" smtClean="0"/>
              <a:t>autowire</a:t>
            </a:r>
            <a:r>
              <a:rPr lang="en-US" dirty="0" smtClean="0"/>
              <a:t>” attribute of the &lt;bean/&gt; element: „</a:t>
            </a:r>
            <a:r>
              <a:rPr lang="en-US" dirty="0" err="1" smtClean="0"/>
              <a:t>whatByHow</a:t>
            </a:r>
            <a:r>
              <a:rPr lang="en-US" dirty="0" smtClean="0"/>
              <a:t> should be auto-wired”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 (default): should be „nothing”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byName</a:t>
            </a:r>
            <a:r>
              <a:rPr lang="en-US" dirty="0" smtClean="0"/>
              <a:t>: should be „</a:t>
            </a:r>
            <a:r>
              <a:rPr lang="en-US" dirty="0" err="1" smtClean="0"/>
              <a:t>propertiesByName</a:t>
            </a:r>
            <a:r>
              <a:rPr lang="en-US" dirty="0" smtClean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byType</a:t>
            </a:r>
            <a:r>
              <a:rPr lang="en-US" dirty="0" smtClean="0"/>
              <a:t>: should be „</a:t>
            </a:r>
            <a:r>
              <a:rPr lang="en-US" dirty="0" err="1" smtClean="0"/>
              <a:t>propertiesByType</a:t>
            </a:r>
            <a:r>
              <a:rPr lang="en-US" dirty="0" smtClean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constructor: should be „</a:t>
            </a:r>
            <a:r>
              <a:rPr lang="en-US" dirty="0" err="1" smtClean="0"/>
              <a:t>constructorArgsByType</a:t>
            </a:r>
            <a:r>
              <a:rPr lang="en-US" dirty="0" smtClean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case of ambiguities an error is thrown OR you can fine tune the resolution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„</a:t>
            </a:r>
            <a:r>
              <a:rPr lang="en-US" dirty="0" err="1" smtClean="0"/>
              <a:t>autowire</a:t>
            </a:r>
            <a:r>
              <a:rPr lang="en-US" dirty="0" smtClean="0"/>
              <a:t>-candidate” attribute of the &lt;bean/&gt; element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enable/disable a bean to be candidate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„primary” attribute of the &lt;bean/&gt; element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designate a bean as the primary candidate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annotations offer better options as well (see there)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7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902811"/>
          </a:xfrm>
        </p:spPr>
        <p:txBody>
          <a:bodyPr/>
          <a:lstStyle/>
          <a:p>
            <a:r>
              <a:rPr lang="en-US" noProof="0" dirty="0" smtClean="0"/>
              <a:t>Bean definition configuration – </a:t>
            </a:r>
            <a:r>
              <a:rPr lang="en-US" noProof="0" dirty="0" err="1" smtClean="0"/>
              <a:t>autowire</a:t>
            </a:r>
            <a:r>
              <a:rPr lang="en-US" noProof="0" dirty="0" smtClean="0"/>
              <a:t> collections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" y="1167208"/>
            <a:ext cx="87628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In case of „</a:t>
            </a:r>
            <a:r>
              <a:rPr lang="en-US" dirty="0" err="1" smtClean="0"/>
              <a:t>byType</a:t>
            </a:r>
            <a:r>
              <a:rPr lang="en-US" dirty="0" smtClean="0"/>
              <a:t>” or „constructor”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to satisfy a typed collection dependency (</a:t>
            </a:r>
            <a:r>
              <a:rPr lang="en-US" dirty="0" err="1" smtClean="0"/>
              <a:t>e.g</a:t>
            </a:r>
            <a:r>
              <a:rPr lang="en-US" dirty="0" smtClean="0"/>
              <a:t> List&lt;</a:t>
            </a:r>
            <a:r>
              <a:rPr lang="en-US" dirty="0" err="1" smtClean="0"/>
              <a:t>LightSabre</a:t>
            </a:r>
            <a:r>
              <a:rPr lang="en-US" dirty="0" smtClean="0"/>
              <a:t>&gt;), the container will collect all the beans in the context with the required type (</a:t>
            </a:r>
            <a:r>
              <a:rPr lang="en-US" dirty="0" err="1" smtClean="0"/>
              <a:t>LightSabre</a:t>
            </a:r>
            <a:r>
              <a:rPr lang="en-US" dirty="0" smtClean="0"/>
              <a:t>) and inject ALL of them (now as a List)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to satisfy a Map&lt;String, X&gt; dependency the container will collect all the beans in the context with type X and inject a Map where values be the found beans and the keys will contain the corresponding bean names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case of „</a:t>
            </a:r>
            <a:r>
              <a:rPr lang="en-US" dirty="0" err="1" smtClean="0"/>
              <a:t>byName</a:t>
            </a:r>
            <a:r>
              <a:rPr lang="en-US" dirty="0" smtClean="0"/>
              <a:t>” mode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auto-wire collections defined as &lt;</a:t>
            </a:r>
            <a:r>
              <a:rPr lang="en-US" dirty="0" err="1" smtClean="0"/>
              <a:t>utils:list</a:t>
            </a:r>
            <a:r>
              <a:rPr lang="en-US" dirty="0" smtClean="0"/>
              <a:t>&gt;, &lt;</a:t>
            </a:r>
            <a:r>
              <a:rPr lang="en-US" dirty="0" err="1" smtClean="0"/>
              <a:t>utils:map</a:t>
            </a:r>
            <a:r>
              <a:rPr lang="en-US" dirty="0" smtClean="0"/>
              <a:t>&gt;, or &lt;</a:t>
            </a:r>
            <a:r>
              <a:rPr lang="en-US" dirty="0" err="1" smtClean="0"/>
              <a:t>utils:set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9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Bean definition configuration – </a:t>
            </a:r>
            <a:r>
              <a:rPr lang="en-US" noProof="0" dirty="0" err="1" smtClean="0"/>
              <a:t>autowire</a:t>
            </a:r>
            <a:r>
              <a:rPr lang="en-US" noProof="0" dirty="0" smtClean="0"/>
              <a:t> pros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" y="1167208"/>
            <a:ext cx="87628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significantly reduce the need to specify properties or constructor 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speed up development: a new dependency can be satisfied automatically, without wiring explicitly</a:t>
            </a:r>
          </a:p>
        </p:txBody>
      </p:sp>
    </p:spTree>
    <p:extLst>
      <p:ext uri="{BB962C8B-B14F-4D97-AF65-F5344CB8AC3E}">
        <p14:creationId xmlns:p14="http://schemas.microsoft.com/office/powerpoint/2010/main" val="185057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Spring Core in its very core…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829050" cy="2762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512" y="1038225"/>
            <a:ext cx="4448175" cy="27146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2828" y="4191000"/>
            <a:ext cx="75414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„</a:t>
            </a:r>
            <a:r>
              <a:rPr lang="en-US" dirty="0" err="1" smtClean="0"/>
              <a:t>ApplicationContext</a:t>
            </a:r>
            <a:r>
              <a:rPr lang="en-US" dirty="0" smtClean="0"/>
              <a:t>” is the gatekeeper to this container… </a:t>
            </a:r>
          </a:p>
          <a:p>
            <a:r>
              <a:rPr lang="en-US" dirty="0" smtClean="0"/>
              <a:t>as long as you fetch your beans from it you’ll get all its services.</a:t>
            </a:r>
          </a:p>
          <a:p>
            <a:endParaRPr lang="en-US" dirty="0" smtClean="0"/>
          </a:p>
          <a:p>
            <a:r>
              <a:rPr lang="en-US" dirty="0" smtClean="0"/>
              <a:t>BUT you can still instantiate your classes using the old way using „new”.</a:t>
            </a:r>
          </a:p>
          <a:p>
            <a:r>
              <a:rPr lang="en-US" dirty="0" smtClean="0"/>
              <a:t>Nothing holds you back, but you’ll loose everything the Context provides!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99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Bean definition configuration – </a:t>
            </a:r>
            <a:r>
              <a:rPr lang="en-US" noProof="0" dirty="0" err="1" smtClean="0"/>
              <a:t>autowire</a:t>
            </a:r>
            <a:r>
              <a:rPr lang="en-US" noProof="0" dirty="0" smtClean="0"/>
              <a:t> cons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09600" y="11429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65760" y="1142999"/>
            <a:ext cx="847344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less exact than explicit wiring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you cannot </a:t>
            </a:r>
            <a:r>
              <a:rPr lang="en-US" sz="2000" dirty="0" err="1" smtClean="0"/>
              <a:t>autowire</a:t>
            </a:r>
            <a:r>
              <a:rPr lang="en-US" sz="2000" dirty="0" smtClean="0"/>
              <a:t>: primitives, Strings, and Classes (and arrays of such simple properties)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wiring information may not be available to tools that may generate documentation from a Spring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multiple bean definitions within the container may match the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abandon auto-wiring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use </a:t>
            </a:r>
            <a:r>
              <a:rPr lang="en-US" sz="2000" dirty="0" err="1" smtClean="0"/>
              <a:t>specifiers</a:t>
            </a:r>
            <a:r>
              <a:rPr lang="en-US" sz="2000" dirty="0" smtClean="0"/>
              <a:t> (primary, </a:t>
            </a:r>
            <a:r>
              <a:rPr lang="en-US" sz="2000" dirty="0" err="1" smtClean="0"/>
              <a:t>autowire</a:t>
            </a:r>
            <a:r>
              <a:rPr lang="en-US" sz="2000" dirty="0" smtClean="0"/>
              <a:t>-candidate)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use annotations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020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Bean definition configuration – method injection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Discussed in AOP Training</a:t>
            </a:r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091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err="1" smtClean="0"/>
              <a:t>BeanFactoryPostProcessor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0099" y="990599"/>
            <a:ext cx="8534400" cy="8586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Manipulates bean configuration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Executed „at appropriate time” (after the container has loaded the configuration but has not instantiated any beans yet)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Typically you won’t write your own, but use the available </a:t>
            </a:r>
            <a:r>
              <a:rPr lang="en-US" sz="2400" dirty="0" err="1" smtClean="0"/>
              <a:t>BeanFactoryPostProcessors</a:t>
            </a: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CustomEditorConfigurer</a:t>
            </a:r>
            <a:r>
              <a:rPr lang="en-US" sz="2400" dirty="0" smtClean="0"/>
              <a:t> (you have seen)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PropertyPlaceholderConfigurer</a:t>
            </a:r>
            <a:r>
              <a:rPr lang="en-US" sz="2400" dirty="0" smtClean="0"/>
              <a:t> (you will see)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PropertyOverrideConfigurer</a:t>
            </a:r>
            <a:r>
              <a:rPr lang="en-US" sz="2400" dirty="0" smtClean="0"/>
              <a:t> (homework!)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etc.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2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007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err="1" smtClean="0"/>
              <a:t>PropertyPlaceholderConfigurer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117105"/>
            <a:ext cx="7947442" cy="198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278268"/>
            <a:ext cx="6773126" cy="14180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5316884"/>
            <a:ext cx="8423040" cy="6054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6655" y="4810034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namespace: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9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err="1" smtClean="0"/>
              <a:t>PropertyPlaceholderConfigurer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2853509"/>
            <a:ext cx="8656495" cy="194709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1275" y="1232021"/>
            <a:ext cx="84112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System properties (-D [XXX]) and OS variables used as fallback (configurable)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define properties directly in the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1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Configuration externalization options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57200" y="845938"/>
            <a:ext cx="8534400" cy="11172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Goal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different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for different environments (QA/PROD)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same artifact for each environment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keep your credentials safe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help the </a:t>
            </a:r>
            <a:r>
              <a:rPr lang="en-US" sz="2400" dirty="0" err="1" smtClean="0"/>
              <a:t>DevOps</a:t>
            </a:r>
            <a:r>
              <a:rPr lang="en-US" sz="2400" dirty="0" smtClean="0"/>
              <a:t> team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no recompile/rebuild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limited or no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file editing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Toolset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Maven (profiles + resource filtering)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Spring (Profiles + </a:t>
            </a:r>
            <a:r>
              <a:rPr lang="en-US" sz="2400" dirty="0" err="1" smtClean="0"/>
              <a:t>PropertyPlaceholderConfigurer</a:t>
            </a:r>
            <a:r>
              <a:rPr lang="en-US" sz="24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property files (embedded in or out of artifact)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Java system properties (-D)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OS environment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2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020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err="1" smtClean="0"/>
              <a:t>FactoryBean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65760" y="1145752"/>
            <a:ext cx="817403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you have complex initialization code that is better expressed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Object </a:t>
            </a:r>
            <a:r>
              <a:rPr lang="en-US" dirty="0" err="1" smtClean="0"/>
              <a:t>getObject</a:t>
            </a:r>
            <a:r>
              <a:rPr lang="en-US" dirty="0" smtClean="0"/>
              <a:t>(): returns an instance of the object this factory creates.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isSingleton</a:t>
            </a:r>
            <a:r>
              <a:rPr lang="en-US" dirty="0" smtClean="0"/>
              <a:t>(): returns true if this </a:t>
            </a:r>
            <a:r>
              <a:rPr lang="en-US" dirty="0" err="1" smtClean="0"/>
              <a:t>FactoryBean</a:t>
            </a:r>
            <a:r>
              <a:rPr lang="en-US" dirty="0" smtClean="0"/>
              <a:t> returns singletons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 </a:t>
            </a:r>
            <a:r>
              <a:rPr lang="en-US" dirty="0" err="1" smtClean="0"/>
              <a:t>getObjectType</a:t>
            </a:r>
            <a:r>
              <a:rPr lang="en-US" dirty="0" smtClean="0"/>
              <a:t>(): returns the object type returned by the </a:t>
            </a:r>
            <a:r>
              <a:rPr lang="en-US" dirty="0" err="1" smtClean="0"/>
              <a:t>getObject</a:t>
            </a:r>
            <a:r>
              <a:rPr lang="en-US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you ask for a „</a:t>
            </a:r>
            <a:r>
              <a:rPr lang="en-US" dirty="0" err="1" smtClean="0"/>
              <a:t>commonBlaster</a:t>
            </a:r>
            <a:r>
              <a:rPr lang="en-US" dirty="0" smtClean="0"/>
              <a:t>” from the container it will return a „Blaster”</a:t>
            </a:r>
          </a:p>
          <a:p>
            <a:r>
              <a:rPr lang="en-US" dirty="0" smtClean="0"/>
              <a:t>instance, not a </a:t>
            </a:r>
            <a:r>
              <a:rPr lang="en-US" dirty="0" err="1" smtClean="0"/>
              <a:t>BlasterFactoryBean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getBean</a:t>
            </a:r>
            <a:r>
              <a:rPr lang="en-US" dirty="0" smtClean="0"/>
              <a:t>(„</a:t>
            </a:r>
            <a:r>
              <a:rPr lang="en-US" b="1" dirty="0" smtClean="0"/>
              <a:t>&amp;</a:t>
            </a:r>
            <a:r>
              <a:rPr lang="en-US" dirty="0" err="1" smtClean="0"/>
              <a:t>commonBlaster</a:t>
            </a:r>
            <a:r>
              <a:rPr lang="en-US" dirty="0" smtClean="0"/>
              <a:t>”) to get a </a:t>
            </a:r>
            <a:r>
              <a:rPr lang="en-US" dirty="0" err="1" smtClean="0"/>
              <a:t>BlasterFactoryBean</a:t>
            </a:r>
            <a:r>
              <a:rPr lang="en-US" dirty="0" smtClean="0"/>
              <a:t> (rarely used)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" y="3446448"/>
            <a:ext cx="8336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bean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commonBlaster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com.epam.botor.domain.BlasterFactoryBean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scope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"singleton" </a:t>
            </a:r>
            <a:r>
              <a:rPr lang="en-US" i="1" dirty="0">
                <a:solidFill>
                  <a:srgbClr val="7F007F"/>
                </a:solidFill>
                <a:latin typeface="Consolas" panose="020B0609020204030204" pitchFamily="49" charset="0"/>
              </a:rPr>
              <a:t>c:damageRange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"30" 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97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util:constant</a:t>
            </a:r>
            <a:r>
              <a:rPr lang="en-US" dirty="0" smtClean="0"/>
              <a:t>&gt; as </a:t>
            </a:r>
            <a:r>
              <a:rPr lang="en-US" dirty="0" err="1" smtClean="0"/>
              <a:t>FactoryBean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29" y="1295400"/>
            <a:ext cx="8672471" cy="941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29" y="3408071"/>
            <a:ext cx="8746524" cy="737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3048000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Simplified usage (how can it use its own ID?):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Factories in Spring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760" y="1066800"/>
            <a:ext cx="81686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prototype 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actually it is a primitive factory in its own (think about it!)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FactoryBean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preferred Spring style factory, if the instantiation logic is complex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factory-bean + factory-method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old style factory (Factory Method/Abstract Factory pattern), use typically working with legacy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factory-method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old style static style factories (Static Factory/Simple Factory pattern), use typically working with legacy code (also to deal with legacy singletons)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lookup methods, </a:t>
            </a:r>
            <a:r>
              <a:rPr lang="en-US" dirty="0" err="1" smtClean="0"/>
              <a:t>ServiceLocatorFactoryBean</a:t>
            </a:r>
            <a:r>
              <a:rPr lang="en-US" dirty="0" smtClean="0"/>
              <a:t> (in AOP training)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1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Annotation based bean configuration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Relies on byte code level metadata (i.e.: Annotations </a:t>
            </a:r>
            <a:r>
              <a:rPr lang="en-US" sz="2400" dirty="0" smtClean="0">
                <a:sym typeface="Wingdings" panose="05000000000000000000" pitchFamily="2" charset="2"/>
              </a:rPr>
              <a:t></a:t>
            </a:r>
            <a:r>
              <a:rPr lang="en-US" sz="2400" dirty="0" smtClean="0"/>
              <a:t>) instead of 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XML configuration always overrides Annotations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&lt;</a:t>
            </a:r>
            <a:r>
              <a:rPr lang="en-US" sz="2400" dirty="0" err="1" smtClean="0"/>
              <a:t>context:annotation-config</a:t>
            </a:r>
            <a:r>
              <a:rPr lang="en-US" sz="2400" dirty="0" smtClean="0"/>
              <a:t>/&gt;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AutowiredAnnotationBeanPostProcessor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CommonAnnotationBeanPostProcessor</a:t>
            </a:r>
            <a:r>
              <a:rPr lang="en-US" sz="2400" dirty="0" smtClean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PersistenceAnnotationBeanPostProcessor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RequiredAnnotationBeanPostProcessor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479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Proxy </a:t>
            </a:r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214" y="1084807"/>
            <a:ext cx="5139397" cy="22679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511" y="3505200"/>
            <a:ext cx="5668137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Annotation based bean configuration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@Required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 setter methods to make them required dependency (checked by the container at load time)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@</a:t>
            </a:r>
            <a:r>
              <a:rPr lang="en-US" sz="2400" dirty="0" err="1" smtClean="0"/>
              <a:t>Autowired</a:t>
            </a:r>
            <a:r>
              <a:rPr lang="en-US" sz="2400" dirty="0" smtClean="0"/>
              <a:t>: like auto-wire in XML (</a:t>
            </a:r>
            <a:r>
              <a:rPr lang="en-US" sz="2400" dirty="0" err="1" smtClean="0"/>
              <a:t>byType</a:t>
            </a:r>
            <a:r>
              <a:rPr lang="en-US" sz="2400" dirty="0" smtClean="0"/>
              <a:t> AND </a:t>
            </a:r>
            <a:r>
              <a:rPr lang="en-US" sz="2400" dirty="0" err="1" smtClean="0"/>
              <a:t>byName</a:t>
            </a:r>
            <a:r>
              <a:rPr lang="en-US" sz="2400" dirty="0" smtClean="0"/>
              <a:t> as fallback)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@Qualifier: offers finer grade control than „primary”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the @</a:t>
            </a:r>
            <a:r>
              <a:rPr lang="en-US" sz="2400" dirty="0" err="1" smtClean="0"/>
              <a:t>Autowire</a:t>
            </a:r>
            <a:r>
              <a:rPr lang="en-US" sz="2400" dirty="0" smtClean="0"/>
              <a:t> fails because of multiple candidates, then @Qualifier can filter them (candidates are also marked)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&lt;qualifier&gt; in XML to mark candidates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auto-wire in XML ignores &lt;qualifier&gt;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440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Annotation based bean configuration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@</a:t>
            </a:r>
            <a:r>
              <a:rPr lang="en-US" sz="2400" dirty="0" err="1" smtClean="0"/>
              <a:t>Autowired</a:t>
            </a:r>
            <a:r>
              <a:rPr lang="en-US" sz="2400" dirty="0" smtClean="0"/>
              <a:t> on setters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@</a:t>
            </a:r>
            <a:r>
              <a:rPr lang="en-US" sz="2400" dirty="0" err="1" smtClean="0"/>
              <a:t>Autowired</a:t>
            </a:r>
            <a:r>
              <a:rPr lang="en-US" sz="2400" dirty="0" smtClean="0"/>
              <a:t> on any methods with arguments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524000"/>
            <a:ext cx="5719648" cy="22007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10" y="4562971"/>
            <a:ext cx="7948057" cy="129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Annotation based bean configuration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@</a:t>
            </a:r>
            <a:r>
              <a:rPr lang="en-US" sz="2400" dirty="0" err="1" smtClean="0"/>
              <a:t>Autowired</a:t>
            </a:r>
            <a:r>
              <a:rPr lang="en-US" sz="2400" dirty="0" smtClean="0"/>
              <a:t> on constructors/fields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38" y="1733660"/>
            <a:ext cx="706581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3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dirty="0" smtClean="0"/>
              <a:t>Annotation based bean configuration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@</a:t>
            </a:r>
            <a:r>
              <a:rPr lang="en-US" sz="2400" dirty="0" err="1" smtClean="0"/>
              <a:t>Autowired</a:t>
            </a:r>
            <a:r>
              <a:rPr lang="en-US" sz="2400" dirty="0" smtClean="0"/>
              <a:t> for collections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76400"/>
            <a:ext cx="3951564" cy="1266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4580" y="3035704"/>
            <a:ext cx="6258097" cy="11763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4578503"/>
            <a:ext cx="6790566" cy="116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2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Annotation based bean configuration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@</a:t>
            </a:r>
            <a:r>
              <a:rPr lang="en-US" sz="2400" dirty="0" err="1" smtClean="0"/>
              <a:t>Autowired</a:t>
            </a:r>
            <a:r>
              <a:rPr lang="en-US" sz="2400" dirty="0" smtClean="0"/>
              <a:t> for well-known dependencies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BeanFactory</a:t>
            </a:r>
            <a:r>
              <a:rPr lang="en-US" sz="2400" dirty="0" smtClean="0"/>
              <a:t>, </a:t>
            </a:r>
            <a:r>
              <a:rPr lang="en-US" sz="2400" dirty="0" err="1" smtClean="0"/>
              <a:t>ApplicationContext</a:t>
            </a:r>
            <a:r>
              <a:rPr lang="en-US" sz="2400" dirty="0" smtClean="0"/>
              <a:t>, Environment, </a:t>
            </a:r>
            <a:r>
              <a:rPr lang="en-US" sz="2400" dirty="0" err="1" smtClean="0"/>
              <a:t>ResourceLoader</a:t>
            </a:r>
            <a:r>
              <a:rPr lang="en-US" sz="2400" dirty="0" smtClean="0"/>
              <a:t>, </a:t>
            </a:r>
            <a:r>
              <a:rPr lang="en-US" sz="2400" dirty="0" err="1" smtClean="0"/>
              <a:t>ApplicationEventPublisher</a:t>
            </a:r>
            <a:r>
              <a:rPr lang="en-US" sz="2400" dirty="0" smtClean="0"/>
              <a:t>, and </a:t>
            </a:r>
            <a:r>
              <a:rPr lang="en-US" sz="2400" dirty="0" err="1" smtClean="0"/>
              <a:t>MessageSource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600200"/>
            <a:ext cx="4686728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Annotation based bean configuration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@</a:t>
            </a:r>
            <a:r>
              <a:rPr lang="en-US" sz="2400" dirty="0" err="1" smtClean="0"/>
              <a:t>Autowired</a:t>
            </a:r>
            <a:r>
              <a:rPr lang="en-US" sz="2400" dirty="0" smtClean="0"/>
              <a:t> </a:t>
            </a:r>
            <a:r>
              <a:rPr lang="en-US" sz="2400" dirty="0" err="1" smtClean="0"/>
              <a:t>behaviour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„</a:t>
            </a:r>
            <a:r>
              <a:rPr lang="en-US" sz="2400" dirty="0" err="1" smtClean="0"/>
              <a:t>byType</a:t>
            </a:r>
            <a:r>
              <a:rPr lang="en-US" sz="2400" dirty="0" smtClean="0"/>
              <a:t>”/”constructor”, if fails: „</a:t>
            </a:r>
            <a:r>
              <a:rPr lang="en-US" sz="2400" dirty="0" err="1" smtClean="0"/>
              <a:t>byName</a:t>
            </a:r>
            <a:r>
              <a:rPr lang="en-US" sz="2400" dirty="0" smtClean="0"/>
              <a:t>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NEVER use it if you really want to wire by name! (use @Resource instead)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required attribute: means „it is required to be </a:t>
            </a:r>
            <a:r>
              <a:rPr lang="en-US" sz="2400" b="1" dirty="0" err="1" smtClean="0"/>
              <a:t>auto</a:t>
            </a:r>
            <a:r>
              <a:rPr lang="en-US" sz="2400" dirty="0" err="1" smtClean="0"/>
              <a:t>wired</a:t>
            </a:r>
            <a:r>
              <a:rPr lang="en-US" sz="2400" dirty="0" smtClean="0"/>
              <a:t>” (weaker than @Required)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can not be used within a </a:t>
            </a:r>
            <a:r>
              <a:rPr lang="en-US" sz="2400" dirty="0" err="1" smtClean="0"/>
              <a:t>BeanPostProcessor</a:t>
            </a:r>
            <a:r>
              <a:rPr lang="en-US" sz="2400" dirty="0" smtClean="0"/>
              <a:t> or </a:t>
            </a:r>
            <a:r>
              <a:rPr lang="en-US" sz="2400" dirty="0" err="1" smtClean="0"/>
              <a:t>BeanFactoryPostProcessor</a:t>
            </a:r>
            <a:r>
              <a:rPr lang="en-US" sz="2400" dirty="0" smtClean="0"/>
              <a:t>. Why?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647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Annotation based bean configuration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Custom qualifiers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176" y="972266"/>
            <a:ext cx="4410075" cy="1562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48" y="4948473"/>
            <a:ext cx="1581150" cy="628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848" y="1676400"/>
            <a:ext cx="4086352" cy="28249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505" y="2567290"/>
            <a:ext cx="48291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0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JSR-250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57200" y="990599"/>
            <a:ext cx="853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Part of Java SE 6 (the non Java EE related ones)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@Resource(s)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auto wiring „</a:t>
            </a:r>
            <a:r>
              <a:rPr lang="en-US" sz="2400" dirty="0" err="1" smtClean="0"/>
              <a:t>byName</a:t>
            </a:r>
            <a:r>
              <a:rPr lang="en-US" sz="2400" dirty="0" smtClean="0"/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only on fields and setters with a single argument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@</a:t>
            </a:r>
            <a:r>
              <a:rPr lang="en-US" sz="2400" dirty="0" err="1" smtClean="0"/>
              <a:t>PostConstruct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@</a:t>
            </a:r>
            <a:r>
              <a:rPr lang="en-US" sz="2400" dirty="0" err="1" smtClean="0"/>
              <a:t>PreDestroy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857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Annotation based bean definition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04800" y="990599"/>
            <a:ext cx="8823850" cy="969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Bean definition registration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scanning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stereotypes (roles): @Component, @Service, @Controller, @Repository,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Bean definition metadata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@Scope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@Qualifier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@Value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(@Bean, @Lazy, possible here as well but use them ONLY in </a:t>
            </a:r>
            <a:r>
              <a:rPr lang="en-US" sz="2400" dirty="0" err="1" smtClean="0"/>
              <a:t>JavaConfig</a:t>
            </a:r>
            <a:r>
              <a:rPr lang="en-US" sz="2400" dirty="0" smtClean="0"/>
              <a:t> (@Configuration), just forget it now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681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Annotation based bean definition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905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57200" y="990599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Bean definition registration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76303" y="1861037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context:component-scan</a:t>
            </a:r>
            <a:r>
              <a:rPr lang="en-US" dirty="0" smtClean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base-package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i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com.epam.botor.domain</a:t>
            </a:r>
            <a:r>
              <a:rPr lang="en-US" i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 </a:t>
            </a:r>
            <a:r>
              <a:rPr lang="en-US" i="1" dirty="0" smtClean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/&gt;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2819400"/>
            <a:ext cx="81729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implicitly enables &lt;</a:t>
            </a:r>
            <a:r>
              <a:rPr lang="en-US" dirty="0" err="1" smtClean="0"/>
              <a:t>context:annotation-config</a:t>
            </a:r>
            <a:r>
              <a:rPr lang="en-US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define more sophisticated 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resource-filter attribute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include/exclude filters in the body of the element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default (can be disabled)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@Component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all the other stereotypes: @Repository, @Service, @Controller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6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-ppt-cover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pam-ppt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67193</TotalTime>
  <Words>6960</Words>
  <Application>Microsoft Office PowerPoint</Application>
  <PresentationFormat>On-screen Show (4:3)</PresentationFormat>
  <Paragraphs>2630</Paragraphs>
  <Slides>136</Slides>
  <Notes>132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136</vt:i4>
      </vt:variant>
    </vt:vector>
  </HeadingPairs>
  <TitlesOfParts>
    <vt:vector size="147" baseType="lpstr">
      <vt:lpstr>Arial Unicode MS</vt:lpstr>
      <vt:lpstr>Arial</vt:lpstr>
      <vt:lpstr>Calibri</vt:lpstr>
      <vt:lpstr>Consolas</vt:lpstr>
      <vt:lpstr>Courier New</vt:lpstr>
      <vt:lpstr>Franklin Gothic Book</vt:lpstr>
      <vt:lpstr>Franklin Gothic Medium</vt:lpstr>
      <vt:lpstr>Helvetica</vt:lpstr>
      <vt:lpstr>Wingdings</vt:lpstr>
      <vt:lpstr>epam-ppt-cover</vt:lpstr>
      <vt:lpstr>epam-ppt-light</vt:lpstr>
      <vt:lpstr>Spring Core</vt:lpstr>
      <vt:lpstr>The Big Picture</vt:lpstr>
      <vt:lpstr>Java SE big picture</vt:lpstr>
      <vt:lpstr>Java EE big picture</vt:lpstr>
      <vt:lpstr>Spring</vt:lpstr>
      <vt:lpstr>Spring promises</vt:lpstr>
      <vt:lpstr>Spring triangle</vt:lpstr>
      <vt:lpstr>Spring Core in its very core…</vt:lpstr>
      <vt:lpstr>Proxy concept</vt:lpstr>
      <vt:lpstr>Spring enterprise abstractions</vt:lpstr>
      <vt:lpstr>Preparation</vt:lpstr>
      <vt:lpstr>If you are lost… a hashcode can save the day!</vt:lpstr>
      <vt:lpstr>Starter application</vt:lpstr>
      <vt:lpstr>POJO – Plain Old Java Object</vt:lpstr>
      <vt:lpstr>POJO</vt:lpstr>
      <vt:lpstr>Dependency injection</vt:lpstr>
      <vt:lpstr>Dependency injection benefits</vt:lpstr>
      <vt:lpstr>Dependency injection</vt:lpstr>
      <vt:lpstr>Dependency injection – „manually”</vt:lpstr>
      <vt:lpstr>Dependency injection – using Spring</vt:lpstr>
      <vt:lpstr>Dependency injection – using Spring</vt:lpstr>
      <vt:lpstr>Spring namespaces</vt:lpstr>
      <vt:lpstr>Spring namespaces</vt:lpstr>
      <vt:lpstr>Spring namespaces</vt:lpstr>
      <vt:lpstr>Spring namespaces</vt:lpstr>
      <vt:lpstr>ApplicationContext</vt:lpstr>
      <vt:lpstr>Container lifecycle</vt:lpstr>
      <vt:lpstr>Bean naming </vt:lpstr>
      <vt:lpstr>Composing XML </vt:lpstr>
      <vt:lpstr>Bean lifecycle </vt:lpstr>
      <vt:lpstr>Bean lifecycle - scopes</vt:lpstr>
      <vt:lpstr>Bean lifecycle – scopes - singleton</vt:lpstr>
      <vt:lpstr>Bean lifecycle – scopes - prototype</vt:lpstr>
      <vt:lpstr>Bean lifecycle – the full picture </vt:lpstr>
      <vt:lpstr>No magic!</vt:lpstr>
      <vt:lpstr>Bean lifecycle</vt:lpstr>
      <vt:lpstr>Bean lifecycle - instantiate</vt:lpstr>
      <vt:lpstr>Bean lifecycle - callbacks</vt:lpstr>
      <vt:lpstr>Bean lifecycle – callbacks (in XML)</vt:lpstr>
      <vt:lpstr>Bean lifecycle – callbacks (with annotations)</vt:lpstr>
      <vt:lpstr>Bean lifecycle – BeanPostProcessor</vt:lpstr>
      <vt:lpstr>Bean lifecycle – BeanPostProcessor</vt:lpstr>
      <vt:lpstr>Bean lifecycle – BeanPostProcessor</vt:lpstr>
      <vt:lpstr>Bean lifecycle – demystifying namespaces</vt:lpstr>
      <vt:lpstr>Spring logging – SL4J</vt:lpstr>
      <vt:lpstr>Spring DI</vt:lpstr>
      <vt:lpstr>Spring DI – Constructor</vt:lpstr>
      <vt:lpstr>Spring DI– Setter</vt:lpstr>
      <vt:lpstr>Spring DI – Setter vs. Constructor</vt:lpstr>
      <vt:lpstr>Spring DI – Static factory</vt:lpstr>
      <vt:lpstr>Spring DI – Resolution process</vt:lpstr>
      <vt:lpstr>Bean definition - flavors</vt:lpstr>
      <vt:lpstr>Bean definition configuration</vt:lpstr>
      <vt:lpstr>Bean definition configuration</vt:lpstr>
      <vt:lpstr>Bean definition configuration – PropertyEditors</vt:lpstr>
      <vt:lpstr>Bean definition configuration – PropertyEditors</vt:lpstr>
      <vt:lpstr>Bean definition configuration – PropertyEditors</vt:lpstr>
      <vt:lpstr>Bean definition configuration – PropertyEditors</vt:lpstr>
      <vt:lpstr>Bean definition configuration – Converter SPI</vt:lpstr>
      <vt:lpstr>Bean definition configuration - Convert SPI</vt:lpstr>
      <vt:lpstr>Bean definition configuration – Inner beans</vt:lpstr>
      <vt:lpstr>Bean definition configuration – Collections</vt:lpstr>
      <vt:lpstr>Bean definition configuration – Collections</vt:lpstr>
      <vt:lpstr>Bean definition configuration – Collections</vt:lpstr>
      <vt:lpstr>Bean definition configuration – Inheritance</vt:lpstr>
      <vt:lpstr>Bean definition configuration – Collections</vt:lpstr>
      <vt:lpstr>Bean definition configuration – p: namespace</vt:lpstr>
      <vt:lpstr>Bean definition configuration – c: namespace</vt:lpstr>
      <vt:lpstr>Bean definition configuration – util namespace</vt:lpstr>
      <vt:lpstr>Bean definition configuration – compound property names</vt:lpstr>
      <vt:lpstr>Spring expression language (SpEL) - basics</vt:lpstr>
      <vt:lpstr>SpEL – standalone usage</vt:lpstr>
      <vt:lpstr>SpEL – bean definitions</vt:lpstr>
      <vt:lpstr>Bean definition configuration – depends-on</vt:lpstr>
      <vt:lpstr>Bean definition configuration – lazy initialization</vt:lpstr>
      <vt:lpstr>Aware interfaces</vt:lpstr>
      <vt:lpstr>Bean definition configuration – autowire</vt:lpstr>
      <vt:lpstr>Bean definition configuration – autowire collections</vt:lpstr>
      <vt:lpstr>Bean definition configuration – autowire pros</vt:lpstr>
      <vt:lpstr>Bean definition configuration – autowire cons</vt:lpstr>
      <vt:lpstr>Bean definition configuration – method injection</vt:lpstr>
      <vt:lpstr>BeanFactoryPostProcessor</vt:lpstr>
      <vt:lpstr>PropertyPlaceholderConfigurer</vt:lpstr>
      <vt:lpstr>PropertyPlaceholderConfigurer</vt:lpstr>
      <vt:lpstr>Configuration externalization options</vt:lpstr>
      <vt:lpstr>FactoryBean</vt:lpstr>
      <vt:lpstr>&lt;util:constant&gt; as FactoryBean</vt:lpstr>
      <vt:lpstr>Factories in Spring</vt:lpstr>
      <vt:lpstr>Annotation based bean configuration</vt:lpstr>
      <vt:lpstr>Annotation based bean configuration</vt:lpstr>
      <vt:lpstr>Annotation based bean configuration</vt:lpstr>
      <vt:lpstr>Annotation based bean configuration</vt:lpstr>
      <vt:lpstr>Annotation based bean configuration</vt:lpstr>
      <vt:lpstr>Annotation based bean configuration</vt:lpstr>
      <vt:lpstr>Annotation based bean configuration</vt:lpstr>
      <vt:lpstr>Annotation based bean configuration</vt:lpstr>
      <vt:lpstr>JSR-250</vt:lpstr>
      <vt:lpstr>Annotation based bean definition</vt:lpstr>
      <vt:lpstr>Annotation based bean definition</vt:lpstr>
      <vt:lpstr>Annotation based bean definition</vt:lpstr>
      <vt:lpstr>Annotation based bean definition</vt:lpstr>
      <vt:lpstr>JSR-330 (Dependency Injection for Java)</vt:lpstr>
      <vt:lpstr>JavaConfig: Java-based configuration</vt:lpstr>
      <vt:lpstr>JavaConfig: Java-based configuration</vt:lpstr>
      <vt:lpstr>JavaConfig: Java-based configuration</vt:lpstr>
      <vt:lpstr>JavaConfig: Java-based configuration</vt:lpstr>
      <vt:lpstr>JavaConfig: Java-based configuration</vt:lpstr>
      <vt:lpstr>JavaConfig: Java-based configuration</vt:lpstr>
      <vt:lpstr>JavaConfig: Java-based configuration</vt:lpstr>
      <vt:lpstr>JavaConfig: Java-based configuration</vt:lpstr>
      <vt:lpstr>JavaConfig: Java-based configuration</vt:lpstr>
      <vt:lpstr>JavaConfig: Java-based configuration</vt:lpstr>
      <vt:lpstr>JavaConfig: Java-based configuration</vt:lpstr>
      <vt:lpstr>JavaConfig: Java-based configuration</vt:lpstr>
      <vt:lpstr>JavaConfig: Java-based configuration</vt:lpstr>
      <vt:lpstr>JavaConfig: Java-based configuration</vt:lpstr>
      <vt:lpstr>Unified property management (Spring 3.1)</vt:lpstr>
      <vt:lpstr>Unified property management (Spring 3.1)</vt:lpstr>
      <vt:lpstr>JavaConfig: Java-based configuration</vt:lpstr>
      <vt:lpstr>JavaConfig: Java-based configuration</vt:lpstr>
      <vt:lpstr>i18n</vt:lpstr>
      <vt:lpstr>I18n – java.util.ResourceBundle</vt:lpstr>
      <vt:lpstr>I18n – java.text.MessageFormat</vt:lpstr>
      <vt:lpstr>I18n – Spring MessageSource</vt:lpstr>
      <vt:lpstr>I18n – Spring MessageSource</vt:lpstr>
      <vt:lpstr>Basic event handling</vt:lpstr>
      <vt:lpstr>Basic event handling</vt:lpstr>
      <vt:lpstr>Spring container hierarchy</vt:lpstr>
      <vt:lpstr>Spring profiles</vt:lpstr>
      <vt:lpstr>Spring profiles</vt:lpstr>
      <vt:lpstr>Spring profiles</vt:lpstr>
      <vt:lpstr>Other spring framework features</vt:lpstr>
      <vt:lpstr>Other spring projects</vt:lpstr>
      <vt:lpstr>Books and other useful references</vt:lpstr>
      <vt:lpstr>Homework –definite</vt:lpstr>
      <vt:lpstr>Homework – creative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Nikolai Chesalin</dc:creator>
  <cp:lastModifiedBy>Peter Karsa</cp:lastModifiedBy>
  <cp:revision>1984</cp:revision>
  <cp:lastPrinted>2014-04-09T06:28:40Z</cp:lastPrinted>
  <dcterms:created xsi:type="dcterms:W3CDTF">2011-09-13T23:33:50Z</dcterms:created>
  <dcterms:modified xsi:type="dcterms:W3CDTF">2014-06-17T13:00:12Z</dcterms:modified>
</cp:coreProperties>
</file>