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DFF198-D229-44E1-8966-3EAD8BD5A7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5BF699BA-6651-4DF2-8F38-4E3C8F814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C3CB4D5-7C65-4E08-A22F-74BD38423DDE}"/>
              </a:ext>
            </a:extLst>
          </p:cNvPr>
          <p:cNvSpPr>
            <a:spLocks noGrp="1"/>
          </p:cNvSpPr>
          <p:nvPr>
            <p:ph type="dt" sz="half" idx="10"/>
          </p:nvPr>
        </p:nvSpPr>
        <p:spPr/>
        <p:txBody>
          <a:bodyPr/>
          <a:lstStyle/>
          <a:p>
            <a:fld id="{8EC706C8-D35E-4DF4-BED8-A06440662B0A}" type="datetimeFigureOut">
              <a:rPr lang="en-US" smtClean="0"/>
              <a:t>18-Aug-18</a:t>
            </a:fld>
            <a:endParaRPr lang="en-US"/>
          </a:p>
        </p:txBody>
      </p:sp>
      <p:sp>
        <p:nvSpPr>
          <p:cNvPr id="5" name="Footer Placeholder 4">
            <a:extLst>
              <a:ext uri="{FF2B5EF4-FFF2-40B4-BE49-F238E27FC236}">
                <a16:creationId xmlns:a16="http://schemas.microsoft.com/office/drawing/2014/main" xmlns="" id="{983817F6-0C03-42B5-923B-007192535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334EC77-AF98-42BA-8F84-7F157DCFC6B9}"/>
              </a:ext>
            </a:extLst>
          </p:cNvPr>
          <p:cNvSpPr>
            <a:spLocks noGrp="1"/>
          </p:cNvSpPr>
          <p:nvPr>
            <p:ph type="sldNum" sz="quarter" idx="12"/>
          </p:nvPr>
        </p:nvSpPr>
        <p:spPr/>
        <p:txBody>
          <a:bodyPr/>
          <a:lstStyle/>
          <a:p>
            <a:fld id="{57CC4323-80EF-4181-A5A4-90F3A15406F5}" type="slidenum">
              <a:rPr lang="en-US" smtClean="0"/>
              <a:t>‹#›</a:t>
            </a:fld>
            <a:endParaRPr lang="en-US"/>
          </a:p>
        </p:txBody>
      </p:sp>
    </p:spTree>
    <p:extLst>
      <p:ext uri="{BB962C8B-B14F-4D97-AF65-F5344CB8AC3E}">
        <p14:creationId xmlns:p14="http://schemas.microsoft.com/office/powerpoint/2010/main" val="16607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8E9F48-CECD-4E0D-96A0-6B8D29F17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40666372-3567-480B-A9FC-948E8A3E2F4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9CD2C0D-FCEE-4D07-A810-E0FE7762625B}"/>
              </a:ext>
            </a:extLst>
          </p:cNvPr>
          <p:cNvSpPr>
            <a:spLocks noGrp="1"/>
          </p:cNvSpPr>
          <p:nvPr>
            <p:ph type="dt" sz="half" idx="10"/>
          </p:nvPr>
        </p:nvSpPr>
        <p:spPr/>
        <p:txBody>
          <a:bodyPr/>
          <a:lstStyle/>
          <a:p>
            <a:fld id="{8EC706C8-D35E-4DF4-BED8-A06440662B0A}" type="datetimeFigureOut">
              <a:rPr lang="en-US" smtClean="0"/>
              <a:t>18-Aug-18</a:t>
            </a:fld>
            <a:endParaRPr lang="en-US"/>
          </a:p>
        </p:txBody>
      </p:sp>
      <p:sp>
        <p:nvSpPr>
          <p:cNvPr id="5" name="Footer Placeholder 4">
            <a:extLst>
              <a:ext uri="{FF2B5EF4-FFF2-40B4-BE49-F238E27FC236}">
                <a16:creationId xmlns:a16="http://schemas.microsoft.com/office/drawing/2014/main" xmlns="" id="{FFCCCFBE-F4A7-43EA-88A5-3A03CE9D7E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25DAD61-F9F6-485A-944C-40FE15B0F027}"/>
              </a:ext>
            </a:extLst>
          </p:cNvPr>
          <p:cNvSpPr>
            <a:spLocks noGrp="1"/>
          </p:cNvSpPr>
          <p:nvPr>
            <p:ph type="sldNum" sz="quarter" idx="12"/>
          </p:nvPr>
        </p:nvSpPr>
        <p:spPr/>
        <p:txBody>
          <a:bodyPr/>
          <a:lstStyle/>
          <a:p>
            <a:fld id="{57CC4323-80EF-4181-A5A4-90F3A15406F5}" type="slidenum">
              <a:rPr lang="en-US" smtClean="0"/>
              <a:t>‹#›</a:t>
            </a:fld>
            <a:endParaRPr lang="en-US"/>
          </a:p>
        </p:txBody>
      </p:sp>
    </p:spTree>
    <p:extLst>
      <p:ext uri="{BB962C8B-B14F-4D97-AF65-F5344CB8AC3E}">
        <p14:creationId xmlns:p14="http://schemas.microsoft.com/office/powerpoint/2010/main" val="1400129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8DAEAB2-F03B-4AB4-B0F3-7A711A7120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68B1C9C-F451-48D9-AA93-D8FCB08F8B2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B870396-2CB4-4161-A0D2-4A692B12DA2C}"/>
              </a:ext>
            </a:extLst>
          </p:cNvPr>
          <p:cNvSpPr>
            <a:spLocks noGrp="1"/>
          </p:cNvSpPr>
          <p:nvPr>
            <p:ph type="dt" sz="half" idx="10"/>
          </p:nvPr>
        </p:nvSpPr>
        <p:spPr/>
        <p:txBody>
          <a:bodyPr/>
          <a:lstStyle/>
          <a:p>
            <a:fld id="{8EC706C8-D35E-4DF4-BED8-A06440662B0A}" type="datetimeFigureOut">
              <a:rPr lang="en-US" smtClean="0"/>
              <a:t>18-Aug-18</a:t>
            </a:fld>
            <a:endParaRPr lang="en-US"/>
          </a:p>
        </p:txBody>
      </p:sp>
      <p:sp>
        <p:nvSpPr>
          <p:cNvPr id="5" name="Footer Placeholder 4">
            <a:extLst>
              <a:ext uri="{FF2B5EF4-FFF2-40B4-BE49-F238E27FC236}">
                <a16:creationId xmlns:a16="http://schemas.microsoft.com/office/drawing/2014/main" xmlns="" id="{6A8A8C4F-428A-41DD-A375-2C4B2ACCD1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D2817E7-482D-4D67-855F-71AB89D7454E}"/>
              </a:ext>
            </a:extLst>
          </p:cNvPr>
          <p:cNvSpPr>
            <a:spLocks noGrp="1"/>
          </p:cNvSpPr>
          <p:nvPr>
            <p:ph type="sldNum" sz="quarter" idx="12"/>
          </p:nvPr>
        </p:nvSpPr>
        <p:spPr/>
        <p:txBody>
          <a:bodyPr/>
          <a:lstStyle/>
          <a:p>
            <a:fld id="{57CC4323-80EF-4181-A5A4-90F3A15406F5}" type="slidenum">
              <a:rPr lang="en-US" smtClean="0"/>
              <a:t>‹#›</a:t>
            </a:fld>
            <a:endParaRPr lang="en-US"/>
          </a:p>
        </p:txBody>
      </p:sp>
    </p:spTree>
    <p:extLst>
      <p:ext uri="{BB962C8B-B14F-4D97-AF65-F5344CB8AC3E}">
        <p14:creationId xmlns:p14="http://schemas.microsoft.com/office/powerpoint/2010/main" val="4027057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1056E8-AF04-4DDA-BB6A-09BF79C9DC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8013ED9-D47B-4150-8518-D1F3E69F02C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198F19D-7E31-4A07-A6EC-3713D02D9F0D}"/>
              </a:ext>
            </a:extLst>
          </p:cNvPr>
          <p:cNvSpPr>
            <a:spLocks noGrp="1"/>
          </p:cNvSpPr>
          <p:nvPr>
            <p:ph type="dt" sz="half" idx="10"/>
          </p:nvPr>
        </p:nvSpPr>
        <p:spPr/>
        <p:txBody>
          <a:bodyPr/>
          <a:lstStyle/>
          <a:p>
            <a:fld id="{8EC706C8-D35E-4DF4-BED8-A06440662B0A}" type="datetimeFigureOut">
              <a:rPr lang="en-US" smtClean="0"/>
              <a:t>18-Aug-18</a:t>
            </a:fld>
            <a:endParaRPr lang="en-US"/>
          </a:p>
        </p:txBody>
      </p:sp>
      <p:sp>
        <p:nvSpPr>
          <p:cNvPr id="5" name="Footer Placeholder 4">
            <a:extLst>
              <a:ext uri="{FF2B5EF4-FFF2-40B4-BE49-F238E27FC236}">
                <a16:creationId xmlns:a16="http://schemas.microsoft.com/office/drawing/2014/main" xmlns="" id="{59F7E539-E848-4B95-BA7C-441475D99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263F682-C9D4-400B-8061-C76E6186CC26}"/>
              </a:ext>
            </a:extLst>
          </p:cNvPr>
          <p:cNvSpPr>
            <a:spLocks noGrp="1"/>
          </p:cNvSpPr>
          <p:nvPr>
            <p:ph type="sldNum" sz="quarter" idx="12"/>
          </p:nvPr>
        </p:nvSpPr>
        <p:spPr/>
        <p:txBody>
          <a:bodyPr/>
          <a:lstStyle/>
          <a:p>
            <a:fld id="{57CC4323-80EF-4181-A5A4-90F3A15406F5}" type="slidenum">
              <a:rPr lang="en-US" smtClean="0"/>
              <a:t>‹#›</a:t>
            </a:fld>
            <a:endParaRPr lang="en-US"/>
          </a:p>
        </p:txBody>
      </p:sp>
    </p:spTree>
    <p:extLst>
      <p:ext uri="{BB962C8B-B14F-4D97-AF65-F5344CB8AC3E}">
        <p14:creationId xmlns:p14="http://schemas.microsoft.com/office/powerpoint/2010/main" val="308387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97B10D-8750-4F20-AE9D-0D1840E9CA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E2E5FFE-8B9C-474F-85FA-90A47A43C5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A132CA8D-9F70-4B52-BBA0-BF52EDC2C687}"/>
              </a:ext>
            </a:extLst>
          </p:cNvPr>
          <p:cNvSpPr>
            <a:spLocks noGrp="1"/>
          </p:cNvSpPr>
          <p:nvPr>
            <p:ph type="dt" sz="half" idx="10"/>
          </p:nvPr>
        </p:nvSpPr>
        <p:spPr/>
        <p:txBody>
          <a:bodyPr/>
          <a:lstStyle/>
          <a:p>
            <a:fld id="{8EC706C8-D35E-4DF4-BED8-A06440662B0A}" type="datetimeFigureOut">
              <a:rPr lang="en-US" smtClean="0"/>
              <a:t>18-Aug-18</a:t>
            </a:fld>
            <a:endParaRPr lang="en-US"/>
          </a:p>
        </p:txBody>
      </p:sp>
      <p:sp>
        <p:nvSpPr>
          <p:cNvPr id="5" name="Footer Placeholder 4">
            <a:extLst>
              <a:ext uri="{FF2B5EF4-FFF2-40B4-BE49-F238E27FC236}">
                <a16:creationId xmlns:a16="http://schemas.microsoft.com/office/drawing/2014/main" xmlns="" id="{0C1D0205-4689-4B71-A4E8-A08686654B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F574FE7-6DF9-4ECF-8D1D-08F5F3EB1BAF}"/>
              </a:ext>
            </a:extLst>
          </p:cNvPr>
          <p:cNvSpPr>
            <a:spLocks noGrp="1"/>
          </p:cNvSpPr>
          <p:nvPr>
            <p:ph type="sldNum" sz="quarter" idx="12"/>
          </p:nvPr>
        </p:nvSpPr>
        <p:spPr/>
        <p:txBody>
          <a:bodyPr/>
          <a:lstStyle/>
          <a:p>
            <a:fld id="{57CC4323-80EF-4181-A5A4-90F3A15406F5}" type="slidenum">
              <a:rPr lang="en-US" smtClean="0"/>
              <a:t>‹#›</a:t>
            </a:fld>
            <a:endParaRPr lang="en-US"/>
          </a:p>
        </p:txBody>
      </p:sp>
    </p:spTree>
    <p:extLst>
      <p:ext uri="{BB962C8B-B14F-4D97-AF65-F5344CB8AC3E}">
        <p14:creationId xmlns:p14="http://schemas.microsoft.com/office/powerpoint/2010/main" val="3066001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C3AFDC-BC13-4A12-A085-37527BB7A3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8854E43-894C-4E99-A6E5-FE8F036D292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1417FC2-FF25-43D6-A63F-D9337260BB3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529ADA7-D65B-4233-BE86-CADCA1431EEA}"/>
              </a:ext>
            </a:extLst>
          </p:cNvPr>
          <p:cNvSpPr>
            <a:spLocks noGrp="1"/>
          </p:cNvSpPr>
          <p:nvPr>
            <p:ph type="dt" sz="half" idx="10"/>
          </p:nvPr>
        </p:nvSpPr>
        <p:spPr/>
        <p:txBody>
          <a:bodyPr/>
          <a:lstStyle/>
          <a:p>
            <a:fld id="{8EC706C8-D35E-4DF4-BED8-A06440662B0A}" type="datetimeFigureOut">
              <a:rPr lang="en-US" smtClean="0"/>
              <a:t>18-Aug-18</a:t>
            </a:fld>
            <a:endParaRPr lang="en-US"/>
          </a:p>
        </p:txBody>
      </p:sp>
      <p:sp>
        <p:nvSpPr>
          <p:cNvPr id="6" name="Footer Placeholder 5">
            <a:extLst>
              <a:ext uri="{FF2B5EF4-FFF2-40B4-BE49-F238E27FC236}">
                <a16:creationId xmlns:a16="http://schemas.microsoft.com/office/drawing/2014/main" xmlns="" id="{1573A127-AC74-447F-A72B-27F6A222D1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50473C6-DAD2-402A-9A36-395A59CC80C4}"/>
              </a:ext>
            </a:extLst>
          </p:cNvPr>
          <p:cNvSpPr>
            <a:spLocks noGrp="1"/>
          </p:cNvSpPr>
          <p:nvPr>
            <p:ph type="sldNum" sz="quarter" idx="12"/>
          </p:nvPr>
        </p:nvSpPr>
        <p:spPr/>
        <p:txBody>
          <a:bodyPr/>
          <a:lstStyle/>
          <a:p>
            <a:fld id="{57CC4323-80EF-4181-A5A4-90F3A15406F5}" type="slidenum">
              <a:rPr lang="en-US" smtClean="0"/>
              <a:t>‹#›</a:t>
            </a:fld>
            <a:endParaRPr lang="en-US"/>
          </a:p>
        </p:txBody>
      </p:sp>
    </p:spTree>
    <p:extLst>
      <p:ext uri="{BB962C8B-B14F-4D97-AF65-F5344CB8AC3E}">
        <p14:creationId xmlns:p14="http://schemas.microsoft.com/office/powerpoint/2010/main" val="2727470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9F040E-BC2F-4C85-8CD0-00DCC69C2A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26715C69-C9A6-46BE-99A1-5C8F5F32F7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9EA82066-9CFF-4FD0-846A-759D9A95956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4C2A434-A7C0-4F04-9C4F-99553E7D94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36815EF3-6559-45FB-A9E0-8E5B37DDE87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069A06AB-E059-4721-BB90-D15377A497C3}"/>
              </a:ext>
            </a:extLst>
          </p:cNvPr>
          <p:cNvSpPr>
            <a:spLocks noGrp="1"/>
          </p:cNvSpPr>
          <p:nvPr>
            <p:ph type="dt" sz="half" idx="10"/>
          </p:nvPr>
        </p:nvSpPr>
        <p:spPr/>
        <p:txBody>
          <a:bodyPr/>
          <a:lstStyle/>
          <a:p>
            <a:fld id="{8EC706C8-D35E-4DF4-BED8-A06440662B0A}" type="datetimeFigureOut">
              <a:rPr lang="en-US" smtClean="0"/>
              <a:t>18-Aug-18</a:t>
            </a:fld>
            <a:endParaRPr lang="en-US"/>
          </a:p>
        </p:txBody>
      </p:sp>
      <p:sp>
        <p:nvSpPr>
          <p:cNvPr id="8" name="Footer Placeholder 7">
            <a:extLst>
              <a:ext uri="{FF2B5EF4-FFF2-40B4-BE49-F238E27FC236}">
                <a16:creationId xmlns:a16="http://schemas.microsoft.com/office/drawing/2014/main" xmlns="" id="{72A557B8-9713-41AE-9B65-8872F03677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860BD47-734C-4A7B-84D9-71A6AD81BDBC}"/>
              </a:ext>
            </a:extLst>
          </p:cNvPr>
          <p:cNvSpPr>
            <a:spLocks noGrp="1"/>
          </p:cNvSpPr>
          <p:nvPr>
            <p:ph type="sldNum" sz="quarter" idx="12"/>
          </p:nvPr>
        </p:nvSpPr>
        <p:spPr/>
        <p:txBody>
          <a:bodyPr/>
          <a:lstStyle/>
          <a:p>
            <a:fld id="{57CC4323-80EF-4181-A5A4-90F3A15406F5}" type="slidenum">
              <a:rPr lang="en-US" smtClean="0"/>
              <a:t>‹#›</a:t>
            </a:fld>
            <a:endParaRPr lang="en-US"/>
          </a:p>
        </p:txBody>
      </p:sp>
    </p:spTree>
    <p:extLst>
      <p:ext uri="{BB962C8B-B14F-4D97-AF65-F5344CB8AC3E}">
        <p14:creationId xmlns:p14="http://schemas.microsoft.com/office/powerpoint/2010/main" val="773142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2FA800-E90D-4615-9FD6-9AF1BC3CDF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8F20C80-A14C-4A3D-B7F4-1290B656DEFF}"/>
              </a:ext>
            </a:extLst>
          </p:cNvPr>
          <p:cNvSpPr>
            <a:spLocks noGrp="1"/>
          </p:cNvSpPr>
          <p:nvPr>
            <p:ph type="dt" sz="half" idx="10"/>
          </p:nvPr>
        </p:nvSpPr>
        <p:spPr/>
        <p:txBody>
          <a:bodyPr/>
          <a:lstStyle/>
          <a:p>
            <a:fld id="{8EC706C8-D35E-4DF4-BED8-A06440662B0A}" type="datetimeFigureOut">
              <a:rPr lang="en-US" smtClean="0"/>
              <a:t>18-Aug-18</a:t>
            </a:fld>
            <a:endParaRPr lang="en-US"/>
          </a:p>
        </p:txBody>
      </p:sp>
      <p:sp>
        <p:nvSpPr>
          <p:cNvPr id="4" name="Footer Placeholder 3">
            <a:extLst>
              <a:ext uri="{FF2B5EF4-FFF2-40B4-BE49-F238E27FC236}">
                <a16:creationId xmlns:a16="http://schemas.microsoft.com/office/drawing/2014/main" xmlns="" id="{C0DD1441-E188-460B-B0AF-501487311C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A0E7E54-D95C-4730-8735-D71B1D7FB890}"/>
              </a:ext>
            </a:extLst>
          </p:cNvPr>
          <p:cNvSpPr>
            <a:spLocks noGrp="1"/>
          </p:cNvSpPr>
          <p:nvPr>
            <p:ph type="sldNum" sz="quarter" idx="12"/>
          </p:nvPr>
        </p:nvSpPr>
        <p:spPr/>
        <p:txBody>
          <a:bodyPr/>
          <a:lstStyle/>
          <a:p>
            <a:fld id="{57CC4323-80EF-4181-A5A4-90F3A15406F5}" type="slidenum">
              <a:rPr lang="en-US" smtClean="0"/>
              <a:t>‹#›</a:t>
            </a:fld>
            <a:endParaRPr lang="en-US"/>
          </a:p>
        </p:txBody>
      </p:sp>
    </p:spTree>
    <p:extLst>
      <p:ext uri="{BB962C8B-B14F-4D97-AF65-F5344CB8AC3E}">
        <p14:creationId xmlns:p14="http://schemas.microsoft.com/office/powerpoint/2010/main" val="676337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C2E99CF-9471-4EFF-AE0E-07E852FE5D52}"/>
              </a:ext>
            </a:extLst>
          </p:cNvPr>
          <p:cNvSpPr>
            <a:spLocks noGrp="1"/>
          </p:cNvSpPr>
          <p:nvPr>
            <p:ph type="dt" sz="half" idx="10"/>
          </p:nvPr>
        </p:nvSpPr>
        <p:spPr/>
        <p:txBody>
          <a:bodyPr/>
          <a:lstStyle/>
          <a:p>
            <a:fld id="{8EC706C8-D35E-4DF4-BED8-A06440662B0A}" type="datetimeFigureOut">
              <a:rPr lang="en-US" smtClean="0"/>
              <a:t>18-Aug-18</a:t>
            </a:fld>
            <a:endParaRPr lang="en-US"/>
          </a:p>
        </p:txBody>
      </p:sp>
      <p:sp>
        <p:nvSpPr>
          <p:cNvPr id="3" name="Footer Placeholder 2">
            <a:extLst>
              <a:ext uri="{FF2B5EF4-FFF2-40B4-BE49-F238E27FC236}">
                <a16:creationId xmlns:a16="http://schemas.microsoft.com/office/drawing/2014/main" xmlns="" id="{115A8C34-4314-4A82-B3BB-030F199D5E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A906DD28-C7A4-4D55-9D38-7081919EE538}"/>
              </a:ext>
            </a:extLst>
          </p:cNvPr>
          <p:cNvSpPr>
            <a:spLocks noGrp="1"/>
          </p:cNvSpPr>
          <p:nvPr>
            <p:ph type="sldNum" sz="quarter" idx="12"/>
          </p:nvPr>
        </p:nvSpPr>
        <p:spPr/>
        <p:txBody>
          <a:bodyPr/>
          <a:lstStyle/>
          <a:p>
            <a:fld id="{57CC4323-80EF-4181-A5A4-90F3A15406F5}" type="slidenum">
              <a:rPr lang="en-US" smtClean="0"/>
              <a:t>‹#›</a:t>
            </a:fld>
            <a:endParaRPr lang="en-US"/>
          </a:p>
        </p:txBody>
      </p:sp>
    </p:spTree>
    <p:extLst>
      <p:ext uri="{BB962C8B-B14F-4D97-AF65-F5344CB8AC3E}">
        <p14:creationId xmlns:p14="http://schemas.microsoft.com/office/powerpoint/2010/main" val="2194446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C354CB-54E2-432D-B6C8-A4A9EFF326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A5A2B9B-5BE5-43F8-B875-C60D2C9D2B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FA31FF7-B123-4C82-A779-863FF67CEA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A1890B2-4548-4AF5-8F3A-18D9D080F132}"/>
              </a:ext>
            </a:extLst>
          </p:cNvPr>
          <p:cNvSpPr>
            <a:spLocks noGrp="1"/>
          </p:cNvSpPr>
          <p:nvPr>
            <p:ph type="dt" sz="half" idx="10"/>
          </p:nvPr>
        </p:nvSpPr>
        <p:spPr/>
        <p:txBody>
          <a:bodyPr/>
          <a:lstStyle/>
          <a:p>
            <a:fld id="{8EC706C8-D35E-4DF4-BED8-A06440662B0A}" type="datetimeFigureOut">
              <a:rPr lang="en-US" smtClean="0"/>
              <a:t>18-Aug-18</a:t>
            </a:fld>
            <a:endParaRPr lang="en-US"/>
          </a:p>
        </p:txBody>
      </p:sp>
      <p:sp>
        <p:nvSpPr>
          <p:cNvPr id="6" name="Footer Placeholder 5">
            <a:extLst>
              <a:ext uri="{FF2B5EF4-FFF2-40B4-BE49-F238E27FC236}">
                <a16:creationId xmlns:a16="http://schemas.microsoft.com/office/drawing/2014/main" xmlns="" id="{12BBF8C9-8232-4ADF-B0EE-E3B5FEFB8A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32D7EFE-4B2C-46C4-BB54-04EA41D89C30}"/>
              </a:ext>
            </a:extLst>
          </p:cNvPr>
          <p:cNvSpPr>
            <a:spLocks noGrp="1"/>
          </p:cNvSpPr>
          <p:nvPr>
            <p:ph type="sldNum" sz="quarter" idx="12"/>
          </p:nvPr>
        </p:nvSpPr>
        <p:spPr/>
        <p:txBody>
          <a:bodyPr/>
          <a:lstStyle/>
          <a:p>
            <a:fld id="{57CC4323-80EF-4181-A5A4-90F3A15406F5}" type="slidenum">
              <a:rPr lang="en-US" smtClean="0"/>
              <a:t>‹#›</a:t>
            </a:fld>
            <a:endParaRPr lang="en-US"/>
          </a:p>
        </p:txBody>
      </p:sp>
    </p:spTree>
    <p:extLst>
      <p:ext uri="{BB962C8B-B14F-4D97-AF65-F5344CB8AC3E}">
        <p14:creationId xmlns:p14="http://schemas.microsoft.com/office/powerpoint/2010/main" val="3205513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5A5AF-36C5-4520-983A-8D76ED6637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8522411-141F-4C84-AD43-CC8A1212E5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4E9FE970-FBD4-402A-982B-BDA3B9689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3C1E6A4-6333-4ACA-8652-C3E9FD90BD23}"/>
              </a:ext>
            </a:extLst>
          </p:cNvPr>
          <p:cNvSpPr>
            <a:spLocks noGrp="1"/>
          </p:cNvSpPr>
          <p:nvPr>
            <p:ph type="dt" sz="half" idx="10"/>
          </p:nvPr>
        </p:nvSpPr>
        <p:spPr/>
        <p:txBody>
          <a:bodyPr/>
          <a:lstStyle/>
          <a:p>
            <a:fld id="{8EC706C8-D35E-4DF4-BED8-A06440662B0A}" type="datetimeFigureOut">
              <a:rPr lang="en-US" smtClean="0"/>
              <a:t>18-Aug-18</a:t>
            </a:fld>
            <a:endParaRPr lang="en-US"/>
          </a:p>
        </p:txBody>
      </p:sp>
      <p:sp>
        <p:nvSpPr>
          <p:cNvPr id="6" name="Footer Placeholder 5">
            <a:extLst>
              <a:ext uri="{FF2B5EF4-FFF2-40B4-BE49-F238E27FC236}">
                <a16:creationId xmlns:a16="http://schemas.microsoft.com/office/drawing/2014/main" xmlns="" id="{4637F631-0CAA-4C83-BC63-7B1B2F6EBD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0074317-0A1D-4B91-BFEA-D3DBBED29117}"/>
              </a:ext>
            </a:extLst>
          </p:cNvPr>
          <p:cNvSpPr>
            <a:spLocks noGrp="1"/>
          </p:cNvSpPr>
          <p:nvPr>
            <p:ph type="sldNum" sz="quarter" idx="12"/>
          </p:nvPr>
        </p:nvSpPr>
        <p:spPr/>
        <p:txBody>
          <a:bodyPr/>
          <a:lstStyle/>
          <a:p>
            <a:fld id="{57CC4323-80EF-4181-A5A4-90F3A15406F5}" type="slidenum">
              <a:rPr lang="en-US" smtClean="0"/>
              <a:t>‹#›</a:t>
            </a:fld>
            <a:endParaRPr lang="en-US"/>
          </a:p>
        </p:txBody>
      </p:sp>
    </p:spTree>
    <p:extLst>
      <p:ext uri="{BB962C8B-B14F-4D97-AF65-F5344CB8AC3E}">
        <p14:creationId xmlns:p14="http://schemas.microsoft.com/office/powerpoint/2010/main" val="358073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740C54C-8F50-4CA8-87CA-EA4CACDA35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B8BDC7F-4C99-4198-8E23-27399A5AFC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BBBAD95-C3A7-4429-84A9-60A98236D3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C706C8-D35E-4DF4-BED8-A06440662B0A}" type="datetimeFigureOut">
              <a:rPr lang="en-US" smtClean="0"/>
              <a:t>18-Aug-18</a:t>
            </a:fld>
            <a:endParaRPr lang="en-US"/>
          </a:p>
        </p:txBody>
      </p:sp>
      <p:sp>
        <p:nvSpPr>
          <p:cNvPr id="5" name="Footer Placeholder 4">
            <a:extLst>
              <a:ext uri="{FF2B5EF4-FFF2-40B4-BE49-F238E27FC236}">
                <a16:creationId xmlns:a16="http://schemas.microsoft.com/office/drawing/2014/main" xmlns="" id="{613E4A1C-D901-44D1-9230-25394D7524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09E4134A-3983-4165-926B-F049522905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CC4323-80EF-4181-A5A4-90F3A15406F5}" type="slidenum">
              <a:rPr lang="en-US" smtClean="0"/>
              <a:t>‹#›</a:t>
            </a:fld>
            <a:endParaRPr lang="en-US"/>
          </a:p>
        </p:txBody>
      </p:sp>
    </p:spTree>
    <p:extLst>
      <p:ext uri="{BB962C8B-B14F-4D97-AF65-F5344CB8AC3E}">
        <p14:creationId xmlns:p14="http://schemas.microsoft.com/office/powerpoint/2010/main" val="3401655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EFDDE-64AD-4380-895F-EF64F490BA48}"/>
              </a:ext>
            </a:extLst>
          </p:cNvPr>
          <p:cNvSpPr>
            <a:spLocks noGrp="1"/>
          </p:cNvSpPr>
          <p:nvPr>
            <p:ph type="ctrTitle"/>
          </p:nvPr>
        </p:nvSpPr>
        <p:spPr/>
        <p:txBody>
          <a:bodyPr/>
          <a:lstStyle/>
          <a:p>
            <a:r>
              <a:rPr lang="en-US" dirty="0"/>
              <a:t>Sign up system notes</a:t>
            </a:r>
          </a:p>
        </p:txBody>
      </p:sp>
      <p:sp>
        <p:nvSpPr>
          <p:cNvPr id="3" name="Subtitle 2">
            <a:extLst>
              <a:ext uri="{FF2B5EF4-FFF2-40B4-BE49-F238E27FC236}">
                <a16:creationId xmlns:a16="http://schemas.microsoft.com/office/drawing/2014/main" xmlns="" id="{DEB15BFE-689A-4C75-809C-A79695E04ED1}"/>
              </a:ext>
            </a:extLst>
          </p:cNvPr>
          <p:cNvSpPr>
            <a:spLocks noGrp="1"/>
          </p:cNvSpPr>
          <p:nvPr>
            <p:ph type="subTitle" idx="1"/>
          </p:nvPr>
        </p:nvSpPr>
        <p:spPr>
          <a:xfrm>
            <a:off x="7315200" y="3509963"/>
            <a:ext cx="3021496" cy="691666"/>
          </a:xfrm>
        </p:spPr>
        <p:txBody>
          <a:bodyPr/>
          <a:lstStyle/>
          <a:p>
            <a:r>
              <a:rPr lang="en-US" dirty="0"/>
              <a:t>By Petr Nezhnov</a:t>
            </a:r>
          </a:p>
        </p:txBody>
      </p:sp>
      <p:pic>
        <p:nvPicPr>
          <p:cNvPr id="5" name="Picture 4">
            <a:extLst>
              <a:ext uri="{FF2B5EF4-FFF2-40B4-BE49-F238E27FC236}">
                <a16:creationId xmlns:a16="http://schemas.microsoft.com/office/drawing/2014/main" xmlns="" id="{A3D0DFD0-E7BE-4A6B-8750-106FF063D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4267" y="0"/>
            <a:ext cx="1247733" cy="1122363"/>
          </a:xfrm>
          <a:prstGeom prst="rect">
            <a:avLst/>
          </a:prstGeom>
        </p:spPr>
      </p:pic>
    </p:spTree>
    <p:extLst>
      <p:ext uri="{BB962C8B-B14F-4D97-AF65-F5344CB8AC3E}">
        <p14:creationId xmlns:p14="http://schemas.microsoft.com/office/powerpoint/2010/main" val="181153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EFDDE-64AD-4380-895F-EF64F490BA48}"/>
              </a:ext>
            </a:extLst>
          </p:cNvPr>
          <p:cNvSpPr>
            <a:spLocks noGrp="1"/>
          </p:cNvSpPr>
          <p:nvPr>
            <p:ph type="ctrTitle"/>
          </p:nvPr>
        </p:nvSpPr>
        <p:spPr>
          <a:xfrm>
            <a:off x="-1" y="64052"/>
            <a:ext cx="5528346" cy="1058311"/>
          </a:xfrm>
        </p:spPr>
        <p:txBody>
          <a:bodyPr>
            <a:normAutofit/>
          </a:bodyPr>
          <a:lstStyle/>
          <a:p>
            <a:r>
              <a:rPr lang="en-US" dirty="0"/>
              <a:t>Bonus. Problems</a:t>
            </a:r>
          </a:p>
        </p:txBody>
      </p:sp>
      <p:pic>
        <p:nvPicPr>
          <p:cNvPr id="5" name="Picture 4">
            <a:extLst>
              <a:ext uri="{FF2B5EF4-FFF2-40B4-BE49-F238E27FC236}">
                <a16:creationId xmlns:a16="http://schemas.microsoft.com/office/drawing/2014/main" xmlns="" id="{A3D0DFD0-E7BE-4A6B-8750-106FF063D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4267" y="0"/>
            <a:ext cx="1247733" cy="1122363"/>
          </a:xfrm>
          <a:prstGeom prst="rect">
            <a:avLst/>
          </a:prstGeom>
        </p:spPr>
      </p:pic>
      <p:sp>
        <p:nvSpPr>
          <p:cNvPr id="3" name="TextBox 2">
            <a:extLst>
              <a:ext uri="{FF2B5EF4-FFF2-40B4-BE49-F238E27FC236}">
                <a16:creationId xmlns:a16="http://schemas.microsoft.com/office/drawing/2014/main" xmlns="" id="{4E84A00E-81D6-4BC1-9B69-CD6BE226E6D1}"/>
              </a:ext>
            </a:extLst>
          </p:cNvPr>
          <p:cNvSpPr txBox="1"/>
          <p:nvPr/>
        </p:nvSpPr>
        <p:spPr>
          <a:xfrm>
            <a:off x="511728" y="1122363"/>
            <a:ext cx="8959442" cy="1354217"/>
          </a:xfrm>
          <a:prstGeom prst="rect">
            <a:avLst/>
          </a:prstGeom>
          <a:noFill/>
        </p:spPr>
        <p:txBody>
          <a:bodyPr wrap="square" rtlCol="0">
            <a:spAutoFit/>
          </a:bodyPr>
          <a:lstStyle/>
          <a:p>
            <a:endParaRPr lang="en-US" sz="2800" dirty="0"/>
          </a:p>
          <a:p>
            <a:pPr marL="342900" indent="-342900">
              <a:buFontTx/>
              <a:buAutoNum type="arabicPeriod"/>
            </a:pPr>
            <a:r>
              <a:rPr lang="ru-RU" dirty="0"/>
              <a:t>5</a:t>
            </a:r>
            <a:r>
              <a:rPr lang="en-US" dirty="0"/>
              <a:t> hours not a lot of time</a:t>
            </a:r>
            <a:endParaRPr lang="ru-RU" dirty="0"/>
          </a:p>
          <a:p>
            <a:pPr marL="342900" indent="-342900">
              <a:buAutoNum type="arabicPeriod"/>
            </a:pPr>
            <a:r>
              <a:rPr lang="en-US" dirty="0"/>
              <a:t>Recheck that all connections between components are implemented in Azure</a:t>
            </a:r>
          </a:p>
          <a:p>
            <a:pPr marL="342900" indent="-342900">
              <a:buAutoNum type="arabicPeriod"/>
            </a:pPr>
            <a:r>
              <a:rPr lang="en-US" dirty="0"/>
              <a:t>Shift in mind that goal of assignment is not a delivery of product but  showcasing skills.</a:t>
            </a:r>
          </a:p>
        </p:txBody>
      </p:sp>
    </p:spTree>
    <p:extLst>
      <p:ext uri="{BB962C8B-B14F-4D97-AF65-F5344CB8AC3E}">
        <p14:creationId xmlns:p14="http://schemas.microsoft.com/office/powerpoint/2010/main" val="3759956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EFDDE-64AD-4380-895F-EF64F490BA48}"/>
              </a:ext>
            </a:extLst>
          </p:cNvPr>
          <p:cNvSpPr>
            <a:spLocks noGrp="1"/>
          </p:cNvSpPr>
          <p:nvPr>
            <p:ph type="ctrTitle"/>
          </p:nvPr>
        </p:nvSpPr>
        <p:spPr>
          <a:xfrm>
            <a:off x="-1" y="64052"/>
            <a:ext cx="8103766" cy="1058311"/>
          </a:xfrm>
        </p:spPr>
        <p:txBody>
          <a:bodyPr>
            <a:normAutofit fontScale="90000"/>
          </a:bodyPr>
          <a:lstStyle/>
          <a:p>
            <a:r>
              <a:rPr lang="en-US" dirty="0"/>
              <a:t>Bonus. What can be better</a:t>
            </a:r>
          </a:p>
        </p:txBody>
      </p:sp>
      <p:pic>
        <p:nvPicPr>
          <p:cNvPr id="5" name="Picture 4">
            <a:extLst>
              <a:ext uri="{FF2B5EF4-FFF2-40B4-BE49-F238E27FC236}">
                <a16:creationId xmlns:a16="http://schemas.microsoft.com/office/drawing/2014/main" xmlns="" id="{A3D0DFD0-E7BE-4A6B-8750-106FF063D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4267" y="0"/>
            <a:ext cx="1247733" cy="1122363"/>
          </a:xfrm>
          <a:prstGeom prst="rect">
            <a:avLst/>
          </a:prstGeom>
        </p:spPr>
      </p:pic>
      <p:sp>
        <p:nvSpPr>
          <p:cNvPr id="6" name="TextBox 5">
            <a:extLst>
              <a:ext uri="{FF2B5EF4-FFF2-40B4-BE49-F238E27FC236}">
                <a16:creationId xmlns:a16="http://schemas.microsoft.com/office/drawing/2014/main" xmlns="" id="{1D23874F-A954-4BB4-A682-7D77C11DD3B1}"/>
              </a:ext>
            </a:extLst>
          </p:cNvPr>
          <p:cNvSpPr txBox="1"/>
          <p:nvPr/>
        </p:nvSpPr>
        <p:spPr>
          <a:xfrm>
            <a:off x="310392" y="1016756"/>
            <a:ext cx="8959442" cy="5632311"/>
          </a:xfrm>
          <a:prstGeom prst="rect">
            <a:avLst/>
          </a:prstGeom>
          <a:noFill/>
        </p:spPr>
        <p:txBody>
          <a:bodyPr wrap="square" rtlCol="0">
            <a:spAutoFit/>
          </a:bodyPr>
          <a:lstStyle/>
          <a:p>
            <a:r>
              <a:rPr lang="en-US" dirty="0"/>
              <a:t>From architecture perspective</a:t>
            </a:r>
            <a:r>
              <a:rPr lang="ru-RU" dirty="0"/>
              <a:t> -</a:t>
            </a:r>
            <a:r>
              <a:rPr lang="en-US" dirty="0"/>
              <a:t> load tests should be performed. Domain model should be reconsidered a bit. Since not a lot of code was written – hard to understand how good and friendly it is. Security was not is scope at all.</a:t>
            </a:r>
          </a:p>
          <a:p>
            <a:endParaRPr lang="en-US" dirty="0"/>
          </a:p>
          <a:p>
            <a:r>
              <a:rPr lang="en-US" dirty="0"/>
              <a:t>From code perspective. There is not a lot of code written. No reason to run the solution since only 5% are implemented. </a:t>
            </a:r>
          </a:p>
          <a:p>
            <a:endParaRPr lang="en-US" dirty="0"/>
          </a:p>
          <a:p>
            <a:r>
              <a:rPr lang="en-US" dirty="0"/>
              <a:t>Things that I omitted</a:t>
            </a:r>
          </a:p>
          <a:p>
            <a:pPr marL="285750" indent="-285750">
              <a:buFontTx/>
              <a:buChar char="-"/>
            </a:pPr>
            <a:r>
              <a:rPr lang="en-US" dirty="0"/>
              <a:t>Logging</a:t>
            </a:r>
          </a:p>
          <a:p>
            <a:pPr marL="285750" indent="-285750">
              <a:buFontTx/>
              <a:buChar char="-"/>
            </a:pPr>
            <a:r>
              <a:rPr lang="en-US" dirty="0"/>
              <a:t>Data layer. Table Storage repositories.</a:t>
            </a:r>
          </a:p>
          <a:p>
            <a:pPr marL="285750" indent="-285750">
              <a:buFontTx/>
              <a:buChar char="-"/>
            </a:pPr>
            <a:r>
              <a:rPr lang="en-US" dirty="0"/>
              <a:t>Adding reference of Azure SDK</a:t>
            </a:r>
          </a:p>
          <a:p>
            <a:pPr marL="285750" indent="-285750">
              <a:buFontTx/>
              <a:buChar char="-"/>
            </a:pPr>
            <a:r>
              <a:rPr lang="en-US" dirty="0"/>
              <a:t>CI/CD out of scope</a:t>
            </a:r>
          </a:p>
          <a:p>
            <a:pPr marL="285750" indent="-285750">
              <a:buFontTx/>
              <a:buChar char="-"/>
            </a:pPr>
            <a:r>
              <a:rPr lang="en-US" dirty="0"/>
              <a:t>Easy set up of environment to debug</a:t>
            </a:r>
          </a:p>
          <a:p>
            <a:pPr marL="285750" indent="-285750">
              <a:buFontTx/>
              <a:buChar char="-"/>
            </a:pPr>
            <a:r>
              <a:rPr lang="en-US" dirty="0"/>
              <a:t>Integration tests</a:t>
            </a:r>
          </a:p>
          <a:p>
            <a:endParaRPr lang="en-US" dirty="0"/>
          </a:p>
          <a:p>
            <a:r>
              <a:rPr lang="en-US" dirty="0"/>
              <a:t>Problems of existing code</a:t>
            </a:r>
          </a:p>
          <a:p>
            <a:pPr marL="285750" indent="-285750">
              <a:buFontTx/>
              <a:buChar char="-"/>
            </a:pPr>
            <a:r>
              <a:rPr lang="en-US" dirty="0"/>
              <a:t>Exception handling is not fully implemented. Just an idea is shown</a:t>
            </a:r>
          </a:p>
          <a:p>
            <a:pPr marL="285750" indent="-285750">
              <a:buFontTx/>
              <a:buChar char="-"/>
            </a:pPr>
            <a:r>
              <a:rPr lang="en-US" dirty="0"/>
              <a:t>Configuration</a:t>
            </a:r>
          </a:p>
          <a:p>
            <a:pPr marL="285750" indent="-285750">
              <a:buFontTx/>
              <a:buChar char="-"/>
            </a:pPr>
            <a:r>
              <a:rPr lang="en-US" dirty="0"/>
              <a:t>Test coverage</a:t>
            </a:r>
          </a:p>
          <a:p>
            <a:pPr marL="285750" indent="-285750">
              <a:buFontTx/>
              <a:buChar char="-"/>
            </a:pPr>
            <a:r>
              <a:rPr lang="en-US" dirty="0"/>
              <a:t>Some </a:t>
            </a:r>
            <a:r>
              <a:rPr lang="en-US" dirty="0" err="1"/>
              <a:t>namings</a:t>
            </a:r>
            <a:r>
              <a:rPr lang="en-US" dirty="0"/>
              <a:t> must be reconsidered</a:t>
            </a:r>
          </a:p>
        </p:txBody>
      </p:sp>
    </p:spTree>
    <p:extLst>
      <p:ext uri="{BB962C8B-B14F-4D97-AF65-F5344CB8AC3E}">
        <p14:creationId xmlns:p14="http://schemas.microsoft.com/office/powerpoint/2010/main" val="149909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EFDDE-64AD-4380-895F-EF64F490BA48}"/>
              </a:ext>
            </a:extLst>
          </p:cNvPr>
          <p:cNvSpPr>
            <a:spLocks noGrp="1"/>
          </p:cNvSpPr>
          <p:nvPr>
            <p:ph type="ctrTitle"/>
          </p:nvPr>
        </p:nvSpPr>
        <p:spPr>
          <a:xfrm>
            <a:off x="0" y="64052"/>
            <a:ext cx="8162488" cy="1058311"/>
          </a:xfrm>
        </p:spPr>
        <p:txBody>
          <a:bodyPr>
            <a:normAutofit/>
          </a:bodyPr>
          <a:lstStyle/>
          <a:p>
            <a:r>
              <a:rPr lang="en-US" dirty="0" err="1"/>
              <a:t>Architecture.Components</a:t>
            </a:r>
            <a:endParaRPr lang="en-US" dirty="0"/>
          </a:p>
        </p:txBody>
      </p:sp>
      <p:pic>
        <p:nvPicPr>
          <p:cNvPr id="5" name="Picture 4">
            <a:extLst>
              <a:ext uri="{FF2B5EF4-FFF2-40B4-BE49-F238E27FC236}">
                <a16:creationId xmlns:a16="http://schemas.microsoft.com/office/drawing/2014/main" xmlns="" id="{A3D0DFD0-E7BE-4A6B-8750-106FF063D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4267" y="0"/>
            <a:ext cx="1247733" cy="1122363"/>
          </a:xfrm>
          <a:prstGeom prst="rect">
            <a:avLst/>
          </a:prstGeom>
        </p:spPr>
      </p:pic>
      <p:sp>
        <p:nvSpPr>
          <p:cNvPr id="7" name="Oval 6">
            <a:extLst>
              <a:ext uri="{FF2B5EF4-FFF2-40B4-BE49-F238E27FC236}">
                <a16:creationId xmlns:a16="http://schemas.microsoft.com/office/drawing/2014/main" xmlns="" id="{5C8117C1-A9EF-4434-A321-554895EEA56F}"/>
              </a:ext>
            </a:extLst>
          </p:cNvPr>
          <p:cNvSpPr/>
          <p:nvPr/>
        </p:nvSpPr>
        <p:spPr>
          <a:xfrm>
            <a:off x="821094" y="1502230"/>
            <a:ext cx="1326488" cy="880244"/>
          </a:xfrm>
          <a:prstGeom prst="ellipse">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tx1"/>
                </a:solidFill>
                <a:effectLst>
                  <a:outerShdw blurRad="38100" dist="19050" dir="2700000" algn="tl" rotWithShape="0">
                    <a:schemeClr val="dk1">
                      <a:alpha val="40000"/>
                    </a:schemeClr>
                  </a:outerShdw>
                </a:effectLst>
              </a:rPr>
              <a:t>WebApi</a:t>
            </a:r>
            <a:endParaRPr lang="en-US" dirty="0">
              <a:ln w="0"/>
              <a:solidFill>
                <a:schemeClr val="tx1"/>
              </a:solidFill>
              <a:effectLst>
                <a:outerShdw blurRad="38100" dist="19050" dir="2700000" algn="tl" rotWithShape="0">
                  <a:schemeClr val="dk1">
                    <a:alpha val="40000"/>
                  </a:schemeClr>
                </a:outerShdw>
              </a:effectLst>
            </a:endParaRPr>
          </a:p>
        </p:txBody>
      </p:sp>
      <p:sp>
        <p:nvSpPr>
          <p:cNvPr id="8" name="Oval 7">
            <a:extLst>
              <a:ext uri="{FF2B5EF4-FFF2-40B4-BE49-F238E27FC236}">
                <a16:creationId xmlns:a16="http://schemas.microsoft.com/office/drawing/2014/main" xmlns="" id="{A1D43285-D314-4A0C-A362-E2393157ABF1}"/>
              </a:ext>
            </a:extLst>
          </p:cNvPr>
          <p:cNvSpPr/>
          <p:nvPr/>
        </p:nvSpPr>
        <p:spPr>
          <a:xfrm>
            <a:off x="536382" y="5355770"/>
            <a:ext cx="1895912" cy="1058310"/>
          </a:xfrm>
          <a:prstGeom prst="ellipse">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Application Insights</a:t>
            </a:r>
          </a:p>
          <a:p>
            <a:pPr algn="ctr"/>
            <a:r>
              <a:rPr lang="en-US" dirty="0">
                <a:ln w="0"/>
                <a:solidFill>
                  <a:schemeClr val="tx1"/>
                </a:solidFill>
                <a:effectLst>
                  <a:outerShdw blurRad="38100" dist="19050" dir="2700000" algn="tl" rotWithShape="0">
                    <a:schemeClr val="dk1">
                      <a:alpha val="40000"/>
                    </a:schemeClr>
                  </a:outerShdw>
                </a:effectLst>
              </a:rPr>
              <a:t>(Global)</a:t>
            </a:r>
          </a:p>
        </p:txBody>
      </p:sp>
      <p:sp>
        <p:nvSpPr>
          <p:cNvPr id="9" name="Rectangle 8">
            <a:extLst>
              <a:ext uri="{FF2B5EF4-FFF2-40B4-BE49-F238E27FC236}">
                <a16:creationId xmlns:a16="http://schemas.microsoft.com/office/drawing/2014/main" xmlns="" id="{226B26EE-1A19-4C84-BFFB-1B6B77F5CA0B}"/>
              </a:ext>
            </a:extLst>
          </p:cNvPr>
          <p:cNvSpPr/>
          <p:nvPr/>
        </p:nvSpPr>
        <p:spPr>
          <a:xfrm>
            <a:off x="3531764" y="2657212"/>
            <a:ext cx="4194495" cy="8556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Azure Service Bus</a:t>
            </a:r>
          </a:p>
        </p:txBody>
      </p:sp>
      <p:sp>
        <p:nvSpPr>
          <p:cNvPr id="11" name="Oval 10">
            <a:extLst>
              <a:ext uri="{FF2B5EF4-FFF2-40B4-BE49-F238E27FC236}">
                <a16:creationId xmlns:a16="http://schemas.microsoft.com/office/drawing/2014/main" xmlns="" id="{D30AE2F5-286B-443B-A63F-FDDF995EFC77}"/>
              </a:ext>
            </a:extLst>
          </p:cNvPr>
          <p:cNvSpPr/>
          <p:nvPr/>
        </p:nvSpPr>
        <p:spPr>
          <a:xfrm>
            <a:off x="9867878" y="2461270"/>
            <a:ext cx="1503028" cy="880244"/>
          </a:xfrm>
          <a:prstGeom prst="ellipse">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Sign Up Function</a:t>
            </a:r>
          </a:p>
        </p:txBody>
      </p:sp>
      <p:sp>
        <p:nvSpPr>
          <p:cNvPr id="12" name="Oval 11">
            <a:extLst>
              <a:ext uri="{FF2B5EF4-FFF2-40B4-BE49-F238E27FC236}">
                <a16:creationId xmlns:a16="http://schemas.microsoft.com/office/drawing/2014/main" xmlns="" id="{D78837A2-9A35-4B29-B8A1-73FDE47721F5}"/>
              </a:ext>
            </a:extLst>
          </p:cNvPr>
          <p:cNvSpPr/>
          <p:nvPr/>
        </p:nvSpPr>
        <p:spPr>
          <a:xfrm>
            <a:off x="9867878" y="1502230"/>
            <a:ext cx="1503028" cy="880244"/>
          </a:xfrm>
          <a:prstGeom prst="ellipse">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Email Approval Function</a:t>
            </a:r>
          </a:p>
        </p:txBody>
      </p:sp>
      <p:sp>
        <p:nvSpPr>
          <p:cNvPr id="13" name="Oval 12">
            <a:extLst>
              <a:ext uri="{FF2B5EF4-FFF2-40B4-BE49-F238E27FC236}">
                <a16:creationId xmlns:a16="http://schemas.microsoft.com/office/drawing/2014/main" xmlns="" id="{BD6323BD-538F-4583-856B-9D934A2CBC89}"/>
              </a:ext>
            </a:extLst>
          </p:cNvPr>
          <p:cNvSpPr/>
          <p:nvPr/>
        </p:nvSpPr>
        <p:spPr>
          <a:xfrm>
            <a:off x="9867878" y="3440783"/>
            <a:ext cx="1503028" cy="880244"/>
          </a:xfrm>
          <a:prstGeom prst="ellipse">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Update Statistics Function</a:t>
            </a:r>
          </a:p>
        </p:txBody>
      </p:sp>
      <p:sp>
        <p:nvSpPr>
          <p:cNvPr id="14" name="Oval 13">
            <a:extLst>
              <a:ext uri="{FF2B5EF4-FFF2-40B4-BE49-F238E27FC236}">
                <a16:creationId xmlns:a16="http://schemas.microsoft.com/office/drawing/2014/main" xmlns="" id="{BEEC136A-3698-4511-8E0E-52D2218A2008}"/>
              </a:ext>
            </a:extLst>
          </p:cNvPr>
          <p:cNvSpPr/>
          <p:nvPr/>
        </p:nvSpPr>
        <p:spPr>
          <a:xfrm>
            <a:off x="9724566" y="4420401"/>
            <a:ext cx="1789652" cy="1129116"/>
          </a:xfrm>
          <a:prstGeom prst="ellipse">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Bus to EventHub transfer Function</a:t>
            </a:r>
          </a:p>
        </p:txBody>
      </p:sp>
      <p:sp>
        <p:nvSpPr>
          <p:cNvPr id="15" name="Rectangle 14">
            <a:extLst>
              <a:ext uri="{FF2B5EF4-FFF2-40B4-BE49-F238E27FC236}">
                <a16:creationId xmlns:a16="http://schemas.microsoft.com/office/drawing/2014/main" xmlns="" id="{66BA1CB5-C4E9-4C3C-9D1B-F13743A2398D}"/>
              </a:ext>
            </a:extLst>
          </p:cNvPr>
          <p:cNvSpPr/>
          <p:nvPr/>
        </p:nvSpPr>
        <p:spPr>
          <a:xfrm>
            <a:off x="3531763" y="3718844"/>
            <a:ext cx="4194495" cy="8556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Azure Table Storage</a:t>
            </a:r>
          </a:p>
        </p:txBody>
      </p:sp>
      <p:sp>
        <p:nvSpPr>
          <p:cNvPr id="16" name="Rectangle 15">
            <a:extLst>
              <a:ext uri="{FF2B5EF4-FFF2-40B4-BE49-F238E27FC236}">
                <a16:creationId xmlns:a16="http://schemas.microsoft.com/office/drawing/2014/main" xmlns="" id="{A3956D54-AD37-4189-A354-C1F0ED3B3909}"/>
              </a:ext>
            </a:extLst>
          </p:cNvPr>
          <p:cNvSpPr/>
          <p:nvPr/>
        </p:nvSpPr>
        <p:spPr>
          <a:xfrm>
            <a:off x="3531763" y="4780476"/>
            <a:ext cx="4194495" cy="8556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Event Hub</a:t>
            </a:r>
          </a:p>
        </p:txBody>
      </p:sp>
      <p:sp>
        <p:nvSpPr>
          <p:cNvPr id="17" name="Oval 16">
            <a:extLst>
              <a:ext uri="{FF2B5EF4-FFF2-40B4-BE49-F238E27FC236}">
                <a16:creationId xmlns:a16="http://schemas.microsoft.com/office/drawing/2014/main" xmlns="" id="{71B83329-655A-46E0-94A5-E3328A1D7C86}"/>
              </a:ext>
            </a:extLst>
          </p:cNvPr>
          <p:cNvSpPr/>
          <p:nvPr/>
        </p:nvSpPr>
        <p:spPr>
          <a:xfrm>
            <a:off x="536382" y="3037349"/>
            <a:ext cx="1895912" cy="1058310"/>
          </a:xfrm>
          <a:prstGeom prst="ellipse">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Azure Stream Analytics</a:t>
            </a:r>
          </a:p>
        </p:txBody>
      </p:sp>
      <p:cxnSp>
        <p:nvCxnSpPr>
          <p:cNvPr id="19" name="Straight Arrow Connector 18">
            <a:extLst>
              <a:ext uri="{FF2B5EF4-FFF2-40B4-BE49-F238E27FC236}">
                <a16:creationId xmlns:a16="http://schemas.microsoft.com/office/drawing/2014/main" xmlns="" id="{740775EA-CECB-468C-BBE4-7E75E5969E32}"/>
              </a:ext>
            </a:extLst>
          </p:cNvPr>
          <p:cNvCxnSpPr>
            <a:stCxn id="7" idx="6"/>
            <a:endCxn id="9" idx="1"/>
          </p:cNvCxnSpPr>
          <p:nvPr/>
        </p:nvCxnSpPr>
        <p:spPr>
          <a:xfrm>
            <a:off x="2147582" y="1942352"/>
            <a:ext cx="1384182" cy="1142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7B23A080-20AE-4EA5-92D5-E633E4B2A9DD}"/>
              </a:ext>
            </a:extLst>
          </p:cNvPr>
          <p:cNvCxnSpPr>
            <a:cxnSpLocks/>
            <a:stCxn id="7" idx="5"/>
          </p:cNvCxnSpPr>
          <p:nvPr/>
        </p:nvCxnSpPr>
        <p:spPr>
          <a:xfrm>
            <a:off x="1953322" y="2253565"/>
            <a:ext cx="1578442" cy="1908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C9A6804D-CEEE-4F24-B9F1-C6B953494A67}"/>
              </a:ext>
            </a:extLst>
          </p:cNvPr>
          <p:cNvCxnSpPr>
            <a:cxnSpLocks/>
          </p:cNvCxnSpPr>
          <p:nvPr/>
        </p:nvCxnSpPr>
        <p:spPr>
          <a:xfrm flipH="1" flipV="1">
            <a:off x="7726257" y="3435892"/>
            <a:ext cx="1998309" cy="1503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7D53CF95-C3A5-4ABC-BF90-CCA1618FD2BB}"/>
              </a:ext>
            </a:extLst>
          </p:cNvPr>
          <p:cNvCxnSpPr>
            <a:cxnSpLocks/>
          </p:cNvCxnSpPr>
          <p:nvPr/>
        </p:nvCxnSpPr>
        <p:spPr>
          <a:xfrm flipH="1" flipV="1">
            <a:off x="7726257" y="3309608"/>
            <a:ext cx="2151273" cy="550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1BDB8BF7-B09C-4D87-B71E-7FD7D5254828}"/>
              </a:ext>
            </a:extLst>
          </p:cNvPr>
          <p:cNvCxnSpPr>
            <a:cxnSpLocks/>
            <a:endCxn id="15" idx="3"/>
          </p:cNvCxnSpPr>
          <p:nvPr/>
        </p:nvCxnSpPr>
        <p:spPr>
          <a:xfrm flipH="1">
            <a:off x="7726258" y="3864689"/>
            <a:ext cx="2141620" cy="281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F97CB1A5-A42F-4FCE-8C80-1FC8DF604253}"/>
              </a:ext>
            </a:extLst>
          </p:cNvPr>
          <p:cNvCxnSpPr>
            <a:cxnSpLocks/>
            <a:endCxn id="15" idx="3"/>
          </p:cNvCxnSpPr>
          <p:nvPr/>
        </p:nvCxnSpPr>
        <p:spPr>
          <a:xfrm flipH="1">
            <a:off x="7726258" y="2901392"/>
            <a:ext cx="2160350" cy="1245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58F68B7E-3F2E-454A-88B5-B1C208CEFF7C}"/>
              </a:ext>
            </a:extLst>
          </p:cNvPr>
          <p:cNvCxnSpPr>
            <a:cxnSpLocks/>
            <a:endCxn id="9" idx="3"/>
          </p:cNvCxnSpPr>
          <p:nvPr/>
        </p:nvCxnSpPr>
        <p:spPr>
          <a:xfrm flipH="1">
            <a:off x="7726259" y="2890011"/>
            <a:ext cx="2141618" cy="195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1E79242F-4FB5-403B-B985-B31487AC7950}"/>
              </a:ext>
            </a:extLst>
          </p:cNvPr>
          <p:cNvCxnSpPr>
            <a:cxnSpLocks/>
          </p:cNvCxnSpPr>
          <p:nvPr/>
        </p:nvCxnSpPr>
        <p:spPr>
          <a:xfrm flipH="1">
            <a:off x="7701142" y="1891719"/>
            <a:ext cx="2166737" cy="1067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xmlns="" id="{2F823D16-5D45-4689-A8AD-FE131487164D}"/>
              </a:ext>
            </a:extLst>
          </p:cNvPr>
          <p:cNvCxnSpPr>
            <a:cxnSpLocks/>
            <a:stCxn id="14" idx="2"/>
          </p:cNvCxnSpPr>
          <p:nvPr/>
        </p:nvCxnSpPr>
        <p:spPr>
          <a:xfrm flipH="1">
            <a:off x="7726258" y="4984959"/>
            <a:ext cx="1998308" cy="177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xmlns="" id="{6AF52FF7-ABB5-483D-A397-2FDA6AFA25B8}"/>
              </a:ext>
            </a:extLst>
          </p:cNvPr>
          <p:cNvCxnSpPr>
            <a:cxnSpLocks/>
            <a:endCxn id="16" idx="1"/>
          </p:cNvCxnSpPr>
          <p:nvPr/>
        </p:nvCxnSpPr>
        <p:spPr>
          <a:xfrm>
            <a:off x="2432294" y="3566504"/>
            <a:ext cx="1099469" cy="1641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xmlns="" id="{F7B57B32-E68E-42A1-AC9F-BEA091C6AF47}"/>
              </a:ext>
            </a:extLst>
          </p:cNvPr>
          <p:cNvCxnSpPr>
            <a:cxnSpLocks/>
            <a:stCxn id="17" idx="6"/>
          </p:cNvCxnSpPr>
          <p:nvPr/>
        </p:nvCxnSpPr>
        <p:spPr>
          <a:xfrm flipV="1">
            <a:off x="2432294" y="3074470"/>
            <a:ext cx="1071226" cy="492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780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EFDDE-64AD-4380-895F-EF64F490BA48}"/>
              </a:ext>
            </a:extLst>
          </p:cNvPr>
          <p:cNvSpPr>
            <a:spLocks noGrp="1"/>
          </p:cNvSpPr>
          <p:nvPr>
            <p:ph type="ctrTitle"/>
          </p:nvPr>
        </p:nvSpPr>
        <p:spPr>
          <a:xfrm>
            <a:off x="0" y="64052"/>
            <a:ext cx="6096000" cy="1058311"/>
          </a:xfrm>
        </p:spPr>
        <p:txBody>
          <a:bodyPr>
            <a:normAutofit/>
          </a:bodyPr>
          <a:lstStyle/>
          <a:p>
            <a:r>
              <a:rPr lang="en-US" dirty="0" err="1"/>
              <a:t>Architecture.Flow</a:t>
            </a:r>
            <a:endParaRPr lang="en-US" dirty="0"/>
          </a:p>
        </p:txBody>
      </p:sp>
      <p:pic>
        <p:nvPicPr>
          <p:cNvPr id="5" name="Picture 4">
            <a:extLst>
              <a:ext uri="{FF2B5EF4-FFF2-40B4-BE49-F238E27FC236}">
                <a16:creationId xmlns:a16="http://schemas.microsoft.com/office/drawing/2014/main" xmlns="" id="{A3D0DFD0-E7BE-4A6B-8750-106FF063D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4267" y="0"/>
            <a:ext cx="1247733" cy="1122363"/>
          </a:xfrm>
          <a:prstGeom prst="rect">
            <a:avLst/>
          </a:prstGeom>
        </p:spPr>
      </p:pic>
      <p:sp>
        <p:nvSpPr>
          <p:cNvPr id="56" name="TextBox 55">
            <a:extLst>
              <a:ext uri="{FF2B5EF4-FFF2-40B4-BE49-F238E27FC236}">
                <a16:creationId xmlns:a16="http://schemas.microsoft.com/office/drawing/2014/main" xmlns="" id="{C870122C-4FA1-4479-AAE2-FCB129A84103}"/>
              </a:ext>
            </a:extLst>
          </p:cNvPr>
          <p:cNvSpPr txBox="1"/>
          <p:nvPr/>
        </p:nvSpPr>
        <p:spPr>
          <a:xfrm>
            <a:off x="645952" y="1305785"/>
            <a:ext cx="5931016" cy="1477328"/>
          </a:xfrm>
          <a:prstGeom prst="rect">
            <a:avLst/>
          </a:prstGeom>
          <a:noFill/>
          <a:ln>
            <a:solidFill>
              <a:schemeClr val="accent1">
                <a:lumMod val="60000"/>
                <a:lumOff val="40000"/>
              </a:schemeClr>
            </a:solidFill>
          </a:ln>
        </p:spPr>
        <p:txBody>
          <a:bodyPr wrap="square" rtlCol="0">
            <a:spAutoFit/>
          </a:bodyPr>
          <a:lstStyle/>
          <a:p>
            <a:pPr marL="342900" indent="-342900">
              <a:buAutoNum type="arabicPeriod"/>
            </a:pPr>
            <a:r>
              <a:rPr lang="en-US" dirty="0" err="1"/>
              <a:t>WebApi</a:t>
            </a:r>
            <a:r>
              <a:rPr lang="en-US" dirty="0"/>
              <a:t> gets a HTTP request</a:t>
            </a:r>
          </a:p>
          <a:p>
            <a:pPr marL="342900" indent="-342900">
              <a:buAutoNum type="arabicPeriod"/>
            </a:pPr>
            <a:r>
              <a:rPr lang="en-US" dirty="0" err="1"/>
              <a:t>WebApi</a:t>
            </a:r>
            <a:r>
              <a:rPr lang="en-US" dirty="0"/>
              <a:t> send request to sign up to </a:t>
            </a:r>
            <a:r>
              <a:rPr lang="en-US" dirty="0" err="1"/>
              <a:t>SignUp</a:t>
            </a:r>
            <a:r>
              <a:rPr lang="en-US" dirty="0"/>
              <a:t> queue</a:t>
            </a:r>
          </a:p>
          <a:p>
            <a:pPr marL="342900" indent="-342900">
              <a:buAutoNum type="arabicPeriod"/>
            </a:pPr>
            <a:r>
              <a:rPr lang="en-US" dirty="0" err="1"/>
              <a:t>SignUp</a:t>
            </a:r>
            <a:r>
              <a:rPr lang="en-US" dirty="0"/>
              <a:t> Azure Function processes message</a:t>
            </a:r>
          </a:p>
          <a:p>
            <a:pPr marL="342900" indent="-342900">
              <a:buAutoNum type="arabicPeriod"/>
            </a:pPr>
            <a:r>
              <a:rPr lang="en-US" dirty="0" err="1"/>
              <a:t>SignUp</a:t>
            </a:r>
            <a:r>
              <a:rPr lang="en-US" dirty="0"/>
              <a:t> Azure Function sends result </a:t>
            </a:r>
            <a:r>
              <a:rPr lang="en-US" dirty="0" err="1"/>
              <a:t>toSignUpResult</a:t>
            </a:r>
            <a:r>
              <a:rPr lang="en-US" dirty="0"/>
              <a:t> topic</a:t>
            </a:r>
          </a:p>
          <a:p>
            <a:pPr marL="342900" indent="-342900">
              <a:buAutoNum type="arabicPeriod"/>
            </a:pPr>
            <a:endParaRPr lang="en-US" dirty="0"/>
          </a:p>
        </p:txBody>
      </p:sp>
      <p:sp>
        <p:nvSpPr>
          <p:cNvPr id="57" name="TextBox 56">
            <a:extLst>
              <a:ext uri="{FF2B5EF4-FFF2-40B4-BE49-F238E27FC236}">
                <a16:creationId xmlns:a16="http://schemas.microsoft.com/office/drawing/2014/main" xmlns="" id="{D75520CE-E29D-4347-8406-2C3FC6820C00}"/>
              </a:ext>
            </a:extLst>
          </p:cNvPr>
          <p:cNvSpPr txBox="1"/>
          <p:nvPr/>
        </p:nvSpPr>
        <p:spPr>
          <a:xfrm>
            <a:off x="514524" y="3798776"/>
            <a:ext cx="4060272" cy="923330"/>
          </a:xfrm>
          <a:prstGeom prst="rect">
            <a:avLst/>
          </a:prstGeom>
          <a:noFill/>
          <a:ln>
            <a:solidFill>
              <a:schemeClr val="accent1">
                <a:lumMod val="40000"/>
                <a:lumOff val="60000"/>
              </a:schemeClr>
            </a:solidFill>
          </a:ln>
        </p:spPr>
        <p:txBody>
          <a:bodyPr wrap="square" rtlCol="0">
            <a:spAutoFit/>
          </a:bodyPr>
          <a:lstStyle/>
          <a:p>
            <a:r>
              <a:rPr lang="en-US" dirty="0"/>
              <a:t>5. Email Approval Function picks message and sends email</a:t>
            </a:r>
          </a:p>
          <a:p>
            <a:endParaRPr lang="en-US" dirty="0"/>
          </a:p>
        </p:txBody>
      </p:sp>
      <p:sp>
        <p:nvSpPr>
          <p:cNvPr id="58" name="TextBox 57">
            <a:extLst>
              <a:ext uri="{FF2B5EF4-FFF2-40B4-BE49-F238E27FC236}">
                <a16:creationId xmlns:a16="http://schemas.microsoft.com/office/drawing/2014/main" xmlns="" id="{DDEE1961-DD4E-42B1-9E94-047B336D2A9F}"/>
              </a:ext>
            </a:extLst>
          </p:cNvPr>
          <p:cNvSpPr txBox="1"/>
          <p:nvPr/>
        </p:nvSpPr>
        <p:spPr>
          <a:xfrm>
            <a:off x="5013250" y="3798776"/>
            <a:ext cx="6362221" cy="2031325"/>
          </a:xfrm>
          <a:prstGeom prst="rect">
            <a:avLst/>
          </a:prstGeom>
          <a:noFill/>
          <a:ln>
            <a:solidFill>
              <a:schemeClr val="accent1">
                <a:lumMod val="40000"/>
                <a:lumOff val="60000"/>
              </a:schemeClr>
            </a:solidFill>
          </a:ln>
        </p:spPr>
        <p:txBody>
          <a:bodyPr wrap="square" rtlCol="0">
            <a:spAutoFit/>
          </a:bodyPr>
          <a:lstStyle/>
          <a:p>
            <a:r>
              <a:rPr lang="en-US" dirty="0"/>
              <a:t>5. Bus to Event Hub Azure function transfers message to Event Hub</a:t>
            </a:r>
          </a:p>
          <a:p>
            <a:r>
              <a:rPr lang="en-US" dirty="0"/>
              <a:t>6. Azure Stream Analytics processes a stream of message and sends an aggregate to </a:t>
            </a:r>
            <a:r>
              <a:rPr lang="en-US" dirty="0" err="1"/>
              <a:t>UpdateStatistics</a:t>
            </a:r>
            <a:r>
              <a:rPr lang="en-US" dirty="0"/>
              <a:t> queue</a:t>
            </a:r>
          </a:p>
          <a:p>
            <a:r>
              <a:rPr lang="en-US" dirty="0"/>
              <a:t>7. Update statistics Function processes message adding delta to numbers in Table Storage</a:t>
            </a:r>
          </a:p>
          <a:p>
            <a:endParaRPr lang="en-US" dirty="0"/>
          </a:p>
        </p:txBody>
      </p:sp>
      <p:cxnSp>
        <p:nvCxnSpPr>
          <p:cNvPr id="60" name="Straight Arrow Connector 59">
            <a:extLst>
              <a:ext uri="{FF2B5EF4-FFF2-40B4-BE49-F238E27FC236}">
                <a16:creationId xmlns:a16="http://schemas.microsoft.com/office/drawing/2014/main" xmlns="" id="{8422057F-9587-457E-B784-047A8DF36494}"/>
              </a:ext>
            </a:extLst>
          </p:cNvPr>
          <p:cNvCxnSpPr>
            <a:cxnSpLocks/>
            <a:stCxn id="56" idx="2"/>
            <a:endCxn id="57" idx="0"/>
          </p:cNvCxnSpPr>
          <p:nvPr/>
        </p:nvCxnSpPr>
        <p:spPr>
          <a:xfrm flipH="1">
            <a:off x="2544660" y="2783113"/>
            <a:ext cx="1066800" cy="1015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xmlns="" id="{3343C429-5636-431D-8299-82A81F6D6292}"/>
              </a:ext>
            </a:extLst>
          </p:cNvPr>
          <p:cNvCxnSpPr>
            <a:cxnSpLocks/>
            <a:stCxn id="56" idx="2"/>
            <a:endCxn id="58" idx="0"/>
          </p:cNvCxnSpPr>
          <p:nvPr/>
        </p:nvCxnSpPr>
        <p:spPr>
          <a:xfrm>
            <a:off x="3611460" y="2783113"/>
            <a:ext cx="4582901" cy="1015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882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EFDDE-64AD-4380-895F-EF64F490BA48}"/>
              </a:ext>
            </a:extLst>
          </p:cNvPr>
          <p:cNvSpPr>
            <a:spLocks noGrp="1"/>
          </p:cNvSpPr>
          <p:nvPr>
            <p:ph type="ctrTitle"/>
          </p:nvPr>
        </p:nvSpPr>
        <p:spPr>
          <a:xfrm>
            <a:off x="-1" y="64052"/>
            <a:ext cx="9043333" cy="1058311"/>
          </a:xfrm>
        </p:spPr>
        <p:txBody>
          <a:bodyPr>
            <a:normAutofit fontScale="90000"/>
          </a:bodyPr>
          <a:lstStyle/>
          <a:p>
            <a:r>
              <a:rPr lang="en-US" dirty="0" err="1"/>
              <a:t>Architecture.storage</a:t>
            </a:r>
            <a:r>
              <a:rPr lang="en-US" dirty="0"/>
              <a:t>-structure</a:t>
            </a:r>
          </a:p>
        </p:txBody>
      </p:sp>
      <p:pic>
        <p:nvPicPr>
          <p:cNvPr id="5" name="Picture 4">
            <a:extLst>
              <a:ext uri="{FF2B5EF4-FFF2-40B4-BE49-F238E27FC236}">
                <a16:creationId xmlns:a16="http://schemas.microsoft.com/office/drawing/2014/main" xmlns="" id="{A3D0DFD0-E7BE-4A6B-8750-106FF063D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4267" y="0"/>
            <a:ext cx="1247733" cy="1122363"/>
          </a:xfrm>
          <a:prstGeom prst="rect">
            <a:avLst/>
          </a:prstGeom>
        </p:spPr>
      </p:pic>
      <p:sp>
        <p:nvSpPr>
          <p:cNvPr id="3" name="TextBox 2">
            <a:extLst>
              <a:ext uri="{FF2B5EF4-FFF2-40B4-BE49-F238E27FC236}">
                <a16:creationId xmlns:a16="http://schemas.microsoft.com/office/drawing/2014/main" xmlns="" id="{4E876A50-2C7C-4ED4-9AC6-C378AFC33131}"/>
              </a:ext>
            </a:extLst>
          </p:cNvPr>
          <p:cNvSpPr txBox="1"/>
          <p:nvPr/>
        </p:nvSpPr>
        <p:spPr>
          <a:xfrm>
            <a:off x="545284" y="1484851"/>
            <a:ext cx="5990871" cy="369332"/>
          </a:xfrm>
          <a:prstGeom prst="rect">
            <a:avLst/>
          </a:prstGeom>
          <a:noFill/>
        </p:spPr>
        <p:txBody>
          <a:bodyPr wrap="none" rtlCol="0">
            <a:spAutoFit/>
          </a:bodyPr>
          <a:lstStyle/>
          <a:p>
            <a:r>
              <a:rPr lang="en-US" dirty="0"/>
              <a:t>Due to not complex domain we make tricks with </a:t>
            </a:r>
            <a:r>
              <a:rPr lang="en-US" dirty="0" err="1"/>
              <a:t>PartitionKey</a:t>
            </a:r>
            <a:r>
              <a:rPr lang="en-US" dirty="0"/>
              <a:t>.</a:t>
            </a:r>
          </a:p>
        </p:txBody>
      </p:sp>
      <p:graphicFrame>
        <p:nvGraphicFramePr>
          <p:cNvPr id="4" name="Table 3">
            <a:extLst>
              <a:ext uri="{FF2B5EF4-FFF2-40B4-BE49-F238E27FC236}">
                <a16:creationId xmlns:a16="http://schemas.microsoft.com/office/drawing/2014/main" xmlns="" id="{A0A2FB27-FA87-47ED-838C-4AC666383E3A}"/>
              </a:ext>
            </a:extLst>
          </p:cNvPr>
          <p:cNvGraphicFramePr>
            <a:graphicFrameLocks noGrp="1"/>
          </p:cNvGraphicFramePr>
          <p:nvPr>
            <p:extLst>
              <p:ext uri="{D42A27DB-BD31-4B8C-83A1-F6EECF244321}">
                <p14:modId xmlns:p14="http://schemas.microsoft.com/office/powerpoint/2010/main" val="2719764078"/>
              </p:ext>
            </p:extLst>
          </p:nvPr>
        </p:nvGraphicFramePr>
        <p:xfrm>
          <a:off x="545284" y="2120628"/>
          <a:ext cx="10989580" cy="4323080"/>
        </p:xfrm>
        <a:graphic>
          <a:graphicData uri="http://schemas.openxmlformats.org/drawingml/2006/table">
            <a:tbl>
              <a:tblPr firstRow="1" bandRow="1">
                <a:tableStyleId>{5C22544A-7EE6-4342-B048-85BDC9FD1C3A}</a:tableStyleId>
              </a:tblPr>
              <a:tblGrid>
                <a:gridCol w="2197916">
                  <a:extLst>
                    <a:ext uri="{9D8B030D-6E8A-4147-A177-3AD203B41FA5}">
                      <a16:colId xmlns:a16="http://schemas.microsoft.com/office/drawing/2014/main" xmlns="" val="1260642711"/>
                    </a:ext>
                  </a:extLst>
                </a:gridCol>
                <a:gridCol w="2197916">
                  <a:extLst>
                    <a:ext uri="{9D8B030D-6E8A-4147-A177-3AD203B41FA5}">
                      <a16:colId xmlns:a16="http://schemas.microsoft.com/office/drawing/2014/main" xmlns="" val="3268955320"/>
                    </a:ext>
                  </a:extLst>
                </a:gridCol>
                <a:gridCol w="2197916">
                  <a:extLst>
                    <a:ext uri="{9D8B030D-6E8A-4147-A177-3AD203B41FA5}">
                      <a16:colId xmlns:a16="http://schemas.microsoft.com/office/drawing/2014/main" xmlns="" val="1033781933"/>
                    </a:ext>
                  </a:extLst>
                </a:gridCol>
                <a:gridCol w="2197916">
                  <a:extLst>
                    <a:ext uri="{9D8B030D-6E8A-4147-A177-3AD203B41FA5}">
                      <a16:colId xmlns:a16="http://schemas.microsoft.com/office/drawing/2014/main" xmlns="" val="54004528"/>
                    </a:ext>
                  </a:extLst>
                </a:gridCol>
                <a:gridCol w="2197916">
                  <a:extLst>
                    <a:ext uri="{9D8B030D-6E8A-4147-A177-3AD203B41FA5}">
                      <a16:colId xmlns:a16="http://schemas.microsoft.com/office/drawing/2014/main" xmlns="" val="4121656081"/>
                    </a:ext>
                  </a:extLst>
                </a:gridCol>
              </a:tblGrid>
              <a:tr h="370840">
                <a:tc>
                  <a:txBody>
                    <a:bodyPr/>
                    <a:lstStyle/>
                    <a:p>
                      <a:r>
                        <a:rPr lang="en-US" dirty="0"/>
                        <a:t>Table Name</a:t>
                      </a:r>
                    </a:p>
                  </a:txBody>
                  <a:tcPr/>
                </a:tc>
                <a:tc>
                  <a:txBody>
                    <a:bodyPr/>
                    <a:lstStyle/>
                    <a:p>
                      <a:r>
                        <a:rPr lang="en-US" dirty="0"/>
                        <a:t>Partition Key</a:t>
                      </a:r>
                    </a:p>
                  </a:txBody>
                  <a:tcPr/>
                </a:tc>
                <a:tc>
                  <a:txBody>
                    <a:bodyPr/>
                    <a:lstStyle/>
                    <a:p>
                      <a:r>
                        <a:rPr lang="en-US" dirty="0"/>
                        <a:t>Row Key</a:t>
                      </a:r>
                    </a:p>
                  </a:txBody>
                  <a:tcPr/>
                </a:tc>
                <a:tc>
                  <a:txBody>
                    <a:bodyPr/>
                    <a:lstStyle/>
                    <a:p>
                      <a:r>
                        <a:rPr lang="en-US" dirty="0"/>
                        <a:t>Other data</a:t>
                      </a:r>
                    </a:p>
                  </a:txBody>
                  <a:tcPr/>
                </a:tc>
                <a:tc>
                  <a:txBody>
                    <a:bodyPr/>
                    <a:lstStyle/>
                    <a:p>
                      <a:r>
                        <a:rPr lang="en-US" dirty="0"/>
                        <a:t>Explanation</a:t>
                      </a:r>
                    </a:p>
                  </a:txBody>
                  <a:tcPr/>
                </a:tc>
                <a:extLst>
                  <a:ext uri="{0D108BD9-81ED-4DB2-BD59-A6C34878D82A}">
                    <a16:rowId xmlns:a16="http://schemas.microsoft.com/office/drawing/2014/main" xmlns="" val="4216933777"/>
                  </a:ext>
                </a:extLst>
              </a:tr>
              <a:tr h="370840">
                <a:tc>
                  <a:txBody>
                    <a:bodyPr/>
                    <a:lstStyle/>
                    <a:p>
                      <a:r>
                        <a:rPr lang="en-US" dirty="0"/>
                        <a:t>Teachers</a:t>
                      </a:r>
                    </a:p>
                  </a:txBody>
                  <a:tcPr/>
                </a:tc>
                <a:tc>
                  <a:txBody>
                    <a:bodyPr/>
                    <a:lstStyle/>
                    <a:p>
                      <a:r>
                        <a:rPr lang="en-US" dirty="0"/>
                        <a:t>Const</a:t>
                      </a:r>
                    </a:p>
                  </a:txBody>
                  <a:tcPr/>
                </a:tc>
                <a:tc>
                  <a:txBody>
                    <a:bodyPr/>
                    <a:lstStyle/>
                    <a:p>
                      <a:r>
                        <a:rPr lang="en-US" dirty="0" err="1"/>
                        <a:t>teacherId</a:t>
                      </a:r>
                      <a:endParaRPr lang="en-US" dirty="0"/>
                    </a:p>
                  </a:txBody>
                  <a:tcPr/>
                </a:tc>
                <a:tc>
                  <a:txBody>
                    <a:bodyPr/>
                    <a:lstStyle/>
                    <a:p>
                      <a:r>
                        <a:rPr lang="en-US" dirty="0"/>
                        <a:t>Name</a:t>
                      </a:r>
                    </a:p>
                  </a:txBody>
                  <a:tcPr/>
                </a:tc>
                <a:tc>
                  <a:txBody>
                    <a:bodyPr/>
                    <a:lstStyle/>
                    <a:p>
                      <a:r>
                        <a:rPr lang="en-US" dirty="0"/>
                        <a:t>Easier to list all teachers when they are in 1 partition</a:t>
                      </a:r>
                    </a:p>
                  </a:txBody>
                  <a:tcPr/>
                </a:tc>
                <a:extLst>
                  <a:ext uri="{0D108BD9-81ED-4DB2-BD59-A6C34878D82A}">
                    <a16:rowId xmlns:a16="http://schemas.microsoft.com/office/drawing/2014/main" xmlns="" val="793376613"/>
                  </a:ext>
                </a:extLst>
              </a:tr>
              <a:tr h="370840">
                <a:tc>
                  <a:txBody>
                    <a:bodyPr/>
                    <a:lstStyle/>
                    <a:p>
                      <a:r>
                        <a:rPr lang="en-US" dirty="0"/>
                        <a:t>Statistics</a:t>
                      </a:r>
                    </a:p>
                  </a:txBody>
                  <a:tcPr/>
                </a:tc>
                <a:tc>
                  <a:txBody>
                    <a:bodyPr/>
                    <a:lstStyle/>
                    <a:p>
                      <a:r>
                        <a:rPr lang="en-US" dirty="0"/>
                        <a:t>Const</a:t>
                      </a:r>
                    </a:p>
                  </a:txBody>
                  <a:tcPr/>
                </a:tc>
                <a:tc>
                  <a:txBody>
                    <a:bodyPr/>
                    <a:lstStyle/>
                    <a:p>
                      <a:r>
                        <a:rPr lang="en-US" dirty="0" err="1"/>
                        <a:t>courseId</a:t>
                      </a:r>
                      <a:endParaRPr lang="en-US" dirty="0"/>
                    </a:p>
                  </a:txBody>
                  <a:tcPr/>
                </a:tc>
                <a:tc>
                  <a:txBody>
                    <a:bodyPr/>
                    <a:lstStyle/>
                    <a:p>
                      <a:r>
                        <a:rPr lang="en-US" dirty="0"/>
                        <a:t>Min age, max age, number of signed users</a:t>
                      </a:r>
                    </a:p>
                  </a:txBody>
                  <a:tcPr/>
                </a:tc>
                <a:tc>
                  <a:txBody>
                    <a:bodyPr/>
                    <a:lstStyle/>
                    <a:p>
                      <a:r>
                        <a:rPr lang="en-US" dirty="0"/>
                        <a:t>We need to query either all either by row id.</a:t>
                      </a:r>
                    </a:p>
                  </a:txBody>
                  <a:tcPr/>
                </a:tc>
                <a:extLst>
                  <a:ext uri="{0D108BD9-81ED-4DB2-BD59-A6C34878D82A}">
                    <a16:rowId xmlns:a16="http://schemas.microsoft.com/office/drawing/2014/main" xmlns="" val="3043844639"/>
                  </a:ext>
                </a:extLst>
              </a:tr>
              <a:tr h="370840">
                <a:tc>
                  <a:txBody>
                    <a:bodyPr/>
                    <a:lstStyle/>
                    <a:p>
                      <a:r>
                        <a:rPr lang="en-US" dirty="0"/>
                        <a:t>Courses</a:t>
                      </a:r>
                    </a:p>
                  </a:txBody>
                  <a:tcPr/>
                </a:tc>
                <a:tc>
                  <a:txBody>
                    <a:bodyPr/>
                    <a:lstStyle/>
                    <a:p>
                      <a:r>
                        <a:rPr lang="en-US" dirty="0"/>
                        <a:t>Const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coursed</a:t>
                      </a:r>
                    </a:p>
                  </a:txBody>
                  <a:tcPr/>
                </a:tc>
                <a:tc>
                  <a:txBody>
                    <a:bodyPr/>
                    <a:lstStyle/>
                    <a:p>
                      <a:r>
                        <a:rPr lang="en-US" dirty="0"/>
                        <a:t>Capacity, </a:t>
                      </a:r>
                      <a:r>
                        <a:rPr lang="en-US" dirty="0" err="1"/>
                        <a:t>teacherId</a:t>
                      </a:r>
                      <a:endParaRPr lang="en-US" dirty="0"/>
                    </a:p>
                  </a:txBody>
                  <a:tcPr/>
                </a:tc>
                <a:tc>
                  <a:txBody>
                    <a:bodyPr/>
                    <a:lstStyle/>
                    <a:p>
                      <a:r>
                        <a:rPr lang="en-US" dirty="0"/>
                        <a:t>Small dataset</a:t>
                      </a:r>
                    </a:p>
                  </a:txBody>
                  <a:tcPr/>
                </a:tc>
                <a:extLst>
                  <a:ext uri="{0D108BD9-81ED-4DB2-BD59-A6C34878D82A}">
                    <a16:rowId xmlns:a16="http://schemas.microsoft.com/office/drawing/2014/main" xmlns="" val="58641842"/>
                  </a:ext>
                </a:extLst>
              </a:tr>
              <a:tr h="370840">
                <a:tc>
                  <a:txBody>
                    <a:bodyPr/>
                    <a:lstStyle/>
                    <a:p>
                      <a:r>
                        <a:rPr lang="en-US" dirty="0" err="1"/>
                        <a:t>CoursePlaces</a:t>
                      </a:r>
                      <a:endParaRPr lang="en-US" dirty="0"/>
                    </a:p>
                  </a:txBody>
                  <a:tcPr/>
                </a:tc>
                <a:tc>
                  <a:txBody>
                    <a:bodyPr/>
                    <a:lstStyle/>
                    <a:p>
                      <a:r>
                        <a:rPr lang="en-US" dirty="0" err="1"/>
                        <a:t>courseId</a:t>
                      </a:r>
                      <a:r>
                        <a:rPr lang="en-US" dirty="0"/>
                        <a:t> </a:t>
                      </a:r>
                    </a:p>
                  </a:txBody>
                  <a:tcPr/>
                </a:tc>
                <a:tc>
                  <a:txBody>
                    <a:bodyPr/>
                    <a:lstStyle/>
                    <a:p>
                      <a:r>
                        <a:rPr lang="en-US" dirty="0"/>
                        <a:t>Index</a:t>
                      </a:r>
                    </a:p>
                  </a:txBody>
                  <a:tcPr/>
                </a:tc>
                <a:tc>
                  <a:txBody>
                    <a:bodyPr/>
                    <a:lstStyle/>
                    <a:p>
                      <a:r>
                        <a:rPr lang="en-US" dirty="0" err="1"/>
                        <a:t>Booked,username</a:t>
                      </a:r>
                      <a:r>
                        <a:rPr lang="en-US" dirty="0"/>
                        <a:t>, </a:t>
                      </a:r>
                      <a:r>
                        <a:rPr lang="en-US" dirty="0" err="1"/>
                        <a:t>userAge</a:t>
                      </a:r>
                      <a:endParaRPr lang="en-US" dirty="0"/>
                    </a:p>
                  </a:txBody>
                  <a:tcPr/>
                </a:tc>
                <a:tc>
                  <a:txBody>
                    <a:bodyPr/>
                    <a:lstStyle/>
                    <a:p>
                      <a:r>
                        <a:rPr lang="en-US" dirty="0"/>
                        <a:t>Big dataset. Partition per course</a:t>
                      </a:r>
                    </a:p>
                  </a:txBody>
                  <a:tcPr/>
                </a:tc>
                <a:extLst>
                  <a:ext uri="{0D108BD9-81ED-4DB2-BD59-A6C34878D82A}">
                    <a16:rowId xmlns:a16="http://schemas.microsoft.com/office/drawing/2014/main" xmlns="" val="977593107"/>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3503811886"/>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30283128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2565133041"/>
                  </a:ext>
                </a:extLst>
              </a:tr>
            </a:tbl>
          </a:graphicData>
        </a:graphic>
      </p:graphicFrame>
    </p:spTree>
    <p:extLst>
      <p:ext uri="{BB962C8B-B14F-4D97-AF65-F5344CB8AC3E}">
        <p14:creationId xmlns:p14="http://schemas.microsoft.com/office/powerpoint/2010/main" val="673586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EFDDE-64AD-4380-895F-EF64F490BA48}"/>
              </a:ext>
            </a:extLst>
          </p:cNvPr>
          <p:cNvSpPr>
            <a:spLocks noGrp="1"/>
          </p:cNvSpPr>
          <p:nvPr>
            <p:ph type="ctrTitle"/>
          </p:nvPr>
        </p:nvSpPr>
        <p:spPr>
          <a:xfrm>
            <a:off x="-1" y="64052"/>
            <a:ext cx="9043333" cy="1058311"/>
          </a:xfrm>
        </p:spPr>
        <p:txBody>
          <a:bodyPr>
            <a:normAutofit/>
          </a:bodyPr>
          <a:lstStyle/>
          <a:p>
            <a:r>
              <a:rPr lang="en-US" dirty="0" err="1"/>
              <a:t>Technologies.Infrastructure</a:t>
            </a:r>
            <a:endParaRPr lang="en-US" dirty="0"/>
          </a:p>
        </p:txBody>
      </p:sp>
      <p:pic>
        <p:nvPicPr>
          <p:cNvPr id="5" name="Picture 4">
            <a:extLst>
              <a:ext uri="{FF2B5EF4-FFF2-40B4-BE49-F238E27FC236}">
                <a16:creationId xmlns:a16="http://schemas.microsoft.com/office/drawing/2014/main" xmlns="" id="{A3D0DFD0-E7BE-4A6B-8750-106FF063D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4267" y="0"/>
            <a:ext cx="1247733" cy="1122363"/>
          </a:xfrm>
          <a:prstGeom prst="rect">
            <a:avLst/>
          </a:prstGeom>
        </p:spPr>
      </p:pic>
      <p:graphicFrame>
        <p:nvGraphicFramePr>
          <p:cNvPr id="4" name="Table 3">
            <a:extLst>
              <a:ext uri="{FF2B5EF4-FFF2-40B4-BE49-F238E27FC236}">
                <a16:creationId xmlns:a16="http://schemas.microsoft.com/office/drawing/2014/main" xmlns="" id="{A0A2FB27-FA87-47ED-838C-4AC666383E3A}"/>
              </a:ext>
            </a:extLst>
          </p:cNvPr>
          <p:cNvGraphicFramePr>
            <a:graphicFrameLocks noGrp="1"/>
          </p:cNvGraphicFramePr>
          <p:nvPr>
            <p:extLst>
              <p:ext uri="{D42A27DB-BD31-4B8C-83A1-F6EECF244321}">
                <p14:modId xmlns:p14="http://schemas.microsoft.com/office/powerpoint/2010/main" val="2417683301"/>
              </p:ext>
            </p:extLst>
          </p:nvPr>
        </p:nvGraphicFramePr>
        <p:xfrm>
          <a:off x="545283" y="2120628"/>
          <a:ext cx="10704353" cy="3576320"/>
        </p:xfrm>
        <a:graphic>
          <a:graphicData uri="http://schemas.openxmlformats.org/drawingml/2006/table">
            <a:tbl>
              <a:tblPr firstRow="1" bandRow="1">
                <a:tableStyleId>{5C22544A-7EE6-4342-B048-85BDC9FD1C3A}</a:tableStyleId>
              </a:tblPr>
              <a:tblGrid>
                <a:gridCol w="3223658">
                  <a:extLst>
                    <a:ext uri="{9D8B030D-6E8A-4147-A177-3AD203B41FA5}">
                      <a16:colId xmlns:a16="http://schemas.microsoft.com/office/drawing/2014/main" xmlns="" val="1260642711"/>
                    </a:ext>
                  </a:extLst>
                </a:gridCol>
                <a:gridCol w="7480695">
                  <a:extLst>
                    <a:ext uri="{9D8B030D-6E8A-4147-A177-3AD203B41FA5}">
                      <a16:colId xmlns:a16="http://schemas.microsoft.com/office/drawing/2014/main" xmlns="" val="3268955320"/>
                    </a:ext>
                  </a:extLst>
                </a:gridCol>
              </a:tblGrid>
              <a:tr h="370840">
                <a:tc>
                  <a:txBody>
                    <a:bodyPr/>
                    <a:lstStyle/>
                    <a:p>
                      <a:r>
                        <a:rPr lang="en-US" dirty="0"/>
                        <a:t>Chosen technology</a:t>
                      </a:r>
                    </a:p>
                  </a:txBody>
                  <a:tcPr/>
                </a:tc>
                <a:tc>
                  <a:txBody>
                    <a:bodyPr/>
                    <a:lstStyle/>
                    <a:p>
                      <a:r>
                        <a:rPr lang="en-US" dirty="0"/>
                        <a:t>Why</a:t>
                      </a:r>
                    </a:p>
                  </a:txBody>
                  <a:tcPr/>
                </a:tc>
                <a:extLst>
                  <a:ext uri="{0D108BD9-81ED-4DB2-BD59-A6C34878D82A}">
                    <a16:rowId xmlns:a16="http://schemas.microsoft.com/office/drawing/2014/main" xmlns="" val="4216933777"/>
                  </a:ext>
                </a:extLst>
              </a:tr>
              <a:tr h="370840">
                <a:tc>
                  <a:txBody>
                    <a:bodyPr/>
                    <a:lstStyle/>
                    <a:p>
                      <a:r>
                        <a:rPr lang="en-US" dirty="0"/>
                        <a:t>Azure Service Bus</a:t>
                      </a:r>
                    </a:p>
                  </a:txBody>
                  <a:tcPr/>
                </a:tc>
                <a:tc>
                  <a:txBody>
                    <a:bodyPr/>
                    <a:lstStyle/>
                    <a:p>
                      <a:r>
                        <a:rPr lang="en-US" dirty="0"/>
                        <a:t>Works with AMQP. Cheap. Has topics. Rich functionality comparing to Azure Storage Queue. Other brokers are not working as SaaS.</a:t>
                      </a:r>
                    </a:p>
                  </a:txBody>
                  <a:tcPr/>
                </a:tc>
                <a:extLst>
                  <a:ext uri="{0D108BD9-81ED-4DB2-BD59-A6C34878D82A}">
                    <a16:rowId xmlns:a16="http://schemas.microsoft.com/office/drawing/2014/main" xmlns="" val="793376613"/>
                  </a:ext>
                </a:extLst>
              </a:tr>
              <a:tr h="370840">
                <a:tc>
                  <a:txBody>
                    <a:bodyPr/>
                    <a:lstStyle/>
                    <a:p>
                      <a:r>
                        <a:rPr lang="en-US" dirty="0"/>
                        <a:t>Azure Functions</a:t>
                      </a:r>
                    </a:p>
                  </a:txBody>
                  <a:tcPr/>
                </a:tc>
                <a:tc>
                  <a:txBody>
                    <a:bodyPr/>
                    <a:lstStyle/>
                    <a:p>
                      <a:r>
                        <a:rPr lang="en-US" dirty="0"/>
                        <a:t>Cheap. On large scale cheaper than services. </a:t>
                      </a:r>
                      <a:r>
                        <a:rPr lang="en-US" dirty="0" err="1"/>
                        <a:t>Autoscalable</a:t>
                      </a:r>
                      <a:r>
                        <a:rPr lang="en-US" dirty="0"/>
                        <a:t>. Can loose to </a:t>
                      </a:r>
                      <a:r>
                        <a:rPr lang="en-US" dirty="0" err="1"/>
                        <a:t>WebJobs</a:t>
                      </a:r>
                      <a:r>
                        <a:rPr lang="en-US" dirty="0"/>
                        <a:t> in perspective if logic will become more complex. </a:t>
                      </a:r>
                      <a:r>
                        <a:rPr lang="en-US" dirty="0" err="1"/>
                        <a:t>WebJobs</a:t>
                      </a:r>
                      <a:r>
                        <a:rPr lang="en-US" dirty="0"/>
                        <a:t> can loose to clustered solutions such as Kubernetes or AppFabric.</a:t>
                      </a:r>
                    </a:p>
                  </a:txBody>
                  <a:tcPr/>
                </a:tc>
                <a:extLst>
                  <a:ext uri="{0D108BD9-81ED-4DB2-BD59-A6C34878D82A}">
                    <a16:rowId xmlns:a16="http://schemas.microsoft.com/office/drawing/2014/main" xmlns="" val="3043844639"/>
                  </a:ext>
                </a:extLst>
              </a:tr>
              <a:tr h="370840">
                <a:tc>
                  <a:txBody>
                    <a:bodyPr/>
                    <a:lstStyle/>
                    <a:p>
                      <a:r>
                        <a:rPr lang="en-US" dirty="0"/>
                        <a:t>Azure Table Storage</a:t>
                      </a:r>
                    </a:p>
                  </a:txBody>
                  <a:tcPr/>
                </a:tc>
                <a:tc>
                  <a:txBody>
                    <a:bodyPr/>
                    <a:lstStyle/>
                    <a:p>
                      <a:r>
                        <a:rPr lang="en-US" dirty="0"/>
                        <a:t>Cheap. Scalable. </a:t>
                      </a:r>
                    </a:p>
                  </a:txBody>
                  <a:tcPr/>
                </a:tc>
                <a:extLst>
                  <a:ext uri="{0D108BD9-81ED-4DB2-BD59-A6C34878D82A}">
                    <a16:rowId xmlns:a16="http://schemas.microsoft.com/office/drawing/2014/main" xmlns="" val="58641842"/>
                  </a:ext>
                </a:extLst>
              </a:tr>
              <a:tr h="370840">
                <a:tc>
                  <a:txBody>
                    <a:bodyPr/>
                    <a:lstStyle/>
                    <a:p>
                      <a:r>
                        <a:rPr lang="en-US" dirty="0"/>
                        <a:t>Application Insights</a:t>
                      </a:r>
                    </a:p>
                  </a:txBody>
                  <a:tcPr/>
                </a:tc>
                <a:tc>
                  <a:txBody>
                    <a:bodyPr/>
                    <a:lstStyle/>
                    <a:p>
                      <a:r>
                        <a:rPr lang="en-US" dirty="0"/>
                        <a:t>Default logging mechanism in Azure. Can loose to Elastic stack if logs gain value.</a:t>
                      </a:r>
                    </a:p>
                  </a:txBody>
                  <a:tcPr/>
                </a:tc>
                <a:extLst>
                  <a:ext uri="{0D108BD9-81ED-4DB2-BD59-A6C34878D82A}">
                    <a16:rowId xmlns:a16="http://schemas.microsoft.com/office/drawing/2014/main" xmlns="" val="977593107"/>
                  </a:ext>
                </a:extLst>
              </a:tr>
              <a:tr h="370840">
                <a:tc>
                  <a:txBody>
                    <a:bodyPr/>
                    <a:lstStyle/>
                    <a:p>
                      <a:r>
                        <a:rPr lang="en-US" dirty="0"/>
                        <a:t>EventHub + Azure Stream Analytics</a:t>
                      </a:r>
                    </a:p>
                  </a:txBody>
                  <a:tcPr/>
                </a:tc>
                <a:tc>
                  <a:txBody>
                    <a:bodyPr/>
                    <a:lstStyle/>
                    <a:p>
                      <a:r>
                        <a:rPr lang="en-US" dirty="0"/>
                        <a:t>Automatically handles huge load. Handles batch processing. Easy to use. Good pricing model.</a:t>
                      </a:r>
                    </a:p>
                  </a:txBody>
                  <a:tcPr/>
                </a:tc>
                <a:extLst>
                  <a:ext uri="{0D108BD9-81ED-4DB2-BD59-A6C34878D82A}">
                    <a16:rowId xmlns:a16="http://schemas.microsoft.com/office/drawing/2014/main" xmlns="" val="3503811886"/>
                  </a:ext>
                </a:extLst>
              </a:tr>
            </a:tbl>
          </a:graphicData>
        </a:graphic>
      </p:graphicFrame>
      <p:sp>
        <p:nvSpPr>
          <p:cNvPr id="6" name="TextBox 5">
            <a:extLst>
              <a:ext uri="{FF2B5EF4-FFF2-40B4-BE49-F238E27FC236}">
                <a16:creationId xmlns:a16="http://schemas.microsoft.com/office/drawing/2014/main" xmlns="" id="{5D4CEF27-D369-4530-80E1-625A71FC8861}"/>
              </a:ext>
            </a:extLst>
          </p:cNvPr>
          <p:cNvSpPr txBox="1"/>
          <p:nvPr/>
        </p:nvSpPr>
        <p:spPr>
          <a:xfrm>
            <a:off x="620785" y="1518407"/>
            <a:ext cx="4020652" cy="369332"/>
          </a:xfrm>
          <a:prstGeom prst="rect">
            <a:avLst/>
          </a:prstGeom>
          <a:noFill/>
        </p:spPr>
        <p:txBody>
          <a:bodyPr wrap="none" rtlCol="0">
            <a:spAutoFit/>
          </a:bodyPr>
          <a:lstStyle/>
          <a:p>
            <a:r>
              <a:rPr lang="en-US" dirty="0"/>
              <a:t>All things below support ARM templates</a:t>
            </a:r>
          </a:p>
        </p:txBody>
      </p:sp>
    </p:spTree>
    <p:extLst>
      <p:ext uri="{BB962C8B-B14F-4D97-AF65-F5344CB8AC3E}">
        <p14:creationId xmlns:p14="http://schemas.microsoft.com/office/powerpoint/2010/main" val="847907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EFDDE-64AD-4380-895F-EF64F490BA48}"/>
              </a:ext>
            </a:extLst>
          </p:cNvPr>
          <p:cNvSpPr>
            <a:spLocks noGrp="1"/>
          </p:cNvSpPr>
          <p:nvPr>
            <p:ph type="ctrTitle"/>
          </p:nvPr>
        </p:nvSpPr>
        <p:spPr>
          <a:xfrm>
            <a:off x="-1" y="64052"/>
            <a:ext cx="9043333" cy="1058311"/>
          </a:xfrm>
        </p:spPr>
        <p:txBody>
          <a:bodyPr>
            <a:normAutofit/>
          </a:bodyPr>
          <a:lstStyle/>
          <a:p>
            <a:r>
              <a:rPr lang="en-US" dirty="0" err="1"/>
              <a:t>Technologies.Libraries</a:t>
            </a:r>
            <a:endParaRPr lang="en-US" dirty="0"/>
          </a:p>
        </p:txBody>
      </p:sp>
      <p:pic>
        <p:nvPicPr>
          <p:cNvPr id="5" name="Picture 4">
            <a:extLst>
              <a:ext uri="{FF2B5EF4-FFF2-40B4-BE49-F238E27FC236}">
                <a16:creationId xmlns:a16="http://schemas.microsoft.com/office/drawing/2014/main" xmlns="" id="{A3D0DFD0-E7BE-4A6B-8750-106FF063D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4267" y="0"/>
            <a:ext cx="1247733" cy="1122363"/>
          </a:xfrm>
          <a:prstGeom prst="rect">
            <a:avLst/>
          </a:prstGeom>
        </p:spPr>
      </p:pic>
      <p:graphicFrame>
        <p:nvGraphicFramePr>
          <p:cNvPr id="4" name="Table 3">
            <a:extLst>
              <a:ext uri="{FF2B5EF4-FFF2-40B4-BE49-F238E27FC236}">
                <a16:creationId xmlns:a16="http://schemas.microsoft.com/office/drawing/2014/main" xmlns="" id="{A0A2FB27-FA87-47ED-838C-4AC666383E3A}"/>
              </a:ext>
            </a:extLst>
          </p:cNvPr>
          <p:cNvGraphicFramePr>
            <a:graphicFrameLocks noGrp="1"/>
          </p:cNvGraphicFramePr>
          <p:nvPr>
            <p:extLst>
              <p:ext uri="{D42A27DB-BD31-4B8C-83A1-F6EECF244321}">
                <p14:modId xmlns:p14="http://schemas.microsoft.com/office/powerpoint/2010/main" val="2947466444"/>
              </p:ext>
            </p:extLst>
          </p:nvPr>
        </p:nvGraphicFramePr>
        <p:xfrm>
          <a:off x="545283" y="2120628"/>
          <a:ext cx="10704353" cy="3037840"/>
        </p:xfrm>
        <a:graphic>
          <a:graphicData uri="http://schemas.openxmlformats.org/drawingml/2006/table">
            <a:tbl>
              <a:tblPr firstRow="1" bandRow="1">
                <a:tableStyleId>{5C22544A-7EE6-4342-B048-85BDC9FD1C3A}</a:tableStyleId>
              </a:tblPr>
              <a:tblGrid>
                <a:gridCol w="3223658">
                  <a:extLst>
                    <a:ext uri="{9D8B030D-6E8A-4147-A177-3AD203B41FA5}">
                      <a16:colId xmlns:a16="http://schemas.microsoft.com/office/drawing/2014/main" xmlns="" val="1260642711"/>
                    </a:ext>
                  </a:extLst>
                </a:gridCol>
                <a:gridCol w="7480695">
                  <a:extLst>
                    <a:ext uri="{9D8B030D-6E8A-4147-A177-3AD203B41FA5}">
                      <a16:colId xmlns:a16="http://schemas.microsoft.com/office/drawing/2014/main" xmlns="" val="3268955320"/>
                    </a:ext>
                  </a:extLst>
                </a:gridCol>
              </a:tblGrid>
              <a:tr h="370840">
                <a:tc>
                  <a:txBody>
                    <a:bodyPr/>
                    <a:lstStyle/>
                    <a:p>
                      <a:r>
                        <a:rPr lang="en-US" dirty="0"/>
                        <a:t>Chosen technology</a:t>
                      </a:r>
                    </a:p>
                  </a:txBody>
                  <a:tcPr/>
                </a:tc>
                <a:tc>
                  <a:txBody>
                    <a:bodyPr/>
                    <a:lstStyle/>
                    <a:p>
                      <a:r>
                        <a:rPr lang="en-US" dirty="0"/>
                        <a:t>Why</a:t>
                      </a:r>
                    </a:p>
                  </a:txBody>
                  <a:tcPr/>
                </a:tc>
                <a:extLst>
                  <a:ext uri="{0D108BD9-81ED-4DB2-BD59-A6C34878D82A}">
                    <a16:rowId xmlns:a16="http://schemas.microsoft.com/office/drawing/2014/main" xmlns="" val="4216933777"/>
                  </a:ext>
                </a:extLst>
              </a:tr>
              <a:tr h="370840">
                <a:tc>
                  <a:txBody>
                    <a:bodyPr/>
                    <a:lstStyle/>
                    <a:p>
                      <a:r>
                        <a:rPr lang="en-US" dirty="0" err="1"/>
                        <a:t>Autofac</a:t>
                      </a:r>
                      <a:endParaRPr lang="en-US" dirty="0"/>
                    </a:p>
                  </a:txBody>
                  <a:tcPr/>
                </a:tc>
                <a:tc>
                  <a:txBody>
                    <a:bodyPr/>
                    <a:lstStyle/>
                    <a:p>
                      <a:r>
                        <a:rPr lang="en-US" dirty="0"/>
                        <a:t>Injection. Perfect docs. Modules concept. </a:t>
                      </a:r>
                    </a:p>
                  </a:txBody>
                  <a:tcPr/>
                </a:tc>
                <a:extLst>
                  <a:ext uri="{0D108BD9-81ED-4DB2-BD59-A6C34878D82A}">
                    <a16:rowId xmlns:a16="http://schemas.microsoft.com/office/drawing/2014/main" xmlns="" val="793376613"/>
                  </a:ext>
                </a:extLst>
              </a:tr>
              <a:tr h="370840">
                <a:tc>
                  <a:txBody>
                    <a:bodyPr/>
                    <a:lstStyle/>
                    <a:p>
                      <a:r>
                        <a:rPr lang="en-US" dirty="0"/>
                        <a:t>Azure SDK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added to solution yet)</a:t>
                      </a:r>
                    </a:p>
                    <a:p>
                      <a:r>
                        <a:rPr lang="en-US" dirty="0"/>
                        <a:t>Not a lot of options except </a:t>
                      </a:r>
                      <a:r>
                        <a:rPr lang="en-US" dirty="0" err="1"/>
                        <a:t>ServiceBus</a:t>
                      </a:r>
                      <a:r>
                        <a:rPr lang="en-US" dirty="0"/>
                        <a:t> libraries.</a:t>
                      </a:r>
                    </a:p>
                  </a:txBody>
                  <a:tcPr/>
                </a:tc>
                <a:extLst>
                  <a:ext uri="{0D108BD9-81ED-4DB2-BD59-A6C34878D82A}">
                    <a16:rowId xmlns:a16="http://schemas.microsoft.com/office/drawing/2014/main" xmlns="" val="3043844639"/>
                  </a:ext>
                </a:extLst>
              </a:tr>
              <a:tr h="370840">
                <a:tc>
                  <a:txBody>
                    <a:bodyPr/>
                    <a:lstStyle/>
                    <a:p>
                      <a:r>
                        <a:rPr lang="en-US" dirty="0" err="1"/>
                        <a:t>Automapper</a:t>
                      </a:r>
                      <a:endParaRPr lang="en-US" dirty="0"/>
                    </a:p>
                  </a:txBody>
                  <a:tcPr/>
                </a:tc>
                <a:tc>
                  <a:txBody>
                    <a:bodyPr/>
                    <a:lstStyle/>
                    <a:p>
                      <a:r>
                        <a:rPr lang="en-US" dirty="0"/>
                        <a:t>(not added to solution yet) Good thing for mappings/</a:t>
                      </a:r>
                    </a:p>
                  </a:txBody>
                  <a:tcPr/>
                </a:tc>
                <a:extLst>
                  <a:ext uri="{0D108BD9-81ED-4DB2-BD59-A6C34878D82A}">
                    <a16:rowId xmlns:a16="http://schemas.microsoft.com/office/drawing/2014/main" xmlns="" val="58641842"/>
                  </a:ext>
                </a:extLst>
              </a:tr>
              <a:tr h="370840">
                <a:tc>
                  <a:txBody>
                    <a:bodyPr/>
                    <a:lstStyle/>
                    <a:p>
                      <a:r>
                        <a:rPr lang="en-US" dirty="0" err="1"/>
                        <a:t>xUnit</a:t>
                      </a:r>
                      <a:r>
                        <a:rPr lang="en-US" dirty="0"/>
                        <a:t>, </a:t>
                      </a:r>
                      <a:r>
                        <a:rPr lang="en-US" dirty="0" err="1"/>
                        <a:t>Nsubstitute</a:t>
                      </a:r>
                      <a:endParaRPr lang="en-US" dirty="0"/>
                    </a:p>
                  </a:txBody>
                  <a:tcPr/>
                </a:tc>
                <a:tc>
                  <a:txBody>
                    <a:bodyPr/>
                    <a:lstStyle/>
                    <a:p>
                      <a:r>
                        <a:rPr lang="en-US" dirty="0"/>
                        <a:t>Support of .NET core. Nice sugar. ReSharper support.</a:t>
                      </a:r>
                    </a:p>
                  </a:txBody>
                  <a:tcPr/>
                </a:tc>
                <a:extLst>
                  <a:ext uri="{0D108BD9-81ED-4DB2-BD59-A6C34878D82A}">
                    <a16:rowId xmlns:a16="http://schemas.microsoft.com/office/drawing/2014/main" xmlns="" val="977593107"/>
                  </a:ext>
                </a:extLst>
              </a:tr>
              <a:tr h="370840">
                <a:tc>
                  <a:txBody>
                    <a:bodyPr/>
                    <a:lstStyle/>
                    <a:p>
                      <a:r>
                        <a:rPr lang="en-US" dirty="0" err="1"/>
                        <a:t>Serialog</a:t>
                      </a:r>
                      <a:endParaRPr lang="en-US" dirty="0"/>
                    </a:p>
                  </a:txBody>
                  <a:tcPr/>
                </a:tc>
                <a:tc>
                  <a:txBody>
                    <a:bodyPr/>
                    <a:lstStyle/>
                    <a:p>
                      <a:r>
                        <a:rPr lang="en-US" dirty="0"/>
                        <a:t>Can write to Application Insights. Can add scope variables to all logs. For example set Id for tracking in middleware on each request that will be included in all messages in the queue.</a:t>
                      </a:r>
                    </a:p>
                  </a:txBody>
                  <a:tcPr/>
                </a:tc>
                <a:extLst>
                  <a:ext uri="{0D108BD9-81ED-4DB2-BD59-A6C34878D82A}">
                    <a16:rowId xmlns:a16="http://schemas.microsoft.com/office/drawing/2014/main" xmlns="" val="3989650045"/>
                  </a:ext>
                </a:extLst>
              </a:tr>
            </a:tbl>
          </a:graphicData>
        </a:graphic>
      </p:graphicFrame>
    </p:spTree>
    <p:extLst>
      <p:ext uri="{BB962C8B-B14F-4D97-AF65-F5344CB8AC3E}">
        <p14:creationId xmlns:p14="http://schemas.microsoft.com/office/powerpoint/2010/main" val="4231277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EFDDE-64AD-4380-895F-EF64F490BA48}"/>
              </a:ext>
            </a:extLst>
          </p:cNvPr>
          <p:cNvSpPr>
            <a:spLocks noGrp="1"/>
          </p:cNvSpPr>
          <p:nvPr>
            <p:ph type="ctrTitle"/>
          </p:nvPr>
        </p:nvSpPr>
        <p:spPr>
          <a:xfrm>
            <a:off x="-1" y="64052"/>
            <a:ext cx="5066951" cy="1058311"/>
          </a:xfrm>
        </p:spPr>
        <p:txBody>
          <a:bodyPr>
            <a:normAutofit/>
          </a:bodyPr>
          <a:lstStyle/>
          <a:p>
            <a:r>
              <a:rPr lang="en-US" dirty="0" err="1"/>
              <a:t>Steps.API</a:t>
            </a:r>
            <a:endParaRPr lang="en-US" dirty="0"/>
          </a:p>
        </p:txBody>
      </p:sp>
      <p:pic>
        <p:nvPicPr>
          <p:cNvPr id="5" name="Picture 4">
            <a:extLst>
              <a:ext uri="{FF2B5EF4-FFF2-40B4-BE49-F238E27FC236}">
                <a16:creationId xmlns:a16="http://schemas.microsoft.com/office/drawing/2014/main" xmlns="" id="{A3D0DFD0-E7BE-4A6B-8750-106FF063D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4267" y="0"/>
            <a:ext cx="1247733" cy="1122363"/>
          </a:xfrm>
          <a:prstGeom prst="rect">
            <a:avLst/>
          </a:prstGeom>
        </p:spPr>
      </p:pic>
      <p:sp>
        <p:nvSpPr>
          <p:cNvPr id="3" name="TextBox 2">
            <a:extLst>
              <a:ext uri="{FF2B5EF4-FFF2-40B4-BE49-F238E27FC236}">
                <a16:creationId xmlns:a16="http://schemas.microsoft.com/office/drawing/2014/main" xmlns="" id="{4E84A00E-81D6-4BC1-9B69-CD6BE226E6D1}"/>
              </a:ext>
            </a:extLst>
          </p:cNvPr>
          <p:cNvSpPr txBox="1"/>
          <p:nvPr/>
        </p:nvSpPr>
        <p:spPr>
          <a:xfrm>
            <a:off x="654341" y="1702965"/>
            <a:ext cx="4723002" cy="1200329"/>
          </a:xfrm>
          <a:prstGeom prst="rect">
            <a:avLst/>
          </a:prstGeom>
          <a:noFill/>
        </p:spPr>
        <p:txBody>
          <a:bodyPr wrap="square" rtlCol="0">
            <a:spAutoFit/>
          </a:bodyPr>
          <a:lstStyle/>
          <a:p>
            <a:r>
              <a:rPr lang="en-US" dirty="0"/>
              <a:t>.NET Core Web API application.</a:t>
            </a:r>
          </a:p>
          <a:p>
            <a:endParaRPr lang="en-US" dirty="0"/>
          </a:p>
          <a:p>
            <a:r>
              <a:rPr lang="en-US" dirty="0"/>
              <a:t>Nothing special. Sync call though layers to table storage.</a:t>
            </a:r>
          </a:p>
        </p:txBody>
      </p:sp>
    </p:spTree>
    <p:extLst>
      <p:ext uri="{BB962C8B-B14F-4D97-AF65-F5344CB8AC3E}">
        <p14:creationId xmlns:p14="http://schemas.microsoft.com/office/powerpoint/2010/main" val="2229929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EFDDE-64AD-4380-895F-EF64F490BA48}"/>
              </a:ext>
            </a:extLst>
          </p:cNvPr>
          <p:cNvSpPr>
            <a:spLocks noGrp="1"/>
          </p:cNvSpPr>
          <p:nvPr>
            <p:ph type="ctrTitle"/>
          </p:nvPr>
        </p:nvSpPr>
        <p:spPr>
          <a:xfrm>
            <a:off x="-1" y="64052"/>
            <a:ext cx="5746460" cy="1058311"/>
          </a:xfrm>
        </p:spPr>
        <p:txBody>
          <a:bodyPr>
            <a:normAutofit/>
          </a:bodyPr>
          <a:lstStyle/>
          <a:p>
            <a:r>
              <a:rPr lang="en-US" dirty="0" err="1"/>
              <a:t>Steps.ScalingOut</a:t>
            </a:r>
            <a:endParaRPr lang="en-US" dirty="0"/>
          </a:p>
        </p:txBody>
      </p:sp>
      <p:pic>
        <p:nvPicPr>
          <p:cNvPr id="5" name="Picture 4">
            <a:extLst>
              <a:ext uri="{FF2B5EF4-FFF2-40B4-BE49-F238E27FC236}">
                <a16:creationId xmlns:a16="http://schemas.microsoft.com/office/drawing/2014/main" xmlns="" id="{A3D0DFD0-E7BE-4A6B-8750-106FF063D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4267" y="0"/>
            <a:ext cx="1247733" cy="1122363"/>
          </a:xfrm>
          <a:prstGeom prst="rect">
            <a:avLst/>
          </a:prstGeom>
        </p:spPr>
      </p:pic>
      <p:sp>
        <p:nvSpPr>
          <p:cNvPr id="3" name="TextBox 2">
            <a:extLst>
              <a:ext uri="{FF2B5EF4-FFF2-40B4-BE49-F238E27FC236}">
                <a16:creationId xmlns:a16="http://schemas.microsoft.com/office/drawing/2014/main" xmlns="" id="{4E84A00E-81D6-4BC1-9B69-CD6BE226E6D1}"/>
              </a:ext>
            </a:extLst>
          </p:cNvPr>
          <p:cNvSpPr txBox="1"/>
          <p:nvPr/>
        </p:nvSpPr>
        <p:spPr>
          <a:xfrm>
            <a:off x="654341" y="1702965"/>
            <a:ext cx="4723002" cy="1200329"/>
          </a:xfrm>
          <a:prstGeom prst="rect">
            <a:avLst/>
          </a:prstGeom>
          <a:noFill/>
        </p:spPr>
        <p:txBody>
          <a:bodyPr wrap="square" rtlCol="0">
            <a:spAutoFit/>
          </a:bodyPr>
          <a:lstStyle/>
          <a:p>
            <a:r>
              <a:rPr lang="en-US" dirty="0"/>
              <a:t>I uses Service Bus to decouple different parts. Each parts scales by its own rules.</a:t>
            </a:r>
          </a:p>
          <a:p>
            <a:endParaRPr lang="en-US" dirty="0"/>
          </a:p>
          <a:p>
            <a:endParaRPr lang="en-US" dirty="0"/>
          </a:p>
        </p:txBody>
      </p:sp>
      <p:graphicFrame>
        <p:nvGraphicFramePr>
          <p:cNvPr id="6" name="Table 5">
            <a:extLst>
              <a:ext uri="{FF2B5EF4-FFF2-40B4-BE49-F238E27FC236}">
                <a16:creationId xmlns:a16="http://schemas.microsoft.com/office/drawing/2014/main" xmlns="" id="{23772921-A77F-495D-8374-13248AB65B63}"/>
              </a:ext>
            </a:extLst>
          </p:cNvPr>
          <p:cNvGraphicFramePr>
            <a:graphicFrameLocks noGrp="1"/>
          </p:cNvGraphicFramePr>
          <p:nvPr>
            <p:extLst>
              <p:ext uri="{D42A27DB-BD31-4B8C-83A1-F6EECF244321}">
                <p14:modId xmlns:p14="http://schemas.microsoft.com/office/powerpoint/2010/main" val="4047034246"/>
              </p:ext>
            </p:extLst>
          </p:nvPr>
        </p:nvGraphicFramePr>
        <p:xfrm>
          <a:off x="654341" y="2615578"/>
          <a:ext cx="10704353" cy="2225040"/>
        </p:xfrm>
        <a:graphic>
          <a:graphicData uri="http://schemas.openxmlformats.org/drawingml/2006/table">
            <a:tbl>
              <a:tblPr firstRow="1" bandRow="1">
                <a:tableStyleId>{5C22544A-7EE6-4342-B048-85BDC9FD1C3A}</a:tableStyleId>
              </a:tblPr>
              <a:tblGrid>
                <a:gridCol w="3223658">
                  <a:extLst>
                    <a:ext uri="{9D8B030D-6E8A-4147-A177-3AD203B41FA5}">
                      <a16:colId xmlns:a16="http://schemas.microsoft.com/office/drawing/2014/main" xmlns="" val="1260642711"/>
                    </a:ext>
                  </a:extLst>
                </a:gridCol>
                <a:gridCol w="7480695">
                  <a:extLst>
                    <a:ext uri="{9D8B030D-6E8A-4147-A177-3AD203B41FA5}">
                      <a16:colId xmlns:a16="http://schemas.microsoft.com/office/drawing/2014/main" xmlns="" val="3268955320"/>
                    </a:ext>
                  </a:extLst>
                </a:gridCol>
              </a:tblGrid>
              <a:tr h="370840">
                <a:tc>
                  <a:txBody>
                    <a:bodyPr/>
                    <a:lstStyle/>
                    <a:p>
                      <a:r>
                        <a:rPr lang="en-US" dirty="0"/>
                        <a:t>Solution part</a:t>
                      </a:r>
                    </a:p>
                  </a:txBody>
                  <a:tcPr/>
                </a:tc>
                <a:tc>
                  <a:txBody>
                    <a:bodyPr/>
                    <a:lstStyle/>
                    <a:p>
                      <a:r>
                        <a:rPr lang="en-US" dirty="0"/>
                        <a:t>How scales</a:t>
                      </a:r>
                    </a:p>
                  </a:txBody>
                  <a:tcPr/>
                </a:tc>
                <a:extLst>
                  <a:ext uri="{0D108BD9-81ED-4DB2-BD59-A6C34878D82A}">
                    <a16:rowId xmlns:a16="http://schemas.microsoft.com/office/drawing/2014/main" xmlns="" val="4216933777"/>
                  </a:ext>
                </a:extLst>
              </a:tr>
              <a:tr h="370840">
                <a:tc>
                  <a:txBody>
                    <a:bodyPr/>
                    <a:lstStyle/>
                    <a:p>
                      <a:r>
                        <a:rPr lang="en-US" dirty="0" err="1"/>
                        <a:t>WebApi</a:t>
                      </a:r>
                      <a:endParaRPr lang="en-US" dirty="0"/>
                    </a:p>
                  </a:txBody>
                  <a:tcPr/>
                </a:tc>
                <a:tc>
                  <a:txBody>
                    <a:bodyPr/>
                    <a:lstStyle/>
                    <a:p>
                      <a:r>
                        <a:rPr lang="en-US" dirty="0"/>
                        <a:t>Scales inside </a:t>
                      </a:r>
                      <a:r>
                        <a:rPr lang="en-US" dirty="0" err="1"/>
                        <a:t>AppPlan</a:t>
                      </a:r>
                      <a:r>
                        <a:rPr lang="en-US" dirty="0"/>
                        <a:t>. Flexible rules.</a:t>
                      </a:r>
                    </a:p>
                  </a:txBody>
                  <a:tcPr/>
                </a:tc>
                <a:extLst>
                  <a:ext uri="{0D108BD9-81ED-4DB2-BD59-A6C34878D82A}">
                    <a16:rowId xmlns:a16="http://schemas.microsoft.com/office/drawing/2014/main" xmlns="" val="793376613"/>
                  </a:ext>
                </a:extLst>
              </a:tr>
              <a:tr h="370840">
                <a:tc>
                  <a:txBody>
                    <a:bodyPr/>
                    <a:lstStyle/>
                    <a:p>
                      <a:r>
                        <a:rPr lang="en-US" dirty="0"/>
                        <a:t>Service Bus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Autoscaled</a:t>
                      </a:r>
                      <a:endParaRPr lang="en-US" dirty="0"/>
                    </a:p>
                  </a:txBody>
                  <a:tcPr/>
                </a:tc>
                <a:extLst>
                  <a:ext uri="{0D108BD9-81ED-4DB2-BD59-A6C34878D82A}">
                    <a16:rowId xmlns:a16="http://schemas.microsoft.com/office/drawing/2014/main" xmlns="" val="3043844639"/>
                  </a:ext>
                </a:extLst>
              </a:tr>
              <a:tr h="370840">
                <a:tc>
                  <a:txBody>
                    <a:bodyPr/>
                    <a:lstStyle/>
                    <a:p>
                      <a:r>
                        <a:rPr lang="en-US" dirty="0"/>
                        <a:t>Functions</a:t>
                      </a:r>
                    </a:p>
                  </a:txBody>
                  <a:tcPr/>
                </a:tc>
                <a:tc>
                  <a:txBody>
                    <a:bodyPr/>
                    <a:lstStyle/>
                    <a:p>
                      <a:r>
                        <a:rPr lang="en-US" dirty="0" err="1"/>
                        <a:t>Autoscalable</a:t>
                      </a:r>
                      <a:r>
                        <a:rPr lang="en-US" dirty="0"/>
                        <a:t>. Azure looks at load and instantiate new instances on the fly.</a:t>
                      </a:r>
                    </a:p>
                  </a:txBody>
                  <a:tcPr/>
                </a:tc>
                <a:extLst>
                  <a:ext uri="{0D108BD9-81ED-4DB2-BD59-A6C34878D82A}">
                    <a16:rowId xmlns:a16="http://schemas.microsoft.com/office/drawing/2014/main" xmlns="" val="58641842"/>
                  </a:ext>
                </a:extLst>
              </a:tr>
              <a:tr h="370840">
                <a:tc>
                  <a:txBody>
                    <a:bodyPr/>
                    <a:lstStyle/>
                    <a:p>
                      <a:r>
                        <a:rPr lang="en-US" dirty="0"/>
                        <a:t>EventHub and Stream Analytics</a:t>
                      </a:r>
                    </a:p>
                  </a:txBody>
                  <a:tcPr/>
                </a:tc>
                <a:tc>
                  <a:txBody>
                    <a:bodyPr/>
                    <a:lstStyle/>
                    <a:p>
                      <a:r>
                        <a:rPr lang="en-US" dirty="0"/>
                        <a:t>Internal implementation. </a:t>
                      </a:r>
                    </a:p>
                  </a:txBody>
                  <a:tcPr/>
                </a:tc>
                <a:extLst>
                  <a:ext uri="{0D108BD9-81ED-4DB2-BD59-A6C34878D82A}">
                    <a16:rowId xmlns:a16="http://schemas.microsoft.com/office/drawing/2014/main" xmlns="" val="977593107"/>
                  </a:ext>
                </a:extLst>
              </a:tr>
              <a:tr h="370840">
                <a:tc>
                  <a:txBody>
                    <a:bodyPr/>
                    <a:lstStyle/>
                    <a:p>
                      <a:r>
                        <a:rPr lang="en-US" dirty="0"/>
                        <a:t>Table Storage</a:t>
                      </a:r>
                    </a:p>
                  </a:txBody>
                  <a:tcPr/>
                </a:tc>
                <a:tc>
                  <a:txBody>
                    <a:bodyPr/>
                    <a:lstStyle/>
                    <a:p>
                      <a:r>
                        <a:rPr lang="en-US" dirty="0"/>
                        <a:t>Scales as a NoSQL DB. Partitions. Replication.</a:t>
                      </a:r>
                    </a:p>
                  </a:txBody>
                  <a:tcPr/>
                </a:tc>
                <a:extLst>
                  <a:ext uri="{0D108BD9-81ED-4DB2-BD59-A6C34878D82A}">
                    <a16:rowId xmlns:a16="http://schemas.microsoft.com/office/drawing/2014/main" xmlns="" val="4040519835"/>
                  </a:ext>
                </a:extLst>
              </a:tr>
            </a:tbl>
          </a:graphicData>
        </a:graphic>
      </p:graphicFrame>
    </p:spTree>
    <p:extLst>
      <p:ext uri="{BB962C8B-B14F-4D97-AF65-F5344CB8AC3E}">
        <p14:creationId xmlns:p14="http://schemas.microsoft.com/office/powerpoint/2010/main" val="3322219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EFDDE-64AD-4380-895F-EF64F490BA48}"/>
              </a:ext>
            </a:extLst>
          </p:cNvPr>
          <p:cNvSpPr>
            <a:spLocks noGrp="1"/>
          </p:cNvSpPr>
          <p:nvPr>
            <p:ph type="ctrTitle"/>
          </p:nvPr>
        </p:nvSpPr>
        <p:spPr>
          <a:xfrm>
            <a:off x="-1" y="64052"/>
            <a:ext cx="5746460" cy="1058311"/>
          </a:xfrm>
        </p:spPr>
        <p:txBody>
          <a:bodyPr>
            <a:normAutofit/>
          </a:bodyPr>
          <a:lstStyle/>
          <a:p>
            <a:r>
              <a:rPr lang="en-US" dirty="0" err="1"/>
              <a:t>Steps.Querying</a:t>
            </a:r>
            <a:endParaRPr lang="en-US" dirty="0"/>
          </a:p>
        </p:txBody>
      </p:sp>
      <p:pic>
        <p:nvPicPr>
          <p:cNvPr id="5" name="Picture 4">
            <a:extLst>
              <a:ext uri="{FF2B5EF4-FFF2-40B4-BE49-F238E27FC236}">
                <a16:creationId xmlns:a16="http://schemas.microsoft.com/office/drawing/2014/main" xmlns="" id="{A3D0DFD0-E7BE-4A6B-8750-106FF063D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4267" y="0"/>
            <a:ext cx="1247733" cy="1122363"/>
          </a:xfrm>
          <a:prstGeom prst="rect">
            <a:avLst/>
          </a:prstGeom>
        </p:spPr>
      </p:pic>
      <p:sp>
        <p:nvSpPr>
          <p:cNvPr id="3" name="TextBox 2">
            <a:extLst>
              <a:ext uri="{FF2B5EF4-FFF2-40B4-BE49-F238E27FC236}">
                <a16:creationId xmlns:a16="http://schemas.microsoft.com/office/drawing/2014/main" xmlns="" id="{4E84A00E-81D6-4BC1-9B69-CD6BE226E6D1}"/>
              </a:ext>
            </a:extLst>
          </p:cNvPr>
          <p:cNvSpPr txBox="1"/>
          <p:nvPr/>
        </p:nvSpPr>
        <p:spPr>
          <a:xfrm>
            <a:off x="553673" y="1266738"/>
            <a:ext cx="8959442" cy="3693319"/>
          </a:xfrm>
          <a:prstGeom prst="rect">
            <a:avLst/>
          </a:prstGeom>
          <a:noFill/>
        </p:spPr>
        <p:txBody>
          <a:bodyPr wrap="square" rtlCol="0">
            <a:spAutoFit/>
          </a:bodyPr>
          <a:lstStyle/>
          <a:p>
            <a:r>
              <a:rPr lang="en-US" dirty="0"/>
              <a:t>Idea behind is that scales function that is a bridge puts events to EventHub. Function is stateless and scalable as everything before that function.</a:t>
            </a:r>
          </a:p>
          <a:p>
            <a:endParaRPr lang="en-US" dirty="0"/>
          </a:p>
          <a:p>
            <a:r>
              <a:rPr lang="en-US" dirty="0"/>
              <a:t>Stream Analytics is in charge of processing millions of events and sending to output (queue) one message per 30 seconds (configurable) with aggregate delta. Data includes:</a:t>
            </a:r>
          </a:p>
          <a:p>
            <a:pPr marL="285750" indent="-285750">
              <a:buFontTx/>
              <a:buChar char="-"/>
            </a:pPr>
            <a:r>
              <a:rPr lang="en-US" dirty="0"/>
              <a:t>Number of users signed</a:t>
            </a:r>
          </a:p>
          <a:p>
            <a:pPr marL="285750" indent="-285750">
              <a:buFontTx/>
              <a:buChar char="-"/>
            </a:pPr>
            <a:r>
              <a:rPr lang="en-US" dirty="0"/>
              <a:t>Min, max, average age for this subset.</a:t>
            </a:r>
          </a:p>
          <a:p>
            <a:endParaRPr lang="en-US" dirty="0"/>
          </a:p>
          <a:p>
            <a:r>
              <a:rPr lang="en-US" dirty="0"/>
              <a:t>Than a function picks up the message from Stream Analytics and processes it without issues with concurrency. Most likely there will be only one Function. In case of huge load it will still work since we don’t care it what order are the deltas applied.</a:t>
            </a:r>
          </a:p>
          <a:p>
            <a:endParaRPr lang="en-US" dirty="0"/>
          </a:p>
          <a:p>
            <a:r>
              <a:rPr lang="en-US" dirty="0"/>
              <a:t>For query with information about one course we will query several tables in parallel.</a:t>
            </a:r>
          </a:p>
        </p:txBody>
      </p:sp>
    </p:spTree>
    <p:extLst>
      <p:ext uri="{BB962C8B-B14F-4D97-AF65-F5344CB8AC3E}">
        <p14:creationId xmlns:p14="http://schemas.microsoft.com/office/powerpoint/2010/main" val="3552083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809</Words>
  <Application>Microsoft Office PowerPoint</Application>
  <PresentationFormat>Widescreen</PresentationFormat>
  <Paragraphs>129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Sign up system notes</vt:lpstr>
      <vt:lpstr>Architecture.Components</vt:lpstr>
      <vt:lpstr>Architecture.Flow</vt:lpstr>
      <vt:lpstr>Architecture.storage-structure</vt:lpstr>
      <vt:lpstr>Technologies.Infrastructure</vt:lpstr>
      <vt:lpstr>Technologies.Libraries</vt:lpstr>
      <vt:lpstr>Steps.API</vt:lpstr>
      <vt:lpstr>Steps.ScalingOut</vt:lpstr>
      <vt:lpstr>Steps.Querying</vt:lpstr>
      <vt:lpstr>Bonus. Problems</vt:lpstr>
      <vt:lpstr>Bonus. What can be better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up system notes</dc:title>
  <dc:creator>Petr Nezhnov</dc:creator>
  <cp:lastModifiedBy>Petr Nezhnov</cp:lastModifiedBy>
  <cp:revision>10</cp:revision>
  <dcterms:created xsi:type="dcterms:W3CDTF">2018-08-18T14:39:45Z</dcterms:created>
  <dcterms:modified xsi:type="dcterms:W3CDTF">2018-08-18T16:02:45Z</dcterms:modified>
</cp:coreProperties>
</file>