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379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4" roundtripDataSignature="AMtx7mgZ6AZL8fUyy3fMRvGGJ5Q60Pj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79F8F5-6707-4013-8C36-E5F53E4E7496}">
  <a:tblStyle styleId="{8D79F8F5-6707-4013-8C36-E5F53E4E7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379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b38d061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2b38d0614_4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b38d0614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2b38d0614_5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b38d0614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2b38d0614_5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b38d06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2b38d0614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b38d0614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2b38d0614_6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b38d0614_5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12b38d0614_5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2b38d0614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어떻게 이 팀은 1등을 했을까요? 저희는 크게 총 세가지로 추측해 볼 수 있었습니다. 첫번째로, 중복데이터 식별을 위해 ID라는 식별자 컬럼을 만들었다는 것입니다. 두번째로는, 새로운 feature 특성을 추가했다는  점입니다. 그리고 마지막으로는 catboost 알고리즘을 사용했다는 점입니다.</a:t>
            </a:r>
            <a:endParaRPr/>
          </a:p>
        </p:txBody>
      </p:sp>
      <p:sp>
        <p:nvSpPr>
          <p:cNvPr id="180" name="Google Shape;180;g112b38d0614_5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2b38d0614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2b38d0614_6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b38d0614_5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2b38d0614_5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2b38d0614_5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수정</a:t>
            </a:r>
            <a:endParaRPr/>
          </a:p>
        </p:txBody>
      </p:sp>
      <p:sp>
        <p:nvSpPr>
          <p:cNvPr id="204" name="Google Shape;204;g112b38d0614_5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2b38d06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12b38d0614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2b38d0614_6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2b38d0614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12b38d0614_6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b3928f1f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b3928f1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12b3928f1f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2b38d0614_6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2b38d0614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12b38d0614_6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2b38d0614_6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2b38d0614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2b38d0614_6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2b38d0614_6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2b38d0614_6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12b38d0614_6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2b38d0614_6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2b38d0614_6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12b38d0614_6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2b38d0614_6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2b38d0614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2b38d0614_6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2b38d0614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12b38d0614_6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2b3928f1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12b3928f1f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2b3928f1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2b3928f1f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2b38d0614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12b38d0614_5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2b38d0614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12b38d0614_6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b38d0614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12b38d0614_5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2b38d0614_6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2b38d0614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12b38d0614_6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318decda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1318decda1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18decda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18decd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1318decda1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2b38d06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12b38d061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2b38d0614_3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2b38d0614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12b38d0614_3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2b38d0614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2b38d061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12b38d0614_3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2b38d0614_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2b38d061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12b38d0614_3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2b38d0614_3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2b38d0614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12b38d0614_3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b38d0614_6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b38d0614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12b38d0614_6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2b38d0614_6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2b38d0614_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12b38d0614_6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318decda1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승현님의 주말 희생 and 연휴 yagada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1318decda1_5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318decda1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1318decda1_5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2b38d0614_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112b38d0614_6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2b38d0614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2b38d061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중복데이터ㅇ</a:t>
            </a:r>
            <a:endParaRPr/>
          </a:p>
        </p:txBody>
      </p:sp>
      <p:sp>
        <p:nvSpPr>
          <p:cNvPr id="476" name="Google Shape;476;g112b38d0614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b38d0614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2b38d0614_5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b38d06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2b38d061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b38d06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2b38d0614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2b38d06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2b38d061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b38d061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2b38d0614_5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6600056" y="2132856"/>
            <a:ext cx="4752528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262593" y="254168"/>
            <a:ext cx="8175943" cy="798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62593" y="1413243"/>
            <a:ext cx="11522779" cy="482342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None/>
              <a:defRPr i="1" sz="20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None/>
              <a:defRPr i="1" sz="20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None/>
              <a:defRPr i="1" sz="20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None/>
              <a:defRPr i="1" sz="20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None/>
              <a:defRPr i="1" sz="200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0" type="dt"/>
          </p:nvPr>
        </p:nvSpPr>
        <p:spPr>
          <a:xfrm>
            <a:off x="609601" y="6500837"/>
            <a:ext cx="28448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4165602" y="6500837"/>
            <a:ext cx="38608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737601" y="6500837"/>
            <a:ext cx="28448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type="title"/>
          </p:nvPr>
        </p:nvSpPr>
        <p:spPr>
          <a:xfrm>
            <a:off x="262593" y="117400"/>
            <a:ext cx="8785736" cy="798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  <a:defRPr b="1" sz="4000">
                <a:solidFill>
                  <a:srgbClr val="1D5B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262592" y="1413243"/>
            <a:ext cx="11522780" cy="4823421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1"/>
              <a:buNone/>
              <a:defRPr i="1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1"/>
              <a:buNone/>
              <a:defRPr i="1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1"/>
              <a:buNone/>
              <a:defRPr i="1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1"/>
              <a:buNone/>
              <a:defRPr i="1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1"/>
              <a:buNone/>
              <a:defRPr i="1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5809410" y="1659280"/>
            <a:ext cx="5894481" cy="2375714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600" y="19027"/>
            <a:ext cx="109728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2"/>
              <a:buFont typeface="Malgun Gothic"/>
              <a:buNone/>
              <a:defRPr b="0" i="0" sz="3802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113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1"/>
              <a:buFont typeface="Arial"/>
              <a:buChar char="•"/>
              <a:defRPr b="0" i="0" sz="270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63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Font typeface="Arial"/>
              <a:buChar char="–"/>
              <a:defRPr b="0" i="0" sz="200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63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Font typeface="Arial"/>
              <a:buChar char="•"/>
              <a:defRPr b="0" i="0" sz="200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63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Font typeface="Arial"/>
              <a:buChar char="–"/>
              <a:defRPr b="0" i="0" sz="200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63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1"/>
              <a:buFont typeface="Arial"/>
              <a:buChar char="»"/>
              <a:defRPr b="0" i="0" sz="200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63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1"/>
              <a:buFont typeface="Arial"/>
              <a:buChar char="•"/>
              <a:defRPr b="0" i="0" sz="22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63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1"/>
              <a:buFont typeface="Arial"/>
              <a:buChar char="•"/>
              <a:defRPr b="0" i="0" sz="22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63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1"/>
              <a:buFont typeface="Arial"/>
              <a:buChar char="•"/>
              <a:defRPr b="0" i="0" sz="22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63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1"/>
              <a:buFont typeface="Arial"/>
              <a:buChar char="•"/>
              <a:defRPr b="0" i="0" sz="22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600056" y="2132856"/>
            <a:ext cx="4752528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</a:pPr>
            <a:r>
              <a:rPr lang="en-US" sz="4200"/>
              <a:t>신용카드 사용자 연체 예측</a:t>
            </a:r>
            <a:endParaRPr b="1" sz="4200"/>
          </a:p>
        </p:txBody>
      </p:sp>
      <p:sp>
        <p:nvSpPr>
          <p:cNvPr id="57" name="Google Shape;57;p1"/>
          <p:cNvSpPr/>
          <p:nvPr/>
        </p:nvSpPr>
        <p:spPr>
          <a:xfrm>
            <a:off x="7068950" y="3632350"/>
            <a:ext cx="40701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00" lIns="99600" spcFirstLastPara="1" rIns="99600" wrap="square" tIns="49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3조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김도균, 박강인, 반위홍, 심승현,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안병윤, 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이태훈,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정우영, 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최준호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7630" y="1270473"/>
            <a:ext cx="752746" cy="53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b38d0614_4_11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값에 따른 변수 분포)</a:t>
            </a:r>
            <a:endParaRPr/>
          </a:p>
        </p:txBody>
      </p:sp>
      <p:sp>
        <p:nvSpPr>
          <p:cNvPr id="130" name="Google Shape;130;g112b38d0614_4_11"/>
          <p:cNvSpPr txBox="1"/>
          <p:nvPr>
            <p:ph idx="1" type="body"/>
          </p:nvPr>
        </p:nvSpPr>
        <p:spPr>
          <a:xfrm>
            <a:off x="262600" y="1171575"/>
            <a:ext cx="11522700" cy="5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-</a:t>
            </a:r>
            <a:r>
              <a:rPr lang="en-US" sz="2700"/>
              <a:t>신용등급에</a:t>
            </a:r>
            <a:r>
              <a:rPr lang="en-US"/>
              <a:t> 따른 </a:t>
            </a:r>
            <a:r>
              <a:rPr lang="en-US" sz="2901"/>
              <a:t>연간 소득</a:t>
            </a:r>
            <a:endParaRPr sz="29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-&gt;신용등급에 따라 연간 소득 </a:t>
            </a:r>
            <a:r>
              <a:rPr lang="en-US" sz="2700"/>
              <a:t>차이는 </a:t>
            </a:r>
            <a:r>
              <a:rPr lang="en-US"/>
              <a:t>크게 </a:t>
            </a:r>
            <a:r>
              <a:rPr lang="en-US" sz="2700"/>
              <a:t>없다</a:t>
            </a:r>
            <a:endParaRPr sz="2700"/>
          </a:p>
        </p:txBody>
      </p:sp>
      <p:pic>
        <p:nvPicPr>
          <p:cNvPr id="131" name="Google Shape;131;g112b38d0614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2675"/>
            <a:ext cx="5269300" cy="45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12b38d0614_4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196" y="2434496"/>
            <a:ext cx="6138374" cy="38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b38d0614_5_82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값에 따른 변수 분포)</a:t>
            </a:r>
            <a:endParaRPr/>
          </a:p>
        </p:txBody>
      </p:sp>
      <p:sp>
        <p:nvSpPr>
          <p:cNvPr id="138" name="Google Shape;138;g112b38d0614_5_82"/>
          <p:cNvSpPr txBox="1"/>
          <p:nvPr>
            <p:ph idx="1" type="body"/>
          </p:nvPr>
        </p:nvSpPr>
        <p:spPr>
          <a:xfrm>
            <a:off x="262592" y="1413243"/>
            <a:ext cx="115227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연도별 업무 </a:t>
            </a:r>
            <a:r>
              <a:rPr lang="en-US" sz="2701"/>
              <a:t>기간</a:t>
            </a:r>
            <a:r>
              <a:rPr lang="en-US"/>
              <a:t>/</a:t>
            </a:r>
            <a:r>
              <a:rPr lang="en-US" sz="2701"/>
              <a:t>나이</a:t>
            </a:r>
            <a:r>
              <a:rPr lang="en-US"/>
              <a:t>에 따른 신용등급 분포 </a:t>
            </a:r>
            <a:endParaRPr/>
          </a:p>
        </p:txBody>
      </p:sp>
      <p:pic>
        <p:nvPicPr>
          <p:cNvPr id="139" name="Google Shape;139;g112b38d0614_5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725" y="1718875"/>
            <a:ext cx="4876976" cy="482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2b38d0614_5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0" y="2131400"/>
            <a:ext cx="4562301" cy="44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2b38d0614_5_82"/>
          <p:cNvSpPr/>
          <p:nvPr/>
        </p:nvSpPr>
        <p:spPr>
          <a:xfrm>
            <a:off x="7015900" y="2072175"/>
            <a:ext cx="1203900" cy="125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2b38d0614_5_82"/>
          <p:cNvSpPr/>
          <p:nvPr/>
        </p:nvSpPr>
        <p:spPr>
          <a:xfrm>
            <a:off x="6911750" y="3635625"/>
            <a:ext cx="1203900" cy="125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2b38d0614_5_82"/>
          <p:cNvSpPr/>
          <p:nvPr/>
        </p:nvSpPr>
        <p:spPr>
          <a:xfrm>
            <a:off x="6961100" y="5199075"/>
            <a:ext cx="1203900" cy="125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2b38d0614_5_96"/>
          <p:cNvSpPr txBox="1"/>
          <p:nvPr>
            <p:ph type="title"/>
          </p:nvPr>
        </p:nvSpPr>
        <p:spPr>
          <a:xfrm>
            <a:off x="262593" y="1936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값에 따른 변수 분포)</a:t>
            </a:r>
            <a:endParaRPr/>
          </a:p>
        </p:txBody>
      </p:sp>
      <p:sp>
        <p:nvSpPr>
          <p:cNvPr id="149" name="Google Shape;149;g112b38d0614_5_96"/>
          <p:cNvSpPr txBox="1"/>
          <p:nvPr>
            <p:ph idx="1" type="body"/>
          </p:nvPr>
        </p:nvSpPr>
        <p:spPr>
          <a:xfrm>
            <a:off x="262592" y="1413243"/>
            <a:ext cx="115227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701"/>
              <a:t>발급월수</a:t>
            </a:r>
            <a:r>
              <a:rPr lang="en-US"/>
              <a:t>에 따른 </a:t>
            </a:r>
            <a:r>
              <a:rPr lang="en-US" sz="2701"/>
              <a:t>신용도 </a:t>
            </a:r>
            <a:r>
              <a:rPr lang="en-US"/>
              <a:t>분포 -&gt; 신용등급별  </a:t>
            </a:r>
            <a:r>
              <a:rPr lang="en-US" sz="2700"/>
              <a:t>차이</a:t>
            </a:r>
            <a:r>
              <a:rPr lang="en-US"/>
              <a:t>가 있음.</a:t>
            </a:r>
            <a:endParaRPr/>
          </a:p>
        </p:txBody>
      </p:sp>
      <p:sp>
        <p:nvSpPr>
          <p:cNvPr id="150" name="Google Shape;150;g112b38d0614_5_96"/>
          <p:cNvSpPr txBox="1"/>
          <p:nvPr/>
        </p:nvSpPr>
        <p:spPr>
          <a:xfrm>
            <a:off x="5664025" y="1795900"/>
            <a:ext cx="56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112b38d0614_5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00" y="1967100"/>
            <a:ext cx="11182350" cy="4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b38d0614_0_123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1등 코드는..?</a:t>
            </a:r>
            <a:endParaRPr/>
          </a:p>
        </p:txBody>
      </p:sp>
      <p:pic>
        <p:nvPicPr>
          <p:cNvPr id="157" name="Google Shape;157;g112b38d0614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75" y="1794250"/>
            <a:ext cx="7631950" cy="34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12b38d0614_0_123"/>
          <p:cNvSpPr/>
          <p:nvPr/>
        </p:nvSpPr>
        <p:spPr>
          <a:xfrm>
            <a:off x="3435300" y="2951325"/>
            <a:ext cx="3118800" cy="2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2b38d0614_0_123"/>
          <p:cNvSpPr txBox="1"/>
          <p:nvPr/>
        </p:nvSpPr>
        <p:spPr>
          <a:xfrm>
            <a:off x="1103800" y="5743775"/>
            <a:ext cx="98403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 </a:t>
            </a:r>
            <a:r>
              <a:rPr i="1" lang="en-US" sz="27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19개의 </a:t>
            </a:r>
            <a:r>
              <a:rPr i="1" lang="en-US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feature 변수 중 target 값과  </a:t>
            </a:r>
            <a:r>
              <a:rPr i="1" lang="en-US" sz="27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상관관계</a:t>
            </a:r>
            <a:r>
              <a:rPr i="1" lang="en-US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가 높은 feature가 </a:t>
            </a:r>
            <a:r>
              <a:rPr i="1" lang="en-US" sz="2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1개(?)</a:t>
            </a:r>
            <a:r>
              <a:rPr i="1" lang="en-US" sz="200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... “</a:t>
            </a:r>
            <a:endParaRPr i="1" sz="200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2b38d0614_6_103"/>
          <p:cNvSpPr txBox="1"/>
          <p:nvPr/>
        </p:nvSpPr>
        <p:spPr>
          <a:xfrm>
            <a:off x="71400" y="2894150"/>
            <a:ext cx="664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02.  1등 코드 분석</a:t>
            </a:r>
            <a:endParaRPr b="1" sz="49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b38d0614_5_141"/>
          <p:cNvSpPr txBox="1"/>
          <p:nvPr>
            <p:ph type="title"/>
          </p:nvPr>
        </p:nvSpPr>
        <p:spPr>
          <a:xfrm>
            <a:off x="262593" y="254168"/>
            <a:ext cx="8175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프로젝트 진행과정 - 1등 코드 분석</a:t>
            </a:r>
            <a:endParaRPr/>
          </a:p>
        </p:txBody>
      </p:sp>
      <p:sp>
        <p:nvSpPr>
          <p:cNvPr id="170" name="Google Shape;170;g112b38d0614_5_141"/>
          <p:cNvSpPr txBox="1"/>
          <p:nvPr>
            <p:ph idx="1" type="body"/>
          </p:nvPr>
        </p:nvSpPr>
        <p:spPr>
          <a:xfrm>
            <a:off x="848850" y="1873311"/>
            <a:ext cx="92067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신용카드 예측 데이터 대회는 </a:t>
            </a:r>
            <a:r>
              <a:rPr lang="en-US" sz="2801">
                <a:solidFill>
                  <a:srgbClr val="FF0000"/>
                </a:solidFill>
              </a:rPr>
              <a:t>logloss </a:t>
            </a:r>
            <a:r>
              <a:rPr lang="en-US">
                <a:solidFill>
                  <a:srgbClr val="FF0000"/>
                </a:solidFill>
              </a:rPr>
              <a:t>의 평가 점수가 </a:t>
            </a:r>
            <a:r>
              <a:rPr lang="en-US" sz="2901">
                <a:solidFill>
                  <a:srgbClr val="FF0000"/>
                </a:solidFill>
              </a:rPr>
              <a:t>0.6581</a:t>
            </a:r>
            <a:r>
              <a:rPr lang="en-US">
                <a:solidFill>
                  <a:srgbClr val="FF0000"/>
                </a:solidFill>
              </a:rPr>
              <a:t>이 가장 낮았음.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여기서, 평가지표로 활용되는 ‘logloss’란 무엇일까?</a:t>
            </a:r>
            <a:endParaRPr/>
          </a:p>
        </p:txBody>
      </p:sp>
      <p:sp>
        <p:nvSpPr>
          <p:cNvPr id="171" name="Google Shape;171;g112b38d0614_5_141"/>
          <p:cNvSpPr/>
          <p:nvPr/>
        </p:nvSpPr>
        <p:spPr>
          <a:xfrm>
            <a:off x="760650" y="2527463"/>
            <a:ext cx="5910900" cy="610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12b38d0614_5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838"/>
            <a:ext cx="11887201" cy="580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12b38d0614_5_141"/>
          <p:cNvSpPr/>
          <p:nvPr/>
        </p:nvSpPr>
        <p:spPr>
          <a:xfrm>
            <a:off x="8226500" y="1394550"/>
            <a:ext cx="5145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2b38d0614_5_141"/>
          <p:cNvSpPr/>
          <p:nvPr/>
        </p:nvSpPr>
        <p:spPr>
          <a:xfrm>
            <a:off x="648150" y="3262825"/>
            <a:ext cx="10895700" cy="342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2b38d0614_5_141"/>
          <p:cNvSpPr txBox="1"/>
          <p:nvPr>
            <p:ph idx="1" type="body"/>
          </p:nvPr>
        </p:nvSpPr>
        <p:spPr>
          <a:xfrm>
            <a:off x="4212500" y="3390300"/>
            <a:ext cx="69348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en-US" sz="2276">
                <a:solidFill>
                  <a:schemeClr val="dk1"/>
                </a:solidFill>
              </a:rPr>
              <a:t>Log loss </a:t>
            </a:r>
            <a:r>
              <a:rPr b="1" i="0" lang="en-US" sz="2276"/>
              <a:t>란..?</a:t>
            </a:r>
            <a:endParaRPr b="1" i="0" sz="227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i="0" lang="en-US" sz="1462"/>
              <a:t>일반적으로 정답을 맞춘다는 것은 ‘정답을 맞출 확률’을 의미 하지만,  </a:t>
            </a:r>
            <a:endParaRPr i="0" sz="1462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en-US" sz="1562"/>
              <a:t>“</a:t>
            </a:r>
            <a:r>
              <a:rPr b="1" i="0" lang="en-US" sz="1562"/>
              <a:t>Logloss는 </a:t>
            </a:r>
            <a:r>
              <a:rPr b="1" i="0" lang="en-US" sz="1562">
                <a:solidFill>
                  <a:schemeClr val="dk1"/>
                </a:solidFill>
              </a:rPr>
              <a:t>얼마나 </a:t>
            </a:r>
            <a:r>
              <a:rPr b="1" i="0" lang="en-US" sz="2362">
                <a:solidFill>
                  <a:schemeClr val="dk1"/>
                </a:solidFill>
              </a:rPr>
              <a:t>정확하게 정답</a:t>
            </a:r>
            <a:r>
              <a:rPr b="1" i="0" lang="en-US" sz="1562">
                <a:solidFill>
                  <a:schemeClr val="dk1"/>
                </a:solidFill>
              </a:rPr>
              <a:t>을 맞출 것인지에 대한 </a:t>
            </a:r>
            <a:r>
              <a:rPr b="1" i="0" lang="en-US" sz="2162">
                <a:solidFill>
                  <a:schemeClr val="dk1"/>
                </a:solidFill>
              </a:rPr>
              <a:t>척도</a:t>
            </a:r>
            <a:r>
              <a:rPr b="1" i="0" lang="en-US" sz="1562"/>
              <a:t>를 의미”</a:t>
            </a:r>
            <a:endParaRPr b="1" i="0" sz="15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en-US" sz="1562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정답을 </a:t>
            </a:r>
            <a:r>
              <a:rPr b="1" i="0" lang="en-US" sz="2362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r>
              <a:rPr i="0" lang="en-US" sz="2362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62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확률</a:t>
            </a:r>
            <a:r>
              <a:rPr i="0" lang="en-US" sz="1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맞춤 -log(1.0) = </a:t>
            </a:r>
            <a:r>
              <a:rPr b="1" i="0" lang="en-US" sz="2350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562">
              <a:solidFill>
                <a:srgbClr val="E83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en-US" sz="1562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정답을 </a:t>
            </a:r>
            <a:r>
              <a:rPr b="1" i="0" lang="en-US" sz="2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r>
              <a:rPr b="1" i="0" lang="en-US" sz="1562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확률</a:t>
            </a:r>
            <a:r>
              <a:rPr i="0" lang="en-US" sz="156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맞춤 -log(0.6) = </a:t>
            </a:r>
            <a:r>
              <a:rPr b="1" i="0" lang="en-US" sz="2350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0.510</a:t>
            </a:r>
            <a:endParaRPr b="1" i="0" sz="2350">
              <a:solidFill>
                <a:srgbClr val="E83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i="0" lang="en-US" sz="1562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정답을 </a:t>
            </a:r>
            <a:r>
              <a:rPr b="1" i="0" lang="en-US" sz="2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52%</a:t>
            </a:r>
            <a:r>
              <a:rPr b="1" i="0" lang="en-US" sz="1562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확률</a:t>
            </a:r>
            <a:r>
              <a:rPr i="0" lang="en-US" sz="1562">
                <a:latin typeface="Arial"/>
                <a:ea typeface="Arial"/>
                <a:cs typeface="Arial"/>
                <a:sym typeface="Arial"/>
              </a:rPr>
              <a:t>로 맞춤 -log(0.52) = </a:t>
            </a:r>
            <a:r>
              <a:rPr b="1" i="0" lang="en-US" sz="2350">
                <a:solidFill>
                  <a:srgbClr val="E83828"/>
                </a:solidFill>
                <a:latin typeface="Arial"/>
                <a:ea typeface="Arial"/>
                <a:cs typeface="Arial"/>
                <a:sym typeface="Arial"/>
              </a:rPr>
              <a:t>0.653</a:t>
            </a:r>
            <a:endParaRPr i="0" sz="146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2283"/>
          </a:p>
        </p:txBody>
      </p:sp>
      <p:sp>
        <p:nvSpPr>
          <p:cNvPr id="176" name="Google Shape;176;g112b38d0614_5_141"/>
          <p:cNvSpPr txBox="1"/>
          <p:nvPr/>
        </p:nvSpPr>
        <p:spPr>
          <a:xfrm>
            <a:off x="958200" y="6074275"/>
            <a:ext cx="10275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-US" sz="1662">
                <a:solidFill>
                  <a:schemeClr val="dk1"/>
                </a:solidFill>
              </a:rPr>
              <a:t>확률이 높을수록 log loss는 낮아짐, 즉 log loss가 0에 가까울수록 정답을 높은 확률로 맞춘다는 것을 의미.</a:t>
            </a:r>
            <a:endParaRPr b="1" i="1" sz="22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12b38d0614_5_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50" y="3511574"/>
            <a:ext cx="3451850" cy="24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b38d0614_5_154"/>
          <p:cNvSpPr txBox="1"/>
          <p:nvPr>
            <p:ph type="title"/>
          </p:nvPr>
        </p:nvSpPr>
        <p:spPr>
          <a:xfrm>
            <a:off x="262593" y="254168"/>
            <a:ext cx="8175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어떻게 ‘소회의실’팀은 1등을 했을까</a:t>
            </a:r>
            <a:endParaRPr/>
          </a:p>
        </p:txBody>
      </p:sp>
      <p:sp>
        <p:nvSpPr>
          <p:cNvPr id="183" name="Google Shape;183;g112b38d0614_5_154"/>
          <p:cNvSpPr/>
          <p:nvPr/>
        </p:nvSpPr>
        <p:spPr>
          <a:xfrm>
            <a:off x="788300" y="2304475"/>
            <a:ext cx="2995500" cy="298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ID 컬럼</a:t>
            </a:r>
            <a:r>
              <a:rPr b="1" lang="en-US" sz="2000"/>
              <a:t> 생성</a:t>
            </a:r>
            <a:endParaRPr b="1" sz="2000"/>
          </a:p>
        </p:txBody>
      </p:sp>
      <p:sp>
        <p:nvSpPr>
          <p:cNvPr id="184" name="Google Shape;184;g112b38d0614_5_154"/>
          <p:cNvSpPr/>
          <p:nvPr/>
        </p:nvSpPr>
        <p:spPr>
          <a:xfrm>
            <a:off x="4526188" y="2304475"/>
            <a:ext cx="2995500" cy="298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새로운 특성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(</a:t>
            </a:r>
            <a:r>
              <a:rPr b="1" lang="en-US" sz="3000"/>
              <a:t>Feature</a:t>
            </a:r>
            <a:r>
              <a:rPr b="1" lang="en-US" sz="2000"/>
              <a:t>) 추가</a:t>
            </a:r>
            <a:endParaRPr b="1" sz="2000"/>
          </a:p>
        </p:txBody>
      </p:sp>
      <p:sp>
        <p:nvSpPr>
          <p:cNvPr id="185" name="Google Shape;185;g112b38d0614_5_154"/>
          <p:cNvSpPr/>
          <p:nvPr/>
        </p:nvSpPr>
        <p:spPr>
          <a:xfrm>
            <a:off x="8142888" y="2304475"/>
            <a:ext cx="2995500" cy="298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Catboost 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알고리즘 사용</a:t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2b38d0614_6_15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arenR"/>
            </a:pPr>
            <a:r>
              <a:rPr lang="en-US"/>
              <a:t>ID컬럼 생성과정</a:t>
            </a:r>
            <a:endParaRPr/>
          </a:p>
        </p:txBody>
      </p:sp>
      <p:sp>
        <p:nvSpPr>
          <p:cNvPr id="191" name="Google Shape;191;g112b38d0614_6_150"/>
          <p:cNvSpPr txBox="1"/>
          <p:nvPr>
            <p:ph idx="1" type="body"/>
          </p:nvPr>
        </p:nvSpPr>
        <p:spPr>
          <a:xfrm>
            <a:off x="262592" y="1413243"/>
            <a:ext cx="115227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3000"/>
              <a:t>ID 컬럼</a:t>
            </a:r>
            <a:r>
              <a:rPr b="1" lang="en-US" sz="2400"/>
              <a:t> 생성 코드 </a:t>
            </a:r>
            <a:endParaRPr b="1" sz="240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-&gt; </a:t>
            </a:r>
            <a:r>
              <a:rPr b="1" lang="en-US" sz="2501" u="sng"/>
              <a:t>begin_month를 제외</a:t>
            </a:r>
            <a:r>
              <a:rPr lang="en-US"/>
              <a:t>한 나머지 변수를 ID변수로 생성</a:t>
            </a:r>
            <a:endParaRPr/>
          </a:p>
        </p:txBody>
      </p:sp>
      <p:pic>
        <p:nvPicPr>
          <p:cNvPr id="192" name="Google Shape;192;g112b38d0614_6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75" y="2484600"/>
            <a:ext cx="9620250" cy="33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2b38d0614_5_201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arenR"/>
            </a:pPr>
            <a:r>
              <a:rPr lang="en-US"/>
              <a:t>ID - 중복 데이터 확인</a:t>
            </a:r>
            <a:endParaRPr/>
          </a:p>
        </p:txBody>
      </p:sp>
      <p:sp>
        <p:nvSpPr>
          <p:cNvPr id="198" name="Google Shape;198;g112b38d0614_5_201"/>
          <p:cNvSpPr txBox="1"/>
          <p:nvPr>
            <p:ph idx="1" type="body"/>
          </p:nvPr>
        </p:nvSpPr>
        <p:spPr>
          <a:xfrm>
            <a:off x="262600" y="1285875"/>
            <a:ext cx="11522700" cy="4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2400"/>
              <a:t>Begin_month 제외 한 </a:t>
            </a:r>
            <a:r>
              <a:rPr b="1" lang="en-US" sz="3000"/>
              <a:t>나머지 컬럼</a:t>
            </a:r>
            <a:r>
              <a:rPr b="1" lang="en-US" sz="2400"/>
              <a:t>의 특성</a:t>
            </a:r>
            <a:endParaRPr b="1" sz="240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-&gt; begin_month를 제외한 데이터에서 </a:t>
            </a:r>
            <a:r>
              <a:rPr lang="en-US" sz="2801" u="sng"/>
              <a:t>중복데이터</a:t>
            </a:r>
            <a:r>
              <a:rPr lang="en-US"/>
              <a:t>가 다수 발생(</a:t>
            </a:r>
            <a:r>
              <a:rPr lang="en-US" sz="3200"/>
              <a:t>80% </a:t>
            </a:r>
            <a:r>
              <a:rPr lang="en-US"/>
              <a:t>이상이 중복데이터)</a:t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9" name="Google Shape;199;g112b38d0614_5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75" y="2635438"/>
            <a:ext cx="51816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12b38d0614_5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188" y="2282825"/>
            <a:ext cx="501967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12b38d0614_5_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399" y="5011025"/>
            <a:ext cx="4568950" cy="10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2b38d0614_5_184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arenR"/>
            </a:pPr>
            <a:r>
              <a:rPr lang="en-US"/>
              <a:t>ID - ID컬럼의 특성</a:t>
            </a:r>
            <a:endParaRPr/>
          </a:p>
        </p:txBody>
      </p:sp>
      <p:pic>
        <p:nvPicPr>
          <p:cNvPr id="207" name="Google Shape;207;g112b38d0614_5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025" y="1274024"/>
            <a:ext cx="10267751" cy="38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12b38d0614_5_184"/>
          <p:cNvSpPr txBox="1"/>
          <p:nvPr/>
        </p:nvSpPr>
        <p:spPr>
          <a:xfrm>
            <a:off x="5170650" y="5364925"/>
            <a:ext cx="6068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 </a:t>
            </a:r>
            <a:r>
              <a:rPr lang="en-US" sz="2900" u="sng">
                <a:latin typeface="Malgun Gothic"/>
                <a:ea typeface="Malgun Gothic"/>
                <a:cs typeface="Malgun Gothic"/>
                <a:sym typeface="Malgun Gothic"/>
              </a:rPr>
              <a:t>동일 ID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의 개수를 활용하여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900" u="sng">
                <a:latin typeface="Malgun Gothic"/>
                <a:ea typeface="Malgun Gothic"/>
                <a:cs typeface="Malgun Gothic"/>
                <a:sym typeface="Malgun Gothic"/>
              </a:rPr>
              <a:t>여러번 카드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를 발급한 사람이 많았음을 확인 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g112b38d0614_5_184"/>
          <p:cNvPicPr preferRelativeResize="0"/>
          <p:nvPr/>
        </p:nvPicPr>
        <p:blipFill rotWithShape="1">
          <a:blip r:embed="rId4">
            <a:alphaModFix/>
          </a:blip>
          <a:srcRect b="0" l="0" r="44754" t="0"/>
          <a:stretch/>
        </p:blipFill>
        <p:spPr>
          <a:xfrm>
            <a:off x="891400" y="5250625"/>
            <a:ext cx="1966100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12b38d0614_5_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700" y="5273650"/>
            <a:ext cx="1966100" cy="79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b38d0614_0_35"/>
          <p:cNvSpPr txBox="1"/>
          <p:nvPr/>
        </p:nvSpPr>
        <p:spPr>
          <a:xfrm>
            <a:off x="1757754" y="822987"/>
            <a:ext cx="23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00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12b38d0614_0_35"/>
          <p:cNvSpPr txBox="1"/>
          <p:nvPr/>
        </p:nvSpPr>
        <p:spPr>
          <a:xfrm>
            <a:off x="1244825" y="1834600"/>
            <a:ext cx="5027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73AB"/>
                </a:solidFill>
                <a:latin typeface="Calibri"/>
                <a:ea typeface="Calibri"/>
                <a:cs typeface="Calibri"/>
                <a:sym typeface="Calibri"/>
              </a:rPr>
              <a:t>01   </a:t>
            </a:r>
            <a:r>
              <a:rPr b="1" lang="en-US" sz="4000">
                <a:solidFill>
                  <a:srgbClr val="BF73AB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b="1" sz="4000">
              <a:solidFill>
                <a:srgbClr val="BF73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6281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281B6"/>
                </a:solidFill>
                <a:latin typeface="Calibri"/>
                <a:ea typeface="Calibri"/>
                <a:cs typeface="Calibri"/>
                <a:sym typeface="Calibri"/>
              </a:rPr>
              <a:t>02  </a:t>
            </a:r>
            <a:r>
              <a:rPr b="1" lang="en-US" sz="4000">
                <a:solidFill>
                  <a:srgbClr val="6281B6"/>
                </a:solidFill>
                <a:latin typeface="Calibri"/>
                <a:ea typeface="Calibri"/>
                <a:cs typeface="Calibri"/>
                <a:sym typeface="Calibri"/>
              </a:rPr>
              <a:t>1등 코드 분석</a:t>
            </a:r>
            <a:endParaRPr b="1" sz="4000">
              <a:solidFill>
                <a:srgbClr val="6281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6281B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F73AB"/>
                </a:solidFill>
                <a:latin typeface="Calibri"/>
                <a:ea typeface="Calibri"/>
                <a:cs typeface="Calibri"/>
                <a:sym typeface="Calibri"/>
              </a:rPr>
              <a:t>03  성능 향상 방안</a:t>
            </a:r>
            <a:endParaRPr b="1" sz="4000">
              <a:solidFill>
                <a:srgbClr val="BF73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BF73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6281B6"/>
                </a:solidFill>
                <a:latin typeface="Calibri"/>
                <a:ea typeface="Calibri"/>
                <a:cs typeface="Calibri"/>
                <a:sym typeface="Calibri"/>
              </a:rPr>
              <a:t>04  결론</a:t>
            </a:r>
            <a:endParaRPr b="1" sz="4000">
              <a:solidFill>
                <a:srgbClr val="BF73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2b38d0614_6_26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새로운 특성 추가</a:t>
            </a:r>
            <a:endParaRPr/>
          </a:p>
        </p:txBody>
      </p:sp>
      <p:sp>
        <p:nvSpPr>
          <p:cNvPr id="217" name="Google Shape;217;g112b38d0614_6_26"/>
          <p:cNvSpPr txBox="1"/>
          <p:nvPr>
            <p:ph idx="1" type="body"/>
          </p:nvPr>
        </p:nvSpPr>
        <p:spPr>
          <a:xfrm>
            <a:off x="296542" y="1322568"/>
            <a:ext cx="11522700" cy="48234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218" name="Google Shape;218;g112b38d0614_6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38" y="1757825"/>
            <a:ext cx="993457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12b38d0614_6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793" y="5989225"/>
            <a:ext cx="14001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12b38d0614_6_26"/>
          <p:cNvSpPr/>
          <p:nvPr/>
        </p:nvSpPr>
        <p:spPr>
          <a:xfrm>
            <a:off x="2554325" y="6067613"/>
            <a:ext cx="7848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112b38d0614_6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475" y="5974975"/>
            <a:ext cx="16549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12b38d0614_6_26"/>
          <p:cNvSpPr txBox="1"/>
          <p:nvPr/>
        </p:nvSpPr>
        <p:spPr>
          <a:xfrm>
            <a:off x="5802175" y="5950175"/>
            <a:ext cx="498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2900"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변수를 활용한 feature </a:t>
            </a:r>
            <a:r>
              <a:rPr lang="en-US" sz="2600">
                <a:latin typeface="Malgun Gothic"/>
                <a:ea typeface="Malgun Gothic"/>
                <a:cs typeface="Malgun Gothic"/>
                <a:sym typeface="Malgun Gothic"/>
              </a:rPr>
              <a:t>10개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생성”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2b3928f1f_1_3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</a:t>
            </a:r>
            <a:r>
              <a:rPr lang="en-US"/>
              <a:t>새로운 특성 추가</a:t>
            </a:r>
            <a:endParaRPr/>
          </a:p>
        </p:txBody>
      </p:sp>
      <p:sp>
        <p:nvSpPr>
          <p:cNvPr id="229" name="Google Shape;229;g112b3928f1f_1_3"/>
          <p:cNvSpPr txBox="1"/>
          <p:nvPr>
            <p:ph idx="1" type="body"/>
          </p:nvPr>
        </p:nvSpPr>
        <p:spPr>
          <a:xfrm>
            <a:off x="262592" y="1413243"/>
            <a:ext cx="11522700" cy="48234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pic>
        <p:nvPicPr>
          <p:cNvPr id="230" name="Google Shape;230;g112b3928f1f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88" y="1806725"/>
            <a:ext cx="707707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12b3928f1f_1_3"/>
          <p:cNvSpPr txBox="1"/>
          <p:nvPr/>
        </p:nvSpPr>
        <p:spPr>
          <a:xfrm>
            <a:off x="7844775" y="2124975"/>
            <a:ext cx="3690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</a:t>
            </a:r>
            <a:r>
              <a:rPr lang="en-US" sz="27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US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미치는 요인으로 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</a:t>
            </a:r>
            <a:r>
              <a:rPr lang="en-US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랭크된 변수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변수 </a:t>
            </a: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begin_month</a:t>
            </a: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sz="2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300"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ID, ability, Age</a:t>
            </a:r>
            <a:r>
              <a:rPr lang="en-US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112b3928f1f_1_3"/>
          <p:cNvSpPr/>
          <p:nvPr/>
        </p:nvSpPr>
        <p:spPr>
          <a:xfrm>
            <a:off x="1263050" y="1776175"/>
            <a:ext cx="6157500" cy="552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2b38d0614_6_47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</a:t>
            </a:r>
            <a:r>
              <a:rPr lang="en-US"/>
              <a:t>CatBoost?</a:t>
            </a:r>
            <a:endParaRPr/>
          </a:p>
        </p:txBody>
      </p:sp>
      <p:pic>
        <p:nvPicPr>
          <p:cNvPr id="239" name="Google Shape;239;g112b38d0614_6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62" y="3246450"/>
            <a:ext cx="2927450" cy="9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12b38d0614_6_47"/>
          <p:cNvSpPr txBox="1"/>
          <p:nvPr/>
        </p:nvSpPr>
        <p:spPr>
          <a:xfrm>
            <a:off x="4918763" y="3359300"/>
            <a:ext cx="6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Categorical Boosting 의 약자로, 이름 그대로 범주형 변수 처리에 특화된 부스팅 기반 알고리즘 모델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112b38d0614_6_47"/>
          <p:cNvSpPr/>
          <p:nvPr/>
        </p:nvSpPr>
        <p:spPr>
          <a:xfrm>
            <a:off x="994625" y="2802050"/>
            <a:ext cx="10360500" cy="185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2b38d0614_6_54"/>
          <p:cNvSpPr/>
          <p:nvPr/>
        </p:nvSpPr>
        <p:spPr>
          <a:xfrm>
            <a:off x="447625" y="2392125"/>
            <a:ext cx="4882200" cy="305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2b38d0614_6_54"/>
          <p:cNvSpPr/>
          <p:nvPr/>
        </p:nvSpPr>
        <p:spPr>
          <a:xfrm>
            <a:off x="6619150" y="2392125"/>
            <a:ext cx="4882200" cy="305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2b38d0614_6_54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CatBoost</a:t>
            </a:r>
            <a:endParaRPr/>
          </a:p>
        </p:txBody>
      </p:sp>
      <p:sp>
        <p:nvSpPr>
          <p:cNvPr id="250" name="Google Shape;250;g112b38d0614_6_54"/>
          <p:cNvSpPr txBox="1"/>
          <p:nvPr/>
        </p:nvSpPr>
        <p:spPr>
          <a:xfrm>
            <a:off x="653338" y="2541525"/>
            <a:ext cx="4574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기존 부스팅 기법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실제 값들의 평균과 각 실제 값들의 잔차를 이용해 학습하는 모델 생성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예측된 잔차에 Learing_rate 를 곱해 평균과 더하여 예측값 갱신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위의 과정 반복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g112b38d0614_6_54"/>
          <p:cNvSpPr txBox="1"/>
          <p:nvPr/>
        </p:nvSpPr>
        <p:spPr>
          <a:xfrm>
            <a:off x="6853798" y="2541525"/>
            <a:ext cx="4574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한계점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이전 데이터를 반복적으로 쓰는 과정에서 발생되는 </a:t>
            </a:r>
            <a:r>
              <a:rPr lang="en-US" sz="19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en-US" sz="26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과적합</a:t>
            </a:r>
            <a:r>
              <a:rPr b="1" lang="en-US" sz="19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문제”</a:t>
            </a:r>
            <a:endParaRPr b="1" sz="1900">
              <a:solidFill>
                <a:srgbClr val="E8382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범주형 변수를 one-hot-encoding 할때, </a:t>
            </a:r>
            <a:r>
              <a:rPr lang="en-US" sz="19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en-US" sz="19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변수의 </a:t>
            </a:r>
            <a:r>
              <a:rPr b="1" lang="en-US" sz="25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수가 급증</a:t>
            </a:r>
            <a:r>
              <a:rPr b="1" lang="en-US" sz="19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문제”</a:t>
            </a:r>
            <a:endParaRPr b="1" sz="1900">
              <a:solidFill>
                <a:srgbClr val="E8382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112b38d0614_6_54"/>
          <p:cNvSpPr/>
          <p:nvPr/>
        </p:nvSpPr>
        <p:spPr>
          <a:xfrm>
            <a:off x="5610581" y="3471525"/>
            <a:ext cx="727800" cy="54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2b38d0614_6_62"/>
          <p:cNvSpPr/>
          <p:nvPr/>
        </p:nvSpPr>
        <p:spPr>
          <a:xfrm>
            <a:off x="592875" y="2277025"/>
            <a:ext cx="6082800" cy="381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12b38d0614_6_62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CatBoost</a:t>
            </a:r>
            <a:endParaRPr/>
          </a:p>
        </p:txBody>
      </p:sp>
      <p:sp>
        <p:nvSpPr>
          <p:cNvPr id="260" name="Google Shape;260;g112b38d0614_6_62"/>
          <p:cNvSpPr txBox="1"/>
          <p:nvPr/>
        </p:nvSpPr>
        <p:spPr>
          <a:xfrm>
            <a:off x="851475" y="2367475"/>
            <a:ext cx="5565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CatBoost 모델 특징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Ordered Boosting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일부 샘플에 대한 잔차를 계산하여 모델을 만든 후, 그 뒤의 데이터 잔차는 해당 모델의 예측한 값을 활용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Random Permutation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:  데이터셋을 무작위 순열들로 나누어, 랜덤성을 부여한 이후 Ordered Boosting 처리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112b38d0614_6_62"/>
          <p:cNvSpPr/>
          <p:nvPr/>
        </p:nvSpPr>
        <p:spPr>
          <a:xfrm>
            <a:off x="6949776" y="3847375"/>
            <a:ext cx="911100" cy="4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2b38d0614_6_62"/>
          <p:cNvSpPr txBox="1"/>
          <p:nvPr/>
        </p:nvSpPr>
        <p:spPr>
          <a:xfrm>
            <a:off x="8135075" y="3805975"/>
            <a:ext cx="3620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</a:t>
            </a:r>
            <a:r>
              <a:rPr b="1" lang="en-US" sz="31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과적합 </a:t>
            </a:r>
            <a:r>
              <a:rPr b="1" lang="en-US" sz="24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해결 “</a:t>
            </a:r>
            <a:endParaRPr b="1" sz="2200">
              <a:solidFill>
                <a:srgbClr val="E8382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2b38d0614_6_70"/>
          <p:cNvSpPr/>
          <p:nvPr/>
        </p:nvSpPr>
        <p:spPr>
          <a:xfrm>
            <a:off x="390450" y="2236975"/>
            <a:ext cx="6090600" cy="338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12b38d0614_6_7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CatBoost</a:t>
            </a:r>
            <a:r>
              <a:rPr lang="en-US"/>
              <a:t> </a:t>
            </a:r>
            <a:endParaRPr/>
          </a:p>
        </p:txBody>
      </p:sp>
      <p:sp>
        <p:nvSpPr>
          <p:cNvPr id="270" name="Google Shape;270;g112b38d0614_6_70"/>
          <p:cNvSpPr txBox="1"/>
          <p:nvPr/>
        </p:nvSpPr>
        <p:spPr>
          <a:xfrm>
            <a:off x="735925" y="2421925"/>
            <a:ext cx="55656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CatBoost 모델 특징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3.  Ordered Target Encoding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: 과거 데이터들로부터만 평균을 내어 범주형 변수값 인코딩</a:t>
            </a: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4. Categorical Feature Combinations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Malgun Gothic"/>
                <a:ea typeface="Malgun Gothic"/>
                <a:cs typeface="Malgun Gothic"/>
                <a:sym typeface="Malgun Gothic"/>
              </a:rPr>
              <a:t>: 동일한 대상을 대표하는 특징은 하나의 특징으로 분류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112b38d0614_6_70"/>
          <p:cNvSpPr/>
          <p:nvPr/>
        </p:nvSpPr>
        <p:spPr>
          <a:xfrm>
            <a:off x="6760251" y="3674575"/>
            <a:ext cx="782100" cy="4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12b38d0614_6_70"/>
          <p:cNvSpPr txBox="1"/>
          <p:nvPr/>
        </p:nvSpPr>
        <p:spPr>
          <a:xfrm>
            <a:off x="7640325" y="3653875"/>
            <a:ext cx="401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범주형 </a:t>
            </a:r>
            <a:r>
              <a:rPr b="1" lang="en-US" sz="26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</a:t>
            </a:r>
            <a:r>
              <a:rPr b="1" lang="en-US" sz="20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 문제 해결 “</a:t>
            </a:r>
            <a:endParaRPr b="1" sz="1800">
              <a:solidFill>
                <a:srgbClr val="E8382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2b38d0614_6_38"/>
          <p:cNvSpPr txBox="1"/>
          <p:nvPr>
            <p:ph type="title"/>
          </p:nvPr>
        </p:nvSpPr>
        <p:spPr>
          <a:xfrm>
            <a:off x="262602" y="117400"/>
            <a:ext cx="114246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3) Catboost - 성능 테스트(Pycaret 활용) </a:t>
            </a:r>
            <a:endParaRPr/>
          </a:p>
        </p:txBody>
      </p:sp>
      <p:pic>
        <p:nvPicPr>
          <p:cNvPr id="279" name="Google Shape;279;g112b38d0614_6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0" y="1284475"/>
            <a:ext cx="6939276" cy="170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112b38d0614_6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" y="3103050"/>
            <a:ext cx="6939285" cy="36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2b38d0614_6_38"/>
          <p:cNvSpPr txBox="1"/>
          <p:nvPr/>
        </p:nvSpPr>
        <p:spPr>
          <a:xfrm>
            <a:off x="7679400" y="3103050"/>
            <a:ext cx="3546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Classifier 모델별 성능 비교 결과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Accuracy 점수와,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평가지표인 </a:t>
            </a: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LogLoss 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점수에서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300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catboost </a:t>
            </a:r>
            <a:r>
              <a:rPr b="1" lang="en-US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가장 높은 성능</a:t>
            </a:r>
            <a:r>
              <a:rPr b="1" lang="en-US">
                <a:solidFill>
                  <a:srgbClr val="E83828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기록</a:t>
            </a:r>
            <a:endParaRPr b="1">
              <a:solidFill>
                <a:srgbClr val="E8382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112b38d0614_6_38"/>
          <p:cNvSpPr txBox="1"/>
          <p:nvPr/>
        </p:nvSpPr>
        <p:spPr>
          <a:xfrm>
            <a:off x="7679400" y="1284475"/>
            <a:ext cx="4198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Pycaret 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: 기존의 머신러닝 라이브러리들을 결합한 High-Level API 로, 데이터분석부터 모델별 성능 비교까지 간편한 기능으로 제공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2b38d0614_6_78"/>
          <p:cNvSpPr txBox="1"/>
          <p:nvPr/>
        </p:nvSpPr>
        <p:spPr>
          <a:xfrm>
            <a:off x="71400" y="2894150"/>
            <a:ext cx="664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03.  성</a:t>
            </a: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능</a:t>
            </a: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향상 방안</a:t>
            </a:r>
            <a:endParaRPr b="1" sz="49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2b3928f1f_1_26"/>
          <p:cNvSpPr txBox="1"/>
          <p:nvPr>
            <p:ph type="title"/>
          </p:nvPr>
        </p:nvSpPr>
        <p:spPr>
          <a:xfrm>
            <a:off x="203443" y="234468"/>
            <a:ext cx="8175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소회의실팀의 추가 전처리 과정</a:t>
            </a:r>
            <a:r>
              <a:rPr lang="en-US"/>
              <a:t> </a:t>
            </a:r>
            <a:endParaRPr/>
          </a:p>
        </p:txBody>
      </p:sp>
      <p:sp>
        <p:nvSpPr>
          <p:cNvPr id="293" name="Google Shape;293;g112b3928f1f_1_26"/>
          <p:cNvSpPr/>
          <p:nvPr/>
        </p:nvSpPr>
        <p:spPr>
          <a:xfrm>
            <a:off x="44612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다중공선성</a:t>
            </a:r>
            <a:endParaRPr b="1" sz="2000"/>
          </a:p>
        </p:txBody>
      </p:sp>
      <p:sp>
        <p:nvSpPr>
          <p:cNvPr id="294" name="Google Shape;294;g112b3928f1f_1_26"/>
          <p:cNvSpPr/>
          <p:nvPr/>
        </p:nvSpPr>
        <p:spPr>
          <a:xfrm>
            <a:off x="3233088" y="1569350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스케일링</a:t>
            </a:r>
            <a:endParaRPr b="1" sz="2000"/>
          </a:p>
        </p:txBody>
      </p:sp>
      <p:sp>
        <p:nvSpPr>
          <p:cNvPr id="295" name="Google Shape;295;g112b3928f1f_1_26"/>
          <p:cNvSpPr/>
          <p:nvPr/>
        </p:nvSpPr>
        <p:spPr>
          <a:xfrm>
            <a:off x="602007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클러스터링</a:t>
            </a:r>
            <a:endParaRPr b="1" sz="2000"/>
          </a:p>
        </p:txBody>
      </p:sp>
      <p:sp>
        <p:nvSpPr>
          <p:cNvPr id="296" name="Google Shape;296;g112b3928f1f_1_26"/>
          <p:cNvSpPr/>
          <p:nvPr/>
        </p:nvSpPr>
        <p:spPr>
          <a:xfrm>
            <a:off x="869782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새로운 Feature</a:t>
            </a:r>
            <a:endParaRPr b="1" sz="2000"/>
          </a:p>
        </p:txBody>
      </p:sp>
      <p:sp>
        <p:nvSpPr>
          <p:cNvPr id="297" name="Google Shape;297;g112b3928f1f_1_26"/>
          <p:cNvSpPr txBox="1"/>
          <p:nvPr/>
        </p:nvSpPr>
        <p:spPr>
          <a:xfrm>
            <a:off x="446125" y="4331375"/>
            <a:ext cx="249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“모델의 성능이 좋아도 성능의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원인을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명확히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파악하기 </a:t>
            </a: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어</a:t>
            </a: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렵기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때문에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특정 변수끼리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상관관계가 높은 파생변수 제거”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112b3928f1f_1_26"/>
          <p:cNvSpPr txBox="1"/>
          <p:nvPr/>
        </p:nvSpPr>
        <p:spPr>
          <a:xfrm>
            <a:off x="3486437" y="4331375"/>
            <a:ext cx="2341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수치형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데이터의 상대적인 크기 차이를 </a:t>
            </a:r>
            <a:r>
              <a:rPr b="1"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표준화하기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 적용”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12b3928f1f_1_26"/>
          <p:cNvSpPr txBox="1"/>
          <p:nvPr/>
        </p:nvSpPr>
        <p:spPr>
          <a:xfrm>
            <a:off x="6224748" y="4331375"/>
            <a:ext cx="2341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feature들의 특징을 군집화 시켜 </a:t>
            </a:r>
            <a:r>
              <a:rPr b="1" lang="en-US" sz="2300">
                <a:latin typeface="Malgun Gothic"/>
                <a:ea typeface="Malgun Gothic"/>
                <a:cs typeface="Malgun Gothic"/>
                <a:sym typeface="Malgun Gothic"/>
              </a:rPr>
              <a:t>target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분류에 </a:t>
            </a:r>
            <a:r>
              <a:rPr b="1" lang="en-US" sz="2100"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을 주는 </a:t>
            </a:r>
            <a:r>
              <a:rPr b="1" lang="en-US" sz="2300">
                <a:latin typeface="Malgun Gothic"/>
                <a:ea typeface="Malgun Gothic"/>
                <a:cs typeface="Malgun Gothic"/>
                <a:sym typeface="Malgun Gothic"/>
              </a:rPr>
              <a:t>feature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생성”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112b3928f1f_1_26"/>
          <p:cNvSpPr txBox="1"/>
          <p:nvPr/>
        </p:nvSpPr>
        <p:spPr>
          <a:xfrm>
            <a:off x="8963059" y="4331375"/>
            <a:ext cx="2341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기존 feature를 다양한 방식으로 </a:t>
            </a: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조합하여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target분류에 영향을 주는 </a:t>
            </a:r>
            <a:r>
              <a:rPr b="1" lang="en-US" sz="2400">
                <a:latin typeface="Malgun Gothic"/>
                <a:ea typeface="Malgun Gothic"/>
                <a:cs typeface="Malgun Gothic"/>
                <a:sym typeface="Malgun Gothic"/>
              </a:rPr>
              <a:t>새로운 feature </a:t>
            </a: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생성”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b3928f1f_1_38"/>
          <p:cNvSpPr txBox="1"/>
          <p:nvPr>
            <p:ph type="title"/>
          </p:nvPr>
        </p:nvSpPr>
        <p:spPr>
          <a:xfrm>
            <a:off x="203443" y="234468"/>
            <a:ext cx="8175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전처리 과정에 대한 </a:t>
            </a:r>
            <a:r>
              <a:rPr lang="en-US"/>
              <a:t>의문점 </a:t>
            </a:r>
            <a:endParaRPr/>
          </a:p>
        </p:txBody>
      </p:sp>
      <p:sp>
        <p:nvSpPr>
          <p:cNvPr id="306" name="Google Shape;306;g112b3928f1f_1_38"/>
          <p:cNvSpPr/>
          <p:nvPr/>
        </p:nvSpPr>
        <p:spPr>
          <a:xfrm>
            <a:off x="44612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다중공선성</a:t>
            </a:r>
            <a:endParaRPr b="1" sz="2000"/>
          </a:p>
        </p:txBody>
      </p:sp>
      <p:sp>
        <p:nvSpPr>
          <p:cNvPr id="307" name="Google Shape;307;g112b3928f1f_1_38"/>
          <p:cNvSpPr/>
          <p:nvPr/>
        </p:nvSpPr>
        <p:spPr>
          <a:xfrm>
            <a:off x="3233088" y="1569350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스케일링</a:t>
            </a:r>
            <a:endParaRPr b="1" sz="2000"/>
          </a:p>
        </p:txBody>
      </p:sp>
      <p:sp>
        <p:nvSpPr>
          <p:cNvPr id="308" name="Google Shape;308;g112b3928f1f_1_38"/>
          <p:cNvSpPr/>
          <p:nvPr/>
        </p:nvSpPr>
        <p:spPr>
          <a:xfrm>
            <a:off x="602007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클러스터링</a:t>
            </a:r>
            <a:endParaRPr b="1" sz="2000"/>
          </a:p>
        </p:txBody>
      </p:sp>
      <p:sp>
        <p:nvSpPr>
          <p:cNvPr id="309" name="Google Shape;309;g112b3928f1f_1_38"/>
          <p:cNvSpPr/>
          <p:nvPr/>
        </p:nvSpPr>
        <p:spPr>
          <a:xfrm>
            <a:off x="8697825" y="1623675"/>
            <a:ext cx="2443500" cy="23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새로운 Feature</a:t>
            </a:r>
            <a:endParaRPr b="1" sz="2000"/>
          </a:p>
        </p:txBody>
      </p:sp>
      <p:sp>
        <p:nvSpPr>
          <p:cNvPr id="310" name="Google Shape;310;g112b3928f1f_1_38"/>
          <p:cNvSpPr txBox="1"/>
          <p:nvPr/>
        </p:nvSpPr>
        <p:spPr>
          <a:xfrm>
            <a:off x="523075" y="4331375"/>
            <a:ext cx="222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“분류모델이기 때문에 성능의 원인을 설명할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필요 없음”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12b3928f1f_1_38"/>
          <p:cNvSpPr txBox="1"/>
          <p:nvPr/>
        </p:nvSpPr>
        <p:spPr>
          <a:xfrm>
            <a:off x="3496175" y="4331375"/>
            <a:ext cx="228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“트리 기반 모델을 이용하여 훈련을 진행하기 때문에 데이터의 크기를 맞출 필요 없음”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112b3928f1f_1_38"/>
          <p:cNvSpPr txBox="1"/>
          <p:nvPr/>
        </p:nvSpPr>
        <p:spPr>
          <a:xfrm>
            <a:off x="6489625" y="4469975"/>
            <a:ext cx="22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“Target분류에 영향력 없음”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112b3928f1f_1_38"/>
          <p:cNvSpPr txBox="1"/>
          <p:nvPr/>
        </p:nvSpPr>
        <p:spPr>
          <a:xfrm>
            <a:off x="9102075" y="4469975"/>
            <a:ext cx="228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“Target분류에 영향력 없음”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7462075" y="2228150"/>
            <a:ext cx="40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spAutoFit/>
          </a:bodyPr>
          <a:lstStyle/>
          <a:p>
            <a:pPr indent="-4762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AutoNum type="arabicParenR"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 선정</a:t>
            </a:r>
            <a:endParaRPr b="1" sz="3900"/>
          </a:p>
          <a:p>
            <a:pPr indent="-495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AutoNum type="arabicParenR"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b="1" sz="4200"/>
          </a:p>
        </p:txBody>
      </p:sp>
      <p:sp>
        <p:nvSpPr>
          <p:cNvPr id="70" name="Google Shape;70;p3"/>
          <p:cNvSpPr txBox="1"/>
          <p:nvPr/>
        </p:nvSpPr>
        <p:spPr>
          <a:xfrm>
            <a:off x="-1314475" y="2879850"/>
            <a:ext cx="664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01.  개 요</a:t>
            </a:r>
            <a:endParaRPr b="1" sz="49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b38d0614_5_121"/>
          <p:cNvSpPr txBox="1"/>
          <p:nvPr>
            <p:ph type="title"/>
          </p:nvPr>
        </p:nvSpPr>
        <p:spPr>
          <a:xfrm>
            <a:off x="1444993" y="2074875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>
                <a:solidFill>
                  <a:srgbClr val="E83828"/>
                </a:solidFill>
              </a:rPr>
              <a:t>logloss score 향상 ↑</a:t>
            </a:r>
            <a:endParaRPr>
              <a:solidFill>
                <a:srgbClr val="E83828"/>
              </a:solidFill>
            </a:endParaRPr>
          </a:p>
        </p:txBody>
      </p:sp>
      <p:pic>
        <p:nvPicPr>
          <p:cNvPr id="319" name="Google Shape;319;g112b38d0614_5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0" y="3059525"/>
            <a:ext cx="11887200" cy="4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12b38d0614_5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0" y="4564525"/>
            <a:ext cx="11887201" cy="530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12b38d0614_5_121"/>
          <p:cNvSpPr txBox="1"/>
          <p:nvPr/>
        </p:nvSpPr>
        <p:spPr>
          <a:xfrm>
            <a:off x="3216800" y="3711100"/>
            <a:ext cx="5242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대회 출전팀 제침 </a:t>
            </a:r>
            <a:r>
              <a:rPr b="1" lang="en-US" sz="3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↑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322" name="Google Shape;322;g112b38d0614_5_121"/>
          <p:cNvSpPr/>
          <p:nvPr/>
        </p:nvSpPr>
        <p:spPr>
          <a:xfrm>
            <a:off x="1938375" y="4621200"/>
            <a:ext cx="2761200" cy="374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12b38d0614_5_121"/>
          <p:cNvSpPr/>
          <p:nvPr/>
        </p:nvSpPr>
        <p:spPr>
          <a:xfrm>
            <a:off x="1837675" y="3104950"/>
            <a:ext cx="2298600" cy="37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b38d0614_6_96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하이퍼파라미터(HyperParameter) 튜닝</a:t>
            </a:r>
            <a:endParaRPr/>
          </a:p>
        </p:txBody>
      </p:sp>
      <p:sp>
        <p:nvSpPr>
          <p:cNvPr id="329" name="Google Shape;329;g112b38d0614_6_96"/>
          <p:cNvSpPr txBox="1"/>
          <p:nvPr>
            <p:ph idx="1" type="body"/>
          </p:nvPr>
        </p:nvSpPr>
        <p:spPr>
          <a:xfrm>
            <a:off x="1750575" y="5674350"/>
            <a:ext cx="9477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lnSpcReduction="20000"/>
          </a:bodyPr>
          <a:lstStyle/>
          <a:p>
            <a:pPr indent="-355663" lvl="0" marL="457200" rtl="0" algn="l">
              <a:spcBef>
                <a:spcPts val="0"/>
              </a:spcBef>
              <a:spcAft>
                <a:spcPts val="0"/>
              </a:spcAft>
              <a:buSzPts val="2001"/>
              <a:buChar char="-"/>
            </a:pPr>
            <a:r>
              <a:rPr lang="en-US"/>
              <a:t>Eearly_stopping: 최적의 정확도를 측정하기 위한 조기종료 지점.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기본값: 100 round</a:t>
            </a:r>
            <a:endParaRPr/>
          </a:p>
        </p:txBody>
      </p:sp>
      <p:pic>
        <p:nvPicPr>
          <p:cNvPr id="330" name="Google Shape;330;g112b38d0614_6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979" y="1388729"/>
            <a:ext cx="7702226" cy="40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12b38d0614_6_96"/>
          <p:cNvSpPr/>
          <p:nvPr/>
        </p:nvSpPr>
        <p:spPr>
          <a:xfrm>
            <a:off x="2117975" y="1388725"/>
            <a:ext cx="7702200" cy="4080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2b38d0614_5_131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Score 향상</a:t>
            </a:r>
            <a:endParaRPr/>
          </a:p>
        </p:txBody>
      </p:sp>
      <p:pic>
        <p:nvPicPr>
          <p:cNvPr id="337" name="Google Shape;337;g112b38d0614_5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38" y="2874775"/>
            <a:ext cx="10942575" cy="15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12b38d0614_5_131"/>
          <p:cNvSpPr/>
          <p:nvPr/>
        </p:nvSpPr>
        <p:spPr>
          <a:xfrm>
            <a:off x="833450" y="2917150"/>
            <a:ext cx="2355600" cy="145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12b38d0614_5_131"/>
          <p:cNvSpPr/>
          <p:nvPr/>
        </p:nvSpPr>
        <p:spPr>
          <a:xfrm>
            <a:off x="8055050" y="2934000"/>
            <a:ext cx="702300" cy="145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2b38d0614_6_116"/>
          <p:cNvSpPr txBox="1"/>
          <p:nvPr>
            <p:ph type="title"/>
          </p:nvPr>
        </p:nvSpPr>
        <p:spPr>
          <a:xfrm>
            <a:off x="1198668" y="3285875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3등 분석 절차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318decda1_5_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Feature_engineering</a:t>
            </a:r>
            <a:endParaRPr/>
          </a:p>
        </p:txBody>
      </p:sp>
      <p:pic>
        <p:nvPicPr>
          <p:cNvPr id="351" name="Google Shape;351;g11318decda1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1598125"/>
            <a:ext cx="6243700" cy="47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1318decda1_5_0"/>
          <p:cNvPicPr preferRelativeResize="0"/>
          <p:nvPr/>
        </p:nvPicPr>
        <p:blipFill rotWithShape="1">
          <a:blip r:embed="rId4">
            <a:alphaModFix/>
          </a:blip>
          <a:srcRect b="29905" l="6753" r="32241" t="31241"/>
          <a:stretch/>
        </p:blipFill>
        <p:spPr>
          <a:xfrm>
            <a:off x="6205600" y="1860975"/>
            <a:ext cx="5948301" cy="3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1318decda1_5_0"/>
          <p:cNvSpPr txBox="1"/>
          <p:nvPr/>
        </p:nvSpPr>
        <p:spPr>
          <a:xfrm>
            <a:off x="6205600" y="5161950"/>
            <a:ext cx="35922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public score: 0.6658288686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private score: 0.6574407104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318decda1_1_0"/>
          <p:cNvSpPr txBox="1"/>
          <p:nvPr>
            <p:ph type="title"/>
          </p:nvPr>
        </p:nvSpPr>
        <p:spPr>
          <a:xfrm>
            <a:off x="1247918" y="3276025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2등 분석 절차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2b38d0614_0_3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데이터 전처리</a:t>
            </a:r>
            <a:endParaRPr/>
          </a:p>
        </p:txBody>
      </p:sp>
      <p:sp>
        <p:nvSpPr>
          <p:cNvPr id="365" name="Google Shape;365;g112b38d0614_0_30"/>
          <p:cNvSpPr txBox="1"/>
          <p:nvPr>
            <p:ph idx="1" type="body"/>
          </p:nvPr>
        </p:nvSpPr>
        <p:spPr>
          <a:xfrm>
            <a:off x="2368650" y="5206675"/>
            <a:ext cx="64584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None/>
            </a:pPr>
            <a:r>
              <a:rPr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직업(occyp_type)의 결측치를 freelancer와 inoccupation으로 대체</a:t>
            </a:r>
            <a:endParaRPr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None/>
            </a:pPr>
            <a:r>
              <a:rPr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freelancer = 노동시간이 있는경우</a:t>
            </a:r>
            <a:endParaRPr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i="0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inoccupation = 노동시간이 없는경우</a:t>
            </a:r>
            <a:endParaRPr i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9950"/>
              <a:buNone/>
            </a:pPr>
            <a:r>
              <a:t/>
            </a:r>
            <a:endParaRPr/>
          </a:p>
        </p:txBody>
      </p:sp>
      <p:sp>
        <p:nvSpPr>
          <p:cNvPr id="366" name="Google Shape;366;g112b38d0614_0_30"/>
          <p:cNvSpPr txBox="1"/>
          <p:nvPr/>
        </p:nvSpPr>
        <p:spPr>
          <a:xfrm>
            <a:off x="152400" y="1260250"/>
            <a:ext cx="492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Malgun Gothic"/>
                <a:ea typeface="Malgun Gothic"/>
                <a:cs typeface="Malgun Gothic"/>
                <a:sym typeface="Malgun Gothic"/>
              </a:rPr>
              <a:t>결측치 처리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7" name="Google Shape;367;g112b38d061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500" y="1883875"/>
            <a:ext cx="5343799" cy="32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12b38d0614_0_30"/>
          <p:cNvSpPr/>
          <p:nvPr/>
        </p:nvSpPr>
        <p:spPr>
          <a:xfrm>
            <a:off x="5602900" y="3429000"/>
            <a:ext cx="741300" cy="7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g112b38d0614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0550"/>
            <a:ext cx="51816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12b38d0614_0_30"/>
          <p:cNvSpPr/>
          <p:nvPr/>
        </p:nvSpPr>
        <p:spPr>
          <a:xfrm>
            <a:off x="152400" y="1920550"/>
            <a:ext cx="5181600" cy="3211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12b38d0614_0_30"/>
          <p:cNvSpPr/>
          <p:nvPr/>
        </p:nvSpPr>
        <p:spPr>
          <a:xfrm>
            <a:off x="6611500" y="1872450"/>
            <a:ext cx="5343900" cy="325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2b38d0614_3_48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데이터 전처리</a:t>
            </a:r>
            <a:endParaRPr/>
          </a:p>
        </p:txBody>
      </p:sp>
      <p:sp>
        <p:nvSpPr>
          <p:cNvPr id="378" name="Google Shape;378;g112b38d0614_3_48"/>
          <p:cNvSpPr txBox="1"/>
          <p:nvPr>
            <p:ph idx="1" type="body"/>
          </p:nvPr>
        </p:nvSpPr>
        <p:spPr>
          <a:xfrm>
            <a:off x="262600" y="1857138"/>
            <a:ext cx="6943800" cy="5841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605"/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single이고 결혼하지 않았는데 아이가 있는경우 widow로 대체</a:t>
            </a:r>
            <a:endParaRPr i="0" sz="700"/>
          </a:p>
        </p:txBody>
      </p:sp>
      <p:sp>
        <p:nvSpPr>
          <p:cNvPr id="379" name="Google Shape;379;g112b38d0614_3_48"/>
          <p:cNvSpPr txBox="1"/>
          <p:nvPr/>
        </p:nvSpPr>
        <p:spPr>
          <a:xfrm>
            <a:off x="616150" y="1580550"/>
            <a:ext cx="3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`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g112b38d0614_3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2516525"/>
            <a:ext cx="46196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12b38d0614_3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375" y="2516525"/>
            <a:ext cx="4984500" cy="21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12b38d0614_3_48"/>
          <p:cNvSpPr/>
          <p:nvPr/>
        </p:nvSpPr>
        <p:spPr>
          <a:xfrm>
            <a:off x="5266550" y="3248400"/>
            <a:ext cx="937500" cy="5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2b38d0614_3_48"/>
          <p:cNvSpPr txBox="1"/>
          <p:nvPr/>
        </p:nvSpPr>
        <p:spPr>
          <a:xfrm>
            <a:off x="262600" y="4639675"/>
            <a:ext cx="5711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의미 없는 변수 제거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4" name="Google Shape;384;g112b38d0614_3_48"/>
          <p:cNvSpPr txBox="1"/>
          <p:nvPr/>
        </p:nvSpPr>
        <p:spPr>
          <a:xfrm>
            <a:off x="262600" y="1197775"/>
            <a:ext cx="7715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family</a:t>
            </a:r>
            <a:r>
              <a:rPr lang="en-US" sz="2100">
                <a:solidFill>
                  <a:schemeClr val="dk1"/>
                </a:solidFill>
              </a:rPr>
              <a:t>_type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5" name="Google Shape;385;g112b38d0614_3_48"/>
          <p:cNvSpPr txBox="1"/>
          <p:nvPr/>
        </p:nvSpPr>
        <p:spPr>
          <a:xfrm>
            <a:off x="359013" y="5100175"/>
            <a:ext cx="44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- index 제거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- FLAG_MOBIL 삭제:모든 값이 1로 동일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6" name="Google Shape;386;g112b38d0614_3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150" y="5037500"/>
            <a:ext cx="5875125" cy="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12b38d0614_3_48"/>
          <p:cNvSpPr/>
          <p:nvPr/>
        </p:nvSpPr>
        <p:spPr>
          <a:xfrm>
            <a:off x="4882225" y="5177575"/>
            <a:ext cx="770400" cy="5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12b38d0614_3_48"/>
          <p:cNvSpPr/>
          <p:nvPr/>
        </p:nvSpPr>
        <p:spPr>
          <a:xfrm>
            <a:off x="262600" y="2516525"/>
            <a:ext cx="4619700" cy="204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12b38d0614_3_48"/>
          <p:cNvSpPr/>
          <p:nvPr/>
        </p:nvSpPr>
        <p:spPr>
          <a:xfrm>
            <a:off x="6588375" y="2516525"/>
            <a:ext cx="4984500" cy="2108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12b38d0614_3_48"/>
          <p:cNvSpPr/>
          <p:nvPr/>
        </p:nvSpPr>
        <p:spPr>
          <a:xfrm>
            <a:off x="6255150" y="5037500"/>
            <a:ext cx="5875200" cy="864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2b38d0614_3_4"/>
          <p:cNvSpPr txBox="1"/>
          <p:nvPr>
            <p:ph type="title"/>
          </p:nvPr>
        </p:nvSpPr>
        <p:spPr>
          <a:xfrm>
            <a:off x="262593" y="133525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전처리</a:t>
            </a:r>
            <a:endParaRPr/>
          </a:p>
        </p:txBody>
      </p:sp>
      <p:sp>
        <p:nvSpPr>
          <p:cNvPr id="397" name="Google Shape;397;g112b38d0614_3_4"/>
          <p:cNvSpPr txBox="1"/>
          <p:nvPr/>
        </p:nvSpPr>
        <p:spPr>
          <a:xfrm>
            <a:off x="107175" y="1941713"/>
            <a:ext cx="7278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-  family_size 이상치 처리 필요</a:t>
            </a:r>
            <a:endParaRPr sz="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8" name="Google Shape;398;g112b38d0614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2502332"/>
            <a:ext cx="4572174" cy="317848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12b38d0614_3_4"/>
          <p:cNvSpPr txBox="1"/>
          <p:nvPr/>
        </p:nvSpPr>
        <p:spPr>
          <a:xfrm>
            <a:off x="6831200" y="1687700"/>
            <a:ext cx="5089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-  </a:t>
            </a:r>
            <a:r>
              <a:rPr lang="en-US" sz="1600">
                <a:solidFill>
                  <a:schemeClr val="dk1"/>
                </a:solidFill>
              </a:rPr>
              <a:t>family_size &gt; 7 인 데이터 제거(IQR 제거시 logloss 값이 너무 커지기 때문에 7보다 큰 수만 제거)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0" name="Google Shape;400;g112b38d0614_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001" y="2357400"/>
            <a:ext cx="4810647" cy="34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12b38d0614_3_4"/>
          <p:cNvSpPr/>
          <p:nvPr/>
        </p:nvSpPr>
        <p:spPr>
          <a:xfrm>
            <a:off x="5222575" y="3555775"/>
            <a:ext cx="1305600" cy="10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12b38d0614_3_4"/>
          <p:cNvSpPr txBox="1"/>
          <p:nvPr/>
        </p:nvSpPr>
        <p:spPr>
          <a:xfrm>
            <a:off x="107175" y="1292750"/>
            <a:ext cx="385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Malgun Gothic"/>
                <a:ea typeface="Malgun Gothic"/>
                <a:cs typeface="Malgun Gothic"/>
                <a:sym typeface="Malgun Gothic"/>
              </a:rPr>
              <a:t>이상치 처리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112b38d0614_3_4"/>
          <p:cNvSpPr/>
          <p:nvPr/>
        </p:nvSpPr>
        <p:spPr>
          <a:xfrm>
            <a:off x="262600" y="2516525"/>
            <a:ext cx="4619700" cy="317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12b38d0614_3_4"/>
          <p:cNvSpPr/>
          <p:nvPr/>
        </p:nvSpPr>
        <p:spPr>
          <a:xfrm>
            <a:off x="6915975" y="2357400"/>
            <a:ext cx="4810800" cy="346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2b38d0614_3_2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전처리</a:t>
            </a:r>
            <a:endParaRPr/>
          </a:p>
        </p:txBody>
      </p:sp>
      <p:sp>
        <p:nvSpPr>
          <p:cNvPr id="411" name="Google Shape;411;g112b38d0614_3_20"/>
          <p:cNvSpPr txBox="1"/>
          <p:nvPr/>
        </p:nvSpPr>
        <p:spPr>
          <a:xfrm>
            <a:off x="495625" y="1382625"/>
            <a:ext cx="48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DAYS_EMPLOYED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112b38d0614_3_20"/>
          <p:cNvSpPr txBox="1"/>
          <p:nvPr/>
        </p:nvSpPr>
        <p:spPr>
          <a:xfrm>
            <a:off x="495625" y="2089525"/>
            <a:ext cx="541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- 양수인 데이터는 현재 무직자로 판단, 0 처리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3" name="Google Shape;413;g112b38d0614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2658913"/>
            <a:ext cx="50630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12b38d0614_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250" y="2658925"/>
            <a:ext cx="5411400" cy="31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12b38d0614_3_20"/>
          <p:cNvSpPr/>
          <p:nvPr/>
        </p:nvSpPr>
        <p:spPr>
          <a:xfrm>
            <a:off x="5518800" y="3832450"/>
            <a:ext cx="741300" cy="7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12b38d0614_3_20"/>
          <p:cNvSpPr/>
          <p:nvPr/>
        </p:nvSpPr>
        <p:spPr>
          <a:xfrm>
            <a:off x="262600" y="2642500"/>
            <a:ext cx="5063100" cy="3154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12b38d0614_3_20"/>
          <p:cNvSpPr/>
          <p:nvPr/>
        </p:nvSpPr>
        <p:spPr>
          <a:xfrm>
            <a:off x="6528250" y="2646825"/>
            <a:ext cx="5411400" cy="317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262593" y="254168"/>
            <a:ext cx="8175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 주제 선정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" y="3827825"/>
            <a:ext cx="6242699" cy="2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53429" l="0" r="10594" t="0"/>
          <a:stretch/>
        </p:blipFill>
        <p:spPr>
          <a:xfrm>
            <a:off x="797300" y="1467875"/>
            <a:ext cx="4874849" cy="70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300" y="2153457"/>
            <a:ext cx="2983993" cy="55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300" y="2621965"/>
            <a:ext cx="3863179" cy="6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7557475" y="1936750"/>
            <a:ext cx="437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부정확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, 도메인 </a:t>
            </a:r>
            <a:r>
              <a:rPr b="1" lang="en-US" sz="2300" u="sng">
                <a:latin typeface="Malgun Gothic"/>
                <a:ea typeface="Malgun Gothic"/>
                <a:cs typeface="Malgun Gothic"/>
                <a:sym typeface="Malgun Gothic"/>
              </a:rPr>
              <a:t>호불호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많은 양의 데이터  등으로 기각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81;p4"/>
          <p:cNvCxnSpPr>
            <a:stCxn id="80" idx="1"/>
          </p:cNvCxnSpPr>
          <p:nvPr/>
        </p:nvCxnSpPr>
        <p:spPr>
          <a:xfrm flipH="1">
            <a:off x="6769375" y="2336950"/>
            <a:ext cx="788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4"/>
          <p:cNvSpPr txBox="1"/>
          <p:nvPr/>
        </p:nvSpPr>
        <p:spPr>
          <a:xfrm>
            <a:off x="7458950" y="4284435"/>
            <a:ext cx="386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정형 데이터 셋으로 비교적 수상자 코드가 </a:t>
            </a:r>
            <a:r>
              <a:rPr b="1" lang="en-US" sz="2400" u="sng">
                <a:latin typeface="Malgun Gothic"/>
                <a:ea typeface="Malgun Gothic"/>
                <a:cs typeface="Malgun Gothic"/>
                <a:sym typeface="Malgun Gothic"/>
              </a:rPr>
              <a:t>잘 정리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되어 있음.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현 Dacon, Kaggle 등에서 가장 많이 사용되는 알고리즘인 </a:t>
            </a:r>
            <a:r>
              <a:rPr b="1" i="1" lang="en-US" sz="2400" u="sng">
                <a:latin typeface="Malgun Gothic"/>
                <a:ea typeface="Malgun Gothic"/>
                <a:cs typeface="Malgun Gothic"/>
                <a:sym typeface="Malgun Gothic"/>
              </a:rPr>
              <a:t>Catboost 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스터디에 용이.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Google Shape;83;p4"/>
          <p:cNvCxnSpPr>
            <a:stCxn id="82" idx="1"/>
          </p:cNvCxnSpPr>
          <p:nvPr/>
        </p:nvCxnSpPr>
        <p:spPr>
          <a:xfrm flipH="1">
            <a:off x="6670850" y="5238735"/>
            <a:ext cx="788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2b38d0614_3_66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데이터 전처리</a:t>
            </a:r>
            <a:endParaRPr/>
          </a:p>
        </p:txBody>
      </p:sp>
      <p:sp>
        <p:nvSpPr>
          <p:cNvPr id="424" name="Google Shape;424;g112b38d0614_3_66"/>
          <p:cNvSpPr txBox="1"/>
          <p:nvPr>
            <p:ph idx="1" type="body"/>
          </p:nvPr>
        </p:nvSpPr>
        <p:spPr>
          <a:xfrm>
            <a:off x="522400" y="1446600"/>
            <a:ext cx="5826600" cy="5358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DAYS_BIRTH, begin_month, DAYS_EMPLOYED</a:t>
            </a:r>
            <a:endParaRPr i="0"/>
          </a:p>
        </p:txBody>
      </p:sp>
      <p:sp>
        <p:nvSpPr>
          <p:cNvPr id="425" name="Google Shape;425;g112b38d0614_3_66"/>
          <p:cNvSpPr txBox="1"/>
          <p:nvPr/>
        </p:nvSpPr>
        <p:spPr>
          <a:xfrm>
            <a:off x="977800" y="1995775"/>
            <a:ext cx="43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-  음수값 -&gt; 양수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6" name="Google Shape;426;g112b38d0614_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2592675"/>
            <a:ext cx="49244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12b38d0614_3_66"/>
          <p:cNvSpPr/>
          <p:nvPr/>
        </p:nvSpPr>
        <p:spPr>
          <a:xfrm>
            <a:off x="5581388" y="3884425"/>
            <a:ext cx="884100" cy="7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g112b38d0614_3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775" y="2592675"/>
            <a:ext cx="504825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12b38d0614_3_66"/>
          <p:cNvSpPr/>
          <p:nvPr/>
        </p:nvSpPr>
        <p:spPr>
          <a:xfrm>
            <a:off x="6715800" y="2592675"/>
            <a:ext cx="5048400" cy="377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12b38d0614_3_66"/>
          <p:cNvSpPr/>
          <p:nvPr/>
        </p:nvSpPr>
        <p:spPr>
          <a:xfrm>
            <a:off x="406675" y="2592675"/>
            <a:ext cx="4924500" cy="377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2b38d0614_6_138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Feature_engineering</a:t>
            </a:r>
            <a:endParaRPr/>
          </a:p>
        </p:txBody>
      </p:sp>
      <p:sp>
        <p:nvSpPr>
          <p:cNvPr id="437" name="Google Shape;437;g112b38d0614_6_138"/>
          <p:cNvSpPr txBox="1"/>
          <p:nvPr/>
        </p:nvSpPr>
        <p:spPr>
          <a:xfrm>
            <a:off x="262600" y="1681150"/>
            <a:ext cx="699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112b38d0614_6_138"/>
          <p:cNvSpPr txBox="1"/>
          <p:nvPr/>
        </p:nvSpPr>
        <p:spPr>
          <a:xfrm>
            <a:off x="215050" y="1154450"/>
            <a:ext cx="261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Feautre Importance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9" name="Google Shape;439;g112b38d0614_6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00" y="1681138"/>
            <a:ext cx="5711349" cy="18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12b38d0614_6_138"/>
          <p:cNvPicPr preferRelativeResize="0"/>
          <p:nvPr/>
        </p:nvPicPr>
        <p:blipFill rotWithShape="1">
          <a:blip r:embed="rId4">
            <a:alphaModFix/>
          </a:blip>
          <a:srcRect b="32561" l="0" r="0" t="-1679"/>
          <a:stretch/>
        </p:blipFill>
        <p:spPr>
          <a:xfrm>
            <a:off x="215075" y="1621750"/>
            <a:ext cx="5644524" cy="4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12b38d0614_6_138"/>
          <p:cNvSpPr txBox="1"/>
          <p:nvPr/>
        </p:nvSpPr>
        <p:spPr>
          <a:xfrm>
            <a:off x="1991600" y="4836163"/>
            <a:ext cx="1364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begin_month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112b38d0614_6_138"/>
          <p:cNvSpPr txBox="1"/>
          <p:nvPr/>
        </p:nvSpPr>
        <p:spPr>
          <a:xfrm>
            <a:off x="11613050" y="270570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112b38d0614_6_138"/>
          <p:cNvSpPr txBox="1"/>
          <p:nvPr/>
        </p:nvSpPr>
        <p:spPr>
          <a:xfrm>
            <a:off x="2309900" y="2705688"/>
            <a:ext cx="104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112b38d0614_6_138"/>
          <p:cNvSpPr txBox="1"/>
          <p:nvPr/>
        </p:nvSpPr>
        <p:spPr>
          <a:xfrm>
            <a:off x="6057904" y="5045600"/>
            <a:ext cx="33048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public score: 0.665183242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private score: 0.657935256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112b38d0614_6_138"/>
          <p:cNvSpPr txBox="1"/>
          <p:nvPr/>
        </p:nvSpPr>
        <p:spPr>
          <a:xfrm>
            <a:off x="6057900" y="3815275"/>
            <a:ext cx="60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 중복 데이터의 비율(begin_month 제외)이 높으므로 식별할 수 있는 feature(ID) 생성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112b38d0614_6_138"/>
          <p:cNvSpPr txBox="1"/>
          <p:nvPr/>
        </p:nvSpPr>
        <p:spPr>
          <a:xfrm>
            <a:off x="6057900" y="4430875"/>
            <a:ext cx="630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 CatBoost 모델링 결과 Feautre Importance 10% 미만 feature 제거 후 학습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2b38d0614_6_127"/>
          <p:cNvSpPr txBox="1"/>
          <p:nvPr>
            <p:ph type="title"/>
          </p:nvPr>
        </p:nvSpPr>
        <p:spPr>
          <a:xfrm>
            <a:off x="1247918" y="3276025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등 분석 절차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318decda1_5_35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Feature_engineering</a:t>
            </a:r>
            <a:endParaRPr/>
          </a:p>
        </p:txBody>
      </p:sp>
      <p:sp>
        <p:nvSpPr>
          <p:cNvPr id="458" name="Google Shape;458;g11318decda1_5_35"/>
          <p:cNvSpPr txBox="1"/>
          <p:nvPr/>
        </p:nvSpPr>
        <p:spPr>
          <a:xfrm>
            <a:off x="7480600" y="3418525"/>
            <a:ext cx="43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algun Gothic"/>
                <a:ea typeface="Malgun Gothic"/>
                <a:cs typeface="Malgun Gothic"/>
                <a:sym typeface="Malgun Gothic"/>
              </a:rPr>
              <a:t>최적 성능 조합 선택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9" name="Google Shape;459;g11318decda1_5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525"/>
            <a:ext cx="7796501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318decda1_5_2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Feature_engineering</a:t>
            </a:r>
            <a:endParaRPr/>
          </a:p>
        </p:txBody>
      </p:sp>
      <p:sp>
        <p:nvSpPr>
          <p:cNvPr id="465" name="Google Shape;465;g11318decda1_5_20"/>
          <p:cNvSpPr txBox="1"/>
          <p:nvPr/>
        </p:nvSpPr>
        <p:spPr>
          <a:xfrm>
            <a:off x="6205600" y="3700875"/>
            <a:ext cx="35676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public score: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0.6640818521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private score: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0.6572957219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g11318decda1_5_20"/>
          <p:cNvPicPr preferRelativeResize="0"/>
          <p:nvPr/>
        </p:nvPicPr>
        <p:blipFill rotWithShape="1">
          <a:blip r:embed="rId3">
            <a:alphaModFix/>
          </a:blip>
          <a:srcRect b="78578" l="7799" r="19441" t="0"/>
          <a:stretch/>
        </p:blipFill>
        <p:spPr>
          <a:xfrm>
            <a:off x="6205600" y="2185478"/>
            <a:ext cx="5948300" cy="10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11318decda1_5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1840"/>
            <a:ext cx="6205600" cy="467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2b38d0614_6_132"/>
          <p:cNvSpPr txBox="1"/>
          <p:nvPr/>
        </p:nvSpPr>
        <p:spPr>
          <a:xfrm>
            <a:off x="-1314475" y="2879850"/>
            <a:ext cx="664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6281B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04.  결 론</a:t>
            </a:r>
            <a:endParaRPr b="1" sz="4900">
              <a:solidFill>
                <a:schemeClr val="lt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2b38d0614_7_0"/>
          <p:cNvSpPr/>
          <p:nvPr/>
        </p:nvSpPr>
        <p:spPr>
          <a:xfrm>
            <a:off x="262600" y="1610100"/>
            <a:ext cx="11061000" cy="47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12b38d0614_7_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결론</a:t>
            </a:r>
            <a:endParaRPr/>
          </a:p>
        </p:txBody>
      </p:sp>
      <p:sp>
        <p:nvSpPr>
          <p:cNvPr id="480" name="Google Shape;480;g112b38d0614_7_0"/>
          <p:cNvSpPr txBox="1"/>
          <p:nvPr/>
        </p:nvSpPr>
        <p:spPr>
          <a:xfrm>
            <a:off x="5480425" y="1777375"/>
            <a:ext cx="58812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80% 이상이 중복데이터 처리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→ 중복 데이터의 특성을 가진 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feature생성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2. 모델이 소수의 변수에 의존하는 경우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→ 타겟과 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관련성이 적은 특성을 줄여서 모델성능을 높임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3.범주형 데이터를 이용한 데이터 분류 할 때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→ catboost를 이용하여 encoding 없이 학습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112b38d0614_7_0"/>
          <p:cNvSpPr/>
          <p:nvPr/>
        </p:nvSpPr>
        <p:spPr>
          <a:xfrm>
            <a:off x="4122625" y="2829000"/>
            <a:ext cx="1191900" cy="18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112b38d0614_7_0"/>
          <p:cNvSpPr txBox="1"/>
          <p:nvPr/>
        </p:nvSpPr>
        <p:spPr>
          <a:xfrm>
            <a:off x="903150" y="3441000"/>
            <a:ext cx="3167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Malgun Gothic"/>
                <a:ea typeface="Malgun Gothic"/>
                <a:cs typeface="Malgun Gothic"/>
                <a:sym typeface="Malgun Gothic"/>
              </a:rPr>
              <a:t>결론 및 해결 </a:t>
            </a:r>
            <a:endParaRPr b="1" sz="3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"/>
          <p:cNvSpPr txBox="1"/>
          <p:nvPr>
            <p:ph type="ctrTitle"/>
          </p:nvPr>
        </p:nvSpPr>
        <p:spPr>
          <a:xfrm>
            <a:off x="8266737" y="1700808"/>
            <a:ext cx="3441549" cy="23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b38d0614_5_136"/>
          <p:cNvSpPr/>
          <p:nvPr/>
        </p:nvSpPr>
        <p:spPr>
          <a:xfrm>
            <a:off x="336300" y="1214450"/>
            <a:ext cx="11443200" cy="55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2b38d0614_5_136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EDA(변수정의)</a:t>
            </a:r>
            <a:endParaRPr/>
          </a:p>
        </p:txBody>
      </p:sp>
      <p:sp>
        <p:nvSpPr>
          <p:cNvPr id="90" name="Google Shape;90;g112b38d0614_5_136"/>
          <p:cNvSpPr txBox="1"/>
          <p:nvPr>
            <p:ph idx="1" type="body"/>
          </p:nvPr>
        </p:nvSpPr>
        <p:spPr>
          <a:xfrm>
            <a:off x="631650" y="1290650"/>
            <a:ext cx="12071700" cy="5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fontScale="55000" lnSpcReduction="20000"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9950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795" u="sng"/>
              <a:t>gender</a:t>
            </a:r>
            <a:r>
              <a:rPr lang="en-US" sz="3454"/>
              <a:t>:</a:t>
            </a:r>
            <a:r>
              <a:rPr lang="en-US" sz="3090"/>
              <a:t> </a:t>
            </a:r>
            <a:r>
              <a:rPr lang="en-US" sz="2961"/>
              <a:t>성별</a:t>
            </a:r>
            <a:endParaRPr sz="296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795" u="sng"/>
              <a:t>car</a:t>
            </a:r>
            <a:r>
              <a:rPr lang="en-US" sz="3134"/>
              <a:t>: </a:t>
            </a:r>
            <a:r>
              <a:rPr lang="en-US" sz="2641"/>
              <a:t>차량 소유 여부</a:t>
            </a:r>
            <a:endParaRPr sz="264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795" u="sng"/>
              <a:t>reality</a:t>
            </a:r>
            <a:r>
              <a:rPr lang="en-US" sz="3294"/>
              <a:t>: </a:t>
            </a:r>
            <a:r>
              <a:rPr lang="en-US" sz="2801"/>
              <a:t>부동산 소유 여부</a:t>
            </a:r>
            <a:endParaRPr sz="28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972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800" u="sng"/>
              <a:t>income_type</a:t>
            </a:r>
            <a:r>
              <a:rPr lang="en-US" sz="3294"/>
              <a:t>:</a:t>
            </a:r>
            <a:r>
              <a:rPr lang="en-US" sz="3036"/>
              <a:t> </a:t>
            </a:r>
            <a:r>
              <a:rPr lang="en-US" sz="2801"/>
              <a:t>소득 분류</a:t>
            </a:r>
            <a:endParaRPr sz="28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085"/>
              <a:buFont typeface="Arial"/>
              <a:buNone/>
            </a:pPr>
            <a:r>
              <a:rPr lang="en-US" sz="2888"/>
              <a:t>['Commercial associate', 'Working', 'State servant', 'Pensioner', 'Student']</a:t>
            </a:r>
            <a:endParaRPr sz="2888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972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800" u="sng"/>
              <a:t>edu_type</a:t>
            </a:r>
            <a:r>
              <a:rPr lang="en-US" sz="2494"/>
              <a:t>: </a:t>
            </a:r>
            <a:r>
              <a:rPr lang="en-US" sz="2728"/>
              <a:t>교육 수준 ['Higher education' ,'Secondary / secondary special', 'Incomplete higher', 'Lower secondary', 'Academic degree']</a:t>
            </a:r>
            <a:endParaRPr sz="2728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972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800" u="sng"/>
              <a:t>family_type</a:t>
            </a:r>
            <a:r>
              <a:rPr lang="en-US" sz="2494"/>
              <a:t>:</a:t>
            </a:r>
            <a:r>
              <a:rPr lang="en-US"/>
              <a:t> </a:t>
            </a:r>
            <a:r>
              <a:rPr lang="en-US" sz="2910"/>
              <a:t>결혼 여부['Married', 'Civil marriage', 'Separated', 'Single / not married', 'Widow']</a:t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972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99"/>
              <a:buFont typeface="Arial"/>
              <a:buNone/>
            </a:pPr>
            <a:r>
              <a:rPr lang="en-US" sz="2494"/>
              <a:t>- </a:t>
            </a:r>
            <a:r>
              <a:rPr lang="en-US" sz="4800" u="sng"/>
              <a:t>house_type</a:t>
            </a:r>
            <a:r>
              <a:rPr lang="en-US" sz="2494"/>
              <a:t>: </a:t>
            </a:r>
            <a:r>
              <a:rPr lang="en-US" sz="2728"/>
              <a:t>생활 방식</a:t>
            </a:r>
            <a:endParaRPr sz="2728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99"/>
              <a:buNone/>
            </a:pPr>
            <a:r>
              <a:rPr lang="en-US"/>
              <a:t> </a:t>
            </a:r>
            <a:r>
              <a:rPr lang="en-US" sz="2910"/>
              <a:t>['Municipal apartment', 'House / apartment', 'With parents', Co-op apartment', 'Rented apartment', 'Office apartment']</a:t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99"/>
              <a:buNone/>
            </a:pPr>
            <a:r>
              <a:t/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188"/>
              <a:buNone/>
            </a:pPr>
            <a:r>
              <a:rPr lang="en-US" sz="2236"/>
              <a:t>- </a:t>
            </a:r>
            <a:r>
              <a:rPr lang="en-US" sz="4800" u="sng"/>
              <a:t>FLAG_MOBIL</a:t>
            </a:r>
            <a:r>
              <a:rPr lang="en-US" sz="3145"/>
              <a:t>: </a:t>
            </a:r>
            <a:r>
              <a:rPr lang="en-US" sz="2910"/>
              <a:t>핸드폰 소유 여부</a:t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692"/>
              <a:buNone/>
            </a:pPr>
            <a:r>
              <a:rPr lang="en-US" sz="2259"/>
              <a:t>- </a:t>
            </a:r>
            <a:r>
              <a:rPr lang="en-US" sz="4800" u="sng"/>
              <a:t>work_phone</a:t>
            </a:r>
            <a:r>
              <a:rPr lang="en-US" sz="3168"/>
              <a:t>: </a:t>
            </a:r>
            <a:r>
              <a:rPr lang="en-US" sz="2910"/>
              <a:t>업무용 전화 소유 여부</a:t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692"/>
              <a:buNone/>
            </a:pPr>
            <a:r>
              <a:rPr lang="en-US" sz="2259"/>
              <a:t>- </a:t>
            </a:r>
            <a:r>
              <a:rPr lang="en-US" sz="4800" u="sng"/>
              <a:t>phone</a:t>
            </a:r>
            <a:r>
              <a:rPr lang="en-US" sz="3168"/>
              <a:t>: </a:t>
            </a:r>
            <a:r>
              <a:rPr lang="en-US" sz="2910"/>
              <a:t>전화 소유 여부</a:t>
            </a:r>
            <a:endParaRPr sz="2910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692"/>
              <a:buNone/>
            </a:pPr>
            <a:r>
              <a:rPr lang="en-US" sz="2259"/>
              <a:t>- </a:t>
            </a:r>
            <a:r>
              <a:rPr lang="en-US" sz="4800" u="sng"/>
              <a:t>email</a:t>
            </a:r>
            <a:r>
              <a:rPr lang="en-US" sz="2986"/>
              <a:t>: </a:t>
            </a:r>
            <a:r>
              <a:rPr lang="en-US" sz="2728"/>
              <a:t>이메일 소유 여부</a:t>
            </a:r>
            <a:endParaRPr sz="2728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692"/>
              <a:buFont typeface="Arial"/>
              <a:buNone/>
            </a:pPr>
            <a:r>
              <a:rPr lang="en-US" sz="2259"/>
              <a:t>- </a:t>
            </a:r>
            <a:r>
              <a:rPr lang="en-US" sz="4810" u="sng"/>
              <a:t>occyp_type</a:t>
            </a:r>
            <a:r>
              <a:rPr lang="en-US" sz="3168"/>
              <a:t>:</a:t>
            </a:r>
            <a:r>
              <a:rPr lang="en-US" sz="2910"/>
              <a:t> 직업 유형	</a:t>
            </a:r>
            <a:endParaRPr sz="29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b38d0614_0_15"/>
          <p:cNvSpPr/>
          <p:nvPr/>
        </p:nvSpPr>
        <p:spPr>
          <a:xfrm>
            <a:off x="326550" y="5094725"/>
            <a:ext cx="11522700" cy="7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12b38d0614_0_15"/>
          <p:cNvSpPr/>
          <p:nvPr/>
        </p:nvSpPr>
        <p:spPr>
          <a:xfrm>
            <a:off x="326550" y="1614500"/>
            <a:ext cx="11522700" cy="287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2b38d0614_0_15"/>
          <p:cNvSpPr txBox="1"/>
          <p:nvPr>
            <p:ph type="title"/>
          </p:nvPr>
        </p:nvSpPr>
        <p:spPr>
          <a:xfrm>
            <a:off x="262593" y="77975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EDA(변수정의)</a:t>
            </a:r>
            <a:endParaRPr/>
          </a:p>
        </p:txBody>
      </p:sp>
      <p:sp>
        <p:nvSpPr>
          <p:cNvPr id="98" name="Google Shape;98;g112b38d0614_0_15"/>
          <p:cNvSpPr txBox="1"/>
          <p:nvPr>
            <p:ph idx="1" type="body"/>
          </p:nvPr>
        </p:nvSpPr>
        <p:spPr>
          <a:xfrm>
            <a:off x="334650" y="929300"/>
            <a:ext cx="11522700" cy="5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lnSpcReduction="10000"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numeric feature :</a:t>
            </a:r>
            <a:r>
              <a:rPr b="1" lang="en-US" sz="1801"/>
              <a:t>  </a:t>
            </a:r>
            <a:endParaRPr b="1" sz="18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0" u="sng"/>
              <a:t>child_num</a:t>
            </a:r>
            <a:r>
              <a:rPr lang="en-US"/>
              <a:t>: </a:t>
            </a:r>
            <a:r>
              <a:rPr lang="en-US" sz="1701"/>
              <a:t>자녀 수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0" u="sng"/>
              <a:t>income_total</a:t>
            </a:r>
            <a:r>
              <a:rPr lang="en-US"/>
              <a:t>: </a:t>
            </a:r>
            <a:r>
              <a:rPr lang="en-US" sz="1701"/>
              <a:t>연간 소득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1" u="sng"/>
              <a:t>DAYS_BIRTH</a:t>
            </a:r>
            <a:r>
              <a:rPr lang="en-US"/>
              <a:t>: </a:t>
            </a:r>
            <a:r>
              <a:rPr lang="en-US" sz="1701"/>
              <a:t>출생일(데이터 수집 당시 (0)부터 역으로 셈, 즉, -1은 데이터 수집일 하루 전에 태어났음을 의미)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1" u="sng"/>
              <a:t>DAYS_EMPLOYED</a:t>
            </a:r>
            <a:r>
              <a:rPr lang="en-US"/>
              <a:t>: </a:t>
            </a:r>
            <a:r>
              <a:rPr lang="en-US" sz="1701"/>
              <a:t>업무 시작일(데이터 수집 당시 (0)부터 역으로 셈, 즉, -1은 데이터 수집일 하루 전부터 일을 시작함을 의미), 양수 값은 고용되지 않은 상태를 의미함	</a:t>
            </a:r>
            <a:r>
              <a:rPr lang="en-US"/>
              <a:t>							</a:t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0" u="sng"/>
              <a:t>family_size</a:t>
            </a:r>
            <a:r>
              <a:rPr lang="en-US"/>
              <a:t>: </a:t>
            </a:r>
            <a:r>
              <a:rPr lang="en-US" sz="1701"/>
              <a:t>가족 규모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1" u="sng"/>
              <a:t>begin_month</a:t>
            </a:r>
            <a:r>
              <a:rPr lang="en-US"/>
              <a:t>: </a:t>
            </a:r>
            <a:r>
              <a:rPr lang="en-US" sz="1701"/>
              <a:t>신용카드 발급 월(데이터 수집 당시 (0)부터 역으로 셈, 즉, -1은 데이터 수집일 한 달 전에 신용카드를 발급함을 의미)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target feature:</a:t>
            </a:r>
            <a:endParaRPr b="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</a:t>
            </a:r>
            <a:r>
              <a:rPr lang="en-US" sz="2601" u="sng"/>
              <a:t>credit</a:t>
            </a:r>
            <a:r>
              <a:rPr lang="en-US"/>
              <a:t>: </a:t>
            </a:r>
            <a:r>
              <a:rPr lang="en-US" sz="1701"/>
              <a:t>사용자의 신용카드 대금 연체를 기준으로 한 신용도 =&gt; 낮을 수록 높은 신용의 신용카드 사용자를 의미함</a:t>
            </a:r>
            <a:endParaRPr sz="170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9" name="Google Shape;99;g112b38d0614_0_15"/>
          <p:cNvSpPr txBox="1"/>
          <p:nvPr/>
        </p:nvSpPr>
        <p:spPr>
          <a:xfrm>
            <a:off x="642950" y="6081125"/>
            <a:ext cx="1026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19개의 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feature 변수와 </a:t>
            </a: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1개의 </a:t>
            </a: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target 변수(credit)으로 구성되어있음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b38d0614_0_20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 분포)</a:t>
            </a:r>
            <a:endParaRPr/>
          </a:p>
        </p:txBody>
      </p:sp>
      <p:sp>
        <p:nvSpPr>
          <p:cNvPr id="105" name="Google Shape;105;g112b38d0614_0_20"/>
          <p:cNvSpPr txBox="1"/>
          <p:nvPr>
            <p:ph idx="1" type="body"/>
          </p:nvPr>
        </p:nvSpPr>
        <p:spPr>
          <a:xfrm>
            <a:off x="262592" y="1462543"/>
            <a:ext cx="115227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                  </a:t>
            </a:r>
            <a:r>
              <a:rPr b="1" lang="en-US" sz="3000"/>
              <a:t>“0”</a:t>
            </a:r>
            <a:r>
              <a:rPr b="1" lang="en-US"/>
              <a:t>  = </a:t>
            </a:r>
            <a:r>
              <a:rPr b="1" lang="en-US" sz="2401"/>
              <a:t>높은 </a:t>
            </a:r>
            <a:r>
              <a:rPr b="1" lang="en-US"/>
              <a:t>신용등급의 사용자</a:t>
            </a:r>
            <a:endParaRPr b="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/>
          </a:p>
          <a:p>
            <a:pPr indent="-373532" lvl="0" marL="373532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     </a:t>
            </a:r>
            <a:r>
              <a:rPr b="1" lang="en-US"/>
              <a:t>- &gt; 신용도가 </a:t>
            </a:r>
            <a:r>
              <a:rPr b="1" lang="en-US" sz="2701"/>
              <a:t>낮은 </a:t>
            </a:r>
            <a:r>
              <a:rPr b="1" lang="en-US"/>
              <a:t>사용자 </a:t>
            </a:r>
            <a:r>
              <a:rPr b="1" lang="en-US" sz="2701"/>
              <a:t>비율이 높음</a:t>
            </a:r>
            <a:endParaRPr b="1" sz="2701"/>
          </a:p>
        </p:txBody>
      </p:sp>
      <p:pic>
        <p:nvPicPr>
          <p:cNvPr id="106" name="Google Shape;106;g112b38d061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25" y="2064700"/>
            <a:ext cx="445082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2b38d061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38" y="3560125"/>
            <a:ext cx="25622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2b38d0614_0_20"/>
          <p:cNvSpPr/>
          <p:nvPr/>
        </p:nvSpPr>
        <p:spPr>
          <a:xfrm>
            <a:off x="5469675" y="4151425"/>
            <a:ext cx="961200" cy="6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b38d0614_0_25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값에 따른 변수 분포)</a:t>
            </a:r>
            <a:endParaRPr/>
          </a:p>
        </p:txBody>
      </p:sp>
      <p:graphicFrame>
        <p:nvGraphicFramePr>
          <p:cNvPr id="114" name="Google Shape;114;g112b38d0614_0_25"/>
          <p:cNvGraphicFramePr/>
          <p:nvPr/>
        </p:nvGraphicFramePr>
        <p:xfrm>
          <a:off x="607125" y="16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{8D79F8F5-6707-4013-8C36-E5F53E4E7496}</a:tableStyleId>
              </a:tblPr>
              <a:tblGrid>
                <a:gridCol w="5143500"/>
                <a:gridCol w="5143500"/>
              </a:tblGrid>
              <a:tr h="10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성별에 </a:t>
                      </a:r>
                      <a:r>
                        <a:rPr lang="en-US" sz="1700"/>
                        <a:t>따른 신용등급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“모든 신용등급에서 </a:t>
                      </a:r>
                      <a:r>
                        <a:rPr lang="en-US" sz="2700"/>
                        <a:t>남성의 </a:t>
                      </a:r>
                      <a:r>
                        <a:rPr lang="en-US" sz="1700"/>
                        <a:t>사용자가 많음”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부동산 </a:t>
                      </a:r>
                      <a:r>
                        <a:rPr lang="en-US" sz="1600"/>
                        <a:t>유무에 따른 신용등급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“ 모든 신용등급에서 부동산을 </a:t>
                      </a:r>
                      <a:r>
                        <a:rPr lang="en-US" sz="2600"/>
                        <a:t>소유한 </a:t>
                      </a:r>
                      <a:r>
                        <a:rPr lang="en-US" sz="1500"/>
                        <a:t>사용자가 많음”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30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g112b38d061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5" y="2919413"/>
            <a:ext cx="5143499" cy="337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12b38d061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625" y="2931450"/>
            <a:ext cx="5085222" cy="3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b38d0614_5_22"/>
          <p:cNvSpPr txBox="1"/>
          <p:nvPr>
            <p:ph type="title"/>
          </p:nvPr>
        </p:nvSpPr>
        <p:spPr>
          <a:xfrm>
            <a:off x="262593" y="117400"/>
            <a:ext cx="8785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5B96"/>
              </a:buClr>
              <a:buSzPts val="4000"/>
              <a:buFont typeface="Calibri"/>
              <a:buNone/>
            </a:pPr>
            <a:r>
              <a:rPr lang="en-US"/>
              <a:t>EDA(Target 값에 따른 변수 분포)</a:t>
            </a:r>
            <a:endParaRPr/>
          </a:p>
        </p:txBody>
      </p:sp>
      <p:graphicFrame>
        <p:nvGraphicFramePr>
          <p:cNvPr id="122" name="Google Shape;122;g112b38d0614_5_22"/>
          <p:cNvGraphicFramePr/>
          <p:nvPr/>
        </p:nvGraphicFramePr>
        <p:xfrm>
          <a:off x="607125" y="16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{8D79F8F5-6707-4013-8C36-E5F53E4E7496}</a:tableStyleId>
              </a:tblPr>
              <a:tblGrid>
                <a:gridCol w="5143500"/>
                <a:gridCol w="5143500"/>
              </a:tblGrid>
              <a:tr h="10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자가용 </a:t>
                      </a:r>
                      <a:r>
                        <a:rPr lang="en-US"/>
                        <a:t>유무</a:t>
                      </a:r>
                      <a:r>
                        <a:rPr lang="en-US"/>
                        <a:t>에 따른 신용등급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“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모든 신용등급에서 </a:t>
                      </a:r>
                      <a:r>
                        <a:rPr lang="en-US" sz="1100"/>
                        <a:t>자가용이 </a:t>
                      </a:r>
                      <a:r>
                        <a:rPr lang="en-US" sz="2400"/>
                        <a:t>소유하지 않은</a:t>
                      </a:r>
                      <a:r>
                        <a:rPr lang="en-US" sz="1100"/>
                        <a:t> 사용자가 많음</a:t>
                      </a:r>
                      <a:r>
                        <a:rPr lang="en-US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이메일 </a:t>
                      </a:r>
                      <a:r>
                        <a:rPr lang="en-US" sz="1600"/>
                        <a:t>유무</a:t>
                      </a:r>
                      <a:r>
                        <a:rPr lang="en-US" sz="1600"/>
                        <a:t>에 따른 신용등급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“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모든 신용등급에서 </a:t>
                      </a:r>
                      <a:r>
                        <a:rPr lang="en-US" sz="1500"/>
                        <a:t>이메일을 </a:t>
                      </a:r>
                      <a:r>
                        <a:rPr lang="en-US" sz="2600"/>
                        <a:t>소유한 </a:t>
                      </a:r>
                      <a:r>
                        <a:rPr lang="en-US" sz="1500"/>
                        <a:t>사용자가 많음”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30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3" name="Google Shape;123;g112b38d0614_5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5" y="2900950"/>
            <a:ext cx="5024296" cy="3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12b38d0614_5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625" y="2900950"/>
            <a:ext cx="5109394" cy="3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