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embeddedFontLst>
    <p:embeddedFont>
      <p:font typeface="Do Hyeon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68">
          <p15:clr>
            <a:srgbClr val="9AA0A6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9" roundtripDataSignature="AMtx7miB/+GaMELB/bOY3QAsD0/RuTFX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6DFB5F-CA76-4A60-B517-6724A2C30E7E}">
  <a:tblStyle styleId="{8D6DFB5F-CA76-4A60-B517-6724A2C30E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68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DoHyeon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안녕하세요~ 4조 발표를 맡은 ㅇㅇㅇ 입니다</a:t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a96215e1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저희에게 기본적으로 주어진 데이터중 회원정보는 2013년~2017년까지에 비해 탑승내역의 데이터는 2017년~2018년1월 까지 밖에 되지않아 먼저 각각의 데이터를 분석 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저희는 회원정보에서~~~~~~~ 을 알아보았습니다.</a:t>
            </a:r>
            <a:endParaRPr/>
          </a:p>
        </p:txBody>
      </p:sp>
      <p:sp>
        <p:nvSpPr>
          <p:cNvPr id="129" name="Google Shape;129;g10a96215e16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a96215e1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저희에게 기본적으로 주어진 데이터중 회원정보는 2013년~2017년까지에 비해 탑승내역의 데이터는 2017년~2018년1월 까지 밖에 되지않아 먼저 각각의 데이터를 분석 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저희는 회원정보에서~~~~~~~ 을 알아보았습니다.</a:t>
            </a:r>
            <a:endParaRPr/>
          </a:p>
        </p:txBody>
      </p:sp>
      <p:sp>
        <p:nvSpPr>
          <p:cNvPr id="136" name="Google Shape;136;g10a96215e16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be803d036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be803d0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다음은 데이터 전처리 및 Feature  생성입니다.</a:t>
            </a:r>
            <a:endParaRPr/>
          </a:p>
        </p:txBody>
      </p:sp>
      <p:sp>
        <p:nvSpPr>
          <p:cNvPr id="144" name="Google Shape;144;g10be803d036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be803d036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be803d0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다음은 저희가 전처리한 데이터와 Feature를 바탕으로 가설 검증 및 검증을 진행하였습니다.</a:t>
            </a:r>
            <a:endParaRPr/>
          </a:p>
        </p:txBody>
      </p:sp>
      <p:sp>
        <p:nvSpPr>
          <p:cNvPr id="153" name="Google Shape;153;g10be803d036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be803d036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be803d03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마지막으로 저희는 두데이터를 바탕으로 ~~~~~~~~~ 해서 결론 지은 내용을 발표하겠습니다.</a:t>
            </a:r>
            <a:endParaRPr/>
          </a:p>
        </p:txBody>
      </p:sp>
      <p:sp>
        <p:nvSpPr>
          <p:cNvPr id="162" name="Google Shape;162;g10be803d036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a96215e1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저희에게 기본적으로 주어진 데이터중 회원정보는 2013년~2017년까지에 비해 탑승내역의 데이터는 2017년~2018년1월 까지 밖에 되지않아 먼저 각각의 데이터를 분석 하였습니다.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저희는 회원정보에서~~~~~~~ 을 알아보았습니다.</a:t>
            </a:r>
            <a:endParaRPr/>
          </a:p>
        </p:txBody>
      </p:sp>
      <p:sp>
        <p:nvSpPr>
          <p:cNvPr id="170" name="Google Shape;170;g10a96215e16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0be803d036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0be803d03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0be803d036_0_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a96215e16_1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0a96215e16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0a96215e16_1_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a96215e16_2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a96215e16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0a96215e16_2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a96215e16_1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a96215e1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10a96215e16_1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 발표 순서는 주제발표, 데이터 전처리 및 Feature생성, 분석 및 검증, 결론 도출 순으로 진행하겠습니다.</a:t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a96215e16_2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a96215e1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0a96215e16_2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감사합니당~</a:t>
            </a:r>
            <a:endParaRPr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a96215e1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탑승내역에서는 분기별, 요일별 탑승내역과 선호차종, 주행거리를 분석하였습니다.</a:t>
            </a:r>
            <a:endParaRPr/>
          </a:p>
        </p:txBody>
      </p:sp>
      <p:sp>
        <p:nvSpPr>
          <p:cNvPr id="83" name="Google Shape;83;g10a96215e16_0_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a96215e1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탑승내역에서는 분기별, 요일별 탑승내역과 선호차종, 주행거리를 분석하였습니다.</a:t>
            </a:r>
            <a:endParaRPr/>
          </a:p>
        </p:txBody>
      </p:sp>
      <p:sp>
        <p:nvSpPr>
          <p:cNvPr id="89" name="Google Shape;89;g10a96215e16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a96215e16_3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a96215e16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0a96215e16_3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a96215e16_3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a96215e16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10a96215e16_3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주제 선정 배경부터 설명드리겠습니다.</a:t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e803d036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be803d03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2013~2015년은 지지부진 했지만, 2016년부터 가입자 수가 우상향 했다고 판단할 수 있음.</a:t>
            </a:r>
            <a:endParaRPr i="1"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고객유형을 나눠서 보면, </a:t>
            </a:r>
            <a:endParaRPr i="1"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총 가입자 수와 마찬가지로 2016년부터 우상향 했지만, 2017년에 들어서 유입자원이 기존자원보다 많이  회원 가입을 한 사실을 볼 수 있었다. </a:t>
            </a:r>
            <a:endParaRPr i="1"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회원가입에 영향을 미친 요인들은 무엇일까? </a:t>
            </a:r>
            <a:endParaRPr i="1"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지역/ 성별 / 연령대가 어떠한 영향을 주었을까?</a:t>
            </a:r>
            <a:endParaRPr sz="1000"/>
          </a:p>
        </p:txBody>
      </p:sp>
      <p:sp>
        <p:nvSpPr>
          <p:cNvPr id="116" name="Google Shape;116;g10be803d036_0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a96215e16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a96215e1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2013~2015년은 지지부진 했지만, 2016년부터 가입자 수가 우상향 했다고 판단할 수 있음.</a:t>
            </a:r>
            <a:endParaRPr i="1"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고객유형을 나눠서 보면, </a:t>
            </a:r>
            <a:endParaRPr i="1"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총 가입자 수와 마찬가지로 2016년부터 우상향 했지만, 2017년에 들어서 유입자원이 기존자원보다 많이  회원 가입을 한 사실을 볼 수 있었다. </a:t>
            </a:r>
            <a:endParaRPr i="1"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회원가입에 영향을 미친 요인들은 무엇일까? </a:t>
            </a:r>
            <a:endParaRPr i="1" sz="1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지역/ 성별 / 연령대가 어떠한 영향을 주었을까?</a:t>
            </a:r>
            <a:endParaRPr sz="1000"/>
          </a:p>
        </p:txBody>
      </p:sp>
      <p:sp>
        <p:nvSpPr>
          <p:cNvPr id="123" name="Google Shape;123;g10a96215e16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8"/>
          <p:cNvSpPr txBox="1"/>
          <p:nvPr>
            <p:ph type="ctrTitle"/>
          </p:nvPr>
        </p:nvSpPr>
        <p:spPr>
          <a:xfrm>
            <a:off x="486570" y="2258473"/>
            <a:ext cx="5343447" cy="18906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  <a:defRPr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1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95536" y="1196752"/>
            <a:ext cx="8402525" cy="51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type="title"/>
          </p:nvPr>
        </p:nvSpPr>
        <p:spPr>
          <a:xfrm>
            <a:off x="179512" y="7644"/>
            <a:ext cx="7661196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  <a:defRPr b="1" sz="2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>
  <p:cSld name="제목 및 내용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>
            <p:ph idx="10" type="dt"/>
          </p:nvPr>
        </p:nvSpPr>
        <p:spPr>
          <a:xfrm>
            <a:off x="457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1" type="ftr"/>
          </p:nvPr>
        </p:nvSpPr>
        <p:spPr>
          <a:xfrm>
            <a:off x="3124200" y="6500834"/>
            <a:ext cx="2895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2" type="sldNum"/>
          </p:nvPr>
        </p:nvSpPr>
        <p:spPr>
          <a:xfrm>
            <a:off x="6553200" y="6500834"/>
            <a:ext cx="2133600" cy="220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2"/>
          <p:cNvSpPr txBox="1"/>
          <p:nvPr>
            <p:ph idx="1" type="body"/>
          </p:nvPr>
        </p:nvSpPr>
        <p:spPr>
          <a:xfrm>
            <a:off x="395536" y="1196752"/>
            <a:ext cx="8402525" cy="5169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i="1" sz="1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179512" y="7644"/>
            <a:ext cx="7661196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1812"/>
              </a:buClr>
              <a:buSzPts val="2500"/>
              <a:buFont typeface="Calibri"/>
              <a:buNone/>
              <a:defRPr b="1" sz="2500">
                <a:solidFill>
                  <a:srgbClr val="1618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사용자 지정 레이아웃">
  <p:cSld name="1_사용자 지정 레이아웃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3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3"/>
          <p:cNvSpPr txBox="1"/>
          <p:nvPr>
            <p:ph type="ctrTitle"/>
          </p:nvPr>
        </p:nvSpPr>
        <p:spPr>
          <a:xfrm>
            <a:off x="-113514" y="2501281"/>
            <a:ext cx="9371029" cy="1359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  <a:defRPr sz="7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Malgun Gothic"/>
              <a:buNone/>
              <a:defRPr b="0" i="0" sz="35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486577" y="2258475"/>
            <a:ext cx="69891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400"/>
              <a:buFont typeface="Gulimche"/>
              <a:buNone/>
            </a:pPr>
            <a:r>
              <a:rPr lang="en-US" sz="4400">
                <a:latin typeface="Do Hyeon"/>
                <a:ea typeface="Do Hyeon"/>
                <a:cs typeface="Do Hyeon"/>
                <a:sym typeface="Do Hyeon"/>
              </a:rPr>
              <a:t>카쉐어링 데이터 분석</a:t>
            </a:r>
            <a:endParaRPr b="1" sz="44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451512" y="5833894"/>
            <a:ext cx="385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Do Hyeon"/>
                <a:ea typeface="Do Hyeon"/>
                <a:cs typeface="Do Hyeon"/>
                <a:sym typeface="Do Hyeon"/>
              </a:rPr>
              <a:t>4조 윤태웅 박선홍 심승현 이태훈</a:t>
            </a:r>
            <a:endParaRPr sz="2000">
              <a:solidFill>
                <a:schemeClr val="lt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0" y="2464209"/>
            <a:ext cx="333813" cy="20449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389299" y="2464209"/>
            <a:ext cx="62210" cy="20449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a96215e16_0_47"/>
          <p:cNvSpPr txBox="1"/>
          <p:nvPr>
            <p:ph type="title"/>
          </p:nvPr>
        </p:nvSpPr>
        <p:spPr>
          <a:xfrm>
            <a:off x="179512" y="7644"/>
            <a:ext cx="766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회원 정보 분석</a:t>
            </a:r>
            <a:endParaRPr/>
          </a:p>
        </p:txBody>
      </p:sp>
      <p:pic>
        <p:nvPicPr>
          <p:cNvPr id="132" name="Google Shape;132;g10a96215e16_0_47"/>
          <p:cNvPicPr preferRelativeResize="0"/>
          <p:nvPr/>
        </p:nvPicPr>
        <p:blipFill rotWithShape="1">
          <a:blip r:embed="rId3">
            <a:alphaModFix/>
          </a:blip>
          <a:srcRect b="0" l="0" r="0" t="911"/>
          <a:stretch/>
        </p:blipFill>
        <p:spPr>
          <a:xfrm>
            <a:off x="152400" y="1010000"/>
            <a:ext cx="4075549" cy="574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10a96215e16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5299" y="956850"/>
            <a:ext cx="4402124" cy="574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a96215e16_0_84"/>
          <p:cNvSpPr txBox="1"/>
          <p:nvPr>
            <p:ph type="title"/>
          </p:nvPr>
        </p:nvSpPr>
        <p:spPr>
          <a:xfrm>
            <a:off x="179512" y="7644"/>
            <a:ext cx="766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회원 정보 분석</a:t>
            </a:r>
            <a:endParaRPr/>
          </a:p>
        </p:txBody>
      </p:sp>
      <p:pic>
        <p:nvPicPr>
          <p:cNvPr id="139" name="Google Shape;139;g10a96215e16_0_84"/>
          <p:cNvPicPr preferRelativeResize="0"/>
          <p:nvPr/>
        </p:nvPicPr>
        <p:blipFill rotWithShape="1">
          <a:blip r:embed="rId3">
            <a:alphaModFix/>
          </a:blip>
          <a:srcRect b="0" l="0" r="1039" t="1565"/>
          <a:stretch/>
        </p:blipFill>
        <p:spPr>
          <a:xfrm>
            <a:off x="152400" y="972625"/>
            <a:ext cx="8760024" cy="5732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0a96215e16_0_84"/>
          <p:cNvSpPr/>
          <p:nvPr/>
        </p:nvSpPr>
        <p:spPr>
          <a:xfrm>
            <a:off x="317600" y="6133500"/>
            <a:ext cx="2967600" cy="7245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g10be803d036_0_7"/>
          <p:cNvGrpSpPr/>
          <p:nvPr/>
        </p:nvGrpSpPr>
        <p:grpSpPr>
          <a:xfrm>
            <a:off x="24290" y="84622"/>
            <a:ext cx="720000" cy="762848"/>
            <a:chOff x="5224613" y="3348055"/>
            <a:chExt cx="720000" cy="762848"/>
          </a:xfrm>
        </p:grpSpPr>
        <p:sp>
          <p:nvSpPr>
            <p:cNvPr id="147" name="Google Shape;147;g10be803d036_0_7"/>
            <p:cNvSpPr/>
            <p:nvPr/>
          </p:nvSpPr>
          <p:spPr>
            <a:xfrm rot="5400000">
              <a:off x="5224613" y="3390903"/>
              <a:ext cx="720000" cy="7200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g10be803d036_0_7"/>
            <p:cNvSpPr txBox="1"/>
            <p:nvPr/>
          </p:nvSpPr>
          <p:spPr>
            <a:xfrm>
              <a:off x="5296121" y="3348055"/>
              <a:ext cx="601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161812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sz="3200">
                <a:solidFill>
                  <a:srgbClr val="1618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g10be803d036_0_7"/>
          <p:cNvSpPr txBox="1"/>
          <p:nvPr/>
        </p:nvSpPr>
        <p:spPr>
          <a:xfrm>
            <a:off x="2052150" y="2981175"/>
            <a:ext cx="503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이 회사는 건강한가?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g10be803d036_0_34"/>
          <p:cNvGrpSpPr/>
          <p:nvPr/>
        </p:nvGrpSpPr>
        <p:grpSpPr>
          <a:xfrm>
            <a:off x="24290" y="84622"/>
            <a:ext cx="720000" cy="762848"/>
            <a:chOff x="5224613" y="3348055"/>
            <a:chExt cx="720000" cy="762848"/>
          </a:xfrm>
        </p:grpSpPr>
        <p:sp>
          <p:nvSpPr>
            <p:cNvPr id="156" name="Google Shape;156;g10be803d036_0_34"/>
            <p:cNvSpPr/>
            <p:nvPr/>
          </p:nvSpPr>
          <p:spPr>
            <a:xfrm rot="5400000">
              <a:off x="5224613" y="3390903"/>
              <a:ext cx="720000" cy="7200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g10be803d036_0_34"/>
            <p:cNvSpPr txBox="1"/>
            <p:nvPr/>
          </p:nvSpPr>
          <p:spPr>
            <a:xfrm>
              <a:off x="5296121" y="3348055"/>
              <a:ext cx="601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161812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sz="3200">
                <a:solidFill>
                  <a:srgbClr val="1618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g10be803d036_0_34"/>
          <p:cNvSpPr txBox="1"/>
          <p:nvPr/>
        </p:nvSpPr>
        <p:spPr>
          <a:xfrm>
            <a:off x="2052150" y="2981175"/>
            <a:ext cx="503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회사의 현 위치? 성숙기?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g10be803d036_0_67"/>
          <p:cNvGrpSpPr/>
          <p:nvPr/>
        </p:nvGrpSpPr>
        <p:grpSpPr>
          <a:xfrm>
            <a:off x="24290" y="84622"/>
            <a:ext cx="720000" cy="762848"/>
            <a:chOff x="5224613" y="3348055"/>
            <a:chExt cx="720000" cy="762848"/>
          </a:xfrm>
        </p:grpSpPr>
        <p:sp>
          <p:nvSpPr>
            <p:cNvPr id="165" name="Google Shape;165;g10be803d036_0_67"/>
            <p:cNvSpPr/>
            <p:nvPr/>
          </p:nvSpPr>
          <p:spPr>
            <a:xfrm rot="5400000">
              <a:off x="5224613" y="3390903"/>
              <a:ext cx="720000" cy="72000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10be803d036_0_67"/>
            <p:cNvSpPr txBox="1"/>
            <p:nvPr/>
          </p:nvSpPr>
          <p:spPr>
            <a:xfrm>
              <a:off x="5296121" y="3348055"/>
              <a:ext cx="601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161812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b="1" sz="3200">
                <a:solidFill>
                  <a:srgbClr val="1618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g10be803d036_0_67"/>
          <p:cNvSpPr txBox="1"/>
          <p:nvPr/>
        </p:nvSpPr>
        <p:spPr>
          <a:xfrm>
            <a:off x="2052150" y="2981175"/>
            <a:ext cx="5039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회사의 현 상태를 유추할 수 있는 요인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0a96215e16_0_56"/>
          <p:cNvSpPr txBox="1"/>
          <p:nvPr>
            <p:ph type="title"/>
          </p:nvPr>
        </p:nvSpPr>
        <p:spPr>
          <a:xfrm>
            <a:off x="179512" y="7644"/>
            <a:ext cx="76611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Calibri"/>
              <a:buNone/>
            </a:pPr>
            <a:r>
              <a:rPr lang="en-US"/>
              <a:t>연령별 </a:t>
            </a:r>
            <a:r>
              <a:rPr lang="en-US"/>
              <a:t>회원정보</a:t>
            </a:r>
            <a:endParaRPr/>
          </a:p>
        </p:txBody>
      </p:sp>
      <p:pic>
        <p:nvPicPr>
          <p:cNvPr id="173" name="Google Shape;173;g10a96215e16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713" y="926994"/>
            <a:ext cx="8286587" cy="5748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be803d036_0_61"/>
          <p:cNvSpPr txBox="1"/>
          <p:nvPr>
            <p:ph type="title"/>
          </p:nvPr>
        </p:nvSpPr>
        <p:spPr>
          <a:xfrm>
            <a:off x="179512" y="7644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0be803d036_0_61"/>
          <p:cNvSpPr txBox="1"/>
          <p:nvPr/>
        </p:nvSpPr>
        <p:spPr>
          <a:xfrm>
            <a:off x="962300" y="1089100"/>
            <a:ext cx="350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1" name="Google Shape;181;g10be803d036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175" y="1302175"/>
            <a:ext cx="4688575" cy="344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0be803d036_0_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75" y="1589000"/>
            <a:ext cx="4188900" cy="31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0be803d036_0_61"/>
          <p:cNvSpPr txBox="1"/>
          <p:nvPr/>
        </p:nvSpPr>
        <p:spPr>
          <a:xfrm>
            <a:off x="1062275" y="1089100"/>
            <a:ext cx="26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Malgun Gothic"/>
                <a:ea typeface="Malgun Gothic"/>
                <a:cs typeface="Malgun Gothic"/>
                <a:sym typeface="Malgun Gothic"/>
              </a:rPr>
              <a:t>대여요일별 횟수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10be803d036_0_61"/>
          <p:cNvSpPr txBox="1"/>
          <p:nvPr/>
        </p:nvSpPr>
        <p:spPr>
          <a:xfrm>
            <a:off x="5139014" y="1089100"/>
            <a:ext cx="295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Malgun Gothic"/>
                <a:ea typeface="Malgun Gothic"/>
                <a:cs typeface="Malgun Gothic"/>
                <a:sym typeface="Malgun Gothic"/>
              </a:rPr>
              <a:t>대여요일 대비 구매액 평균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5" name="Google Shape;185;g10be803d036_0_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4625" y="5557600"/>
            <a:ext cx="6884825" cy="1133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6" name="Google Shape;186;g10be803d036_0_61"/>
          <p:cNvGraphicFramePr/>
          <p:nvPr/>
        </p:nvGraphicFramePr>
        <p:xfrm>
          <a:off x="1960513" y="482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{8D6DFB5F-CA76-4A60-B517-6724A2C30E7E}</a:tableStyleId>
              </a:tblPr>
              <a:tblGrid>
                <a:gridCol w="1485200"/>
                <a:gridCol w="2656850"/>
                <a:gridCol w="2656850"/>
              </a:tblGrid>
              <a:tr h="3298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ANOVA 분서</a:t>
                      </a:r>
                      <a:endParaRPr b="1"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X(독립변수)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Y(종속변수)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98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총구매액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구매요일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a96215e16_1_4"/>
          <p:cNvSpPr txBox="1"/>
          <p:nvPr>
            <p:ph type="title"/>
          </p:nvPr>
        </p:nvSpPr>
        <p:spPr>
          <a:xfrm>
            <a:off x="179512" y="7644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전체회원 선호 차종</a:t>
            </a:r>
            <a:endParaRPr/>
          </a:p>
        </p:txBody>
      </p:sp>
      <p:pic>
        <p:nvPicPr>
          <p:cNvPr id="193" name="Google Shape;193;g10a96215e16_1_4"/>
          <p:cNvPicPr preferRelativeResize="0"/>
          <p:nvPr/>
        </p:nvPicPr>
        <p:blipFill rotWithShape="1">
          <a:blip r:embed="rId3">
            <a:alphaModFix/>
          </a:blip>
          <a:srcRect b="0" l="0" r="0" t="2008"/>
          <a:stretch/>
        </p:blipFill>
        <p:spPr>
          <a:xfrm>
            <a:off x="1686900" y="1260800"/>
            <a:ext cx="6457950" cy="50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0a96215e16_2_28"/>
          <p:cNvSpPr txBox="1"/>
          <p:nvPr>
            <p:ph type="title"/>
          </p:nvPr>
        </p:nvSpPr>
        <p:spPr>
          <a:xfrm>
            <a:off x="179512" y="7644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차종별 남 여 선호 비율</a:t>
            </a:r>
            <a:endParaRPr/>
          </a:p>
        </p:txBody>
      </p:sp>
      <p:pic>
        <p:nvPicPr>
          <p:cNvPr id="200" name="Google Shape;200;g10a96215e16_2_28"/>
          <p:cNvPicPr preferRelativeResize="0"/>
          <p:nvPr/>
        </p:nvPicPr>
        <p:blipFill rotWithShape="1">
          <a:blip r:embed="rId3">
            <a:alphaModFix/>
          </a:blip>
          <a:srcRect b="0" l="0" r="-2218" t="2733"/>
          <a:stretch/>
        </p:blipFill>
        <p:spPr>
          <a:xfrm>
            <a:off x="662538" y="2052075"/>
            <a:ext cx="3593450" cy="333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0a96215e16_2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875" y="3781175"/>
            <a:ext cx="2994775" cy="20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10a96215e16_2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2575" y="1150125"/>
            <a:ext cx="3912150" cy="40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10a96215e16_2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92500" y="4033050"/>
            <a:ext cx="2831320" cy="18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a96215e16_1_16"/>
          <p:cNvSpPr txBox="1"/>
          <p:nvPr>
            <p:ph type="title"/>
          </p:nvPr>
        </p:nvSpPr>
        <p:spPr>
          <a:xfrm>
            <a:off x="179512" y="7644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평균주행거리</a:t>
            </a:r>
            <a:endParaRPr/>
          </a:p>
        </p:txBody>
      </p:sp>
      <p:pic>
        <p:nvPicPr>
          <p:cNvPr id="210" name="Google Shape;210;g10a96215e16_1_16"/>
          <p:cNvPicPr preferRelativeResize="0"/>
          <p:nvPr/>
        </p:nvPicPr>
        <p:blipFill rotWithShape="1">
          <a:blip r:embed="rId3">
            <a:alphaModFix/>
          </a:blip>
          <a:srcRect b="0" l="0" r="0" t="3809"/>
          <a:stretch/>
        </p:blipFill>
        <p:spPr>
          <a:xfrm>
            <a:off x="0" y="1783775"/>
            <a:ext cx="4700599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10a96215e16_1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8175" y="1783775"/>
            <a:ext cx="4595825" cy="42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2"/>
          <p:cNvGrpSpPr/>
          <p:nvPr/>
        </p:nvGrpSpPr>
        <p:grpSpPr>
          <a:xfrm>
            <a:off x="3635896" y="2094273"/>
            <a:ext cx="3960594" cy="562742"/>
            <a:chOff x="3802455" y="2094273"/>
            <a:chExt cx="3960594" cy="562742"/>
          </a:xfrm>
        </p:grpSpPr>
        <p:sp>
          <p:nvSpPr>
            <p:cNvPr id="65" name="Google Shape;65;p2"/>
            <p:cNvSpPr/>
            <p:nvPr/>
          </p:nvSpPr>
          <p:spPr>
            <a:xfrm>
              <a:off x="3802455" y="2094273"/>
              <a:ext cx="732821" cy="562742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 txBox="1"/>
            <p:nvPr/>
          </p:nvSpPr>
          <p:spPr>
            <a:xfrm>
              <a:off x="4583649" y="2116188"/>
              <a:ext cx="317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기본 데이터 분석 중 가지게 된 의문</a:t>
              </a:r>
              <a:endParaRPr/>
            </a:p>
          </p:txBody>
        </p:sp>
        <p:sp>
          <p:nvSpPr>
            <p:cNvPr id="67" name="Google Shape;67;p2"/>
            <p:cNvSpPr txBox="1"/>
            <p:nvPr/>
          </p:nvSpPr>
          <p:spPr>
            <a:xfrm>
              <a:off x="3859269" y="2110586"/>
              <a:ext cx="508473" cy="4770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161812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1" sz="2500">
                <a:solidFill>
                  <a:srgbClr val="1618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2"/>
          <p:cNvSpPr txBox="1"/>
          <p:nvPr/>
        </p:nvSpPr>
        <p:spPr>
          <a:xfrm>
            <a:off x="3357996" y="1208061"/>
            <a:ext cx="25597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b="1"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2"/>
          <p:cNvGrpSpPr/>
          <p:nvPr/>
        </p:nvGrpSpPr>
        <p:grpSpPr>
          <a:xfrm>
            <a:off x="3635896" y="2909085"/>
            <a:ext cx="3960594" cy="562742"/>
            <a:chOff x="3802455" y="2909085"/>
            <a:chExt cx="3960594" cy="562742"/>
          </a:xfrm>
        </p:grpSpPr>
        <p:sp>
          <p:nvSpPr>
            <p:cNvPr id="70" name="Google Shape;70;p2"/>
            <p:cNvSpPr/>
            <p:nvPr/>
          </p:nvSpPr>
          <p:spPr>
            <a:xfrm>
              <a:off x="3802455" y="2909085"/>
              <a:ext cx="732821" cy="562742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 txBox="1"/>
            <p:nvPr/>
          </p:nvSpPr>
          <p:spPr>
            <a:xfrm>
              <a:off x="4583649" y="2931000"/>
              <a:ext cx="31794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이 회사는 건강한가?</a:t>
              </a:r>
              <a:endParaRPr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 txBox="1"/>
            <p:nvPr/>
          </p:nvSpPr>
          <p:spPr>
            <a:xfrm>
              <a:off x="3859269" y="2925398"/>
              <a:ext cx="5085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161812"/>
                  </a:solidFill>
                  <a:latin typeface="Calibri"/>
                  <a:ea typeface="Calibri"/>
                  <a:cs typeface="Calibri"/>
                  <a:sym typeface="Calibri"/>
                </a:rPr>
                <a:t>02</a:t>
              </a:r>
              <a:endParaRPr b="1" sz="2500">
                <a:solidFill>
                  <a:srgbClr val="1618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3635896" y="3723897"/>
            <a:ext cx="4551006" cy="562742"/>
            <a:chOff x="3802455" y="3723897"/>
            <a:chExt cx="4551006" cy="562742"/>
          </a:xfrm>
        </p:grpSpPr>
        <p:sp>
          <p:nvSpPr>
            <p:cNvPr id="74" name="Google Shape;74;p2"/>
            <p:cNvSpPr/>
            <p:nvPr/>
          </p:nvSpPr>
          <p:spPr>
            <a:xfrm>
              <a:off x="3802455" y="3723897"/>
              <a:ext cx="732821" cy="562742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 txBox="1"/>
            <p:nvPr/>
          </p:nvSpPr>
          <p:spPr>
            <a:xfrm>
              <a:off x="4583661" y="3745800"/>
              <a:ext cx="37698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회사의 현 위치? 성숙기?</a:t>
              </a:r>
              <a:endParaRPr/>
            </a:p>
          </p:txBody>
        </p:sp>
        <p:sp>
          <p:nvSpPr>
            <p:cNvPr id="76" name="Google Shape;76;p2"/>
            <p:cNvSpPr txBox="1"/>
            <p:nvPr/>
          </p:nvSpPr>
          <p:spPr>
            <a:xfrm>
              <a:off x="3859269" y="3740210"/>
              <a:ext cx="5085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161812"/>
                  </a:solidFill>
                  <a:latin typeface="Calibri"/>
                  <a:ea typeface="Calibri"/>
                  <a:cs typeface="Calibri"/>
                  <a:sym typeface="Calibri"/>
                </a:rPr>
                <a:t>03</a:t>
              </a:r>
              <a:endParaRPr b="1" sz="2500">
                <a:solidFill>
                  <a:srgbClr val="1618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" name="Google Shape;77;p2"/>
          <p:cNvGrpSpPr/>
          <p:nvPr/>
        </p:nvGrpSpPr>
        <p:grpSpPr>
          <a:xfrm>
            <a:off x="3635896" y="4538709"/>
            <a:ext cx="4320830" cy="562742"/>
            <a:chOff x="3802455" y="4538709"/>
            <a:chExt cx="4320830" cy="562742"/>
          </a:xfrm>
        </p:grpSpPr>
        <p:sp>
          <p:nvSpPr>
            <p:cNvPr id="78" name="Google Shape;78;p2"/>
            <p:cNvSpPr/>
            <p:nvPr/>
          </p:nvSpPr>
          <p:spPr>
            <a:xfrm>
              <a:off x="3802455" y="4538709"/>
              <a:ext cx="732821" cy="562742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 txBox="1"/>
            <p:nvPr/>
          </p:nvSpPr>
          <p:spPr>
            <a:xfrm>
              <a:off x="4535285" y="4618850"/>
              <a:ext cx="3588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회사의 현 상태를 유추할 수 있는 요인</a:t>
              </a:r>
              <a:endParaRPr/>
            </a:p>
          </p:txBody>
        </p:sp>
        <p:sp>
          <p:nvSpPr>
            <p:cNvPr id="80" name="Google Shape;80;p2"/>
            <p:cNvSpPr txBox="1"/>
            <p:nvPr/>
          </p:nvSpPr>
          <p:spPr>
            <a:xfrm>
              <a:off x="3859268" y="4555022"/>
              <a:ext cx="5085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161812"/>
                  </a:solidFill>
                  <a:latin typeface="Calibri"/>
                  <a:ea typeface="Calibri"/>
                  <a:cs typeface="Calibri"/>
                  <a:sym typeface="Calibri"/>
                </a:rPr>
                <a:t>04</a:t>
              </a:r>
              <a:endParaRPr b="1" sz="2500">
                <a:solidFill>
                  <a:srgbClr val="1618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a96215e16_2_21"/>
          <p:cNvSpPr txBox="1"/>
          <p:nvPr>
            <p:ph type="title"/>
          </p:nvPr>
        </p:nvSpPr>
        <p:spPr>
          <a:xfrm>
            <a:off x="179512" y="7644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g10a96215e16_2_21"/>
          <p:cNvGraphicFramePr/>
          <p:nvPr/>
        </p:nvGraphicFramePr>
        <p:xfrm>
          <a:off x="415700" y="170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{8D6DFB5F-CA76-4A60-B517-6724A2C30E7E}</a:tableStyleId>
              </a:tblPr>
              <a:tblGrid>
                <a:gridCol w="996925"/>
                <a:gridCol w="2438550"/>
                <a:gridCol w="2438550"/>
                <a:gridCol w="2438550"/>
              </a:tblGrid>
              <a:tr h="79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구분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남자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여자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평균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112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이용 건수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10.3회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12.5회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11.4회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이용 거리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37.8km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24.5km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30.8km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21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총 금액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223,90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8원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197,656원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211,287원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>
            <p:ph type="ctrTitle"/>
          </p:nvPr>
        </p:nvSpPr>
        <p:spPr>
          <a:xfrm>
            <a:off x="323529" y="2780928"/>
            <a:ext cx="8496944" cy="1359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7000"/>
              <a:buFont typeface="Gulimche"/>
              <a:buNone/>
            </a:pPr>
            <a:r>
              <a:rPr lang="en-US"/>
              <a:t>감사합니다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g10a96215e16_0_63"/>
          <p:cNvGraphicFramePr/>
          <p:nvPr/>
        </p:nvGraphicFramePr>
        <p:xfrm>
          <a:off x="457200" y="170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{8D6DFB5F-CA76-4A60-B517-6724A2C30E7E}</a:tableStyleId>
              </a:tblPr>
              <a:tblGrid>
                <a:gridCol w="1410800"/>
                <a:gridCol w="3450900"/>
                <a:gridCol w="3450900"/>
              </a:tblGrid>
              <a:tr h="652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구분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카셰어링(그린카, 소카 등)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</a:rPr>
                        <a:t>렌터카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95959"/>
                    </a:solidFill>
                  </a:tcPr>
                </a:tc>
              </a:tr>
              <a:tr h="76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이용시간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/>
                        <a:t>10분 단위</a:t>
                      </a:r>
                      <a:r>
                        <a:rPr lang="en-US" sz="1600"/>
                        <a:t> 예약 가능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800" u="sng"/>
                        <a:t>24시간</a:t>
                      </a:r>
                      <a:r>
                        <a:rPr lang="en-US" sz="1600"/>
                        <a:t> 단위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대여장소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시내 다수 거점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지정 영업소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계약방식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회원가입 후, 계약서 작성 없음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대여 시마다 계약서 작성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대여방식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무인(스마트폰, 회원카드 이용)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유인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7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/>
                        <a:t>보험</a:t>
                      </a:r>
                      <a:endParaRPr b="1"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포함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보험료 추가징수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6262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g10a96215e16_0_63"/>
          <p:cNvSpPr txBox="1"/>
          <p:nvPr>
            <p:ph idx="1" type="body"/>
          </p:nvPr>
        </p:nvSpPr>
        <p:spPr>
          <a:xfrm>
            <a:off x="4418100" y="6490800"/>
            <a:ext cx="4725900" cy="3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/>
              <a:t>출처 : </a:t>
            </a:r>
            <a:r>
              <a:rPr lang="en-US"/>
              <a:t>https://m.blog.naver.com/greencar_co/220743736704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0a96215e16_0_72"/>
          <p:cNvSpPr txBox="1"/>
          <p:nvPr>
            <p:ph idx="1" type="body"/>
          </p:nvPr>
        </p:nvSpPr>
        <p:spPr>
          <a:xfrm>
            <a:off x="4418100" y="6490800"/>
            <a:ext cx="4725900" cy="3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lang="en-US"/>
              <a:t>출처 : http://news.bizwatch.co.kr/article/industry/2017/11/27/0007</a:t>
            </a:r>
            <a:endParaRPr/>
          </a:p>
        </p:txBody>
      </p:sp>
      <p:pic>
        <p:nvPicPr>
          <p:cNvPr id="92" name="Google Shape;92;g10a96215e16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869" y="871325"/>
            <a:ext cx="6800268" cy="55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a96215e16_3_18"/>
          <p:cNvSpPr txBox="1"/>
          <p:nvPr/>
        </p:nvSpPr>
        <p:spPr>
          <a:xfrm>
            <a:off x="3631100" y="2505450"/>
            <a:ext cx="2600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LH?</a:t>
            </a:r>
            <a:endParaRPr sz="10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0a96215e16_3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6200"/>
            <a:ext cx="9144000" cy="75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2052150" y="2981175"/>
            <a:ext cx="5039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기존 데이터 분석 중 가지게된 의문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3"/>
          <p:cNvGrpSpPr/>
          <p:nvPr/>
        </p:nvGrpSpPr>
        <p:grpSpPr>
          <a:xfrm>
            <a:off x="24210" y="84622"/>
            <a:ext cx="720080" cy="762928"/>
            <a:chOff x="5224533" y="3348055"/>
            <a:chExt cx="720080" cy="762928"/>
          </a:xfrm>
        </p:grpSpPr>
        <p:sp>
          <p:nvSpPr>
            <p:cNvPr id="111" name="Google Shape;111;p3"/>
            <p:cNvSpPr/>
            <p:nvPr/>
          </p:nvSpPr>
          <p:spPr>
            <a:xfrm rot="5400000">
              <a:off x="5224533" y="3390903"/>
              <a:ext cx="720080" cy="720080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5296121" y="3348055"/>
              <a:ext cx="601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161812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b="1" sz="3200">
                <a:solidFill>
                  <a:srgbClr val="1618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be803d036_0_43"/>
          <p:cNvSpPr txBox="1"/>
          <p:nvPr>
            <p:ph type="title"/>
          </p:nvPr>
        </p:nvSpPr>
        <p:spPr>
          <a:xfrm>
            <a:off x="179512" y="7644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회원 정보 분석</a:t>
            </a:r>
            <a:endParaRPr/>
          </a:p>
        </p:txBody>
      </p:sp>
      <p:pic>
        <p:nvPicPr>
          <p:cNvPr id="119" name="Google Shape;119;g10be803d036_0_43"/>
          <p:cNvPicPr preferRelativeResize="0"/>
          <p:nvPr/>
        </p:nvPicPr>
        <p:blipFill rotWithShape="1">
          <a:blip r:embed="rId3">
            <a:alphaModFix/>
          </a:blip>
          <a:srcRect b="0" l="0" r="0" t="1156"/>
          <a:stretch/>
        </p:blipFill>
        <p:spPr>
          <a:xfrm>
            <a:off x="803900" y="1044175"/>
            <a:ext cx="7344726" cy="564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a96215e16_0_37"/>
          <p:cNvSpPr txBox="1"/>
          <p:nvPr>
            <p:ph type="title"/>
          </p:nvPr>
        </p:nvSpPr>
        <p:spPr>
          <a:xfrm>
            <a:off x="179512" y="7644"/>
            <a:ext cx="7661100" cy="796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회원 정보 분석</a:t>
            </a:r>
            <a:endParaRPr/>
          </a:p>
        </p:txBody>
      </p:sp>
      <p:pic>
        <p:nvPicPr>
          <p:cNvPr id="126" name="Google Shape;126;g10a96215e16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24" y="867525"/>
            <a:ext cx="7797774" cy="57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2010-02-01T08:03:16Z</dcterms:created>
  <dc:creator>Slide Members by HS.SEO</dc:creator>
</cp:coreProperties>
</file>