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9D509-8E65-4AA4-8D78-1E2945BAFB7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CBE8B-C50B-4D81-BBDD-BA8D48C114A7}">
      <dgm:prSet/>
      <dgm:spPr/>
      <dgm:t>
        <a:bodyPr/>
        <a:lstStyle/>
        <a:p>
          <a:r>
            <a:rPr lang="en-US"/>
            <a:t>Linear Regression:</a:t>
          </a:r>
        </a:p>
      </dgm:t>
    </dgm:pt>
    <dgm:pt modelId="{AA6CC554-1DB9-4C24-86E3-B2AA373D8702}" type="parTrans" cxnId="{5E7298F7-6ACB-464D-A616-8F7C4CB8D7F3}">
      <dgm:prSet/>
      <dgm:spPr/>
      <dgm:t>
        <a:bodyPr/>
        <a:lstStyle/>
        <a:p>
          <a:endParaRPr lang="en-US"/>
        </a:p>
      </dgm:t>
    </dgm:pt>
    <dgm:pt modelId="{775C4933-7666-43CB-B516-B67F8B975418}" type="sibTrans" cxnId="{5E7298F7-6ACB-464D-A616-8F7C4CB8D7F3}">
      <dgm:prSet/>
      <dgm:spPr/>
      <dgm:t>
        <a:bodyPr/>
        <a:lstStyle/>
        <a:p>
          <a:endParaRPr lang="en-US"/>
        </a:p>
      </dgm:t>
    </dgm:pt>
    <dgm:pt modelId="{B4CA47DE-2CE1-44E3-A76A-13BE2DEC4AE1}">
      <dgm:prSet/>
      <dgm:spPr/>
      <dgm:t>
        <a:bodyPr/>
        <a:lstStyle/>
        <a:p>
          <a:r>
            <a:rPr lang="en-US" dirty="0"/>
            <a:t>MAE: $4181.19</a:t>
          </a:r>
        </a:p>
      </dgm:t>
    </dgm:pt>
    <dgm:pt modelId="{F9EAB536-21DA-4189-9D67-4A1A1DF37DBD}" type="parTrans" cxnId="{56D9C7AB-5496-4944-B8F2-29AFE7BA77EC}">
      <dgm:prSet/>
      <dgm:spPr/>
      <dgm:t>
        <a:bodyPr/>
        <a:lstStyle/>
        <a:p>
          <a:endParaRPr lang="en-US"/>
        </a:p>
      </dgm:t>
    </dgm:pt>
    <dgm:pt modelId="{F757A9AA-E6A8-410A-96FA-BFBF354FE3E9}" type="sibTrans" cxnId="{56D9C7AB-5496-4944-B8F2-29AFE7BA77EC}">
      <dgm:prSet/>
      <dgm:spPr/>
      <dgm:t>
        <a:bodyPr/>
        <a:lstStyle/>
        <a:p>
          <a:endParaRPr lang="en-US"/>
        </a:p>
      </dgm:t>
    </dgm:pt>
    <dgm:pt modelId="{E5772D6C-F027-47E7-9078-F7555BB1E3F5}">
      <dgm:prSet/>
      <dgm:spPr/>
      <dgm:t>
        <a:bodyPr/>
        <a:lstStyle/>
        <a:p>
          <a:r>
            <a:rPr lang="en-US" dirty="0"/>
            <a:t>MSE: 33,596,915.85</a:t>
          </a:r>
        </a:p>
      </dgm:t>
    </dgm:pt>
    <dgm:pt modelId="{96C3136D-4F2F-47E3-8F08-DB08CD2E044E}" type="parTrans" cxnId="{9543BB66-CB28-47D7-915D-06B19C094996}">
      <dgm:prSet/>
      <dgm:spPr/>
      <dgm:t>
        <a:bodyPr/>
        <a:lstStyle/>
        <a:p>
          <a:endParaRPr lang="en-US"/>
        </a:p>
      </dgm:t>
    </dgm:pt>
    <dgm:pt modelId="{D8F1D07B-9B1D-4894-A9CC-1B7CA5309EA3}" type="sibTrans" cxnId="{9543BB66-CB28-47D7-915D-06B19C094996}">
      <dgm:prSet/>
      <dgm:spPr/>
      <dgm:t>
        <a:bodyPr/>
        <a:lstStyle/>
        <a:p>
          <a:endParaRPr lang="en-US"/>
        </a:p>
      </dgm:t>
    </dgm:pt>
    <dgm:pt modelId="{AECC8FD3-2166-4AF6-9FA6-54F40224DE07}">
      <dgm:prSet/>
      <dgm:spPr/>
      <dgm:t>
        <a:bodyPr/>
        <a:lstStyle/>
        <a:p>
          <a:r>
            <a:rPr lang="en-US" dirty="0"/>
            <a:t>R²: 0.784</a:t>
          </a:r>
        </a:p>
      </dgm:t>
    </dgm:pt>
    <dgm:pt modelId="{FAC997CD-CA41-400C-BF8A-7BD6FA2109A7}" type="parTrans" cxnId="{5A60E4FD-3E3D-4568-92A5-76384639B0B6}">
      <dgm:prSet/>
      <dgm:spPr/>
      <dgm:t>
        <a:bodyPr/>
        <a:lstStyle/>
        <a:p>
          <a:endParaRPr lang="en-US"/>
        </a:p>
      </dgm:t>
    </dgm:pt>
    <dgm:pt modelId="{AC7FF721-6AE8-4DD9-A555-EA36D680D189}" type="sibTrans" cxnId="{5A60E4FD-3E3D-4568-92A5-76384639B0B6}">
      <dgm:prSet/>
      <dgm:spPr/>
      <dgm:t>
        <a:bodyPr/>
        <a:lstStyle/>
        <a:p>
          <a:endParaRPr lang="en-US"/>
        </a:p>
      </dgm:t>
    </dgm:pt>
    <dgm:pt modelId="{82874B16-4865-4CFB-861B-AE18AB00DB3B}">
      <dgm:prSet/>
      <dgm:spPr/>
      <dgm:t>
        <a:bodyPr/>
        <a:lstStyle/>
        <a:p>
          <a:r>
            <a:rPr lang="en-US"/>
            <a:t>Ridge Regression (Best Alpha = 1):</a:t>
          </a:r>
        </a:p>
      </dgm:t>
    </dgm:pt>
    <dgm:pt modelId="{9AD1ED3F-8BDA-43D6-A306-76023D8A181C}" type="parTrans" cxnId="{966FD161-153C-4B05-92AA-BBE2C2016FF4}">
      <dgm:prSet/>
      <dgm:spPr/>
      <dgm:t>
        <a:bodyPr/>
        <a:lstStyle/>
        <a:p>
          <a:endParaRPr lang="en-US"/>
        </a:p>
      </dgm:t>
    </dgm:pt>
    <dgm:pt modelId="{972A9B10-3737-4EBF-824C-72E0CDC298A8}" type="sibTrans" cxnId="{966FD161-153C-4B05-92AA-BBE2C2016FF4}">
      <dgm:prSet/>
      <dgm:spPr/>
      <dgm:t>
        <a:bodyPr/>
        <a:lstStyle/>
        <a:p>
          <a:endParaRPr lang="en-US"/>
        </a:p>
      </dgm:t>
    </dgm:pt>
    <dgm:pt modelId="{060BBA32-DAA1-4B42-A9E3-6A1B3E33412F}">
      <dgm:prSet/>
      <dgm:spPr/>
      <dgm:t>
        <a:bodyPr/>
        <a:lstStyle/>
        <a:p>
          <a:r>
            <a:rPr lang="en-US" dirty="0"/>
            <a:t>MAE: $4193.59</a:t>
          </a:r>
        </a:p>
      </dgm:t>
    </dgm:pt>
    <dgm:pt modelId="{88EF72B4-FAD4-4BB5-92F0-EA59AF6600BD}" type="parTrans" cxnId="{C53D1E05-0A24-4B45-8369-D9A25D5CE320}">
      <dgm:prSet/>
      <dgm:spPr/>
      <dgm:t>
        <a:bodyPr/>
        <a:lstStyle/>
        <a:p>
          <a:endParaRPr lang="en-US"/>
        </a:p>
      </dgm:t>
    </dgm:pt>
    <dgm:pt modelId="{05079529-620F-4A7A-BAFB-5C89DC4C7BE4}" type="sibTrans" cxnId="{C53D1E05-0A24-4B45-8369-D9A25D5CE320}">
      <dgm:prSet/>
      <dgm:spPr/>
      <dgm:t>
        <a:bodyPr/>
        <a:lstStyle/>
        <a:p>
          <a:endParaRPr lang="en-US"/>
        </a:p>
      </dgm:t>
    </dgm:pt>
    <dgm:pt modelId="{ABC50BBC-1461-452D-9725-95971D854F0F}">
      <dgm:prSet/>
      <dgm:spPr/>
      <dgm:t>
        <a:bodyPr/>
        <a:lstStyle/>
        <a:p>
          <a:r>
            <a:rPr lang="en-US" dirty="0"/>
            <a:t>MSE: 33,645,037.09</a:t>
          </a:r>
        </a:p>
      </dgm:t>
    </dgm:pt>
    <dgm:pt modelId="{2F7CCE26-6E81-4D53-B6F6-FFDC38F23FCD}" type="parTrans" cxnId="{F44E7FF1-CAF1-4528-AFB5-08608EB7A86B}">
      <dgm:prSet/>
      <dgm:spPr/>
      <dgm:t>
        <a:bodyPr/>
        <a:lstStyle/>
        <a:p>
          <a:endParaRPr lang="en-US"/>
        </a:p>
      </dgm:t>
    </dgm:pt>
    <dgm:pt modelId="{F374B4DF-E4A7-41E0-B2C3-952DEF721037}" type="sibTrans" cxnId="{F44E7FF1-CAF1-4528-AFB5-08608EB7A86B}">
      <dgm:prSet/>
      <dgm:spPr/>
      <dgm:t>
        <a:bodyPr/>
        <a:lstStyle/>
        <a:p>
          <a:endParaRPr lang="en-US"/>
        </a:p>
      </dgm:t>
    </dgm:pt>
    <dgm:pt modelId="{AD1B45D4-1BA7-4777-9887-1BEBCDDE1233}">
      <dgm:prSet/>
      <dgm:spPr/>
      <dgm:t>
        <a:bodyPr/>
        <a:lstStyle/>
        <a:p>
          <a:r>
            <a:rPr lang="en-US" dirty="0"/>
            <a:t>R²: 0.7833</a:t>
          </a:r>
        </a:p>
      </dgm:t>
    </dgm:pt>
    <dgm:pt modelId="{811AEC37-6ECB-4AE7-9C3D-FD3F8C1C7940}" type="parTrans" cxnId="{7A7A8065-0644-458D-B60C-CCBC29D44B0D}">
      <dgm:prSet/>
      <dgm:spPr/>
      <dgm:t>
        <a:bodyPr/>
        <a:lstStyle/>
        <a:p>
          <a:endParaRPr lang="en-US"/>
        </a:p>
      </dgm:t>
    </dgm:pt>
    <dgm:pt modelId="{CF8B1622-74E3-4525-966A-52DC13ABD29B}" type="sibTrans" cxnId="{7A7A8065-0644-458D-B60C-CCBC29D44B0D}">
      <dgm:prSet/>
      <dgm:spPr/>
      <dgm:t>
        <a:bodyPr/>
        <a:lstStyle/>
        <a:p>
          <a:endParaRPr lang="en-US"/>
        </a:p>
      </dgm:t>
    </dgm:pt>
    <dgm:pt modelId="{487D46F9-ED03-417F-84A2-7DFB28967E5D}">
      <dgm:prSet/>
      <dgm:spPr/>
      <dgm:t>
        <a:bodyPr/>
        <a:lstStyle/>
        <a:p>
          <a:r>
            <a:rPr lang="en-US"/>
            <a:t>Lasso Regression (Best Alpha = 100):</a:t>
          </a:r>
        </a:p>
      </dgm:t>
    </dgm:pt>
    <dgm:pt modelId="{6C0EF353-56EF-480F-9952-9E1F08D2B1E0}" type="parTrans" cxnId="{CC845D85-BBEE-438B-9E06-DF68237D29A6}">
      <dgm:prSet/>
      <dgm:spPr/>
      <dgm:t>
        <a:bodyPr/>
        <a:lstStyle/>
        <a:p>
          <a:endParaRPr lang="en-US"/>
        </a:p>
      </dgm:t>
    </dgm:pt>
    <dgm:pt modelId="{1414BEDC-ED54-4A78-AC57-3D4D1374C234}" type="sibTrans" cxnId="{CC845D85-BBEE-438B-9E06-DF68237D29A6}">
      <dgm:prSet/>
      <dgm:spPr/>
      <dgm:t>
        <a:bodyPr/>
        <a:lstStyle/>
        <a:p>
          <a:endParaRPr lang="en-US"/>
        </a:p>
      </dgm:t>
    </dgm:pt>
    <dgm:pt modelId="{68295331-FC42-47B7-A207-8B1A08A09E87}">
      <dgm:prSet/>
      <dgm:spPr/>
      <dgm:t>
        <a:bodyPr/>
        <a:lstStyle/>
        <a:p>
          <a:r>
            <a:rPr lang="en-US" dirty="0"/>
            <a:t>MAE: $4268.40</a:t>
          </a:r>
        </a:p>
      </dgm:t>
    </dgm:pt>
    <dgm:pt modelId="{CB62C95F-BB48-44A4-99B1-D3232F61DA0E}" type="parTrans" cxnId="{C0EC56FA-0618-463A-8675-4F1683AB42E8}">
      <dgm:prSet/>
      <dgm:spPr/>
      <dgm:t>
        <a:bodyPr/>
        <a:lstStyle/>
        <a:p>
          <a:endParaRPr lang="en-US"/>
        </a:p>
      </dgm:t>
    </dgm:pt>
    <dgm:pt modelId="{F614EAD6-3F19-4511-966B-E78B8A2C8689}" type="sibTrans" cxnId="{C0EC56FA-0618-463A-8675-4F1683AB42E8}">
      <dgm:prSet/>
      <dgm:spPr/>
      <dgm:t>
        <a:bodyPr/>
        <a:lstStyle/>
        <a:p>
          <a:endParaRPr lang="en-US"/>
        </a:p>
      </dgm:t>
    </dgm:pt>
    <dgm:pt modelId="{E678DF28-70B0-4298-9CF2-52E4E531BA3E}">
      <dgm:prSet/>
      <dgm:spPr/>
      <dgm:t>
        <a:bodyPr/>
        <a:lstStyle/>
        <a:p>
          <a:r>
            <a:rPr lang="en-US" dirty="0"/>
            <a:t>MSE: 34,245,278.35</a:t>
          </a:r>
        </a:p>
      </dgm:t>
    </dgm:pt>
    <dgm:pt modelId="{72C34F1A-9B23-4D47-A75F-4648C447A1DB}" type="parTrans" cxnId="{AF3F1147-E3EC-4C47-A4CD-0B77CBB99CB5}">
      <dgm:prSet/>
      <dgm:spPr/>
      <dgm:t>
        <a:bodyPr/>
        <a:lstStyle/>
        <a:p>
          <a:endParaRPr lang="en-US"/>
        </a:p>
      </dgm:t>
    </dgm:pt>
    <dgm:pt modelId="{B1071005-C85A-4E0B-A816-86698B5A612F}" type="sibTrans" cxnId="{AF3F1147-E3EC-4C47-A4CD-0B77CBB99CB5}">
      <dgm:prSet/>
      <dgm:spPr/>
      <dgm:t>
        <a:bodyPr/>
        <a:lstStyle/>
        <a:p>
          <a:endParaRPr lang="en-US"/>
        </a:p>
      </dgm:t>
    </dgm:pt>
    <dgm:pt modelId="{E200E6D8-9CB4-4BB6-BE92-30B4344EEDBA}">
      <dgm:prSet/>
      <dgm:spPr/>
      <dgm:t>
        <a:bodyPr/>
        <a:lstStyle/>
        <a:p>
          <a:r>
            <a:rPr lang="en-US" dirty="0"/>
            <a:t>R²: 0.7794</a:t>
          </a:r>
        </a:p>
      </dgm:t>
    </dgm:pt>
    <dgm:pt modelId="{368E7187-9DE3-4632-88AE-245E0F1E717C}" type="parTrans" cxnId="{6F7D0694-78FC-4C78-B443-E1443D8859B4}">
      <dgm:prSet/>
      <dgm:spPr/>
      <dgm:t>
        <a:bodyPr/>
        <a:lstStyle/>
        <a:p>
          <a:endParaRPr lang="en-US"/>
        </a:p>
      </dgm:t>
    </dgm:pt>
    <dgm:pt modelId="{DE2AA73A-92ED-4800-AEA7-4C917D0D7983}" type="sibTrans" cxnId="{6F7D0694-78FC-4C78-B443-E1443D8859B4}">
      <dgm:prSet/>
      <dgm:spPr/>
      <dgm:t>
        <a:bodyPr/>
        <a:lstStyle/>
        <a:p>
          <a:endParaRPr lang="en-US"/>
        </a:p>
      </dgm:t>
    </dgm:pt>
    <dgm:pt modelId="{0A67F803-4106-B445-A2E5-FC93684A7391}" type="pres">
      <dgm:prSet presAssocID="{DA09D509-8E65-4AA4-8D78-1E2945BAFB77}" presName="Name0" presStyleCnt="0">
        <dgm:presLayoutVars>
          <dgm:dir/>
          <dgm:animLvl val="lvl"/>
          <dgm:resizeHandles val="exact"/>
        </dgm:presLayoutVars>
      </dgm:prSet>
      <dgm:spPr/>
    </dgm:pt>
    <dgm:pt modelId="{BC826B33-A5DB-0244-BC96-9F616F0B8555}" type="pres">
      <dgm:prSet presAssocID="{027CBE8B-C50B-4D81-BBDD-BA8D48C114A7}" presName="linNode" presStyleCnt="0"/>
      <dgm:spPr/>
    </dgm:pt>
    <dgm:pt modelId="{EC77ECCB-F76A-544F-A630-E8F84DF127C2}" type="pres">
      <dgm:prSet presAssocID="{027CBE8B-C50B-4D81-BBDD-BA8D48C114A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D00AE59-4E50-6D40-BD52-19C2662CB6C0}" type="pres">
      <dgm:prSet presAssocID="{027CBE8B-C50B-4D81-BBDD-BA8D48C114A7}" presName="descendantText" presStyleLbl="alignAccFollowNode1" presStyleIdx="0" presStyleCnt="3">
        <dgm:presLayoutVars>
          <dgm:bulletEnabled val="1"/>
        </dgm:presLayoutVars>
      </dgm:prSet>
      <dgm:spPr/>
    </dgm:pt>
    <dgm:pt modelId="{2886A8A8-EAF9-5B4B-8F8B-2EB2014585E7}" type="pres">
      <dgm:prSet presAssocID="{775C4933-7666-43CB-B516-B67F8B975418}" presName="sp" presStyleCnt="0"/>
      <dgm:spPr/>
    </dgm:pt>
    <dgm:pt modelId="{E64969CD-CF63-E74B-A8C7-6F0DB8438478}" type="pres">
      <dgm:prSet presAssocID="{82874B16-4865-4CFB-861B-AE18AB00DB3B}" presName="linNode" presStyleCnt="0"/>
      <dgm:spPr/>
    </dgm:pt>
    <dgm:pt modelId="{32AEB525-34DB-384F-ABBF-7CF442EAC9BE}" type="pres">
      <dgm:prSet presAssocID="{82874B16-4865-4CFB-861B-AE18AB00DB3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50835C1-C406-7146-A2A8-DF5CE7B9F7B4}" type="pres">
      <dgm:prSet presAssocID="{82874B16-4865-4CFB-861B-AE18AB00DB3B}" presName="descendantText" presStyleLbl="alignAccFollowNode1" presStyleIdx="1" presStyleCnt="3">
        <dgm:presLayoutVars>
          <dgm:bulletEnabled val="1"/>
        </dgm:presLayoutVars>
      </dgm:prSet>
      <dgm:spPr/>
    </dgm:pt>
    <dgm:pt modelId="{15D258B6-72C9-CB48-8C7E-2F7093E60E28}" type="pres">
      <dgm:prSet presAssocID="{972A9B10-3737-4EBF-824C-72E0CDC298A8}" presName="sp" presStyleCnt="0"/>
      <dgm:spPr/>
    </dgm:pt>
    <dgm:pt modelId="{5151F77D-4A40-DB43-96F1-6F561F9BA15D}" type="pres">
      <dgm:prSet presAssocID="{487D46F9-ED03-417F-84A2-7DFB28967E5D}" presName="linNode" presStyleCnt="0"/>
      <dgm:spPr/>
    </dgm:pt>
    <dgm:pt modelId="{5439F6B7-1831-B343-A0A5-9233DB3E34BF}" type="pres">
      <dgm:prSet presAssocID="{487D46F9-ED03-417F-84A2-7DFB28967E5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A82E49A-FDD6-B144-A21F-9D678918E1C3}" type="pres">
      <dgm:prSet presAssocID="{487D46F9-ED03-417F-84A2-7DFB28967E5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53D1E05-0A24-4B45-8369-D9A25D5CE320}" srcId="{82874B16-4865-4CFB-861B-AE18AB00DB3B}" destId="{060BBA32-DAA1-4B42-A9E3-6A1B3E33412F}" srcOrd="0" destOrd="0" parTransId="{88EF72B4-FAD4-4BB5-92F0-EA59AF6600BD}" sibTransId="{05079529-620F-4A7A-BAFB-5C89DC4C7BE4}"/>
    <dgm:cxn modelId="{DB84F313-7B7A-3E4D-9E3F-B3AEC154B325}" type="presOf" srcId="{027CBE8B-C50B-4D81-BBDD-BA8D48C114A7}" destId="{EC77ECCB-F76A-544F-A630-E8F84DF127C2}" srcOrd="0" destOrd="0" presId="urn:microsoft.com/office/officeart/2005/8/layout/vList5"/>
    <dgm:cxn modelId="{715F632D-9F06-3F47-8CBB-482381B0A2C3}" type="presOf" srcId="{060BBA32-DAA1-4B42-A9E3-6A1B3E33412F}" destId="{950835C1-C406-7146-A2A8-DF5CE7B9F7B4}" srcOrd="0" destOrd="0" presId="urn:microsoft.com/office/officeart/2005/8/layout/vList5"/>
    <dgm:cxn modelId="{B58AEA43-1AE1-FB40-AA99-CAC4ECF9AA30}" type="presOf" srcId="{E5772D6C-F027-47E7-9078-F7555BB1E3F5}" destId="{6D00AE59-4E50-6D40-BD52-19C2662CB6C0}" srcOrd="0" destOrd="1" presId="urn:microsoft.com/office/officeart/2005/8/layout/vList5"/>
    <dgm:cxn modelId="{AF3F1147-E3EC-4C47-A4CD-0B77CBB99CB5}" srcId="{487D46F9-ED03-417F-84A2-7DFB28967E5D}" destId="{E678DF28-70B0-4298-9CF2-52E4E531BA3E}" srcOrd="1" destOrd="0" parTransId="{72C34F1A-9B23-4D47-A75F-4648C447A1DB}" sibTransId="{B1071005-C85A-4E0B-A816-86698B5A612F}"/>
    <dgm:cxn modelId="{EF1A9B51-4D09-8647-9792-300B747FDC96}" type="presOf" srcId="{DA09D509-8E65-4AA4-8D78-1E2945BAFB77}" destId="{0A67F803-4106-B445-A2E5-FC93684A7391}" srcOrd="0" destOrd="0" presId="urn:microsoft.com/office/officeart/2005/8/layout/vList5"/>
    <dgm:cxn modelId="{966FD161-153C-4B05-92AA-BBE2C2016FF4}" srcId="{DA09D509-8E65-4AA4-8D78-1E2945BAFB77}" destId="{82874B16-4865-4CFB-861B-AE18AB00DB3B}" srcOrd="1" destOrd="0" parTransId="{9AD1ED3F-8BDA-43D6-A306-76023D8A181C}" sibTransId="{972A9B10-3737-4EBF-824C-72E0CDC298A8}"/>
    <dgm:cxn modelId="{7A7A8065-0644-458D-B60C-CCBC29D44B0D}" srcId="{82874B16-4865-4CFB-861B-AE18AB00DB3B}" destId="{AD1B45D4-1BA7-4777-9887-1BEBCDDE1233}" srcOrd="2" destOrd="0" parTransId="{811AEC37-6ECB-4AE7-9C3D-FD3F8C1C7940}" sibTransId="{CF8B1622-74E3-4525-966A-52DC13ABD29B}"/>
    <dgm:cxn modelId="{9543BB66-CB28-47D7-915D-06B19C094996}" srcId="{027CBE8B-C50B-4D81-BBDD-BA8D48C114A7}" destId="{E5772D6C-F027-47E7-9078-F7555BB1E3F5}" srcOrd="1" destOrd="0" parTransId="{96C3136D-4F2F-47E3-8F08-DB08CD2E044E}" sibTransId="{D8F1D07B-9B1D-4894-A9CC-1B7CA5309EA3}"/>
    <dgm:cxn modelId="{E3D7FB69-E191-3244-B9B4-891125EF4A37}" type="presOf" srcId="{AECC8FD3-2166-4AF6-9FA6-54F40224DE07}" destId="{6D00AE59-4E50-6D40-BD52-19C2662CB6C0}" srcOrd="0" destOrd="2" presId="urn:microsoft.com/office/officeart/2005/8/layout/vList5"/>
    <dgm:cxn modelId="{12AF7C79-3297-A54A-B4A5-2C138691673D}" type="presOf" srcId="{AD1B45D4-1BA7-4777-9887-1BEBCDDE1233}" destId="{950835C1-C406-7146-A2A8-DF5CE7B9F7B4}" srcOrd="0" destOrd="2" presId="urn:microsoft.com/office/officeart/2005/8/layout/vList5"/>
    <dgm:cxn modelId="{0FCA087D-8BF1-284B-A4E5-E100650799A0}" type="presOf" srcId="{B4CA47DE-2CE1-44E3-A76A-13BE2DEC4AE1}" destId="{6D00AE59-4E50-6D40-BD52-19C2662CB6C0}" srcOrd="0" destOrd="0" presId="urn:microsoft.com/office/officeart/2005/8/layout/vList5"/>
    <dgm:cxn modelId="{CC845D85-BBEE-438B-9E06-DF68237D29A6}" srcId="{DA09D509-8E65-4AA4-8D78-1E2945BAFB77}" destId="{487D46F9-ED03-417F-84A2-7DFB28967E5D}" srcOrd="2" destOrd="0" parTransId="{6C0EF353-56EF-480F-9952-9E1F08D2B1E0}" sibTransId="{1414BEDC-ED54-4A78-AC57-3D4D1374C234}"/>
    <dgm:cxn modelId="{EBDB6887-E7BB-C749-A507-45935BA27B1E}" type="presOf" srcId="{E200E6D8-9CB4-4BB6-BE92-30B4344EEDBA}" destId="{BA82E49A-FDD6-B144-A21F-9D678918E1C3}" srcOrd="0" destOrd="2" presId="urn:microsoft.com/office/officeart/2005/8/layout/vList5"/>
    <dgm:cxn modelId="{6F7D0694-78FC-4C78-B443-E1443D8859B4}" srcId="{487D46F9-ED03-417F-84A2-7DFB28967E5D}" destId="{E200E6D8-9CB4-4BB6-BE92-30B4344EEDBA}" srcOrd="2" destOrd="0" parTransId="{368E7187-9DE3-4632-88AE-245E0F1E717C}" sibTransId="{DE2AA73A-92ED-4800-AEA7-4C917D0D7983}"/>
    <dgm:cxn modelId="{56D9C7AB-5496-4944-B8F2-29AFE7BA77EC}" srcId="{027CBE8B-C50B-4D81-BBDD-BA8D48C114A7}" destId="{B4CA47DE-2CE1-44E3-A76A-13BE2DEC4AE1}" srcOrd="0" destOrd="0" parTransId="{F9EAB536-21DA-4189-9D67-4A1A1DF37DBD}" sibTransId="{F757A9AA-E6A8-410A-96FA-BFBF354FE3E9}"/>
    <dgm:cxn modelId="{389B13B5-06FA-0649-B5A4-1708DB426EBD}" type="presOf" srcId="{487D46F9-ED03-417F-84A2-7DFB28967E5D}" destId="{5439F6B7-1831-B343-A0A5-9233DB3E34BF}" srcOrd="0" destOrd="0" presId="urn:microsoft.com/office/officeart/2005/8/layout/vList5"/>
    <dgm:cxn modelId="{6E889EC5-63B7-8B48-BC1B-B98ADBB1D836}" type="presOf" srcId="{82874B16-4865-4CFB-861B-AE18AB00DB3B}" destId="{32AEB525-34DB-384F-ABBF-7CF442EAC9BE}" srcOrd="0" destOrd="0" presId="urn:microsoft.com/office/officeart/2005/8/layout/vList5"/>
    <dgm:cxn modelId="{ECFCE1C9-606F-5043-B997-E109FC30A3FF}" type="presOf" srcId="{68295331-FC42-47B7-A207-8B1A08A09E87}" destId="{BA82E49A-FDD6-B144-A21F-9D678918E1C3}" srcOrd="0" destOrd="0" presId="urn:microsoft.com/office/officeart/2005/8/layout/vList5"/>
    <dgm:cxn modelId="{5F9138E1-10AB-F345-9424-0546FBED771A}" type="presOf" srcId="{E678DF28-70B0-4298-9CF2-52E4E531BA3E}" destId="{BA82E49A-FDD6-B144-A21F-9D678918E1C3}" srcOrd="0" destOrd="1" presId="urn:microsoft.com/office/officeart/2005/8/layout/vList5"/>
    <dgm:cxn modelId="{F44E7FF1-CAF1-4528-AFB5-08608EB7A86B}" srcId="{82874B16-4865-4CFB-861B-AE18AB00DB3B}" destId="{ABC50BBC-1461-452D-9725-95971D854F0F}" srcOrd="1" destOrd="0" parTransId="{2F7CCE26-6E81-4D53-B6F6-FFDC38F23FCD}" sibTransId="{F374B4DF-E4A7-41E0-B2C3-952DEF721037}"/>
    <dgm:cxn modelId="{05A2EBF6-26E4-5340-823A-7BBCC8E675D5}" type="presOf" srcId="{ABC50BBC-1461-452D-9725-95971D854F0F}" destId="{950835C1-C406-7146-A2A8-DF5CE7B9F7B4}" srcOrd="0" destOrd="1" presId="urn:microsoft.com/office/officeart/2005/8/layout/vList5"/>
    <dgm:cxn modelId="{5E7298F7-6ACB-464D-A616-8F7C4CB8D7F3}" srcId="{DA09D509-8E65-4AA4-8D78-1E2945BAFB77}" destId="{027CBE8B-C50B-4D81-BBDD-BA8D48C114A7}" srcOrd="0" destOrd="0" parTransId="{AA6CC554-1DB9-4C24-86E3-B2AA373D8702}" sibTransId="{775C4933-7666-43CB-B516-B67F8B975418}"/>
    <dgm:cxn modelId="{C0EC56FA-0618-463A-8675-4F1683AB42E8}" srcId="{487D46F9-ED03-417F-84A2-7DFB28967E5D}" destId="{68295331-FC42-47B7-A207-8B1A08A09E87}" srcOrd="0" destOrd="0" parTransId="{CB62C95F-BB48-44A4-99B1-D3232F61DA0E}" sibTransId="{F614EAD6-3F19-4511-966B-E78B8A2C8689}"/>
    <dgm:cxn modelId="{5A60E4FD-3E3D-4568-92A5-76384639B0B6}" srcId="{027CBE8B-C50B-4D81-BBDD-BA8D48C114A7}" destId="{AECC8FD3-2166-4AF6-9FA6-54F40224DE07}" srcOrd="2" destOrd="0" parTransId="{FAC997CD-CA41-400C-BF8A-7BD6FA2109A7}" sibTransId="{AC7FF721-6AE8-4DD9-A555-EA36D680D189}"/>
    <dgm:cxn modelId="{C6BBED3A-C978-1D46-80A4-105187252265}" type="presParOf" srcId="{0A67F803-4106-B445-A2E5-FC93684A7391}" destId="{BC826B33-A5DB-0244-BC96-9F616F0B8555}" srcOrd="0" destOrd="0" presId="urn:microsoft.com/office/officeart/2005/8/layout/vList5"/>
    <dgm:cxn modelId="{EFE5C88E-D1BB-2440-AA25-8D0128AE0D43}" type="presParOf" srcId="{BC826B33-A5DB-0244-BC96-9F616F0B8555}" destId="{EC77ECCB-F76A-544F-A630-E8F84DF127C2}" srcOrd="0" destOrd="0" presId="urn:microsoft.com/office/officeart/2005/8/layout/vList5"/>
    <dgm:cxn modelId="{F490DEB8-919B-AD41-9BFB-13BA49857B58}" type="presParOf" srcId="{BC826B33-A5DB-0244-BC96-9F616F0B8555}" destId="{6D00AE59-4E50-6D40-BD52-19C2662CB6C0}" srcOrd="1" destOrd="0" presId="urn:microsoft.com/office/officeart/2005/8/layout/vList5"/>
    <dgm:cxn modelId="{E24E7E9F-988F-8444-939A-328E3B8E6E50}" type="presParOf" srcId="{0A67F803-4106-B445-A2E5-FC93684A7391}" destId="{2886A8A8-EAF9-5B4B-8F8B-2EB2014585E7}" srcOrd="1" destOrd="0" presId="urn:microsoft.com/office/officeart/2005/8/layout/vList5"/>
    <dgm:cxn modelId="{42C064D4-BA64-6742-A101-1E30ED720E5B}" type="presParOf" srcId="{0A67F803-4106-B445-A2E5-FC93684A7391}" destId="{E64969CD-CF63-E74B-A8C7-6F0DB8438478}" srcOrd="2" destOrd="0" presId="urn:microsoft.com/office/officeart/2005/8/layout/vList5"/>
    <dgm:cxn modelId="{5CB856BB-C73B-D14F-98FC-45981E205962}" type="presParOf" srcId="{E64969CD-CF63-E74B-A8C7-6F0DB8438478}" destId="{32AEB525-34DB-384F-ABBF-7CF442EAC9BE}" srcOrd="0" destOrd="0" presId="urn:microsoft.com/office/officeart/2005/8/layout/vList5"/>
    <dgm:cxn modelId="{150C5EC4-F9E1-F343-8035-23300E4639F6}" type="presParOf" srcId="{E64969CD-CF63-E74B-A8C7-6F0DB8438478}" destId="{950835C1-C406-7146-A2A8-DF5CE7B9F7B4}" srcOrd="1" destOrd="0" presId="urn:microsoft.com/office/officeart/2005/8/layout/vList5"/>
    <dgm:cxn modelId="{9B086C5C-D8F4-A94C-8015-25306B6E5E56}" type="presParOf" srcId="{0A67F803-4106-B445-A2E5-FC93684A7391}" destId="{15D258B6-72C9-CB48-8C7E-2F7093E60E28}" srcOrd="3" destOrd="0" presId="urn:microsoft.com/office/officeart/2005/8/layout/vList5"/>
    <dgm:cxn modelId="{5E79E4FA-7054-2641-A25F-9F6129B79768}" type="presParOf" srcId="{0A67F803-4106-B445-A2E5-FC93684A7391}" destId="{5151F77D-4A40-DB43-96F1-6F561F9BA15D}" srcOrd="4" destOrd="0" presId="urn:microsoft.com/office/officeart/2005/8/layout/vList5"/>
    <dgm:cxn modelId="{4A9F2CBA-A03E-6A45-9667-584147EDFD30}" type="presParOf" srcId="{5151F77D-4A40-DB43-96F1-6F561F9BA15D}" destId="{5439F6B7-1831-B343-A0A5-9233DB3E34BF}" srcOrd="0" destOrd="0" presId="urn:microsoft.com/office/officeart/2005/8/layout/vList5"/>
    <dgm:cxn modelId="{826509E2-4ADD-4C40-9CCF-2E3E25694B48}" type="presParOf" srcId="{5151F77D-4A40-DB43-96F1-6F561F9BA15D}" destId="{BA82E49A-FDD6-B144-A21F-9D678918E1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0AE59-4E50-6D40-BD52-19C2662CB6C0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MAE: $4181.19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MSE: 33,596,915.85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R²: 0.784</a:t>
          </a:r>
        </a:p>
      </dsp:txBody>
      <dsp:txXfrm rot="-5400000">
        <a:off x="2962656" y="205028"/>
        <a:ext cx="5209983" cy="1052927"/>
      </dsp:txXfrm>
    </dsp:sp>
    <dsp:sp modelId="{EC77ECCB-F76A-544F-A630-E8F84DF127C2}">
      <dsp:nvSpPr>
        <dsp:cNvPr id="0" name=""/>
        <dsp:cNvSpPr/>
      </dsp:nvSpPr>
      <dsp:spPr>
        <a:xfrm>
          <a:off x="0" y="2209"/>
          <a:ext cx="2962655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Linear Regression:</a:t>
          </a:r>
        </a:p>
      </dsp:txBody>
      <dsp:txXfrm>
        <a:off x="71201" y="73410"/>
        <a:ext cx="2820253" cy="1316160"/>
      </dsp:txXfrm>
    </dsp:sp>
    <dsp:sp modelId="{950835C1-C406-7146-A2A8-DF5CE7B9F7B4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MAE: $4193.59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MSE: 33,645,037.09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R²: 0.7833</a:t>
          </a:r>
        </a:p>
      </dsp:txBody>
      <dsp:txXfrm rot="-5400000">
        <a:off x="2962656" y="1736518"/>
        <a:ext cx="5209983" cy="1052927"/>
      </dsp:txXfrm>
    </dsp:sp>
    <dsp:sp modelId="{32AEB525-34DB-384F-ABBF-7CF442EAC9BE}">
      <dsp:nvSpPr>
        <dsp:cNvPr id="0" name=""/>
        <dsp:cNvSpPr/>
      </dsp:nvSpPr>
      <dsp:spPr>
        <a:xfrm>
          <a:off x="0" y="1533700"/>
          <a:ext cx="2962655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Ridge Regression (Best Alpha = 1):</a:t>
          </a:r>
        </a:p>
      </dsp:txBody>
      <dsp:txXfrm>
        <a:off x="71201" y="1604901"/>
        <a:ext cx="2820253" cy="1316160"/>
      </dsp:txXfrm>
    </dsp:sp>
    <dsp:sp modelId="{BA82E49A-FDD6-B144-A21F-9D678918E1C3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MAE: $4268.40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MSE: 34,245,278.35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R²: 0.7794</a:t>
          </a:r>
        </a:p>
      </dsp:txBody>
      <dsp:txXfrm rot="-5400000">
        <a:off x="2962656" y="3268008"/>
        <a:ext cx="5209983" cy="1052927"/>
      </dsp:txXfrm>
    </dsp:sp>
    <dsp:sp modelId="{5439F6B7-1831-B343-A0A5-9233DB3E34BF}">
      <dsp:nvSpPr>
        <dsp:cNvPr id="0" name=""/>
        <dsp:cNvSpPr/>
      </dsp:nvSpPr>
      <dsp:spPr>
        <a:xfrm>
          <a:off x="0" y="3065190"/>
          <a:ext cx="2962655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Lasso Regression (Best Alpha = 100):</a:t>
          </a:r>
        </a:p>
      </dsp:txBody>
      <dsp:txXfrm>
        <a:off x="71201" y="3136391"/>
        <a:ext cx="2820253" cy="131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700"/>
              <a:t>Insurance Charges Estimation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HinYat Tsang</a:t>
            </a:r>
          </a:p>
          <a:p>
            <a:pPr algn="l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3600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This project involves building a predictive model for estimating insurance charges.</a:t>
            </a:r>
          </a:p>
          <a:p>
            <a:r>
              <a:rPr lang="en-US" sz="1900"/>
              <a:t>Three models were used:</a:t>
            </a:r>
          </a:p>
          <a:p>
            <a:pPr marL="0" indent="0">
              <a:buNone/>
            </a:pPr>
            <a:r>
              <a:rPr lang="en-US" sz="1900"/>
              <a:t>	1. Linear Regression</a:t>
            </a:r>
          </a:p>
          <a:p>
            <a:pPr marL="0" indent="0">
              <a:buNone/>
            </a:pPr>
            <a:r>
              <a:rPr lang="en-US" sz="1900"/>
              <a:t>	2. Ridge Regression</a:t>
            </a:r>
          </a:p>
          <a:p>
            <a:pPr marL="0" indent="0">
              <a:buNone/>
            </a:pPr>
            <a:r>
              <a:rPr lang="en-US" sz="1900"/>
              <a:t>	3. Lasso Regression</a:t>
            </a:r>
          </a:p>
          <a:p>
            <a:r>
              <a:rPr lang="en-US" sz="1900"/>
              <a:t>Cross-validation was used to fine-tune the alpha parameter in Ridge and Lasso.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rPr lang="en-US" sz="370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The dataset was preprocessed as follows:</a:t>
            </a:r>
          </a:p>
          <a:p>
            <a:pPr marL="0" indent="0">
              <a:buNone/>
            </a:pPr>
            <a:r>
              <a:rPr lang="en-US" sz="1700" dirty="0"/>
              <a:t>	1. One-hot encoding for categorical variables (sex, smoker, region).</a:t>
            </a:r>
          </a:p>
          <a:p>
            <a:pPr marL="0" indent="0">
              <a:buNone/>
            </a:pPr>
            <a:r>
              <a:rPr lang="en-US" sz="1700" dirty="0"/>
              <a:t>	2. Splitting into training and testing sets (80/20).</a:t>
            </a:r>
          </a:p>
          <a:p>
            <a:pPr marL="0" indent="0">
              <a:buNone/>
            </a:pPr>
            <a:r>
              <a:rPr lang="en-US" sz="1700" dirty="0"/>
              <a:t>	3. Linear, Ridge, and Lasso regression were applied.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C8E97AA-1CF7-264C-16D6-1D843B17B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571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Actual vs Predicted: Ridge and Lasso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04" y="2633472"/>
            <a:ext cx="7172706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0765-DDD5-F855-E1BD-CA00C513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5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118B0A-3F8F-5E41-E661-D4C5F1DDFECF}"/>
              </a:ext>
            </a:extLst>
          </p:cNvPr>
          <p:cNvSpPr txBox="1"/>
          <p:nvPr/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In this project, we developed predictive models to estimate insurance charges using Linear, Ridge, and Lasso regression.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1900" dirty="0"/>
            </a:br>
            <a:r>
              <a:rPr lang="en-US" sz="1900" b="1" dirty="0"/>
              <a:t>Key Takeaways:</a:t>
            </a:r>
            <a:br>
              <a:rPr lang="en-US" sz="1900" dirty="0"/>
            </a:br>
            <a:r>
              <a:rPr lang="en-US" sz="1900" dirty="0"/>
              <a:t>1. Linear regression provided a strong baseline model.</a:t>
            </a:r>
            <a:br>
              <a:rPr lang="en-US" sz="1900" dirty="0"/>
            </a:br>
            <a:r>
              <a:rPr lang="en-US" sz="1900" dirty="0"/>
              <a:t>2. Ridge regression with cross-validated alpha performed slightly better with less overfitting.</a:t>
            </a:r>
            <a:br>
              <a:rPr lang="en-US" sz="1900" dirty="0"/>
            </a:br>
            <a:r>
              <a:rPr lang="en-US" sz="1900" dirty="0"/>
              <a:t>3. Lasso regression showed potential for feature selection but did not outperform Ridge in this case.</a:t>
            </a:r>
            <a:br>
              <a:rPr lang="en-US" sz="1900" dirty="0"/>
            </a:br>
            <a:endParaRPr lang="en-US" sz="19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Hill scene">
            <a:extLst>
              <a:ext uri="{FF2B5EF4-FFF2-40B4-BE49-F238E27FC236}">
                <a16:creationId xmlns:a16="http://schemas.microsoft.com/office/drawing/2014/main" id="{B8ED10FC-32E4-4ECB-0880-9E4396BE4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0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232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Insurance Charges Estimation Project</vt:lpstr>
      <vt:lpstr>Introduction</vt:lpstr>
      <vt:lpstr>Data Preprocessing</vt:lpstr>
      <vt:lpstr>Model Performance</vt:lpstr>
      <vt:lpstr>Actual vs Predicted: Ridge and Lasso Regression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peter tsang</cp:lastModifiedBy>
  <cp:revision>3</cp:revision>
  <dcterms:created xsi:type="dcterms:W3CDTF">2013-01-27T09:14:16Z</dcterms:created>
  <dcterms:modified xsi:type="dcterms:W3CDTF">2024-10-11T00:01:46Z</dcterms:modified>
  <cp:category/>
</cp:coreProperties>
</file>