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86" r:id="rId4"/>
    <p:sldId id="295" r:id="rId5"/>
    <p:sldId id="291" r:id="rId6"/>
    <p:sldId id="297" r:id="rId7"/>
    <p:sldId id="298" r:id="rId8"/>
    <p:sldId id="29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DC3"/>
    <a:srgbClr val="4098D4"/>
    <a:srgbClr val="2980B9"/>
    <a:srgbClr val="1F608B"/>
    <a:srgbClr val="7BB8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1" autoAdjust="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看我們作品的外觀就可以得知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我們希望這項作品能夠代替他們的雙眼，看見世界的不一樣。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並以語音方式的功能來告訴視障者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幫助盲人探索未知的世界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能得知親朋好友就在附近，無需旁人提醒就可以自主走去交談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減少視障者發生意外的機會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減少因導盲杖而誤觸他人的尷尬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我們的作品主要有兩大功能</a:t>
            </a:r>
            <a:endParaRPr lang="en-US" altLang="zh-TW" dirty="0" smtClean="0"/>
          </a:p>
          <a:p>
            <a:r>
              <a:rPr lang="zh-TW" altLang="en-US" dirty="0" smtClean="0"/>
              <a:t>第一 求助</a:t>
            </a:r>
            <a:endParaRPr lang="en-US" altLang="zh-TW" dirty="0" smtClean="0"/>
          </a:p>
          <a:p>
            <a:r>
              <a:rPr lang="zh-TW" altLang="en-US" dirty="0" smtClean="0"/>
              <a:t>第二 影像辨識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新增人臉到群組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1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3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32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3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按一下此處編輯母版標題樣式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2019/8/28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hyperlink" Target="https://www.youtube.com/watch?v=r4RMA319Bdk&amp;feature=youtu.be" TargetMode="External"/><Relationship Id="rId2" Type="http://schemas.openxmlformats.org/officeDocument/2006/relationships/tags" Target="../tags/tag14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2911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eyes</a:t>
            </a:r>
            <a:endParaRPr lang="zh-CN" altLang="en-US" sz="6000" b="1" spc="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60799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pc="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隊名：讚讚讚連三讚</a:t>
            </a:r>
            <a:endParaRPr lang="en-US" altLang="zh-TW" sz="2400" b="1" spc="300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zh-TW" altLang="en-US" sz="2400" b="1" spc="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隊員：李杰穎 何長鴻</a:t>
            </a:r>
            <a:endParaRPr lang="en-US" altLang="zh-TW" sz="2400" b="1" spc="300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zh-TW" altLang="en-US" sz="2400" b="1" spc="3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400" b="1" spc="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       許巧臻</a:t>
            </a:r>
            <a:r>
              <a:rPr lang="zh-TW" altLang="en-US" sz="2400" b="1" spc="3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400" b="1" spc="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葉亭妤</a:t>
            </a:r>
            <a:endParaRPr lang="zh-CN" altLang="en-US" sz="2400" b="1" spc="3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PA_组合 54"/>
          <p:cNvGrpSpPr/>
          <p:nvPr>
            <p:custDataLst>
              <p:tags r:id="rId2"/>
            </p:custDataLst>
          </p:nvPr>
        </p:nvGrpSpPr>
        <p:grpSpPr>
          <a:xfrm>
            <a:off x="5865956" y="207608"/>
            <a:ext cx="6326044" cy="6650392"/>
            <a:chOff x="6230840" y="1044862"/>
            <a:chExt cx="5529625" cy="5813138"/>
          </a:xfrm>
        </p:grpSpPr>
        <p:sp>
          <p:nvSpPr>
            <p:cNvPr id="283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84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445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6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7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8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9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0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1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2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3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4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5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6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7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8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9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0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1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2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3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4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5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6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7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8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9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0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1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2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3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4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5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6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7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8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9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0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1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2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3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4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5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6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7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8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9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0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1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2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3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4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5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6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7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8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9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0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1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2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3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4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5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6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7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8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9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85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357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8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59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60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9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0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1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2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3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4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5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6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7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8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9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0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1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2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3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4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5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6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7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8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9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0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1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2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3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4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5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6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7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8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9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0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1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2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3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4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5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6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7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8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9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0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1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2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3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4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5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6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7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8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9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0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1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2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3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4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5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6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7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8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9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0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1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2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3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4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5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6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7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8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9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0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1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2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3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4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86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292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3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4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5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6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7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8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9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0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1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2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3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4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5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6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7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8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9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0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1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2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3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4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5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6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7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8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9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0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1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2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3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4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5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6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7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8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9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0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1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2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3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4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5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6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7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8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9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0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1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2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3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4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5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6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7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8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9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0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1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2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3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4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5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6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87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288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9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0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1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0" name="PA_组合 21"/>
          <p:cNvGrpSpPr/>
          <p:nvPr>
            <p:custDataLst>
              <p:tags r:id="rId3"/>
            </p:custDataLst>
          </p:nvPr>
        </p:nvGrpSpPr>
        <p:grpSpPr>
          <a:xfrm>
            <a:off x="8163552" y="2823336"/>
            <a:ext cx="1565110" cy="1116290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511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目錄</a:t>
              </a:r>
              <a:endParaRPr lang="zh-CN" altLang="en-US" sz="4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12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005443" y="858337"/>
            <a:ext cx="3176340" cy="5031356"/>
            <a:chOff x="1939020" y="848032"/>
            <a:chExt cx="3176340" cy="5031356"/>
          </a:xfrm>
        </p:grpSpPr>
        <p:grpSp>
          <p:nvGrpSpPr>
            <p:cNvPr id="5" name="群組 4"/>
            <p:cNvGrpSpPr/>
            <p:nvPr/>
          </p:nvGrpSpPr>
          <p:grpSpPr>
            <a:xfrm>
              <a:off x="1939020" y="848032"/>
              <a:ext cx="3176340" cy="2897918"/>
              <a:chOff x="1675139" y="912284"/>
              <a:chExt cx="3176340" cy="2897918"/>
            </a:xfrm>
          </p:grpSpPr>
          <p:sp>
            <p:nvSpPr>
              <p:cNvPr id="255" name="Diamond 288"/>
              <p:cNvSpPr/>
              <p:nvPr/>
            </p:nvSpPr>
            <p:spPr>
              <a:xfrm>
                <a:off x="1675139" y="3050466"/>
                <a:ext cx="759736" cy="759736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258" name="TextBox 298"/>
              <p:cNvSpPr txBox="1"/>
              <p:nvPr/>
            </p:nvSpPr>
            <p:spPr>
              <a:xfrm>
                <a:off x="2244045" y="3311224"/>
                <a:ext cx="1919178" cy="310971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400" b="1" spc="600" dirty="0" smtClean="0">
                    <a:solidFill>
                      <a:schemeClr val="accent3">
                        <a:lumMod val="10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作品特色</a:t>
                </a:r>
                <a:endParaRPr lang="zh-CN" altLang="en-US" sz="2400" b="1" spc="600" dirty="0">
                  <a:solidFill>
                    <a:schemeClr val="accent3">
                      <a:lumMod val="10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60" name="Diamond 290"/>
              <p:cNvSpPr/>
              <p:nvPr/>
            </p:nvSpPr>
            <p:spPr>
              <a:xfrm>
                <a:off x="1675139" y="1981375"/>
                <a:ext cx="759736" cy="75973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262" name="TextBox 296"/>
              <p:cNvSpPr txBox="1"/>
              <p:nvPr/>
            </p:nvSpPr>
            <p:spPr>
              <a:xfrm>
                <a:off x="2244045" y="2020175"/>
                <a:ext cx="1919178" cy="527633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400" b="1" spc="600" dirty="0" smtClean="0">
                    <a:solidFill>
                      <a:schemeClr val="accent2">
                        <a:lumMod val="10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架構說明</a:t>
                </a:r>
                <a:endParaRPr lang="zh-CN" altLang="en-US" sz="2400" b="1" spc="600" dirty="0">
                  <a:solidFill>
                    <a:schemeClr val="accent2">
                      <a:lumMod val="10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64" name="Diamond 292"/>
              <p:cNvSpPr/>
              <p:nvPr/>
            </p:nvSpPr>
            <p:spPr>
              <a:xfrm>
                <a:off x="1675141" y="912284"/>
                <a:ext cx="759736" cy="759736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66" name="TextBox 294"/>
              <p:cNvSpPr txBox="1"/>
              <p:nvPr/>
            </p:nvSpPr>
            <p:spPr>
              <a:xfrm>
                <a:off x="2244045" y="1082905"/>
                <a:ext cx="2607434" cy="418493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TW" altLang="en-US" sz="2400" b="1" spc="600" dirty="0" smtClean="0">
                    <a:solidFill>
                      <a:schemeClr val="accent1">
                        <a:lumMod val="10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作品主題說明</a:t>
                </a:r>
                <a:endParaRPr lang="zh-CN" altLang="en-US" sz="2400" b="1" spc="600" dirty="0">
                  <a:solidFill>
                    <a:schemeClr val="accent1">
                      <a:lumMod val="10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1939020" y="4049427"/>
              <a:ext cx="2499227" cy="1829961"/>
              <a:chOff x="1669065" y="4119557"/>
              <a:chExt cx="2499227" cy="1829961"/>
            </a:xfrm>
          </p:grpSpPr>
          <p:sp>
            <p:nvSpPr>
              <p:cNvPr id="253" name="Diamond 286"/>
              <p:cNvSpPr/>
              <p:nvPr/>
            </p:nvSpPr>
            <p:spPr>
              <a:xfrm>
                <a:off x="1675139" y="4119557"/>
                <a:ext cx="759736" cy="759736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254" name="TextBox 300"/>
              <p:cNvSpPr txBox="1"/>
              <p:nvPr/>
            </p:nvSpPr>
            <p:spPr>
              <a:xfrm>
                <a:off x="2249114" y="4458970"/>
                <a:ext cx="1919178" cy="232105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400" b="1" spc="600" dirty="0" smtClean="0">
                    <a:solidFill>
                      <a:schemeClr val="accent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開發工具</a:t>
                </a:r>
                <a:endParaRPr lang="zh-CN" altLang="en-US" sz="2400" b="1" spc="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68" name="Diamond 286"/>
              <p:cNvSpPr/>
              <p:nvPr/>
            </p:nvSpPr>
            <p:spPr>
              <a:xfrm>
                <a:off x="1669065" y="5189782"/>
                <a:ext cx="759736" cy="759736"/>
              </a:xfrm>
              <a:prstGeom prst="diamond">
                <a:avLst/>
              </a:prstGeom>
              <a:solidFill>
                <a:srgbClr val="8FA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05</a:t>
                </a:r>
                <a:endParaRPr lang="en-US" altLang="zh-CN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70" name="TextBox 300"/>
              <p:cNvSpPr txBox="1"/>
              <p:nvPr/>
            </p:nvSpPr>
            <p:spPr>
              <a:xfrm>
                <a:off x="2237971" y="5534691"/>
                <a:ext cx="1919178" cy="232105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TW" altLang="en-US" sz="2400" b="1" spc="600" dirty="0" smtClean="0">
                    <a:solidFill>
                      <a:srgbClr val="8FADC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作品展示</a:t>
                </a:r>
                <a:endParaRPr lang="zh-CN" altLang="en-US" sz="2400" b="1" spc="600" dirty="0">
                  <a:solidFill>
                    <a:srgbClr val="8FADC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846787" y="2331545"/>
            <a:ext cx="7756635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主要設計給視障者使用</a:t>
            </a:r>
            <a:endParaRPr lang="en-US" altLang="zh-TW" sz="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讓盲人了解前方是什麼物體與兩者之間的距離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能清楚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地知道自己的家人就站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在面前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1687501" y="531260"/>
            <a:ext cx="0" cy="632674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957144" y="1779381"/>
            <a:ext cx="8234856" cy="157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_文本框 2"/>
          <p:cNvSpPr txBox="1"/>
          <p:nvPr>
            <p:custDataLst>
              <p:tags r:id="rId3"/>
            </p:custDataLst>
          </p:nvPr>
        </p:nvSpPr>
        <p:spPr>
          <a:xfrm>
            <a:off x="3846787" y="858261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作品主題說明</a:t>
            </a:r>
            <a:endParaRPr lang="en-US" altLang="zh-TW" sz="4400" b="1" spc="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_文本框 2"/>
          <p:cNvSpPr txBox="1"/>
          <p:nvPr>
            <p:custDataLst>
              <p:tags r:id="rId2"/>
            </p:custDataLst>
          </p:nvPr>
        </p:nvSpPr>
        <p:spPr>
          <a:xfrm>
            <a:off x="305007" y="323199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6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架構說明</a:t>
            </a:r>
            <a:endParaRPr lang="en-US" altLang="zh-TW" sz="4400" b="1" spc="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415364" y="1244319"/>
            <a:ext cx="8234856" cy="157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群組 110"/>
          <p:cNvGrpSpPr/>
          <p:nvPr/>
        </p:nvGrpSpPr>
        <p:grpSpPr>
          <a:xfrm>
            <a:off x="228551" y="1437178"/>
            <a:ext cx="11734911" cy="5184615"/>
            <a:chOff x="523519" y="1468993"/>
            <a:chExt cx="11734911" cy="5184615"/>
          </a:xfrm>
        </p:grpSpPr>
        <p:grpSp>
          <p:nvGrpSpPr>
            <p:cNvPr id="101" name="群組 100"/>
            <p:cNvGrpSpPr/>
            <p:nvPr/>
          </p:nvGrpSpPr>
          <p:grpSpPr>
            <a:xfrm>
              <a:off x="523519" y="1468993"/>
              <a:ext cx="11734911" cy="5184615"/>
              <a:chOff x="415364" y="1612394"/>
              <a:chExt cx="11734911" cy="5184615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415364" y="1612394"/>
                <a:ext cx="11734911" cy="5184615"/>
                <a:chOff x="415364" y="1633023"/>
                <a:chExt cx="11734911" cy="5184615"/>
              </a:xfrm>
            </p:grpSpPr>
            <p:grpSp>
              <p:nvGrpSpPr>
                <p:cNvPr id="9" name="群組 8"/>
                <p:cNvGrpSpPr/>
                <p:nvPr/>
              </p:nvGrpSpPr>
              <p:grpSpPr>
                <a:xfrm>
                  <a:off x="415364" y="2609759"/>
                  <a:ext cx="11734911" cy="4207879"/>
                  <a:chOff x="454286" y="2849868"/>
                  <a:chExt cx="11734911" cy="4207879"/>
                </a:xfrm>
              </p:grpSpPr>
              <p:cxnSp>
                <p:nvCxnSpPr>
                  <p:cNvPr id="62" name="直接连接符 12"/>
                  <p:cNvCxnSpPr>
                    <a:cxnSpLocks/>
                  </p:cNvCxnSpPr>
                  <p:nvPr/>
                </p:nvCxnSpPr>
                <p:spPr>
                  <a:xfrm>
                    <a:off x="4556317" y="4707522"/>
                    <a:ext cx="587690" cy="966761"/>
                  </a:xfrm>
                  <a:prstGeom prst="line">
                    <a:avLst/>
                  </a:prstGeom>
                  <a:ln w="190500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12"/>
                  <p:cNvCxnSpPr>
                    <a:cxnSpLocks/>
                  </p:cNvCxnSpPr>
                  <p:nvPr/>
                </p:nvCxnSpPr>
                <p:spPr>
                  <a:xfrm flipV="1">
                    <a:off x="4551775" y="3709224"/>
                    <a:ext cx="586800" cy="968400"/>
                  </a:xfrm>
                  <a:prstGeom prst="line">
                    <a:avLst/>
                  </a:prstGeom>
                  <a:ln w="190500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454286" y="2849868"/>
                    <a:ext cx="11734911" cy="4207879"/>
                    <a:chOff x="275486" y="2084035"/>
                    <a:chExt cx="11450361" cy="3989183"/>
                  </a:xfrm>
                </p:grpSpPr>
                <p:cxnSp>
                  <p:nvCxnSpPr>
                    <p:cNvPr id="65" name="直接连接符 16"/>
                    <p:cNvCxnSpPr>
                      <a:cxnSpLocks/>
                    </p:cNvCxnSpPr>
                    <p:nvPr/>
                  </p:nvCxnSpPr>
                  <p:spPr>
                    <a:xfrm>
                      <a:off x="6315206" y="5302551"/>
                      <a:ext cx="2613370" cy="0"/>
                    </a:xfrm>
                    <a:prstGeom prst="line">
                      <a:avLst/>
                    </a:prstGeom>
                    <a:ln w="190500" cap="rnd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直接连接符 16"/>
                    <p:cNvCxnSpPr>
                      <a:cxnSpLocks/>
                    </p:cNvCxnSpPr>
                    <p:nvPr/>
                  </p:nvCxnSpPr>
                  <p:spPr>
                    <a:xfrm flipV="1">
                      <a:off x="6315206" y="4091903"/>
                      <a:ext cx="2640358" cy="0"/>
                    </a:xfrm>
                    <a:prstGeom prst="line">
                      <a:avLst/>
                    </a:prstGeom>
                    <a:ln w="190500" cap="rnd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连接符 16"/>
                    <p:cNvCxnSpPr>
                      <a:cxnSpLocks/>
                    </p:cNvCxnSpPr>
                    <p:nvPr/>
                  </p:nvCxnSpPr>
                  <p:spPr>
                    <a:xfrm>
                      <a:off x="5252341" y="2791345"/>
                      <a:ext cx="3703223" cy="0"/>
                    </a:xfrm>
                    <a:prstGeom prst="line">
                      <a:avLst/>
                    </a:prstGeom>
                    <a:ln w="190500" cap="rnd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12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35358" y="4756103"/>
                      <a:ext cx="569058" cy="593844"/>
                    </a:xfrm>
                    <a:prstGeom prst="line">
                      <a:avLst/>
                    </a:prstGeom>
                    <a:ln w="190500" cap="rnd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12"/>
                    <p:cNvCxnSpPr>
                      <a:cxnSpLocks/>
                    </p:cNvCxnSpPr>
                    <p:nvPr/>
                  </p:nvCxnSpPr>
                  <p:spPr>
                    <a:xfrm flipV="1">
                      <a:off x="5269578" y="4122140"/>
                      <a:ext cx="568874" cy="594996"/>
                    </a:xfrm>
                    <a:prstGeom prst="line">
                      <a:avLst/>
                    </a:prstGeom>
                    <a:ln w="190500" cap="rnd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PA_00e6aa4c-33c1-4c4c-8d0d-59f2d3a7bcb8">
                      <a:extLst>
                        <a:ext uri="{FF2B5EF4-FFF2-40B4-BE49-F238E27FC236}">
                          <a16:creationId xmlns:a16="http://schemas.microsoft.com/office/drawing/2014/main" id="{04E0AD60-20B8-455A-B6E4-9A3D9D7105EF}"/>
                        </a:ext>
                      </a:extLst>
                    </p:cNvPr>
                    <p:cNvGrpSpPr>
                      <a:grpSpLocks noChangeAspect="1"/>
                    </p:cNvGrpSpPr>
                    <p:nvPr>
                      <p:custDataLst>
                        <p:tags r:id="rId3"/>
                      </p:custDataLst>
                    </p:nvPr>
                  </p:nvGrpSpPr>
                  <p:grpSpPr>
                    <a:xfrm>
                      <a:off x="275486" y="2084035"/>
                      <a:ext cx="5961649" cy="3130655"/>
                      <a:chOff x="399506" y="2035908"/>
                      <a:chExt cx="5961649" cy="3130655"/>
                    </a:xfrm>
                  </p:grpSpPr>
                  <p:cxnSp>
                    <p:nvCxnSpPr>
                      <p:cNvPr id="14" name="直接连接符 13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40085" y="3745517"/>
                        <a:ext cx="2677009" cy="0"/>
                      </a:xfrm>
                      <a:prstGeom prst="line">
                        <a:avLst/>
                      </a:prstGeom>
                      <a:ln w="190500" cap="rnd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椭圆 45"/>
                      <p:cNvSpPr/>
                      <p:nvPr/>
                    </p:nvSpPr>
                    <p:spPr>
                      <a:xfrm>
                        <a:off x="4849102" y="2419398"/>
                        <a:ext cx="653802" cy="653803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>
                          <a:cs typeface="+mn-ea"/>
                          <a:sym typeface="+mn-lt"/>
                        </a:endParaRPr>
                      </a:p>
                    </p:txBody>
                  </p:sp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1221359" y="2525120"/>
                        <a:ext cx="4139724" cy="1532373"/>
                        <a:chOff x="1496528" y="212424"/>
                        <a:chExt cx="4103443" cy="1518941"/>
                      </a:xfrm>
                    </p:grpSpPr>
                    <p:sp>
                      <p:nvSpPr>
                        <p:cNvPr id="40" name="椭圆 39"/>
                        <p:cNvSpPr/>
                        <p:nvPr/>
                      </p:nvSpPr>
                      <p:spPr>
                        <a:xfrm>
                          <a:off x="1496528" y="1083293"/>
                          <a:ext cx="648072" cy="648072"/>
                        </a:xfrm>
                        <a:prstGeom prst="ellipse">
                          <a:avLst/>
                        </a:prstGeom>
                        <a:solidFill>
                          <a:schemeClr val="accent4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/>
                          <a:endParaRPr>
                            <a:cs typeface="+mn-ea"/>
                            <a:sym typeface="+mn-lt"/>
                          </a:endParaRPr>
                        </a:p>
                      </p:txBody>
                    </p:sp>
                    <p:sp>
                      <p:nvSpPr>
                        <p:cNvPr id="41" name="任意多边形: 形状 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19678" y="212424"/>
                          <a:ext cx="380293" cy="366291"/>
                        </a:xfrm>
                        <a:custGeom>
                          <a:avLst/>
                          <a:gdLst>
                            <a:gd name="T0" fmla="*/ 3413 w 6827"/>
                            <a:gd name="T1" fmla="*/ 0 h 5912"/>
                            <a:gd name="T2" fmla="*/ 0 w 6827"/>
                            <a:gd name="T3" fmla="*/ 5912 h 5912"/>
                            <a:gd name="T4" fmla="*/ 6827 w 6827"/>
                            <a:gd name="T5" fmla="*/ 5912 h 5912"/>
                            <a:gd name="T6" fmla="*/ 3413 w 6827"/>
                            <a:gd name="T7" fmla="*/ 0 h 5912"/>
                            <a:gd name="T8" fmla="*/ 3413 w 6827"/>
                            <a:gd name="T9" fmla="*/ 972 h 5912"/>
                            <a:gd name="T10" fmla="*/ 4489 w 6827"/>
                            <a:gd name="T11" fmla="*/ 2835 h 5912"/>
                            <a:gd name="T12" fmla="*/ 2338 w 6827"/>
                            <a:gd name="T13" fmla="*/ 2835 h 5912"/>
                            <a:gd name="T14" fmla="*/ 3413 w 6827"/>
                            <a:gd name="T15" fmla="*/ 972 h 5912"/>
                            <a:gd name="T16" fmla="*/ 842 w 6827"/>
                            <a:gd name="T17" fmla="*/ 5426 h 5912"/>
                            <a:gd name="T18" fmla="*/ 1917 w 6827"/>
                            <a:gd name="T19" fmla="*/ 3564 h 5912"/>
                            <a:gd name="T20" fmla="*/ 2993 w 6827"/>
                            <a:gd name="T21" fmla="*/ 5426 h 5912"/>
                            <a:gd name="T22" fmla="*/ 842 w 6827"/>
                            <a:gd name="T23" fmla="*/ 5426 h 5912"/>
                            <a:gd name="T24" fmla="*/ 2338 w 6827"/>
                            <a:gd name="T25" fmla="*/ 3321 h 5912"/>
                            <a:gd name="T26" fmla="*/ 4489 w 6827"/>
                            <a:gd name="T27" fmla="*/ 3321 h 5912"/>
                            <a:gd name="T28" fmla="*/ 3413 w 6827"/>
                            <a:gd name="T29" fmla="*/ 5183 h 5912"/>
                            <a:gd name="T30" fmla="*/ 2338 w 6827"/>
                            <a:gd name="T31" fmla="*/ 3321 h 5912"/>
                            <a:gd name="T32" fmla="*/ 4910 w 6827"/>
                            <a:gd name="T33" fmla="*/ 3564 h 5912"/>
                            <a:gd name="T34" fmla="*/ 5985 w 6827"/>
                            <a:gd name="T35" fmla="*/ 5426 h 5912"/>
                            <a:gd name="T36" fmla="*/ 3834 w 6827"/>
                            <a:gd name="T37" fmla="*/ 5426 h 5912"/>
                            <a:gd name="T38" fmla="*/ 4910 w 6827"/>
                            <a:gd name="T39" fmla="*/ 3564 h 591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6827" h="5912">
                              <a:moveTo>
                                <a:pt x="3413" y="0"/>
                              </a:moveTo>
                              <a:lnTo>
                                <a:pt x="0" y="5912"/>
                              </a:lnTo>
                              <a:lnTo>
                                <a:pt x="6827" y="5912"/>
                              </a:lnTo>
                              <a:lnTo>
                                <a:pt x="3413" y="0"/>
                              </a:lnTo>
                              <a:close/>
                              <a:moveTo>
                                <a:pt x="3413" y="972"/>
                              </a:moveTo>
                              <a:lnTo>
                                <a:pt x="4489" y="2835"/>
                              </a:lnTo>
                              <a:lnTo>
                                <a:pt x="2338" y="2835"/>
                              </a:lnTo>
                              <a:lnTo>
                                <a:pt x="3413" y="972"/>
                              </a:lnTo>
                              <a:close/>
                              <a:moveTo>
                                <a:pt x="842" y="5426"/>
                              </a:moveTo>
                              <a:lnTo>
                                <a:pt x="1917" y="3564"/>
                              </a:lnTo>
                              <a:lnTo>
                                <a:pt x="2993" y="5426"/>
                              </a:lnTo>
                              <a:lnTo>
                                <a:pt x="842" y="5426"/>
                              </a:lnTo>
                              <a:close/>
                              <a:moveTo>
                                <a:pt x="2338" y="3321"/>
                              </a:moveTo>
                              <a:lnTo>
                                <a:pt x="4489" y="3321"/>
                              </a:lnTo>
                              <a:lnTo>
                                <a:pt x="3413" y="5183"/>
                              </a:lnTo>
                              <a:lnTo>
                                <a:pt x="2338" y="3321"/>
                              </a:lnTo>
                              <a:close/>
                              <a:moveTo>
                                <a:pt x="4910" y="3564"/>
                              </a:moveTo>
                              <a:lnTo>
                                <a:pt x="5985" y="5426"/>
                              </a:lnTo>
                              <a:lnTo>
                                <a:pt x="3834" y="5426"/>
                              </a:lnTo>
                              <a:lnTo>
                                <a:pt x="4910" y="35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  <p:txBody>
                        <a:bodyPr anchor="ctr"/>
                        <a:lstStyle/>
                        <a:p>
                          <a:pPr algn="ctr"/>
                          <a:endParaRPr>
                            <a:cs typeface="+mn-ea"/>
                            <a:sym typeface="+mn-lt"/>
                          </a:endParaRPr>
                        </a:p>
                      </p:txBody>
                    </p:sp>
                  </p:grpSp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399506" y="4279794"/>
                        <a:ext cx="2374396" cy="886769"/>
                      </a:xfrm>
                      <a:prstGeom prst="rect">
                        <a:avLst/>
                      </a:prstGeom>
                    </p:spPr>
                    <p:txBody>
                      <a:bodyPr wrap="none" lIns="0" tIns="0" rIns="0" bIns="0" anchor="ctr">
                        <a:noAutofit/>
                      </a:bodyPr>
                      <a:lstStyle/>
                      <a:p>
                        <a:pPr lvl="0" algn="ctr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en-US" altLang="zh-TW" sz="2400" b="1" dirty="0" smtClean="0">
                            <a:solidFill>
                              <a:srgbClr val="7BB8E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+mn-ea"/>
                            <a:sym typeface="+mn-lt"/>
                          </a:rPr>
                          <a:t>Yolo</a:t>
                        </a:r>
                      </a:p>
                      <a:p>
                        <a:pPr lvl="0" algn="ctr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en-US" altLang="zh-TW" sz="2400" b="1" dirty="0">
                            <a:solidFill>
                              <a:srgbClr val="7BB8E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Real-Time </a:t>
                        </a:r>
                        <a:endParaRPr lang="en-US" altLang="zh-TW" sz="2400" b="1" dirty="0" smtClean="0">
                          <a:solidFill>
                            <a:srgbClr val="7BB8E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  <a:p>
                        <a:pPr lvl="0" algn="ctr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en-US" altLang="zh-TW" sz="2400" b="1" dirty="0" smtClean="0">
                            <a:solidFill>
                              <a:srgbClr val="7BB8E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Object </a:t>
                        </a:r>
                        <a:r>
                          <a:rPr lang="en-US" altLang="zh-TW" sz="2400" b="1" dirty="0">
                            <a:solidFill>
                              <a:srgbClr val="7BB8E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Detection</a:t>
                        </a:r>
                        <a:endParaRPr lang="zh-CN" altLang="en-US" sz="2400" b="1" dirty="0">
                          <a:solidFill>
                            <a:srgbClr val="7BB8E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3986759" y="2035908"/>
                        <a:ext cx="2374396" cy="306375"/>
                      </a:xfrm>
                      <a:prstGeom prst="rect">
                        <a:avLst/>
                      </a:prstGeom>
                    </p:spPr>
                    <p:txBody>
                      <a:bodyPr wrap="none" lIns="0" tIns="0" rIns="0" bIns="0" anchor="ctr">
                        <a:noAutofit/>
                      </a:bodyPr>
                      <a:lstStyle/>
                      <a:p>
                        <a:pPr lvl="0" algn="ctr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TW" altLang="en-US" sz="2400" b="1" dirty="0" smtClean="0">
                            <a:solidFill>
                              <a:schemeClr val="accent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+mn-ea"/>
                            <a:sym typeface="+mn-lt"/>
                          </a:rPr>
                          <a:t>其</a:t>
                        </a:r>
                        <a:r>
                          <a:rPr lang="zh-TW" altLang="en-US" sz="2400" b="1" dirty="0">
                            <a:solidFill>
                              <a:schemeClr val="accent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+mn-ea"/>
                            <a:sym typeface="+mn-lt"/>
                          </a:rPr>
                          <a:t>他</a:t>
                        </a:r>
                        <a:endParaRPr lang="zh-CN" altLang="en-US" sz="2400" b="1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sp>
                  <p:nvSpPr>
                    <p:cNvPr id="49" name="文本框 47"/>
                    <p:cNvSpPr txBox="1"/>
                    <p:nvPr/>
                  </p:nvSpPr>
                  <p:spPr>
                    <a:xfrm>
                      <a:off x="1650504" y="3592154"/>
                      <a:ext cx="2686360" cy="4776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anchor="ctr">
                      <a:noAutofit/>
                    </a:bodyPr>
                    <a:lstStyle/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AI</a:t>
                      </a:r>
                      <a:r>
                        <a:rPr lang="zh-TW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影像辨識</a:t>
                      </a:r>
                      <a:endParaRPr lang="en-US" altLang="zh-TW" sz="2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TW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+</a:t>
                      </a:r>
                      <a:endParaRPr lang="en-US" altLang="zh-TW" sz="2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辨識距離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 flipH="1">
                      <a:off x="3864599" y="5211928"/>
                      <a:ext cx="2374396" cy="306375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ctr">
                      <a:noAutofit/>
                    </a:bodyPr>
                    <a:lstStyle/>
                    <a:p>
                      <a:pPr lvl="0" algn="ctr" defTabSz="914378"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人</a:t>
                      </a:r>
                      <a:endParaRPr lang="zh-CN" altLang="en-US" sz="2400" b="1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8" name="椭圆 29"/>
                    <p:cNvSpPr/>
                    <p:nvPr/>
                  </p:nvSpPr>
                  <p:spPr>
                    <a:xfrm>
                      <a:off x="5762728" y="4979299"/>
                      <a:ext cx="653802" cy="65380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5656799" y="5732795"/>
                      <a:ext cx="865660" cy="340423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ctr">
                      <a:no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陌生人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67" name="文本框 47"/>
                    <p:cNvSpPr txBox="1"/>
                    <p:nvPr/>
                  </p:nvSpPr>
                  <p:spPr>
                    <a:xfrm>
                      <a:off x="9135572" y="2552529"/>
                      <a:ext cx="2383278" cy="4776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anchor="ctr">
                      <a:noAutofit/>
                    </a:bodyPr>
                    <a:lstStyle/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告訴視障者</a:t>
                      </a:r>
                      <a:endPara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物體名稱及距離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68" name="文本框 47"/>
                    <p:cNvSpPr txBox="1"/>
                    <p:nvPr/>
                  </p:nvSpPr>
                  <p:spPr>
                    <a:xfrm>
                      <a:off x="6115988" y="2323666"/>
                      <a:ext cx="1624666" cy="4776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anchor="ctr">
                      <a:noAutofit/>
                    </a:bodyPr>
                    <a:lstStyle/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AI</a:t>
                      </a:r>
                      <a:r>
                        <a:rPr lang="zh-TW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語音合成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6" name="椭圆 29"/>
                    <p:cNvSpPr/>
                    <p:nvPr/>
                  </p:nvSpPr>
                  <p:spPr>
                    <a:xfrm>
                      <a:off x="5767159" y="3791080"/>
                      <a:ext cx="653802" cy="65380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5519886" y="3367750"/>
                      <a:ext cx="1152880" cy="302155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ctr">
                      <a:no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accen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親朋好友</a:t>
                      </a:r>
                      <a:endParaRPr lang="zh-CN" altLang="en-US" sz="2400" b="1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0" name="文本框 47"/>
                    <p:cNvSpPr txBox="1"/>
                    <p:nvPr/>
                  </p:nvSpPr>
                  <p:spPr>
                    <a:xfrm>
                      <a:off x="9074946" y="3850290"/>
                      <a:ext cx="2383278" cy="4776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anchor="ctr">
                      <a:noAutofit/>
                    </a:bodyPr>
                    <a:lstStyle/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得</a:t>
                      </a:r>
                      <a:r>
                        <a:rPr lang="zh-TW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知</a:t>
                      </a: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親友</a:t>
                      </a:r>
                      <a:endPara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是誰及距離</a:t>
                      </a:r>
                      <a:endPara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1" name="文本框 47"/>
                    <p:cNvSpPr txBox="1"/>
                    <p:nvPr/>
                  </p:nvSpPr>
                  <p:spPr>
                    <a:xfrm>
                      <a:off x="9074946" y="5095306"/>
                      <a:ext cx="2383278" cy="4776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anchor="ctr">
                      <a:noAutofit/>
                    </a:bodyPr>
                    <a:lstStyle/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2" name="文本框 47"/>
                    <p:cNvSpPr txBox="1"/>
                    <p:nvPr/>
                  </p:nvSpPr>
                  <p:spPr>
                    <a:xfrm>
                      <a:off x="9074946" y="5091849"/>
                      <a:ext cx="2383278" cy="4776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anchor="ctr">
                      <a:noAutofit/>
                    </a:bodyPr>
                    <a:lstStyle/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endPara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3" name="文本框 47"/>
                    <p:cNvSpPr txBox="1"/>
                    <p:nvPr/>
                  </p:nvSpPr>
                  <p:spPr>
                    <a:xfrm>
                      <a:off x="8928575" y="4966489"/>
                      <a:ext cx="2797272" cy="711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anchor="ctr">
                      <a:noAutofit/>
                    </a:bodyPr>
                    <a:lstStyle/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告訴</a:t>
                      </a:r>
                      <a:r>
                        <a:rPr lang="zh-TW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視障</a:t>
                      </a: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者</a:t>
                      </a:r>
                      <a:endPara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  <a:p>
                      <a:pPr algn="ctr" defTabSz="914378">
                        <a:lnSpc>
                          <a:spcPct val="12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ea"/>
                          <a:sym typeface="+mn-lt"/>
                        </a:rPr>
                        <a:t>對方是陌生人及距離</a:t>
                      </a:r>
                      <a:endPara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1" name="椭圆 45"/>
                    <p:cNvSpPr/>
                    <p:nvPr/>
                  </p:nvSpPr>
                  <p:spPr>
                    <a:xfrm flipH="1">
                      <a:off x="4725059" y="4409719"/>
                      <a:ext cx="653802" cy="653803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  <p:grpSp>
              <p:nvGrpSpPr>
                <p:cNvPr id="97" name="群組 96"/>
                <p:cNvGrpSpPr/>
                <p:nvPr/>
              </p:nvGrpSpPr>
              <p:grpSpPr>
                <a:xfrm>
                  <a:off x="415364" y="1633023"/>
                  <a:ext cx="11522770" cy="1659359"/>
                  <a:chOff x="415364" y="1633023"/>
                  <a:chExt cx="11522770" cy="1659359"/>
                </a:xfrm>
              </p:grpSpPr>
              <p:cxnSp>
                <p:nvCxnSpPr>
                  <p:cNvPr id="44" name="直接连接符 16"/>
                  <p:cNvCxnSpPr>
                    <a:cxnSpLocks/>
                  </p:cNvCxnSpPr>
                  <p:nvPr/>
                </p:nvCxnSpPr>
                <p:spPr>
                  <a:xfrm>
                    <a:off x="1866756" y="2149127"/>
                    <a:ext cx="7444392" cy="0"/>
                  </a:xfrm>
                  <a:prstGeom prst="line">
                    <a:avLst/>
                  </a:prstGeom>
                  <a:ln w="190500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本框 47"/>
                  <p:cNvSpPr txBox="1"/>
                  <p:nvPr/>
                </p:nvSpPr>
                <p:spPr>
                  <a:xfrm>
                    <a:off x="9495630" y="1897219"/>
                    <a:ext cx="2442504" cy="5038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anchor="ctr">
                    <a:noAutofit/>
                  </a:bodyPr>
                  <a:lstStyle/>
                  <a:p>
                    <a:pPr algn="ctr"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zh-TW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發出求救訊號</a:t>
                    </a:r>
                    <a:endParaRPr lang="en-US" altLang="zh-TW" sz="24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  <a:p>
                    <a:pPr algn="ctr"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(LINE</a:t>
                    </a:r>
                    <a:r>
                      <a:rPr lang="zh-TW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通知</a:t>
                    </a:r>
                    <a:r>
                      <a:rPr lang="en-US" altLang="zh-TW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)</a:t>
                    </a: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3425244" y="1633023"/>
                    <a:ext cx="3429052" cy="5038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anchor="ctr">
                    <a:noAutofit/>
                  </a:bodyPr>
                  <a:lstStyle/>
                  <a:p>
                    <a:pPr algn="ctr"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zh-TW" altLang="en-US" sz="2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事件驅動</a:t>
                    </a:r>
                    <a:endParaRPr lang="zh-CN" alt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椭圆 39"/>
                  <p:cNvSpPr/>
                  <p:nvPr/>
                </p:nvSpPr>
                <p:spPr>
                  <a:xfrm>
                    <a:off x="1297042" y="1838021"/>
                    <a:ext cx="670049" cy="689646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415364" y="2356999"/>
                    <a:ext cx="2433402" cy="935383"/>
                  </a:xfrm>
                  <a:prstGeom prst="rect">
                    <a:avLst/>
                  </a:prstGeom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pPr lvl="0" algn="ctr" defTabSz="914378">
                      <a:spcBef>
                        <a:spcPct val="0"/>
                      </a:spcBef>
                      <a:defRPr/>
                    </a:pPr>
                    <a:r>
                      <a:rPr lang="zh-TW" altLang="en-US" sz="2400" b="1" dirty="0" smtClean="0">
                        <a:solidFill>
                          <a:srgbClr val="7BB8E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求助功能</a:t>
                    </a:r>
                    <a:endParaRPr lang="zh-CN" altLang="en-US" sz="2400" b="1" dirty="0">
                      <a:solidFill>
                        <a:srgbClr val="7BB8E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88" name="文本框 47"/>
              <p:cNvSpPr txBox="1"/>
              <p:nvPr/>
            </p:nvSpPr>
            <p:spPr>
              <a:xfrm>
                <a:off x="6788389" y="4223904"/>
                <a:ext cx="1665040" cy="50381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TW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AI</a:t>
                </a:r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語音合成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89" name="文本框 47"/>
              <p:cNvSpPr txBox="1"/>
              <p:nvPr/>
            </p:nvSpPr>
            <p:spPr>
              <a:xfrm>
                <a:off x="6788389" y="5500905"/>
                <a:ext cx="1665040" cy="50381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TW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AI</a:t>
                </a:r>
                <a:r>
                  <a:rPr lang="zh-TW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語音合成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pic>
          <p:nvPicPr>
            <p:cNvPr id="105" name="圖片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203" y="5025183"/>
              <a:ext cx="396000" cy="396000"/>
            </a:xfrm>
            <a:prstGeom prst="rect">
              <a:avLst/>
            </a:prstGeom>
          </p:spPr>
        </p:pic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981" y="4409030"/>
              <a:ext cx="396000" cy="396000"/>
            </a:xfrm>
            <a:prstGeom prst="rect">
              <a:avLst/>
            </a:prstGeom>
          </p:spPr>
        </p:pic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1" y="5678470"/>
              <a:ext cx="324000" cy="324000"/>
            </a:xfrm>
            <a:prstGeom prst="rect">
              <a:avLst/>
            </a:prstGeom>
          </p:spPr>
        </p:pic>
        <p:pic>
          <p:nvPicPr>
            <p:cNvPr id="109" name="圖片 10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820" y="3994358"/>
              <a:ext cx="504000" cy="504000"/>
            </a:xfrm>
            <a:prstGeom prst="rect">
              <a:avLst/>
            </a:prstGeom>
          </p:spPr>
        </p:pic>
        <p:pic>
          <p:nvPicPr>
            <p:cNvPr id="110" name="圖片 10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199" y="1802814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9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字方塊 43"/>
          <p:cNvSpPr txBox="1"/>
          <p:nvPr/>
        </p:nvSpPr>
        <p:spPr>
          <a:xfrm>
            <a:off x="3846787" y="2331545"/>
            <a:ext cx="775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0" indent="-457200">
              <a:buSzPts val="2400"/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上傳至中華電信大平台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indent="-457200">
              <a:buSzPts val="2400"/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>
                <a:solidFill>
                  <a:srgbClr val="2980B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Yolo: Real-Time Object </a:t>
            </a:r>
            <a:r>
              <a:rPr lang="en-US" altLang="zh-TW" sz="2400" b="1" dirty="0" smtClean="0">
                <a:solidFill>
                  <a:srgbClr val="2980B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lvl="0" indent="-457200">
              <a:buSzPts val="2400"/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中華電信大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-AI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76300" lvl="1" indent="-342900">
              <a:buSzPts val="2400"/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lvl="0" indent="-457200">
              <a:buSzPts val="2400"/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中華電信大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語音合成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lvl="0" indent="-457200">
              <a:buSzPts val="2400"/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使用中華電信事件驅動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-LINE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lvl="0" indent="-457200">
              <a:buSzPts val="2400"/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視障者可以活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得像普通人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</a:p>
        </p:txBody>
      </p:sp>
      <p:cxnSp>
        <p:nvCxnSpPr>
          <p:cNvPr id="46" name="直線接點 45"/>
          <p:cNvCxnSpPr/>
          <p:nvPr/>
        </p:nvCxnSpPr>
        <p:spPr>
          <a:xfrm flipV="1">
            <a:off x="11687501" y="531260"/>
            <a:ext cx="0" cy="632674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11687501" y="531260"/>
            <a:ext cx="0" cy="632674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A_文本框 2"/>
          <p:cNvSpPr txBox="1"/>
          <p:nvPr>
            <p:custDataLst>
              <p:tags r:id="rId3"/>
            </p:custDataLst>
          </p:nvPr>
        </p:nvSpPr>
        <p:spPr>
          <a:xfrm>
            <a:off x="3846787" y="858261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6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作品特色</a:t>
            </a:r>
            <a:endParaRPr lang="en-US" altLang="zh-TW" sz="4400" b="1" spc="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3957144" y="1779381"/>
            <a:ext cx="8234856" cy="157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77591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字方塊 43"/>
          <p:cNvSpPr txBox="1"/>
          <p:nvPr/>
        </p:nvSpPr>
        <p:spPr>
          <a:xfrm>
            <a:off x="3846787" y="2331545"/>
            <a:ext cx="7756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altLang="zh-TW" sz="24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Raspberry Pi </a:t>
            </a:r>
            <a:r>
              <a:rPr lang="en-US" altLang="zh-TW" sz="24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3B+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zh-TW" altLang="en-US" sz="800" b="1" dirty="0" smtClean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TW" altLang="en-US" sz="24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超音波</a:t>
            </a:r>
            <a:r>
              <a:rPr lang="en-US" altLang="zh-TW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HC-SR04 </a:t>
            </a: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感測</a:t>
            </a:r>
            <a:r>
              <a:rPr lang="zh-TW" altLang="en-US" sz="24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器</a:t>
            </a:r>
            <a:endParaRPr lang="en-US" altLang="zh-TW" sz="2400" b="1" dirty="0" smtClean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zh-TW" altLang="en-US" sz="8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altLang="zh-TW" sz="24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C525 PORTABLE HD WEBCAM</a:t>
            </a: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PA_文本框 2"/>
          <p:cNvSpPr txBox="1"/>
          <p:nvPr>
            <p:custDataLst>
              <p:tags r:id="rId3"/>
            </p:custDataLst>
          </p:nvPr>
        </p:nvSpPr>
        <p:spPr>
          <a:xfrm>
            <a:off x="3846787" y="858261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6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開發工具</a:t>
            </a:r>
            <a:endParaRPr lang="en-US" altLang="zh-TW" sz="4400" b="1" spc="600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11687501" y="531260"/>
            <a:ext cx="0" cy="632674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57144" y="1779381"/>
            <a:ext cx="8234856" cy="157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0519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2"/>
          <p:cNvSpPr txBox="1"/>
          <p:nvPr>
            <p:custDataLst>
              <p:tags r:id="rId3"/>
            </p:custDataLst>
          </p:nvPr>
        </p:nvSpPr>
        <p:spPr>
          <a:xfrm>
            <a:off x="3846787" y="858261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6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作品展示</a:t>
            </a:r>
            <a:endParaRPr lang="en-US" altLang="zh-TW" sz="4400" b="1" spc="600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11687501" y="531260"/>
            <a:ext cx="0" cy="632674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57144" y="1779381"/>
            <a:ext cx="8234856" cy="157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957144" y="2291048"/>
            <a:ext cx="147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  <a:hlinkClick r:id="rId7"/>
              </a:rPr>
              <a:t>DEMO</a:t>
            </a:r>
            <a:endParaRPr lang="en-US" altLang="zh-TW" sz="3200" b="1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962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25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感謝大家聆聽</a:t>
            </a:r>
            <a:endParaRPr lang="zh-CN" altLang="en-US" sz="6000" b="1" spc="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1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304</Words>
  <Application>Microsoft Office PowerPoint</Application>
  <PresentationFormat>寬螢幕</PresentationFormat>
  <Paragraphs>84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等线</vt:lpstr>
      <vt:lpstr>锐字工房云字库细圆GBK</vt:lpstr>
      <vt:lpstr>微软雅黑 Light</vt:lpstr>
      <vt:lpstr>微軟正黑體</vt:lpstr>
      <vt:lpstr>新細明體</vt:lpstr>
      <vt:lpstr>Arial</vt:lpstr>
      <vt:lpstr>Consolas</vt:lpstr>
      <vt:lpstr>Times New Roman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270</cp:revision>
  <dcterms:created xsi:type="dcterms:W3CDTF">2017-07-24T17:10:39Z</dcterms:created>
  <dcterms:modified xsi:type="dcterms:W3CDTF">2019-08-28T05:59:35Z</dcterms:modified>
</cp:coreProperties>
</file>