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12"/>
  </p:notesMasterIdLst>
  <p:sldIdLst>
    <p:sldId id="273" r:id="rId2"/>
    <p:sldId id="276" r:id="rId3"/>
    <p:sldId id="286" r:id="rId4"/>
    <p:sldId id="292" r:id="rId5"/>
    <p:sldId id="293" r:id="rId6"/>
    <p:sldId id="294" r:id="rId7"/>
    <p:sldId id="287" r:id="rId8"/>
    <p:sldId id="283" r:id="rId9"/>
    <p:sldId id="282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7"/>
    <p:restoredTop sz="89107"/>
  </p:normalViewPr>
  <p:slideViewPr>
    <p:cSldViewPr snapToGrid="0" snapToObjects="1">
      <p:cViewPr varScale="1">
        <p:scale>
          <a:sx n="105" d="100"/>
          <a:sy n="105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4139F-B2FF-024E-9C23-41B10484EFF7}" type="datetimeFigureOut">
              <a:rPr kumimoji="1" lang="zh-TW" altLang="en-US" smtClean="0"/>
              <a:t>2018/4/10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5BEDD-DF31-1746-B729-3118F95A9B0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19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t" altLang="en-US" dirty="0"/>
              <a:t>大家好，這是作業三，大數作業的延伸。</a:t>
            </a:r>
            <a:endParaRPr kumimoji="1" lang="en-US" altLang="zh-Hant" dirty="0"/>
          </a:p>
          <a:p>
            <a:r>
              <a:rPr kumimoji="1" lang="zh-Hant" altLang="en-US" dirty="0"/>
              <a:t>相關延伸項目請參考後續說明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BEDD-DF31-1746-B729-3118F95A9B0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803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t" altLang="en-US" dirty="0"/>
              <a:t>這邊我們回歸一下大數的基本定義，跟上一次作業基本上是一樣的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BEDD-DF31-1746-B729-3118F95A9B0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4718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Hant" altLang="en-US" dirty="0"/>
              <a:t>這邊我們回歸一下大數的基本定義，跟上一次作業基本上是一樣的</a:t>
            </a:r>
            <a:endParaRPr kumimoji="1" lang="zh-TW" altLang="en-US" dirty="0"/>
          </a:p>
          <a:p>
            <a:r>
              <a:rPr kumimoji="1" lang="zh-Hant" altLang="en-US" dirty="0"/>
              <a:t>然後一樣要注意輸出的排版和負號的處裡與呈現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BEDD-DF31-1746-B729-3118F95A9B0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0692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t" altLang="en-US" dirty="0"/>
              <a:t>這次作業的主要目的，是讓同學們採用</a:t>
            </a:r>
            <a:r>
              <a:rPr kumimoji="1" lang="en-US" altLang="zh-Hant" dirty="0"/>
              <a:t>operator</a:t>
            </a:r>
            <a:r>
              <a:rPr kumimoji="1" lang="zh-Hant" altLang="en-US" dirty="0"/>
              <a:t>來實作先前的加減乘等功能，除了大數跟大數之間的操作之外，也要允許整數與大數之間做運算。因此雖然只有三種算術運算子，但可能要實作很多個不同的</a:t>
            </a:r>
            <a:r>
              <a:rPr kumimoji="1" lang="en-US" altLang="zh-Hant" dirty="0"/>
              <a:t>operator function (</a:t>
            </a:r>
            <a:r>
              <a:rPr kumimoji="1" lang="zh-Hant" altLang="en-US" dirty="0"/>
              <a:t>好讓整數跟大樹可以混合使用</a:t>
            </a:r>
            <a:r>
              <a:rPr kumimoji="1" lang="en-US" altLang="zh-Hant" dirty="0"/>
              <a:t>)</a:t>
            </a:r>
          </a:p>
          <a:p>
            <a:endParaRPr kumimoji="1" lang="en-US" altLang="zh-TW" dirty="0"/>
          </a:p>
          <a:p>
            <a:r>
              <a:rPr kumimoji="1" lang="zh-Hant" altLang="en-US" dirty="0"/>
              <a:t>除此之外，還會需要額外提供</a:t>
            </a:r>
            <a:r>
              <a:rPr kumimoji="1" lang="en-US" altLang="zh-Hant" dirty="0"/>
              <a:t> = </a:t>
            </a:r>
            <a:r>
              <a:rPr kumimoji="1" lang="zh-Hant" altLang="en-US" dirty="0"/>
              <a:t>運算子 以及</a:t>
            </a:r>
            <a:r>
              <a:rPr kumimoji="1" lang="en-US" altLang="zh-Hant" dirty="0"/>
              <a:t> </a:t>
            </a:r>
            <a:r>
              <a:rPr kumimoji="1" lang="zh-Hant" altLang="en-US" dirty="0"/>
              <a:t>複製建構子（</a:t>
            </a:r>
            <a:r>
              <a:rPr kumimoji="1" lang="en-US" altLang="zh-Hant" dirty="0"/>
              <a:t>Copy constructor</a:t>
            </a:r>
            <a:r>
              <a:rPr kumimoji="1" lang="zh-Hant" altLang="en-US" dirty="0"/>
              <a:t>）來允許叫函示時採用</a:t>
            </a:r>
            <a:r>
              <a:rPr kumimoji="1" lang="en-US" altLang="zh-Hant" dirty="0"/>
              <a:t>copy by value</a:t>
            </a:r>
            <a:r>
              <a:rPr kumimoji="1" lang="zh-Hant" altLang="en-US" dirty="0"/>
              <a:t>的方式傳遞數值</a:t>
            </a:r>
            <a:endParaRPr kumimoji="1" lang="en-US" altLang="zh-Hant" dirty="0"/>
          </a:p>
          <a:p>
            <a:r>
              <a:rPr kumimoji="1" lang="zh-Hant" altLang="en-US" dirty="0"/>
              <a:t>以及用現存物件建構新物件。</a:t>
            </a:r>
            <a:endParaRPr kumimoji="1" lang="en-US" altLang="zh-Hant" dirty="0"/>
          </a:p>
          <a:p>
            <a:endParaRPr kumimoji="1" lang="en-US" altLang="zh-Hant" dirty="0"/>
          </a:p>
          <a:p>
            <a:r>
              <a:rPr kumimoji="1" lang="zh-Hant" altLang="en-US" dirty="0"/>
              <a:t>最後就是提供</a:t>
            </a:r>
            <a:r>
              <a:rPr kumimoji="1" lang="en-US" altLang="zh-Hant" dirty="0"/>
              <a:t> &lt;&lt; </a:t>
            </a:r>
            <a:r>
              <a:rPr kumimoji="1" lang="zh-Hant" altLang="en-US" dirty="0"/>
              <a:t>運算子，來使得輸出大數變的直覺簡單，並且可以跟換行符號、字串等混合輸出。</a:t>
            </a:r>
            <a:endParaRPr kumimoji="1" lang="en-US" altLang="zh-Hant" dirty="0"/>
          </a:p>
          <a:p>
            <a:r>
              <a:rPr kumimoji="1" lang="zh-Hant" altLang="en-US" dirty="0"/>
              <a:t>若提供</a:t>
            </a:r>
            <a:r>
              <a:rPr kumimoji="1" lang="en-US" altLang="zh-Hant" dirty="0"/>
              <a:t> &gt;&gt; </a:t>
            </a:r>
            <a:r>
              <a:rPr kumimoji="1" lang="zh-Hant" altLang="en-US" dirty="0"/>
              <a:t>運算子則可以獲得額外的加分！</a:t>
            </a:r>
            <a:endParaRPr kumimoji="1" lang="en-US" altLang="zh-Hant" dirty="0"/>
          </a:p>
          <a:p>
            <a:endParaRPr kumimoji="1" lang="en-US" altLang="zh-Hant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BEDD-DF31-1746-B729-3118F95A9B0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4537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t" altLang="en-US" dirty="0"/>
              <a:t>與作業二相同之處</a:t>
            </a:r>
            <a:endParaRPr kumimoji="1" lang="en-US" altLang="zh-Hant" dirty="0"/>
          </a:p>
          <a:p>
            <a:r>
              <a:rPr kumimoji="1" lang="zh-Hant" altLang="en-US" dirty="0"/>
              <a:t>僅能採用動態陣列，並且根據運算需要擴大陣列已儲存更多位數</a:t>
            </a:r>
            <a:endParaRPr kumimoji="1" lang="en-US" altLang="zh-Hant" dirty="0"/>
          </a:p>
          <a:p>
            <a:r>
              <a:rPr kumimoji="1" lang="zh-Hant" altLang="en-US" dirty="0"/>
              <a:t>千萬不要建構一個很大</a:t>
            </a:r>
            <a:r>
              <a:rPr kumimoji="1" lang="en-US" altLang="zh-Hant" dirty="0"/>
              <a:t>(</a:t>
            </a:r>
            <a:r>
              <a:rPr kumimoji="1" lang="zh-Hant" altLang="en-US" dirty="0"/>
              <a:t>而且固定大小</a:t>
            </a:r>
            <a:r>
              <a:rPr kumimoji="1" lang="en-US" altLang="zh-Hant" dirty="0"/>
              <a:t>)</a:t>
            </a:r>
            <a:r>
              <a:rPr kumimoji="1" lang="zh-Hant" altLang="en-US" dirty="0"/>
              <a:t>的動態宣告陣列來儲存大數，要根據需要的位數來建構大小</a:t>
            </a:r>
            <a:endParaRPr kumimoji="1" lang="en-US" altLang="zh-Hant" dirty="0"/>
          </a:p>
          <a:p>
            <a:r>
              <a:rPr kumimoji="1" lang="zh-Hant" altLang="en-US" dirty="0"/>
              <a:t>提示：依據需求建立約莫兩倍大的陣列可以獲得更高的運算效率（可以不用常常擴大）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BEDD-DF31-1746-B729-3118F95A9B0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7370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t" altLang="en-US" dirty="0"/>
              <a:t>這邊整理一下需求列表</a:t>
            </a:r>
            <a:endParaRPr kumimoji="1" lang="en-US" altLang="zh-Hant" dirty="0"/>
          </a:p>
          <a:p>
            <a:pPr marL="228600" indent="-228600">
              <a:buAutoNum type="arabicPeriod"/>
            </a:pPr>
            <a:r>
              <a:rPr kumimoji="1" lang="zh-Hant" altLang="en-US" dirty="0"/>
              <a:t>運用你自己的作業二的內容來建構這次的作業（所以作業二必須是完成的）</a:t>
            </a:r>
            <a:endParaRPr kumimoji="1" lang="en-US" altLang="zh-Hant" dirty="0"/>
          </a:p>
          <a:p>
            <a:pPr marL="228600" indent="-228600">
              <a:buAutoNum type="arabicPeriod"/>
            </a:pPr>
            <a:r>
              <a:rPr kumimoji="1" lang="zh-Hant" altLang="en-US" dirty="0"/>
              <a:t>追加足夠的運算子（之前不傳值的運算子，以及</a:t>
            </a:r>
            <a:r>
              <a:rPr kumimoji="1" lang="en-US" altLang="zh-Hant" dirty="0"/>
              <a:t>N^M</a:t>
            </a:r>
            <a:r>
              <a:rPr kumimoji="1" lang="zh-Hant" altLang="en-US" dirty="0"/>
              <a:t>的運算子仍須保留）然後根據需要追加建構子，到底要新增什麼樣的建構子，請自行思考。數量跟總類沒有限制。一樣，請參考我們提供的</a:t>
            </a:r>
            <a:r>
              <a:rPr kumimoji="1" lang="en-US" altLang="zh-Hant" dirty="0"/>
              <a:t>driver program</a:t>
            </a:r>
            <a:r>
              <a:rPr kumimoji="1" lang="zh-Hant" altLang="en-US" dirty="0"/>
              <a:t>來設計。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BEDD-DF31-1746-B729-3118F95A9B0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647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t" altLang="en-US" dirty="0"/>
              <a:t>如同前述，新增 </a:t>
            </a:r>
            <a:r>
              <a:rPr kumimoji="1" lang="en-US" altLang="zh-Hant" dirty="0"/>
              <a:t> + - * </a:t>
            </a:r>
            <a:r>
              <a:rPr kumimoji="1" lang="zh-Hant" altLang="en-US" dirty="0"/>
              <a:t>並且要讓整數與大數可以混合運算</a:t>
            </a:r>
            <a:endParaRPr kumimoji="1" lang="en-US" altLang="zh-Hant" dirty="0"/>
          </a:p>
          <a:p>
            <a:r>
              <a:rPr kumimoji="1" lang="zh-Hant" altLang="en-US" dirty="0"/>
              <a:t>特別注意 </a:t>
            </a:r>
            <a:r>
              <a:rPr kumimoji="1" lang="en-US" altLang="zh-Hant" dirty="0"/>
              <a:t>A + B </a:t>
            </a:r>
            <a:r>
              <a:rPr kumimoji="1" lang="zh-Hant" altLang="en-US" dirty="0"/>
              <a:t>不等於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A.add</a:t>
            </a:r>
            <a:r>
              <a:rPr kumimoji="1" lang="en-US" altLang="zh-Hant" dirty="0"/>
              <a:t>(B) </a:t>
            </a:r>
            <a:r>
              <a:rPr kumimoji="1" lang="zh-Hant" altLang="en-US" dirty="0"/>
              <a:t>因為前者是透過</a:t>
            </a:r>
            <a:r>
              <a:rPr kumimoji="1" lang="en-US" altLang="zh-Hant" dirty="0"/>
              <a:t>return</a:t>
            </a:r>
            <a:r>
              <a:rPr kumimoji="1" lang="zh-Hant" altLang="en-US" dirty="0"/>
              <a:t>的方式回傳答案，後者則是將答案儲存於</a:t>
            </a:r>
            <a:r>
              <a:rPr kumimoji="1" lang="en-US" altLang="zh-Hant" dirty="0"/>
              <a:t>A</a:t>
            </a:r>
          </a:p>
          <a:p>
            <a:r>
              <a:rPr kumimoji="1" lang="zh-Hant" altLang="en-US" dirty="0"/>
              <a:t>新增</a:t>
            </a:r>
            <a:r>
              <a:rPr kumimoji="1" lang="en-US" altLang="zh-Hant" dirty="0"/>
              <a:t> = &gt;&gt; &lt;&lt; </a:t>
            </a:r>
            <a:r>
              <a:rPr kumimoji="1" lang="zh-Hant" altLang="en-US" dirty="0"/>
              <a:t>等運算子來符合</a:t>
            </a:r>
            <a:r>
              <a:rPr kumimoji="1" lang="en-US" altLang="zh-Hant" dirty="0"/>
              <a:t>driver program</a:t>
            </a:r>
            <a:r>
              <a:rPr kumimoji="1" lang="zh-Hant" altLang="en-US" dirty="0"/>
              <a:t>的需求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BEDD-DF31-1746-B729-3118F95A9B0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442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ant" altLang="en-US" dirty="0"/>
              <a:t>請注意一下檔名要有</a:t>
            </a:r>
            <a:r>
              <a:rPr kumimoji="1" lang="en-US" altLang="zh-Hant" dirty="0"/>
              <a:t>v2</a:t>
            </a:r>
            <a:r>
              <a:rPr kumimoji="1" lang="zh-Hant" altLang="en-US" dirty="0"/>
              <a:t>喔！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5BEDD-DF31-1746-B729-3118F95A9B0C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9328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2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410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23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0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74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98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0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4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3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2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47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66443" y="2861734"/>
            <a:ext cx="7791174" cy="1915647"/>
          </a:xfrm>
        </p:spPr>
        <p:txBody>
          <a:bodyPr/>
          <a:lstStyle/>
          <a:p>
            <a:r>
              <a:rPr lang="en-US" altLang="zh-TW" dirty="0"/>
              <a:t>Homework 003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Think BIG </a:t>
            </a:r>
          </a:p>
          <a:p>
            <a:r>
              <a:rPr lang="en-US" altLang="zh-TW" sz="1400" dirty="0"/>
              <a:t>Deadline: </a:t>
            </a:r>
            <a:r>
              <a:rPr lang="en-US" altLang="zh-TW" sz="1400" dirty="0" smtClean="0"/>
              <a:t>4/16 MON. </a:t>
            </a:r>
            <a:r>
              <a:rPr lang="en-US" altLang="zh-TW" sz="1400" dirty="0"/>
              <a:t>23:59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858425" y="251239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dirty="0"/>
              <a:t>P</a:t>
            </a:r>
            <a:endParaRPr kumimoji="1" lang="zh-TW" altLang="en-US" sz="40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xmlns="" id="{CBDCE8F1-BC24-434C-8E31-51940D1A6E03}"/>
              </a:ext>
            </a:extLst>
          </p:cNvPr>
          <p:cNvSpPr txBox="1"/>
          <p:nvPr/>
        </p:nvSpPr>
        <p:spPr>
          <a:xfrm rot="19721917">
            <a:off x="5814804" y="4699750"/>
            <a:ext cx="2781395" cy="10156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6000" b="1" dirty="0">
                <a:solidFill>
                  <a:srgbClr val="C00000"/>
                </a:solidFill>
              </a:rPr>
              <a:t>PART II</a:t>
            </a:r>
            <a:endParaRPr kumimoji="1" lang="zh-TW" altLang="en-US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4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Submit your homework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27700" y="1346201"/>
            <a:ext cx="7147900" cy="53975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Please use </a:t>
            </a:r>
            <a:r>
              <a:rPr lang="en-US" altLang="zh-TW" sz="2400" u="sng" dirty="0">
                <a:solidFill>
                  <a:srgbClr val="FFFF00"/>
                </a:solidFill>
              </a:rPr>
              <a:t>s1234567_BigNUMV2.h</a:t>
            </a:r>
            <a:r>
              <a:rPr lang="en-US" altLang="zh-TW" sz="2400" dirty="0">
                <a:solidFill>
                  <a:srgbClr val="FFFF00"/>
                </a:solidFill>
              </a:rPr>
              <a:t> </a:t>
            </a:r>
            <a:r>
              <a:rPr lang="en-US" altLang="zh-TW" sz="2400" dirty="0"/>
              <a:t>and </a:t>
            </a:r>
            <a:r>
              <a:rPr lang="en-US" altLang="zh-TW" sz="2400" u="sng" dirty="0">
                <a:solidFill>
                  <a:srgbClr val="FFFF00"/>
                </a:solidFill>
              </a:rPr>
              <a:t>s1234567_ BigNUMV2.cpp</a:t>
            </a:r>
            <a:r>
              <a:rPr lang="en-US" altLang="zh-TW" sz="2400" dirty="0">
                <a:solidFill>
                  <a:srgbClr val="FFFF00"/>
                </a:solidFill>
              </a:rPr>
              <a:t> </a:t>
            </a:r>
            <a:r>
              <a:rPr lang="en-US" altLang="zh-TW" sz="2400" dirty="0"/>
              <a:t>as your file names.</a:t>
            </a:r>
          </a:p>
          <a:p>
            <a:pPr lvl="1"/>
            <a:r>
              <a:rPr lang="en-US" altLang="zh-TW" sz="2000" dirty="0"/>
              <a:t>Replace s1234567 by your own student ID.</a:t>
            </a:r>
          </a:p>
          <a:p>
            <a:pPr lvl="1"/>
            <a:r>
              <a:rPr lang="en-US" altLang="zh-TW" sz="2000" dirty="0"/>
              <a:t>And upload </a:t>
            </a:r>
            <a:r>
              <a:rPr lang="en-US" altLang="zh-TW" sz="2000" b="1" dirty="0"/>
              <a:t>ONLY</a:t>
            </a:r>
            <a:r>
              <a:rPr lang="en-US" altLang="zh-TW" sz="2000" dirty="0"/>
              <a:t> these 2 codes.</a:t>
            </a:r>
          </a:p>
          <a:p>
            <a:pPr lvl="2"/>
            <a:r>
              <a:rPr lang="en-US" altLang="zh-TW" sz="1800" dirty="0">
                <a:solidFill>
                  <a:srgbClr val="FFFF00"/>
                </a:solidFill>
              </a:rPr>
              <a:t>Please ZIP them with your student ID, s1234567_hw3.zip</a:t>
            </a:r>
          </a:p>
          <a:p>
            <a:pPr lvl="2"/>
            <a:r>
              <a:rPr lang="en-US" altLang="zh-TW" dirty="0"/>
              <a:t>If you try to upload another files (for example *.</a:t>
            </a:r>
            <a:r>
              <a:rPr lang="en-US" altLang="zh-TW" dirty="0" err="1"/>
              <a:t>sln</a:t>
            </a:r>
            <a:r>
              <a:rPr lang="en-US" altLang="zh-TW" dirty="0"/>
              <a:t> or others), you get </a:t>
            </a:r>
            <a:r>
              <a:rPr lang="en-US" altLang="zh-TW" b="1" dirty="0">
                <a:solidFill>
                  <a:srgbClr val="FF0000"/>
                </a:solidFill>
              </a:rPr>
              <a:t>0</a:t>
            </a:r>
            <a:r>
              <a:rPr lang="en-US" altLang="zh-TW" dirty="0"/>
              <a:t> point.</a:t>
            </a:r>
          </a:p>
          <a:p>
            <a:pPr lvl="1"/>
            <a:r>
              <a:rPr lang="en-US" altLang="zh-TW" sz="2000" dirty="0"/>
              <a:t>If you complete additional bonus function please kindly upload a document(in PDF) to illustrate them.</a:t>
            </a:r>
          </a:p>
          <a:p>
            <a:pPr lvl="1"/>
            <a:r>
              <a:rPr lang="en-US" altLang="zh-TW" sz="2000" dirty="0">
                <a:solidFill>
                  <a:srgbClr val="FFFF00"/>
                </a:solidFill>
              </a:rPr>
              <a:t>Submit your homework before </a:t>
            </a:r>
            <a:r>
              <a:rPr lang="en-US" altLang="zh-TW" sz="2000" smtClean="0">
                <a:solidFill>
                  <a:srgbClr val="FFFF00"/>
                </a:solidFill>
              </a:rPr>
              <a:t>4/16 Mon. </a:t>
            </a:r>
            <a:r>
              <a:rPr lang="en-US" altLang="zh-TW" sz="2000" dirty="0">
                <a:solidFill>
                  <a:srgbClr val="FFFF00"/>
                </a:solidFill>
              </a:rPr>
              <a:t>23:59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54FEB083-54CD-9944-AD1E-8A37A5C12094}"/>
              </a:ext>
            </a:extLst>
          </p:cNvPr>
          <p:cNvSpPr txBox="1"/>
          <p:nvPr/>
        </p:nvSpPr>
        <p:spPr>
          <a:xfrm>
            <a:off x="7858425" y="25123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dirty="0"/>
              <a:t>S</a:t>
            </a:r>
            <a:endParaRPr kumimoji="1"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3955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big number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Big Number in computer science means a big number which could not  been stored inside ONE fundamental type (</a:t>
            </a:r>
            <a:r>
              <a:rPr lang="en-US" altLang="zh-TW" dirty="0" err="1"/>
              <a:t>int</a:t>
            </a:r>
            <a:r>
              <a:rPr lang="en-US" altLang="zh-TW" dirty="0"/>
              <a:t>, float, char…)</a:t>
            </a:r>
          </a:p>
          <a:p>
            <a:endParaRPr lang="en-US" altLang="zh-TW" dirty="0"/>
          </a:p>
          <a:p>
            <a:r>
              <a:rPr lang="en-US" altLang="zh-TW" dirty="0"/>
              <a:t>For example, the maximum integer in the C++ is long long </a:t>
            </a:r>
            <a:r>
              <a:rPr lang="en-US" altLang="zh-TW" dirty="0" err="1"/>
              <a:t>int</a:t>
            </a:r>
            <a:r>
              <a:rPr lang="en-US" altLang="zh-TW" dirty="0"/>
              <a:t>, the legal range of this number is </a:t>
            </a:r>
            <a:br>
              <a:rPr lang="en-US" altLang="zh-TW" dirty="0"/>
            </a:br>
            <a:endParaRPr lang="en-US" altLang="zh-TW" dirty="0"/>
          </a:p>
          <a:p>
            <a:pPr marL="0" indent="0" algn="ctr">
              <a:buNone/>
            </a:pPr>
            <a:r>
              <a:rPr lang="en-US" altLang="zh-TW" sz="3000" dirty="0"/>
              <a:t>-2</a:t>
            </a:r>
            <a:r>
              <a:rPr lang="en-US" altLang="zh-TW" sz="3000" baseline="30000" dirty="0"/>
              <a:t>64-1</a:t>
            </a:r>
            <a:r>
              <a:rPr lang="zh-TW" altLang="en-US" sz="3000" dirty="0"/>
              <a:t> </a:t>
            </a:r>
            <a:r>
              <a:rPr lang="en-US" altLang="zh-TW" sz="3000" dirty="0"/>
              <a:t>~ 2</a:t>
            </a:r>
            <a:r>
              <a:rPr lang="en-US" altLang="zh-TW" sz="3000" baseline="30000" dirty="0"/>
              <a:t>64-1</a:t>
            </a:r>
            <a:r>
              <a:rPr lang="zh-TW" altLang="en-US" sz="3000" dirty="0"/>
              <a:t> </a:t>
            </a:r>
            <a:r>
              <a:rPr lang="en-US" altLang="zh-TW" sz="3000" dirty="0"/>
              <a:t>-1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97EFD075-20BF-6140-875C-26B99365A77A}"/>
              </a:ext>
            </a:extLst>
          </p:cNvPr>
          <p:cNvSpPr txBox="1"/>
          <p:nvPr/>
        </p:nvSpPr>
        <p:spPr>
          <a:xfrm>
            <a:off x="7847541" y="251239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dirty="0"/>
              <a:t>P</a:t>
            </a:r>
            <a:endParaRPr kumimoji="1"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6796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1EC8AF8-4119-3E4A-BF50-9F8C545C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Basic idea of </a:t>
            </a:r>
            <a:br>
              <a:rPr kumimoji="1" lang="en-US" altLang="zh-TW" dirty="0"/>
            </a:br>
            <a:r>
              <a:rPr kumimoji="1" lang="en-US" altLang="zh-TW" dirty="0"/>
              <a:t>class </a:t>
            </a:r>
            <a:r>
              <a:rPr kumimoji="1" lang="en-US" altLang="zh-TW" dirty="0" err="1">
                <a:solidFill>
                  <a:srgbClr val="FFFF00"/>
                </a:solidFill>
              </a:rPr>
              <a:t>BigNUM</a:t>
            </a:r>
            <a:endParaRPr kumimoji="1"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68DF4D4-31A3-F04A-BDE4-056B658E3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2052925"/>
            <a:ext cx="7019841" cy="4195481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Use an array of integer to implement a big number. Each integer store parts of this big number.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4352304578934052384750348570 = </a:t>
            </a:r>
          </a:p>
          <a:p>
            <a:pPr marL="0" indent="0" algn="ctr">
              <a:buNone/>
            </a:pPr>
            <a:r>
              <a:rPr kumimoji="1" lang="en-US" altLang="zh-TW" sz="2800" u="sng" dirty="0"/>
              <a:t>4</a:t>
            </a:r>
            <a:r>
              <a:rPr kumimoji="1" lang="en-US" altLang="zh-TW" sz="2800" dirty="0"/>
              <a:t> </a:t>
            </a:r>
            <a:r>
              <a:rPr kumimoji="1" lang="en-US" altLang="zh-TW" sz="2800" u="sng" dirty="0"/>
              <a:t>352</a:t>
            </a:r>
            <a:r>
              <a:rPr kumimoji="1" lang="en-US" altLang="zh-TW" sz="2800" dirty="0"/>
              <a:t> </a:t>
            </a:r>
            <a:r>
              <a:rPr kumimoji="1" lang="en-US" altLang="zh-TW" sz="2800" u="sng" dirty="0"/>
              <a:t>304</a:t>
            </a:r>
            <a:r>
              <a:rPr kumimoji="1" lang="en-US" altLang="zh-TW" sz="2800" dirty="0"/>
              <a:t> </a:t>
            </a:r>
            <a:r>
              <a:rPr kumimoji="1" lang="en-US" altLang="zh-TW" sz="2800" u="sng" dirty="0"/>
              <a:t>578</a:t>
            </a:r>
            <a:r>
              <a:rPr kumimoji="1" lang="en-US" altLang="zh-TW" sz="2800" dirty="0"/>
              <a:t> </a:t>
            </a:r>
            <a:r>
              <a:rPr kumimoji="1" lang="en-US" altLang="zh-TW" sz="2800" u="sng" dirty="0"/>
              <a:t>934</a:t>
            </a:r>
            <a:r>
              <a:rPr kumimoji="1" lang="en-US" altLang="zh-TW" sz="2800" dirty="0"/>
              <a:t> </a:t>
            </a:r>
            <a:r>
              <a:rPr kumimoji="1" lang="en-US" altLang="zh-TW" sz="2800" u="sng" dirty="0"/>
              <a:t>052</a:t>
            </a:r>
            <a:r>
              <a:rPr kumimoji="1" lang="en-US" altLang="zh-TW" sz="2800" dirty="0"/>
              <a:t> </a:t>
            </a:r>
            <a:r>
              <a:rPr kumimoji="1" lang="en-US" altLang="zh-TW" sz="2800" u="sng" dirty="0"/>
              <a:t>384</a:t>
            </a:r>
            <a:r>
              <a:rPr kumimoji="1" lang="en-US" altLang="zh-TW" sz="2800" dirty="0"/>
              <a:t> </a:t>
            </a:r>
            <a:r>
              <a:rPr kumimoji="1" lang="en-US" altLang="zh-TW" sz="2800" u="sng" dirty="0"/>
              <a:t>750</a:t>
            </a:r>
            <a:r>
              <a:rPr kumimoji="1" lang="en-US" altLang="zh-TW" sz="2800" dirty="0"/>
              <a:t> </a:t>
            </a:r>
            <a:r>
              <a:rPr kumimoji="1" lang="en-US" altLang="zh-TW" sz="2800" u="sng" dirty="0"/>
              <a:t>348</a:t>
            </a:r>
            <a:r>
              <a:rPr kumimoji="1" lang="en-US" altLang="zh-TW" sz="2800" dirty="0"/>
              <a:t> </a:t>
            </a:r>
            <a:r>
              <a:rPr kumimoji="1" lang="en-US" altLang="zh-TW" sz="2800" u="sng" dirty="0"/>
              <a:t>570</a:t>
            </a:r>
          </a:p>
          <a:p>
            <a:r>
              <a:rPr kumimoji="1" lang="en-US" altLang="zh-TW" sz="2800" dirty="0">
                <a:solidFill>
                  <a:srgbClr val="FFFF00"/>
                </a:solidFill>
              </a:rPr>
              <a:t>Then, implement your OWN + - * / to achieve specific goal</a:t>
            </a:r>
          </a:p>
          <a:p>
            <a:pPr lvl="1"/>
            <a:r>
              <a:rPr kumimoji="1" lang="en-US" altLang="zh-TW" sz="2600" dirty="0">
                <a:solidFill>
                  <a:srgbClr val="FFFF00"/>
                </a:solidFill>
              </a:rPr>
              <a:t>***Beware negative result!</a:t>
            </a:r>
            <a:endParaRPr kumimoji="1" lang="zh-TW" altLang="en-US" sz="2600" dirty="0">
              <a:solidFill>
                <a:srgbClr val="FFFF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E9442ADD-CE49-3641-BDA7-280EFCE5E847}"/>
              </a:ext>
            </a:extLst>
          </p:cNvPr>
          <p:cNvSpPr txBox="1"/>
          <p:nvPr/>
        </p:nvSpPr>
        <p:spPr>
          <a:xfrm>
            <a:off x="7847541" y="251239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dirty="0"/>
              <a:t>P</a:t>
            </a:r>
            <a:endParaRPr kumimoji="1"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8888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B9BFDC9-C263-9B46-A881-746F94E8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This time, …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3EB0F2B-36B9-854A-A9F8-FB83D9DC7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This time, we add “operators” into previous </a:t>
            </a:r>
            <a:r>
              <a:rPr kumimoji="1" lang="en-US" altLang="zh-TW" dirty="0" err="1"/>
              <a:t>BigNUM</a:t>
            </a:r>
            <a:r>
              <a:rPr kumimoji="1" lang="en-US" altLang="zh-TW" dirty="0"/>
              <a:t> class</a:t>
            </a:r>
          </a:p>
          <a:p>
            <a:r>
              <a:rPr kumimoji="1" lang="en-US" altLang="zh-TW" dirty="0"/>
              <a:t>Use general </a:t>
            </a:r>
            <a:r>
              <a:rPr kumimoji="1" lang="en-US" altLang="zh-TW" b="1" dirty="0"/>
              <a:t>+ - * </a:t>
            </a:r>
            <a:r>
              <a:rPr kumimoji="1" lang="en-US" altLang="zh-TW" dirty="0"/>
              <a:t>to operate it</a:t>
            </a:r>
          </a:p>
          <a:p>
            <a:pPr lvl="1"/>
            <a:r>
              <a:rPr kumimoji="1" lang="en-US" altLang="zh-TW" dirty="0" err="1"/>
              <a:t>BigNum</a:t>
            </a:r>
            <a:r>
              <a:rPr kumimoji="1" lang="en-US" altLang="zh-TW" dirty="0"/>
              <a:t> + - * </a:t>
            </a:r>
            <a:r>
              <a:rPr kumimoji="1" lang="en-US" altLang="zh-TW" dirty="0" err="1"/>
              <a:t>BigNum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INT + - * </a:t>
            </a:r>
            <a:r>
              <a:rPr kumimoji="1" lang="en-US" altLang="zh-TW" dirty="0" err="1"/>
              <a:t>BigNum</a:t>
            </a:r>
            <a:r>
              <a:rPr kumimoji="1" lang="en-US" altLang="zh-TW" dirty="0"/>
              <a:t> &amp; </a:t>
            </a:r>
            <a:r>
              <a:rPr kumimoji="1" lang="en-US" altLang="zh-TW" dirty="0" err="1"/>
              <a:t>BigNum</a:t>
            </a:r>
            <a:r>
              <a:rPr kumimoji="1" lang="en-US" altLang="zh-TW" dirty="0"/>
              <a:t> + - * INT</a:t>
            </a:r>
          </a:p>
          <a:p>
            <a:r>
              <a:rPr kumimoji="1" lang="en-US" altLang="zh-TW" dirty="0"/>
              <a:t>Add </a:t>
            </a:r>
            <a:r>
              <a:rPr kumimoji="1" lang="en-US" altLang="zh-TW" b="1" dirty="0"/>
              <a:t>assignment operator = </a:t>
            </a:r>
            <a:r>
              <a:rPr kumimoji="1" lang="en-US" altLang="zh-TW" dirty="0"/>
              <a:t> and </a:t>
            </a:r>
            <a:r>
              <a:rPr kumimoji="1" lang="en-US" altLang="zh-TW" b="1" dirty="0"/>
              <a:t>copy constructor </a:t>
            </a:r>
            <a:r>
              <a:rPr kumimoji="1" lang="en-US" altLang="zh-TW" dirty="0"/>
              <a:t>to enable the ability of </a:t>
            </a:r>
            <a:r>
              <a:rPr kumimoji="1" lang="en-US" altLang="zh-TW" i="1" dirty="0"/>
              <a:t>call by value </a:t>
            </a:r>
            <a:r>
              <a:rPr kumimoji="1" lang="en-US" altLang="zh-TW" dirty="0"/>
              <a:t>and </a:t>
            </a:r>
            <a:r>
              <a:rPr kumimoji="1" lang="en-US" altLang="zh-TW" i="1" dirty="0"/>
              <a:t>construct a new object with existed one</a:t>
            </a:r>
            <a:r>
              <a:rPr kumimoji="1" lang="en-US" altLang="zh-TW" dirty="0"/>
              <a:t>.</a:t>
            </a:r>
          </a:p>
          <a:p>
            <a:r>
              <a:rPr kumimoji="1" lang="en-US" altLang="zh-TW" dirty="0"/>
              <a:t>Add </a:t>
            </a:r>
            <a:r>
              <a:rPr kumimoji="1" lang="en-US" altLang="zh-TW" b="1" dirty="0"/>
              <a:t>&lt;&lt; operator </a:t>
            </a:r>
            <a:r>
              <a:rPr kumimoji="1" lang="en-US" altLang="zh-TW" dirty="0"/>
              <a:t>to simplified output process.</a:t>
            </a:r>
          </a:p>
          <a:p>
            <a:r>
              <a:rPr kumimoji="1" lang="en-US" altLang="zh-TW" dirty="0">
                <a:solidFill>
                  <a:srgbClr val="FFFF00"/>
                </a:solidFill>
              </a:rPr>
              <a:t>(BONUS) </a:t>
            </a:r>
            <a:r>
              <a:rPr kumimoji="1" lang="en-US" altLang="zh-TW" dirty="0"/>
              <a:t>add </a:t>
            </a:r>
            <a:r>
              <a:rPr kumimoji="1" lang="en-US" altLang="zh-TW" b="1" dirty="0"/>
              <a:t>&gt;&gt; operator</a:t>
            </a:r>
            <a:endParaRPr kumimoji="1"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74BF1339-AB48-944E-A0FD-F90A7277408C}"/>
              </a:ext>
            </a:extLst>
          </p:cNvPr>
          <p:cNvSpPr txBox="1"/>
          <p:nvPr/>
        </p:nvSpPr>
        <p:spPr>
          <a:xfrm>
            <a:off x="7784041" y="251239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dirty="0"/>
              <a:t>Q</a:t>
            </a:r>
            <a:endParaRPr kumimoji="1" lang="zh-TW" altLang="en-US" sz="4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A6BBB9A6-5560-EA41-8A64-60B2C8730988}"/>
              </a:ext>
            </a:extLst>
          </p:cNvPr>
          <p:cNvSpPr txBox="1"/>
          <p:nvPr/>
        </p:nvSpPr>
        <p:spPr>
          <a:xfrm>
            <a:off x="7721600" y="68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837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929616-9E83-494D-9238-0E503E17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Requirements 0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7EBD54B-E8BC-6A49-AE69-E64A5FF1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2052925"/>
            <a:ext cx="6954525" cy="4805075"/>
          </a:xfrm>
        </p:spPr>
        <p:txBody>
          <a:bodyPr>
            <a:normAutofit/>
          </a:bodyPr>
          <a:lstStyle/>
          <a:p>
            <a:r>
              <a:rPr kumimoji="1" lang="en-US" altLang="zh-TW" sz="2800" dirty="0"/>
              <a:t>Same with hw2</a:t>
            </a:r>
          </a:p>
          <a:p>
            <a:pPr lvl="1"/>
            <a:r>
              <a:rPr kumimoji="1" lang="en-US" altLang="zh-TW" sz="2600" dirty="0"/>
              <a:t>Use dynamic array ONLY!</a:t>
            </a:r>
          </a:p>
          <a:p>
            <a:pPr lvl="1"/>
            <a:r>
              <a:rPr kumimoji="1" lang="en-US" altLang="zh-TW" sz="2600" dirty="0"/>
              <a:t>Extend the array dynamically if necessary.</a:t>
            </a:r>
          </a:p>
          <a:p>
            <a:pPr lvl="2"/>
            <a:r>
              <a:rPr kumimoji="1" lang="en-US" altLang="zh-TW" sz="2400" dirty="0"/>
              <a:t>DONOT build a BIGGGGG/fixed size dynamic array to store all </a:t>
            </a:r>
            <a:r>
              <a:rPr kumimoji="1" lang="en-US" altLang="zh-TW" sz="2400" dirty="0" err="1"/>
              <a:t>BigNUM</a:t>
            </a:r>
            <a:endParaRPr kumimoji="1" lang="en-US" altLang="zh-TW" sz="2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0AEB533-90CB-0C4A-A7E4-46AC06BEB554}"/>
              </a:ext>
            </a:extLst>
          </p:cNvPr>
          <p:cNvSpPr txBox="1"/>
          <p:nvPr/>
        </p:nvSpPr>
        <p:spPr>
          <a:xfrm>
            <a:off x="7782225" y="251239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dirty="0"/>
              <a:t>Q</a:t>
            </a:r>
            <a:endParaRPr kumimoji="1"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738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929616-9E83-494D-9238-0E503E17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Requirements 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7EBD54B-E8BC-6A49-AE69-E64A5FF1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2052925"/>
            <a:ext cx="6954525" cy="480507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TW" sz="2800" dirty="0"/>
              <a:t>Implement new functionality base on </a:t>
            </a:r>
            <a:r>
              <a:rPr kumimoji="1" lang="en-US" altLang="zh-TW" sz="2800" dirty="0">
                <a:solidFill>
                  <a:srgbClr val="FFFF00"/>
                </a:solidFill>
              </a:rPr>
              <a:t>your</a:t>
            </a:r>
            <a:r>
              <a:rPr kumimoji="1" lang="en-US" altLang="zh-TW" sz="2800" dirty="0"/>
              <a:t> previous homework</a:t>
            </a:r>
          </a:p>
          <a:p>
            <a:r>
              <a:rPr kumimoji="1" lang="en-US" altLang="zh-TW" sz="2800" dirty="0"/>
              <a:t>Add various constructors if necessary</a:t>
            </a:r>
          </a:p>
          <a:p>
            <a:pPr lvl="1"/>
            <a:r>
              <a:rPr kumimoji="1" lang="en-US" altLang="zh-TW" sz="2000" dirty="0"/>
              <a:t>default constructor (default number is zero)</a:t>
            </a:r>
          </a:p>
          <a:p>
            <a:pPr lvl="1"/>
            <a:r>
              <a:rPr kumimoji="1" lang="en-US" altLang="zh-TW" sz="2000" dirty="0"/>
              <a:t>construct a number with </a:t>
            </a:r>
            <a:r>
              <a:rPr kumimoji="1" lang="en-US" altLang="zh-TW" sz="2000" dirty="0" err="1"/>
              <a:t>n^m</a:t>
            </a:r>
            <a:r>
              <a:rPr kumimoji="1" lang="en-US" altLang="zh-TW" sz="2000" dirty="0"/>
              <a:t> (2 integer inputs)</a:t>
            </a:r>
          </a:p>
          <a:p>
            <a:pPr lvl="1"/>
            <a:r>
              <a:rPr kumimoji="1" lang="en-US" altLang="zh-TW" sz="2800" dirty="0">
                <a:solidFill>
                  <a:srgbClr val="FFFF00"/>
                </a:solidFill>
              </a:rPr>
              <a:t>(if necessary) </a:t>
            </a:r>
            <a:r>
              <a:rPr kumimoji="1" lang="en-US" altLang="zh-TW" sz="2800" dirty="0"/>
              <a:t>construct a number with integer</a:t>
            </a:r>
          </a:p>
          <a:p>
            <a:pPr lvl="1"/>
            <a:r>
              <a:rPr kumimoji="1" lang="en-US" altLang="zh-TW" sz="2800" dirty="0">
                <a:solidFill>
                  <a:srgbClr val="FFFF00"/>
                </a:solidFill>
              </a:rPr>
              <a:t>(if necessary) </a:t>
            </a:r>
            <a:r>
              <a:rPr kumimoji="1" lang="en-US" altLang="zh-TW" sz="2800" dirty="0"/>
              <a:t>construct a number with existed </a:t>
            </a:r>
            <a:r>
              <a:rPr kumimoji="1" lang="en-US" altLang="zh-TW" sz="2800" dirty="0" err="1"/>
              <a:t>BigNUM</a:t>
            </a:r>
            <a:r>
              <a:rPr kumimoji="1" lang="en-US" altLang="zh-TW" sz="2800" dirty="0"/>
              <a:t> object</a:t>
            </a:r>
          </a:p>
          <a:p>
            <a:pPr lvl="1"/>
            <a:r>
              <a:rPr kumimoji="1" lang="en-US" altLang="zh-TW" sz="2800" dirty="0"/>
              <a:t>You may create additional constructor as helper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0AEB533-90CB-0C4A-A7E4-46AC06BEB554}"/>
              </a:ext>
            </a:extLst>
          </p:cNvPr>
          <p:cNvSpPr txBox="1"/>
          <p:nvPr/>
        </p:nvSpPr>
        <p:spPr>
          <a:xfrm>
            <a:off x="7782225" y="251239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dirty="0"/>
              <a:t>Q</a:t>
            </a:r>
            <a:endParaRPr kumimoji="1"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074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929616-9E83-494D-9238-0E503E17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Requirements 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7EBD54B-E8BC-6A49-AE69-E64A5FF1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2052925"/>
            <a:ext cx="6954525" cy="4805075"/>
          </a:xfrm>
        </p:spPr>
        <p:txBody>
          <a:bodyPr>
            <a:normAutofit/>
          </a:bodyPr>
          <a:lstStyle/>
          <a:p>
            <a:r>
              <a:rPr kumimoji="1" lang="en-US" altLang="zh-TW" sz="2800" dirty="0"/>
              <a:t>Implement new functionality base on your previous homework</a:t>
            </a:r>
          </a:p>
          <a:p>
            <a:pPr lvl="1"/>
            <a:r>
              <a:rPr kumimoji="1" lang="en-US" altLang="zh-TW" sz="2600" dirty="0"/>
              <a:t>Add three types of arithmetical  operator + - *, and allow this operator to use Big number and integer simultaneously</a:t>
            </a:r>
          </a:p>
          <a:p>
            <a:pPr lvl="2"/>
            <a:r>
              <a:rPr kumimoji="1" lang="en-US" altLang="zh-TW" sz="2400" dirty="0"/>
              <a:t>Note the difference between A + B and </a:t>
            </a:r>
            <a:r>
              <a:rPr kumimoji="1" lang="en-US" altLang="zh-TW" sz="2400" dirty="0" err="1"/>
              <a:t>A.add</a:t>
            </a:r>
            <a:r>
              <a:rPr kumimoji="1" lang="en-US" altLang="zh-TW" sz="2400" dirty="0"/>
              <a:t>(B).</a:t>
            </a:r>
          </a:p>
          <a:p>
            <a:pPr lvl="3"/>
            <a:r>
              <a:rPr kumimoji="1" lang="en-US" altLang="zh-TW" sz="2200" dirty="0" err="1"/>
              <a:t>A.add</a:t>
            </a:r>
            <a:r>
              <a:rPr kumimoji="1" lang="en-US" altLang="zh-TW" sz="2200" dirty="0"/>
              <a:t>(B) means A = A + B</a:t>
            </a:r>
          </a:p>
          <a:p>
            <a:pPr lvl="1"/>
            <a:r>
              <a:rPr kumimoji="1" lang="en-US" altLang="zh-TW" sz="2600" dirty="0"/>
              <a:t>Add =, &lt;&lt;, &gt;&gt; operators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0AEB533-90CB-0C4A-A7E4-46AC06BEB554}"/>
              </a:ext>
            </a:extLst>
          </p:cNvPr>
          <p:cNvSpPr txBox="1"/>
          <p:nvPr/>
        </p:nvSpPr>
        <p:spPr>
          <a:xfrm>
            <a:off x="7782225" y="251239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dirty="0"/>
              <a:t>Q</a:t>
            </a:r>
            <a:endParaRPr kumimoji="1"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5185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07B7E5D-91C8-0245-A57B-B23F0D85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Notes/Reference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DE94E78-FE8D-7F43-9892-5DA584D4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106hw3_bignumV2.pptx</a:t>
            </a:r>
          </a:p>
          <a:p>
            <a:pPr lvl="1"/>
            <a:r>
              <a:rPr kumimoji="1" lang="en-US" altLang="zh-TW" dirty="0"/>
              <a:t>This slides</a:t>
            </a:r>
          </a:p>
          <a:p>
            <a:r>
              <a:rPr kumimoji="1" lang="en-US" altLang="zh-TW" dirty="0"/>
              <a:t>106hw3_main.cpp</a:t>
            </a:r>
          </a:p>
          <a:p>
            <a:pPr lvl="1"/>
            <a:r>
              <a:rPr kumimoji="1" lang="en-US" altLang="zh-TW" dirty="0"/>
              <a:t>Driver program</a:t>
            </a:r>
          </a:p>
          <a:p>
            <a:r>
              <a:rPr kumimoji="1" lang="en-US" altLang="zh-TW" dirty="0">
                <a:solidFill>
                  <a:srgbClr val="FFFF00"/>
                </a:solidFill>
              </a:rPr>
              <a:t>https://</a:t>
            </a:r>
            <a:r>
              <a:rPr kumimoji="1" lang="en-US" altLang="zh-TW" dirty="0" err="1">
                <a:solidFill>
                  <a:srgbClr val="FFFF00"/>
                </a:solidFill>
              </a:rPr>
              <a:t>defuse.ca</a:t>
            </a:r>
            <a:r>
              <a:rPr kumimoji="1" lang="en-US" altLang="zh-TW" dirty="0">
                <a:solidFill>
                  <a:srgbClr val="FFFF00"/>
                </a:solidFill>
              </a:rPr>
              <a:t>/big-number-</a:t>
            </a:r>
            <a:r>
              <a:rPr kumimoji="1" lang="en-US" altLang="zh-TW" dirty="0" err="1">
                <a:solidFill>
                  <a:srgbClr val="FFFF00"/>
                </a:solidFill>
              </a:rPr>
              <a:t>calculator.htm</a:t>
            </a:r>
            <a:r>
              <a:rPr kumimoji="1" lang="en-US" altLang="zh-TW" dirty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kumimoji="1" lang="en-US" altLang="zh-TW" dirty="0"/>
              <a:t>A online calculator of big number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4054C5A6-861B-8848-82E6-F23950A18B98}"/>
              </a:ext>
            </a:extLst>
          </p:cNvPr>
          <p:cNvSpPr txBox="1"/>
          <p:nvPr/>
        </p:nvSpPr>
        <p:spPr>
          <a:xfrm>
            <a:off x="7820325" y="251239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dirty="0"/>
              <a:t>N</a:t>
            </a:r>
            <a:endParaRPr kumimoji="1"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3755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Submit your homework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27700" y="1346201"/>
            <a:ext cx="7147900" cy="53975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Please design your own class </a:t>
            </a:r>
            <a:r>
              <a:rPr lang="en-US" altLang="zh-TW" sz="2400" b="1" dirty="0" err="1"/>
              <a:t>BigNUM</a:t>
            </a:r>
            <a:r>
              <a:rPr lang="en-US" altLang="zh-TW" sz="2400" dirty="0"/>
              <a:t> to fulfill all challenge in the driver program (106hw3_main.cpp). </a:t>
            </a:r>
          </a:p>
          <a:p>
            <a:r>
              <a:rPr lang="en-US" altLang="zh-TW" sz="2400" dirty="0">
                <a:solidFill>
                  <a:srgbClr val="FFFF00"/>
                </a:solidFill>
              </a:rPr>
              <a:t>Make sure the code could be compile with TA’s driver program.</a:t>
            </a:r>
          </a:p>
          <a:p>
            <a:pPr lvl="1"/>
            <a:r>
              <a:rPr lang="en-US" altLang="zh-TW" sz="2200" dirty="0"/>
              <a:t>If we can’t compile your code, you get </a:t>
            </a:r>
            <a:r>
              <a:rPr lang="en-US" altLang="zh-TW" sz="2200" b="1" dirty="0">
                <a:solidFill>
                  <a:srgbClr val="FF0000"/>
                </a:solidFill>
              </a:rPr>
              <a:t>0 </a:t>
            </a:r>
            <a:r>
              <a:rPr lang="en-US" altLang="zh-TW" sz="2200" dirty="0"/>
              <a:t>point too.</a:t>
            </a:r>
          </a:p>
          <a:p>
            <a:pPr lvl="1"/>
            <a:r>
              <a:rPr lang="en-US" altLang="zh-TW" sz="2200" dirty="0"/>
              <a:t>Please </a:t>
            </a:r>
            <a:r>
              <a:rPr lang="en-US" altLang="zh-TW" sz="2200" b="1" dirty="0"/>
              <a:t>NOT</a:t>
            </a:r>
            <a:r>
              <a:rPr lang="en-US" altLang="zh-TW" sz="2200" dirty="0"/>
              <a:t> include the driver program into your own codes. If yes, you get </a:t>
            </a:r>
            <a:r>
              <a:rPr lang="en-US" altLang="zh-TW" sz="2200" b="1" dirty="0">
                <a:solidFill>
                  <a:srgbClr val="FF0000"/>
                </a:solidFill>
              </a:rPr>
              <a:t>0</a:t>
            </a:r>
            <a:r>
              <a:rPr lang="en-US" altLang="zh-TW" sz="2200" dirty="0"/>
              <a:t> point, too.</a:t>
            </a:r>
          </a:p>
          <a:p>
            <a:pPr lvl="1"/>
            <a:endParaRPr lang="en-US" altLang="zh-TW" sz="2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54FEB083-54CD-9944-AD1E-8A37A5C12094}"/>
              </a:ext>
            </a:extLst>
          </p:cNvPr>
          <p:cNvSpPr txBox="1"/>
          <p:nvPr/>
        </p:nvSpPr>
        <p:spPr>
          <a:xfrm>
            <a:off x="7858425" y="25123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dirty="0"/>
              <a:t>S</a:t>
            </a:r>
            <a:endParaRPr kumimoji="1"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41213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1775</TotalTime>
  <Words>966</Words>
  <Application>Microsoft Office PowerPoint</Application>
  <PresentationFormat>如螢幕大小 (4:3)</PresentationFormat>
  <Paragraphs>104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Arial</vt:lpstr>
      <vt:lpstr>Calibri</vt:lpstr>
      <vt:lpstr>Century Gothic</vt:lpstr>
      <vt:lpstr>Wingdings 3</vt:lpstr>
      <vt:lpstr>離子</vt:lpstr>
      <vt:lpstr>Homework 003</vt:lpstr>
      <vt:lpstr>The big number</vt:lpstr>
      <vt:lpstr>Basic idea of  class BigNUM</vt:lpstr>
      <vt:lpstr>This time, …</vt:lpstr>
      <vt:lpstr>Requirements 0</vt:lpstr>
      <vt:lpstr>Requirements 1</vt:lpstr>
      <vt:lpstr>Requirements 2</vt:lpstr>
      <vt:lpstr>Notes/Reference</vt:lpstr>
      <vt:lpstr>Submit your homework</vt:lpstr>
      <vt:lpstr>Submit your 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</dc:title>
  <dc:creator>葉奕成</dc:creator>
  <cp:lastModifiedBy>奕成 葉</cp:lastModifiedBy>
  <cp:revision>64</cp:revision>
  <cp:lastPrinted>2016-04-30T03:32:14Z</cp:lastPrinted>
  <dcterms:created xsi:type="dcterms:W3CDTF">2016-04-29T07:03:13Z</dcterms:created>
  <dcterms:modified xsi:type="dcterms:W3CDTF">2018-04-10T11:44:17Z</dcterms:modified>
</cp:coreProperties>
</file>