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9" d="100"/>
          <a:sy n="109" d="100"/>
        </p:scale>
        <p:origin x="-7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E94E26-3CBF-4E00-B0BD-AD9439CEAD07}"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15949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94E26-3CBF-4E00-B0BD-AD9439CEAD07}"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128104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94E26-3CBF-4E00-B0BD-AD9439CEAD07}"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201736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94E26-3CBF-4E00-B0BD-AD9439CEAD07}"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26687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94E26-3CBF-4E00-B0BD-AD9439CEAD07}"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133278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94E26-3CBF-4E00-B0BD-AD9439CEAD07}"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194999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E94E26-3CBF-4E00-B0BD-AD9439CEAD07}" type="datetimeFigureOut">
              <a:rPr lang="en-US" smtClean="0"/>
              <a:t>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389489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E94E26-3CBF-4E00-B0BD-AD9439CEAD07}" type="datetimeFigureOut">
              <a:rPr lang="en-US" smtClean="0"/>
              <a:t>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356895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94E26-3CBF-4E00-B0BD-AD9439CEAD07}" type="datetimeFigureOut">
              <a:rPr lang="en-US" smtClean="0"/>
              <a:t>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16605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94E26-3CBF-4E00-B0BD-AD9439CEAD07}"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385584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94E26-3CBF-4E00-B0BD-AD9439CEAD07}"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3856D-E166-413A-88DD-547D94242464}" type="slidenum">
              <a:rPr lang="en-US" smtClean="0"/>
              <a:t>‹#›</a:t>
            </a:fld>
            <a:endParaRPr lang="en-US"/>
          </a:p>
        </p:txBody>
      </p:sp>
    </p:spTree>
    <p:extLst>
      <p:ext uri="{BB962C8B-B14F-4D97-AF65-F5344CB8AC3E}">
        <p14:creationId xmlns:p14="http://schemas.microsoft.com/office/powerpoint/2010/main" val="50596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94E26-3CBF-4E00-B0BD-AD9439CEAD07}" type="datetimeFigureOut">
              <a:rPr lang="en-US" smtClean="0"/>
              <a:t>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3856D-E166-413A-88DD-547D94242464}" type="slidenum">
              <a:rPr lang="en-US" smtClean="0"/>
              <a:t>‹#›</a:t>
            </a:fld>
            <a:endParaRPr lang="en-US"/>
          </a:p>
        </p:txBody>
      </p:sp>
    </p:spTree>
    <p:extLst>
      <p:ext uri="{BB962C8B-B14F-4D97-AF65-F5344CB8AC3E}">
        <p14:creationId xmlns:p14="http://schemas.microsoft.com/office/powerpoint/2010/main" val="1701994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8" y="76200"/>
            <a:ext cx="2286000" cy="1219200"/>
          </a:xfrm>
        </p:spPr>
        <p:txBody>
          <a:bodyPr>
            <a:normAutofit fontScale="90000"/>
          </a:bodyPr>
          <a:lstStyle/>
          <a:p>
            <a:r>
              <a:rPr lang="en-US" sz="2800" b="1" u="sng" dirty="0" smtClean="0"/>
              <a:t>Interactive Spaces</a:t>
            </a:r>
            <a:br>
              <a:rPr lang="en-US" sz="2800" b="1" u="sng" dirty="0" smtClean="0"/>
            </a:br>
            <a:r>
              <a:rPr lang="en-US" sz="1300" dirty="0" smtClean="0"/>
              <a:t>Peter </a:t>
            </a:r>
            <a:r>
              <a:rPr lang="en-US" sz="1300" dirty="0" err="1" smtClean="0"/>
              <a:t>Traunfeld</a:t>
            </a:r>
            <a:r>
              <a:rPr lang="en-US" sz="1300" dirty="0" smtClean="0"/>
              <a:t/>
            </a:r>
            <a:br>
              <a:rPr lang="en-US" sz="1300" dirty="0" smtClean="0"/>
            </a:br>
            <a:r>
              <a:rPr lang="en-US" sz="1300" dirty="0" smtClean="0"/>
              <a:t>Shannon Duvall</a:t>
            </a:r>
            <a:endParaRPr lang="en-US" sz="1300" dirty="0"/>
          </a:p>
        </p:txBody>
      </p:sp>
      <p:sp>
        <p:nvSpPr>
          <p:cNvPr id="3" name="Subtitle 2"/>
          <p:cNvSpPr>
            <a:spLocks noGrp="1"/>
          </p:cNvSpPr>
          <p:nvPr>
            <p:ph type="subTitle" idx="1"/>
          </p:nvPr>
        </p:nvSpPr>
        <p:spPr>
          <a:xfrm>
            <a:off x="228600" y="1760985"/>
            <a:ext cx="2362200" cy="3256547"/>
          </a:xfrm>
        </p:spPr>
        <p:txBody>
          <a:bodyPr>
            <a:normAutofit lnSpcReduction="10000"/>
          </a:bodyPr>
          <a:lstStyle/>
          <a:p>
            <a:pPr algn="l"/>
            <a:r>
              <a:rPr lang="en-US" sz="1200" dirty="0">
                <a:solidFill>
                  <a:schemeClr val="tx1"/>
                </a:solidFill>
              </a:rPr>
              <a:t>Children with a variety of cognitive, emotional, and other disabilities are motivated primarily by sensory input. Interactive spaces are areas in which children receive sensory information through movement and play. For instance, imagine a room in which a child can point to objects and hear the Spanish word for that object. Currently, these kinds of spaces exist only as exhibits in museums. The goal of this research is to utilize existing motion detection technology in order to create affordable, portable, easy-to-use interactive spaces for children with special needs. </a:t>
            </a:r>
          </a:p>
        </p:txBody>
      </p:sp>
      <p:sp>
        <p:nvSpPr>
          <p:cNvPr id="5" name="TextBox 4"/>
          <p:cNvSpPr txBox="1"/>
          <p:nvPr/>
        </p:nvSpPr>
        <p:spPr>
          <a:xfrm>
            <a:off x="381000" y="1371600"/>
            <a:ext cx="2057400" cy="369332"/>
          </a:xfrm>
          <a:prstGeom prst="rect">
            <a:avLst/>
          </a:prstGeom>
          <a:noFill/>
        </p:spPr>
        <p:txBody>
          <a:bodyPr wrap="square" rtlCol="0">
            <a:spAutoFit/>
          </a:bodyPr>
          <a:lstStyle/>
          <a:p>
            <a:r>
              <a:rPr lang="en-US" b="1" u="sng" dirty="0" smtClean="0"/>
              <a:t>Introduction</a:t>
            </a:r>
            <a:endParaRPr lang="en-US" b="1" u="sng" dirty="0"/>
          </a:p>
        </p:txBody>
      </p:sp>
      <p:sp>
        <p:nvSpPr>
          <p:cNvPr id="7" name="TextBox 6"/>
          <p:cNvSpPr txBox="1"/>
          <p:nvPr/>
        </p:nvSpPr>
        <p:spPr>
          <a:xfrm>
            <a:off x="3266574" y="152400"/>
            <a:ext cx="3352800" cy="369332"/>
          </a:xfrm>
          <a:prstGeom prst="rect">
            <a:avLst/>
          </a:prstGeom>
          <a:noFill/>
        </p:spPr>
        <p:txBody>
          <a:bodyPr wrap="square" rtlCol="0">
            <a:spAutoFit/>
          </a:bodyPr>
          <a:lstStyle/>
          <a:p>
            <a:r>
              <a:rPr lang="en-US" b="1" u="sng" dirty="0" smtClean="0"/>
              <a:t>The hardware</a:t>
            </a:r>
            <a:endParaRPr lang="en-US" b="1" u="sng" dirty="0" smtClean="0"/>
          </a:p>
        </p:txBody>
      </p:sp>
      <p:sp>
        <p:nvSpPr>
          <p:cNvPr id="8" name="TextBox 7"/>
          <p:cNvSpPr txBox="1"/>
          <p:nvPr/>
        </p:nvSpPr>
        <p:spPr>
          <a:xfrm>
            <a:off x="3179716" y="565555"/>
            <a:ext cx="2562729" cy="369332"/>
          </a:xfrm>
          <a:prstGeom prst="rect">
            <a:avLst/>
          </a:prstGeom>
          <a:noFill/>
        </p:spPr>
        <p:txBody>
          <a:bodyPr wrap="square" rtlCol="0">
            <a:spAutoFit/>
          </a:bodyPr>
          <a:lstStyle/>
          <a:p>
            <a:r>
              <a:rPr lang="en-US" b="1" dirty="0" smtClean="0"/>
              <a:t>Microsoft Kinect</a:t>
            </a:r>
          </a:p>
        </p:txBody>
      </p:sp>
      <p:sp>
        <p:nvSpPr>
          <p:cNvPr id="10" name="TextBox 9"/>
          <p:cNvSpPr txBox="1"/>
          <p:nvPr/>
        </p:nvSpPr>
        <p:spPr>
          <a:xfrm>
            <a:off x="2828166" y="2568455"/>
            <a:ext cx="3293902" cy="1015663"/>
          </a:xfrm>
          <a:prstGeom prst="rect">
            <a:avLst/>
          </a:prstGeom>
          <a:noFill/>
        </p:spPr>
        <p:txBody>
          <a:bodyPr wrap="square" rtlCol="0">
            <a:spAutoFit/>
          </a:bodyPr>
          <a:lstStyle/>
          <a:p>
            <a:r>
              <a:rPr lang="en-US" sz="1200" dirty="0" smtClean="0"/>
              <a:t>A </a:t>
            </a:r>
            <a:r>
              <a:rPr lang="en-US" sz="1200" dirty="0"/>
              <a:t>three-dimensional motion tracking device originally developed for gaming </a:t>
            </a:r>
            <a:r>
              <a:rPr lang="en-US" sz="1200" dirty="0" smtClean="0"/>
              <a:t>purposes,  </a:t>
            </a:r>
            <a:r>
              <a:rPr lang="en-US" sz="1200" dirty="0"/>
              <a:t>The Kinect is </a:t>
            </a:r>
            <a:r>
              <a:rPr lang="en-US" sz="1200" dirty="0" smtClean="0"/>
              <a:t>portable, approximately </a:t>
            </a:r>
            <a:r>
              <a:rPr lang="en-US" sz="1200" dirty="0"/>
              <a:t>100 USD, and is capable of recognizing voice commands and gestures.</a:t>
            </a:r>
            <a:endParaRPr lang="en-US" sz="1200" dirty="0" smtClean="0"/>
          </a:p>
        </p:txBody>
      </p:sp>
      <p:sp>
        <p:nvSpPr>
          <p:cNvPr id="11" name="TextBox 10"/>
          <p:cNvSpPr txBox="1"/>
          <p:nvPr/>
        </p:nvSpPr>
        <p:spPr>
          <a:xfrm>
            <a:off x="6400800" y="510177"/>
            <a:ext cx="2057400" cy="369332"/>
          </a:xfrm>
          <a:prstGeom prst="rect">
            <a:avLst/>
          </a:prstGeom>
          <a:noFill/>
        </p:spPr>
        <p:txBody>
          <a:bodyPr wrap="square" rtlCol="0">
            <a:spAutoFit/>
          </a:bodyPr>
          <a:lstStyle/>
          <a:p>
            <a:r>
              <a:rPr lang="en-US" b="1" dirty="0" smtClean="0"/>
              <a:t>Leap Motion</a:t>
            </a:r>
            <a:endParaRPr lang="en-US" b="1" dirty="0"/>
          </a:p>
        </p:txBody>
      </p:sp>
      <p:sp>
        <p:nvSpPr>
          <p:cNvPr id="12" name="TextBox 11"/>
          <p:cNvSpPr txBox="1"/>
          <p:nvPr/>
        </p:nvSpPr>
        <p:spPr>
          <a:xfrm>
            <a:off x="6366034" y="1371600"/>
            <a:ext cx="2093494" cy="1015663"/>
          </a:xfrm>
          <a:prstGeom prst="rect">
            <a:avLst/>
          </a:prstGeom>
          <a:noFill/>
        </p:spPr>
        <p:txBody>
          <a:bodyPr wrap="square" rtlCol="0">
            <a:spAutoFit/>
          </a:bodyPr>
          <a:lstStyle/>
          <a:p>
            <a:r>
              <a:rPr lang="en-US" sz="1200" dirty="0" smtClean="0"/>
              <a:t>The Leap is a device that tracks hands and other objects that can be used to point.  It costs about 80 USD and can recognize hand gestures.</a:t>
            </a:r>
            <a:endParaRPr lang="en-US" sz="1200" dirty="0" smtClean="0"/>
          </a:p>
        </p:txBody>
      </p:sp>
      <p:sp>
        <p:nvSpPr>
          <p:cNvPr id="14" name="TextBox 13"/>
          <p:cNvSpPr txBox="1"/>
          <p:nvPr/>
        </p:nvSpPr>
        <p:spPr>
          <a:xfrm>
            <a:off x="7239000" y="5638800"/>
            <a:ext cx="1828800" cy="646331"/>
          </a:xfrm>
          <a:prstGeom prst="rect">
            <a:avLst/>
          </a:prstGeom>
          <a:noFill/>
        </p:spPr>
        <p:txBody>
          <a:bodyPr wrap="square" rtlCol="0">
            <a:spAutoFit/>
          </a:bodyPr>
          <a:lstStyle/>
          <a:p>
            <a:r>
              <a:rPr lang="en-US" dirty="0" smtClean="0"/>
              <a:t>Refs</a:t>
            </a:r>
          </a:p>
          <a:p>
            <a:endParaRPr lang="en-US" dirty="0"/>
          </a:p>
        </p:txBody>
      </p:sp>
      <p:sp>
        <p:nvSpPr>
          <p:cNvPr id="15" name="TextBox 14"/>
          <p:cNvSpPr txBox="1"/>
          <p:nvPr/>
        </p:nvSpPr>
        <p:spPr>
          <a:xfrm>
            <a:off x="2999246" y="3584118"/>
            <a:ext cx="2743200" cy="369332"/>
          </a:xfrm>
          <a:prstGeom prst="rect">
            <a:avLst/>
          </a:prstGeom>
          <a:noFill/>
        </p:spPr>
        <p:txBody>
          <a:bodyPr wrap="square" rtlCol="0">
            <a:spAutoFit/>
          </a:bodyPr>
          <a:lstStyle/>
          <a:p>
            <a:r>
              <a:rPr lang="en-US" b="1" u="sng" dirty="0" smtClean="0"/>
              <a:t>The software</a:t>
            </a:r>
            <a:endParaRPr lang="en-US" b="1" u="sng" dirty="0"/>
          </a:p>
        </p:txBody>
      </p:sp>
      <p:sp>
        <p:nvSpPr>
          <p:cNvPr id="16" name="TextBox 15"/>
          <p:cNvSpPr txBox="1"/>
          <p:nvPr/>
        </p:nvSpPr>
        <p:spPr>
          <a:xfrm>
            <a:off x="3113546" y="3954845"/>
            <a:ext cx="2514600" cy="369332"/>
          </a:xfrm>
          <a:prstGeom prst="rect">
            <a:avLst/>
          </a:prstGeom>
          <a:noFill/>
        </p:spPr>
        <p:txBody>
          <a:bodyPr wrap="square" rtlCol="0">
            <a:spAutoFit/>
          </a:bodyPr>
          <a:lstStyle/>
          <a:p>
            <a:r>
              <a:rPr lang="en-US" b="1" dirty="0" smtClean="0"/>
              <a:t>Musical Scale</a:t>
            </a:r>
          </a:p>
        </p:txBody>
      </p:sp>
      <p:sp>
        <p:nvSpPr>
          <p:cNvPr id="17" name="TextBox 16"/>
          <p:cNvSpPr txBox="1"/>
          <p:nvPr/>
        </p:nvSpPr>
        <p:spPr>
          <a:xfrm>
            <a:off x="3248527" y="5017532"/>
            <a:ext cx="1666374" cy="646331"/>
          </a:xfrm>
          <a:prstGeom prst="rect">
            <a:avLst/>
          </a:prstGeom>
          <a:noFill/>
        </p:spPr>
        <p:txBody>
          <a:bodyPr wrap="square" rtlCol="0">
            <a:spAutoFit/>
          </a:bodyPr>
          <a:lstStyle/>
          <a:p>
            <a:r>
              <a:rPr lang="en-US" b="1" dirty="0" smtClean="0"/>
              <a:t>Foreign Language</a:t>
            </a:r>
            <a:endParaRPr lang="en-US" b="1" dirty="0"/>
          </a:p>
        </p:txBody>
      </p:sp>
      <p:sp>
        <p:nvSpPr>
          <p:cNvPr id="18" name="TextBox 17"/>
          <p:cNvSpPr txBox="1"/>
          <p:nvPr/>
        </p:nvSpPr>
        <p:spPr>
          <a:xfrm>
            <a:off x="6400800" y="4103132"/>
            <a:ext cx="1981200" cy="369332"/>
          </a:xfrm>
          <a:prstGeom prst="rect">
            <a:avLst/>
          </a:prstGeom>
          <a:noFill/>
        </p:spPr>
        <p:txBody>
          <a:bodyPr wrap="square" rtlCol="0">
            <a:spAutoFit/>
          </a:bodyPr>
          <a:lstStyle/>
          <a:p>
            <a:r>
              <a:rPr lang="en-US" b="1" dirty="0" smtClean="0"/>
              <a:t>Another example</a:t>
            </a:r>
            <a:endParaRPr lang="en-US"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3116" y="2479616"/>
            <a:ext cx="1776412" cy="1289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654" y="984334"/>
            <a:ext cx="3106120" cy="1584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113546" y="4287798"/>
            <a:ext cx="1905000" cy="646331"/>
          </a:xfrm>
          <a:prstGeom prst="rect">
            <a:avLst/>
          </a:prstGeom>
          <a:noFill/>
        </p:spPr>
        <p:txBody>
          <a:bodyPr wrap="square" rtlCol="0">
            <a:spAutoFit/>
          </a:bodyPr>
          <a:lstStyle/>
          <a:p>
            <a:r>
              <a:rPr lang="en-US" sz="1200" dirty="0" smtClean="0"/>
              <a:t>Imagine playing a piano simply by pointing at the notes you want to play.</a:t>
            </a:r>
            <a:endParaRPr lang="en-US" sz="1200" dirty="0"/>
          </a:p>
        </p:txBody>
      </p:sp>
    </p:spTree>
    <p:extLst>
      <p:ext uri="{BB962C8B-B14F-4D97-AF65-F5344CB8AC3E}">
        <p14:creationId xmlns:p14="http://schemas.microsoft.com/office/powerpoint/2010/main" val="420091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191</Words>
  <Application>Microsoft Office PowerPoint</Application>
  <PresentationFormat>On-screen Show (4:3)</PresentationFormat>
  <Paragraphs>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Interactive Spaces Peter Traunfeld Shannon Duvall</vt:lpstr>
    </vt:vector>
  </TitlesOfParts>
  <Company>Elon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Spaces</dc:title>
  <dc:creator>elon</dc:creator>
  <cp:lastModifiedBy>teapolet</cp:lastModifiedBy>
  <cp:revision>6</cp:revision>
  <dcterms:created xsi:type="dcterms:W3CDTF">2014-11-04T16:41:43Z</dcterms:created>
  <dcterms:modified xsi:type="dcterms:W3CDTF">2014-11-04T21:01:47Z</dcterms:modified>
</cp:coreProperties>
</file>