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" panose="02020500000000000000" charset="0"/>
      <p:regular r:id="rId13"/>
    </p:embeddedFont>
    <p:embeddedFont>
      <p:font typeface="Nirand Bold" panose="02020500000000000000" charset="-34"/>
      <p:regular r:id="rId14"/>
    </p:embeddedFont>
    <p:embeddedFont>
      <p:font typeface="Open Sans Bold" panose="020205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893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D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92504" y="-2406016"/>
            <a:ext cx="16040420" cy="160404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2247752"/>
            <a:ext cx="16810990" cy="8592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altLang="zh-TW" sz="9600" b="1" dirty="0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Java</a:t>
            </a:r>
            <a:r>
              <a:rPr lang="zh-TW" altLang="en-US" sz="9600" b="1" dirty="0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工程師就業養成班</a:t>
            </a:r>
            <a:endParaRPr lang="en-US" sz="9600" b="1" dirty="0" smtClean="0">
              <a:solidFill>
                <a:srgbClr val="627484"/>
              </a:solidFill>
              <a:latin typeface="Nirand Bold"/>
              <a:ea typeface="Nirand Bold"/>
              <a:cs typeface="Nirand Bold"/>
              <a:sym typeface="Nirand Bold"/>
            </a:endParaRPr>
          </a:p>
          <a:p>
            <a:pPr algn="l">
              <a:lnSpc>
                <a:spcPts val="13439"/>
              </a:lnSpc>
            </a:pPr>
            <a:r>
              <a:rPr lang="en-US" sz="9600" b="1" dirty="0" err="1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第二組</a:t>
            </a:r>
            <a:r>
              <a:rPr lang="en-US" sz="9600" b="1" dirty="0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  </a:t>
            </a:r>
            <a:endParaRPr lang="en-US" sz="9600" b="1" dirty="0">
              <a:solidFill>
                <a:srgbClr val="627484"/>
              </a:solidFill>
              <a:latin typeface="Nirand Bold"/>
              <a:ea typeface="Nirand Bold"/>
              <a:cs typeface="Nirand Bold"/>
              <a:sym typeface="Nirand Bold"/>
            </a:endParaRPr>
          </a:p>
          <a:p>
            <a:pPr algn="l">
              <a:lnSpc>
                <a:spcPts val="13439"/>
              </a:lnSpc>
            </a:pPr>
            <a:r>
              <a:rPr lang="en-US" sz="9600" b="1" dirty="0" err="1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停車場管理系統</a:t>
            </a:r>
            <a:r>
              <a:rPr lang="zh-TW" altLang="en-US" sz="9600" b="1" dirty="0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 </a:t>
            </a:r>
            <a:endParaRPr lang="en-US" altLang="zh-TW" sz="9600" b="1" dirty="0" smtClean="0">
              <a:solidFill>
                <a:srgbClr val="627484"/>
              </a:solidFill>
              <a:latin typeface="Nirand Bold"/>
              <a:ea typeface="Nirand Bold"/>
              <a:cs typeface="Nirand Bold"/>
              <a:sym typeface="Nirand Bold"/>
            </a:endParaRPr>
          </a:p>
          <a:p>
            <a:pPr algn="l">
              <a:lnSpc>
                <a:spcPts val="13439"/>
              </a:lnSpc>
            </a:pPr>
            <a:r>
              <a:rPr lang="zh-TW" altLang="en-US" sz="9600" b="1" dirty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 </a:t>
            </a:r>
            <a:r>
              <a:rPr lang="zh-TW" altLang="en-US" sz="9600" b="1" dirty="0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   </a:t>
            </a:r>
            <a:r>
              <a:rPr lang="zh-TW" altLang="en-US" sz="3200" b="1" dirty="0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                                                                  鄭子翰 郭易</a:t>
            </a:r>
            <a:r>
              <a:rPr lang="zh-TW" altLang="en-US" sz="3200" b="1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斌  林昀震 賴亮秀  </a:t>
            </a:r>
            <a:r>
              <a:rPr lang="zh-TW" altLang="en-US" sz="3200" b="1" dirty="0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蔡清樺</a:t>
            </a:r>
            <a:r>
              <a:rPr lang="en-US" sz="9600" b="1" dirty="0" smtClean="0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  </a:t>
            </a:r>
            <a:endParaRPr lang="en-US" sz="9600" b="1" dirty="0">
              <a:solidFill>
                <a:srgbClr val="627484"/>
              </a:solidFill>
              <a:latin typeface="Nirand Bold"/>
              <a:ea typeface="Nirand Bold"/>
              <a:cs typeface="Nirand Bold"/>
              <a:sym typeface="Nirand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4359304" y="488689"/>
            <a:ext cx="2513081" cy="25130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-1700579" y="1028700"/>
            <a:ext cx="7733905" cy="0"/>
          </a:xfrm>
          <a:prstGeom prst="line">
            <a:avLst/>
          </a:prstGeom>
          <a:ln w="38100" cap="flat">
            <a:solidFill>
              <a:srgbClr val="2E3A44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0" name="AutoShape 10"/>
          <p:cNvSpPr/>
          <p:nvPr/>
        </p:nvSpPr>
        <p:spPr>
          <a:xfrm>
            <a:off x="11230885" y="9258300"/>
            <a:ext cx="7770392" cy="0"/>
          </a:xfrm>
          <a:prstGeom prst="line">
            <a:avLst/>
          </a:prstGeom>
          <a:ln w="38100" cap="flat">
            <a:solidFill>
              <a:srgbClr val="2E3A44"/>
            </a:solidFill>
            <a:prstDash val="solid"/>
            <a:headEnd type="oval" w="lg" len="lg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629410" y="7236435"/>
            <a:ext cx="1586288" cy="158628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40084" y="-5661115"/>
            <a:ext cx="14522629" cy="1452262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D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3384836"/>
            <a:ext cx="3517329" cy="35173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9258300"/>
            <a:ext cx="16185445" cy="0"/>
          </a:xfrm>
          <a:prstGeom prst="line">
            <a:avLst/>
          </a:prstGeom>
          <a:ln w="38100" cap="flat">
            <a:solidFill>
              <a:srgbClr val="2E3A44"/>
            </a:solidFill>
            <a:prstDash val="solid"/>
            <a:headEnd type="oval" w="lg" len="lg"/>
            <a:tailEnd type="oval" w="lg" len="lg"/>
          </a:ln>
        </p:spPr>
      </p:sp>
      <p:grpSp>
        <p:nvGrpSpPr>
          <p:cNvPr id="9" name="Group 9"/>
          <p:cNvGrpSpPr/>
          <p:nvPr/>
        </p:nvGrpSpPr>
        <p:grpSpPr>
          <a:xfrm>
            <a:off x="3153796" y="6668639"/>
            <a:ext cx="1586288" cy="158628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334996" y="3648075"/>
            <a:ext cx="8807832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2E3A44"/>
                </a:solidFill>
                <a:latin typeface="Nirand Bold"/>
                <a:ea typeface="Nirand Bold"/>
                <a:cs typeface="Nirand Bold"/>
                <a:sym typeface="Nirand Bold"/>
              </a:rPr>
              <a:t>前端頁面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5194" y="-1345629"/>
            <a:ext cx="3517329" cy="351732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5325" y="8044361"/>
            <a:ext cx="8028675" cy="802867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D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9258300"/>
            <a:ext cx="16185445" cy="0"/>
          </a:xfrm>
          <a:prstGeom prst="line">
            <a:avLst/>
          </a:prstGeom>
          <a:ln w="38100" cap="flat">
            <a:solidFill>
              <a:srgbClr val="2E3A44"/>
            </a:solidFill>
            <a:prstDash val="solid"/>
            <a:headEnd type="oval" w="lg" len="lg"/>
            <a:tailEnd type="oval" w="lg" len="lg"/>
          </a:ln>
        </p:spPr>
      </p:sp>
      <p:grpSp>
        <p:nvGrpSpPr>
          <p:cNvPr id="9" name="Group 9"/>
          <p:cNvGrpSpPr/>
          <p:nvPr/>
        </p:nvGrpSpPr>
        <p:grpSpPr>
          <a:xfrm>
            <a:off x="13276242" y="-767852"/>
            <a:ext cx="1586288" cy="158628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204697" y="3119120"/>
            <a:ext cx="580876" cy="58087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574035" y="3119120"/>
            <a:ext cx="580876" cy="58087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564856" y="1761910"/>
            <a:ext cx="13284743" cy="8258390"/>
          </a:xfrm>
          <a:custGeom>
            <a:avLst/>
            <a:gdLst/>
            <a:ahLst/>
            <a:cxnLst/>
            <a:rect l="l" t="t" r="r" b="b"/>
            <a:pathLst>
              <a:path w="12076957" h="7146717">
                <a:moveTo>
                  <a:pt x="0" y="0"/>
                </a:moveTo>
                <a:lnTo>
                  <a:pt x="12076958" y="0"/>
                </a:lnTo>
                <a:lnTo>
                  <a:pt x="12076958" y="7146717"/>
                </a:lnTo>
                <a:lnTo>
                  <a:pt x="0" y="7146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468411" y="460352"/>
            <a:ext cx="8807832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2E3A44"/>
                </a:solidFill>
                <a:latin typeface="Nirand Bold"/>
                <a:ea typeface="Nirand Bold"/>
                <a:cs typeface="Nirand Bold"/>
                <a:sym typeface="Nirand Bold"/>
              </a:rPr>
              <a:t>ER  設計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42612" y="394769"/>
            <a:ext cx="6880458" cy="688045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D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23108" y="2540483"/>
            <a:ext cx="3517329" cy="35173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992413" y="9791700"/>
            <a:ext cx="16185445" cy="0"/>
          </a:xfrm>
          <a:prstGeom prst="line">
            <a:avLst/>
          </a:prstGeom>
          <a:ln w="38100" cap="flat">
            <a:solidFill>
              <a:srgbClr val="2E3A44"/>
            </a:solidFill>
            <a:prstDash val="solid"/>
            <a:headEnd type="oval" w="lg" len="lg"/>
            <a:tailEnd type="oval" w="lg" len="lg"/>
          </a:ln>
        </p:spPr>
      </p:sp>
      <p:grpSp>
        <p:nvGrpSpPr>
          <p:cNvPr id="9" name="Group 9"/>
          <p:cNvGrpSpPr/>
          <p:nvPr/>
        </p:nvGrpSpPr>
        <p:grpSpPr>
          <a:xfrm>
            <a:off x="-557588" y="7275227"/>
            <a:ext cx="1586288" cy="158628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39098"/>
              </p:ext>
            </p:extLst>
          </p:nvPr>
        </p:nvGraphicFramePr>
        <p:xfrm>
          <a:off x="963384" y="1518810"/>
          <a:ext cx="16838387" cy="8136506"/>
        </p:xfrm>
        <a:graphic>
          <a:graphicData uri="http://schemas.openxmlformats.org/drawingml/2006/table">
            <a:tbl>
              <a:tblPr/>
              <a:tblGrid>
                <a:gridCol w="114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9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3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項次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sp名稱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說明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輸入參數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輸出方式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69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generateCode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隨機產生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12 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位折扣碼，並記錄產出時間與有效日期（產出時間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+ 2 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小時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），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將折扣碼插入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DISCOUNT 表。</a:t>
                      </a: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無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直接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INSERT 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一筆折扣碼到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DISCOUNT，沒有輸出</a:t>
                      </a: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41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getAvailableSpaces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計算指定停車場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(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ParkingLotID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) 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的剩餘空位數，並透過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OUTPUT 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參數回傳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。</a:t>
                      </a: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ParkingLotID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INT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AvailableSpaces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INT OUTPUT</a:t>
                      </a: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4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vehicleEntry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車輛入場。先檢查停車場是否有空位，若有則新增一筆入場紀錄，並回傳入場資訊（停車場ID、入場時間、車牌號碼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）。</a:t>
                      </a:r>
                      <a:endParaRPr lang="en-US" sz="2400" dirty="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VehicleNumber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NVARCHAR(8)</a:t>
                      </a:r>
                      <a:endParaRPr lang="en-US" sz="1800" dirty="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ParkingLotID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INT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endParaRPr lang="en-US" sz="1800" b="1" u="none" strike="noStrike" dirty="0">
                        <a:solidFill>
                          <a:srgbClr val="000000"/>
                        </a:solidFill>
                        <a:latin typeface="Open Sans Bold"/>
                        <a:ea typeface="Open Sans Bold"/>
                        <a:cs typeface="Open Sans Bold"/>
                        <a:sym typeface="Open Sans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SELECT 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出一筆紀錄（停車場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ID、入場時間、車牌號碼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）</a:t>
                      </a:r>
                      <a:endParaRPr lang="en-US" sz="2400" dirty="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808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CalParkingFee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計算出指定車牌的停車費（未折扣前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），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並將金額插入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PAYMENT_RECORD 表。 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輸入沒有在場內的車牌會報錯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。</a:t>
                      </a:r>
                      <a:endParaRPr lang="en-US" sz="2400" dirty="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VehicleNumber</a:t>
                      </a: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NVARCHAR(8)</a:t>
                      </a:r>
                      <a:endParaRPr lang="en-US" sz="18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插入一筆計費紀錄到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PAYMENT_RECORD</a:t>
                      </a:r>
                      <a:endParaRPr lang="en-US" sz="2400" dirty="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endParaRPr lang="en-US" sz="2400" dirty="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PRINT('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已繳完費可以直接離場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')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PRINT('</a:t>
                      </a:r>
                      <a:r>
                        <a:rPr lang="en-US" sz="2400" b="1" u="none" strike="noStrike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尚未繳費，請前往繳費</a:t>
                      </a: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')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235556" y="212408"/>
            <a:ext cx="12607090" cy="131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>
                <a:solidFill>
                  <a:srgbClr val="2E3A44"/>
                </a:solidFill>
                <a:latin typeface="Nirand Bold"/>
                <a:ea typeface="Nirand Bold"/>
                <a:cs typeface="Nirand Bold"/>
                <a:sym typeface="Nirand Bold"/>
              </a:rPr>
              <a:t>STORED PROCEDURE 列表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42612" y="394769"/>
            <a:ext cx="6880458" cy="688045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D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23108" y="2540483"/>
            <a:ext cx="3517329" cy="35173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9258300"/>
            <a:ext cx="16185445" cy="0"/>
          </a:xfrm>
          <a:prstGeom prst="line">
            <a:avLst/>
          </a:prstGeom>
          <a:ln w="38100" cap="flat">
            <a:solidFill>
              <a:srgbClr val="2E3A44"/>
            </a:solidFill>
            <a:prstDash val="solid"/>
            <a:headEnd type="oval" w="lg" len="lg"/>
            <a:tailEnd type="oval" w="lg" len="lg"/>
          </a:ln>
        </p:spPr>
      </p:sp>
      <p:grpSp>
        <p:nvGrpSpPr>
          <p:cNvPr id="9" name="Group 9"/>
          <p:cNvGrpSpPr/>
          <p:nvPr/>
        </p:nvGrpSpPr>
        <p:grpSpPr>
          <a:xfrm>
            <a:off x="-557588" y="7275227"/>
            <a:ext cx="1586288" cy="158628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04271"/>
              </p:ext>
            </p:extLst>
          </p:nvPr>
        </p:nvGraphicFramePr>
        <p:xfrm>
          <a:off x="762000" y="1927452"/>
          <a:ext cx="16840200" cy="6841972"/>
        </p:xfrm>
        <a:graphic>
          <a:graphicData uri="http://schemas.openxmlformats.org/drawingml/2006/table">
            <a:tbl>
              <a:tblPr/>
              <a:tblGrid>
                <a:gridCol w="122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0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037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項次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sp名稱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說明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輸入參數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輸出方式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39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UseCupong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使用折扣碼。檢查折扣碼有效性，若有效則折抵一小時停車費，並更新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PAYMENT_RECORD 及 DISCOUNT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表。折扣碼用過就不可在使用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。</a:t>
                      </a: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VehicleNumber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NVARCHAR(8)</a:t>
                      </a:r>
                      <a:endParaRPr lang="en-US" sz="20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@Code NCHAR(12)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更新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PAYMENT_RECORD 與 DISCOUNT</a:t>
                      </a:r>
                      <a:endParaRPr lang="en-US" sz="24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例外情況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：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PRINT('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已不需折抵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')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PRINT('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錯誤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/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過期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/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使用過的優惠券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!')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Open Sans Bold"/>
                        <a:ea typeface="Open Sans Bold"/>
                        <a:cs typeface="Open Sans Bold"/>
                        <a:sym typeface="Open Sans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41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Pay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繳費。根據付款方式（現金或信用卡）更新付款紀錄，並將停車紀錄的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PaidUntilTime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往後延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15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分鐘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。</a:t>
                      </a: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VehicleNumber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NVARCHAR(8)</a:t>
                      </a:r>
                      <a:endParaRPr lang="en-US" sz="20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PayType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BIT （0=現金，1=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信用卡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）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TransactionID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NVARCHAR(100)（</a:t>
                      </a: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可選，信用卡用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）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Open Sans Bold"/>
                        <a:ea typeface="Open Sans Bold"/>
                        <a:cs typeface="Open Sans Bold"/>
                        <a:sym typeface="Open Sans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更新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PAYMENT_RECORD 與 PARKING_RECORD</a:t>
                      </a:r>
                      <a:endParaRPr lang="en-US" sz="24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例外情況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：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RAISERROR('需要重金計算金額',11, 1);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Open Sans Bold"/>
                        <a:ea typeface="Open Sans Bold"/>
                        <a:cs typeface="Open Sans Bold"/>
                        <a:sym typeface="Open Sans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235556" y="212408"/>
            <a:ext cx="12607090" cy="131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>
                <a:solidFill>
                  <a:srgbClr val="2E3A44"/>
                </a:solidFill>
                <a:latin typeface="Nirand Bold"/>
                <a:ea typeface="Nirand Bold"/>
                <a:cs typeface="Nirand Bold"/>
                <a:sym typeface="Nirand Bold"/>
              </a:rPr>
              <a:t>STORED PROCEDURE 列表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42612" y="394769"/>
            <a:ext cx="6880458" cy="688045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D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23108" y="2540483"/>
            <a:ext cx="3517329" cy="35173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9258300"/>
            <a:ext cx="16185445" cy="0"/>
          </a:xfrm>
          <a:prstGeom prst="line">
            <a:avLst/>
          </a:prstGeom>
          <a:ln w="38100" cap="flat">
            <a:solidFill>
              <a:srgbClr val="2E3A44"/>
            </a:solidFill>
            <a:prstDash val="solid"/>
            <a:headEnd type="oval" w="lg" len="lg"/>
            <a:tailEnd type="oval" w="lg" len="lg"/>
          </a:ln>
        </p:spPr>
      </p:sp>
      <p:grpSp>
        <p:nvGrpSpPr>
          <p:cNvPr id="9" name="Group 9"/>
          <p:cNvGrpSpPr/>
          <p:nvPr/>
        </p:nvGrpSpPr>
        <p:grpSpPr>
          <a:xfrm>
            <a:off x="-557588" y="7275227"/>
            <a:ext cx="1586288" cy="158628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25728"/>
              </p:ext>
            </p:extLst>
          </p:nvPr>
        </p:nvGraphicFramePr>
        <p:xfrm>
          <a:off x="752510" y="2489370"/>
          <a:ext cx="17078289" cy="6223430"/>
        </p:xfrm>
        <a:graphic>
          <a:graphicData uri="http://schemas.openxmlformats.org/drawingml/2006/table">
            <a:tbl>
              <a:tblPr/>
              <a:tblGrid>
                <a:gridCol w="124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6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3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6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6297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項次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sp名稱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說明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輸入參數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輸出方式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881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exitParkingLot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車輛離場。檢查是否已繳費且未超過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15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分鐘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(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PaidUntilTime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)，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若符合則更新離場時間與總金額，否則提示需重新繳費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。</a:t>
                      </a: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LicensePlate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NVARCHAR(8)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更新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PARKING_RECORD（ExitTime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與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TotalFee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）</a:t>
                      </a:r>
                      <a:endParaRPr lang="en-US" sz="24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例外情況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：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PRINT('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尚未繳費，請前往繳費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')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PRINT('已超過15分鐘，請重新繳費')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800" b="1" dirty="0">
                        <a:solidFill>
                          <a:srgbClr val="000000"/>
                        </a:solidFill>
                        <a:latin typeface="Open Sans Bold"/>
                        <a:ea typeface="Open Sans Bold"/>
                        <a:cs typeface="Open Sans Bold"/>
                        <a:sym typeface="Open Sans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832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refreshDiscount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每天固定時間執行，刪除過期未使用的折扣券，以及超過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24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小時的折扣紀錄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。</a:t>
                      </a: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無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刪除過期折扣券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(DISCOUNT)</a:t>
                      </a:r>
                      <a:endParaRPr lang="en-US" sz="24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235556" y="212408"/>
            <a:ext cx="12607090" cy="131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>
                <a:solidFill>
                  <a:srgbClr val="2E3A44"/>
                </a:solidFill>
                <a:latin typeface="Nirand Bold"/>
                <a:ea typeface="Nirand Bold"/>
                <a:cs typeface="Nirand Bold"/>
                <a:sym typeface="Nirand Bold"/>
              </a:rPr>
              <a:t>STORED PROCEDURE 列表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D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965" y="-2876710"/>
            <a:ext cx="16040420" cy="160404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11909" y="2963670"/>
            <a:ext cx="7864182" cy="462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10"/>
              </a:lnSpc>
            </a:pPr>
            <a:r>
              <a:rPr lang="en-US" sz="17000" b="1">
                <a:solidFill>
                  <a:srgbClr val="627484"/>
                </a:solidFill>
                <a:latin typeface="Nirand Bold"/>
                <a:ea typeface="Nirand Bold"/>
                <a:cs typeface="Nirand Bold"/>
                <a:sym typeface="Nirand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076091" y="710993"/>
            <a:ext cx="2513081" cy="251308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-1700579" y="1028700"/>
            <a:ext cx="7733905" cy="0"/>
          </a:xfrm>
          <a:prstGeom prst="line">
            <a:avLst/>
          </a:prstGeom>
          <a:ln w="38100" cap="flat">
            <a:solidFill>
              <a:srgbClr val="2E3A44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0" name="AutoShape 10"/>
          <p:cNvSpPr/>
          <p:nvPr/>
        </p:nvSpPr>
        <p:spPr>
          <a:xfrm>
            <a:off x="11230885" y="9258300"/>
            <a:ext cx="7770392" cy="0"/>
          </a:xfrm>
          <a:prstGeom prst="line">
            <a:avLst/>
          </a:prstGeom>
          <a:ln w="38100" cap="flat">
            <a:solidFill>
              <a:srgbClr val="2E3A44"/>
            </a:solidFill>
            <a:prstDash val="solid"/>
            <a:headEnd type="oval" w="lg" len="lg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2740932" y="6266276"/>
            <a:ext cx="1586288" cy="158628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748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305</Words>
  <Application>Microsoft Office PowerPoint</Application>
  <PresentationFormat>自訂</PresentationFormat>
  <Paragraphs>80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Nirand Bold</vt:lpstr>
      <vt:lpstr>Open Sans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第二組</dc:title>
  <cp:lastModifiedBy>Peter Lin</cp:lastModifiedBy>
  <cp:revision>7</cp:revision>
  <dcterms:created xsi:type="dcterms:W3CDTF">2006-08-16T00:00:00Z</dcterms:created>
  <dcterms:modified xsi:type="dcterms:W3CDTF">2025-09-16T13:15:42Z</dcterms:modified>
  <dc:identifier>DAGwkWiymG0</dc:identifier>
</cp:coreProperties>
</file>