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33"/>
  </p:notesMasterIdLst>
  <p:sldIdLst>
    <p:sldId id="256" r:id="rId4"/>
    <p:sldId id="258" r:id="rId5"/>
    <p:sldId id="272" r:id="rId6"/>
    <p:sldId id="275" r:id="rId7"/>
    <p:sldId id="276" r:id="rId8"/>
    <p:sldId id="277" r:id="rId9"/>
    <p:sldId id="268" r:id="rId10"/>
    <p:sldId id="269" r:id="rId11"/>
    <p:sldId id="274" r:id="rId12"/>
    <p:sldId id="278" r:id="rId13"/>
    <p:sldId id="283" r:id="rId14"/>
    <p:sldId id="288" r:id="rId15"/>
    <p:sldId id="279" r:id="rId16"/>
    <p:sldId id="284" r:id="rId17"/>
    <p:sldId id="289" r:id="rId18"/>
    <p:sldId id="280" r:id="rId19"/>
    <p:sldId id="285" r:id="rId20"/>
    <p:sldId id="290" r:id="rId21"/>
    <p:sldId id="281" r:id="rId22"/>
    <p:sldId id="286" r:id="rId23"/>
    <p:sldId id="291" r:id="rId24"/>
    <p:sldId id="282" r:id="rId25"/>
    <p:sldId id="287" r:id="rId26"/>
    <p:sldId id="292" r:id="rId27"/>
    <p:sldId id="273" r:id="rId28"/>
    <p:sldId id="263" r:id="rId29"/>
    <p:sldId id="270" r:id="rId30"/>
    <p:sldId id="261" r:id="rId31"/>
    <p:sldId id="26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546" autoAdjust="0"/>
  </p:normalViewPr>
  <p:slideViewPr>
    <p:cSldViewPr snapToGrid="0">
      <p:cViewPr varScale="1">
        <p:scale>
          <a:sx n="66" d="100"/>
          <a:sy n="66" d="100"/>
        </p:scale>
        <p:origin x="56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13/05/2023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51528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607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95962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15</a:t>
            </a:fld>
            <a:endParaRPr lang="en-NZ"/>
          </a:p>
        </p:txBody>
      </p:sp>
    </p:spTree>
    <p:extLst>
      <p:ext uri="{BB962C8B-B14F-4D97-AF65-F5344CB8AC3E}">
        <p14:creationId xmlns:p14="http://schemas.microsoft.com/office/powerpoint/2010/main" val="1496503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8055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95735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18</a:t>
            </a:fld>
            <a:endParaRPr lang="en-NZ"/>
          </a:p>
        </p:txBody>
      </p:sp>
    </p:spTree>
    <p:extLst>
      <p:ext uri="{BB962C8B-B14F-4D97-AF65-F5344CB8AC3E}">
        <p14:creationId xmlns:p14="http://schemas.microsoft.com/office/powerpoint/2010/main" val="2549288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62103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913914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21</a:t>
            </a:fld>
            <a:endParaRPr lang="en-NZ"/>
          </a:p>
        </p:txBody>
      </p:sp>
    </p:spTree>
    <p:extLst>
      <p:ext uri="{BB962C8B-B14F-4D97-AF65-F5344CB8AC3E}">
        <p14:creationId xmlns:p14="http://schemas.microsoft.com/office/powerpoint/2010/main" val="3853188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3766393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95586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4544402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24</a:t>
            </a:fld>
            <a:endParaRPr lang="en-NZ"/>
          </a:p>
        </p:txBody>
      </p:sp>
    </p:spTree>
    <p:extLst>
      <p:ext uri="{BB962C8B-B14F-4D97-AF65-F5344CB8AC3E}">
        <p14:creationId xmlns:p14="http://schemas.microsoft.com/office/powerpoint/2010/main" val="37449561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25</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26</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28</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29</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1470979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6</a:t>
            </a:fld>
            <a:endParaRPr lang="en-NZ"/>
          </a:p>
        </p:txBody>
      </p:sp>
    </p:spTree>
    <p:extLst>
      <p:ext uri="{BB962C8B-B14F-4D97-AF65-F5344CB8AC3E}">
        <p14:creationId xmlns:p14="http://schemas.microsoft.com/office/powerpoint/2010/main" val="2344397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8801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801039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13/05/2023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13/05/2023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13/05/2023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13/05/2023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13/05/2023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13/05/2023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13/05/2023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13/05/2023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13/05/2023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13/05/2023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13/05/2023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13/05/2023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microsoft.com/office/2007/relationships/hdphoto" Target="../media/hdphoto3.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microsoft.com/office/2007/relationships/hdphoto" Target="../media/hdphoto4.wd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microsoft.com/office/2007/relationships/hdphoto" Target="../media/hdphoto5.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microsoft.com/office/2007/relationships/hdphoto" Target="../media/hdphoto6.wdp"/></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a:bodyPr>
          <a:lstStyle/>
          <a:p>
            <a:r>
              <a:rPr lang="en-NZ" dirty="0"/>
              <a:t>AS91896[2.7] AS91887[2.8]</a:t>
            </a:r>
            <a:br>
              <a:rPr lang="en-NZ" dirty="0"/>
            </a:br>
            <a:r>
              <a:rPr lang="en-NZ" dirty="0"/>
              <a:t>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[Peter McKay]</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p:nvSpPr>
          <p:cNvPr id="10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Google Shape;86;p18"/>
          <p:cNvSpPr txBox="1">
            <a:spLocks noGrp="1"/>
          </p:cNvSpPr>
          <p:nvPr>
            <p:ph type="title"/>
          </p:nvPr>
        </p:nvSpPr>
        <p:spPr>
          <a:xfrm>
            <a:off x="1028700" y="1967266"/>
            <a:ext cx="2628900" cy="2547257"/>
          </a:xfrm>
          <a:prstGeom prst="rect">
            <a:avLst/>
          </a:prstGeom>
          <a:noFill/>
        </p:spPr>
        <p:txBody>
          <a:bodyPr spcFirstLastPara="1" vert="horz" lIns="91440" tIns="45720" rIns="91440" bIns="45720" rtlCol="0" anchor="ctr" anchorCtr="0">
            <a:normAutofit/>
          </a:bodyPr>
          <a:lstStyle/>
          <a:p>
            <a:pPr algn="ctr">
              <a:spcBef>
                <a:spcPct val="0"/>
              </a:spcBef>
            </a:pPr>
            <a:r>
              <a:rPr lang="en-US" sz="3600" kern="1200" dirty="0">
                <a:solidFill>
                  <a:srgbClr val="FFFFFF"/>
                </a:solidFill>
                <a:latin typeface="+mj-lt"/>
                <a:ea typeface="+mj-ea"/>
                <a:cs typeface="+mj-cs"/>
              </a:rPr>
              <a:t>[Add Monster Cards] (Trello screenshot)</a:t>
            </a:r>
          </a:p>
        </p:txBody>
      </p:sp>
      <p:pic>
        <p:nvPicPr>
          <p:cNvPr id="4" name="Picture 3">
            <a:extLst>
              <a:ext uri="{FF2B5EF4-FFF2-40B4-BE49-F238E27FC236}">
                <a16:creationId xmlns:a16="http://schemas.microsoft.com/office/drawing/2014/main" id="{35AC310D-BBC4-4CD6-60BA-0F5A44E40BA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5701" b="95487" l="4950" r="89769">
                        <a14:foregroundMark x1="11221" y1="5701" x2="10231" y2="16152"/>
                        <a14:foregroundMark x1="7261" y1="13539" x2="7261" y2="28504"/>
                        <a14:foregroundMark x1="8911" y1="87648" x2="27063" y2="91449"/>
                        <a14:foregroundMark x1="27063" y1="91449" x2="28383" y2="91211"/>
                        <a14:foregroundMark x1="41254" y1="89786" x2="59406" y2="90499"/>
                        <a14:foregroundMark x1="59406" y1="90499" x2="70627" y2="90261"/>
                        <a14:foregroundMark x1="9191" y1="95169" x2="52475" y2="91924"/>
                        <a14:backgroundMark x1="990" y1="91924" x2="5941" y2="96675"/>
                      </a14:backgroundRemoval>
                    </a14:imgEffect>
                  </a14:imgLayer>
                </a14:imgProps>
              </a:ext>
            </a:extLst>
          </a:blip>
          <a:stretch>
            <a:fillRect/>
          </a:stretch>
        </p:blipFill>
        <p:spPr>
          <a:xfrm>
            <a:off x="6163714" y="643466"/>
            <a:ext cx="4007904" cy="5568739"/>
          </a:xfrm>
          <a:prstGeom prst="rect">
            <a:avLst/>
          </a:prstGeom>
        </p:spPr>
      </p:pic>
    </p:spTree>
    <p:extLst>
      <p:ext uri="{BB962C8B-B14F-4D97-AF65-F5344CB8AC3E}">
        <p14:creationId xmlns:p14="http://schemas.microsoft.com/office/powerpoint/2010/main" val="3646366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30936" y="502920"/>
            <a:ext cx="3419856" cy="1463040"/>
          </a:xfrm>
          <a:prstGeom prst="rect">
            <a:avLst/>
          </a:prstGeom>
        </p:spPr>
        <p:txBody>
          <a:bodyPr spcFirstLastPara="1" vert="horz" lIns="91440" tIns="45720" rIns="91440" bIns="45720" rtlCol="0" anchor="ctr" anchorCtr="0">
            <a:normAutofit/>
          </a:bodyPr>
          <a:lstStyle/>
          <a:p>
            <a:pPr>
              <a:spcBef>
                <a:spcPct val="0"/>
              </a:spcBef>
            </a:pPr>
            <a:r>
              <a:rPr lang="en-US" sz="3700" kern="1200">
                <a:solidFill>
                  <a:schemeClr val="tx1"/>
                </a:solidFill>
                <a:latin typeface="+mj-lt"/>
                <a:ea typeface="+mj-ea"/>
                <a:cs typeface="+mj-cs"/>
              </a:rPr>
              <a:t>[Add Monster Cards] - Test Plan</a:t>
            </a:r>
          </a:p>
        </p:txBody>
      </p:sp>
      <p:sp>
        <p:nvSpPr>
          <p:cNvPr id="9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131B8159-1193-43FC-1CEB-A72108AC75C1}"/>
              </a:ext>
            </a:extLst>
          </p:cNvPr>
          <p:cNvSpPr/>
          <p:nvPr/>
        </p:nvSpPr>
        <p:spPr>
          <a:xfrm>
            <a:off x="4654295" y="502920"/>
            <a:ext cx="6894576" cy="1463040"/>
          </a:xfrm>
          <a:prstGeom prst="rect">
            <a:avLst/>
          </a:prstGeom>
        </p:spPr>
        <p:txBody>
          <a:bodyPr vert="horz" lIns="91440" tIns="45720" rIns="91440" bIns="45720" rtlCol="0" anchor="ctr">
            <a:normAutofit/>
          </a:bodyPr>
          <a:lstStyle/>
          <a:p>
            <a:pPr marL="0" marR="0" lvl="0" indent="-228600" fontAlgn="auto">
              <a:lnSpc>
                <a:spcPct val="90000"/>
              </a:lnSpc>
              <a:spcBef>
                <a:spcPts val="0"/>
              </a:spcBef>
              <a:spcAft>
                <a:spcPts val="600"/>
              </a:spcAft>
              <a:buClrTx/>
              <a:buSzTx/>
              <a:buFont typeface="Arial" panose="020B0604020202020204" pitchFamily="34" charset="0"/>
              <a:buChar char="•"/>
              <a:tabLst/>
              <a:defRPr/>
            </a:pPr>
            <a:r>
              <a:rPr lang="en-US" sz="2200" i="1" dirty="0"/>
              <a:t>Additional rows can be added by clicking in the last cell and then using the Tab key </a:t>
            </a:r>
          </a:p>
        </p:txBody>
      </p:sp>
      <p:graphicFrame>
        <p:nvGraphicFramePr>
          <p:cNvPr id="92" name="Google Shape;92;p19"/>
          <p:cNvGraphicFramePr/>
          <p:nvPr>
            <p:extLst>
              <p:ext uri="{D42A27DB-BD31-4B8C-83A1-F6EECF244321}">
                <p14:modId xmlns:p14="http://schemas.microsoft.com/office/powerpoint/2010/main" val="2835265495"/>
              </p:ext>
            </p:extLst>
          </p:nvPr>
        </p:nvGraphicFramePr>
        <p:xfrm>
          <a:off x="630936" y="2508052"/>
          <a:ext cx="10917936" cy="3525123"/>
        </p:xfrm>
        <a:graphic>
          <a:graphicData uri="http://schemas.openxmlformats.org/drawingml/2006/table">
            <a:tbl>
              <a:tblPr firstRow="1" bandRow="1">
                <a:noFill/>
              </a:tblPr>
              <a:tblGrid>
                <a:gridCol w="5563279">
                  <a:extLst>
                    <a:ext uri="{9D8B030D-6E8A-4147-A177-3AD203B41FA5}">
                      <a16:colId xmlns:a16="http://schemas.microsoft.com/office/drawing/2014/main" val="20000"/>
                    </a:ext>
                  </a:extLst>
                </a:gridCol>
                <a:gridCol w="5354657">
                  <a:extLst>
                    <a:ext uri="{9D8B030D-6E8A-4147-A177-3AD203B41FA5}">
                      <a16:colId xmlns:a16="http://schemas.microsoft.com/office/drawing/2014/main" val="20001"/>
                    </a:ext>
                  </a:extLst>
                </a:gridCol>
              </a:tblGrid>
              <a:tr h="865999">
                <a:tc>
                  <a:txBody>
                    <a:bodyPr/>
                    <a:lstStyle/>
                    <a:p>
                      <a:pPr marL="0" lvl="0" indent="0" algn="l" rtl="0">
                        <a:spcBef>
                          <a:spcPts val="0"/>
                        </a:spcBef>
                        <a:spcAft>
                          <a:spcPts val="0"/>
                        </a:spcAft>
                        <a:buNone/>
                      </a:pPr>
                      <a:r>
                        <a:rPr lang="en" sz="3200" b="1"/>
                        <a:t>Test Cases - input</a:t>
                      </a:r>
                      <a:endParaRPr sz="3200" b="1"/>
                    </a:p>
                  </a:txBody>
                  <a:tcPr marL="163379" marR="163379" marT="163379" marB="163379">
                    <a:solidFill>
                      <a:srgbClr val="CCCCCC"/>
                    </a:solidFill>
                  </a:tcPr>
                </a:tc>
                <a:tc>
                  <a:txBody>
                    <a:bodyPr/>
                    <a:lstStyle/>
                    <a:p>
                      <a:pPr marL="0" lvl="0" indent="0" algn="l" rtl="0">
                        <a:spcBef>
                          <a:spcPts val="0"/>
                        </a:spcBef>
                        <a:spcAft>
                          <a:spcPts val="0"/>
                        </a:spcAft>
                        <a:buNone/>
                      </a:pPr>
                      <a:r>
                        <a:rPr lang="en" sz="3200" b="1"/>
                        <a:t>Expected output</a:t>
                      </a:r>
                      <a:endParaRPr sz="3200" b="1"/>
                    </a:p>
                  </a:txBody>
                  <a:tcPr marL="163379" marR="163379" marT="163379" marB="163379">
                    <a:solidFill>
                      <a:srgbClr val="CCCCCC"/>
                    </a:solidFill>
                  </a:tcPr>
                </a:tc>
                <a:extLst>
                  <a:ext uri="{0D108BD9-81ED-4DB2-BD59-A6C34878D82A}">
                    <a16:rowId xmlns:a16="http://schemas.microsoft.com/office/drawing/2014/main" val="10000"/>
                  </a:ext>
                </a:extLst>
              </a:tr>
              <a:tr h="531829">
                <a:tc>
                  <a:txBody>
                    <a:bodyPr/>
                    <a:lstStyle/>
                    <a:p>
                      <a:pPr lvl="0" algn="l">
                        <a:lnSpc>
                          <a:spcPct val="100000"/>
                        </a:lnSpc>
                        <a:spcBef>
                          <a:spcPts val="0"/>
                        </a:spcBef>
                        <a:spcAft>
                          <a:spcPts val="0"/>
                        </a:spcAft>
                        <a:buNone/>
                      </a:pPr>
                      <a:r>
                        <a:rPr lang="en-US" sz="1300" b="1" i="0" u="none" strike="noStrike" noProof="0">
                          <a:solidFill>
                            <a:srgbClr val="6A8759"/>
                          </a:solidFill>
                          <a:latin typeface="Consolas"/>
                        </a:rPr>
                        <a:t>Enter the Monster Name</a:t>
                      </a:r>
                    </a:p>
                  </a:txBody>
                  <a:tcPr marL="139274" marR="139274" marT="139274" marB="139274"/>
                </a:tc>
                <a:tc>
                  <a:txBody>
                    <a:bodyPr/>
                    <a:lstStyle/>
                    <a:p>
                      <a:pPr marL="0" lvl="0" indent="0" algn="l">
                        <a:spcBef>
                          <a:spcPts val="0"/>
                        </a:spcBef>
                        <a:spcAft>
                          <a:spcPts val="0"/>
                        </a:spcAft>
                        <a:buNone/>
                      </a:pPr>
                      <a:r>
                        <a:rPr lang="en-US" sz="1100" err="1"/>
                        <a:t>Asdas</a:t>
                      </a:r>
                      <a:endParaRPr lang="en-US" sz="1100"/>
                    </a:p>
                  </a:txBody>
                  <a:tcPr marL="139274" marR="139274" marT="139274" marB="139274"/>
                </a:tc>
                <a:extLst>
                  <a:ext uri="{0D108BD9-81ED-4DB2-BD59-A6C34878D82A}">
                    <a16:rowId xmlns:a16="http://schemas.microsoft.com/office/drawing/2014/main" val="10001"/>
                  </a:ext>
                </a:extLst>
              </a:tr>
              <a:tr h="531826">
                <a:tc>
                  <a:txBody>
                    <a:bodyPr/>
                    <a:lstStyle/>
                    <a:p>
                      <a:pPr lvl="0" algn="l">
                        <a:lnSpc>
                          <a:spcPct val="100000"/>
                        </a:lnSpc>
                        <a:spcBef>
                          <a:spcPts val="0"/>
                        </a:spcBef>
                        <a:spcAft>
                          <a:spcPts val="0"/>
                        </a:spcAft>
                        <a:buNone/>
                      </a:pPr>
                      <a:r>
                        <a:rPr lang="en-US" sz="1300" b="1" i="0" u="none" strike="noStrike" noProof="0">
                          <a:solidFill>
                            <a:srgbClr val="6A8759"/>
                          </a:solidFill>
                          <a:latin typeface="Consolas"/>
                        </a:rPr>
                        <a:t>Monster Strength</a:t>
                      </a:r>
                    </a:p>
                  </a:txBody>
                  <a:tcPr marL="139273" marR="139273" marT="139273" marB="13927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err="1"/>
                        <a:t>Asdsad</a:t>
                      </a:r>
                      <a:endParaRPr lang="en-US" sz="1100"/>
                    </a:p>
                  </a:txBody>
                  <a:tcPr marL="139273" marR="139273" marT="139273" marB="139273"/>
                </a:tc>
                <a:extLst>
                  <a:ext uri="{0D108BD9-81ED-4DB2-BD59-A6C34878D82A}">
                    <a16:rowId xmlns:a16="http://schemas.microsoft.com/office/drawing/2014/main" val="2472108450"/>
                  </a:ext>
                </a:extLst>
              </a:tr>
              <a:tr h="531823">
                <a:tc>
                  <a:txBody>
                    <a:bodyPr/>
                    <a:lstStyle/>
                    <a:p>
                      <a:pPr lvl="0" algn="l">
                        <a:lnSpc>
                          <a:spcPct val="100000"/>
                        </a:lnSpc>
                        <a:spcBef>
                          <a:spcPts val="0"/>
                        </a:spcBef>
                        <a:spcAft>
                          <a:spcPts val="0"/>
                        </a:spcAft>
                        <a:buNone/>
                      </a:pPr>
                      <a:r>
                        <a:rPr lang="en-US" sz="1300" b="1" i="0" u="none" strike="noStrike" noProof="0">
                          <a:solidFill>
                            <a:srgbClr val="6A8759"/>
                          </a:solidFill>
                          <a:latin typeface="Consolas"/>
                        </a:rPr>
                        <a:t>Monster Speed</a:t>
                      </a:r>
                    </a:p>
                  </a:txBody>
                  <a:tcPr marL="139272" marR="139272" marT="139272" marB="13927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err="1"/>
                        <a:t>Asdasdasd</a:t>
                      </a:r>
                      <a:endParaRPr lang="en-US" sz="1200"/>
                    </a:p>
                  </a:txBody>
                  <a:tcPr marL="139272" marR="139272" marT="139272" marB="139272"/>
                </a:tc>
                <a:extLst>
                  <a:ext uri="{0D108BD9-81ED-4DB2-BD59-A6C34878D82A}">
                    <a16:rowId xmlns:a16="http://schemas.microsoft.com/office/drawing/2014/main" val="2976925996"/>
                  </a:ext>
                </a:extLst>
              </a:tr>
              <a:tr h="531823">
                <a:tc>
                  <a:txBody>
                    <a:bodyPr/>
                    <a:lstStyle/>
                    <a:p>
                      <a:pPr lvl="0" algn="l">
                        <a:lnSpc>
                          <a:spcPct val="100000"/>
                        </a:lnSpc>
                        <a:spcBef>
                          <a:spcPts val="0"/>
                        </a:spcBef>
                        <a:spcAft>
                          <a:spcPts val="0"/>
                        </a:spcAft>
                        <a:buNone/>
                      </a:pPr>
                      <a:r>
                        <a:rPr lang="en-US" sz="1300" b="1" i="0" u="none" strike="noStrike" noProof="0">
                          <a:solidFill>
                            <a:srgbClr val="6A8759"/>
                          </a:solidFill>
                          <a:latin typeface="Consolas"/>
                        </a:rPr>
                        <a:t>Monster Stealth</a:t>
                      </a:r>
                      <a:endParaRPr lang="en-US" sz="1300" b="1"/>
                    </a:p>
                  </a:txBody>
                  <a:tcPr marL="139272" marR="139272" marT="139272" marB="13927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err="1"/>
                        <a:t>Asdasdas</a:t>
                      </a:r>
                      <a:endParaRPr lang="en-US" sz="1100"/>
                    </a:p>
                  </a:txBody>
                  <a:tcPr marL="139272" marR="139272" marT="139272" marB="139272"/>
                </a:tc>
                <a:extLst>
                  <a:ext uri="{0D108BD9-81ED-4DB2-BD59-A6C34878D82A}">
                    <a16:rowId xmlns:a16="http://schemas.microsoft.com/office/drawing/2014/main" val="3074290092"/>
                  </a:ext>
                </a:extLst>
              </a:tr>
              <a:tr h="531823">
                <a:tc>
                  <a:txBody>
                    <a:bodyPr/>
                    <a:lstStyle/>
                    <a:p>
                      <a:pPr lvl="0" algn="l">
                        <a:lnSpc>
                          <a:spcPct val="100000"/>
                        </a:lnSpc>
                        <a:spcBef>
                          <a:spcPts val="0"/>
                        </a:spcBef>
                        <a:spcAft>
                          <a:spcPts val="0"/>
                        </a:spcAft>
                        <a:buNone/>
                      </a:pPr>
                      <a:r>
                        <a:rPr lang="en-US" sz="1300" b="1" i="0" u="none" strike="noStrike" noProof="0">
                          <a:solidFill>
                            <a:srgbClr val="6A8759"/>
                          </a:solidFill>
                          <a:latin typeface="Consolas"/>
                        </a:rPr>
                        <a:t>Monster Cunning</a:t>
                      </a:r>
                    </a:p>
                  </a:txBody>
                  <a:tcPr marL="139272" marR="139272" marT="139272" marB="13927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err="1"/>
                        <a:t>asdsadasdasd</a:t>
                      </a:r>
                      <a:endParaRPr lang="en-US" sz="1200"/>
                    </a:p>
                  </a:txBody>
                  <a:tcPr marL="139272" marR="139272" marT="139272" marB="139272"/>
                </a:tc>
                <a:extLst>
                  <a:ext uri="{0D108BD9-81ED-4DB2-BD59-A6C34878D82A}">
                    <a16:rowId xmlns:a16="http://schemas.microsoft.com/office/drawing/2014/main" val="883266506"/>
                  </a:ext>
                </a:extLst>
              </a:tr>
            </a:tbl>
          </a:graphicData>
        </a:graphic>
      </p:graphicFrame>
    </p:spTree>
    <p:extLst>
      <p:ext uri="{BB962C8B-B14F-4D97-AF65-F5344CB8AC3E}">
        <p14:creationId xmlns:p14="http://schemas.microsoft.com/office/powerpoint/2010/main" val="3360876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a:t>
            </a:r>
            <a:r>
              <a:rPr lang="en" sz="4400" dirty="0"/>
              <a:t>Add Monster Cards</a:t>
            </a:r>
            <a:r>
              <a:rPr lang="en-NZ" dirty="0"/>
              <a:t>]: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1212065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p:nvSpPr>
          <p:cNvPr id="9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Google Shape;86;p18"/>
          <p:cNvSpPr txBox="1">
            <a:spLocks noGrp="1"/>
          </p:cNvSpPr>
          <p:nvPr>
            <p:ph type="title"/>
          </p:nvPr>
        </p:nvSpPr>
        <p:spPr>
          <a:xfrm>
            <a:off x="1028700" y="1967266"/>
            <a:ext cx="2628900" cy="2547257"/>
          </a:xfrm>
          <a:prstGeom prst="rect">
            <a:avLst/>
          </a:prstGeom>
          <a:noFill/>
        </p:spPr>
        <p:txBody>
          <a:bodyPr spcFirstLastPara="1" vert="horz" lIns="91440" tIns="45720" rIns="91440" bIns="45720" rtlCol="0" anchor="ctr" anchorCtr="0">
            <a:normAutofit/>
          </a:bodyPr>
          <a:lstStyle/>
          <a:p>
            <a:pPr algn="ctr">
              <a:spcBef>
                <a:spcPct val="0"/>
              </a:spcBef>
            </a:pPr>
            <a:r>
              <a:rPr lang="en-US" sz="3600" kern="1200" dirty="0">
                <a:solidFill>
                  <a:srgbClr val="FFFFFF"/>
                </a:solidFill>
                <a:latin typeface="+mj-lt"/>
                <a:ea typeface="+mj-ea"/>
                <a:cs typeface="+mj-cs"/>
              </a:rPr>
              <a:t>[Remove Monster Cards] (Trello screenshot)</a:t>
            </a:r>
          </a:p>
        </p:txBody>
      </p:sp>
      <p:pic>
        <p:nvPicPr>
          <p:cNvPr id="4" name="Picture 3">
            <a:extLst>
              <a:ext uri="{FF2B5EF4-FFF2-40B4-BE49-F238E27FC236}">
                <a16:creationId xmlns:a16="http://schemas.microsoft.com/office/drawing/2014/main" id="{85955C9A-B791-D7C9-8BE1-C7F84C81E05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630" b="91852" l="8251" r="93069">
                        <a14:foregroundMark x1="14191" y1="14074" x2="11881" y2="33333"/>
                        <a14:foregroundMark x1="8251" y1="13704" x2="11221" y2="29630"/>
                        <a14:foregroundMark x1="11881" y1="10370" x2="34323" y2="12963"/>
                        <a14:foregroundMark x1="34323" y1="12963" x2="45875" y2="12593"/>
                        <a14:foregroundMark x1="45875" y1="12593" x2="45875" y2="12593"/>
                        <a14:foregroundMark x1="49505" y1="11481" x2="72937" y2="12222"/>
                        <a14:foregroundMark x1="81518" y1="12593" x2="91749" y2="22963"/>
                        <a14:foregroundMark x1="90099" y1="12222" x2="92739" y2="18148"/>
                        <a14:foregroundMark x1="93069" y1="9630" x2="93399" y2="18889"/>
                        <a14:foregroundMark x1="91749" y1="78889" x2="75578" y2="87407"/>
                        <a14:foregroundMark x1="75578" y1="87407" x2="38284" y2="85556"/>
                        <a14:foregroundMark x1="13531" y1="91852" x2="59406" y2="84815"/>
                        <a14:foregroundMark x1="59406" y1="84815" x2="59736" y2="84815"/>
                        <a14:foregroundMark x1="86799" y1="91852" x2="56436" y2="89630"/>
                        <a14:backgroundMark x1="95710" y1="94444" x2="94059" y2="95185"/>
                        <a14:backgroundMark x1="94719" y1="3333" x2="94389" y2="5556"/>
                      </a14:backgroundRemoval>
                    </a14:imgEffect>
                  </a14:imgLayer>
                </a14:imgProps>
              </a:ext>
            </a:extLst>
          </a:blip>
          <a:stretch>
            <a:fillRect/>
          </a:stretch>
        </p:blipFill>
        <p:spPr>
          <a:xfrm>
            <a:off x="5042984" y="643466"/>
            <a:ext cx="6249363" cy="5568739"/>
          </a:xfrm>
          <a:prstGeom prst="rect">
            <a:avLst/>
          </a:prstGeom>
        </p:spPr>
      </p:pic>
    </p:spTree>
    <p:extLst>
      <p:ext uri="{BB962C8B-B14F-4D97-AF65-F5344CB8AC3E}">
        <p14:creationId xmlns:p14="http://schemas.microsoft.com/office/powerpoint/2010/main" val="3014555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30936" y="502920"/>
            <a:ext cx="3419856" cy="1463040"/>
          </a:xfrm>
          <a:prstGeom prst="rect">
            <a:avLst/>
          </a:prstGeom>
        </p:spPr>
        <p:txBody>
          <a:bodyPr spcFirstLastPara="1" vert="horz" lIns="91440" tIns="45720" rIns="91440" bIns="45720" rtlCol="0" anchor="ctr" anchorCtr="0">
            <a:normAutofit/>
          </a:bodyPr>
          <a:lstStyle/>
          <a:p>
            <a:pPr>
              <a:spcBef>
                <a:spcPct val="0"/>
              </a:spcBef>
            </a:pPr>
            <a:r>
              <a:rPr lang="en-US" sz="3400" kern="1200">
                <a:solidFill>
                  <a:schemeClr val="tx1"/>
                </a:solidFill>
                <a:latin typeface="+mj-lt"/>
                <a:ea typeface="+mj-ea"/>
                <a:cs typeface="+mj-cs"/>
              </a:rPr>
              <a:t>[Remove Monster Cards] - Test Plan</a:t>
            </a:r>
          </a:p>
        </p:txBody>
      </p:sp>
      <p:sp>
        <p:nvSpPr>
          <p:cNvPr id="98"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18343B6-2201-4ACD-B907-770BC22E8B26}"/>
              </a:ext>
            </a:extLst>
          </p:cNvPr>
          <p:cNvSpPr/>
          <p:nvPr/>
        </p:nvSpPr>
        <p:spPr>
          <a:xfrm>
            <a:off x="4654295" y="502920"/>
            <a:ext cx="6894576" cy="1463040"/>
          </a:xfrm>
          <a:prstGeom prst="rect">
            <a:avLst/>
          </a:prstGeom>
        </p:spPr>
        <p:txBody>
          <a:bodyPr vert="horz" lIns="91440" tIns="45720" rIns="91440" bIns="45720" rtlCol="0" anchor="ctr">
            <a:normAutofit/>
          </a:bodyPr>
          <a:lstStyle/>
          <a:p>
            <a:pPr marL="0" marR="0" lvl="0" indent="-228600" fontAlgn="auto">
              <a:lnSpc>
                <a:spcPct val="90000"/>
              </a:lnSpc>
              <a:spcBef>
                <a:spcPts val="0"/>
              </a:spcBef>
              <a:spcAft>
                <a:spcPts val="600"/>
              </a:spcAft>
              <a:buClrTx/>
              <a:buSzTx/>
              <a:buFont typeface="Arial" panose="020B0604020202020204" pitchFamily="34" charset="0"/>
              <a:buChar char="•"/>
              <a:tabLst/>
              <a:defRPr/>
            </a:pPr>
            <a:r>
              <a:rPr lang="en-US" sz="2200" i="1" dirty="0"/>
              <a:t>Additional rows can be added by clicking in the last cell and then using the Tab key </a:t>
            </a:r>
          </a:p>
        </p:txBody>
      </p:sp>
      <p:graphicFrame>
        <p:nvGraphicFramePr>
          <p:cNvPr id="2" name="Table 1">
            <a:extLst>
              <a:ext uri="{FF2B5EF4-FFF2-40B4-BE49-F238E27FC236}">
                <a16:creationId xmlns:a16="http://schemas.microsoft.com/office/drawing/2014/main" id="{0F19D42D-8BF3-4734-8314-73EF783446C0}"/>
              </a:ext>
            </a:extLst>
          </p:cNvPr>
          <p:cNvGraphicFramePr>
            <a:graphicFrameLocks noGrp="1"/>
          </p:cNvGraphicFramePr>
          <p:nvPr>
            <p:extLst>
              <p:ext uri="{D42A27DB-BD31-4B8C-83A1-F6EECF244321}">
                <p14:modId xmlns:p14="http://schemas.microsoft.com/office/powerpoint/2010/main" val="2907849552"/>
              </p:ext>
            </p:extLst>
          </p:nvPr>
        </p:nvGraphicFramePr>
        <p:xfrm>
          <a:off x="630936" y="2313092"/>
          <a:ext cx="10917936" cy="3915044"/>
        </p:xfrm>
        <a:graphic>
          <a:graphicData uri="http://schemas.openxmlformats.org/drawingml/2006/table">
            <a:tbl>
              <a:tblPr firstRow="1" bandRow="1">
                <a:noFill/>
              </a:tblPr>
              <a:tblGrid>
                <a:gridCol w="6409757">
                  <a:extLst>
                    <a:ext uri="{9D8B030D-6E8A-4147-A177-3AD203B41FA5}">
                      <a16:colId xmlns:a16="http://schemas.microsoft.com/office/drawing/2014/main" val="1002284633"/>
                    </a:ext>
                  </a:extLst>
                </a:gridCol>
                <a:gridCol w="4508179">
                  <a:extLst>
                    <a:ext uri="{9D8B030D-6E8A-4147-A177-3AD203B41FA5}">
                      <a16:colId xmlns:a16="http://schemas.microsoft.com/office/drawing/2014/main" val="256892720"/>
                    </a:ext>
                  </a:extLst>
                </a:gridCol>
              </a:tblGrid>
              <a:tr h="729100">
                <a:tc>
                  <a:txBody>
                    <a:bodyPr/>
                    <a:lstStyle/>
                    <a:p>
                      <a:pPr marL="0" lvl="0" indent="0" algn="l" rtl="0">
                        <a:spcBef>
                          <a:spcPts val="0"/>
                        </a:spcBef>
                        <a:spcAft>
                          <a:spcPts val="0"/>
                        </a:spcAft>
                        <a:buNone/>
                      </a:pPr>
                      <a:r>
                        <a:rPr lang="en" sz="2700" b="1"/>
                        <a:t>Test Cases - input</a:t>
                      </a:r>
                      <a:endParaRPr sz="2700" b="1"/>
                    </a:p>
                  </a:txBody>
                  <a:tcPr marL="137552" marR="137552" marT="137552" marB="137552">
                    <a:solidFill>
                      <a:srgbClr val="CCCCCC"/>
                    </a:solidFill>
                  </a:tcPr>
                </a:tc>
                <a:tc>
                  <a:txBody>
                    <a:bodyPr/>
                    <a:lstStyle/>
                    <a:p>
                      <a:pPr marL="0" lvl="0" indent="0" algn="l" rtl="0">
                        <a:spcBef>
                          <a:spcPts val="0"/>
                        </a:spcBef>
                        <a:spcAft>
                          <a:spcPts val="0"/>
                        </a:spcAft>
                        <a:buNone/>
                      </a:pPr>
                      <a:r>
                        <a:rPr lang="en" sz="2700" b="1"/>
                        <a:t>Expected output</a:t>
                      </a:r>
                      <a:endParaRPr sz="2700" b="1"/>
                    </a:p>
                  </a:txBody>
                  <a:tcPr marL="137552" marR="137552" marT="137552" marB="137552">
                    <a:solidFill>
                      <a:srgbClr val="CCCCCC"/>
                    </a:solidFill>
                  </a:tcPr>
                </a:tc>
                <a:extLst>
                  <a:ext uri="{0D108BD9-81ED-4DB2-BD59-A6C34878D82A}">
                    <a16:rowId xmlns:a16="http://schemas.microsoft.com/office/drawing/2014/main" val="3385205625"/>
                  </a:ext>
                </a:extLst>
              </a:tr>
              <a:tr h="1041542">
                <a:tc>
                  <a:txBody>
                    <a:bodyPr/>
                    <a:lstStyle/>
                    <a:p>
                      <a:pPr lvl="0" algn="l">
                        <a:lnSpc>
                          <a:spcPct val="100000"/>
                        </a:lnSpc>
                        <a:spcBef>
                          <a:spcPts val="0"/>
                        </a:spcBef>
                        <a:spcAft>
                          <a:spcPts val="0"/>
                        </a:spcAft>
                        <a:buNone/>
                      </a:pPr>
                      <a:r>
                        <a:rPr lang="en-US" sz="2100" b="1" i="0" u="none" strike="noStrike" noProof="0">
                          <a:solidFill>
                            <a:srgbClr val="6A8759"/>
                          </a:solidFill>
                          <a:latin typeface="Consolas"/>
                        </a:rPr>
                        <a:t>What Monster Card would you like to Delete</a:t>
                      </a:r>
                    </a:p>
                  </a:txBody>
                  <a:tcPr marL="173395" marR="173395" marT="173395" marB="173395"/>
                </a:tc>
                <a:tc>
                  <a:txBody>
                    <a:bodyPr/>
                    <a:lstStyle/>
                    <a:p>
                      <a:pPr marL="0" lvl="0" indent="0" algn="l">
                        <a:spcBef>
                          <a:spcPts val="0"/>
                        </a:spcBef>
                        <a:spcAft>
                          <a:spcPts val="0"/>
                        </a:spcAft>
                        <a:buNone/>
                      </a:pPr>
                      <a:r>
                        <a:rPr lang="en-US" sz="1400" dirty="0"/>
                        <a:t>Show Options</a:t>
                      </a:r>
                    </a:p>
                  </a:txBody>
                  <a:tcPr marL="173395" marR="173395" marT="173395" marB="173395"/>
                </a:tc>
                <a:extLst>
                  <a:ext uri="{0D108BD9-81ED-4DB2-BD59-A6C34878D82A}">
                    <a16:rowId xmlns:a16="http://schemas.microsoft.com/office/drawing/2014/main" val="914679615"/>
                  </a:ext>
                </a:extLst>
              </a:tr>
              <a:tr h="714803">
                <a:tc>
                  <a:txBody>
                    <a:bodyPr/>
                    <a:lstStyle/>
                    <a:p>
                      <a:pPr lvl="0" algn="l">
                        <a:lnSpc>
                          <a:spcPct val="100000"/>
                        </a:lnSpc>
                        <a:spcBef>
                          <a:spcPts val="0"/>
                        </a:spcBef>
                        <a:spcAft>
                          <a:spcPts val="0"/>
                        </a:spcAft>
                        <a:buNone/>
                      </a:pPr>
                      <a:r>
                        <a:rPr lang="en-US" sz="2100" b="1" i="0" u="none" strike="noStrike" noProof="0">
                          <a:solidFill>
                            <a:srgbClr val="6A8759"/>
                          </a:solidFill>
                          <a:latin typeface="Consolas"/>
                        </a:rPr>
                        <a:t>Premade cards</a:t>
                      </a:r>
                    </a:p>
                  </a:txBody>
                  <a:tcPr marL="173395" marR="173395" marT="173395" marB="173395"/>
                </a:tc>
                <a:tc>
                  <a:txBody>
                    <a:bodyPr/>
                    <a:lstStyle/>
                    <a:p>
                      <a:pPr marL="0" lvl="0" indent="0" algn="l">
                        <a:spcBef>
                          <a:spcPts val="0"/>
                        </a:spcBef>
                        <a:spcAft>
                          <a:spcPts val="0"/>
                        </a:spcAft>
                        <a:buNone/>
                      </a:pPr>
                      <a:r>
                        <a:rPr lang="en-US" sz="1400"/>
                        <a:t>Delete selected Card</a:t>
                      </a:r>
                    </a:p>
                  </a:txBody>
                  <a:tcPr marL="173395" marR="173395" marT="173395" marB="173395"/>
                </a:tc>
                <a:extLst>
                  <a:ext uri="{0D108BD9-81ED-4DB2-BD59-A6C34878D82A}">
                    <a16:rowId xmlns:a16="http://schemas.microsoft.com/office/drawing/2014/main" val="2730789861"/>
                  </a:ext>
                </a:extLst>
              </a:tr>
              <a:tr h="714801">
                <a:tc>
                  <a:txBody>
                    <a:bodyPr/>
                    <a:lstStyle/>
                    <a:p>
                      <a:pPr lvl="0" algn="l">
                        <a:lnSpc>
                          <a:spcPct val="100000"/>
                        </a:lnSpc>
                        <a:spcBef>
                          <a:spcPts val="0"/>
                        </a:spcBef>
                        <a:spcAft>
                          <a:spcPts val="0"/>
                        </a:spcAft>
                        <a:buNone/>
                      </a:pPr>
                      <a:r>
                        <a:rPr lang="en-US" sz="2100" b="1" i="0" u="none" strike="noStrike" noProof="0">
                          <a:solidFill>
                            <a:srgbClr val="6A8759"/>
                          </a:solidFill>
                          <a:latin typeface="Consolas"/>
                        </a:rPr>
                        <a:t>User made cards</a:t>
                      </a:r>
                      <a:endParaRPr lang="en-US" sz="2100" b="1"/>
                    </a:p>
                  </a:txBody>
                  <a:tcPr marL="173394" marR="173394" marT="173394" marB="173394"/>
                </a:tc>
                <a:tc>
                  <a:txBody>
                    <a:bodyPr/>
                    <a:lstStyle/>
                    <a:p>
                      <a:pPr marL="0" lvl="0" indent="0" algn="l">
                        <a:spcBef>
                          <a:spcPts val="0"/>
                        </a:spcBef>
                        <a:spcAft>
                          <a:spcPts val="0"/>
                        </a:spcAft>
                        <a:buNone/>
                      </a:pPr>
                      <a:r>
                        <a:rPr lang="en-US" sz="1400"/>
                        <a:t>Delete selected Card</a:t>
                      </a:r>
                    </a:p>
                  </a:txBody>
                  <a:tcPr marL="173394" marR="173394" marT="173394" marB="173394"/>
                </a:tc>
                <a:extLst>
                  <a:ext uri="{0D108BD9-81ED-4DB2-BD59-A6C34878D82A}">
                    <a16:rowId xmlns:a16="http://schemas.microsoft.com/office/drawing/2014/main" val="850815869"/>
                  </a:ext>
                </a:extLst>
              </a:tr>
              <a:tr h="7147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b="1" i="0" u="none" strike="noStrike" noProof="0">
                          <a:solidFill>
                            <a:srgbClr val="6A8759"/>
                          </a:solidFill>
                          <a:latin typeface="Consolas"/>
                        </a:rPr>
                        <a:t>Return</a:t>
                      </a:r>
                    </a:p>
                  </a:txBody>
                  <a:tcPr marL="173393" marR="173393" marT="173393" marB="17339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Return to welcome function</a:t>
                      </a:r>
                    </a:p>
                  </a:txBody>
                  <a:tcPr marL="173393" marR="173393" marT="173393" marB="173393"/>
                </a:tc>
                <a:extLst>
                  <a:ext uri="{0D108BD9-81ED-4DB2-BD59-A6C34878D82A}">
                    <a16:rowId xmlns:a16="http://schemas.microsoft.com/office/drawing/2014/main" val="3935248138"/>
                  </a:ext>
                </a:extLst>
              </a:tr>
            </a:tbl>
          </a:graphicData>
        </a:graphic>
      </p:graphicFrame>
    </p:spTree>
    <p:extLst>
      <p:ext uri="{BB962C8B-B14F-4D97-AF65-F5344CB8AC3E}">
        <p14:creationId xmlns:p14="http://schemas.microsoft.com/office/powerpoint/2010/main" val="3736714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a:t>
            </a:r>
            <a:r>
              <a:rPr lang="en" sz="4400" dirty="0"/>
              <a:t>Remove Monster Cards</a:t>
            </a:r>
            <a:r>
              <a:rPr lang="en-NZ" dirty="0"/>
              <a:t>]: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1915584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p:nvSpPr>
          <p:cNvPr id="10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Google Shape;86;p18"/>
          <p:cNvSpPr txBox="1">
            <a:spLocks noGrp="1"/>
          </p:cNvSpPr>
          <p:nvPr>
            <p:ph type="title"/>
          </p:nvPr>
        </p:nvSpPr>
        <p:spPr>
          <a:xfrm>
            <a:off x="1028700" y="1967266"/>
            <a:ext cx="2628900" cy="2547257"/>
          </a:xfrm>
          <a:prstGeom prst="rect">
            <a:avLst/>
          </a:prstGeom>
          <a:noFill/>
        </p:spPr>
        <p:txBody>
          <a:bodyPr spcFirstLastPara="1" vert="horz" lIns="91440" tIns="45720" rIns="91440" bIns="45720" rtlCol="0" anchor="ctr" anchorCtr="0">
            <a:normAutofit/>
          </a:bodyPr>
          <a:lstStyle/>
          <a:p>
            <a:pPr algn="ctr">
              <a:spcBef>
                <a:spcPct val="0"/>
              </a:spcBef>
            </a:pPr>
            <a:r>
              <a:rPr lang="en-US" sz="3600" kern="1200" dirty="0">
                <a:solidFill>
                  <a:srgbClr val="FFFFFF"/>
                </a:solidFill>
                <a:latin typeface="+mj-lt"/>
                <a:ea typeface="+mj-ea"/>
                <a:cs typeface="+mj-cs"/>
              </a:rPr>
              <a:t>[Find Monster Cards] (Trello screenshot)</a:t>
            </a:r>
          </a:p>
        </p:txBody>
      </p:sp>
      <p:pic>
        <p:nvPicPr>
          <p:cNvPr id="4" name="Picture 3">
            <a:extLst>
              <a:ext uri="{FF2B5EF4-FFF2-40B4-BE49-F238E27FC236}">
                <a16:creationId xmlns:a16="http://schemas.microsoft.com/office/drawing/2014/main" id="{AE675245-1600-6662-F0B6-017A8E88837D}"/>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6897" b="93793" l="7047" r="94966">
                        <a14:foregroundMark x1="13758" y1="10690" x2="11074" y2="82069"/>
                        <a14:foregroundMark x1="11074" y1="82069" x2="18121" y2="87586"/>
                        <a14:foregroundMark x1="18121" y1="87586" x2="49664" y2="87931"/>
                        <a14:foregroundMark x1="49664" y1="87931" x2="74161" y2="84828"/>
                        <a14:foregroundMark x1="74161" y1="84828" x2="88926" y2="86207"/>
                        <a14:foregroundMark x1="88926" y1="86207" x2="91275" y2="74828"/>
                        <a14:foregroundMark x1="91275" y1="74828" x2="90940" y2="47586"/>
                        <a14:foregroundMark x1="90940" y1="47586" x2="94631" y2="38966"/>
                        <a14:foregroundMark x1="94631" y1="38966" x2="91275" y2="24483"/>
                        <a14:foregroundMark x1="91275" y1="24483" x2="84564" y2="16552"/>
                        <a14:foregroundMark x1="84564" y1="16552" x2="27181" y2="11724"/>
                        <a14:foregroundMark x1="18121" y1="8276" x2="9060" y2="9655"/>
                        <a14:foregroundMark x1="7383" y1="10345" x2="7047" y2="35517"/>
                        <a14:foregroundMark x1="10738" y1="7931" x2="37919" y2="6897"/>
                        <a14:foregroundMark x1="92282" y1="10345" x2="92617" y2="22759"/>
                        <a14:foregroundMark x1="95302" y1="10000" x2="94631" y2="23103"/>
                        <a14:foregroundMark x1="93289" y1="87931" x2="48993" y2="93793"/>
                        <a14:foregroundMark x1="48993" y1="93793" x2="43960" y2="92759"/>
                      </a14:backgroundRemoval>
                    </a14:imgEffect>
                  </a14:imgLayer>
                </a14:imgProps>
              </a:ext>
            </a:extLst>
          </a:blip>
          <a:stretch>
            <a:fillRect/>
          </a:stretch>
        </p:blipFill>
        <p:spPr>
          <a:xfrm>
            <a:off x="5306487" y="643466"/>
            <a:ext cx="5722358" cy="5568739"/>
          </a:xfrm>
          <a:prstGeom prst="rect">
            <a:avLst/>
          </a:prstGeom>
        </p:spPr>
      </p:pic>
    </p:spTree>
    <p:extLst>
      <p:ext uri="{BB962C8B-B14F-4D97-AF65-F5344CB8AC3E}">
        <p14:creationId xmlns:p14="http://schemas.microsoft.com/office/powerpoint/2010/main" val="1433954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30936" y="502920"/>
            <a:ext cx="3419856" cy="1463040"/>
          </a:xfrm>
          <a:prstGeom prst="rect">
            <a:avLst/>
          </a:prstGeom>
        </p:spPr>
        <p:txBody>
          <a:bodyPr spcFirstLastPara="1" vert="horz" lIns="91440" tIns="45720" rIns="91440" bIns="45720" rtlCol="0" anchor="ctr" anchorCtr="0">
            <a:normAutofit/>
          </a:bodyPr>
          <a:lstStyle/>
          <a:p>
            <a:pPr>
              <a:spcBef>
                <a:spcPct val="0"/>
              </a:spcBef>
            </a:pPr>
            <a:r>
              <a:rPr lang="en-US" sz="3700" kern="1200">
                <a:solidFill>
                  <a:schemeClr val="tx1"/>
                </a:solidFill>
                <a:latin typeface="+mj-lt"/>
                <a:ea typeface="+mj-ea"/>
                <a:cs typeface="+mj-cs"/>
              </a:rPr>
              <a:t>[Find Monster Cards] - Test Plan</a:t>
            </a:r>
          </a:p>
        </p:txBody>
      </p:sp>
      <p:sp>
        <p:nvSpPr>
          <p:cNvPr id="9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18343B6-2201-4ACD-B907-770BC22E8B26}"/>
              </a:ext>
            </a:extLst>
          </p:cNvPr>
          <p:cNvSpPr/>
          <p:nvPr/>
        </p:nvSpPr>
        <p:spPr>
          <a:xfrm>
            <a:off x="4654295" y="502920"/>
            <a:ext cx="6894576" cy="1463040"/>
          </a:xfrm>
          <a:prstGeom prst="rect">
            <a:avLst/>
          </a:prstGeom>
        </p:spPr>
        <p:txBody>
          <a:bodyPr vert="horz" lIns="91440" tIns="45720" rIns="91440" bIns="45720" rtlCol="0" anchor="ctr">
            <a:normAutofit/>
          </a:bodyPr>
          <a:lstStyle/>
          <a:p>
            <a:pPr marL="0" marR="0" lvl="0" indent="-228600" fontAlgn="auto">
              <a:lnSpc>
                <a:spcPct val="90000"/>
              </a:lnSpc>
              <a:spcBef>
                <a:spcPts val="0"/>
              </a:spcBef>
              <a:spcAft>
                <a:spcPts val="600"/>
              </a:spcAft>
              <a:buClrTx/>
              <a:buSzTx/>
              <a:buFont typeface="Arial" panose="020B0604020202020204" pitchFamily="34" charset="0"/>
              <a:buChar char="•"/>
              <a:tabLst/>
              <a:defRPr/>
            </a:pPr>
            <a:r>
              <a:rPr lang="en-US" sz="2200" i="1"/>
              <a:t>Additional rows can be added by clicking in the last cell and then using the Tab key </a:t>
            </a:r>
          </a:p>
        </p:txBody>
      </p:sp>
      <p:graphicFrame>
        <p:nvGraphicFramePr>
          <p:cNvPr id="92" name="Google Shape;92;p19"/>
          <p:cNvGraphicFramePr/>
          <p:nvPr>
            <p:extLst>
              <p:ext uri="{D42A27DB-BD31-4B8C-83A1-F6EECF244321}">
                <p14:modId xmlns:p14="http://schemas.microsoft.com/office/powerpoint/2010/main" val="3792460403"/>
              </p:ext>
            </p:extLst>
          </p:nvPr>
        </p:nvGraphicFramePr>
        <p:xfrm>
          <a:off x="630936" y="2506161"/>
          <a:ext cx="10917936" cy="3528905"/>
        </p:xfrm>
        <a:graphic>
          <a:graphicData uri="http://schemas.openxmlformats.org/drawingml/2006/table">
            <a:tbl>
              <a:tblPr firstRow="1" bandRow="1">
                <a:noFill/>
              </a:tblPr>
              <a:tblGrid>
                <a:gridCol w="6484383">
                  <a:extLst>
                    <a:ext uri="{9D8B030D-6E8A-4147-A177-3AD203B41FA5}">
                      <a16:colId xmlns:a16="http://schemas.microsoft.com/office/drawing/2014/main" val="20000"/>
                    </a:ext>
                  </a:extLst>
                </a:gridCol>
                <a:gridCol w="4433553">
                  <a:extLst>
                    <a:ext uri="{9D8B030D-6E8A-4147-A177-3AD203B41FA5}">
                      <a16:colId xmlns:a16="http://schemas.microsoft.com/office/drawing/2014/main" val="20001"/>
                    </a:ext>
                  </a:extLst>
                </a:gridCol>
              </a:tblGrid>
              <a:tr h="717031">
                <a:tc>
                  <a:txBody>
                    <a:bodyPr/>
                    <a:lstStyle/>
                    <a:p>
                      <a:pPr marL="0" lvl="0" indent="0" algn="l" rtl="0">
                        <a:spcBef>
                          <a:spcPts val="0"/>
                        </a:spcBef>
                        <a:spcAft>
                          <a:spcPts val="0"/>
                        </a:spcAft>
                        <a:buNone/>
                      </a:pPr>
                      <a:r>
                        <a:rPr lang="en" sz="2700" b="1"/>
                        <a:t>Test Cases - input</a:t>
                      </a:r>
                      <a:endParaRPr sz="2700" b="1"/>
                    </a:p>
                  </a:txBody>
                  <a:tcPr marL="135275" marR="135275" marT="135275" marB="135275">
                    <a:solidFill>
                      <a:srgbClr val="CCCCCC"/>
                    </a:solidFill>
                  </a:tcPr>
                </a:tc>
                <a:tc>
                  <a:txBody>
                    <a:bodyPr/>
                    <a:lstStyle/>
                    <a:p>
                      <a:pPr marL="0" lvl="0" indent="0" algn="l" rtl="0">
                        <a:spcBef>
                          <a:spcPts val="0"/>
                        </a:spcBef>
                        <a:spcAft>
                          <a:spcPts val="0"/>
                        </a:spcAft>
                        <a:buNone/>
                      </a:pPr>
                      <a:r>
                        <a:rPr lang="en" sz="2700" b="1"/>
                        <a:t>Expected output</a:t>
                      </a:r>
                      <a:endParaRPr sz="2700" b="1"/>
                    </a:p>
                  </a:txBody>
                  <a:tcPr marL="135275" marR="135275" marT="135275" marB="135275">
                    <a:solidFill>
                      <a:srgbClr val="CCCCCC"/>
                    </a:solidFill>
                  </a:tcPr>
                </a:tc>
                <a:extLst>
                  <a:ext uri="{0D108BD9-81ED-4DB2-BD59-A6C34878D82A}">
                    <a16:rowId xmlns:a16="http://schemas.microsoft.com/office/drawing/2014/main" val="10000"/>
                  </a:ext>
                </a:extLst>
              </a:tr>
              <a:tr h="702970">
                <a:tc>
                  <a:txBody>
                    <a:bodyPr/>
                    <a:lstStyle/>
                    <a:p>
                      <a:pPr lvl="0" algn="l">
                        <a:lnSpc>
                          <a:spcPct val="100000"/>
                        </a:lnSpc>
                        <a:spcBef>
                          <a:spcPts val="0"/>
                        </a:spcBef>
                        <a:spcAft>
                          <a:spcPts val="0"/>
                        </a:spcAft>
                        <a:buNone/>
                      </a:pPr>
                      <a:r>
                        <a:rPr lang="en-US" sz="2100" b="1" i="0" u="none" strike="noStrike" noProof="0">
                          <a:solidFill>
                            <a:srgbClr val="6A8759"/>
                          </a:solidFill>
                          <a:latin typeface="Consolas"/>
                        </a:rPr>
                        <a:t>What Monster Card would you like to Find</a:t>
                      </a:r>
                    </a:p>
                  </a:txBody>
                  <a:tcPr marL="170525" marR="170525" marT="170525" marB="170525"/>
                </a:tc>
                <a:tc>
                  <a:txBody>
                    <a:bodyPr/>
                    <a:lstStyle/>
                    <a:p>
                      <a:pPr marL="0" lvl="0" indent="0" algn="l">
                        <a:spcBef>
                          <a:spcPts val="0"/>
                        </a:spcBef>
                        <a:spcAft>
                          <a:spcPts val="0"/>
                        </a:spcAft>
                        <a:buNone/>
                      </a:pPr>
                      <a:r>
                        <a:rPr lang="en-US" sz="1300"/>
                        <a:t>Show Options</a:t>
                      </a:r>
                    </a:p>
                  </a:txBody>
                  <a:tcPr marL="170525" marR="170525" marT="170525" marB="170525"/>
                </a:tc>
                <a:extLst>
                  <a:ext uri="{0D108BD9-81ED-4DB2-BD59-A6C34878D82A}">
                    <a16:rowId xmlns:a16="http://schemas.microsoft.com/office/drawing/2014/main" val="10001"/>
                  </a:ext>
                </a:extLst>
              </a:tr>
              <a:tr h="702970">
                <a:tc>
                  <a:txBody>
                    <a:bodyPr/>
                    <a:lstStyle/>
                    <a:p>
                      <a:pPr lvl="0" algn="l">
                        <a:lnSpc>
                          <a:spcPct val="100000"/>
                        </a:lnSpc>
                        <a:spcBef>
                          <a:spcPts val="0"/>
                        </a:spcBef>
                        <a:spcAft>
                          <a:spcPts val="0"/>
                        </a:spcAft>
                        <a:buNone/>
                      </a:pPr>
                      <a:r>
                        <a:rPr lang="en-US" sz="2100" b="1" i="0" u="none" strike="noStrike" noProof="0">
                          <a:solidFill>
                            <a:srgbClr val="6A8759"/>
                          </a:solidFill>
                          <a:latin typeface="Consolas"/>
                        </a:rPr>
                        <a:t>Premade cards</a:t>
                      </a:r>
                    </a:p>
                  </a:txBody>
                  <a:tcPr marL="170525" marR="170525" marT="170525" marB="170525"/>
                </a:tc>
                <a:tc>
                  <a:txBody>
                    <a:bodyPr/>
                    <a:lstStyle/>
                    <a:p>
                      <a:pPr marL="0" lvl="0" indent="0" algn="l">
                        <a:spcBef>
                          <a:spcPts val="0"/>
                        </a:spcBef>
                        <a:spcAft>
                          <a:spcPts val="0"/>
                        </a:spcAft>
                        <a:buNone/>
                      </a:pPr>
                      <a:r>
                        <a:rPr lang="en-US" sz="1300"/>
                        <a:t>Find selected Card</a:t>
                      </a:r>
                    </a:p>
                  </a:txBody>
                  <a:tcPr marL="170525" marR="170525" marT="170525" marB="170525"/>
                </a:tc>
                <a:extLst>
                  <a:ext uri="{0D108BD9-81ED-4DB2-BD59-A6C34878D82A}">
                    <a16:rowId xmlns:a16="http://schemas.microsoft.com/office/drawing/2014/main" val="1653476851"/>
                  </a:ext>
                </a:extLst>
              </a:tr>
              <a:tr h="702968">
                <a:tc>
                  <a:txBody>
                    <a:bodyPr/>
                    <a:lstStyle/>
                    <a:p>
                      <a:pPr lvl="0" algn="l">
                        <a:lnSpc>
                          <a:spcPct val="100000"/>
                        </a:lnSpc>
                        <a:spcBef>
                          <a:spcPts val="0"/>
                        </a:spcBef>
                        <a:spcAft>
                          <a:spcPts val="0"/>
                        </a:spcAft>
                        <a:buNone/>
                      </a:pPr>
                      <a:r>
                        <a:rPr lang="en-US" sz="2100" b="1" i="0" u="none" strike="noStrike" noProof="0">
                          <a:solidFill>
                            <a:srgbClr val="6A8759"/>
                          </a:solidFill>
                          <a:latin typeface="Consolas"/>
                        </a:rPr>
                        <a:t>User made cards</a:t>
                      </a:r>
                      <a:endParaRPr lang="en-US" sz="2100" b="1"/>
                    </a:p>
                  </a:txBody>
                  <a:tcPr marL="170524" marR="170524" marT="170524" marB="170524"/>
                </a:tc>
                <a:tc>
                  <a:txBody>
                    <a:bodyPr/>
                    <a:lstStyle/>
                    <a:p>
                      <a:pPr marL="0" lvl="0" indent="0" algn="l">
                        <a:spcBef>
                          <a:spcPts val="0"/>
                        </a:spcBef>
                        <a:spcAft>
                          <a:spcPts val="0"/>
                        </a:spcAft>
                        <a:buNone/>
                      </a:pPr>
                      <a:r>
                        <a:rPr lang="en-US" sz="1300"/>
                        <a:t>Find selected Card</a:t>
                      </a:r>
                    </a:p>
                  </a:txBody>
                  <a:tcPr marL="170524" marR="170524" marT="170524" marB="170524"/>
                </a:tc>
                <a:extLst>
                  <a:ext uri="{0D108BD9-81ED-4DB2-BD59-A6C34878D82A}">
                    <a16:rowId xmlns:a16="http://schemas.microsoft.com/office/drawing/2014/main" val="217106805"/>
                  </a:ext>
                </a:extLst>
              </a:tr>
              <a:tr h="7029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b="1" i="0" u="none" strike="noStrike" noProof="0">
                          <a:solidFill>
                            <a:srgbClr val="6A8759"/>
                          </a:solidFill>
                          <a:latin typeface="Consolas"/>
                        </a:rPr>
                        <a:t>Return</a:t>
                      </a:r>
                    </a:p>
                  </a:txBody>
                  <a:tcPr marL="170523" marR="170523" marT="170523" marB="17052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a:t>Return to welcome function</a:t>
                      </a:r>
                    </a:p>
                  </a:txBody>
                  <a:tcPr marL="170523" marR="170523" marT="170523" marB="170523"/>
                </a:tc>
                <a:extLst>
                  <a:ext uri="{0D108BD9-81ED-4DB2-BD59-A6C34878D82A}">
                    <a16:rowId xmlns:a16="http://schemas.microsoft.com/office/drawing/2014/main" val="445936575"/>
                  </a:ext>
                </a:extLst>
              </a:tr>
            </a:tbl>
          </a:graphicData>
        </a:graphic>
      </p:graphicFrame>
    </p:spTree>
    <p:extLst>
      <p:ext uri="{BB962C8B-B14F-4D97-AF65-F5344CB8AC3E}">
        <p14:creationId xmlns:p14="http://schemas.microsoft.com/office/powerpoint/2010/main" val="3666045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a:t>
            </a:r>
            <a:r>
              <a:rPr lang="en-US" sz="4400" kern="1200" dirty="0">
                <a:latin typeface="+mj-lt"/>
                <a:ea typeface="+mj-ea"/>
                <a:cs typeface="+mj-cs"/>
              </a:rPr>
              <a:t>Find Monster Cards</a:t>
            </a:r>
            <a:r>
              <a:rPr lang="en-NZ" dirty="0"/>
              <a:t>]: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3806106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p:nvSpPr>
          <p:cNvPr id="10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Google Shape;86;p18"/>
          <p:cNvSpPr txBox="1">
            <a:spLocks noGrp="1"/>
          </p:cNvSpPr>
          <p:nvPr>
            <p:ph type="title"/>
          </p:nvPr>
        </p:nvSpPr>
        <p:spPr>
          <a:xfrm>
            <a:off x="1028700" y="1967266"/>
            <a:ext cx="2628900" cy="2547257"/>
          </a:xfrm>
          <a:prstGeom prst="rect">
            <a:avLst/>
          </a:prstGeom>
          <a:noFill/>
        </p:spPr>
        <p:txBody>
          <a:bodyPr spcFirstLastPara="1" vert="horz" lIns="91440" tIns="45720" rIns="91440" bIns="45720" rtlCol="0" anchor="ctr" anchorCtr="0">
            <a:normAutofit/>
          </a:bodyPr>
          <a:lstStyle/>
          <a:p>
            <a:pPr algn="ctr">
              <a:spcBef>
                <a:spcPct val="0"/>
              </a:spcBef>
            </a:pPr>
            <a:r>
              <a:rPr lang="en-US" sz="3600" kern="1200" dirty="0">
                <a:solidFill>
                  <a:srgbClr val="FFFFFF"/>
                </a:solidFill>
                <a:latin typeface="+mj-lt"/>
                <a:ea typeface="+mj-ea"/>
                <a:cs typeface="+mj-cs"/>
              </a:rPr>
              <a:t>[Edit Monster Card] (Trello screenshot)</a:t>
            </a:r>
          </a:p>
        </p:txBody>
      </p:sp>
      <p:pic>
        <p:nvPicPr>
          <p:cNvPr id="4" name="Picture 3">
            <a:extLst>
              <a:ext uri="{FF2B5EF4-FFF2-40B4-BE49-F238E27FC236}">
                <a16:creationId xmlns:a16="http://schemas.microsoft.com/office/drawing/2014/main" id="{2A0BE306-CF3D-B28F-3F14-DF860BBD176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3030" b="89977" l="9934" r="94702">
                        <a14:foregroundMark x1="19205" y1="9324" x2="13576" y2="14685"/>
                        <a14:foregroundMark x1="9934" y1="7226" x2="36134" y2="3402"/>
                        <a14:foregroundMark x1="93377" y1="6527" x2="94702" y2="16084"/>
                        <a14:backgroundMark x1="39404" y1="2331" x2="38742" y2="2797"/>
                        <a14:backgroundMark x1="39073" y1="1865" x2="35430" y2="2797"/>
                      </a14:backgroundRemoval>
                    </a14:imgEffect>
                  </a14:imgLayer>
                </a14:imgProps>
              </a:ext>
            </a:extLst>
          </a:blip>
          <a:stretch>
            <a:fillRect/>
          </a:stretch>
        </p:blipFill>
        <p:spPr>
          <a:xfrm>
            <a:off x="6207574" y="643466"/>
            <a:ext cx="3920184" cy="5568739"/>
          </a:xfrm>
          <a:prstGeom prst="rect">
            <a:avLst/>
          </a:prstGeom>
        </p:spPr>
      </p:pic>
    </p:spTree>
    <p:extLst>
      <p:ext uri="{BB962C8B-B14F-4D97-AF65-F5344CB8AC3E}">
        <p14:creationId xmlns:p14="http://schemas.microsoft.com/office/powerpoint/2010/main" val="1773781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[Monster_Cards_Internal]</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4"/>
            <a:ext cx="8520600" cy="2009343"/>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p>
          <a:p>
            <a:pPr marL="0" indent="0">
              <a:lnSpc>
                <a:spcPct val="100000"/>
              </a:lnSpc>
              <a:spcBef>
                <a:spcPts val="0"/>
              </a:spcBef>
              <a:buClr>
                <a:schemeClr val="dk1"/>
              </a:buClr>
              <a:buSzPts val="1100"/>
              <a:buFont typeface="Arial"/>
              <a:buNone/>
            </a:pPr>
            <a:r>
              <a:rPr lang="en-NZ" sz="2000" b="1" dirty="0">
                <a:solidFill>
                  <a:srgbClr val="FF0000"/>
                </a:solidFill>
              </a:rPr>
              <a:t>[https://github.com/peter123321123321/Monster-Cards-Internal]</a:t>
            </a: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a:t>
            </a:r>
          </a:p>
          <a:p>
            <a:pPr marL="0" indent="0">
              <a:lnSpc>
                <a:spcPct val="100000"/>
              </a:lnSpc>
              <a:spcBef>
                <a:spcPts val="0"/>
              </a:spcBef>
              <a:buClr>
                <a:schemeClr val="dk1"/>
              </a:buClr>
              <a:buSzPts val="1100"/>
              <a:buNone/>
            </a:pPr>
            <a:r>
              <a:rPr lang="en-NZ" sz="2000" b="1" dirty="0">
                <a:solidFill>
                  <a:srgbClr val="FF0000"/>
                </a:solidFill>
              </a:rPr>
              <a:t>[https://trello.com/b/HvmDrkWJ/monstercardsinternal]</a:t>
            </a: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a:t>
            </a:r>
          </a:p>
          <a:p>
            <a:pPr marL="0" indent="0">
              <a:lnSpc>
                <a:spcPct val="100000"/>
              </a:lnSpc>
              <a:spcBef>
                <a:spcPts val="0"/>
              </a:spcBef>
              <a:buClr>
                <a:schemeClr val="dk1"/>
              </a:buClr>
              <a:buSzPts val="1100"/>
              <a:buNone/>
            </a:pPr>
            <a:r>
              <a:rPr lang="en-NZ" sz="2000" b="1" dirty="0">
                <a:solidFill>
                  <a:srgbClr val="274E13"/>
                </a:solidFill>
              </a:rPr>
              <a:t>[]</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30936" y="502920"/>
            <a:ext cx="3419856" cy="1463040"/>
          </a:xfrm>
          <a:prstGeom prst="rect">
            <a:avLst/>
          </a:prstGeom>
        </p:spPr>
        <p:txBody>
          <a:bodyPr spcFirstLastPara="1" vert="horz" lIns="91440" tIns="45720" rIns="91440" bIns="45720" rtlCol="0" anchor="ctr" anchorCtr="0">
            <a:normAutofit/>
          </a:bodyPr>
          <a:lstStyle/>
          <a:p>
            <a:pPr>
              <a:spcBef>
                <a:spcPct val="0"/>
              </a:spcBef>
            </a:pPr>
            <a:r>
              <a:rPr lang="en-US" sz="3700" kern="1200">
                <a:solidFill>
                  <a:schemeClr val="tx1"/>
                </a:solidFill>
                <a:latin typeface="+mj-lt"/>
                <a:ea typeface="+mj-ea"/>
                <a:cs typeface="+mj-cs"/>
              </a:rPr>
              <a:t>[Edit Monster Cards] - Test Plan</a:t>
            </a:r>
          </a:p>
        </p:txBody>
      </p:sp>
      <p:sp>
        <p:nvSpPr>
          <p:cNvPr id="9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18343B6-2201-4ACD-B907-770BC22E8B26}"/>
              </a:ext>
            </a:extLst>
          </p:cNvPr>
          <p:cNvSpPr/>
          <p:nvPr/>
        </p:nvSpPr>
        <p:spPr>
          <a:xfrm>
            <a:off x="4654295" y="502920"/>
            <a:ext cx="6894576" cy="1463040"/>
          </a:xfrm>
          <a:prstGeom prst="rect">
            <a:avLst/>
          </a:prstGeom>
        </p:spPr>
        <p:txBody>
          <a:bodyPr vert="horz" lIns="91440" tIns="45720" rIns="91440" bIns="45720" rtlCol="0" anchor="ctr">
            <a:normAutofit/>
          </a:bodyPr>
          <a:lstStyle/>
          <a:p>
            <a:pPr marL="0" marR="0" lvl="0" indent="-228600" fontAlgn="auto">
              <a:lnSpc>
                <a:spcPct val="90000"/>
              </a:lnSpc>
              <a:spcBef>
                <a:spcPts val="0"/>
              </a:spcBef>
              <a:spcAft>
                <a:spcPts val="600"/>
              </a:spcAft>
              <a:buClrTx/>
              <a:buSzTx/>
              <a:buFont typeface="Arial" panose="020B0604020202020204" pitchFamily="34" charset="0"/>
              <a:buChar char="•"/>
              <a:tabLst/>
              <a:defRPr/>
            </a:pPr>
            <a:r>
              <a:rPr lang="en-US" sz="2200" i="1"/>
              <a:t>Additional rows can be added by clicking in the last cell and then using the Tab key </a:t>
            </a:r>
          </a:p>
        </p:txBody>
      </p:sp>
      <p:graphicFrame>
        <p:nvGraphicFramePr>
          <p:cNvPr id="92" name="Google Shape;92;p19"/>
          <p:cNvGraphicFramePr/>
          <p:nvPr>
            <p:extLst>
              <p:ext uri="{D42A27DB-BD31-4B8C-83A1-F6EECF244321}">
                <p14:modId xmlns:p14="http://schemas.microsoft.com/office/powerpoint/2010/main" val="4057682558"/>
              </p:ext>
            </p:extLst>
          </p:nvPr>
        </p:nvGraphicFramePr>
        <p:xfrm>
          <a:off x="630936" y="2373800"/>
          <a:ext cx="10917937" cy="3793627"/>
        </p:xfrm>
        <a:graphic>
          <a:graphicData uri="http://schemas.openxmlformats.org/drawingml/2006/table">
            <a:tbl>
              <a:tblPr firstRow="1" bandRow="1">
                <a:noFill/>
              </a:tblPr>
              <a:tblGrid>
                <a:gridCol w="6364093">
                  <a:extLst>
                    <a:ext uri="{9D8B030D-6E8A-4147-A177-3AD203B41FA5}">
                      <a16:colId xmlns:a16="http://schemas.microsoft.com/office/drawing/2014/main" val="20000"/>
                    </a:ext>
                  </a:extLst>
                </a:gridCol>
                <a:gridCol w="4553844">
                  <a:extLst>
                    <a:ext uri="{9D8B030D-6E8A-4147-A177-3AD203B41FA5}">
                      <a16:colId xmlns:a16="http://schemas.microsoft.com/office/drawing/2014/main" val="20001"/>
                    </a:ext>
                  </a:extLst>
                </a:gridCol>
              </a:tblGrid>
              <a:tr h="551213">
                <a:tc>
                  <a:txBody>
                    <a:bodyPr/>
                    <a:lstStyle/>
                    <a:p>
                      <a:pPr marL="0" lvl="0" indent="0" algn="l" rtl="0">
                        <a:spcBef>
                          <a:spcPts val="0"/>
                        </a:spcBef>
                        <a:spcAft>
                          <a:spcPts val="0"/>
                        </a:spcAft>
                        <a:buNone/>
                      </a:pPr>
                      <a:r>
                        <a:rPr lang="en" sz="2000" b="1"/>
                        <a:t>Test Cases - input</a:t>
                      </a:r>
                      <a:endParaRPr sz="2000" b="1"/>
                    </a:p>
                  </a:txBody>
                  <a:tcPr marL="103992" marR="103992" marT="103992" marB="103992">
                    <a:solidFill>
                      <a:srgbClr val="CCCCCC"/>
                    </a:solidFill>
                  </a:tcPr>
                </a:tc>
                <a:tc>
                  <a:txBody>
                    <a:bodyPr/>
                    <a:lstStyle/>
                    <a:p>
                      <a:pPr marL="0" lvl="0" indent="0" algn="l" rtl="0">
                        <a:spcBef>
                          <a:spcPts val="0"/>
                        </a:spcBef>
                        <a:spcAft>
                          <a:spcPts val="0"/>
                        </a:spcAft>
                        <a:buNone/>
                      </a:pPr>
                      <a:r>
                        <a:rPr lang="en" sz="2000" b="1"/>
                        <a:t>Expected output</a:t>
                      </a:r>
                      <a:endParaRPr sz="2000" b="1"/>
                    </a:p>
                  </a:txBody>
                  <a:tcPr marL="103992" marR="103992" marT="103992" marB="103992">
                    <a:solidFill>
                      <a:srgbClr val="CCCCCC"/>
                    </a:solidFill>
                  </a:tcPr>
                </a:tc>
                <a:extLst>
                  <a:ext uri="{0D108BD9-81ED-4DB2-BD59-A6C34878D82A}">
                    <a16:rowId xmlns:a16="http://schemas.microsoft.com/office/drawing/2014/main" val="10000"/>
                  </a:ext>
                </a:extLst>
              </a:tr>
              <a:tr h="540404">
                <a:tc>
                  <a:txBody>
                    <a:bodyPr/>
                    <a:lstStyle/>
                    <a:p>
                      <a:pPr lvl="0" algn="l">
                        <a:lnSpc>
                          <a:spcPct val="100000"/>
                        </a:lnSpc>
                        <a:spcBef>
                          <a:spcPts val="0"/>
                        </a:spcBef>
                        <a:spcAft>
                          <a:spcPts val="0"/>
                        </a:spcAft>
                        <a:buNone/>
                      </a:pPr>
                      <a:r>
                        <a:rPr lang="en-US" sz="1600" b="1" i="0" u="none" strike="noStrike" noProof="0">
                          <a:solidFill>
                            <a:srgbClr val="6A8759"/>
                          </a:solidFill>
                          <a:latin typeface="Consolas"/>
                        </a:rPr>
                        <a:t>What Monster trait would you like to edit</a:t>
                      </a:r>
                    </a:p>
                  </a:txBody>
                  <a:tcPr marL="131090" marR="131090" marT="131090" marB="131090"/>
                </a:tc>
                <a:tc>
                  <a:txBody>
                    <a:bodyPr/>
                    <a:lstStyle/>
                    <a:p>
                      <a:pPr marL="0" lvl="0" indent="0" algn="l">
                        <a:spcBef>
                          <a:spcPts val="0"/>
                        </a:spcBef>
                        <a:spcAft>
                          <a:spcPts val="0"/>
                        </a:spcAft>
                        <a:buNone/>
                      </a:pPr>
                      <a:r>
                        <a:rPr lang="en-US" sz="1000"/>
                        <a:t>Show Options</a:t>
                      </a:r>
                    </a:p>
                  </a:txBody>
                  <a:tcPr marL="131090" marR="131090" marT="131090" marB="131090"/>
                </a:tc>
                <a:extLst>
                  <a:ext uri="{0D108BD9-81ED-4DB2-BD59-A6C34878D82A}">
                    <a16:rowId xmlns:a16="http://schemas.microsoft.com/office/drawing/2014/main" val="271096418"/>
                  </a:ext>
                </a:extLst>
              </a:tr>
              <a:tr h="540404">
                <a:tc>
                  <a:txBody>
                    <a:bodyPr/>
                    <a:lstStyle/>
                    <a:p>
                      <a:pPr lvl="0" algn="l">
                        <a:lnSpc>
                          <a:spcPct val="100000"/>
                        </a:lnSpc>
                        <a:spcBef>
                          <a:spcPts val="0"/>
                        </a:spcBef>
                        <a:spcAft>
                          <a:spcPts val="0"/>
                        </a:spcAft>
                        <a:buNone/>
                      </a:pPr>
                      <a:r>
                        <a:rPr lang="en-US" sz="1600" b="1" i="0" u="none" strike="noStrike" noProof="0">
                          <a:solidFill>
                            <a:srgbClr val="6A8759"/>
                          </a:solidFill>
                          <a:latin typeface="Consolas"/>
                        </a:rPr>
                        <a:t>Strength</a:t>
                      </a:r>
                    </a:p>
                  </a:txBody>
                  <a:tcPr marL="131090" marR="131090" marT="131090" marB="131090"/>
                </a:tc>
                <a:tc>
                  <a:txBody>
                    <a:bodyPr/>
                    <a:lstStyle/>
                    <a:p>
                      <a:pPr marL="0" lvl="0" indent="0" algn="l">
                        <a:spcBef>
                          <a:spcPts val="0"/>
                        </a:spcBef>
                        <a:spcAft>
                          <a:spcPts val="0"/>
                        </a:spcAft>
                        <a:buNone/>
                      </a:pPr>
                      <a:r>
                        <a:rPr lang="en-US" sz="1000"/>
                        <a:t>Edit selected trait</a:t>
                      </a:r>
                    </a:p>
                  </a:txBody>
                  <a:tcPr marL="131090" marR="131090" marT="131090" marB="131090"/>
                </a:tc>
                <a:extLst>
                  <a:ext uri="{0D108BD9-81ED-4DB2-BD59-A6C34878D82A}">
                    <a16:rowId xmlns:a16="http://schemas.microsoft.com/office/drawing/2014/main" val="10001"/>
                  </a:ext>
                </a:extLst>
              </a:tr>
              <a:tr h="540403">
                <a:tc>
                  <a:txBody>
                    <a:bodyPr/>
                    <a:lstStyle/>
                    <a:p>
                      <a:pPr lvl="0" algn="l">
                        <a:lnSpc>
                          <a:spcPct val="100000"/>
                        </a:lnSpc>
                        <a:spcBef>
                          <a:spcPts val="0"/>
                        </a:spcBef>
                        <a:spcAft>
                          <a:spcPts val="0"/>
                        </a:spcAft>
                        <a:buNone/>
                      </a:pPr>
                      <a:r>
                        <a:rPr lang="en-US" sz="1600" b="1" i="0" u="none" strike="noStrike" noProof="0">
                          <a:solidFill>
                            <a:srgbClr val="6A8759"/>
                          </a:solidFill>
                          <a:latin typeface="Consolas"/>
                        </a:rPr>
                        <a:t>Speed</a:t>
                      </a:r>
                      <a:endParaRPr lang="en-US" sz="1600" b="1"/>
                    </a:p>
                  </a:txBody>
                  <a:tcPr marL="131089" marR="131089" marT="131089" marB="131089"/>
                </a:tc>
                <a:tc>
                  <a:txBody>
                    <a:bodyPr/>
                    <a:lstStyle/>
                    <a:p>
                      <a:pPr marL="0" lvl="0" indent="0" algn="l">
                        <a:spcBef>
                          <a:spcPts val="0"/>
                        </a:spcBef>
                        <a:spcAft>
                          <a:spcPts val="0"/>
                        </a:spcAft>
                        <a:buNone/>
                      </a:pPr>
                      <a:r>
                        <a:rPr lang="en-US" sz="1000"/>
                        <a:t>Edit selected trait</a:t>
                      </a:r>
                    </a:p>
                  </a:txBody>
                  <a:tcPr marL="131089" marR="131089" marT="131089" marB="131089"/>
                </a:tc>
                <a:extLst>
                  <a:ext uri="{0D108BD9-81ED-4DB2-BD59-A6C34878D82A}">
                    <a16:rowId xmlns:a16="http://schemas.microsoft.com/office/drawing/2014/main" val="4040873014"/>
                  </a:ext>
                </a:extLst>
              </a:tr>
              <a:tr h="540401">
                <a:tc>
                  <a:txBody>
                    <a:bodyPr/>
                    <a:lstStyle/>
                    <a:p>
                      <a:pPr lvl="0" algn="l">
                        <a:lnSpc>
                          <a:spcPct val="100000"/>
                        </a:lnSpc>
                        <a:spcBef>
                          <a:spcPts val="0"/>
                        </a:spcBef>
                        <a:spcAft>
                          <a:spcPts val="0"/>
                        </a:spcAft>
                        <a:buNone/>
                      </a:pPr>
                      <a:r>
                        <a:rPr lang="en-US" sz="1600" b="1" i="0" u="none" strike="noStrike" noProof="0">
                          <a:solidFill>
                            <a:srgbClr val="6A8759"/>
                          </a:solidFill>
                          <a:latin typeface="Consolas"/>
                        </a:rPr>
                        <a:t>Stealth</a:t>
                      </a:r>
                      <a:endParaRPr lang="en-US" sz="1600" b="1"/>
                    </a:p>
                  </a:txBody>
                  <a:tcPr marL="131088" marR="131088" marT="131088" marB="131088"/>
                </a:tc>
                <a:tc>
                  <a:txBody>
                    <a:bodyPr/>
                    <a:lstStyle/>
                    <a:p>
                      <a:pPr marL="0" lvl="0" indent="0" algn="l">
                        <a:spcBef>
                          <a:spcPts val="0"/>
                        </a:spcBef>
                        <a:spcAft>
                          <a:spcPts val="0"/>
                        </a:spcAft>
                        <a:buNone/>
                      </a:pPr>
                      <a:r>
                        <a:rPr lang="en-US" sz="1000"/>
                        <a:t>Edit selected trait</a:t>
                      </a:r>
                    </a:p>
                  </a:txBody>
                  <a:tcPr marL="131088" marR="131088" marT="131088" marB="131088"/>
                </a:tc>
                <a:extLst>
                  <a:ext uri="{0D108BD9-81ED-4DB2-BD59-A6C34878D82A}">
                    <a16:rowId xmlns:a16="http://schemas.microsoft.com/office/drawing/2014/main" val="1024147391"/>
                  </a:ext>
                </a:extLst>
              </a:tr>
              <a:tr h="540401">
                <a:tc>
                  <a:txBody>
                    <a:bodyPr/>
                    <a:lstStyle/>
                    <a:p>
                      <a:pPr lvl="0" algn="l">
                        <a:lnSpc>
                          <a:spcPct val="100000"/>
                        </a:lnSpc>
                        <a:spcBef>
                          <a:spcPts val="0"/>
                        </a:spcBef>
                        <a:spcAft>
                          <a:spcPts val="0"/>
                        </a:spcAft>
                        <a:buNone/>
                      </a:pPr>
                      <a:r>
                        <a:rPr lang="en-US" sz="1600" b="1" i="0" u="none" strike="noStrike" noProof="0">
                          <a:solidFill>
                            <a:srgbClr val="6A8759"/>
                          </a:solidFill>
                          <a:latin typeface="Consolas"/>
                        </a:rPr>
                        <a:t>Cunning</a:t>
                      </a:r>
                    </a:p>
                  </a:txBody>
                  <a:tcPr marL="131088" marR="131088" marT="131088" marB="131088"/>
                </a:tc>
                <a:tc>
                  <a:txBody>
                    <a:bodyPr/>
                    <a:lstStyle/>
                    <a:p>
                      <a:pPr marL="0" lvl="0" indent="0" algn="l">
                        <a:spcBef>
                          <a:spcPts val="0"/>
                        </a:spcBef>
                        <a:spcAft>
                          <a:spcPts val="0"/>
                        </a:spcAft>
                        <a:buNone/>
                      </a:pPr>
                      <a:r>
                        <a:rPr lang="en-US" sz="1000"/>
                        <a:t>Edit selected trait</a:t>
                      </a:r>
                    </a:p>
                  </a:txBody>
                  <a:tcPr marL="131088" marR="131088" marT="131088" marB="131088"/>
                </a:tc>
                <a:extLst>
                  <a:ext uri="{0D108BD9-81ED-4DB2-BD59-A6C34878D82A}">
                    <a16:rowId xmlns:a16="http://schemas.microsoft.com/office/drawing/2014/main" val="4039100712"/>
                  </a:ext>
                </a:extLst>
              </a:tr>
              <a:tr h="5404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u="none" strike="noStrike" noProof="0">
                          <a:solidFill>
                            <a:srgbClr val="6A8759"/>
                          </a:solidFill>
                          <a:latin typeface="Consolas"/>
                        </a:rPr>
                        <a:t>Return</a:t>
                      </a:r>
                    </a:p>
                  </a:txBody>
                  <a:tcPr marL="131088" marR="131088" marT="131088" marB="13108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a:t>Return to welcome function</a:t>
                      </a:r>
                    </a:p>
                  </a:txBody>
                  <a:tcPr marL="131088" marR="131088" marT="131088" marB="131088"/>
                </a:tc>
                <a:extLst>
                  <a:ext uri="{0D108BD9-81ED-4DB2-BD59-A6C34878D82A}">
                    <a16:rowId xmlns:a16="http://schemas.microsoft.com/office/drawing/2014/main" val="4114347313"/>
                  </a:ext>
                </a:extLst>
              </a:tr>
            </a:tbl>
          </a:graphicData>
        </a:graphic>
      </p:graphicFrame>
    </p:spTree>
    <p:extLst>
      <p:ext uri="{BB962C8B-B14F-4D97-AF65-F5344CB8AC3E}">
        <p14:creationId xmlns:p14="http://schemas.microsoft.com/office/powerpoint/2010/main" val="1835350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a:t>
            </a:r>
            <a:r>
              <a:rPr lang="en-US" sz="4400" kern="1200" dirty="0">
                <a:latin typeface="+mj-lt"/>
                <a:ea typeface="+mj-ea"/>
                <a:cs typeface="+mj-cs"/>
              </a:rPr>
              <a:t>Edit Monster Cards</a:t>
            </a:r>
            <a:r>
              <a:rPr lang="en-NZ" dirty="0"/>
              <a:t>]: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2878066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p:nvSpPr>
          <p:cNvPr id="10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Google Shape;86;p18"/>
          <p:cNvSpPr txBox="1">
            <a:spLocks noGrp="1"/>
          </p:cNvSpPr>
          <p:nvPr>
            <p:ph type="title"/>
          </p:nvPr>
        </p:nvSpPr>
        <p:spPr>
          <a:xfrm>
            <a:off x="1028700" y="1967266"/>
            <a:ext cx="2628900" cy="2547257"/>
          </a:xfrm>
          <a:prstGeom prst="rect">
            <a:avLst/>
          </a:prstGeom>
          <a:noFill/>
        </p:spPr>
        <p:txBody>
          <a:bodyPr spcFirstLastPara="1" vert="horz" lIns="91440" tIns="45720" rIns="91440" bIns="45720" rtlCol="0" anchor="ctr" anchorCtr="0">
            <a:normAutofit/>
          </a:bodyPr>
          <a:lstStyle/>
          <a:p>
            <a:pPr algn="ctr">
              <a:spcBef>
                <a:spcPct val="0"/>
              </a:spcBef>
            </a:pPr>
            <a:r>
              <a:rPr lang="en-US" sz="3600" kern="1200">
                <a:solidFill>
                  <a:srgbClr val="FFFFFF"/>
                </a:solidFill>
                <a:latin typeface="+mj-lt"/>
                <a:ea typeface="+mj-ea"/>
                <a:cs typeface="+mj-cs"/>
              </a:rPr>
              <a:t>[Show Monster Cards] (Trello screenshot)</a:t>
            </a:r>
          </a:p>
        </p:txBody>
      </p:sp>
      <p:pic>
        <p:nvPicPr>
          <p:cNvPr id="5" name="Picture 4">
            <a:extLst>
              <a:ext uri="{FF2B5EF4-FFF2-40B4-BE49-F238E27FC236}">
                <a16:creationId xmlns:a16="http://schemas.microsoft.com/office/drawing/2014/main" id="{20073F34-3755-912A-A766-75FFB2CBA90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3653" b="89498" l="4082" r="93197">
                        <a14:foregroundMark x1="19388" y1="11872" x2="7483" y2="15525"/>
                        <a14:foregroundMark x1="7483" y1="15525" x2="7823" y2="82192"/>
                        <a14:foregroundMark x1="7823" y1="82192" x2="77551" y2="88584"/>
                        <a14:foregroundMark x1="77551" y1="88584" x2="89456" y2="87215"/>
                        <a14:foregroundMark x1="89456" y1="87215" x2="91497" y2="78995"/>
                        <a14:foregroundMark x1="91497" y1="78995" x2="90816" y2="50228"/>
                        <a14:foregroundMark x1="90816" y1="50228" x2="94218" y2="32877"/>
                        <a14:foregroundMark x1="94218" y1="32877" x2="90136" y2="17352"/>
                        <a14:foregroundMark x1="90136" y1="17352" x2="79592" y2="12785"/>
                        <a14:foregroundMark x1="79592" y1="12785" x2="65986" y2="21005"/>
                        <a14:foregroundMark x1="65986" y1="21005" x2="51361" y2="21918"/>
                        <a14:foregroundMark x1="67687" y1="15982" x2="35034" y2="9132"/>
                        <a14:foregroundMark x1="22162" y1="10903" x2="13265" y2="11872"/>
                        <a14:foregroundMark x1="4422" y1="12329" x2="19827" y2="5695"/>
                        <a14:foregroundMark x1="5102" y1="7306" x2="4082" y2="60274"/>
                        <a14:foregroundMark x1="5442" y1="89041" x2="14966" y2="87671"/>
                        <a14:foregroundMark x1="14966" y1="87671" x2="41156" y2="89498"/>
                        <a14:foregroundMark x1="90136" y1="91781" x2="93537" y2="78539"/>
                        <a14:foregroundMark x1="93537" y1="78539" x2="93197" y2="7763"/>
                        <a14:foregroundMark x1="24830" y1="12785" x2="24579" y2="11775"/>
                        <a14:foregroundMark x1="24830" y1="5479" x2="24623" y2="5368"/>
                        <a14:foregroundMark x1="25510" y1="5479" x2="24554" y2="5222"/>
                        <a14:foregroundMark x1="23810" y1="4566" x2="22858" y2="4566"/>
                        <a14:foregroundMark x1="23810" y1="5023" x2="23810" y2="5023"/>
                        <a14:backgroundMark x1="23810" y1="3653" x2="23377" y2="3653"/>
                        <a14:backgroundMark x1="22449" y1="3653" x2="18707" y2="3196"/>
                      </a14:backgroundRemoval>
                    </a14:imgEffect>
                  </a14:imgLayer>
                </a14:imgProps>
              </a:ext>
            </a:extLst>
          </a:blip>
          <a:stretch>
            <a:fillRect/>
          </a:stretch>
        </p:blipFill>
        <p:spPr>
          <a:xfrm>
            <a:off x="4777316" y="902370"/>
            <a:ext cx="6780700" cy="5050931"/>
          </a:xfrm>
          <a:prstGeom prst="rect">
            <a:avLst/>
          </a:prstGeom>
        </p:spPr>
      </p:pic>
    </p:spTree>
    <p:extLst>
      <p:ext uri="{BB962C8B-B14F-4D97-AF65-F5344CB8AC3E}">
        <p14:creationId xmlns:p14="http://schemas.microsoft.com/office/powerpoint/2010/main" val="3315402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30936" y="502920"/>
            <a:ext cx="3419856" cy="1463040"/>
          </a:xfrm>
          <a:prstGeom prst="rect">
            <a:avLst/>
          </a:prstGeom>
        </p:spPr>
        <p:txBody>
          <a:bodyPr spcFirstLastPara="1" vert="horz" lIns="91440" tIns="45720" rIns="91440" bIns="45720" rtlCol="0" anchor="ctr" anchorCtr="0">
            <a:normAutofit/>
          </a:bodyPr>
          <a:lstStyle/>
          <a:p>
            <a:pPr>
              <a:spcBef>
                <a:spcPct val="0"/>
              </a:spcBef>
            </a:pPr>
            <a:r>
              <a:rPr lang="en-US" sz="3700" kern="1200" dirty="0">
                <a:solidFill>
                  <a:schemeClr val="tx1"/>
                </a:solidFill>
                <a:latin typeface="+mj-lt"/>
                <a:ea typeface="+mj-ea"/>
                <a:cs typeface="+mj-cs"/>
              </a:rPr>
              <a:t>[Show Monster Cards] - Test Plan</a:t>
            </a:r>
          </a:p>
        </p:txBody>
      </p:sp>
      <p:sp>
        <p:nvSpPr>
          <p:cNvPr id="9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18343B6-2201-4ACD-B907-770BC22E8B26}"/>
              </a:ext>
            </a:extLst>
          </p:cNvPr>
          <p:cNvSpPr/>
          <p:nvPr/>
        </p:nvSpPr>
        <p:spPr>
          <a:xfrm>
            <a:off x="4654295" y="502920"/>
            <a:ext cx="6894576" cy="1463040"/>
          </a:xfrm>
          <a:prstGeom prst="rect">
            <a:avLst/>
          </a:prstGeom>
        </p:spPr>
        <p:txBody>
          <a:bodyPr vert="horz" lIns="91440" tIns="45720" rIns="91440" bIns="45720" rtlCol="0" anchor="ctr">
            <a:normAutofit/>
          </a:bodyPr>
          <a:lstStyle/>
          <a:p>
            <a:pPr marL="0" marR="0" lvl="0" indent="-228600" fontAlgn="auto">
              <a:lnSpc>
                <a:spcPct val="90000"/>
              </a:lnSpc>
              <a:spcBef>
                <a:spcPts val="0"/>
              </a:spcBef>
              <a:spcAft>
                <a:spcPts val="600"/>
              </a:spcAft>
              <a:buClrTx/>
              <a:buSzTx/>
              <a:buFont typeface="Arial" panose="020B0604020202020204" pitchFamily="34" charset="0"/>
              <a:buChar char="•"/>
              <a:tabLst/>
              <a:defRPr/>
            </a:pPr>
            <a:r>
              <a:rPr lang="en-US" sz="2200" i="1"/>
              <a:t>Additional rows can be added by clicking in the last cell and then using the Tab key </a:t>
            </a:r>
          </a:p>
        </p:txBody>
      </p:sp>
      <p:graphicFrame>
        <p:nvGraphicFramePr>
          <p:cNvPr id="92" name="Google Shape;92;p19"/>
          <p:cNvGraphicFramePr/>
          <p:nvPr>
            <p:extLst>
              <p:ext uri="{D42A27DB-BD31-4B8C-83A1-F6EECF244321}">
                <p14:modId xmlns:p14="http://schemas.microsoft.com/office/powerpoint/2010/main" val="3933091958"/>
              </p:ext>
            </p:extLst>
          </p:nvPr>
        </p:nvGraphicFramePr>
        <p:xfrm>
          <a:off x="1076455" y="2756308"/>
          <a:ext cx="10026899" cy="3028609"/>
        </p:xfrm>
        <a:graphic>
          <a:graphicData uri="http://schemas.openxmlformats.org/drawingml/2006/table">
            <a:tbl>
              <a:tblPr firstRow="1" bandRow="1">
                <a:noFill/>
              </a:tblPr>
              <a:tblGrid>
                <a:gridCol w="6200920">
                  <a:extLst>
                    <a:ext uri="{9D8B030D-6E8A-4147-A177-3AD203B41FA5}">
                      <a16:colId xmlns:a16="http://schemas.microsoft.com/office/drawing/2014/main" val="20000"/>
                    </a:ext>
                  </a:extLst>
                </a:gridCol>
                <a:gridCol w="3825979">
                  <a:extLst>
                    <a:ext uri="{9D8B030D-6E8A-4147-A177-3AD203B41FA5}">
                      <a16:colId xmlns:a16="http://schemas.microsoft.com/office/drawing/2014/main" val="20001"/>
                    </a:ext>
                  </a:extLst>
                </a:gridCol>
              </a:tblGrid>
              <a:tr h="888437">
                <a:tc>
                  <a:txBody>
                    <a:bodyPr/>
                    <a:lstStyle/>
                    <a:p>
                      <a:pPr marL="0" lvl="0" indent="0" algn="l" rtl="0">
                        <a:spcBef>
                          <a:spcPts val="0"/>
                        </a:spcBef>
                        <a:spcAft>
                          <a:spcPts val="0"/>
                        </a:spcAft>
                        <a:buNone/>
                      </a:pPr>
                      <a:r>
                        <a:rPr lang="en" sz="3300" b="1"/>
                        <a:t>Test Cases - input</a:t>
                      </a:r>
                      <a:endParaRPr sz="3300" b="1"/>
                    </a:p>
                  </a:txBody>
                  <a:tcPr marL="167613" marR="167613" marT="167613" marB="167613">
                    <a:solidFill>
                      <a:srgbClr val="CCCCCC"/>
                    </a:solidFill>
                  </a:tcPr>
                </a:tc>
                <a:tc>
                  <a:txBody>
                    <a:bodyPr/>
                    <a:lstStyle/>
                    <a:p>
                      <a:pPr marL="0" lvl="0" indent="0" algn="l" rtl="0">
                        <a:spcBef>
                          <a:spcPts val="0"/>
                        </a:spcBef>
                        <a:spcAft>
                          <a:spcPts val="0"/>
                        </a:spcAft>
                        <a:buNone/>
                      </a:pPr>
                      <a:r>
                        <a:rPr lang="en" sz="3300" b="1"/>
                        <a:t>Expected output</a:t>
                      </a:r>
                      <a:endParaRPr sz="3300" b="1"/>
                    </a:p>
                  </a:txBody>
                  <a:tcPr marL="167613" marR="167613" marT="167613" marB="167613">
                    <a:solidFill>
                      <a:srgbClr val="CCCCCC"/>
                    </a:solidFill>
                  </a:tcPr>
                </a:tc>
                <a:extLst>
                  <a:ext uri="{0D108BD9-81ED-4DB2-BD59-A6C34878D82A}">
                    <a16:rowId xmlns:a16="http://schemas.microsoft.com/office/drawing/2014/main" val="10000"/>
                  </a:ext>
                </a:extLst>
              </a:tr>
              <a:tr h="1269161">
                <a:tc>
                  <a:txBody>
                    <a:bodyPr/>
                    <a:lstStyle/>
                    <a:p>
                      <a:pPr lvl="0" algn="l">
                        <a:lnSpc>
                          <a:spcPct val="100000"/>
                        </a:lnSpc>
                        <a:spcBef>
                          <a:spcPts val="0"/>
                        </a:spcBef>
                        <a:spcAft>
                          <a:spcPts val="0"/>
                        </a:spcAft>
                        <a:buNone/>
                      </a:pPr>
                      <a:r>
                        <a:rPr lang="en-US" sz="2600" b="1" i="0" u="none" strike="noStrike" noProof="0">
                          <a:solidFill>
                            <a:srgbClr val="6A8759"/>
                          </a:solidFill>
                          <a:latin typeface="Consolas"/>
                        </a:rPr>
                        <a:t>Would you like to view all the current Monster Cards</a:t>
                      </a:r>
                    </a:p>
                  </a:txBody>
                  <a:tcPr marL="211289" marR="211289" marT="211289" marB="211289"/>
                </a:tc>
                <a:tc>
                  <a:txBody>
                    <a:bodyPr/>
                    <a:lstStyle/>
                    <a:p>
                      <a:pPr marL="0" lvl="0" indent="0" algn="l">
                        <a:spcBef>
                          <a:spcPts val="0"/>
                        </a:spcBef>
                        <a:spcAft>
                          <a:spcPts val="0"/>
                        </a:spcAft>
                        <a:buNone/>
                      </a:pPr>
                      <a:r>
                        <a:rPr lang="en-US" sz="1700"/>
                        <a:t>Print all Monster Cards</a:t>
                      </a:r>
                    </a:p>
                  </a:txBody>
                  <a:tcPr marL="211289" marR="211289" marT="211289" marB="211289"/>
                </a:tc>
                <a:extLst>
                  <a:ext uri="{0D108BD9-81ED-4DB2-BD59-A6C34878D82A}">
                    <a16:rowId xmlns:a16="http://schemas.microsoft.com/office/drawing/2014/main" val="10001"/>
                  </a:ext>
                </a:extLst>
              </a:tr>
              <a:tr h="8710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b="1" i="0" u="none" strike="noStrike" noProof="0">
                          <a:solidFill>
                            <a:srgbClr val="6A8759"/>
                          </a:solidFill>
                          <a:latin typeface="Consolas"/>
                        </a:rPr>
                        <a:t>Return</a:t>
                      </a:r>
                    </a:p>
                  </a:txBody>
                  <a:tcPr marL="211287" marR="211287" marT="211287" marB="21128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a:t>Return to welcome function</a:t>
                      </a:r>
                    </a:p>
                  </a:txBody>
                  <a:tcPr marL="211287" marR="211287" marT="211287" marB="211287"/>
                </a:tc>
                <a:extLst>
                  <a:ext uri="{0D108BD9-81ED-4DB2-BD59-A6C34878D82A}">
                    <a16:rowId xmlns:a16="http://schemas.microsoft.com/office/drawing/2014/main" val="1567308825"/>
                  </a:ext>
                </a:extLst>
              </a:tr>
            </a:tbl>
          </a:graphicData>
        </a:graphic>
      </p:graphicFrame>
    </p:spTree>
    <p:extLst>
      <p:ext uri="{BB962C8B-B14F-4D97-AF65-F5344CB8AC3E}">
        <p14:creationId xmlns:p14="http://schemas.microsoft.com/office/powerpoint/2010/main" val="3038667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a:t>
            </a:r>
            <a:r>
              <a:rPr lang="en" sz="4400" dirty="0"/>
              <a:t>Show Monster Cards</a:t>
            </a:r>
            <a:r>
              <a:rPr lang="en-NZ" dirty="0"/>
              <a:t>]: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3209542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41248" y="256032"/>
            <a:ext cx="10506456" cy="1014984"/>
          </a:xfrm>
        </p:spPr>
        <p:txBody>
          <a:bodyPr vert="horz" lIns="91440" tIns="45720" rIns="91440" bIns="45720" rtlCol="0" anchor="b">
            <a:normAutofit/>
          </a:bodyPr>
          <a:lstStyle/>
          <a:p>
            <a:pPr>
              <a:spcAft>
                <a:spcPts val="0"/>
              </a:spcAft>
            </a:pPr>
            <a:r>
              <a:rPr lang="en-US" kern="1200">
                <a:solidFill>
                  <a:schemeClr val="tx1"/>
                </a:solidFill>
                <a:latin typeface="+mj-lt"/>
                <a:ea typeface="+mj-ea"/>
                <a:cs typeface="+mj-cs"/>
              </a:rPr>
              <a:t>Explain relevant Implications:</a:t>
            </a:r>
          </a:p>
        </p:txBody>
      </p:sp>
      <p:sp>
        <p:nvSpPr>
          <p:cNvPr id="13" name="Rectangle 1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Rectangle 4">
            <a:extLst>
              <a:ext uri="{FF2B5EF4-FFF2-40B4-BE49-F238E27FC236}">
                <a16:creationId xmlns:a16="http://schemas.microsoft.com/office/drawing/2014/main" id="{ACAE53BB-FF7D-43E7-AF26-E5A3D9A837CF}"/>
              </a:ext>
            </a:extLst>
          </p:cNvPr>
          <p:cNvSpPr/>
          <p:nvPr/>
        </p:nvSpPr>
        <p:spPr>
          <a:xfrm>
            <a:off x="1078263" y="1915150"/>
            <a:ext cx="9653340" cy="356534"/>
          </a:xfrm>
          <a:prstGeom prst="rect">
            <a:avLst/>
          </a:prstGeom>
        </p:spPr>
        <p:txBody>
          <a:bodyPr wrap="square">
            <a:spAutoFit/>
          </a:bodyPr>
          <a:lstStyle/>
          <a:p>
            <a:pPr defTabSz="877824">
              <a:spcAft>
                <a:spcPts val="600"/>
              </a:spcAft>
              <a:defRPr/>
            </a:pPr>
            <a:r>
              <a:rPr lang="en-NZ" sz="1728" i="1" kern="1200" dirty="0">
                <a:solidFill>
                  <a:schemeClr val="tx1"/>
                </a:solidFill>
                <a:latin typeface="+mn-lt"/>
                <a:ea typeface="+mn-ea"/>
                <a:cs typeface="+mn-cs"/>
              </a:rPr>
              <a:t>Additional rows can be added by clicking in the last cell and then using the Tab key </a:t>
            </a:r>
            <a:endParaRPr lang="en-NZ" i="1" dirty="0"/>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3861743078"/>
              </p:ext>
            </p:extLst>
          </p:nvPr>
        </p:nvGraphicFramePr>
        <p:xfrm>
          <a:off x="1078263" y="2453788"/>
          <a:ext cx="10515600" cy="396748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the implication and say how it is relevant to </a:t>
                      </a:r>
                      <a:r>
                        <a:rPr lang="en-NZ"/>
                        <a:t>this project</a:t>
                      </a:r>
                      <a:endParaRPr lang="en-NZ" dirty="0"/>
                    </a:p>
                  </a:txBody>
                  <a:tcPr/>
                </a:tc>
                <a:extLst>
                  <a:ext uri="{0D108BD9-81ED-4DB2-BD59-A6C34878D82A}">
                    <a16:rowId xmlns:a16="http://schemas.microsoft.com/office/drawing/2014/main" val="2286542890"/>
                  </a:ext>
                </a:extLst>
              </a:tr>
              <a:tr h="370840">
                <a:tc>
                  <a:txBody>
                    <a:bodyPr/>
                    <a:lstStyle/>
                    <a:p>
                      <a:r>
                        <a:rPr lang="en-NZ" sz="2500" b="1" dirty="0">
                          <a:latin typeface="Bahnschrift Light" panose="020B0502040204020203" pitchFamily="34" charset="0"/>
                        </a:rPr>
                        <a:t>Usability</a:t>
                      </a:r>
                    </a:p>
                  </a:txBody>
                  <a:tcPr/>
                </a:tc>
                <a:tc>
                  <a:txBody>
                    <a:bodyPr/>
                    <a:lstStyle/>
                    <a:p>
                      <a:pPr lvl="0" algn="l">
                        <a:lnSpc>
                          <a:spcPct val="100000"/>
                        </a:lnSpc>
                        <a:spcBef>
                          <a:spcPts val="0"/>
                        </a:spcBef>
                        <a:spcAft>
                          <a:spcPts val="0"/>
                        </a:spcAft>
                        <a:buNone/>
                      </a:pPr>
                      <a:r>
                        <a:rPr lang="en-NZ" sz="1600" b="0" i="0" u="none" strike="noStrike" noProof="0" dirty="0">
                          <a:latin typeface="Bahnschrift Light" panose="020B0502040204020203" pitchFamily="34" charset="0"/>
                        </a:rPr>
                        <a:t>Usability is about making the program as easy to use as possible for the largest number of users. It considers things like are instructions clear so that the user can avoid and correct errors, and does it tell the user what is currently happening. It is important to minimize or eliminate frustration by eliminating the things that could cause frustration.</a:t>
                      </a:r>
                      <a:endParaRPr lang="en-NZ" sz="1600" dirty="0">
                        <a:latin typeface="Bahnschrift Light" panose="020B0502040204020203" pitchFamily="34" charset="0"/>
                      </a:endParaRPr>
                    </a:p>
                  </a:txBody>
                  <a:tcPr/>
                </a:tc>
                <a:extLst>
                  <a:ext uri="{0D108BD9-81ED-4DB2-BD59-A6C34878D82A}">
                    <a16:rowId xmlns:a16="http://schemas.microsoft.com/office/drawing/2014/main" val="2636529970"/>
                  </a:ext>
                </a:extLst>
              </a:tr>
              <a:tr h="370840">
                <a:tc>
                  <a:txBody>
                    <a:bodyPr/>
                    <a:lstStyle/>
                    <a:p>
                      <a:r>
                        <a:rPr lang="en-NZ" sz="2500" b="1" dirty="0">
                          <a:latin typeface="Bahnschrift Light" panose="020B0502040204020203" pitchFamily="34" charset="0"/>
                        </a:rPr>
                        <a:t>Functionality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Bahnschrift Light" panose="020B0502040204020203" pitchFamily="34" charset="0"/>
                          <a:ea typeface="+mn-ea"/>
                          <a:cs typeface="+mn-cs"/>
                        </a:rPr>
                        <a:t>Functionality is making sure that the outcome works as intended. It should work for expected, unexpected, and boundary cases. For example, if the user is asked to input yes or no when asked a question. Along with expected cases, e.g., yes or no it. It should also works as intended If the user inputs unexpected cases, e.g., maybe or 1234. Another part of functionality is making the code as efficient as possible. This can be done by breaking large code problems into multiple subproblems.</a:t>
                      </a:r>
                      <a:endParaRPr lang="en-NZ" sz="1600" dirty="0">
                        <a:latin typeface="Bahnschrift Light" panose="020B0502040204020203" pitchFamily="34" charset="0"/>
                      </a:endParaRPr>
                    </a:p>
                  </a:txBody>
                  <a:tcPr/>
                </a:tc>
                <a:extLst>
                  <a:ext uri="{0D108BD9-81ED-4DB2-BD59-A6C34878D82A}">
                    <a16:rowId xmlns:a16="http://schemas.microsoft.com/office/drawing/2014/main" val="845002142"/>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41248" y="256032"/>
            <a:ext cx="10506456" cy="1014984"/>
          </a:xfrm>
        </p:spPr>
        <p:txBody>
          <a:bodyPr vert="horz" lIns="91440" tIns="45720" rIns="91440" bIns="45720" rtlCol="0" anchor="b">
            <a:normAutofit/>
          </a:bodyPr>
          <a:lstStyle/>
          <a:p>
            <a:pPr>
              <a:spcAft>
                <a:spcPts val="0"/>
              </a:spcAft>
            </a:pPr>
            <a:r>
              <a:rPr lang="en-US" kern="1200">
                <a:solidFill>
                  <a:schemeClr val="tx1"/>
                </a:solidFill>
                <a:latin typeface="+mj-lt"/>
                <a:ea typeface="+mj-ea"/>
                <a:cs typeface="+mj-cs"/>
              </a:rPr>
              <a:t>Explain relevant Implications:</a:t>
            </a:r>
          </a:p>
        </p:txBody>
      </p:sp>
      <p:sp>
        <p:nvSpPr>
          <p:cNvPr id="13" name="Rectangle 1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Rectangle 4">
            <a:extLst>
              <a:ext uri="{FF2B5EF4-FFF2-40B4-BE49-F238E27FC236}">
                <a16:creationId xmlns:a16="http://schemas.microsoft.com/office/drawing/2014/main" id="{ACAE53BB-FF7D-43E7-AF26-E5A3D9A837CF}"/>
              </a:ext>
            </a:extLst>
          </p:cNvPr>
          <p:cNvSpPr/>
          <p:nvPr/>
        </p:nvSpPr>
        <p:spPr>
          <a:xfrm>
            <a:off x="1075844" y="1915150"/>
            <a:ext cx="9217650" cy="358560"/>
          </a:xfrm>
          <a:prstGeom prst="rect">
            <a:avLst/>
          </a:prstGeom>
        </p:spPr>
        <p:txBody>
          <a:bodyPr wrap="square">
            <a:spAutoFit/>
          </a:bodyPr>
          <a:lstStyle/>
          <a:p>
            <a:pPr defTabSz="841248">
              <a:spcAft>
                <a:spcPts val="600"/>
              </a:spcAft>
              <a:defRPr/>
            </a:pPr>
            <a:r>
              <a:rPr lang="en-NZ" sz="1730" i="1" kern="1200" dirty="0">
                <a:solidFill>
                  <a:schemeClr val="tx1"/>
                </a:solidFill>
                <a:latin typeface="+mn-lt"/>
                <a:ea typeface="+mn-ea"/>
                <a:cs typeface="+mn-cs"/>
              </a:rPr>
              <a:t>Additional rows can be added by clicking in the last cell and then using the Tab key </a:t>
            </a:r>
            <a:endParaRPr lang="en-NZ" sz="1730" i="1" dirty="0"/>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3842682300"/>
              </p:ext>
            </p:extLst>
          </p:nvPr>
        </p:nvGraphicFramePr>
        <p:xfrm>
          <a:off x="1075844" y="2467427"/>
          <a:ext cx="10515600" cy="396748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the implication and say how it is relevant to </a:t>
                      </a:r>
                      <a:r>
                        <a:rPr lang="en-NZ"/>
                        <a:t>this project</a:t>
                      </a:r>
                      <a:endParaRPr lang="en-NZ" dirty="0"/>
                    </a:p>
                  </a:txBody>
                  <a:tcPr/>
                </a:tc>
                <a:extLst>
                  <a:ext uri="{0D108BD9-81ED-4DB2-BD59-A6C34878D82A}">
                    <a16:rowId xmlns:a16="http://schemas.microsoft.com/office/drawing/2014/main" val="2286542890"/>
                  </a:ext>
                </a:extLst>
              </a:tr>
              <a:tr h="370840">
                <a:tc>
                  <a:txBody>
                    <a:bodyPr/>
                    <a:lstStyle/>
                    <a:p>
                      <a:pPr lvl="0" algn="l">
                        <a:lnSpc>
                          <a:spcPct val="100000"/>
                        </a:lnSpc>
                        <a:spcBef>
                          <a:spcPts val="0"/>
                        </a:spcBef>
                        <a:spcAft>
                          <a:spcPts val="0"/>
                        </a:spcAft>
                        <a:buNone/>
                      </a:pPr>
                      <a:r>
                        <a:rPr lang="en-NZ" sz="2500" b="1" i="0" u="none" strike="noStrike" noProof="0" dirty="0">
                          <a:latin typeface="Bahnschrift Light" panose="020B0502040204020203" pitchFamily="34" charset="0"/>
                        </a:rPr>
                        <a:t>Future proofing</a:t>
                      </a:r>
                      <a:endParaRPr lang="en-US" sz="2500" b="1" dirty="0">
                        <a:latin typeface="Bahnschrift Light" panose="020B0502040204020203" pitchFamily="34" charset="0"/>
                      </a:endParaRPr>
                    </a:p>
                  </a:txBody>
                  <a:tcPr/>
                </a:tc>
                <a:tc>
                  <a:txBody>
                    <a:bodyPr/>
                    <a:lstStyle/>
                    <a:p>
                      <a:r>
                        <a:rPr lang="en-US" sz="1600" b="0" i="0" u="none" strike="noStrike" noProof="0" dirty="0">
                          <a:latin typeface="Bahnschrift Light" panose="020B0502040204020203" pitchFamily="34" charset="0"/>
                        </a:rPr>
                        <a:t>As technology develops digital systems and programs will quickly become obsolete or inefficient which is why its important to future proof your project to make sure its easy to edit, change and improve in the case it needs to be. You can do this by annotating your code (writing down what each part of the program does). Splitting the program into smaller functions that can be edited easily without affecting the entire program and many others</a:t>
                      </a:r>
                      <a:endParaRPr lang="en-NZ" sz="1600" b="0" i="0" u="none" strike="noStrike" noProof="0" dirty="0">
                        <a:latin typeface="Bahnschrift Light" panose="020B0502040204020203" pitchFamily="34" charset="0"/>
                      </a:endParaRPr>
                    </a:p>
                  </a:txBody>
                  <a:tcPr/>
                </a:tc>
                <a:extLst>
                  <a:ext uri="{0D108BD9-81ED-4DB2-BD59-A6C34878D82A}">
                    <a16:rowId xmlns:a16="http://schemas.microsoft.com/office/drawing/2014/main" val="2636529970"/>
                  </a:ext>
                </a:extLst>
              </a:tr>
              <a:tr h="370840">
                <a:tc>
                  <a:txBody>
                    <a:bodyPr/>
                    <a:lstStyle/>
                    <a:p>
                      <a:pPr lvl="0" algn="l">
                        <a:lnSpc>
                          <a:spcPct val="100000"/>
                        </a:lnSpc>
                        <a:spcBef>
                          <a:spcPts val="0"/>
                        </a:spcBef>
                        <a:spcAft>
                          <a:spcPts val="0"/>
                        </a:spcAft>
                        <a:buNone/>
                      </a:pPr>
                      <a:r>
                        <a:rPr lang="en-NZ" sz="2500" b="1" i="0" u="none" strike="noStrike" noProof="0" dirty="0">
                          <a:latin typeface="Bahnschrift Light" panose="020B0502040204020203" pitchFamily="34" charset="0"/>
                        </a:rPr>
                        <a:t>Aesthetics</a:t>
                      </a:r>
                      <a:endParaRPr lang="en-US" sz="2500" b="1" dirty="0">
                        <a:latin typeface="Bahnschrift Light" panose="020B0502040204020203" pitchFamily="34" charset="0"/>
                      </a:endParaRPr>
                    </a:p>
                  </a:txBody>
                  <a:tcPr/>
                </a:tc>
                <a:tc>
                  <a:txBody>
                    <a:bodyPr/>
                    <a:lstStyle/>
                    <a:p>
                      <a:pPr lvl="0" algn="l">
                        <a:lnSpc>
                          <a:spcPct val="100000"/>
                        </a:lnSpc>
                        <a:spcBef>
                          <a:spcPts val="0"/>
                        </a:spcBef>
                        <a:spcAft>
                          <a:spcPts val="0"/>
                        </a:spcAft>
                        <a:buNone/>
                      </a:pPr>
                      <a:r>
                        <a:rPr lang="en-NZ" sz="1600" b="0" i="0" u="none" strike="noStrike" noProof="0" dirty="0">
                          <a:latin typeface="Bahnschrift Light" panose="020B0502040204020203" pitchFamily="34" charset="0"/>
                        </a:rPr>
                        <a:t>Aesthetics is the overall look of the program and making the outcome pleasing to look at/use. A program with proper spacing prompts and decoration will be more aesthetic than one without and be easier for a user to navigate. when thinking about aesthetics you should consider things like, Is it well laid out, Does it follow design conventions, does it reduce unused information. So that it has a cleaner look.</a:t>
                      </a:r>
                      <a:endParaRPr lang="en-US" sz="1600" dirty="0">
                        <a:latin typeface="Bahnschrift Light" panose="020B0502040204020203" pitchFamily="34" charset="0"/>
                      </a:endParaRPr>
                    </a:p>
                  </a:txBody>
                  <a:tcPr/>
                </a:tc>
                <a:extLst>
                  <a:ext uri="{0D108BD9-81ED-4DB2-BD59-A6C34878D82A}">
                    <a16:rowId xmlns:a16="http://schemas.microsoft.com/office/drawing/2014/main" val="845002142"/>
                  </a:ext>
                </a:extLst>
              </a:tr>
            </a:tbl>
          </a:graphicData>
        </a:graphic>
      </p:graphicFrame>
    </p:spTree>
    <p:extLst>
      <p:ext uri="{BB962C8B-B14F-4D97-AF65-F5344CB8AC3E}">
        <p14:creationId xmlns:p14="http://schemas.microsoft.com/office/powerpoint/2010/main" val="1654342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249378"/>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853953"/>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pic>
        <p:nvPicPr>
          <p:cNvPr id="5" name="Picture 4">
            <a:extLst>
              <a:ext uri="{FF2B5EF4-FFF2-40B4-BE49-F238E27FC236}">
                <a16:creationId xmlns:a16="http://schemas.microsoft.com/office/drawing/2014/main" id="{BB6FC639-F003-5EA0-DDC1-37A926FDE989}"/>
              </a:ext>
            </a:extLst>
          </p:cNvPr>
          <p:cNvPicPr>
            <a:picLocks noChangeAspect="1"/>
          </p:cNvPicPr>
          <p:nvPr/>
        </p:nvPicPr>
        <p:blipFill>
          <a:blip r:embed="rId3"/>
          <a:stretch>
            <a:fillRect/>
          </a:stretch>
        </p:blipFill>
        <p:spPr>
          <a:xfrm>
            <a:off x="1139694" y="1763812"/>
            <a:ext cx="9912611" cy="4518470"/>
          </a:xfrm>
          <a:prstGeom prst="rect">
            <a:avLst/>
          </a:prstGeom>
          <a:ln w="38100">
            <a:solidFill>
              <a:schemeClr val="tx1"/>
            </a:solidFill>
          </a:ln>
        </p:spPr>
      </p:pic>
    </p:spTree>
    <p:extLst>
      <p:ext uri="{BB962C8B-B14F-4D97-AF65-F5344CB8AC3E}">
        <p14:creationId xmlns:p14="http://schemas.microsoft.com/office/powerpoint/2010/main" val="3781960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247492"/>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861025"/>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pic>
        <p:nvPicPr>
          <p:cNvPr id="7" name="Picture 6">
            <a:extLst>
              <a:ext uri="{FF2B5EF4-FFF2-40B4-BE49-F238E27FC236}">
                <a16:creationId xmlns:a16="http://schemas.microsoft.com/office/drawing/2014/main" id="{89B66FAB-B5C1-9ABC-B4D7-93E06B9D49A0}"/>
              </a:ext>
            </a:extLst>
          </p:cNvPr>
          <p:cNvPicPr>
            <a:picLocks noChangeAspect="1"/>
          </p:cNvPicPr>
          <p:nvPr/>
        </p:nvPicPr>
        <p:blipFill rotWithShape="1">
          <a:blip r:embed="rId3"/>
          <a:srcRect r="325"/>
          <a:stretch/>
        </p:blipFill>
        <p:spPr>
          <a:xfrm>
            <a:off x="336876" y="1850000"/>
            <a:ext cx="11480876" cy="4146975"/>
          </a:xfrm>
          <a:prstGeom prst="rect">
            <a:avLst/>
          </a:prstGeom>
          <a:ln w="381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715090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p:nvSpPr>
          <p:cNvPr id="9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Google Shape;86;p18"/>
          <p:cNvSpPr txBox="1">
            <a:spLocks noGrp="1"/>
          </p:cNvSpPr>
          <p:nvPr>
            <p:ph type="title"/>
          </p:nvPr>
        </p:nvSpPr>
        <p:spPr>
          <a:xfrm>
            <a:off x="1028700" y="1967266"/>
            <a:ext cx="2628900" cy="2547257"/>
          </a:xfrm>
          <a:prstGeom prst="rect">
            <a:avLst/>
          </a:prstGeom>
          <a:noFill/>
        </p:spPr>
        <p:txBody>
          <a:bodyPr spcFirstLastPara="1" vert="horz" lIns="91440" tIns="45720" rIns="91440" bIns="45720" rtlCol="0" anchor="ctr" anchorCtr="0">
            <a:normAutofit/>
          </a:bodyPr>
          <a:lstStyle/>
          <a:p>
            <a:pPr algn="ctr">
              <a:spcBef>
                <a:spcPct val="0"/>
              </a:spcBef>
            </a:pPr>
            <a:r>
              <a:rPr lang="en-US" sz="3600" kern="1200">
                <a:solidFill>
                  <a:srgbClr val="FFFFFF"/>
                </a:solidFill>
                <a:latin typeface="+mj-lt"/>
                <a:ea typeface="+mj-ea"/>
                <a:cs typeface="+mj-cs"/>
              </a:rPr>
              <a:t>[Welcome] (Trello screenshot)</a:t>
            </a:r>
          </a:p>
        </p:txBody>
      </p:sp>
      <p:pic>
        <p:nvPicPr>
          <p:cNvPr id="3" name="Picture 2">
            <a:extLst>
              <a:ext uri="{FF2B5EF4-FFF2-40B4-BE49-F238E27FC236}">
                <a16:creationId xmlns:a16="http://schemas.microsoft.com/office/drawing/2014/main" id="{0370ADC2-613D-6BEF-6279-FC0C3886ECB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6083" b="92214" l="7797" r="94576">
                        <a14:foregroundMark x1="17627" y1="9489" x2="13559" y2="19221"/>
                        <a14:foregroundMark x1="13559" y1="19221" x2="13559" y2="19221"/>
                        <a14:foregroundMark x1="10847" y1="11436" x2="7797" y2="33333"/>
                        <a14:foregroundMark x1="9831" y1="8516" x2="46780" y2="9976"/>
                        <a14:foregroundMark x1="18644" y1="6083" x2="57966" y2="7056"/>
                        <a14:foregroundMark x1="95254" y1="6326" x2="93898" y2="56448"/>
                        <a14:foregroundMark x1="70635" y1="91727" x2="63729" y2="91727"/>
                        <a14:foregroundMark x1="68136" y1="92214" x2="64746" y2="92214"/>
                        <a14:backgroundMark x1="9153" y1="92944" x2="14237" y2="93431"/>
                        <a14:backgroundMark x1="92203" y1="92701" x2="89492" y2="93187"/>
                        <a14:backgroundMark x1="64580" y1="92687" x2="64407" y2="92701"/>
                        <a14:backgroundMark x1="92203" y1="93187" x2="87119" y2="92944"/>
                        <a14:backgroundMark x1="69831" y1="93187" x2="71864" y2="93187"/>
                        <a14:backgroundMark x1="69153" y1="93187" x2="72542" y2="93674"/>
                      </a14:backgroundRemoval>
                    </a14:imgEffect>
                  </a14:imgLayer>
                </a14:imgProps>
              </a:ext>
            </a:extLst>
          </a:blip>
          <a:stretch>
            <a:fillRect/>
          </a:stretch>
        </p:blipFill>
        <p:spPr>
          <a:xfrm>
            <a:off x="6169152" y="643466"/>
            <a:ext cx="3997027" cy="556873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630936" y="502920"/>
            <a:ext cx="3419856" cy="1463040"/>
          </a:xfrm>
          <a:prstGeom prst="rect">
            <a:avLst/>
          </a:prstGeom>
        </p:spPr>
        <p:txBody>
          <a:bodyPr spcFirstLastPara="1" vert="horz" lIns="91440" tIns="45720" rIns="91440" bIns="45720" rtlCol="0" anchor="ctr" anchorCtr="0">
            <a:normAutofit/>
          </a:bodyPr>
          <a:lstStyle/>
          <a:p>
            <a:pPr>
              <a:spcBef>
                <a:spcPct val="0"/>
              </a:spcBef>
            </a:pPr>
            <a:r>
              <a:rPr lang="en-US" sz="4800" kern="1200">
                <a:solidFill>
                  <a:schemeClr val="tx1"/>
                </a:solidFill>
                <a:latin typeface="+mj-lt"/>
                <a:ea typeface="+mj-ea"/>
                <a:cs typeface="+mj-cs"/>
              </a:rPr>
              <a:t>[Welcome] - Test Plan</a:t>
            </a:r>
          </a:p>
        </p:txBody>
      </p:sp>
      <p:sp>
        <p:nvSpPr>
          <p:cNvPr id="9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18343B6-2201-4ACD-B907-770BC22E8B26}"/>
              </a:ext>
            </a:extLst>
          </p:cNvPr>
          <p:cNvSpPr/>
          <p:nvPr/>
        </p:nvSpPr>
        <p:spPr>
          <a:xfrm>
            <a:off x="4654295" y="502920"/>
            <a:ext cx="6894576" cy="1463040"/>
          </a:xfrm>
          <a:prstGeom prst="rect">
            <a:avLst/>
          </a:prstGeom>
        </p:spPr>
        <p:txBody>
          <a:bodyPr vert="horz" lIns="91440" tIns="45720" rIns="91440" bIns="45720" rtlCol="0" anchor="ctr">
            <a:normAutofit/>
          </a:bodyPr>
          <a:lstStyle/>
          <a:p>
            <a:pPr marL="0" marR="0" lvl="0" indent="-228600" fontAlgn="auto">
              <a:lnSpc>
                <a:spcPct val="90000"/>
              </a:lnSpc>
              <a:spcBef>
                <a:spcPts val="0"/>
              </a:spcBef>
              <a:spcAft>
                <a:spcPts val="600"/>
              </a:spcAft>
              <a:buClrTx/>
              <a:buSzTx/>
              <a:buFont typeface="Arial" panose="020B0604020202020204" pitchFamily="34" charset="0"/>
              <a:buChar char="•"/>
              <a:tabLst/>
              <a:defRPr/>
            </a:pPr>
            <a:r>
              <a:rPr lang="en-US" sz="2200" i="1"/>
              <a:t>Additional rows can be added by clicking in the last cell and then using the Tab key </a:t>
            </a:r>
          </a:p>
        </p:txBody>
      </p:sp>
      <p:graphicFrame>
        <p:nvGraphicFramePr>
          <p:cNvPr id="92" name="Google Shape;92;p19"/>
          <p:cNvGraphicFramePr/>
          <p:nvPr>
            <p:extLst>
              <p:ext uri="{D42A27DB-BD31-4B8C-83A1-F6EECF244321}">
                <p14:modId xmlns:p14="http://schemas.microsoft.com/office/powerpoint/2010/main" val="2846866062"/>
              </p:ext>
            </p:extLst>
          </p:nvPr>
        </p:nvGraphicFramePr>
        <p:xfrm>
          <a:off x="821231" y="2290936"/>
          <a:ext cx="10537346" cy="3959354"/>
        </p:xfrm>
        <a:graphic>
          <a:graphicData uri="http://schemas.openxmlformats.org/drawingml/2006/table">
            <a:tbl>
              <a:tblPr firstRow="1" bandRow="1">
                <a:noFill/>
              </a:tblPr>
              <a:tblGrid>
                <a:gridCol w="5526151">
                  <a:extLst>
                    <a:ext uri="{9D8B030D-6E8A-4147-A177-3AD203B41FA5}">
                      <a16:colId xmlns:a16="http://schemas.microsoft.com/office/drawing/2014/main" val="20000"/>
                    </a:ext>
                  </a:extLst>
                </a:gridCol>
                <a:gridCol w="5011195">
                  <a:extLst>
                    <a:ext uri="{9D8B030D-6E8A-4147-A177-3AD203B41FA5}">
                      <a16:colId xmlns:a16="http://schemas.microsoft.com/office/drawing/2014/main" val="20001"/>
                    </a:ext>
                  </a:extLst>
                </a:gridCol>
              </a:tblGrid>
              <a:tr h="725235">
                <a:tc>
                  <a:txBody>
                    <a:bodyPr/>
                    <a:lstStyle/>
                    <a:p>
                      <a:pPr marL="0" lvl="0" indent="0" algn="l" rtl="0">
                        <a:spcBef>
                          <a:spcPts val="0"/>
                        </a:spcBef>
                        <a:spcAft>
                          <a:spcPts val="0"/>
                        </a:spcAft>
                        <a:buNone/>
                      </a:pPr>
                      <a:r>
                        <a:rPr lang="en" sz="2700" b="1"/>
                        <a:t>Test Cases - input</a:t>
                      </a:r>
                      <a:endParaRPr sz="2700" b="1"/>
                    </a:p>
                  </a:txBody>
                  <a:tcPr marL="136823" marR="136823" marT="136823" marB="136823">
                    <a:solidFill>
                      <a:srgbClr val="CCCCCC"/>
                    </a:solidFill>
                  </a:tcPr>
                </a:tc>
                <a:tc>
                  <a:txBody>
                    <a:bodyPr/>
                    <a:lstStyle/>
                    <a:p>
                      <a:pPr marL="0" lvl="0" indent="0" algn="l" rtl="0">
                        <a:spcBef>
                          <a:spcPts val="0"/>
                        </a:spcBef>
                        <a:spcAft>
                          <a:spcPts val="0"/>
                        </a:spcAft>
                        <a:buNone/>
                      </a:pPr>
                      <a:r>
                        <a:rPr lang="en" sz="2700" b="1"/>
                        <a:t>Expected output</a:t>
                      </a:r>
                      <a:endParaRPr sz="2700" b="1"/>
                    </a:p>
                  </a:txBody>
                  <a:tcPr marL="136823" marR="136823" marT="136823" marB="136823">
                    <a:solidFill>
                      <a:srgbClr val="CCCCCC"/>
                    </a:solidFill>
                  </a:tcPr>
                </a:tc>
                <a:extLst>
                  <a:ext uri="{0D108BD9-81ED-4DB2-BD59-A6C34878D82A}">
                    <a16:rowId xmlns:a16="http://schemas.microsoft.com/office/drawing/2014/main" val="10000"/>
                  </a:ext>
                </a:extLst>
              </a:tr>
              <a:tr h="1306118">
                <a:tc>
                  <a:txBody>
                    <a:bodyPr/>
                    <a:lstStyle/>
                    <a:p>
                      <a:pPr lvl="0" algn="l">
                        <a:lnSpc>
                          <a:spcPct val="100000"/>
                        </a:lnSpc>
                        <a:spcBef>
                          <a:spcPts val="0"/>
                        </a:spcBef>
                        <a:spcAft>
                          <a:spcPts val="0"/>
                        </a:spcAft>
                        <a:buNone/>
                      </a:pPr>
                      <a:r>
                        <a:rPr lang="en-US" sz="2700" b="1" i="0" u="none" strike="noStrike" noProof="0">
                          <a:solidFill>
                            <a:srgbClr val="6A8759"/>
                          </a:solidFill>
                          <a:latin typeface="Consolas"/>
                        </a:rPr>
                        <a:t>Add or Remove Monster Cards</a:t>
                      </a:r>
                    </a:p>
                  </a:txBody>
                  <a:tcPr marL="221996" marR="221996" marT="221996" marB="221996"/>
                </a:tc>
                <a:tc>
                  <a:txBody>
                    <a:bodyPr/>
                    <a:lstStyle/>
                    <a:p>
                      <a:pPr lvl="0" algn="l">
                        <a:lnSpc>
                          <a:spcPct val="100000"/>
                        </a:lnSpc>
                        <a:spcBef>
                          <a:spcPts val="0"/>
                        </a:spcBef>
                        <a:spcAft>
                          <a:spcPts val="0"/>
                        </a:spcAft>
                        <a:buNone/>
                      </a:pPr>
                      <a:r>
                        <a:rPr lang="en-US" sz="1800" b="0" i="0" u="none" strike="noStrike" noProof="0">
                          <a:solidFill>
                            <a:schemeClr val="tx1"/>
                          </a:solidFill>
                          <a:latin typeface="Consolas"/>
                        </a:rPr>
                        <a:t>add_or_remove()</a:t>
                      </a:r>
                      <a:endParaRPr lang="en-US" sz="3300">
                        <a:solidFill>
                          <a:schemeClr val="tx1"/>
                        </a:solidFill>
                      </a:endParaRPr>
                    </a:p>
                  </a:txBody>
                  <a:tcPr marL="221996" marR="221996" marT="221996" marB="221996"/>
                </a:tc>
                <a:extLst>
                  <a:ext uri="{0D108BD9-81ED-4DB2-BD59-A6C34878D82A}">
                    <a16:rowId xmlns:a16="http://schemas.microsoft.com/office/drawing/2014/main" val="10001"/>
                  </a:ext>
                </a:extLst>
              </a:tr>
              <a:tr h="895580">
                <a:tc>
                  <a:txBody>
                    <a:bodyPr/>
                    <a:lstStyle/>
                    <a:p>
                      <a:pPr lvl="0" algn="l">
                        <a:lnSpc>
                          <a:spcPct val="100000"/>
                        </a:lnSpc>
                        <a:spcBef>
                          <a:spcPts val="0"/>
                        </a:spcBef>
                        <a:spcAft>
                          <a:spcPts val="0"/>
                        </a:spcAft>
                        <a:buNone/>
                      </a:pPr>
                      <a:r>
                        <a:rPr lang="en-US" sz="2700" b="1" i="0" u="none" strike="noStrike" noProof="0">
                          <a:solidFill>
                            <a:srgbClr val="6A8759"/>
                          </a:solidFill>
                          <a:latin typeface="Consolas"/>
                        </a:rPr>
                        <a:t>Find or Show Monster Cards</a:t>
                      </a:r>
                      <a:endParaRPr lang="en-US" sz="2700" b="1"/>
                    </a:p>
                  </a:txBody>
                  <a:tcPr marL="221995" marR="221995" marT="221995" marB="221995"/>
                </a:tc>
                <a:tc>
                  <a:txBody>
                    <a:bodyPr/>
                    <a:lstStyle/>
                    <a:p>
                      <a:pPr lvl="0" algn="l">
                        <a:lnSpc>
                          <a:spcPct val="100000"/>
                        </a:lnSpc>
                        <a:spcBef>
                          <a:spcPts val="0"/>
                        </a:spcBef>
                        <a:spcAft>
                          <a:spcPts val="0"/>
                        </a:spcAft>
                        <a:buNone/>
                      </a:pPr>
                      <a:r>
                        <a:rPr lang="en-US" sz="1800" b="0" i="0" u="none" strike="noStrike" noProof="0">
                          <a:solidFill>
                            <a:schemeClr val="tx1"/>
                          </a:solidFill>
                          <a:latin typeface="Consolas"/>
                        </a:rPr>
                        <a:t>find combo()</a:t>
                      </a:r>
                      <a:endParaRPr lang="en-US" sz="3300">
                        <a:solidFill>
                          <a:schemeClr val="tx1"/>
                        </a:solidFill>
                      </a:endParaRPr>
                    </a:p>
                  </a:txBody>
                  <a:tcPr marL="221995" marR="221995" marT="221995" marB="221995"/>
                </a:tc>
                <a:extLst>
                  <a:ext uri="{0D108BD9-81ED-4DB2-BD59-A6C34878D82A}">
                    <a16:rowId xmlns:a16="http://schemas.microsoft.com/office/drawing/2014/main" val="2439926434"/>
                  </a:ext>
                </a:extLst>
              </a:tr>
              <a:tr h="1032421">
                <a:tc>
                  <a:txBody>
                    <a:bodyPr/>
                    <a:lstStyle/>
                    <a:p>
                      <a:pPr lvl="0" algn="l">
                        <a:lnSpc>
                          <a:spcPct val="100000"/>
                        </a:lnSpc>
                        <a:spcBef>
                          <a:spcPts val="0"/>
                        </a:spcBef>
                        <a:spcAft>
                          <a:spcPts val="0"/>
                        </a:spcAft>
                        <a:buNone/>
                      </a:pPr>
                      <a:r>
                        <a:rPr lang="en-US" sz="2700" b="1" i="0" u="none" strike="noStrike" noProof="0">
                          <a:solidFill>
                            <a:srgbClr val="6A8759"/>
                          </a:solidFill>
                          <a:latin typeface="Consolas"/>
                        </a:rPr>
                        <a:t>Exit</a:t>
                      </a:r>
                    </a:p>
                  </a:txBody>
                  <a:tcPr marL="221993" marR="221993" marT="221993" marB="221993"/>
                </a:tc>
                <a:tc>
                  <a:txBody>
                    <a:bodyPr/>
                    <a:lstStyle/>
                    <a:p>
                      <a:pPr lvl="0" algn="l">
                        <a:lnSpc>
                          <a:spcPct val="100000"/>
                        </a:lnSpc>
                        <a:spcBef>
                          <a:spcPts val="0"/>
                        </a:spcBef>
                        <a:spcAft>
                          <a:spcPts val="0"/>
                        </a:spcAft>
                        <a:buNone/>
                      </a:pPr>
                      <a:r>
                        <a:rPr lang="en-US" sz="1800" b="0" i="0" u="none" strike="noStrike" noProof="0">
                          <a:solidFill>
                            <a:schemeClr val="tx1"/>
                          </a:solidFill>
                          <a:latin typeface="Consolas"/>
                        </a:rPr>
                        <a:t>Thanks for playing with The Monster Cards</a:t>
                      </a:r>
                      <a:endParaRPr lang="en-US" sz="3300" b="0">
                        <a:solidFill>
                          <a:schemeClr val="tx1"/>
                        </a:solidFill>
                      </a:endParaRPr>
                    </a:p>
                  </a:txBody>
                  <a:tcPr marL="221993" marR="221993" marT="221993" marB="221993"/>
                </a:tc>
                <a:extLst>
                  <a:ext uri="{0D108BD9-81ED-4DB2-BD59-A6C34878D82A}">
                    <a16:rowId xmlns:a16="http://schemas.microsoft.com/office/drawing/2014/main" val="352747561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[Welcome]: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37AA4149E3FCE42B2F0D36F55263BE7" ma:contentTypeVersion="3" ma:contentTypeDescription="Create a new document." ma:contentTypeScope="" ma:versionID="f7f1c092f231b6630c24ec1f654af881">
  <xsd:schema xmlns:xsd="http://www.w3.org/2001/XMLSchema" xmlns:xs="http://www.w3.org/2001/XMLSchema" xmlns:p="http://schemas.microsoft.com/office/2006/metadata/properties" xmlns:ns2="205ad105-7c38-4030-89bf-bb8828f957ce" targetNamespace="http://schemas.microsoft.com/office/2006/metadata/properties" ma:root="true" ma:fieldsID="4b98ef4347ca2c9d6ddeb86b863b8840" ns2:_="">
    <xsd:import namespace="205ad105-7c38-4030-89bf-bb8828f957ce"/>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5ad105-7c38-4030-89bf-bb8828f957c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25CDDF-CD31-423A-BEB8-DE00B73966BF}">
  <ds:schemaRefs>
    <ds:schemaRef ds:uri="http://schemas.microsoft.com/sharepoint/v3/contenttype/forms"/>
  </ds:schemaRefs>
</ds:datastoreItem>
</file>

<file path=customXml/itemProps2.xml><?xml version="1.0" encoding="utf-8"?>
<ds:datastoreItem xmlns:ds="http://schemas.openxmlformats.org/officeDocument/2006/customXml" ds:itemID="{F118AE1B-89AB-4E8D-A474-F3B1187AE7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5ad105-7c38-4030-89bf-bb8828f957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970</TotalTime>
  <Words>1845</Words>
  <Application>Microsoft Office PowerPoint</Application>
  <PresentationFormat>Widescreen</PresentationFormat>
  <Paragraphs>171</Paragraphs>
  <Slides>29</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Bahnschrift Light</vt:lpstr>
      <vt:lpstr>Calibri</vt:lpstr>
      <vt:lpstr>Calibri Light</vt:lpstr>
      <vt:lpstr>Consolas</vt:lpstr>
      <vt:lpstr>Office Theme</vt:lpstr>
      <vt:lpstr>AS91896[2.7] AS91887[2.8] Documentation</vt:lpstr>
      <vt:lpstr>[Monster_Cards_Internal]</vt:lpstr>
      <vt:lpstr>Explain relevant Implications:</vt:lpstr>
      <vt:lpstr>Explain relevant Implications:</vt:lpstr>
      <vt:lpstr>Decomposition:</vt:lpstr>
      <vt:lpstr>Decomposition:</vt:lpstr>
      <vt:lpstr>[Welcome] (Trello screenshot)</vt:lpstr>
      <vt:lpstr>[Welcome] - Test Plan</vt:lpstr>
      <vt:lpstr>[Welcome]: Testing </vt:lpstr>
      <vt:lpstr>[Add Monster Cards] (Trello screenshot)</vt:lpstr>
      <vt:lpstr>[Add Monster Cards] - Test Plan</vt:lpstr>
      <vt:lpstr>[Add Monster Cards]: Testing </vt:lpstr>
      <vt:lpstr>[Remove Monster Cards] (Trello screenshot)</vt:lpstr>
      <vt:lpstr>[Remove Monster Cards] - Test Plan</vt:lpstr>
      <vt:lpstr>[Remove Monster Cards]: Testing </vt:lpstr>
      <vt:lpstr>[Find Monster Cards] (Trello screenshot)</vt:lpstr>
      <vt:lpstr>[Find Monster Cards] - Test Plan</vt:lpstr>
      <vt:lpstr>[Find Monster Cards]: Testing </vt:lpstr>
      <vt:lpstr>[Edit Monster Card] (Trello screenshot)</vt:lpstr>
      <vt:lpstr>[Edit Monster Cards] - Test Plan</vt:lpstr>
      <vt:lpstr>[Edit Monster Cards]: Testing </vt:lpstr>
      <vt:lpstr>[Show Monster Cards] (Trello screenshot)</vt:lpstr>
      <vt:lpstr>[Show Monster Cards] - Test Plan</vt:lpstr>
      <vt:lpstr>[Show Monster Cards]: Testing </vt:lpstr>
      <vt:lpstr>[]: Trialling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Peter McKay</cp:lastModifiedBy>
  <cp:revision>17</cp:revision>
  <dcterms:created xsi:type="dcterms:W3CDTF">2020-03-13T23:52:53Z</dcterms:created>
  <dcterms:modified xsi:type="dcterms:W3CDTF">2023-05-13T11:57:40Z</dcterms:modified>
</cp:coreProperties>
</file>