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3"/>
  </p:notesMasterIdLst>
  <p:sldIdLst>
    <p:sldId id="256" r:id="rId4"/>
    <p:sldId id="258" r:id="rId5"/>
    <p:sldId id="272" r:id="rId6"/>
    <p:sldId id="275" r:id="rId7"/>
    <p:sldId id="276" r:id="rId8"/>
    <p:sldId id="277" r:id="rId9"/>
    <p:sldId id="268" r:id="rId10"/>
    <p:sldId id="269" r:id="rId11"/>
    <p:sldId id="274" r:id="rId12"/>
    <p:sldId id="278" r:id="rId13"/>
    <p:sldId id="283" r:id="rId14"/>
    <p:sldId id="288" r:id="rId15"/>
    <p:sldId id="279" r:id="rId16"/>
    <p:sldId id="284" r:id="rId17"/>
    <p:sldId id="289" r:id="rId18"/>
    <p:sldId id="280" r:id="rId19"/>
    <p:sldId id="285" r:id="rId20"/>
    <p:sldId id="290" r:id="rId21"/>
    <p:sldId id="281" r:id="rId22"/>
    <p:sldId id="286" r:id="rId23"/>
    <p:sldId id="291" r:id="rId24"/>
    <p:sldId id="282" r:id="rId25"/>
    <p:sldId id="287" r:id="rId26"/>
    <p:sldId id="292" r:id="rId27"/>
    <p:sldId id="273" r:id="rId28"/>
    <p:sldId id="263" r:id="rId29"/>
    <p:sldId id="270" r:id="rId30"/>
    <p:sldId id="26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6" d="100"/>
          <a:sy n="66" d="100"/>
        </p:scale>
        <p:origin x="12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5152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0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596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49650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05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95735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54928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10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391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85318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76639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5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4440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744956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47097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4439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103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microsoft.com/office/2007/relationships/hdphoto" Target="../media/hdphoto6.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AS91896[2.7] AS91887[2.8]</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[Add Monster Cards] (Trello screenshot)</a:t>
            </a:r>
          </a:p>
        </p:txBody>
      </p:sp>
      <p:pic>
        <p:nvPicPr>
          <p:cNvPr id="4" name="Picture 3">
            <a:extLst>
              <a:ext uri="{FF2B5EF4-FFF2-40B4-BE49-F238E27FC236}">
                <a16:creationId xmlns:a16="http://schemas.microsoft.com/office/drawing/2014/main" id="{35AC310D-BBC4-4CD6-60BA-0F5A44E40B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701" b="95487" l="4950" r="89769">
                        <a14:foregroundMark x1="11221" y1="5701" x2="10231" y2="16152"/>
                        <a14:foregroundMark x1="7261" y1="13539" x2="7261" y2="28504"/>
                        <a14:foregroundMark x1="8911" y1="87648" x2="27063" y2="91449"/>
                        <a14:foregroundMark x1="27063" y1="91449" x2="28383" y2="91211"/>
                        <a14:foregroundMark x1="41254" y1="89786" x2="59406" y2="90499"/>
                        <a14:foregroundMark x1="59406" y1="90499" x2="70627" y2="90261"/>
                        <a14:foregroundMark x1="9191" y1="95169" x2="52475" y2="91924"/>
                        <a14:backgroundMark x1="990" y1="91924" x2="5941" y2="96675"/>
                      </a14:backgroundRemoval>
                    </a14:imgEffect>
                  </a14:imgLayer>
                </a14:imgProps>
              </a:ext>
            </a:extLst>
          </a:blip>
          <a:stretch>
            <a:fillRect/>
          </a:stretch>
        </p:blipFill>
        <p:spPr>
          <a:xfrm>
            <a:off x="6163714" y="643466"/>
            <a:ext cx="4007904" cy="5568739"/>
          </a:xfrm>
          <a:prstGeom prst="rect">
            <a:avLst/>
          </a:prstGeom>
        </p:spPr>
      </p:pic>
    </p:spTree>
    <p:extLst>
      <p:ext uri="{BB962C8B-B14F-4D97-AF65-F5344CB8AC3E}">
        <p14:creationId xmlns:p14="http://schemas.microsoft.com/office/powerpoint/2010/main" val="364636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[Add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31B8159-1193-43FC-1CEB-A72108AC75C1}"/>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915294364"/>
              </p:ext>
            </p:extLst>
          </p:nvPr>
        </p:nvGraphicFramePr>
        <p:xfrm>
          <a:off x="630936" y="2508052"/>
          <a:ext cx="10917936" cy="3525123"/>
        </p:xfrm>
        <a:graphic>
          <a:graphicData uri="http://schemas.openxmlformats.org/drawingml/2006/table">
            <a:tbl>
              <a:tblPr firstRow="1" bandRow="1">
                <a:noFill/>
              </a:tblPr>
              <a:tblGrid>
                <a:gridCol w="5563279">
                  <a:extLst>
                    <a:ext uri="{9D8B030D-6E8A-4147-A177-3AD203B41FA5}">
                      <a16:colId xmlns:a16="http://schemas.microsoft.com/office/drawing/2014/main" val="20000"/>
                    </a:ext>
                  </a:extLst>
                </a:gridCol>
                <a:gridCol w="5354657">
                  <a:extLst>
                    <a:ext uri="{9D8B030D-6E8A-4147-A177-3AD203B41FA5}">
                      <a16:colId xmlns:a16="http://schemas.microsoft.com/office/drawing/2014/main" val="20001"/>
                    </a:ext>
                  </a:extLst>
                </a:gridCol>
              </a:tblGrid>
              <a:tr h="865999">
                <a:tc>
                  <a:txBody>
                    <a:bodyPr/>
                    <a:lstStyle/>
                    <a:p>
                      <a:pPr marL="0" lvl="0" indent="0" algn="l" rtl="0">
                        <a:spcBef>
                          <a:spcPts val="0"/>
                        </a:spcBef>
                        <a:spcAft>
                          <a:spcPts val="0"/>
                        </a:spcAft>
                        <a:buNone/>
                      </a:pPr>
                      <a:r>
                        <a:rPr lang="en" sz="3200" b="1"/>
                        <a:t>Test Cases - input</a:t>
                      </a:r>
                      <a:endParaRPr sz="3200" b="1"/>
                    </a:p>
                  </a:txBody>
                  <a:tcPr marL="163379" marR="163379" marT="163379" marB="163379">
                    <a:solidFill>
                      <a:srgbClr val="CCCCCC"/>
                    </a:solidFill>
                  </a:tcPr>
                </a:tc>
                <a:tc>
                  <a:txBody>
                    <a:bodyPr/>
                    <a:lstStyle/>
                    <a:p>
                      <a:pPr marL="0" lvl="0" indent="0" algn="l" rtl="0">
                        <a:spcBef>
                          <a:spcPts val="0"/>
                        </a:spcBef>
                        <a:spcAft>
                          <a:spcPts val="0"/>
                        </a:spcAft>
                        <a:buNone/>
                      </a:pPr>
                      <a:r>
                        <a:rPr lang="en" sz="3200" b="1"/>
                        <a:t>Expected output</a:t>
                      </a:r>
                      <a:endParaRPr sz="3200" b="1"/>
                    </a:p>
                  </a:txBody>
                  <a:tcPr marL="163379" marR="163379" marT="163379" marB="163379">
                    <a:solidFill>
                      <a:srgbClr val="CCCCCC"/>
                    </a:solidFill>
                  </a:tcPr>
                </a:tc>
                <a:extLst>
                  <a:ext uri="{0D108BD9-81ED-4DB2-BD59-A6C34878D82A}">
                    <a16:rowId xmlns:a16="http://schemas.microsoft.com/office/drawing/2014/main" val="10000"/>
                  </a:ext>
                </a:extLst>
              </a:tr>
              <a:tr h="531829">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Enter the Monster Name</a:t>
                      </a:r>
                    </a:p>
                  </a:txBody>
                  <a:tcPr marL="139274" marR="139274" marT="139274" marB="139274"/>
                </a:tc>
                <a:tc>
                  <a:txBody>
                    <a:bodyPr/>
                    <a:lstStyle/>
                    <a:p>
                      <a:pPr marL="0" lvl="0" indent="0" algn="l">
                        <a:spcBef>
                          <a:spcPts val="0"/>
                        </a:spcBef>
                        <a:spcAft>
                          <a:spcPts val="0"/>
                        </a:spcAft>
                        <a:buNone/>
                      </a:pPr>
                      <a:r>
                        <a:rPr lang="en-US" sz="1100" dirty="0"/>
                        <a:t>Adds name to dictionary</a:t>
                      </a:r>
                    </a:p>
                  </a:txBody>
                  <a:tcPr marL="139274" marR="139274" marT="139274" marB="139274"/>
                </a:tc>
                <a:extLst>
                  <a:ext uri="{0D108BD9-81ED-4DB2-BD59-A6C34878D82A}">
                    <a16:rowId xmlns:a16="http://schemas.microsoft.com/office/drawing/2014/main" val="10001"/>
                  </a:ext>
                </a:extLst>
              </a:tr>
              <a:tr h="531826">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Strength</a:t>
                      </a:r>
                    </a:p>
                  </a:txBody>
                  <a:tcPr marL="139273" marR="139273" marT="139273" marB="139273"/>
                </a:tc>
                <a:tc>
                  <a:txBody>
                    <a:bodyPr/>
                    <a:lstStyle/>
                    <a:p>
                      <a:pPr marL="0" lvl="0" indent="0" algn="l">
                        <a:spcBef>
                          <a:spcPts val="0"/>
                        </a:spcBef>
                        <a:spcAft>
                          <a:spcPts val="0"/>
                        </a:spcAft>
                        <a:buNone/>
                      </a:pPr>
                      <a:r>
                        <a:rPr lang="en-US" sz="1100" dirty="0"/>
                        <a:t>Adds Strength stat to dictionary</a:t>
                      </a:r>
                    </a:p>
                  </a:txBody>
                  <a:tcPr marL="139273" marR="139273" marT="139273" marB="139273"/>
                </a:tc>
                <a:extLst>
                  <a:ext uri="{0D108BD9-81ED-4DB2-BD59-A6C34878D82A}">
                    <a16:rowId xmlns:a16="http://schemas.microsoft.com/office/drawing/2014/main" val="2472108450"/>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Speed</a:t>
                      </a:r>
                    </a:p>
                  </a:txBody>
                  <a:tcPr marL="139272" marR="139272" marT="139272" marB="139272"/>
                </a:tc>
                <a:tc>
                  <a:txBody>
                    <a:bodyPr/>
                    <a:lstStyle/>
                    <a:p>
                      <a:pPr marL="0" lvl="0" indent="0" algn="l">
                        <a:spcBef>
                          <a:spcPts val="0"/>
                        </a:spcBef>
                        <a:spcAft>
                          <a:spcPts val="0"/>
                        </a:spcAft>
                        <a:buNone/>
                      </a:pPr>
                      <a:r>
                        <a:rPr lang="en-US" sz="1200" dirty="0"/>
                        <a:t>Adds Speed stat to dictionary</a:t>
                      </a:r>
                    </a:p>
                  </a:txBody>
                  <a:tcPr marL="139272" marR="139272" marT="139272" marB="139272"/>
                </a:tc>
                <a:extLst>
                  <a:ext uri="{0D108BD9-81ED-4DB2-BD59-A6C34878D82A}">
                    <a16:rowId xmlns:a16="http://schemas.microsoft.com/office/drawing/2014/main" val="2976925996"/>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Stealth</a:t>
                      </a:r>
                      <a:endParaRPr lang="en-US" sz="1300" b="1"/>
                    </a:p>
                  </a:txBody>
                  <a:tcPr marL="139272" marR="139272" marT="139272" marB="139272"/>
                </a:tc>
                <a:tc>
                  <a:txBody>
                    <a:bodyPr/>
                    <a:lstStyle/>
                    <a:p>
                      <a:pPr marL="0" lvl="0" indent="0" algn="l">
                        <a:spcBef>
                          <a:spcPts val="0"/>
                        </a:spcBef>
                        <a:spcAft>
                          <a:spcPts val="0"/>
                        </a:spcAft>
                        <a:buNone/>
                      </a:pPr>
                      <a:r>
                        <a:rPr lang="en-US" sz="1100" dirty="0"/>
                        <a:t>Adds Stealth stat to dictionary</a:t>
                      </a:r>
                    </a:p>
                  </a:txBody>
                  <a:tcPr marL="139272" marR="139272" marT="139272" marB="139272"/>
                </a:tc>
                <a:extLst>
                  <a:ext uri="{0D108BD9-81ED-4DB2-BD59-A6C34878D82A}">
                    <a16:rowId xmlns:a16="http://schemas.microsoft.com/office/drawing/2014/main" val="3074290092"/>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Cunning</a:t>
                      </a:r>
                    </a:p>
                  </a:txBody>
                  <a:tcPr marL="139272" marR="139272" marT="139272" marB="139272"/>
                </a:tc>
                <a:tc>
                  <a:txBody>
                    <a:bodyPr/>
                    <a:lstStyle/>
                    <a:p>
                      <a:pPr marL="0" lvl="0" indent="0" algn="l">
                        <a:spcBef>
                          <a:spcPts val="0"/>
                        </a:spcBef>
                        <a:spcAft>
                          <a:spcPts val="0"/>
                        </a:spcAft>
                        <a:buNone/>
                      </a:pPr>
                      <a:r>
                        <a:rPr lang="en-US" sz="1200" dirty="0"/>
                        <a:t>Adds Cunning stat to dictionary</a:t>
                      </a:r>
                    </a:p>
                  </a:txBody>
                  <a:tcPr marL="139272" marR="139272" marT="139272" marB="139272"/>
                </a:tc>
                <a:extLst>
                  <a:ext uri="{0D108BD9-81ED-4DB2-BD59-A6C34878D82A}">
                    <a16:rowId xmlns:a16="http://schemas.microsoft.com/office/drawing/2014/main" val="883266506"/>
                  </a:ext>
                </a:extLst>
              </a:tr>
            </a:tbl>
          </a:graphicData>
        </a:graphic>
      </p:graphicFrame>
    </p:spTree>
    <p:extLst>
      <p:ext uri="{BB962C8B-B14F-4D97-AF65-F5344CB8AC3E}">
        <p14:creationId xmlns:p14="http://schemas.microsoft.com/office/powerpoint/2010/main" val="33608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Add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21206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[Remove Monster Cards] (Trello screenshot)</a:t>
            </a:r>
          </a:p>
        </p:txBody>
      </p:sp>
      <p:pic>
        <p:nvPicPr>
          <p:cNvPr id="4" name="Picture 3">
            <a:extLst>
              <a:ext uri="{FF2B5EF4-FFF2-40B4-BE49-F238E27FC236}">
                <a16:creationId xmlns:a16="http://schemas.microsoft.com/office/drawing/2014/main" id="{85955C9A-B791-D7C9-8BE1-C7F84C81E05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30" b="91852" l="8251" r="93069">
                        <a14:foregroundMark x1="14191" y1="14074" x2="11881" y2="33333"/>
                        <a14:foregroundMark x1="8251" y1="13704" x2="11221" y2="29630"/>
                        <a14:foregroundMark x1="11881" y1="10370" x2="34323" y2="12963"/>
                        <a14:foregroundMark x1="34323" y1="12963" x2="45875" y2="12593"/>
                        <a14:foregroundMark x1="45875" y1="12593" x2="45875" y2="12593"/>
                        <a14:foregroundMark x1="49505" y1="11481" x2="72937" y2="12222"/>
                        <a14:foregroundMark x1="81518" y1="12593" x2="91749" y2="22963"/>
                        <a14:foregroundMark x1="90099" y1="12222" x2="92739" y2="18148"/>
                        <a14:foregroundMark x1="93069" y1="9630" x2="93399" y2="18889"/>
                        <a14:foregroundMark x1="91749" y1="78889" x2="75578" y2="87407"/>
                        <a14:foregroundMark x1="75578" y1="87407" x2="38284" y2="85556"/>
                        <a14:foregroundMark x1="13531" y1="91852" x2="59406" y2="84815"/>
                        <a14:foregroundMark x1="59406" y1="84815" x2="59736" y2="84815"/>
                        <a14:foregroundMark x1="86799" y1="91852" x2="56436" y2="89630"/>
                        <a14:backgroundMark x1="95710" y1="94444" x2="94059" y2="95185"/>
                        <a14:backgroundMark x1="94719" y1="3333" x2="94389" y2="5556"/>
                      </a14:backgroundRemoval>
                    </a14:imgEffect>
                  </a14:imgLayer>
                </a14:imgProps>
              </a:ext>
            </a:extLst>
          </a:blip>
          <a:stretch>
            <a:fillRect/>
          </a:stretch>
        </p:blipFill>
        <p:spPr>
          <a:xfrm>
            <a:off x="5042984" y="643466"/>
            <a:ext cx="6249363" cy="5568739"/>
          </a:xfrm>
          <a:prstGeom prst="rect">
            <a:avLst/>
          </a:prstGeom>
        </p:spPr>
      </p:pic>
    </p:spTree>
    <p:extLst>
      <p:ext uri="{BB962C8B-B14F-4D97-AF65-F5344CB8AC3E}">
        <p14:creationId xmlns:p14="http://schemas.microsoft.com/office/powerpoint/2010/main" val="301455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400" kern="1200">
                <a:solidFill>
                  <a:schemeClr val="tx1"/>
                </a:solidFill>
                <a:latin typeface="+mj-lt"/>
                <a:ea typeface="+mj-ea"/>
                <a:cs typeface="+mj-cs"/>
              </a:rPr>
              <a:t>[Remove Monster Cards] - Test Plan</a:t>
            </a:r>
          </a:p>
        </p:txBody>
      </p:sp>
      <p:sp>
        <p:nvSpPr>
          <p:cNvPr id="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2" name="Table 1">
            <a:extLst>
              <a:ext uri="{FF2B5EF4-FFF2-40B4-BE49-F238E27FC236}">
                <a16:creationId xmlns:a16="http://schemas.microsoft.com/office/drawing/2014/main" id="{0F19D42D-8BF3-4734-8314-73EF783446C0}"/>
              </a:ext>
            </a:extLst>
          </p:cNvPr>
          <p:cNvGraphicFramePr>
            <a:graphicFrameLocks noGrp="1"/>
          </p:cNvGraphicFramePr>
          <p:nvPr>
            <p:extLst>
              <p:ext uri="{D42A27DB-BD31-4B8C-83A1-F6EECF244321}">
                <p14:modId xmlns:p14="http://schemas.microsoft.com/office/powerpoint/2010/main" val="2907849552"/>
              </p:ext>
            </p:extLst>
          </p:nvPr>
        </p:nvGraphicFramePr>
        <p:xfrm>
          <a:off x="630936" y="2313092"/>
          <a:ext cx="10917936" cy="3915044"/>
        </p:xfrm>
        <a:graphic>
          <a:graphicData uri="http://schemas.openxmlformats.org/drawingml/2006/table">
            <a:tbl>
              <a:tblPr firstRow="1" bandRow="1">
                <a:noFill/>
              </a:tblPr>
              <a:tblGrid>
                <a:gridCol w="6409757">
                  <a:extLst>
                    <a:ext uri="{9D8B030D-6E8A-4147-A177-3AD203B41FA5}">
                      <a16:colId xmlns:a16="http://schemas.microsoft.com/office/drawing/2014/main" val="1002284633"/>
                    </a:ext>
                  </a:extLst>
                </a:gridCol>
                <a:gridCol w="4508179">
                  <a:extLst>
                    <a:ext uri="{9D8B030D-6E8A-4147-A177-3AD203B41FA5}">
                      <a16:colId xmlns:a16="http://schemas.microsoft.com/office/drawing/2014/main" val="256892720"/>
                    </a:ext>
                  </a:extLst>
                </a:gridCol>
              </a:tblGrid>
              <a:tr h="729100">
                <a:tc>
                  <a:txBody>
                    <a:bodyPr/>
                    <a:lstStyle/>
                    <a:p>
                      <a:pPr marL="0" lvl="0" indent="0" algn="l" rtl="0">
                        <a:spcBef>
                          <a:spcPts val="0"/>
                        </a:spcBef>
                        <a:spcAft>
                          <a:spcPts val="0"/>
                        </a:spcAft>
                        <a:buNone/>
                      </a:pPr>
                      <a:r>
                        <a:rPr lang="en" sz="2700" b="1"/>
                        <a:t>Test Cases - input</a:t>
                      </a:r>
                      <a:endParaRPr sz="2700" b="1"/>
                    </a:p>
                  </a:txBody>
                  <a:tcPr marL="137552" marR="137552" marT="137552" marB="137552">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7552" marR="137552" marT="137552" marB="137552">
                    <a:solidFill>
                      <a:srgbClr val="CCCCCC"/>
                    </a:solidFill>
                  </a:tcPr>
                </a:tc>
                <a:extLst>
                  <a:ext uri="{0D108BD9-81ED-4DB2-BD59-A6C34878D82A}">
                    <a16:rowId xmlns:a16="http://schemas.microsoft.com/office/drawing/2014/main" val="3385205625"/>
                  </a:ext>
                </a:extLst>
              </a:tr>
              <a:tr h="1041542">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Delete</a:t>
                      </a:r>
                    </a:p>
                  </a:txBody>
                  <a:tcPr marL="173395" marR="173395" marT="173395" marB="173395"/>
                </a:tc>
                <a:tc>
                  <a:txBody>
                    <a:bodyPr/>
                    <a:lstStyle/>
                    <a:p>
                      <a:pPr marL="0" lvl="0" indent="0" algn="l">
                        <a:spcBef>
                          <a:spcPts val="0"/>
                        </a:spcBef>
                        <a:spcAft>
                          <a:spcPts val="0"/>
                        </a:spcAft>
                        <a:buNone/>
                      </a:pPr>
                      <a:r>
                        <a:rPr lang="en-US" sz="1400" dirty="0"/>
                        <a:t>Show Options</a:t>
                      </a:r>
                    </a:p>
                  </a:txBody>
                  <a:tcPr marL="173395" marR="173395" marT="173395" marB="173395"/>
                </a:tc>
                <a:extLst>
                  <a:ext uri="{0D108BD9-81ED-4DB2-BD59-A6C34878D82A}">
                    <a16:rowId xmlns:a16="http://schemas.microsoft.com/office/drawing/2014/main" val="914679615"/>
                  </a:ext>
                </a:extLst>
              </a:tr>
              <a:tr h="714803">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3395" marR="173395" marT="173395" marB="173395"/>
                </a:tc>
                <a:tc>
                  <a:txBody>
                    <a:bodyPr/>
                    <a:lstStyle/>
                    <a:p>
                      <a:pPr marL="0" lvl="0" indent="0" algn="l">
                        <a:spcBef>
                          <a:spcPts val="0"/>
                        </a:spcBef>
                        <a:spcAft>
                          <a:spcPts val="0"/>
                        </a:spcAft>
                        <a:buNone/>
                      </a:pPr>
                      <a:r>
                        <a:rPr lang="en-US" sz="1400"/>
                        <a:t>Delete selected Card</a:t>
                      </a:r>
                    </a:p>
                  </a:txBody>
                  <a:tcPr marL="173395" marR="173395" marT="173395" marB="173395"/>
                </a:tc>
                <a:extLst>
                  <a:ext uri="{0D108BD9-81ED-4DB2-BD59-A6C34878D82A}">
                    <a16:rowId xmlns:a16="http://schemas.microsoft.com/office/drawing/2014/main" val="2730789861"/>
                  </a:ext>
                </a:extLst>
              </a:tr>
              <a:tr h="714801">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3394" marR="173394" marT="173394" marB="173394"/>
                </a:tc>
                <a:tc>
                  <a:txBody>
                    <a:bodyPr/>
                    <a:lstStyle/>
                    <a:p>
                      <a:pPr marL="0" lvl="0" indent="0" algn="l">
                        <a:spcBef>
                          <a:spcPts val="0"/>
                        </a:spcBef>
                        <a:spcAft>
                          <a:spcPts val="0"/>
                        </a:spcAft>
                        <a:buNone/>
                      </a:pPr>
                      <a:r>
                        <a:rPr lang="en-US" sz="1400"/>
                        <a:t>Delete selected Card</a:t>
                      </a:r>
                    </a:p>
                  </a:txBody>
                  <a:tcPr marL="173394" marR="173394" marT="173394" marB="173394"/>
                </a:tc>
                <a:extLst>
                  <a:ext uri="{0D108BD9-81ED-4DB2-BD59-A6C34878D82A}">
                    <a16:rowId xmlns:a16="http://schemas.microsoft.com/office/drawing/2014/main" val="850815869"/>
                  </a:ext>
                </a:extLst>
              </a:tr>
              <a:tr h="714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to welcome function</a:t>
                      </a:r>
                    </a:p>
                  </a:txBody>
                  <a:tcPr marL="173393" marR="173393" marT="173393" marB="173393"/>
                </a:tc>
                <a:extLst>
                  <a:ext uri="{0D108BD9-81ED-4DB2-BD59-A6C34878D82A}">
                    <a16:rowId xmlns:a16="http://schemas.microsoft.com/office/drawing/2014/main" val="3935248138"/>
                  </a:ext>
                </a:extLst>
              </a:tr>
            </a:tbl>
          </a:graphicData>
        </a:graphic>
      </p:graphicFrame>
    </p:spTree>
    <p:extLst>
      <p:ext uri="{BB962C8B-B14F-4D97-AF65-F5344CB8AC3E}">
        <p14:creationId xmlns:p14="http://schemas.microsoft.com/office/powerpoint/2010/main" val="373671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Remove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91558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[Find Monster Cards] (Trello screenshot)</a:t>
            </a:r>
          </a:p>
        </p:txBody>
      </p:sp>
      <p:pic>
        <p:nvPicPr>
          <p:cNvPr id="4" name="Picture 3">
            <a:extLst>
              <a:ext uri="{FF2B5EF4-FFF2-40B4-BE49-F238E27FC236}">
                <a16:creationId xmlns:a16="http://schemas.microsoft.com/office/drawing/2014/main" id="{AE675245-1600-6662-F0B6-017A8E88837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897" b="93793" l="7047" r="94966">
                        <a14:foregroundMark x1="13758" y1="10690" x2="11074" y2="82069"/>
                        <a14:foregroundMark x1="11074" y1="82069" x2="18121" y2="87586"/>
                        <a14:foregroundMark x1="18121" y1="87586" x2="49664" y2="87931"/>
                        <a14:foregroundMark x1="49664" y1="87931" x2="74161" y2="84828"/>
                        <a14:foregroundMark x1="74161" y1="84828" x2="88926" y2="86207"/>
                        <a14:foregroundMark x1="88926" y1="86207" x2="91275" y2="74828"/>
                        <a14:foregroundMark x1="91275" y1="74828" x2="90940" y2="47586"/>
                        <a14:foregroundMark x1="90940" y1="47586" x2="94631" y2="38966"/>
                        <a14:foregroundMark x1="94631" y1="38966" x2="91275" y2="24483"/>
                        <a14:foregroundMark x1="91275" y1="24483" x2="84564" y2="16552"/>
                        <a14:foregroundMark x1="84564" y1="16552" x2="27181" y2="11724"/>
                        <a14:foregroundMark x1="18121" y1="8276" x2="9060" y2="9655"/>
                        <a14:foregroundMark x1="7383" y1="10345" x2="7047" y2="35517"/>
                        <a14:foregroundMark x1="10738" y1="7931" x2="37919" y2="6897"/>
                        <a14:foregroundMark x1="92282" y1="10345" x2="92617" y2="22759"/>
                        <a14:foregroundMark x1="95302" y1="10000" x2="94631" y2="23103"/>
                        <a14:foregroundMark x1="93289" y1="87931" x2="48993" y2="93793"/>
                        <a14:foregroundMark x1="48993" y1="93793" x2="43960" y2="92759"/>
                      </a14:backgroundRemoval>
                    </a14:imgEffect>
                  </a14:imgLayer>
                </a14:imgProps>
              </a:ext>
            </a:extLst>
          </a:blip>
          <a:stretch>
            <a:fillRect/>
          </a:stretch>
        </p:blipFill>
        <p:spPr>
          <a:xfrm>
            <a:off x="5306487" y="643466"/>
            <a:ext cx="5722358" cy="5568739"/>
          </a:xfrm>
          <a:prstGeom prst="rect">
            <a:avLst/>
          </a:prstGeom>
        </p:spPr>
      </p:pic>
    </p:spTree>
    <p:extLst>
      <p:ext uri="{BB962C8B-B14F-4D97-AF65-F5344CB8AC3E}">
        <p14:creationId xmlns:p14="http://schemas.microsoft.com/office/powerpoint/2010/main" val="143395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[Find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792460403"/>
              </p:ext>
            </p:extLst>
          </p:nvPr>
        </p:nvGraphicFramePr>
        <p:xfrm>
          <a:off x="630936" y="2506161"/>
          <a:ext cx="10917936" cy="3528905"/>
        </p:xfrm>
        <a:graphic>
          <a:graphicData uri="http://schemas.openxmlformats.org/drawingml/2006/table">
            <a:tbl>
              <a:tblPr firstRow="1" bandRow="1">
                <a:noFill/>
              </a:tblPr>
              <a:tblGrid>
                <a:gridCol w="6484383">
                  <a:extLst>
                    <a:ext uri="{9D8B030D-6E8A-4147-A177-3AD203B41FA5}">
                      <a16:colId xmlns:a16="http://schemas.microsoft.com/office/drawing/2014/main" val="20000"/>
                    </a:ext>
                  </a:extLst>
                </a:gridCol>
                <a:gridCol w="4433553">
                  <a:extLst>
                    <a:ext uri="{9D8B030D-6E8A-4147-A177-3AD203B41FA5}">
                      <a16:colId xmlns:a16="http://schemas.microsoft.com/office/drawing/2014/main" val="20001"/>
                    </a:ext>
                  </a:extLst>
                </a:gridCol>
              </a:tblGrid>
              <a:tr h="717031">
                <a:tc>
                  <a:txBody>
                    <a:bodyPr/>
                    <a:lstStyle/>
                    <a:p>
                      <a:pPr marL="0" lvl="0" indent="0" algn="l" rtl="0">
                        <a:spcBef>
                          <a:spcPts val="0"/>
                        </a:spcBef>
                        <a:spcAft>
                          <a:spcPts val="0"/>
                        </a:spcAft>
                        <a:buNone/>
                      </a:pPr>
                      <a:r>
                        <a:rPr lang="en" sz="2700" b="1"/>
                        <a:t>Test Cases - input</a:t>
                      </a:r>
                      <a:endParaRPr sz="2700" b="1"/>
                    </a:p>
                  </a:txBody>
                  <a:tcPr marL="135275" marR="135275" marT="135275" marB="135275">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5275" marR="135275" marT="135275" marB="135275">
                    <a:solidFill>
                      <a:srgbClr val="CCCCCC"/>
                    </a:solidFill>
                  </a:tcPr>
                </a:tc>
                <a:extLst>
                  <a:ext uri="{0D108BD9-81ED-4DB2-BD59-A6C34878D82A}">
                    <a16:rowId xmlns:a16="http://schemas.microsoft.com/office/drawing/2014/main" val="10000"/>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Find</a:t>
                      </a:r>
                    </a:p>
                  </a:txBody>
                  <a:tcPr marL="170525" marR="170525" marT="170525" marB="170525"/>
                </a:tc>
                <a:tc>
                  <a:txBody>
                    <a:bodyPr/>
                    <a:lstStyle/>
                    <a:p>
                      <a:pPr marL="0" lvl="0" indent="0" algn="l">
                        <a:spcBef>
                          <a:spcPts val="0"/>
                        </a:spcBef>
                        <a:spcAft>
                          <a:spcPts val="0"/>
                        </a:spcAft>
                        <a:buNone/>
                      </a:pPr>
                      <a:r>
                        <a:rPr lang="en-US" sz="1300"/>
                        <a:t>Show Options</a:t>
                      </a:r>
                    </a:p>
                  </a:txBody>
                  <a:tcPr marL="170525" marR="170525" marT="170525" marB="170525"/>
                </a:tc>
                <a:extLst>
                  <a:ext uri="{0D108BD9-81ED-4DB2-BD59-A6C34878D82A}">
                    <a16:rowId xmlns:a16="http://schemas.microsoft.com/office/drawing/2014/main" val="10001"/>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0525" marR="170525" marT="170525" marB="170525"/>
                </a:tc>
                <a:tc>
                  <a:txBody>
                    <a:bodyPr/>
                    <a:lstStyle/>
                    <a:p>
                      <a:pPr marL="0" lvl="0" indent="0" algn="l">
                        <a:spcBef>
                          <a:spcPts val="0"/>
                        </a:spcBef>
                        <a:spcAft>
                          <a:spcPts val="0"/>
                        </a:spcAft>
                        <a:buNone/>
                      </a:pPr>
                      <a:r>
                        <a:rPr lang="en-US" sz="1300"/>
                        <a:t>Find selected Card</a:t>
                      </a:r>
                    </a:p>
                  </a:txBody>
                  <a:tcPr marL="170525" marR="170525" marT="170525" marB="170525"/>
                </a:tc>
                <a:extLst>
                  <a:ext uri="{0D108BD9-81ED-4DB2-BD59-A6C34878D82A}">
                    <a16:rowId xmlns:a16="http://schemas.microsoft.com/office/drawing/2014/main" val="1653476851"/>
                  </a:ext>
                </a:extLst>
              </a:tr>
              <a:tr h="702968">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0524" marR="170524" marT="170524" marB="170524"/>
                </a:tc>
                <a:tc>
                  <a:txBody>
                    <a:bodyPr/>
                    <a:lstStyle/>
                    <a:p>
                      <a:pPr marL="0" lvl="0" indent="0" algn="l">
                        <a:spcBef>
                          <a:spcPts val="0"/>
                        </a:spcBef>
                        <a:spcAft>
                          <a:spcPts val="0"/>
                        </a:spcAft>
                        <a:buNone/>
                      </a:pPr>
                      <a:r>
                        <a:rPr lang="en-US" sz="1300"/>
                        <a:t>Find selected Card</a:t>
                      </a:r>
                    </a:p>
                  </a:txBody>
                  <a:tcPr marL="170524" marR="170524" marT="170524" marB="170524"/>
                </a:tc>
                <a:extLst>
                  <a:ext uri="{0D108BD9-81ED-4DB2-BD59-A6C34878D82A}">
                    <a16:rowId xmlns:a16="http://schemas.microsoft.com/office/drawing/2014/main" val="217106805"/>
                  </a:ext>
                </a:extLst>
              </a:tr>
              <a:tr h="70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0523" marR="170523" marT="170523" marB="1705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Return to welcome function</a:t>
                      </a:r>
                    </a:p>
                  </a:txBody>
                  <a:tcPr marL="170523" marR="170523" marT="170523" marB="170523"/>
                </a:tc>
                <a:extLst>
                  <a:ext uri="{0D108BD9-81ED-4DB2-BD59-A6C34878D82A}">
                    <a16:rowId xmlns:a16="http://schemas.microsoft.com/office/drawing/2014/main" val="445936575"/>
                  </a:ext>
                </a:extLst>
              </a:tr>
            </a:tbl>
          </a:graphicData>
        </a:graphic>
      </p:graphicFrame>
    </p:spTree>
    <p:extLst>
      <p:ext uri="{BB962C8B-B14F-4D97-AF65-F5344CB8AC3E}">
        <p14:creationId xmlns:p14="http://schemas.microsoft.com/office/powerpoint/2010/main" val="366604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Find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380610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[Edit Monster Card] (Trello screenshot)</a:t>
            </a:r>
          </a:p>
        </p:txBody>
      </p:sp>
      <p:pic>
        <p:nvPicPr>
          <p:cNvPr id="4" name="Picture 3">
            <a:extLst>
              <a:ext uri="{FF2B5EF4-FFF2-40B4-BE49-F238E27FC236}">
                <a16:creationId xmlns:a16="http://schemas.microsoft.com/office/drawing/2014/main" id="{2A0BE306-CF3D-B28F-3F14-DF860BBD17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30" b="89977" l="9934" r="94702">
                        <a14:foregroundMark x1="19205" y1="9324" x2="13576" y2="14685"/>
                        <a14:foregroundMark x1="9934" y1="7226" x2="36134" y2="3402"/>
                        <a14:foregroundMark x1="93377" y1="6527" x2="94702" y2="16084"/>
                        <a14:backgroundMark x1="39404" y1="2331" x2="38742" y2="2797"/>
                        <a14:backgroundMark x1="39073" y1="1865" x2="35430" y2="2797"/>
                      </a14:backgroundRemoval>
                    </a14:imgEffect>
                  </a14:imgLayer>
                </a14:imgProps>
              </a:ext>
            </a:extLst>
          </a:blip>
          <a:stretch>
            <a:fillRect/>
          </a:stretch>
        </p:blipFill>
        <p:spPr>
          <a:xfrm>
            <a:off x="6207574" y="643466"/>
            <a:ext cx="3920184" cy="5568739"/>
          </a:xfrm>
          <a:prstGeom prst="rect">
            <a:avLst/>
          </a:prstGeom>
        </p:spPr>
      </p:pic>
    </p:spTree>
    <p:extLst>
      <p:ext uri="{BB962C8B-B14F-4D97-AF65-F5344CB8AC3E}">
        <p14:creationId xmlns:p14="http://schemas.microsoft.com/office/powerpoint/2010/main" val="17737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[Monster_Cards_Internal]</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009343"/>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FF0000"/>
                </a:solidFill>
              </a:rPr>
              <a:t>[https://github.com/peter123321123321/Monster-Cards-Internal]</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None/>
            </a:pPr>
            <a:r>
              <a:rPr lang="en-NZ" sz="2000" b="1" dirty="0">
                <a:solidFill>
                  <a:srgbClr val="FF0000"/>
                </a:solidFill>
              </a:rPr>
              <a:t>[https://trello.com/b/HvmDrkWJ/monstercardsinternal]</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None/>
            </a:pPr>
            <a:r>
              <a:rPr lang="en-NZ" sz="2000" b="1" dirty="0">
                <a:solidFill>
                  <a:srgbClr val="274E13"/>
                </a:solidFill>
              </a:rPr>
              <a:t>[]</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[Edit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4057682558"/>
              </p:ext>
            </p:extLst>
          </p:nvPr>
        </p:nvGraphicFramePr>
        <p:xfrm>
          <a:off x="630936" y="2373800"/>
          <a:ext cx="10917937" cy="3793627"/>
        </p:xfrm>
        <a:graphic>
          <a:graphicData uri="http://schemas.openxmlformats.org/drawingml/2006/table">
            <a:tbl>
              <a:tblPr firstRow="1" bandRow="1">
                <a:noFill/>
              </a:tblPr>
              <a:tblGrid>
                <a:gridCol w="6364093">
                  <a:extLst>
                    <a:ext uri="{9D8B030D-6E8A-4147-A177-3AD203B41FA5}">
                      <a16:colId xmlns:a16="http://schemas.microsoft.com/office/drawing/2014/main" val="20000"/>
                    </a:ext>
                  </a:extLst>
                </a:gridCol>
                <a:gridCol w="4553844">
                  <a:extLst>
                    <a:ext uri="{9D8B030D-6E8A-4147-A177-3AD203B41FA5}">
                      <a16:colId xmlns:a16="http://schemas.microsoft.com/office/drawing/2014/main" val="20001"/>
                    </a:ext>
                  </a:extLst>
                </a:gridCol>
              </a:tblGrid>
              <a:tr h="551213">
                <a:tc>
                  <a:txBody>
                    <a:bodyPr/>
                    <a:lstStyle/>
                    <a:p>
                      <a:pPr marL="0" lvl="0" indent="0" algn="l" rtl="0">
                        <a:spcBef>
                          <a:spcPts val="0"/>
                        </a:spcBef>
                        <a:spcAft>
                          <a:spcPts val="0"/>
                        </a:spcAft>
                        <a:buNone/>
                      </a:pPr>
                      <a:r>
                        <a:rPr lang="en" sz="2000" b="1"/>
                        <a:t>Test Cases - input</a:t>
                      </a:r>
                      <a:endParaRPr sz="2000" b="1"/>
                    </a:p>
                  </a:txBody>
                  <a:tcPr marL="103992" marR="103992" marT="103992" marB="103992">
                    <a:solidFill>
                      <a:srgbClr val="CCCCCC"/>
                    </a:solidFill>
                  </a:tcPr>
                </a:tc>
                <a:tc>
                  <a:txBody>
                    <a:bodyPr/>
                    <a:lstStyle/>
                    <a:p>
                      <a:pPr marL="0" lvl="0" indent="0" algn="l" rtl="0">
                        <a:spcBef>
                          <a:spcPts val="0"/>
                        </a:spcBef>
                        <a:spcAft>
                          <a:spcPts val="0"/>
                        </a:spcAft>
                        <a:buNone/>
                      </a:pPr>
                      <a:r>
                        <a:rPr lang="en" sz="2000" b="1"/>
                        <a:t>Expected output</a:t>
                      </a:r>
                      <a:endParaRPr sz="2000" b="1"/>
                    </a:p>
                  </a:txBody>
                  <a:tcPr marL="103992" marR="103992" marT="103992" marB="103992">
                    <a:solidFill>
                      <a:srgbClr val="CCCCCC"/>
                    </a:solidFill>
                  </a:tcPr>
                </a:tc>
                <a:extLst>
                  <a:ext uri="{0D108BD9-81ED-4DB2-BD59-A6C34878D82A}">
                    <a16:rowId xmlns:a16="http://schemas.microsoft.com/office/drawing/2014/main" val="10000"/>
                  </a:ext>
                </a:extLst>
              </a:tr>
              <a:tr h="540404">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What Monster trait would you like to edit</a:t>
                      </a:r>
                    </a:p>
                  </a:txBody>
                  <a:tcPr marL="131090" marR="131090" marT="131090" marB="131090"/>
                </a:tc>
                <a:tc>
                  <a:txBody>
                    <a:bodyPr/>
                    <a:lstStyle/>
                    <a:p>
                      <a:pPr marL="0" lvl="0" indent="0" algn="l">
                        <a:spcBef>
                          <a:spcPts val="0"/>
                        </a:spcBef>
                        <a:spcAft>
                          <a:spcPts val="0"/>
                        </a:spcAft>
                        <a:buNone/>
                      </a:pPr>
                      <a:r>
                        <a:rPr lang="en-US" sz="1000"/>
                        <a:t>Show Options</a:t>
                      </a:r>
                    </a:p>
                  </a:txBody>
                  <a:tcPr marL="131090" marR="131090" marT="131090" marB="131090"/>
                </a:tc>
                <a:extLst>
                  <a:ext uri="{0D108BD9-81ED-4DB2-BD59-A6C34878D82A}">
                    <a16:rowId xmlns:a16="http://schemas.microsoft.com/office/drawing/2014/main" val="271096418"/>
                  </a:ext>
                </a:extLst>
              </a:tr>
              <a:tr h="540404">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Strength</a:t>
                      </a:r>
                    </a:p>
                  </a:txBody>
                  <a:tcPr marL="131090" marR="131090" marT="131090" marB="131090"/>
                </a:tc>
                <a:tc>
                  <a:txBody>
                    <a:bodyPr/>
                    <a:lstStyle/>
                    <a:p>
                      <a:pPr marL="0" lvl="0" indent="0" algn="l">
                        <a:spcBef>
                          <a:spcPts val="0"/>
                        </a:spcBef>
                        <a:spcAft>
                          <a:spcPts val="0"/>
                        </a:spcAft>
                        <a:buNone/>
                      </a:pPr>
                      <a:r>
                        <a:rPr lang="en-US" sz="1000"/>
                        <a:t>Edit selected trait</a:t>
                      </a:r>
                    </a:p>
                  </a:txBody>
                  <a:tcPr marL="131090" marR="131090" marT="131090" marB="131090"/>
                </a:tc>
                <a:extLst>
                  <a:ext uri="{0D108BD9-81ED-4DB2-BD59-A6C34878D82A}">
                    <a16:rowId xmlns:a16="http://schemas.microsoft.com/office/drawing/2014/main" val="10001"/>
                  </a:ext>
                </a:extLst>
              </a:tr>
              <a:tr h="540403">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Speed</a:t>
                      </a:r>
                      <a:endParaRPr lang="en-US" sz="1600" b="1"/>
                    </a:p>
                  </a:txBody>
                  <a:tcPr marL="131089" marR="131089" marT="131089" marB="131089"/>
                </a:tc>
                <a:tc>
                  <a:txBody>
                    <a:bodyPr/>
                    <a:lstStyle/>
                    <a:p>
                      <a:pPr marL="0" lvl="0" indent="0" algn="l">
                        <a:spcBef>
                          <a:spcPts val="0"/>
                        </a:spcBef>
                        <a:spcAft>
                          <a:spcPts val="0"/>
                        </a:spcAft>
                        <a:buNone/>
                      </a:pPr>
                      <a:r>
                        <a:rPr lang="en-US" sz="1000"/>
                        <a:t>Edit selected trait</a:t>
                      </a:r>
                    </a:p>
                  </a:txBody>
                  <a:tcPr marL="131089" marR="131089" marT="131089" marB="131089"/>
                </a:tc>
                <a:extLst>
                  <a:ext uri="{0D108BD9-81ED-4DB2-BD59-A6C34878D82A}">
                    <a16:rowId xmlns:a16="http://schemas.microsoft.com/office/drawing/2014/main" val="4040873014"/>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Stealth</a:t>
                      </a:r>
                      <a:endParaRPr lang="en-US" sz="1600" b="1"/>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1024147391"/>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Cunning</a:t>
                      </a:r>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4039100712"/>
                  </a:ext>
                </a:extLst>
              </a:tr>
              <a:tr h="540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noProof="0">
                          <a:solidFill>
                            <a:srgbClr val="6A8759"/>
                          </a:solidFill>
                          <a:latin typeface="Consolas"/>
                        </a:rPr>
                        <a:t>Return</a:t>
                      </a:r>
                    </a:p>
                  </a:txBody>
                  <a:tcPr marL="131088" marR="131088" marT="131088" marB="1310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Return to welcome function</a:t>
                      </a:r>
                    </a:p>
                  </a:txBody>
                  <a:tcPr marL="131088" marR="131088" marT="131088" marB="131088"/>
                </a:tc>
                <a:extLst>
                  <a:ext uri="{0D108BD9-81ED-4DB2-BD59-A6C34878D82A}">
                    <a16:rowId xmlns:a16="http://schemas.microsoft.com/office/drawing/2014/main" val="4114347313"/>
                  </a:ext>
                </a:extLst>
              </a:tr>
            </a:tbl>
          </a:graphicData>
        </a:graphic>
      </p:graphicFrame>
    </p:spTree>
    <p:extLst>
      <p:ext uri="{BB962C8B-B14F-4D97-AF65-F5344CB8AC3E}">
        <p14:creationId xmlns:p14="http://schemas.microsoft.com/office/powerpoint/2010/main" val="183535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Edit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287806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[Show Monster Cards] (Trello screenshot)</a:t>
            </a:r>
          </a:p>
        </p:txBody>
      </p:sp>
      <p:pic>
        <p:nvPicPr>
          <p:cNvPr id="5" name="Picture 4">
            <a:extLst>
              <a:ext uri="{FF2B5EF4-FFF2-40B4-BE49-F238E27FC236}">
                <a16:creationId xmlns:a16="http://schemas.microsoft.com/office/drawing/2014/main" id="{20073F34-3755-912A-A766-75FFB2CBA90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653" b="89498" l="4082" r="93197">
                        <a14:foregroundMark x1="19388" y1="11872" x2="7483" y2="15525"/>
                        <a14:foregroundMark x1="7483" y1="15525" x2="7823" y2="82192"/>
                        <a14:foregroundMark x1="7823" y1="82192" x2="77551" y2="88584"/>
                        <a14:foregroundMark x1="77551" y1="88584" x2="89456" y2="87215"/>
                        <a14:foregroundMark x1="89456" y1="87215" x2="91497" y2="78995"/>
                        <a14:foregroundMark x1="91497" y1="78995" x2="90816" y2="50228"/>
                        <a14:foregroundMark x1="90816" y1="50228" x2="94218" y2="32877"/>
                        <a14:foregroundMark x1="94218" y1="32877" x2="90136" y2="17352"/>
                        <a14:foregroundMark x1="90136" y1="17352" x2="79592" y2="12785"/>
                        <a14:foregroundMark x1="79592" y1="12785" x2="65986" y2="21005"/>
                        <a14:foregroundMark x1="65986" y1="21005" x2="51361" y2="21918"/>
                        <a14:foregroundMark x1="67687" y1="15982" x2="35034" y2="9132"/>
                        <a14:foregroundMark x1="22162" y1="10903" x2="13265" y2="11872"/>
                        <a14:foregroundMark x1="4422" y1="12329" x2="19827" y2="5695"/>
                        <a14:foregroundMark x1="5102" y1="7306" x2="4082" y2="60274"/>
                        <a14:foregroundMark x1="5442" y1="89041" x2="14966" y2="87671"/>
                        <a14:foregroundMark x1="14966" y1="87671" x2="41156" y2="89498"/>
                        <a14:foregroundMark x1="90136" y1="91781" x2="93537" y2="78539"/>
                        <a14:foregroundMark x1="93537" y1="78539" x2="93197" y2="7763"/>
                        <a14:foregroundMark x1="24830" y1="12785" x2="24579" y2="11775"/>
                        <a14:foregroundMark x1="24830" y1="5479" x2="24623" y2="5368"/>
                        <a14:foregroundMark x1="25510" y1="5479" x2="24554" y2="5222"/>
                        <a14:foregroundMark x1="23810" y1="4566" x2="22858" y2="4566"/>
                        <a14:foregroundMark x1="23810" y1="5023" x2="23810" y2="5023"/>
                        <a14:backgroundMark x1="23810" y1="3653" x2="23377" y2="3653"/>
                        <a14:backgroundMark x1="22449" y1="3653" x2="18707" y2="3196"/>
                      </a14:backgroundRemoval>
                    </a14:imgEffect>
                  </a14:imgLayer>
                </a14:imgProps>
              </a:ext>
            </a:extLst>
          </a:blip>
          <a:stretch>
            <a:fillRect/>
          </a:stretch>
        </p:blipFill>
        <p:spPr>
          <a:xfrm>
            <a:off x="4777316" y="902370"/>
            <a:ext cx="6780700" cy="5050931"/>
          </a:xfrm>
          <a:prstGeom prst="rect">
            <a:avLst/>
          </a:prstGeom>
        </p:spPr>
      </p:pic>
    </p:spTree>
    <p:extLst>
      <p:ext uri="{BB962C8B-B14F-4D97-AF65-F5344CB8AC3E}">
        <p14:creationId xmlns:p14="http://schemas.microsoft.com/office/powerpoint/2010/main" val="331540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chemeClr val="tx1"/>
                </a:solidFill>
                <a:latin typeface="+mj-lt"/>
                <a:ea typeface="+mj-ea"/>
                <a:cs typeface="+mj-cs"/>
              </a:rPr>
              <a:t>[Show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933091958"/>
              </p:ext>
            </p:extLst>
          </p:nvPr>
        </p:nvGraphicFramePr>
        <p:xfrm>
          <a:off x="1076455" y="2756308"/>
          <a:ext cx="10026899" cy="3028609"/>
        </p:xfrm>
        <a:graphic>
          <a:graphicData uri="http://schemas.openxmlformats.org/drawingml/2006/table">
            <a:tbl>
              <a:tblPr firstRow="1" bandRow="1">
                <a:noFill/>
              </a:tblPr>
              <a:tblGrid>
                <a:gridCol w="6200920">
                  <a:extLst>
                    <a:ext uri="{9D8B030D-6E8A-4147-A177-3AD203B41FA5}">
                      <a16:colId xmlns:a16="http://schemas.microsoft.com/office/drawing/2014/main" val="20000"/>
                    </a:ext>
                  </a:extLst>
                </a:gridCol>
                <a:gridCol w="3825979">
                  <a:extLst>
                    <a:ext uri="{9D8B030D-6E8A-4147-A177-3AD203B41FA5}">
                      <a16:colId xmlns:a16="http://schemas.microsoft.com/office/drawing/2014/main" val="20001"/>
                    </a:ext>
                  </a:extLst>
                </a:gridCol>
              </a:tblGrid>
              <a:tr h="888437">
                <a:tc>
                  <a:txBody>
                    <a:bodyPr/>
                    <a:lstStyle/>
                    <a:p>
                      <a:pPr marL="0" lvl="0" indent="0" algn="l" rtl="0">
                        <a:spcBef>
                          <a:spcPts val="0"/>
                        </a:spcBef>
                        <a:spcAft>
                          <a:spcPts val="0"/>
                        </a:spcAft>
                        <a:buNone/>
                      </a:pPr>
                      <a:r>
                        <a:rPr lang="en" sz="3300" b="1"/>
                        <a:t>Test Cases - input</a:t>
                      </a:r>
                      <a:endParaRPr sz="3300" b="1"/>
                    </a:p>
                  </a:txBody>
                  <a:tcPr marL="167613" marR="167613" marT="167613" marB="167613">
                    <a:solidFill>
                      <a:srgbClr val="CCCCCC"/>
                    </a:solidFill>
                  </a:tcPr>
                </a:tc>
                <a:tc>
                  <a:txBody>
                    <a:bodyPr/>
                    <a:lstStyle/>
                    <a:p>
                      <a:pPr marL="0" lvl="0" indent="0" algn="l" rtl="0">
                        <a:spcBef>
                          <a:spcPts val="0"/>
                        </a:spcBef>
                        <a:spcAft>
                          <a:spcPts val="0"/>
                        </a:spcAft>
                        <a:buNone/>
                      </a:pPr>
                      <a:r>
                        <a:rPr lang="en" sz="3300" b="1"/>
                        <a:t>Expected output</a:t>
                      </a:r>
                      <a:endParaRPr sz="3300" b="1"/>
                    </a:p>
                  </a:txBody>
                  <a:tcPr marL="167613" marR="167613" marT="167613" marB="167613">
                    <a:solidFill>
                      <a:srgbClr val="CCCCCC"/>
                    </a:solidFill>
                  </a:tcPr>
                </a:tc>
                <a:extLst>
                  <a:ext uri="{0D108BD9-81ED-4DB2-BD59-A6C34878D82A}">
                    <a16:rowId xmlns:a16="http://schemas.microsoft.com/office/drawing/2014/main" val="10000"/>
                  </a:ext>
                </a:extLst>
              </a:tr>
              <a:tr h="1269161">
                <a:tc>
                  <a:txBody>
                    <a:bodyPr/>
                    <a:lstStyle/>
                    <a:p>
                      <a:pPr lvl="0" algn="l">
                        <a:lnSpc>
                          <a:spcPct val="100000"/>
                        </a:lnSpc>
                        <a:spcBef>
                          <a:spcPts val="0"/>
                        </a:spcBef>
                        <a:spcAft>
                          <a:spcPts val="0"/>
                        </a:spcAft>
                        <a:buNone/>
                      </a:pPr>
                      <a:r>
                        <a:rPr lang="en-US" sz="2600" b="1" i="0" u="none" strike="noStrike" noProof="0">
                          <a:solidFill>
                            <a:srgbClr val="6A8759"/>
                          </a:solidFill>
                          <a:latin typeface="Consolas"/>
                        </a:rPr>
                        <a:t>Would you like to view all the current Monster Cards</a:t>
                      </a:r>
                    </a:p>
                  </a:txBody>
                  <a:tcPr marL="211289" marR="211289" marT="211289" marB="211289"/>
                </a:tc>
                <a:tc>
                  <a:txBody>
                    <a:bodyPr/>
                    <a:lstStyle/>
                    <a:p>
                      <a:pPr marL="0" lvl="0" indent="0" algn="l">
                        <a:spcBef>
                          <a:spcPts val="0"/>
                        </a:spcBef>
                        <a:spcAft>
                          <a:spcPts val="0"/>
                        </a:spcAft>
                        <a:buNone/>
                      </a:pPr>
                      <a:r>
                        <a:rPr lang="en-US" sz="1700"/>
                        <a:t>Print all Monster Cards</a:t>
                      </a:r>
                    </a:p>
                  </a:txBody>
                  <a:tcPr marL="211289" marR="211289" marT="211289" marB="211289"/>
                </a:tc>
                <a:extLst>
                  <a:ext uri="{0D108BD9-81ED-4DB2-BD59-A6C34878D82A}">
                    <a16:rowId xmlns:a16="http://schemas.microsoft.com/office/drawing/2014/main" val="10001"/>
                  </a:ext>
                </a:extLst>
              </a:tr>
              <a:tr h="871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i="0" u="none" strike="noStrike" noProof="0">
                          <a:solidFill>
                            <a:srgbClr val="6A8759"/>
                          </a:solidFill>
                          <a:latin typeface="Consolas"/>
                        </a:rPr>
                        <a:t>Return</a:t>
                      </a:r>
                    </a:p>
                  </a:txBody>
                  <a:tcPr marL="211287" marR="211287" marT="211287" marB="2112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Return to welcome function</a:t>
                      </a:r>
                    </a:p>
                  </a:txBody>
                  <a:tcPr marL="211287" marR="211287" marT="211287" marB="211287"/>
                </a:tc>
                <a:extLst>
                  <a:ext uri="{0D108BD9-81ED-4DB2-BD59-A6C34878D82A}">
                    <a16:rowId xmlns:a16="http://schemas.microsoft.com/office/drawing/2014/main" val="1567308825"/>
                  </a:ext>
                </a:extLst>
              </a:tr>
            </a:tbl>
          </a:graphicData>
        </a:graphic>
      </p:graphicFrame>
    </p:spTree>
    <p:extLst>
      <p:ext uri="{BB962C8B-B14F-4D97-AF65-F5344CB8AC3E}">
        <p14:creationId xmlns:p14="http://schemas.microsoft.com/office/powerpoint/2010/main" val="3038667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Show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320954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2555887"/>
              </p:ext>
            </p:extLst>
          </p:nvPr>
        </p:nvGraphicFramePr>
        <p:xfrm>
          <a:off x="782320" y="1213485"/>
          <a:ext cx="10627360" cy="2260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8263" y="1915150"/>
            <a:ext cx="9653340" cy="356534"/>
          </a:xfrm>
          <a:prstGeom prst="rect">
            <a:avLst/>
          </a:prstGeom>
        </p:spPr>
        <p:txBody>
          <a:bodyPr wrap="square">
            <a:spAutoFit/>
          </a:bodyPr>
          <a:lstStyle/>
          <a:p>
            <a:pPr defTabSz="877824">
              <a:spcAft>
                <a:spcPts val="600"/>
              </a:spcAft>
              <a:defRPr/>
            </a:pPr>
            <a:r>
              <a:rPr lang="en-NZ" sz="1728" i="1" kern="1200" dirty="0">
                <a:solidFill>
                  <a:schemeClr val="tx1"/>
                </a:solidFill>
                <a:latin typeface="+mn-lt"/>
                <a:ea typeface="+mn-ea"/>
                <a:cs typeface="+mn-cs"/>
              </a:rPr>
              <a:t>Additional rows can be added by clicking in the last cell and then using the Tab key </a:t>
            </a:r>
            <a:endParaRPr lang="en-NZ"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61743078"/>
              </p:ext>
            </p:extLst>
          </p:nvPr>
        </p:nvGraphicFramePr>
        <p:xfrm>
          <a:off x="1078263" y="2453788"/>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Usability is about making the program as easy to use as possible for the largest number of users. It considers things like are instructions clear so that the user can avoid and correct errors, and does it tell the user what is currently happening. It is important to minimize or eliminate frustration by eliminating the things that could cause frustration.</a:t>
                      </a:r>
                      <a:endParaRPr lang="en-NZ" sz="160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ahnschrift Light" panose="020B0502040204020203" pitchFamily="34" charset="0"/>
                          <a:ea typeface="+mn-ea"/>
                          <a:cs typeface="+mn-cs"/>
                        </a:rPr>
                        <a:t>Functionality is making sure that the outcome works as intended. It should work for expected, unexpected, and boundary cases. For example, if the user is asked to input yes or no when asked a question. Along with expected cases, e.g., yes or no it. It should also works as intended If the user inputs unexpected cases, e.g., maybe or 1234. Another part of functionality is making the code as efficient as possible. This can be done by breaking large code problems into multiple subproblems.</a:t>
                      </a:r>
                      <a:endParaRPr lang="en-NZ"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5844" y="1915150"/>
            <a:ext cx="9217650" cy="358560"/>
          </a:xfrm>
          <a:prstGeom prst="rect">
            <a:avLst/>
          </a:prstGeom>
        </p:spPr>
        <p:txBody>
          <a:bodyPr wrap="square">
            <a:spAutoFit/>
          </a:bodyPr>
          <a:lstStyle/>
          <a:p>
            <a:pPr defTabSz="841248">
              <a:spcAft>
                <a:spcPts val="600"/>
              </a:spcAft>
              <a:defRPr/>
            </a:pPr>
            <a:r>
              <a:rPr lang="en-NZ" sz="1730" i="1" kern="1200" dirty="0">
                <a:solidFill>
                  <a:schemeClr val="tx1"/>
                </a:solidFill>
                <a:latin typeface="+mn-lt"/>
                <a:ea typeface="+mn-ea"/>
                <a:cs typeface="+mn-cs"/>
              </a:rPr>
              <a:t>Additional rows can be added by clicking in the last cell and then using the Tab key </a:t>
            </a:r>
            <a:endParaRPr lang="en-NZ" sz="1730"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2682300"/>
              </p:ext>
            </p:extLst>
          </p:nvPr>
        </p:nvGraphicFramePr>
        <p:xfrm>
          <a:off x="1075844" y="2467427"/>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r>
                        <a:rPr lang="en-US" sz="1600" b="0" i="0" u="none" strike="noStrike" noProof="0" dirty="0">
                          <a:latin typeface="Bahnschrift Light" panose="020B0502040204020203" pitchFamily="34" charset="0"/>
                        </a:rPr>
                        <a:t>As technology develops digital systems and programs will quickly become obsolete or inefficient which is why its important to future proof your project to make sure its easy to edit, change and improve in the case it needs to be. You can do this by annotating your code (writing down what each part of the program does). Splitting the program into smaller functions that can be edited easily without affecting the entire program and many others</a:t>
                      </a:r>
                      <a:endParaRPr lang="en-NZ" sz="1600" b="0" i="0" u="none" strike="noStrike" noProof="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Aesthetics is the overall look of the program and making the outcome pleasing to look at/use. A program with proper spacing prompts and decoration will be more aesthetic than one without and be easier for a user to navigate. when thinking about aesthetics you should consider things like, Is it well laid out, Does it follow design conventions, does it reduce unused information. So that it has a cleaner look.</a:t>
                      </a:r>
                      <a:endParaRPr lang="en-US"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6543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9378"/>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53953"/>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B6FC639-F003-5EA0-DDC1-37A926FDE989}"/>
              </a:ext>
            </a:extLst>
          </p:cNvPr>
          <p:cNvPicPr>
            <a:picLocks noChangeAspect="1"/>
          </p:cNvPicPr>
          <p:nvPr/>
        </p:nvPicPr>
        <p:blipFill>
          <a:blip r:embed="rId3"/>
          <a:stretch>
            <a:fillRect/>
          </a:stretch>
        </p:blipFill>
        <p:spPr>
          <a:xfrm>
            <a:off x="1139694" y="1763812"/>
            <a:ext cx="9912611" cy="4518470"/>
          </a:xfrm>
          <a:prstGeom prst="rect">
            <a:avLst/>
          </a:prstGeom>
          <a:ln w="38100">
            <a:solidFill>
              <a:schemeClr val="tx1"/>
            </a:solidFill>
          </a:ln>
        </p:spPr>
      </p:pic>
    </p:spTree>
    <p:extLst>
      <p:ext uri="{BB962C8B-B14F-4D97-AF65-F5344CB8AC3E}">
        <p14:creationId xmlns:p14="http://schemas.microsoft.com/office/powerpoint/2010/main" val="37819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7492"/>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61025"/>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7" name="Picture 6">
            <a:extLst>
              <a:ext uri="{FF2B5EF4-FFF2-40B4-BE49-F238E27FC236}">
                <a16:creationId xmlns:a16="http://schemas.microsoft.com/office/drawing/2014/main" id="{89B66FAB-B5C1-9ABC-B4D7-93E06B9D49A0}"/>
              </a:ext>
            </a:extLst>
          </p:cNvPr>
          <p:cNvPicPr>
            <a:picLocks noChangeAspect="1"/>
          </p:cNvPicPr>
          <p:nvPr/>
        </p:nvPicPr>
        <p:blipFill rotWithShape="1">
          <a:blip r:embed="rId3"/>
          <a:srcRect r="325"/>
          <a:stretch/>
        </p:blipFill>
        <p:spPr>
          <a:xfrm>
            <a:off x="336876" y="1850000"/>
            <a:ext cx="11480876" cy="4146975"/>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1509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[Welcome] (Trello screenshot)</a:t>
            </a:r>
          </a:p>
        </p:txBody>
      </p:sp>
      <p:pic>
        <p:nvPicPr>
          <p:cNvPr id="3" name="Picture 2">
            <a:extLst>
              <a:ext uri="{FF2B5EF4-FFF2-40B4-BE49-F238E27FC236}">
                <a16:creationId xmlns:a16="http://schemas.microsoft.com/office/drawing/2014/main" id="{0370ADC2-613D-6BEF-6279-FC0C3886ECB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083" b="92214" l="7797" r="94576">
                        <a14:foregroundMark x1="17627" y1="9489" x2="13559" y2="19221"/>
                        <a14:foregroundMark x1="13559" y1="19221" x2="13559" y2="19221"/>
                        <a14:foregroundMark x1="10847" y1="11436" x2="7797" y2="33333"/>
                        <a14:foregroundMark x1="9831" y1="8516" x2="46780" y2="9976"/>
                        <a14:foregroundMark x1="18644" y1="6083" x2="57966" y2="7056"/>
                        <a14:foregroundMark x1="95254" y1="6326" x2="93898" y2="56448"/>
                        <a14:foregroundMark x1="70635" y1="91727" x2="63729" y2="91727"/>
                        <a14:foregroundMark x1="68136" y1="92214" x2="64746" y2="92214"/>
                        <a14:backgroundMark x1="9153" y1="92944" x2="14237" y2="93431"/>
                        <a14:backgroundMark x1="92203" y1="92701" x2="89492" y2="93187"/>
                        <a14:backgroundMark x1="64580" y1="92687" x2="64407" y2="92701"/>
                        <a14:backgroundMark x1="92203" y1="93187" x2="87119" y2="92944"/>
                        <a14:backgroundMark x1="69831" y1="93187" x2="71864" y2="93187"/>
                        <a14:backgroundMark x1="69153" y1="93187" x2="72542" y2="93674"/>
                      </a14:backgroundRemoval>
                    </a14:imgEffect>
                  </a14:imgLayer>
                </a14:imgProps>
              </a:ext>
            </a:extLst>
          </a:blip>
          <a:stretch>
            <a:fillRect/>
          </a:stretch>
        </p:blipFill>
        <p:spPr>
          <a:xfrm>
            <a:off x="6169152" y="643466"/>
            <a:ext cx="3997027" cy="55687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4800" kern="1200">
                <a:solidFill>
                  <a:schemeClr val="tx1"/>
                </a:solidFill>
                <a:latin typeface="+mj-lt"/>
                <a:ea typeface="+mj-ea"/>
                <a:cs typeface="+mj-cs"/>
              </a:rPr>
              <a:t>[Welcome]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2846866062"/>
              </p:ext>
            </p:extLst>
          </p:nvPr>
        </p:nvGraphicFramePr>
        <p:xfrm>
          <a:off x="821231" y="2290936"/>
          <a:ext cx="10537346" cy="3959354"/>
        </p:xfrm>
        <a:graphic>
          <a:graphicData uri="http://schemas.openxmlformats.org/drawingml/2006/table">
            <a:tbl>
              <a:tblPr firstRow="1" bandRow="1">
                <a:noFill/>
              </a:tblPr>
              <a:tblGrid>
                <a:gridCol w="5526151">
                  <a:extLst>
                    <a:ext uri="{9D8B030D-6E8A-4147-A177-3AD203B41FA5}">
                      <a16:colId xmlns:a16="http://schemas.microsoft.com/office/drawing/2014/main" val="20000"/>
                    </a:ext>
                  </a:extLst>
                </a:gridCol>
                <a:gridCol w="5011195">
                  <a:extLst>
                    <a:ext uri="{9D8B030D-6E8A-4147-A177-3AD203B41FA5}">
                      <a16:colId xmlns:a16="http://schemas.microsoft.com/office/drawing/2014/main" val="20001"/>
                    </a:ext>
                  </a:extLst>
                </a:gridCol>
              </a:tblGrid>
              <a:tr h="725235">
                <a:tc>
                  <a:txBody>
                    <a:bodyPr/>
                    <a:lstStyle/>
                    <a:p>
                      <a:pPr marL="0" lvl="0" indent="0" algn="l" rtl="0">
                        <a:spcBef>
                          <a:spcPts val="0"/>
                        </a:spcBef>
                        <a:spcAft>
                          <a:spcPts val="0"/>
                        </a:spcAft>
                        <a:buNone/>
                      </a:pPr>
                      <a:r>
                        <a:rPr lang="en" sz="2700" b="1" dirty="0"/>
                        <a:t>Test Cases - input</a:t>
                      </a:r>
                      <a:endParaRPr sz="2700" b="1" dirty="0"/>
                    </a:p>
                  </a:txBody>
                  <a:tcPr marL="136823" marR="136823" marT="136823" marB="136823">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6823" marR="136823" marT="136823" marB="136823">
                    <a:solidFill>
                      <a:srgbClr val="CCCCCC"/>
                    </a:solidFill>
                  </a:tcPr>
                </a:tc>
                <a:extLst>
                  <a:ext uri="{0D108BD9-81ED-4DB2-BD59-A6C34878D82A}">
                    <a16:rowId xmlns:a16="http://schemas.microsoft.com/office/drawing/2014/main" val="10000"/>
                  </a:ext>
                </a:extLst>
              </a:tr>
              <a:tr h="1306118">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Add or Remove Monster Cards</a:t>
                      </a:r>
                    </a:p>
                  </a:txBody>
                  <a:tcPr marL="221996" marR="221996" marT="221996" marB="221996"/>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add_or_remove()</a:t>
                      </a:r>
                      <a:endParaRPr lang="en-US" sz="3300">
                        <a:solidFill>
                          <a:schemeClr val="tx1"/>
                        </a:solidFill>
                      </a:endParaRPr>
                    </a:p>
                  </a:txBody>
                  <a:tcPr marL="221996" marR="221996" marT="221996" marB="221996"/>
                </a:tc>
                <a:extLst>
                  <a:ext uri="{0D108BD9-81ED-4DB2-BD59-A6C34878D82A}">
                    <a16:rowId xmlns:a16="http://schemas.microsoft.com/office/drawing/2014/main" val="10001"/>
                  </a:ext>
                </a:extLst>
              </a:tr>
              <a:tr h="895580">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Find or Show Monster Cards</a:t>
                      </a:r>
                      <a:endParaRPr lang="en-US" sz="2700" b="1"/>
                    </a:p>
                  </a:txBody>
                  <a:tcPr marL="221995" marR="221995" marT="221995" marB="221995"/>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find combo()</a:t>
                      </a:r>
                      <a:endParaRPr lang="en-US" sz="3300">
                        <a:solidFill>
                          <a:schemeClr val="tx1"/>
                        </a:solidFill>
                      </a:endParaRPr>
                    </a:p>
                  </a:txBody>
                  <a:tcPr marL="221995" marR="221995" marT="221995" marB="221995"/>
                </a:tc>
                <a:extLst>
                  <a:ext uri="{0D108BD9-81ED-4DB2-BD59-A6C34878D82A}">
                    <a16:rowId xmlns:a16="http://schemas.microsoft.com/office/drawing/2014/main" val="2439926434"/>
                  </a:ext>
                </a:extLst>
              </a:tr>
              <a:tr h="1032421">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Exit</a:t>
                      </a:r>
                    </a:p>
                  </a:txBody>
                  <a:tcPr marL="221993" marR="221993" marT="221993" marB="221993"/>
                </a:tc>
                <a:tc>
                  <a:txBody>
                    <a:bodyPr/>
                    <a:lstStyle/>
                    <a:p>
                      <a:pPr lvl="0" algn="l">
                        <a:lnSpc>
                          <a:spcPct val="100000"/>
                        </a:lnSpc>
                        <a:spcBef>
                          <a:spcPts val="0"/>
                        </a:spcBef>
                        <a:spcAft>
                          <a:spcPts val="0"/>
                        </a:spcAft>
                        <a:buNone/>
                      </a:pPr>
                      <a:r>
                        <a:rPr lang="en-US" sz="1800" b="0" i="0" u="none" strike="noStrike" noProof="0" dirty="0">
                          <a:solidFill>
                            <a:schemeClr val="tx1"/>
                          </a:solidFill>
                          <a:latin typeface="Consolas"/>
                        </a:rPr>
                        <a:t>Thanks for playing with The Monster Cards</a:t>
                      </a:r>
                      <a:endParaRPr lang="en-US" sz="3300" b="0" dirty="0">
                        <a:solidFill>
                          <a:schemeClr val="tx1"/>
                        </a:solidFill>
                      </a:endParaRPr>
                    </a:p>
                  </a:txBody>
                  <a:tcPr marL="221993" marR="221993" marT="221993" marB="221993"/>
                </a:tc>
                <a:extLst>
                  <a:ext uri="{0D108BD9-81ED-4DB2-BD59-A6C34878D82A}">
                    <a16:rowId xmlns:a16="http://schemas.microsoft.com/office/drawing/2014/main" val="35274756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a:t>[Welcome]: Testing </a:t>
            </a:r>
            <a:endParaRPr lang="en-NZ" dirty="0"/>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a:t>You must show the results of testing. For each component, include a screenshot proving it works.  You can also include notes about each test. </a:t>
            </a:r>
            <a:endParaRPr lang="en-NZ" i="1" dirty="0"/>
          </a:p>
        </p:txBody>
      </p:sp>
      <p:graphicFrame>
        <p:nvGraphicFramePr>
          <p:cNvPr id="3" name="Google Shape;92;p19">
            <a:extLst>
              <a:ext uri="{FF2B5EF4-FFF2-40B4-BE49-F238E27FC236}">
                <a16:creationId xmlns:a16="http://schemas.microsoft.com/office/drawing/2014/main" id="{769D7784-9B4E-6D2D-B3B0-78E10074B1A8}"/>
              </a:ext>
            </a:extLst>
          </p:cNvPr>
          <p:cNvGraphicFramePr/>
          <p:nvPr>
            <p:extLst>
              <p:ext uri="{D42A27DB-BD31-4B8C-83A1-F6EECF244321}">
                <p14:modId xmlns:p14="http://schemas.microsoft.com/office/powerpoint/2010/main" val="2096291770"/>
              </p:ext>
            </p:extLst>
          </p:nvPr>
        </p:nvGraphicFramePr>
        <p:xfrm>
          <a:off x="231493" y="3320706"/>
          <a:ext cx="5428527" cy="3329766"/>
        </p:xfrm>
        <a:graphic>
          <a:graphicData uri="http://schemas.openxmlformats.org/drawingml/2006/table">
            <a:tbl>
              <a:tblPr firstRow="1" bandRow="1">
                <a:noFill/>
              </a:tblPr>
              <a:tblGrid>
                <a:gridCol w="2846909">
                  <a:extLst>
                    <a:ext uri="{9D8B030D-6E8A-4147-A177-3AD203B41FA5}">
                      <a16:colId xmlns:a16="http://schemas.microsoft.com/office/drawing/2014/main" val="20000"/>
                    </a:ext>
                  </a:extLst>
                </a:gridCol>
                <a:gridCol w="2581618">
                  <a:extLst>
                    <a:ext uri="{9D8B030D-6E8A-4147-A177-3AD203B41FA5}">
                      <a16:colId xmlns:a16="http://schemas.microsoft.com/office/drawing/2014/main" val="20001"/>
                    </a:ext>
                  </a:extLst>
                </a:gridCol>
              </a:tblGrid>
              <a:tr h="339445">
                <a:tc>
                  <a:txBody>
                    <a:bodyPr/>
                    <a:lstStyle/>
                    <a:p>
                      <a:pPr marL="0" lvl="0" indent="0" algn="l" rtl="0">
                        <a:spcBef>
                          <a:spcPts val="0"/>
                        </a:spcBef>
                        <a:spcAft>
                          <a:spcPts val="0"/>
                        </a:spcAft>
                        <a:buNone/>
                      </a:pPr>
                      <a:r>
                        <a:rPr lang="en" sz="2400" b="1" dirty="0"/>
                        <a:t>Test Cases - input</a:t>
                      </a:r>
                      <a:endParaRPr sz="2400" b="1" dirty="0"/>
                    </a:p>
                  </a:txBody>
                  <a:tcPr marL="136823" marR="136823" marT="136823" marB="136823">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36823" marR="136823" marT="136823" marB="136823">
                    <a:solidFill>
                      <a:srgbClr val="CCCCCC"/>
                    </a:solidFill>
                  </a:tcPr>
                </a:tc>
                <a:extLst>
                  <a:ext uri="{0D108BD9-81ED-4DB2-BD59-A6C34878D82A}">
                    <a16:rowId xmlns:a16="http://schemas.microsoft.com/office/drawing/2014/main" val="10000"/>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Add MONSTER</a:t>
                      </a:r>
                    </a:p>
                  </a:txBody>
                  <a:tcPr marL="221996" marR="221996" marT="221996" marB="221996"/>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add_monster</a:t>
                      </a:r>
                      <a:r>
                        <a:rPr lang="en-US" sz="1100" b="0" i="0" u="none" strike="noStrike" noProof="0" dirty="0">
                          <a:solidFill>
                            <a:schemeClr val="tx1"/>
                          </a:solidFill>
                          <a:latin typeface="Consolas"/>
                        </a:rPr>
                        <a:t>()</a:t>
                      </a:r>
                      <a:endParaRPr lang="en-US" sz="1100" dirty="0">
                        <a:solidFill>
                          <a:schemeClr val="tx1"/>
                        </a:solidFill>
                      </a:endParaRPr>
                    </a:p>
                  </a:txBody>
                  <a:tcPr marL="221996" marR="221996" marT="221996" marB="221996"/>
                </a:tc>
                <a:extLst>
                  <a:ext uri="{0D108BD9-81ED-4DB2-BD59-A6C34878D82A}">
                    <a16:rowId xmlns:a16="http://schemas.microsoft.com/office/drawing/2014/main" val="10001"/>
                  </a:ext>
                </a:extLst>
              </a:tr>
              <a:tr h="0">
                <a:tc>
                  <a:txBody>
                    <a:bodyPr/>
                    <a:lstStyle/>
                    <a:p>
                      <a:pPr lvl="0" algn="l">
                        <a:lnSpc>
                          <a:spcPct val="100000"/>
                        </a:lnSpc>
                        <a:spcBef>
                          <a:spcPts val="0"/>
                        </a:spcBef>
                        <a:spcAft>
                          <a:spcPts val="0"/>
                        </a:spcAft>
                        <a:buNone/>
                      </a:pPr>
                      <a:r>
                        <a:rPr kumimoji="0" lang="en-US" sz="1500" b="1" i="0" u="none" strike="noStrike" kern="1200" cap="none" spc="0" normalizeH="0" baseline="0" noProof="0" dirty="0">
                          <a:ln>
                            <a:noFill/>
                          </a:ln>
                          <a:solidFill>
                            <a:srgbClr val="6A8759"/>
                          </a:solidFill>
                          <a:effectLst/>
                          <a:uLnTx/>
                          <a:uFillTx/>
                          <a:latin typeface="Consolas"/>
                          <a:ea typeface="+mn-ea"/>
                          <a:cs typeface="+mn-cs"/>
                        </a:rPr>
                        <a:t>Remove MONSTER</a:t>
                      </a:r>
                      <a:endParaRPr lang="en-US" sz="1500" b="1" i="0" u="none" strike="noStrike" noProof="0" dirty="0">
                        <a:solidFill>
                          <a:srgbClr val="6A8759"/>
                        </a:solidFill>
                        <a:latin typeface="Consolas"/>
                      </a:endParaRPr>
                    </a:p>
                  </a:txBody>
                  <a:tcPr marL="221996" marR="221996" marT="221996" marB="2219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Consolas"/>
                          <a:ea typeface="+mn-ea"/>
                          <a:cs typeface="+mn-cs"/>
                        </a:rPr>
                        <a:t>remove_monster</a:t>
                      </a:r>
                      <a:r>
                        <a:rPr kumimoji="0" lang="en-US" sz="1100" b="0" i="0" u="none" strike="noStrike" kern="1200" cap="none" spc="0" normalizeH="0" baseline="0" noProof="0" dirty="0">
                          <a:ln>
                            <a:noFill/>
                          </a:ln>
                          <a:solidFill>
                            <a:prstClr val="black"/>
                          </a:solidFill>
                          <a:effectLst/>
                          <a:uLnTx/>
                          <a:uFillTx/>
                          <a:latin typeface="Consolas"/>
                          <a:ea typeface="+mn-ea"/>
                          <a:cs typeface="+mn-cs"/>
                        </a:rPr>
                        <a:t>()</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marL="221996" marR="221996" marT="221996" marB="221996"/>
                </a:tc>
                <a:extLst>
                  <a:ext uri="{0D108BD9-81ED-4DB2-BD59-A6C34878D82A}">
                    <a16:rowId xmlns:a16="http://schemas.microsoft.com/office/drawing/2014/main" val="1603092495"/>
                  </a:ext>
                </a:extLst>
              </a:tr>
              <a:tr h="0">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Find Show</a:t>
                      </a:r>
                      <a:endParaRPr lang="en-US" sz="1500" b="1" dirty="0"/>
                    </a:p>
                  </a:txBody>
                  <a:tcPr marL="221995" marR="221995" marT="221995" marB="221995"/>
                </a:tc>
                <a:tc>
                  <a:txBody>
                    <a:bodyPr/>
                    <a:lstStyle/>
                    <a:p>
                      <a:pPr lvl="0" algn="l">
                        <a:lnSpc>
                          <a:spcPct val="100000"/>
                        </a:lnSpc>
                        <a:spcBef>
                          <a:spcPts val="0"/>
                        </a:spcBef>
                        <a:spcAft>
                          <a:spcPts val="0"/>
                        </a:spcAft>
                        <a:buNone/>
                      </a:pPr>
                      <a:r>
                        <a:rPr lang="en-US" sz="1100" b="0" i="0" u="none" strike="noStrike" noProof="0" dirty="0" err="1">
                          <a:solidFill>
                            <a:schemeClr val="tx1"/>
                          </a:solidFill>
                          <a:latin typeface="Consolas"/>
                        </a:rPr>
                        <a:t>Find_show</a:t>
                      </a:r>
                      <a:r>
                        <a:rPr lang="en-US" sz="1100" b="0" i="0" u="none" strike="noStrike" noProof="0" dirty="0">
                          <a:solidFill>
                            <a:schemeClr val="tx1"/>
                          </a:solidFill>
                          <a:latin typeface="Consolas"/>
                        </a:rPr>
                        <a:t>()</a:t>
                      </a:r>
                      <a:endParaRPr lang="en-US" sz="1100" dirty="0">
                        <a:solidFill>
                          <a:schemeClr val="tx1"/>
                        </a:solidFill>
                      </a:endParaRPr>
                    </a:p>
                  </a:txBody>
                  <a:tcPr marL="221995" marR="221995" marT="221995" marB="221995"/>
                </a:tc>
                <a:extLst>
                  <a:ext uri="{0D108BD9-81ED-4DB2-BD59-A6C34878D82A}">
                    <a16:rowId xmlns:a16="http://schemas.microsoft.com/office/drawing/2014/main" val="2439926434"/>
                  </a:ext>
                </a:extLst>
              </a:tr>
              <a:tr h="670871">
                <a:tc>
                  <a:txBody>
                    <a:bodyPr/>
                    <a:lstStyle/>
                    <a:p>
                      <a:pPr lvl="0" algn="l">
                        <a:lnSpc>
                          <a:spcPct val="100000"/>
                        </a:lnSpc>
                        <a:spcBef>
                          <a:spcPts val="0"/>
                        </a:spcBef>
                        <a:spcAft>
                          <a:spcPts val="0"/>
                        </a:spcAft>
                        <a:buNone/>
                      </a:pPr>
                      <a:r>
                        <a:rPr lang="en-US" sz="1500" b="1" i="0" u="none" strike="noStrike" noProof="0" dirty="0">
                          <a:solidFill>
                            <a:srgbClr val="6A8759"/>
                          </a:solidFill>
                          <a:latin typeface="Consolas"/>
                        </a:rPr>
                        <a:t>Exit</a:t>
                      </a:r>
                    </a:p>
                  </a:txBody>
                  <a:tcPr marL="221993" marR="221993" marT="221993" marB="221993"/>
                </a:tc>
                <a:tc>
                  <a:txBody>
                    <a:bodyPr/>
                    <a:lstStyle/>
                    <a:p>
                      <a:r>
                        <a:rPr lang="en-US" sz="1100" kern="1200" dirty="0">
                          <a:solidFill>
                            <a:schemeClr val="tx1"/>
                          </a:solidFill>
                          <a:effectLst/>
                          <a:latin typeface="+mn-lt"/>
                          <a:ea typeface="+mn-ea"/>
                          <a:cs typeface="+mn-cs"/>
                        </a:rPr>
                        <a:t>Exit()</a:t>
                      </a:r>
                    </a:p>
                  </a:txBody>
                  <a:tcPr marL="221993" marR="221993" marT="221993" marB="221993"/>
                </a:tc>
                <a:extLst>
                  <a:ext uri="{0D108BD9-81ED-4DB2-BD59-A6C34878D82A}">
                    <a16:rowId xmlns:a16="http://schemas.microsoft.com/office/drawing/2014/main" val="3527475613"/>
                  </a:ext>
                </a:extLst>
              </a:tr>
            </a:tbl>
          </a:graphicData>
        </a:graphic>
      </p:graphicFrame>
      <p:pic>
        <p:nvPicPr>
          <p:cNvPr id="8" name="Picture 7">
            <a:extLst>
              <a:ext uri="{FF2B5EF4-FFF2-40B4-BE49-F238E27FC236}">
                <a16:creationId xmlns:a16="http://schemas.microsoft.com/office/drawing/2014/main" id="{59061B2E-CB54-5CE2-423D-735C85E99F7E}"/>
              </a:ext>
            </a:extLst>
          </p:cNvPr>
          <p:cNvPicPr>
            <a:picLocks noChangeAspect="1"/>
          </p:cNvPicPr>
          <p:nvPr/>
        </p:nvPicPr>
        <p:blipFill>
          <a:blip r:embed="rId3"/>
          <a:stretch>
            <a:fillRect/>
          </a:stretch>
        </p:blipFill>
        <p:spPr>
          <a:xfrm>
            <a:off x="231493" y="1891547"/>
            <a:ext cx="3772227" cy="1265030"/>
          </a:xfrm>
          <a:prstGeom prst="rect">
            <a:avLst/>
          </a:prstGeom>
          <a:ln w="38100">
            <a:solidFill>
              <a:schemeClr val="tx1"/>
            </a:solidFill>
          </a:ln>
        </p:spPr>
      </p:pic>
      <p:pic>
        <p:nvPicPr>
          <p:cNvPr id="14" name="Picture 13">
            <a:extLst>
              <a:ext uri="{FF2B5EF4-FFF2-40B4-BE49-F238E27FC236}">
                <a16:creationId xmlns:a16="http://schemas.microsoft.com/office/drawing/2014/main" id="{DB2C35B1-3E50-6683-B112-400C0ACF6884}"/>
              </a:ext>
            </a:extLst>
          </p:cNvPr>
          <p:cNvPicPr>
            <a:picLocks noChangeAspect="1"/>
          </p:cNvPicPr>
          <p:nvPr/>
        </p:nvPicPr>
        <p:blipFill>
          <a:blip r:embed="rId4"/>
          <a:stretch>
            <a:fillRect/>
          </a:stretch>
        </p:blipFill>
        <p:spPr>
          <a:xfrm>
            <a:off x="4140151" y="2129742"/>
            <a:ext cx="3228845" cy="1030061"/>
          </a:xfrm>
          <a:prstGeom prst="rect">
            <a:avLst/>
          </a:prstGeom>
          <a:ln w="38100">
            <a:solidFill>
              <a:srgbClr val="FF0000"/>
            </a:solidFill>
          </a:ln>
        </p:spPr>
      </p:pic>
      <p:pic>
        <p:nvPicPr>
          <p:cNvPr id="17" name="Picture 16">
            <a:extLst>
              <a:ext uri="{FF2B5EF4-FFF2-40B4-BE49-F238E27FC236}">
                <a16:creationId xmlns:a16="http://schemas.microsoft.com/office/drawing/2014/main" id="{B63EB44D-B899-B4B4-0812-BF22E57D7EF9}"/>
              </a:ext>
            </a:extLst>
          </p:cNvPr>
          <p:cNvPicPr>
            <a:picLocks noChangeAspect="1"/>
          </p:cNvPicPr>
          <p:nvPr/>
        </p:nvPicPr>
        <p:blipFill>
          <a:blip r:embed="rId5"/>
          <a:stretch>
            <a:fillRect/>
          </a:stretch>
        </p:blipFill>
        <p:spPr>
          <a:xfrm>
            <a:off x="5821928" y="3354624"/>
            <a:ext cx="3213272" cy="1030061"/>
          </a:xfrm>
          <a:prstGeom prst="rect">
            <a:avLst/>
          </a:prstGeom>
          <a:ln w="38100">
            <a:solidFill>
              <a:srgbClr val="FFC000"/>
            </a:solidFill>
          </a:ln>
        </p:spPr>
      </p:pic>
      <p:pic>
        <p:nvPicPr>
          <p:cNvPr id="19" name="Picture 18">
            <a:extLst>
              <a:ext uri="{FF2B5EF4-FFF2-40B4-BE49-F238E27FC236}">
                <a16:creationId xmlns:a16="http://schemas.microsoft.com/office/drawing/2014/main" id="{D66C36E6-34AA-4D62-9E0A-0832DC3B463C}"/>
              </a:ext>
            </a:extLst>
          </p:cNvPr>
          <p:cNvPicPr>
            <a:picLocks noChangeAspect="1"/>
          </p:cNvPicPr>
          <p:nvPr/>
        </p:nvPicPr>
        <p:blipFill>
          <a:blip r:embed="rId6"/>
          <a:stretch>
            <a:fillRect/>
          </a:stretch>
        </p:blipFill>
        <p:spPr>
          <a:xfrm>
            <a:off x="5821928" y="4536204"/>
            <a:ext cx="3282905" cy="1030061"/>
          </a:xfrm>
          <a:prstGeom prst="rect">
            <a:avLst/>
          </a:prstGeom>
          <a:ln w="38100">
            <a:solidFill>
              <a:srgbClr val="92D050"/>
            </a:solidFill>
          </a:ln>
        </p:spPr>
      </p:pic>
      <p:pic>
        <p:nvPicPr>
          <p:cNvPr id="21" name="Picture 20">
            <a:extLst>
              <a:ext uri="{FF2B5EF4-FFF2-40B4-BE49-F238E27FC236}">
                <a16:creationId xmlns:a16="http://schemas.microsoft.com/office/drawing/2014/main" id="{D24A0DD1-437F-2700-330F-A1F3BF0ADC0F}"/>
              </a:ext>
            </a:extLst>
          </p:cNvPr>
          <p:cNvPicPr>
            <a:picLocks noChangeAspect="1"/>
          </p:cNvPicPr>
          <p:nvPr/>
        </p:nvPicPr>
        <p:blipFill>
          <a:blip r:embed="rId7"/>
          <a:stretch>
            <a:fillRect/>
          </a:stretch>
        </p:blipFill>
        <p:spPr>
          <a:xfrm>
            <a:off x="5821928" y="5717784"/>
            <a:ext cx="3478127" cy="1030061"/>
          </a:xfrm>
          <a:prstGeom prst="rect">
            <a:avLst/>
          </a:prstGeom>
          <a:ln w="38100">
            <a:solidFill>
              <a:srgbClr val="00B0F0"/>
            </a:solidFill>
          </a:ln>
        </p:spPr>
      </p:pic>
      <p:sp>
        <p:nvSpPr>
          <p:cNvPr id="22" name="Rectangle 21">
            <a:extLst>
              <a:ext uri="{FF2B5EF4-FFF2-40B4-BE49-F238E27FC236}">
                <a16:creationId xmlns:a16="http://schemas.microsoft.com/office/drawing/2014/main" id="{4ABE1112-23B4-7758-ACC0-086456B24335}"/>
              </a:ext>
            </a:extLst>
          </p:cNvPr>
          <p:cNvSpPr/>
          <p:nvPr/>
        </p:nvSpPr>
        <p:spPr>
          <a:xfrm>
            <a:off x="231493" y="3958542"/>
            <a:ext cx="5428527" cy="6713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noFill/>
            </a:endParaRPr>
          </a:p>
        </p:txBody>
      </p:sp>
      <p:sp>
        <p:nvSpPr>
          <p:cNvPr id="23" name="Rectangle 22">
            <a:extLst>
              <a:ext uri="{FF2B5EF4-FFF2-40B4-BE49-F238E27FC236}">
                <a16:creationId xmlns:a16="http://schemas.microsoft.com/office/drawing/2014/main" id="{0B984135-863B-8058-26B1-1AFE8DDA5432}"/>
              </a:ext>
            </a:extLst>
          </p:cNvPr>
          <p:cNvSpPr/>
          <p:nvPr/>
        </p:nvSpPr>
        <p:spPr>
          <a:xfrm>
            <a:off x="233421" y="4631802"/>
            <a:ext cx="5428527" cy="6713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24" name="Rectangle 23">
            <a:extLst>
              <a:ext uri="{FF2B5EF4-FFF2-40B4-BE49-F238E27FC236}">
                <a16:creationId xmlns:a16="http://schemas.microsoft.com/office/drawing/2014/main" id="{A8F60FC8-A749-92FD-81E4-A716AB2B3659}"/>
              </a:ext>
            </a:extLst>
          </p:cNvPr>
          <p:cNvSpPr/>
          <p:nvPr/>
        </p:nvSpPr>
        <p:spPr>
          <a:xfrm>
            <a:off x="227498" y="5305148"/>
            <a:ext cx="5428527" cy="67133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
        <p:nvSpPr>
          <p:cNvPr id="25" name="Rectangle 24">
            <a:extLst>
              <a:ext uri="{FF2B5EF4-FFF2-40B4-BE49-F238E27FC236}">
                <a16:creationId xmlns:a16="http://schemas.microsoft.com/office/drawing/2014/main" id="{0F437F7D-1223-E524-F76D-21CE30092E19}"/>
              </a:ext>
            </a:extLst>
          </p:cNvPr>
          <p:cNvSpPr/>
          <p:nvPr/>
        </p:nvSpPr>
        <p:spPr>
          <a:xfrm>
            <a:off x="229428" y="5966831"/>
            <a:ext cx="5428527" cy="67133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solidFill>
                <a:srgbClr val="FFC000"/>
              </a:solidFill>
            </a:endParaRP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25CDDF-CD31-423A-BEB8-DE00B7396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2346</TotalTime>
  <Words>1896</Words>
  <Application>Microsoft Office PowerPoint</Application>
  <PresentationFormat>Widescreen</PresentationFormat>
  <Paragraphs>185</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Bahnschrift Light</vt:lpstr>
      <vt:lpstr>Calibri</vt:lpstr>
      <vt:lpstr>Calibri Light</vt:lpstr>
      <vt:lpstr>Consolas</vt:lpstr>
      <vt:lpstr>Office Theme</vt:lpstr>
      <vt:lpstr>AS91896[2.7] AS91887[2.8] Documentation</vt:lpstr>
      <vt:lpstr>[Monster_Cards_Internal]</vt:lpstr>
      <vt:lpstr>Explain relevant Implications:</vt:lpstr>
      <vt:lpstr>Explain relevant Implications:</vt:lpstr>
      <vt:lpstr>Decomposition:</vt:lpstr>
      <vt:lpstr>Decomposition:</vt:lpstr>
      <vt:lpstr>[Welcome] (Trello screenshot)</vt:lpstr>
      <vt:lpstr>[Welcome] - Test Plan</vt:lpstr>
      <vt:lpstr>[Welcome]: Testing </vt:lpstr>
      <vt:lpstr>[Add Monster Cards] (Trello screenshot)</vt:lpstr>
      <vt:lpstr>[Add Monster Cards] - Test Plan</vt:lpstr>
      <vt:lpstr>[Add Monster Cards]: Testing </vt:lpstr>
      <vt:lpstr>[Remove Monster Cards] (Trello screenshot)</vt:lpstr>
      <vt:lpstr>[Remove Monster Cards] - Test Plan</vt:lpstr>
      <vt:lpstr>[Remove Monster Cards]: Testing </vt:lpstr>
      <vt:lpstr>[Find Monster Cards] (Trello screenshot)</vt:lpstr>
      <vt:lpstr>[Find Monster Cards] - Test Plan</vt:lpstr>
      <vt:lpstr>[Find Monster Cards]: Testing </vt:lpstr>
      <vt:lpstr>[Edit Monster Card] (Trello screenshot)</vt:lpstr>
      <vt:lpstr>[Edit Monster Cards] - Test Plan</vt:lpstr>
      <vt:lpstr>[Edit Monster Cards]: Testing </vt:lpstr>
      <vt:lpstr>[Show Monster Cards] (Trello screenshot)</vt:lpstr>
      <vt:lpstr>[Show Monster Cards] - Test Plan</vt:lpstr>
      <vt:lpstr>[Show Monster Cards]: Testing </vt:lpstr>
      <vt:lpstr>[]: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20</cp:revision>
  <dcterms:created xsi:type="dcterms:W3CDTF">2020-03-13T23:52:53Z</dcterms:created>
  <dcterms:modified xsi:type="dcterms:W3CDTF">2023-05-25T05:45:46Z</dcterms:modified>
</cp:coreProperties>
</file>