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58" r:id="rId5"/>
    <p:sldId id="272" r:id="rId6"/>
    <p:sldId id="275" r:id="rId7"/>
    <p:sldId id="276" r:id="rId8"/>
    <p:sldId id="277" r:id="rId9"/>
    <p:sldId id="268" r:id="rId10"/>
    <p:sldId id="269" r:id="rId11"/>
    <p:sldId id="274" r:id="rId12"/>
    <p:sldId id="278" r:id="rId13"/>
    <p:sldId id="283" r:id="rId14"/>
    <p:sldId id="288" r:id="rId15"/>
    <p:sldId id="279" r:id="rId16"/>
    <p:sldId id="284" r:id="rId17"/>
    <p:sldId id="289" r:id="rId18"/>
    <p:sldId id="280" r:id="rId19"/>
    <p:sldId id="285" r:id="rId20"/>
    <p:sldId id="290" r:id="rId21"/>
    <p:sldId id="281" r:id="rId22"/>
    <p:sldId id="286" r:id="rId23"/>
    <p:sldId id="291" r:id="rId24"/>
    <p:sldId id="282" r:id="rId25"/>
    <p:sldId id="287" r:id="rId26"/>
    <p:sldId id="292" r:id="rId27"/>
    <p:sldId id="273" r:id="rId28"/>
    <p:sldId id="263" r:id="rId29"/>
    <p:sldId id="270" r:id="rId30"/>
    <p:sldId id="26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12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515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0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596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49650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5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573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492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10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91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85318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4440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744956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0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[Add Monster Cards] (Trello screenshot)</a:t>
            </a:r>
          </a:p>
        </p:txBody>
      </p:sp>
      <p:pic>
        <p:nvPicPr>
          <p:cNvPr id="4" name="Picture 3">
            <a:extLst>
              <a:ext uri="{FF2B5EF4-FFF2-40B4-BE49-F238E27FC236}">
                <a16:creationId xmlns:a16="http://schemas.microsoft.com/office/drawing/2014/main" id="{35AC310D-BBC4-4CD6-60BA-0F5A44E40B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701" b="95487" l="4950" r="89769">
                        <a14:foregroundMark x1="11221" y1="5701" x2="10231" y2="16152"/>
                        <a14:foregroundMark x1="7261" y1="13539" x2="7261" y2="28504"/>
                        <a14:foregroundMark x1="8911" y1="87648" x2="27063" y2="91449"/>
                        <a14:foregroundMark x1="27063" y1="91449" x2="28383" y2="91211"/>
                        <a14:foregroundMark x1="41254" y1="89786" x2="59406" y2="90499"/>
                        <a14:foregroundMark x1="59406" y1="90499" x2="70627" y2="90261"/>
                        <a14:foregroundMark x1="9191" y1="95169" x2="52475" y2="91924"/>
                        <a14:backgroundMark x1="990" y1="91924" x2="5941" y2="96675"/>
                      </a14:backgroundRemoval>
                    </a14:imgEffect>
                  </a14:imgLayer>
                </a14:imgProps>
              </a:ext>
            </a:extLst>
          </a:blip>
          <a:stretch>
            <a:fillRect/>
          </a:stretch>
        </p:blipFill>
        <p:spPr>
          <a:xfrm>
            <a:off x="6163714" y="643466"/>
            <a:ext cx="4007904" cy="5568739"/>
          </a:xfrm>
          <a:prstGeom prst="rect">
            <a:avLst/>
          </a:prstGeom>
        </p:spPr>
      </p:pic>
    </p:spTree>
    <p:extLst>
      <p:ext uri="{BB962C8B-B14F-4D97-AF65-F5344CB8AC3E}">
        <p14:creationId xmlns:p14="http://schemas.microsoft.com/office/powerpoint/2010/main" val="36463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[Add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1B8159-1193-43FC-1CEB-A72108AC75C1}"/>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4161732011"/>
              </p:ext>
            </p:extLst>
          </p:nvPr>
        </p:nvGraphicFramePr>
        <p:xfrm>
          <a:off x="630936" y="2508052"/>
          <a:ext cx="10917936" cy="3525123"/>
        </p:xfrm>
        <a:graphic>
          <a:graphicData uri="http://schemas.openxmlformats.org/drawingml/2006/table">
            <a:tbl>
              <a:tblPr firstRow="1" bandRow="1">
                <a:noFill/>
              </a:tblPr>
              <a:tblGrid>
                <a:gridCol w="5563279">
                  <a:extLst>
                    <a:ext uri="{9D8B030D-6E8A-4147-A177-3AD203B41FA5}">
                      <a16:colId xmlns:a16="http://schemas.microsoft.com/office/drawing/2014/main" val="20000"/>
                    </a:ext>
                  </a:extLst>
                </a:gridCol>
                <a:gridCol w="5354657">
                  <a:extLst>
                    <a:ext uri="{9D8B030D-6E8A-4147-A177-3AD203B41FA5}">
                      <a16:colId xmlns:a16="http://schemas.microsoft.com/office/drawing/2014/main" val="20001"/>
                    </a:ext>
                  </a:extLst>
                </a:gridCol>
              </a:tblGrid>
              <a:tr h="865999">
                <a:tc>
                  <a:txBody>
                    <a:bodyPr/>
                    <a:lstStyle/>
                    <a:p>
                      <a:pPr marL="0" lvl="0" indent="0" algn="l" rtl="0">
                        <a:spcBef>
                          <a:spcPts val="0"/>
                        </a:spcBef>
                        <a:spcAft>
                          <a:spcPts val="0"/>
                        </a:spcAft>
                        <a:buNone/>
                      </a:pPr>
                      <a:r>
                        <a:rPr lang="en" sz="3200" b="1"/>
                        <a:t>Test Cases - input</a:t>
                      </a:r>
                      <a:endParaRPr sz="3200" b="1"/>
                    </a:p>
                  </a:txBody>
                  <a:tcPr marL="163379" marR="163379" marT="163379" marB="163379">
                    <a:solidFill>
                      <a:srgbClr val="CCCCCC"/>
                    </a:solidFill>
                  </a:tcPr>
                </a:tc>
                <a:tc>
                  <a:txBody>
                    <a:bodyPr/>
                    <a:lstStyle/>
                    <a:p>
                      <a:pPr marL="0" lvl="0" indent="0" algn="l" rtl="0">
                        <a:spcBef>
                          <a:spcPts val="0"/>
                        </a:spcBef>
                        <a:spcAft>
                          <a:spcPts val="0"/>
                        </a:spcAft>
                        <a:buNone/>
                      </a:pPr>
                      <a:r>
                        <a:rPr lang="en" sz="3200" b="1"/>
                        <a:t>Expected output</a:t>
                      </a:r>
                      <a:endParaRPr sz="3200" b="1"/>
                    </a:p>
                  </a:txBody>
                  <a:tcPr marL="163379" marR="163379" marT="163379" marB="163379">
                    <a:solidFill>
                      <a:srgbClr val="CCCCCC"/>
                    </a:solidFill>
                  </a:tcPr>
                </a:tc>
                <a:extLst>
                  <a:ext uri="{0D108BD9-81ED-4DB2-BD59-A6C34878D82A}">
                    <a16:rowId xmlns:a16="http://schemas.microsoft.com/office/drawing/2014/main" val="10000"/>
                  </a:ext>
                </a:extLst>
              </a:tr>
              <a:tr h="531829">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Enter the Monster Name</a:t>
                      </a:r>
                    </a:p>
                  </a:txBody>
                  <a:tcPr marL="139274" marR="139274" marT="139274" marB="139274"/>
                </a:tc>
                <a:tc>
                  <a:txBody>
                    <a:bodyPr/>
                    <a:lstStyle/>
                    <a:p>
                      <a:pPr marL="0" lvl="0" indent="0" algn="l">
                        <a:spcBef>
                          <a:spcPts val="0"/>
                        </a:spcBef>
                        <a:spcAft>
                          <a:spcPts val="0"/>
                        </a:spcAft>
                        <a:buNone/>
                      </a:pPr>
                      <a:r>
                        <a:rPr lang="en-US" sz="1100" dirty="0"/>
                        <a:t>Adds name to dictionary</a:t>
                      </a:r>
                    </a:p>
                  </a:txBody>
                  <a:tcPr marL="139274" marR="139274" marT="139274" marB="139274"/>
                </a:tc>
                <a:extLst>
                  <a:ext uri="{0D108BD9-81ED-4DB2-BD59-A6C34878D82A}">
                    <a16:rowId xmlns:a16="http://schemas.microsoft.com/office/drawing/2014/main" val="10001"/>
                  </a:ext>
                </a:extLst>
              </a:tr>
              <a:tr h="531826">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Strength</a:t>
                      </a:r>
                    </a:p>
                  </a:txBody>
                  <a:tcPr marL="139273" marR="139273" marT="139273" marB="139273"/>
                </a:tc>
                <a:tc>
                  <a:txBody>
                    <a:bodyPr/>
                    <a:lstStyle/>
                    <a:p>
                      <a:pPr marL="0" lvl="0" indent="0" algn="l">
                        <a:spcBef>
                          <a:spcPts val="0"/>
                        </a:spcBef>
                        <a:spcAft>
                          <a:spcPts val="0"/>
                        </a:spcAft>
                        <a:buNone/>
                      </a:pPr>
                      <a:r>
                        <a:rPr lang="en-US" sz="1100" dirty="0"/>
                        <a:t>Adds Strength </a:t>
                      </a:r>
                      <a:r>
                        <a:rPr lang="en-US" sz="1100"/>
                        <a:t>satt</a:t>
                      </a:r>
                      <a:r>
                        <a:rPr lang="en-US" sz="1100" dirty="0"/>
                        <a:t> to dictionary</a:t>
                      </a:r>
                    </a:p>
                  </a:txBody>
                  <a:tcPr marL="139273" marR="139273" marT="139273" marB="139273"/>
                </a:tc>
                <a:extLst>
                  <a:ext uri="{0D108BD9-81ED-4DB2-BD59-A6C34878D82A}">
                    <a16:rowId xmlns:a16="http://schemas.microsoft.com/office/drawing/2014/main" val="2472108450"/>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Speed</a:t>
                      </a:r>
                    </a:p>
                  </a:txBody>
                  <a:tcPr marL="139272" marR="139272" marT="139272" marB="139272"/>
                </a:tc>
                <a:tc>
                  <a:txBody>
                    <a:bodyPr/>
                    <a:lstStyle/>
                    <a:p>
                      <a:pPr marL="0" lvl="0" indent="0" algn="l">
                        <a:spcBef>
                          <a:spcPts val="0"/>
                        </a:spcBef>
                        <a:spcAft>
                          <a:spcPts val="0"/>
                        </a:spcAft>
                        <a:buNone/>
                      </a:pPr>
                      <a:r>
                        <a:rPr lang="en-US" sz="1200" dirty="0"/>
                        <a:t>Adds Speed stat to dictionary</a:t>
                      </a:r>
                    </a:p>
                  </a:txBody>
                  <a:tcPr marL="139272" marR="139272" marT="139272" marB="139272"/>
                </a:tc>
                <a:extLst>
                  <a:ext uri="{0D108BD9-81ED-4DB2-BD59-A6C34878D82A}">
                    <a16:rowId xmlns:a16="http://schemas.microsoft.com/office/drawing/2014/main" val="2976925996"/>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Stealth</a:t>
                      </a:r>
                      <a:endParaRPr lang="en-US" sz="1300" b="1"/>
                    </a:p>
                  </a:txBody>
                  <a:tcPr marL="139272" marR="139272" marT="139272" marB="139272"/>
                </a:tc>
                <a:tc>
                  <a:txBody>
                    <a:bodyPr/>
                    <a:lstStyle/>
                    <a:p>
                      <a:pPr marL="0" lvl="0" indent="0" algn="l">
                        <a:spcBef>
                          <a:spcPts val="0"/>
                        </a:spcBef>
                        <a:spcAft>
                          <a:spcPts val="0"/>
                        </a:spcAft>
                        <a:buNone/>
                      </a:pPr>
                      <a:r>
                        <a:rPr lang="en-US" sz="1100" dirty="0"/>
                        <a:t>Adds Stealth stat to dictionary</a:t>
                      </a:r>
                    </a:p>
                  </a:txBody>
                  <a:tcPr marL="139272" marR="139272" marT="139272" marB="139272"/>
                </a:tc>
                <a:extLst>
                  <a:ext uri="{0D108BD9-81ED-4DB2-BD59-A6C34878D82A}">
                    <a16:rowId xmlns:a16="http://schemas.microsoft.com/office/drawing/2014/main" val="3074290092"/>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Cunning</a:t>
                      </a:r>
                    </a:p>
                  </a:txBody>
                  <a:tcPr marL="139272" marR="139272" marT="139272" marB="139272"/>
                </a:tc>
                <a:tc>
                  <a:txBody>
                    <a:bodyPr/>
                    <a:lstStyle/>
                    <a:p>
                      <a:pPr marL="0" lvl="0" indent="0" algn="l">
                        <a:spcBef>
                          <a:spcPts val="0"/>
                        </a:spcBef>
                        <a:spcAft>
                          <a:spcPts val="0"/>
                        </a:spcAft>
                        <a:buNone/>
                      </a:pPr>
                      <a:r>
                        <a:rPr lang="en-US" sz="1200" dirty="0"/>
                        <a:t>Adds Cunning stat to dictionary</a:t>
                      </a:r>
                    </a:p>
                  </a:txBody>
                  <a:tcPr marL="139272" marR="139272" marT="139272" marB="139272"/>
                </a:tc>
                <a:extLst>
                  <a:ext uri="{0D108BD9-81ED-4DB2-BD59-A6C34878D82A}">
                    <a16:rowId xmlns:a16="http://schemas.microsoft.com/office/drawing/2014/main" val="883266506"/>
                  </a:ext>
                </a:extLst>
              </a:tr>
            </a:tbl>
          </a:graphicData>
        </a:graphic>
      </p:graphicFrame>
    </p:spTree>
    <p:extLst>
      <p:ext uri="{BB962C8B-B14F-4D97-AF65-F5344CB8AC3E}">
        <p14:creationId xmlns:p14="http://schemas.microsoft.com/office/powerpoint/2010/main" val="33608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212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[Remove Monster Cards] (Trello screenshot)</a:t>
            </a:r>
          </a:p>
        </p:txBody>
      </p:sp>
      <p:pic>
        <p:nvPicPr>
          <p:cNvPr id="4" name="Picture 3">
            <a:extLst>
              <a:ext uri="{FF2B5EF4-FFF2-40B4-BE49-F238E27FC236}">
                <a16:creationId xmlns:a16="http://schemas.microsoft.com/office/drawing/2014/main" id="{85955C9A-B791-D7C9-8BE1-C7F84C81E0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30" b="91852" l="8251" r="93069">
                        <a14:foregroundMark x1="14191" y1="14074" x2="11881" y2="33333"/>
                        <a14:foregroundMark x1="8251" y1="13704" x2="11221" y2="29630"/>
                        <a14:foregroundMark x1="11881" y1="10370" x2="34323" y2="12963"/>
                        <a14:foregroundMark x1="34323" y1="12963" x2="45875" y2="12593"/>
                        <a14:foregroundMark x1="45875" y1="12593" x2="45875" y2="12593"/>
                        <a14:foregroundMark x1="49505" y1="11481" x2="72937" y2="12222"/>
                        <a14:foregroundMark x1="81518" y1="12593" x2="91749" y2="22963"/>
                        <a14:foregroundMark x1="90099" y1="12222" x2="92739" y2="18148"/>
                        <a14:foregroundMark x1="93069" y1="9630" x2="93399" y2="18889"/>
                        <a14:foregroundMark x1="91749" y1="78889" x2="75578" y2="87407"/>
                        <a14:foregroundMark x1="75578" y1="87407" x2="38284" y2="85556"/>
                        <a14:foregroundMark x1="13531" y1="91852" x2="59406" y2="84815"/>
                        <a14:foregroundMark x1="59406" y1="84815" x2="59736" y2="84815"/>
                        <a14:foregroundMark x1="86799" y1="91852" x2="56436" y2="89630"/>
                        <a14:backgroundMark x1="95710" y1="94444" x2="94059" y2="95185"/>
                        <a14:backgroundMark x1="94719" y1="3333" x2="94389" y2="5556"/>
                      </a14:backgroundRemoval>
                    </a14:imgEffect>
                  </a14:imgLayer>
                </a14:imgProps>
              </a:ext>
            </a:extLst>
          </a:blip>
          <a:stretch>
            <a:fillRect/>
          </a:stretch>
        </p:blipFill>
        <p:spPr>
          <a:xfrm>
            <a:off x="5042984" y="643466"/>
            <a:ext cx="6249363" cy="5568739"/>
          </a:xfrm>
          <a:prstGeom prst="rect">
            <a:avLst/>
          </a:prstGeom>
        </p:spPr>
      </p:pic>
    </p:spTree>
    <p:extLst>
      <p:ext uri="{BB962C8B-B14F-4D97-AF65-F5344CB8AC3E}">
        <p14:creationId xmlns:p14="http://schemas.microsoft.com/office/powerpoint/2010/main" val="301455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400" kern="1200">
                <a:solidFill>
                  <a:schemeClr val="tx1"/>
                </a:solidFill>
                <a:latin typeface="+mj-lt"/>
                <a:ea typeface="+mj-ea"/>
                <a:cs typeface="+mj-cs"/>
              </a:rPr>
              <a:t>[Remove Monster Cards] - Test Plan</a:t>
            </a:r>
          </a:p>
        </p:txBody>
      </p:sp>
      <p:sp>
        <p:nvSpPr>
          <p:cNvPr id="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0F19D42D-8BF3-4734-8314-73EF783446C0}"/>
              </a:ext>
            </a:extLst>
          </p:cNvPr>
          <p:cNvGraphicFramePr>
            <a:graphicFrameLocks noGrp="1"/>
          </p:cNvGraphicFramePr>
          <p:nvPr>
            <p:extLst>
              <p:ext uri="{D42A27DB-BD31-4B8C-83A1-F6EECF244321}">
                <p14:modId xmlns:p14="http://schemas.microsoft.com/office/powerpoint/2010/main" val="2907849552"/>
              </p:ext>
            </p:extLst>
          </p:nvPr>
        </p:nvGraphicFramePr>
        <p:xfrm>
          <a:off x="630936" y="2313092"/>
          <a:ext cx="10917936" cy="3915044"/>
        </p:xfrm>
        <a:graphic>
          <a:graphicData uri="http://schemas.openxmlformats.org/drawingml/2006/table">
            <a:tbl>
              <a:tblPr firstRow="1" bandRow="1">
                <a:noFill/>
              </a:tblPr>
              <a:tblGrid>
                <a:gridCol w="6409757">
                  <a:extLst>
                    <a:ext uri="{9D8B030D-6E8A-4147-A177-3AD203B41FA5}">
                      <a16:colId xmlns:a16="http://schemas.microsoft.com/office/drawing/2014/main" val="1002284633"/>
                    </a:ext>
                  </a:extLst>
                </a:gridCol>
                <a:gridCol w="4508179">
                  <a:extLst>
                    <a:ext uri="{9D8B030D-6E8A-4147-A177-3AD203B41FA5}">
                      <a16:colId xmlns:a16="http://schemas.microsoft.com/office/drawing/2014/main" val="256892720"/>
                    </a:ext>
                  </a:extLst>
                </a:gridCol>
              </a:tblGrid>
              <a:tr h="729100">
                <a:tc>
                  <a:txBody>
                    <a:bodyPr/>
                    <a:lstStyle/>
                    <a:p>
                      <a:pPr marL="0" lvl="0" indent="0" algn="l" rtl="0">
                        <a:spcBef>
                          <a:spcPts val="0"/>
                        </a:spcBef>
                        <a:spcAft>
                          <a:spcPts val="0"/>
                        </a:spcAft>
                        <a:buNone/>
                      </a:pPr>
                      <a:r>
                        <a:rPr lang="en" sz="2700" b="1"/>
                        <a:t>Test Cases - input</a:t>
                      </a:r>
                      <a:endParaRPr sz="2700" b="1"/>
                    </a:p>
                  </a:txBody>
                  <a:tcPr marL="137552" marR="137552" marT="137552" marB="137552">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7552" marR="137552" marT="137552" marB="137552">
                    <a:solidFill>
                      <a:srgbClr val="CCCCCC"/>
                    </a:solidFill>
                  </a:tcPr>
                </a:tc>
                <a:extLst>
                  <a:ext uri="{0D108BD9-81ED-4DB2-BD59-A6C34878D82A}">
                    <a16:rowId xmlns:a16="http://schemas.microsoft.com/office/drawing/2014/main" val="3385205625"/>
                  </a:ext>
                </a:extLst>
              </a:tr>
              <a:tr h="1041542">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Delete</a:t>
                      </a:r>
                    </a:p>
                  </a:txBody>
                  <a:tcPr marL="173395" marR="173395" marT="173395" marB="173395"/>
                </a:tc>
                <a:tc>
                  <a:txBody>
                    <a:bodyPr/>
                    <a:lstStyle/>
                    <a:p>
                      <a:pPr marL="0" lvl="0" indent="0" algn="l">
                        <a:spcBef>
                          <a:spcPts val="0"/>
                        </a:spcBef>
                        <a:spcAft>
                          <a:spcPts val="0"/>
                        </a:spcAft>
                        <a:buNone/>
                      </a:pPr>
                      <a:r>
                        <a:rPr lang="en-US" sz="1400" dirty="0"/>
                        <a:t>Show Options</a:t>
                      </a:r>
                    </a:p>
                  </a:txBody>
                  <a:tcPr marL="173395" marR="173395" marT="173395" marB="173395"/>
                </a:tc>
                <a:extLst>
                  <a:ext uri="{0D108BD9-81ED-4DB2-BD59-A6C34878D82A}">
                    <a16:rowId xmlns:a16="http://schemas.microsoft.com/office/drawing/2014/main" val="914679615"/>
                  </a:ext>
                </a:extLst>
              </a:tr>
              <a:tr h="714803">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3395" marR="173395" marT="173395" marB="173395"/>
                </a:tc>
                <a:tc>
                  <a:txBody>
                    <a:bodyPr/>
                    <a:lstStyle/>
                    <a:p>
                      <a:pPr marL="0" lvl="0" indent="0" algn="l">
                        <a:spcBef>
                          <a:spcPts val="0"/>
                        </a:spcBef>
                        <a:spcAft>
                          <a:spcPts val="0"/>
                        </a:spcAft>
                        <a:buNone/>
                      </a:pPr>
                      <a:r>
                        <a:rPr lang="en-US" sz="1400"/>
                        <a:t>Delete selected Card</a:t>
                      </a:r>
                    </a:p>
                  </a:txBody>
                  <a:tcPr marL="173395" marR="173395" marT="173395" marB="173395"/>
                </a:tc>
                <a:extLst>
                  <a:ext uri="{0D108BD9-81ED-4DB2-BD59-A6C34878D82A}">
                    <a16:rowId xmlns:a16="http://schemas.microsoft.com/office/drawing/2014/main" val="2730789861"/>
                  </a:ext>
                </a:extLst>
              </a:tr>
              <a:tr h="714801">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3394" marR="173394" marT="173394" marB="173394"/>
                </a:tc>
                <a:tc>
                  <a:txBody>
                    <a:bodyPr/>
                    <a:lstStyle/>
                    <a:p>
                      <a:pPr marL="0" lvl="0" indent="0" algn="l">
                        <a:spcBef>
                          <a:spcPts val="0"/>
                        </a:spcBef>
                        <a:spcAft>
                          <a:spcPts val="0"/>
                        </a:spcAft>
                        <a:buNone/>
                      </a:pPr>
                      <a:r>
                        <a:rPr lang="en-US" sz="1400"/>
                        <a:t>Delete selected Card</a:t>
                      </a:r>
                    </a:p>
                  </a:txBody>
                  <a:tcPr marL="173394" marR="173394" marT="173394" marB="173394"/>
                </a:tc>
                <a:extLst>
                  <a:ext uri="{0D108BD9-81ED-4DB2-BD59-A6C34878D82A}">
                    <a16:rowId xmlns:a16="http://schemas.microsoft.com/office/drawing/2014/main" val="850815869"/>
                  </a:ext>
                </a:extLst>
              </a:tr>
              <a:tr h="714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to welcome function</a:t>
                      </a:r>
                    </a:p>
                  </a:txBody>
                  <a:tcPr marL="173393" marR="173393" marT="173393" marB="173393"/>
                </a:tc>
                <a:extLst>
                  <a:ext uri="{0D108BD9-81ED-4DB2-BD59-A6C34878D82A}">
                    <a16:rowId xmlns:a16="http://schemas.microsoft.com/office/drawing/2014/main" val="3935248138"/>
                  </a:ext>
                </a:extLst>
              </a:tr>
            </a:tbl>
          </a:graphicData>
        </a:graphic>
      </p:graphicFrame>
    </p:spTree>
    <p:extLst>
      <p:ext uri="{BB962C8B-B14F-4D97-AF65-F5344CB8AC3E}">
        <p14:creationId xmlns:p14="http://schemas.microsoft.com/office/powerpoint/2010/main" val="373671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Remove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91558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[Find Monster Cards] (Trello screenshot)</a:t>
            </a:r>
          </a:p>
        </p:txBody>
      </p:sp>
      <p:pic>
        <p:nvPicPr>
          <p:cNvPr id="4" name="Picture 3">
            <a:extLst>
              <a:ext uri="{FF2B5EF4-FFF2-40B4-BE49-F238E27FC236}">
                <a16:creationId xmlns:a16="http://schemas.microsoft.com/office/drawing/2014/main" id="{AE675245-1600-6662-F0B6-017A8E8883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97" b="93793" l="7047" r="94966">
                        <a14:foregroundMark x1="13758" y1="10690" x2="11074" y2="82069"/>
                        <a14:foregroundMark x1="11074" y1="82069" x2="18121" y2="87586"/>
                        <a14:foregroundMark x1="18121" y1="87586" x2="49664" y2="87931"/>
                        <a14:foregroundMark x1="49664" y1="87931" x2="74161" y2="84828"/>
                        <a14:foregroundMark x1="74161" y1="84828" x2="88926" y2="86207"/>
                        <a14:foregroundMark x1="88926" y1="86207" x2="91275" y2="74828"/>
                        <a14:foregroundMark x1="91275" y1="74828" x2="90940" y2="47586"/>
                        <a14:foregroundMark x1="90940" y1="47586" x2="94631" y2="38966"/>
                        <a14:foregroundMark x1="94631" y1="38966" x2="91275" y2="24483"/>
                        <a14:foregroundMark x1="91275" y1="24483" x2="84564" y2="16552"/>
                        <a14:foregroundMark x1="84564" y1="16552" x2="27181" y2="11724"/>
                        <a14:foregroundMark x1="18121" y1="8276" x2="9060" y2="9655"/>
                        <a14:foregroundMark x1="7383" y1="10345" x2="7047" y2="35517"/>
                        <a14:foregroundMark x1="10738" y1="7931" x2="37919" y2="6897"/>
                        <a14:foregroundMark x1="92282" y1="10345" x2="92617" y2="22759"/>
                        <a14:foregroundMark x1="95302" y1="10000" x2="94631" y2="23103"/>
                        <a14:foregroundMark x1="93289" y1="87931" x2="48993" y2="93793"/>
                        <a14:foregroundMark x1="48993" y1="93793" x2="43960" y2="92759"/>
                      </a14:backgroundRemoval>
                    </a14:imgEffect>
                  </a14:imgLayer>
                </a14:imgProps>
              </a:ext>
            </a:extLst>
          </a:blip>
          <a:stretch>
            <a:fillRect/>
          </a:stretch>
        </p:blipFill>
        <p:spPr>
          <a:xfrm>
            <a:off x="5306487" y="643466"/>
            <a:ext cx="5722358" cy="5568739"/>
          </a:xfrm>
          <a:prstGeom prst="rect">
            <a:avLst/>
          </a:prstGeom>
        </p:spPr>
      </p:pic>
    </p:spTree>
    <p:extLst>
      <p:ext uri="{BB962C8B-B14F-4D97-AF65-F5344CB8AC3E}">
        <p14:creationId xmlns:p14="http://schemas.microsoft.com/office/powerpoint/2010/main" val="143395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[Find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792460403"/>
              </p:ext>
            </p:extLst>
          </p:nvPr>
        </p:nvGraphicFramePr>
        <p:xfrm>
          <a:off x="630936" y="2506161"/>
          <a:ext cx="10917936" cy="3528905"/>
        </p:xfrm>
        <a:graphic>
          <a:graphicData uri="http://schemas.openxmlformats.org/drawingml/2006/table">
            <a:tbl>
              <a:tblPr firstRow="1" bandRow="1">
                <a:noFill/>
              </a:tblPr>
              <a:tblGrid>
                <a:gridCol w="6484383">
                  <a:extLst>
                    <a:ext uri="{9D8B030D-6E8A-4147-A177-3AD203B41FA5}">
                      <a16:colId xmlns:a16="http://schemas.microsoft.com/office/drawing/2014/main" val="20000"/>
                    </a:ext>
                  </a:extLst>
                </a:gridCol>
                <a:gridCol w="4433553">
                  <a:extLst>
                    <a:ext uri="{9D8B030D-6E8A-4147-A177-3AD203B41FA5}">
                      <a16:colId xmlns:a16="http://schemas.microsoft.com/office/drawing/2014/main" val="20001"/>
                    </a:ext>
                  </a:extLst>
                </a:gridCol>
              </a:tblGrid>
              <a:tr h="717031">
                <a:tc>
                  <a:txBody>
                    <a:bodyPr/>
                    <a:lstStyle/>
                    <a:p>
                      <a:pPr marL="0" lvl="0" indent="0" algn="l" rtl="0">
                        <a:spcBef>
                          <a:spcPts val="0"/>
                        </a:spcBef>
                        <a:spcAft>
                          <a:spcPts val="0"/>
                        </a:spcAft>
                        <a:buNone/>
                      </a:pPr>
                      <a:r>
                        <a:rPr lang="en" sz="2700" b="1"/>
                        <a:t>Test Cases - input</a:t>
                      </a:r>
                      <a:endParaRPr sz="2700" b="1"/>
                    </a:p>
                  </a:txBody>
                  <a:tcPr marL="135275" marR="135275" marT="135275" marB="135275">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5275" marR="135275" marT="135275" marB="135275">
                    <a:solidFill>
                      <a:srgbClr val="CCCCCC"/>
                    </a:solidFill>
                  </a:tcPr>
                </a:tc>
                <a:extLst>
                  <a:ext uri="{0D108BD9-81ED-4DB2-BD59-A6C34878D82A}">
                    <a16:rowId xmlns:a16="http://schemas.microsoft.com/office/drawing/2014/main" val="10000"/>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Find</a:t>
                      </a:r>
                    </a:p>
                  </a:txBody>
                  <a:tcPr marL="170525" marR="170525" marT="170525" marB="170525"/>
                </a:tc>
                <a:tc>
                  <a:txBody>
                    <a:bodyPr/>
                    <a:lstStyle/>
                    <a:p>
                      <a:pPr marL="0" lvl="0" indent="0" algn="l">
                        <a:spcBef>
                          <a:spcPts val="0"/>
                        </a:spcBef>
                        <a:spcAft>
                          <a:spcPts val="0"/>
                        </a:spcAft>
                        <a:buNone/>
                      </a:pPr>
                      <a:r>
                        <a:rPr lang="en-US" sz="1300"/>
                        <a:t>Show Options</a:t>
                      </a:r>
                    </a:p>
                  </a:txBody>
                  <a:tcPr marL="170525" marR="170525" marT="170525" marB="170525"/>
                </a:tc>
                <a:extLst>
                  <a:ext uri="{0D108BD9-81ED-4DB2-BD59-A6C34878D82A}">
                    <a16:rowId xmlns:a16="http://schemas.microsoft.com/office/drawing/2014/main" val="10001"/>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0525" marR="170525" marT="170525" marB="170525"/>
                </a:tc>
                <a:tc>
                  <a:txBody>
                    <a:bodyPr/>
                    <a:lstStyle/>
                    <a:p>
                      <a:pPr marL="0" lvl="0" indent="0" algn="l">
                        <a:spcBef>
                          <a:spcPts val="0"/>
                        </a:spcBef>
                        <a:spcAft>
                          <a:spcPts val="0"/>
                        </a:spcAft>
                        <a:buNone/>
                      </a:pPr>
                      <a:r>
                        <a:rPr lang="en-US" sz="1300"/>
                        <a:t>Find selected Card</a:t>
                      </a:r>
                    </a:p>
                  </a:txBody>
                  <a:tcPr marL="170525" marR="170525" marT="170525" marB="170525"/>
                </a:tc>
                <a:extLst>
                  <a:ext uri="{0D108BD9-81ED-4DB2-BD59-A6C34878D82A}">
                    <a16:rowId xmlns:a16="http://schemas.microsoft.com/office/drawing/2014/main" val="1653476851"/>
                  </a:ext>
                </a:extLst>
              </a:tr>
              <a:tr h="702968">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0524" marR="170524" marT="170524" marB="170524"/>
                </a:tc>
                <a:tc>
                  <a:txBody>
                    <a:bodyPr/>
                    <a:lstStyle/>
                    <a:p>
                      <a:pPr marL="0" lvl="0" indent="0" algn="l">
                        <a:spcBef>
                          <a:spcPts val="0"/>
                        </a:spcBef>
                        <a:spcAft>
                          <a:spcPts val="0"/>
                        </a:spcAft>
                        <a:buNone/>
                      </a:pPr>
                      <a:r>
                        <a:rPr lang="en-US" sz="1300"/>
                        <a:t>Find selected Card</a:t>
                      </a:r>
                    </a:p>
                  </a:txBody>
                  <a:tcPr marL="170524" marR="170524" marT="170524" marB="170524"/>
                </a:tc>
                <a:extLst>
                  <a:ext uri="{0D108BD9-81ED-4DB2-BD59-A6C34878D82A}">
                    <a16:rowId xmlns:a16="http://schemas.microsoft.com/office/drawing/2014/main" val="217106805"/>
                  </a:ext>
                </a:extLst>
              </a:tr>
              <a:tr h="70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spTree>
    <p:extLst>
      <p:ext uri="{BB962C8B-B14F-4D97-AF65-F5344CB8AC3E}">
        <p14:creationId xmlns:p14="http://schemas.microsoft.com/office/powerpoint/2010/main" val="366604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Find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80610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[Edit Monster Card] (Trello screenshot)</a:t>
            </a:r>
          </a:p>
        </p:txBody>
      </p:sp>
      <p:pic>
        <p:nvPicPr>
          <p:cNvPr id="4" name="Picture 3">
            <a:extLst>
              <a:ext uri="{FF2B5EF4-FFF2-40B4-BE49-F238E27FC236}">
                <a16:creationId xmlns:a16="http://schemas.microsoft.com/office/drawing/2014/main" id="{2A0BE306-CF3D-B28F-3F14-DF860BBD17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30" b="89977" l="9934" r="94702">
                        <a14:foregroundMark x1="19205" y1="9324" x2="13576" y2="14685"/>
                        <a14:foregroundMark x1="9934" y1="7226" x2="36134" y2="3402"/>
                        <a14:foregroundMark x1="93377" y1="6527" x2="94702" y2="16084"/>
                        <a14:backgroundMark x1="39404" y1="2331" x2="38742" y2="2797"/>
                        <a14:backgroundMark x1="39073" y1="1865" x2="35430" y2="2797"/>
                      </a14:backgroundRemoval>
                    </a14:imgEffect>
                  </a14:imgLayer>
                </a14:imgProps>
              </a:ext>
            </a:extLst>
          </a:blip>
          <a:stretch>
            <a:fillRect/>
          </a:stretch>
        </p:blipFill>
        <p:spPr>
          <a:xfrm>
            <a:off x="6207574" y="643466"/>
            <a:ext cx="3920184" cy="5568739"/>
          </a:xfrm>
          <a:prstGeom prst="rect">
            <a:avLst/>
          </a:prstGeom>
        </p:spPr>
      </p:pic>
    </p:spTree>
    <p:extLst>
      <p:ext uri="{BB962C8B-B14F-4D97-AF65-F5344CB8AC3E}">
        <p14:creationId xmlns:p14="http://schemas.microsoft.com/office/powerpoint/2010/main" val="17737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4057682558"/>
              </p:ext>
            </p:extLst>
          </p:nvPr>
        </p:nvGraphicFramePr>
        <p:xfrm>
          <a:off x="630936" y="2373800"/>
          <a:ext cx="10917937" cy="3793627"/>
        </p:xfrm>
        <a:graphic>
          <a:graphicData uri="http://schemas.openxmlformats.org/drawingml/2006/table">
            <a:tbl>
              <a:tblPr firstRow="1" bandRow="1">
                <a:noFill/>
              </a:tblPr>
              <a:tblGrid>
                <a:gridCol w="6364093">
                  <a:extLst>
                    <a:ext uri="{9D8B030D-6E8A-4147-A177-3AD203B41FA5}">
                      <a16:colId xmlns:a16="http://schemas.microsoft.com/office/drawing/2014/main" val="20000"/>
                    </a:ext>
                  </a:extLst>
                </a:gridCol>
                <a:gridCol w="4553844">
                  <a:extLst>
                    <a:ext uri="{9D8B030D-6E8A-4147-A177-3AD203B41FA5}">
                      <a16:colId xmlns:a16="http://schemas.microsoft.com/office/drawing/2014/main" val="20001"/>
                    </a:ext>
                  </a:extLst>
                </a:gridCol>
              </a:tblGrid>
              <a:tr h="551213">
                <a:tc>
                  <a:txBody>
                    <a:bodyPr/>
                    <a:lstStyle/>
                    <a:p>
                      <a:pPr marL="0" lvl="0" indent="0" algn="l" rtl="0">
                        <a:spcBef>
                          <a:spcPts val="0"/>
                        </a:spcBef>
                        <a:spcAft>
                          <a:spcPts val="0"/>
                        </a:spcAft>
                        <a:buNone/>
                      </a:pPr>
                      <a:r>
                        <a:rPr lang="en" sz="2000" b="1"/>
                        <a:t>Test Cases - input</a:t>
                      </a:r>
                      <a:endParaRPr sz="2000" b="1"/>
                    </a:p>
                  </a:txBody>
                  <a:tcPr marL="103992" marR="103992" marT="103992" marB="103992">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03992" marR="103992" marT="103992" marB="103992">
                    <a:solidFill>
                      <a:srgbClr val="CCCCCC"/>
                    </a:solidFill>
                  </a:tcPr>
                </a:tc>
                <a:extLst>
                  <a:ext uri="{0D108BD9-81ED-4DB2-BD59-A6C34878D82A}">
                    <a16:rowId xmlns:a16="http://schemas.microsoft.com/office/drawing/2014/main" val="10000"/>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What Monster trait would you like to edit</a:t>
                      </a:r>
                    </a:p>
                  </a:txBody>
                  <a:tcPr marL="131090" marR="131090" marT="131090" marB="131090"/>
                </a:tc>
                <a:tc>
                  <a:txBody>
                    <a:bodyPr/>
                    <a:lstStyle/>
                    <a:p>
                      <a:pPr marL="0" lvl="0" indent="0" algn="l">
                        <a:spcBef>
                          <a:spcPts val="0"/>
                        </a:spcBef>
                        <a:spcAft>
                          <a:spcPts val="0"/>
                        </a:spcAft>
                        <a:buNone/>
                      </a:pPr>
                      <a:r>
                        <a:rPr lang="en-US" sz="1000"/>
                        <a:t>Show Options</a:t>
                      </a:r>
                    </a:p>
                  </a:txBody>
                  <a:tcPr marL="131090" marR="131090" marT="131090" marB="131090"/>
                </a:tc>
                <a:extLst>
                  <a:ext uri="{0D108BD9-81ED-4DB2-BD59-A6C34878D82A}">
                    <a16:rowId xmlns:a16="http://schemas.microsoft.com/office/drawing/2014/main" val="271096418"/>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Strength</a:t>
                      </a:r>
                    </a:p>
                  </a:txBody>
                  <a:tcPr marL="131090" marR="131090" marT="131090" marB="131090"/>
                </a:tc>
                <a:tc>
                  <a:txBody>
                    <a:bodyPr/>
                    <a:lstStyle/>
                    <a:p>
                      <a:pPr marL="0" lvl="0" indent="0" algn="l">
                        <a:spcBef>
                          <a:spcPts val="0"/>
                        </a:spcBef>
                        <a:spcAft>
                          <a:spcPts val="0"/>
                        </a:spcAft>
                        <a:buNone/>
                      </a:pPr>
                      <a:r>
                        <a:rPr lang="en-US" sz="1000"/>
                        <a:t>Edit selected trait</a:t>
                      </a:r>
                    </a:p>
                  </a:txBody>
                  <a:tcPr marL="131090" marR="131090" marT="131090" marB="131090"/>
                </a:tc>
                <a:extLst>
                  <a:ext uri="{0D108BD9-81ED-4DB2-BD59-A6C34878D82A}">
                    <a16:rowId xmlns:a16="http://schemas.microsoft.com/office/drawing/2014/main" val="10001"/>
                  </a:ext>
                </a:extLst>
              </a:tr>
              <a:tr h="540403">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Speed</a:t>
                      </a:r>
                      <a:endParaRPr lang="en-US" sz="1600" b="1"/>
                    </a:p>
                  </a:txBody>
                  <a:tcPr marL="131089" marR="131089" marT="131089" marB="131089"/>
                </a:tc>
                <a:tc>
                  <a:txBody>
                    <a:bodyPr/>
                    <a:lstStyle/>
                    <a:p>
                      <a:pPr marL="0" lvl="0" indent="0" algn="l">
                        <a:spcBef>
                          <a:spcPts val="0"/>
                        </a:spcBef>
                        <a:spcAft>
                          <a:spcPts val="0"/>
                        </a:spcAft>
                        <a:buNone/>
                      </a:pPr>
                      <a:r>
                        <a:rPr lang="en-US" sz="1000"/>
                        <a:t>Edit selected trait</a:t>
                      </a:r>
                    </a:p>
                  </a:txBody>
                  <a:tcPr marL="131089" marR="131089" marT="131089" marB="131089"/>
                </a:tc>
                <a:extLst>
                  <a:ext uri="{0D108BD9-81ED-4DB2-BD59-A6C34878D82A}">
                    <a16:rowId xmlns:a16="http://schemas.microsoft.com/office/drawing/2014/main" val="4040873014"/>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Stealth</a:t>
                      </a:r>
                      <a:endParaRPr lang="en-US" sz="1600" b="1"/>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1024147391"/>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Cunning</a:t>
                      </a:r>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4039100712"/>
                  </a:ext>
                </a:extLst>
              </a:tr>
              <a:tr h="540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noProof="0">
                          <a:solidFill>
                            <a:srgbClr val="6A8759"/>
                          </a:solidFill>
                          <a:latin typeface="Consolas"/>
                        </a:rPr>
                        <a:t>Return</a:t>
                      </a:r>
                    </a:p>
                  </a:txBody>
                  <a:tcPr marL="131088" marR="131088" marT="131088" marB="1310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Return to welcome function</a:t>
                      </a:r>
                    </a:p>
                  </a:txBody>
                  <a:tcPr marL="131088" marR="131088" marT="131088" marB="131088"/>
                </a:tc>
                <a:extLst>
                  <a:ext uri="{0D108BD9-81ED-4DB2-BD59-A6C34878D82A}">
                    <a16:rowId xmlns:a16="http://schemas.microsoft.com/office/drawing/2014/main" val="4114347313"/>
                  </a:ext>
                </a:extLst>
              </a:tr>
            </a:tbl>
          </a:graphicData>
        </a:graphic>
      </p:graphicFrame>
    </p:spTree>
    <p:extLst>
      <p:ext uri="{BB962C8B-B14F-4D97-AF65-F5344CB8AC3E}">
        <p14:creationId xmlns:p14="http://schemas.microsoft.com/office/powerpoint/2010/main" val="183535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28780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[Show Monster Cards] (Trello screenshot)</a:t>
            </a:r>
          </a:p>
        </p:txBody>
      </p:sp>
      <p:pic>
        <p:nvPicPr>
          <p:cNvPr id="5" name="Picture 4">
            <a:extLst>
              <a:ext uri="{FF2B5EF4-FFF2-40B4-BE49-F238E27FC236}">
                <a16:creationId xmlns:a16="http://schemas.microsoft.com/office/drawing/2014/main" id="{20073F34-3755-912A-A766-75FFB2CBA9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53" b="89498" l="4082" r="93197">
                        <a14:foregroundMark x1="19388" y1="11872" x2="7483" y2="15525"/>
                        <a14:foregroundMark x1="7483" y1="15525" x2="7823" y2="82192"/>
                        <a14:foregroundMark x1="7823" y1="82192" x2="77551" y2="88584"/>
                        <a14:foregroundMark x1="77551" y1="88584" x2="89456" y2="87215"/>
                        <a14:foregroundMark x1="89456" y1="87215" x2="91497" y2="78995"/>
                        <a14:foregroundMark x1="91497" y1="78995" x2="90816" y2="50228"/>
                        <a14:foregroundMark x1="90816" y1="50228" x2="94218" y2="32877"/>
                        <a14:foregroundMark x1="94218" y1="32877" x2="90136" y2="17352"/>
                        <a14:foregroundMark x1="90136" y1="17352" x2="79592" y2="12785"/>
                        <a14:foregroundMark x1="79592" y1="12785" x2="65986" y2="21005"/>
                        <a14:foregroundMark x1="65986" y1="21005" x2="51361" y2="21918"/>
                        <a14:foregroundMark x1="67687" y1="15982" x2="35034" y2="9132"/>
                        <a14:foregroundMark x1="22162" y1="10903" x2="13265" y2="11872"/>
                        <a14:foregroundMark x1="4422" y1="12329" x2="19827" y2="5695"/>
                        <a14:foregroundMark x1="5102" y1="7306" x2="4082" y2="60274"/>
                        <a14:foregroundMark x1="5442" y1="89041" x2="14966" y2="87671"/>
                        <a14:foregroundMark x1="14966" y1="87671" x2="41156" y2="89498"/>
                        <a14:foregroundMark x1="90136" y1="91781" x2="93537" y2="78539"/>
                        <a14:foregroundMark x1="93537" y1="78539" x2="93197" y2="7763"/>
                        <a14:foregroundMark x1="24830" y1="12785" x2="24579" y2="11775"/>
                        <a14:foregroundMark x1="24830" y1="5479" x2="24623" y2="5368"/>
                        <a14:foregroundMark x1="25510" y1="5479" x2="24554" y2="5222"/>
                        <a14:foregroundMark x1="23810" y1="4566" x2="22858" y2="4566"/>
                        <a14:foregroundMark x1="23810" y1="5023" x2="23810" y2="5023"/>
                        <a14:backgroundMark x1="23810" y1="3653" x2="23377" y2="3653"/>
                        <a14:backgroundMark x1="22449" y1="3653" x2="18707" y2="3196"/>
                      </a14:backgroundRemoval>
                    </a14:imgEffect>
                  </a14:imgLayer>
                </a14:imgProps>
              </a:ext>
            </a:extLst>
          </a:blip>
          <a:stretch>
            <a:fillRect/>
          </a:stretch>
        </p:blipFill>
        <p:spPr>
          <a:xfrm>
            <a:off x="4777316" y="902370"/>
            <a:ext cx="6780700" cy="5050931"/>
          </a:xfrm>
          <a:prstGeom prst="rect">
            <a:avLst/>
          </a:prstGeom>
        </p:spPr>
      </p:pic>
    </p:spTree>
    <p:extLst>
      <p:ext uri="{BB962C8B-B14F-4D97-AF65-F5344CB8AC3E}">
        <p14:creationId xmlns:p14="http://schemas.microsoft.com/office/powerpoint/2010/main" val="331540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chemeClr val="tx1"/>
                </a:solidFill>
                <a:latin typeface="+mj-lt"/>
                <a:ea typeface="+mj-ea"/>
                <a:cs typeface="+mj-cs"/>
              </a:rPr>
              <a:t>[Show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933091958"/>
              </p:ext>
            </p:extLst>
          </p:nvPr>
        </p:nvGraphicFramePr>
        <p:xfrm>
          <a:off x="1076455" y="2756308"/>
          <a:ext cx="10026899" cy="3028609"/>
        </p:xfrm>
        <a:graphic>
          <a:graphicData uri="http://schemas.openxmlformats.org/drawingml/2006/table">
            <a:tbl>
              <a:tblPr firstRow="1" bandRow="1">
                <a:noFill/>
              </a:tblPr>
              <a:tblGrid>
                <a:gridCol w="6200920">
                  <a:extLst>
                    <a:ext uri="{9D8B030D-6E8A-4147-A177-3AD203B41FA5}">
                      <a16:colId xmlns:a16="http://schemas.microsoft.com/office/drawing/2014/main" val="20000"/>
                    </a:ext>
                  </a:extLst>
                </a:gridCol>
                <a:gridCol w="3825979">
                  <a:extLst>
                    <a:ext uri="{9D8B030D-6E8A-4147-A177-3AD203B41FA5}">
                      <a16:colId xmlns:a16="http://schemas.microsoft.com/office/drawing/2014/main" val="20001"/>
                    </a:ext>
                  </a:extLst>
                </a:gridCol>
              </a:tblGrid>
              <a:tr h="888437">
                <a:tc>
                  <a:txBody>
                    <a:bodyPr/>
                    <a:lstStyle/>
                    <a:p>
                      <a:pPr marL="0" lvl="0" indent="0" algn="l" rtl="0">
                        <a:spcBef>
                          <a:spcPts val="0"/>
                        </a:spcBef>
                        <a:spcAft>
                          <a:spcPts val="0"/>
                        </a:spcAft>
                        <a:buNone/>
                      </a:pPr>
                      <a:r>
                        <a:rPr lang="en" sz="3300" b="1"/>
                        <a:t>Test Cases - input</a:t>
                      </a:r>
                      <a:endParaRPr sz="3300" b="1"/>
                    </a:p>
                  </a:txBody>
                  <a:tcPr marL="167613" marR="167613" marT="167613" marB="167613">
                    <a:solidFill>
                      <a:srgbClr val="CCCCCC"/>
                    </a:solidFill>
                  </a:tcPr>
                </a:tc>
                <a:tc>
                  <a:txBody>
                    <a:bodyPr/>
                    <a:lstStyle/>
                    <a:p>
                      <a:pPr marL="0" lvl="0" indent="0" algn="l" rtl="0">
                        <a:spcBef>
                          <a:spcPts val="0"/>
                        </a:spcBef>
                        <a:spcAft>
                          <a:spcPts val="0"/>
                        </a:spcAft>
                        <a:buNone/>
                      </a:pPr>
                      <a:r>
                        <a:rPr lang="en" sz="3300" b="1"/>
                        <a:t>Expected output</a:t>
                      </a:r>
                      <a:endParaRPr sz="3300" b="1"/>
                    </a:p>
                  </a:txBody>
                  <a:tcPr marL="167613" marR="167613" marT="167613" marB="167613">
                    <a:solidFill>
                      <a:srgbClr val="CCCCCC"/>
                    </a:solidFill>
                  </a:tcPr>
                </a:tc>
                <a:extLst>
                  <a:ext uri="{0D108BD9-81ED-4DB2-BD59-A6C34878D82A}">
                    <a16:rowId xmlns:a16="http://schemas.microsoft.com/office/drawing/2014/main" val="10000"/>
                  </a:ext>
                </a:extLst>
              </a:tr>
              <a:tr h="1269161">
                <a:tc>
                  <a:txBody>
                    <a:bodyPr/>
                    <a:lstStyle/>
                    <a:p>
                      <a:pPr lvl="0" algn="l">
                        <a:lnSpc>
                          <a:spcPct val="100000"/>
                        </a:lnSpc>
                        <a:spcBef>
                          <a:spcPts val="0"/>
                        </a:spcBef>
                        <a:spcAft>
                          <a:spcPts val="0"/>
                        </a:spcAft>
                        <a:buNone/>
                      </a:pPr>
                      <a:r>
                        <a:rPr lang="en-US" sz="2600" b="1" i="0" u="none" strike="noStrike" noProof="0">
                          <a:solidFill>
                            <a:srgbClr val="6A8759"/>
                          </a:solidFill>
                          <a:latin typeface="Consolas"/>
                        </a:rPr>
                        <a:t>Would you like to view all the current Monster Cards</a:t>
                      </a:r>
                    </a:p>
                  </a:txBody>
                  <a:tcPr marL="211289" marR="211289" marT="211289" marB="211289"/>
                </a:tc>
                <a:tc>
                  <a:txBody>
                    <a:bodyPr/>
                    <a:lstStyle/>
                    <a:p>
                      <a:pPr marL="0" lvl="0" indent="0" algn="l">
                        <a:spcBef>
                          <a:spcPts val="0"/>
                        </a:spcBef>
                        <a:spcAft>
                          <a:spcPts val="0"/>
                        </a:spcAft>
                        <a:buNone/>
                      </a:pPr>
                      <a:r>
                        <a:rPr lang="en-US" sz="1700"/>
                        <a:t>Print all Monster Cards</a:t>
                      </a:r>
                    </a:p>
                  </a:txBody>
                  <a:tcPr marL="211289" marR="211289" marT="211289" marB="211289"/>
                </a:tc>
                <a:extLst>
                  <a:ext uri="{0D108BD9-81ED-4DB2-BD59-A6C34878D82A}">
                    <a16:rowId xmlns:a16="http://schemas.microsoft.com/office/drawing/2014/main" val="10001"/>
                  </a:ext>
                </a:extLst>
              </a:tr>
              <a:tr h="871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i="0" u="none" strike="noStrike" noProof="0">
                          <a:solidFill>
                            <a:srgbClr val="6A8759"/>
                          </a:solidFill>
                          <a:latin typeface="Consolas"/>
                        </a:rPr>
                        <a:t>Return</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Return to welcome function</a:t>
                      </a:r>
                    </a:p>
                  </a:txBody>
                  <a:tcPr marL="211287" marR="211287" marT="211287" marB="211287"/>
                </a:tc>
                <a:extLst>
                  <a:ext uri="{0D108BD9-81ED-4DB2-BD59-A6C34878D82A}">
                    <a16:rowId xmlns:a16="http://schemas.microsoft.com/office/drawing/2014/main" val="1567308825"/>
                  </a:ext>
                </a:extLst>
              </a:tr>
            </a:tbl>
          </a:graphicData>
        </a:graphic>
      </p:graphicFrame>
    </p:spTree>
    <p:extLst>
      <p:ext uri="{BB962C8B-B14F-4D97-AF65-F5344CB8AC3E}">
        <p14:creationId xmlns:p14="http://schemas.microsoft.com/office/powerpoint/2010/main" val="303866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Show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2095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B6FC639-F003-5EA0-DDC1-37A926FDE989}"/>
              </a:ext>
            </a:extLst>
          </p:cNvPr>
          <p:cNvPicPr>
            <a:picLocks noChangeAspect="1"/>
          </p:cNvPicPr>
          <p:nvPr/>
        </p:nvPicPr>
        <p:blipFill>
          <a:blip r:embed="rId3"/>
          <a:stretch>
            <a:fillRect/>
          </a:stretch>
        </p:blipFill>
        <p:spPr>
          <a:xfrm>
            <a:off x="1139694" y="1763812"/>
            <a:ext cx="9912611" cy="4518470"/>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7492"/>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61025"/>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rotWithShape="1">
          <a:blip r:embed="rId3"/>
          <a:srcRect r="325"/>
          <a:stretch/>
        </p:blipFill>
        <p:spPr>
          <a:xfrm>
            <a:off x="336876" y="1850000"/>
            <a:ext cx="11480876" cy="414697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[Welcome] (Trello screenshot)</a:t>
            </a:r>
          </a:p>
        </p:txBody>
      </p:sp>
      <p:pic>
        <p:nvPicPr>
          <p:cNvPr id="3" name="Picture 2">
            <a:extLst>
              <a:ext uri="{FF2B5EF4-FFF2-40B4-BE49-F238E27FC236}">
                <a16:creationId xmlns:a16="http://schemas.microsoft.com/office/drawing/2014/main" id="{0370ADC2-613D-6BEF-6279-FC0C3886EC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83" b="92214" l="7797" r="94576">
                        <a14:foregroundMark x1="17627" y1="9489" x2="13559" y2="19221"/>
                        <a14:foregroundMark x1="13559" y1="19221" x2="13559" y2="19221"/>
                        <a14:foregroundMark x1="10847" y1="11436" x2="7797" y2="33333"/>
                        <a14:foregroundMark x1="9831" y1="8516" x2="46780" y2="9976"/>
                        <a14:foregroundMark x1="18644" y1="6083" x2="57966" y2="7056"/>
                        <a14:foregroundMark x1="95254" y1="6326" x2="93898" y2="56448"/>
                        <a14:foregroundMark x1="70635" y1="91727" x2="63729" y2="91727"/>
                        <a14:foregroundMark x1="68136" y1="92214" x2="64746" y2="92214"/>
                        <a14:backgroundMark x1="9153" y1="92944" x2="14237" y2="93431"/>
                        <a14:backgroundMark x1="92203" y1="92701" x2="89492" y2="93187"/>
                        <a14:backgroundMark x1="64580" y1="92687" x2="64407" y2="92701"/>
                        <a14:backgroundMark x1="92203" y1="93187" x2="87119" y2="92944"/>
                        <a14:backgroundMark x1="69831" y1="93187" x2="71864" y2="93187"/>
                        <a14:backgroundMark x1="69153" y1="93187" x2="72542" y2="93674"/>
                      </a14:backgroundRemoval>
                    </a14:imgEffect>
                  </a14:imgLayer>
                </a14:imgProps>
              </a:ext>
            </a:extLst>
          </a:blip>
          <a:stretch>
            <a:fillRect/>
          </a:stretch>
        </p:blipFill>
        <p:spPr>
          <a:xfrm>
            <a:off x="6169152" y="643466"/>
            <a:ext cx="3997027" cy="5568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4800" kern="1200">
                <a:solidFill>
                  <a:schemeClr val="tx1"/>
                </a:solidFill>
                <a:latin typeface="+mj-lt"/>
                <a:ea typeface="+mj-ea"/>
                <a:cs typeface="+mj-cs"/>
              </a:rPr>
              <a:t>[Welcome]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2846866062"/>
              </p:ext>
            </p:extLst>
          </p:nvPr>
        </p:nvGraphicFramePr>
        <p:xfrm>
          <a:off x="821231" y="2290936"/>
          <a:ext cx="10537346" cy="3959354"/>
        </p:xfrm>
        <a:graphic>
          <a:graphicData uri="http://schemas.openxmlformats.org/drawingml/2006/table">
            <a:tbl>
              <a:tblPr firstRow="1" bandRow="1">
                <a:noFill/>
              </a:tblPr>
              <a:tblGrid>
                <a:gridCol w="5526151">
                  <a:extLst>
                    <a:ext uri="{9D8B030D-6E8A-4147-A177-3AD203B41FA5}">
                      <a16:colId xmlns:a16="http://schemas.microsoft.com/office/drawing/2014/main" val="20000"/>
                    </a:ext>
                  </a:extLst>
                </a:gridCol>
                <a:gridCol w="5011195">
                  <a:extLst>
                    <a:ext uri="{9D8B030D-6E8A-4147-A177-3AD203B41FA5}">
                      <a16:colId xmlns:a16="http://schemas.microsoft.com/office/drawing/2014/main" val="20001"/>
                    </a:ext>
                  </a:extLst>
                </a:gridCol>
              </a:tblGrid>
              <a:tr h="725235">
                <a:tc>
                  <a:txBody>
                    <a:bodyPr/>
                    <a:lstStyle/>
                    <a:p>
                      <a:pPr marL="0" lvl="0" indent="0" algn="l" rtl="0">
                        <a:spcBef>
                          <a:spcPts val="0"/>
                        </a:spcBef>
                        <a:spcAft>
                          <a:spcPts val="0"/>
                        </a:spcAft>
                        <a:buNone/>
                      </a:pPr>
                      <a:r>
                        <a:rPr lang="en" sz="2700" b="1"/>
                        <a:t>Test Cases - input</a:t>
                      </a:r>
                      <a:endParaRPr sz="2700" b="1"/>
                    </a:p>
                  </a:txBody>
                  <a:tcPr marL="136823" marR="136823" marT="136823" marB="136823">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6823" marR="136823" marT="136823" marB="136823">
                    <a:solidFill>
                      <a:srgbClr val="CCCCCC"/>
                    </a:solidFill>
                  </a:tcPr>
                </a:tc>
                <a:extLst>
                  <a:ext uri="{0D108BD9-81ED-4DB2-BD59-A6C34878D82A}">
                    <a16:rowId xmlns:a16="http://schemas.microsoft.com/office/drawing/2014/main" val="10000"/>
                  </a:ext>
                </a:extLst>
              </a:tr>
              <a:tr h="1306118">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Add or Remove Monster Cards</a:t>
                      </a:r>
                    </a:p>
                  </a:txBody>
                  <a:tcPr marL="221996" marR="221996" marT="221996" marB="221996"/>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add_or_remove()</a:t>
                      </a:r>
                      <a:endParaRPr lang="en-US" sz="3300">
                        <a:solidFill>
                          <a:schemeClr val="tx1"/>
                        </a:solidFill>
                      </a:endParaRPr>
                    </a:p>
                  </a:txBody>
                  <a:tcPr marL="221996" marR="221996" marT="221996" marB="221996"/>
                </a:tc>
                <a:extLst>
                  <a:ext uri="{0D108BD9-81ED-4DB2-BD59-A6C34878D82A}">
                    <a16:rowId xmlns:a16="http://schemas.microsoft.com/office/drawing/2014/main" val="10001"/>
                  </a:ext>
                </a:extLst>
              </a:tr>
              <a:tr h="895580">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Find or Show Monster Cards</a:t>
                      </a:r>
                      <a:endParaRPr lang="en-US" sz="2700" b="1"/>
                    </a:p>
                  </a:txBody>
                  <a:tcPr marL="221995" marR="221995" marT="221995" marB="221995"/>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find combo()</a:t>
                      </a:r>
                      <a:endParaRPr lang="en-US" sz="3300">
                        <a:solidFill>
                          <a:schemeClr val="tx1"/>
                        </a:solidFill>
                      </a:endParaRPr>
                    </a:p>
                  </a:txBody>
                  <a:tcPr marL="221995" marR="221995" marT="221995" marB="221995"/>
                </a:tc>
                <a:extLst>
                  <a:ext uri="{0D108BD9-81ED-4DB2-BD59-A6C34878D82A}">
                    <a16:rowId xmlns:a16="http://schemas.microsoft.com/office/drawing/2014/main" val="2439926434"/>
                  </a:ext>
                </a:extLst>
              </a:tr>
              <a:tr h="1032421">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Exit</a:t>
                      </a:r>
                    </a:p>
                  </a:txBody>
                  <a:tcPr marL="221993" marR="221993" marT="221993" marB="221993"/>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Thanks for playing with The Monster Cards</a:t>
                      </a:r>
                      <a:endParaRPr lang="en-US" sz="3300" b="0">
                        <a:solidFill>
                          <a:schemeClr val="tx1"/>
                        </a:solidFill>
                      </a:endParaRPr>
                    </a:p>
                  </a:txBody>
                  <a:tcPr marL="221993" marR="221993" marT="221993" marB="221993"/>
                </a:tc>
                <a:extLst>
                  <a:ext uri="{0D108BD9-81ED-4DB2-BD59-A6C34878D82A}">
                    <a16:rowId xmlns:a16="http://schemas.microsoft.com/office/drawing/2014/main" val="35274756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1035</TotalTime>
  <Words>1864</Words>
  <Application>Microsoft Office PowerPoint</Application>
  <PresentationFormat>Widescreen</PresentationFormat>
  <Paragraphs>171</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Light</vt:lpstr>
      <vt:lpstr>Calibri</vt:lpstr>
      <vt:lpstr>Calibri Light</vt:lpstr>
      <vt:lpstr>Consolas</vt:lpstr>
      <vt:lpstr>Office Theme</vt:lpstr>
      <vt:lpstr>AS91896[2.7] AS91887[2.8] Documentation</vt:lpstr>
      <vt:lpstr>[Monster_Cards_Internal]</vt:lpstr>
      <vt:lpstr>Explain relevant Implications:</vt:lpstr>
      <vt:lpstr>Explain relevant Implications:</vt:lpstr>
      <vt:lpstr>Decomposition:</vt:lpstr>
      <vt:lpstr>Decomposition:</vt:lpstr>
      <vt:lpstr>[Welcome] (Trello screenshot)</vt:lpstr>
      <vt:lpstr>[Welcome] - Test Plan</vt:lpstr>
      <vt:lpstr>[Welcome]: Testing </vt:lpstr>
      <vt:lpstr>[Add Monster Cards] (Trello screenshot)</vt:lpstr>
      <vt:lpstr>[Add Monster Cards] - Test Plan</vt:lpstr>
      <vt:lpstr>[Add Monster Cards]: Testing </vt:lpstr>
      <vt:lpstr>[Remove Monster Cards] (Trello screenshot)</vt:lpstr>
      <vt:lpstr>[Remove Monster Cards] - Test Plan</vt:lpstr>
      <vt:lpstr>[Remove Monster Cards]: Testing </vt:lpstr>
      <vt:lpstr>[Find Monster Cards] (Trello screenshot)</vt:lpstr>
      <vt:lpstr>[Find Monster Cards] - Test Plan</vt:lpstr>
      <vt:lpstr>[Find Monster Cards]: Testing </vt:lpstr>
      <vt:lpstr>[Edit Monster Card] (Trello screenshot)</vt:lpstr>
      <vt:lpstr>[Edit Monster Cards] - Test Plan</vt:lpstr>
      <vt:lpstr>[Edit Monster Cards]: Testing </vt:lpstr>
      <vt:lpstr>[Show Monster Cards] (Trello screenshot)</vt:lpstr>
      <vt:lpstr>[Show Monster Cards] - Test Plan</vt:lpstr>
      <vt:lpstr>[Show Monster Cards]: Testing </vt:lpstr>
      <vt:lpstr>[]: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18</cp:revision>
  <dcterms:created xsi:type="dcterms:W3CDTF">2020-03-13T23:52:53Z</dcterms:created>
  <dcterms:modified xsi:type="dcterms:W3CDTF">2023-05-14T22:30:37Z</dcterms:modified>
</cp:coreProperties>
</file>