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4"/>
  </p:notesMasterIdLst>
  <p:sldIdLst>
    <p:sldId id="256" r:id="rId4"/>
    <p:sldId id="258" r:id="rId5"/>
    <p:sldId id="272" r:id="rId6"/>
    <p:sldId id="275" r:id="rId7"/>
    <p:sldId id="276" r:id="rId8"/>
    <p:sldId id="277" r:id="rId9"/>
    <p:sldId id="268" r:id="rId10"/>
    <p:sldId id="269" r:id="rId11"/>
    <p:sldId id="274" r:id="rId12"/>
    <p:sldId id="278" r:id="rId13"/>
    <p:sldId id="283" r:id="rId14"/>
    <p:sldId id="288" r:id="rId15"/>
    <p:sldId id="279" r:id="rId16"/>
    <p:sldId id="284" r:id="rId17"/>
    <p:sldId id="289" r:id="rId18"/>
    <p:sldId id="280" r:id="rId19"/>
    <p:sldId id="285" r:id="rId20"/>
    <p:sldId id="290" r:id="rId21"/>
    <p:sldId id="281" r:id="rId22"/>
    <p:sldId id="286" r:id="rId23"/>
    <p:sldId id="291" r:id="rId24"/>
    <p:sldId id="282" r:id="rId25"/>
    <p:sldId id="287" r:id="rId26"/>
    <p:sldId id="292" r:id="rId27"/>
    <p:sldId id="273" r:id="rId28"/>
    <p:sldId id="263" r:id="rId29"/>
    <p:sldId id="270" r:id="rId30"/>
    <p:sldId id="261" r:id="rId31"/>
    <p:sldId id="293"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6" d="100"/>
          <a:sy n="66" d="100"/>
        </p:scale>
        <p:origin x="12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5152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0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596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49650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5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95735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54928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10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391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85318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5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4440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744956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669867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47097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443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03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[Add Monster Cards] (Trello screenshot)</a:t>
            </a:r>
          </a:p>
        </p:txBody>
      </p:sp>
      <p:pic>
        <p:nvPicPr>
          <p:cNvPr id="4" name="Picture 3">
            <a:extLst>
              <a:ext uri="{FF2B5EF4-FFF2-40B4-BE49-F238E27FC236}">
                <a16:creationId xmlns:a16="http://schemas.microsoft.com/office/drawing/2014/main" id="{35AC310D-BBC4-4CD6-60BA-0F5A44E40B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701" b="95487" l="4950" r="89769">
                        <a14:foregroundMark x1="11221" y1="5701" x2="10231" y2="16152"/>
                        <a14:foregroundMark x1="7261" y1="13539" x2="7261" y2="28504"/>
                        <a14:foregroundMark x1="8911" y1="87648" x2="27063" y2="91449"/>
                        <a14:foregroundMark x1="27063" y1="91449" x2="28383" y2="91211"/>
                        <a14:foregroundMark x1="41254" y1="89786" x2="59406" y2="90499"/>
                        <a14:foregroundMark x1="59406" y1="90499" x2="70627" y2="90261"/>
                        <a14:foregroundMark x1="9191" y1="95169" x2="52475" y2="91924"/>
                        <a14:backgroundMark x1="990" y1="91924" x2="5941" y2="96675"/>
                      </a14:backgroundRemoval>
                    </a14:imgEffect>
                  </a14:imgLayer>
                </a14:imgProps>
              </a:ext>
            </a:extLst>
          </a:blip>
          <a:stretch>
            <a:fillRect/>
          </a:stretch>
        </p:blipFill>
        <p:spPr>
          <a:xfrm>
            <a:off x="6163714" y="643466"/>
            <a:ext cx="4007904" cy="5568739"/>
          </a:xfrm>
          <a:prstGeom prst="rect">
            <a:avLst/>
          </a:prstGeom>
        </p:spPr>
      </p:pic>
    </p:spTree>
    <p:extLst>
      <p:ext uri="{BB962C8B-B14F-4D97-AF65-F5344CB8AC3E}">
        <p14:creationId xmlns:p14="http://schemas.microsoft.com/office/powerpoint/2010/main" val="36463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[Add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1B8159-1193-43FC-1CEB-A72108AC75C1}"/>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169411112"/>
              </p:ext>
            </p:extLst>
          </p:nvPr>
        </p:nvGraphicFramePr>
        <p:xfrm>
          <a:off x="630936" y="2236858"/>
          <a:ext cx="10917936" cy="4889444"/>
        </p:xfrm>
        <a:graphic>
          <a:graphicData uri="http://schemas.openxmlformats.org/drawingml/2006/table">
            <a:tbl>
              <a:tblPr firstRow="1" bandRow="1">
                <a:noFill/>
              </a:tblPr>
              <a:tblGrid>
                <a:gridCol w="5563279">
                  <a:extLst>
                    <a:ext uri="{9D8B030D-6E8A-4147-A177-3AD203B41FA5}">
                      <a16:colId xmlns:a16="http://schemas.microsoft.com/office/drawing/2014/main" val="20000"/>
                    </a:ext>
                  </a:extLst>
                </a:gridCol>
                <a:gridCol w="5354657">
                  <a:extLst>
                    <a:ext uri="{9D8B030D-6E8A-4147-A177-3AD203B41FA5}">
                      <a16:colId xmlns:a16="http://schemas.microsoft.com/office/drawing/2014/main" val="20001"/>
                    </a:ext>
                  </a:extLst>
                </a:gridCol>
              </a:tblGrid>
              <a:tr h="865999">
                <a:tc>
                  <a:txBody>
                    <a:bodyPr/>
                    <a:lstStyle/>
                    <a:p>
                      <a:pPr marL="0" lvl="0" indent="0" algn="l" rtl="0">
                        <a:spcBef>
                          <a:spcPts val="0"/>
                        </a:spcBef>
                        <a:spcAft>
                          <a:spcPts val="0"/>
                        </a:spcAft>
                        <a:buNone/>
                      </a:pPr>
                      <a:r>
                        <a:rPr lang="en" sz="3200" b="1" dirty="0"/>
                        <a:t>Test Cases - input</a:t>
                      </a:r>
                      <a:endParaRPr sz="3200" b="1" dirty="0"/>
                    </a:p>
                  </a:txBody>
                  <a:tcPr marL="163379" marR="163379" marT="163379" marB="163379">
                    <a:solidFill>
                      <a:srgbClr val="CCCCCC"/>
                    </a:solidFill>
                  </a:tcPr>
                </a:tc>
                <a:tc>
                  <a:txBody>
                    <a:bodyPr/>
                    <a:lstStyle/>
                    <a:p>
                      <a:pPr marL="0" lvl="0" indent="0" algn="l" rtl="0">
                        <a:spcBef>
                          <a:spcPts val="0"/>
                        </a:spcBef>
                        <a:spcAft>
                          <a:spcPts val="0"/>
                        </a:spcAft>
                        <a:buNone/>
                      </a:pPr>
                      <a:r>
                        <a:rPr lang="en" sz="3200" b="1"/>
                        <a:t>Expected output</a:t>
                      </a:r>
                      <a:endParaRPr sz="3200" b="1"/>
                    </a:p>
                  </a:txBody>
                  <a:tcPr marL="163379" marR="163379" marT="163379" marB="163379">
                    <a:solidFill>
                      <a:srgbClr val="CCCCCC"/>
                    </a:solidFill>
                  </a:tcPr>
                </a:tc>
                <a:extLst>
                  <a:ext uri="{0D108BD9-81ED-4DB2-BD59-A6C34878D82A}">
                    <a16:rowId xmlns:a16="http://schemas.microsoft.com/office/drawing/2014/main" val="10000"/>
                  </a:ext>
                </a:extLst>
              </a:tr>
              <a:tr h="531829">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Enter the Monster Name</a:t>
                      </a:r>
                    </a:p>
                    <a:p>
                      <a:pPr lvl="0" algn="l">
                        <a:lnSpc>
                          <a:spcPct val="100000"/>
                        </a:lnSpc>
                        <a:spcBef>
                          <a:spcPts val="0"/>
                        </a:spcBef>
                        <a:spcAft>
                          <a:spcPts val="0"/>
                        </a:spcAft>
                        <a:buNone/>
                      </a:pPr>
                      <a:r>
                        <a:rPr lang="en-US" sz="1300" b="1" i="0" u="none" strike="noStrike" noProof="0" dirty="0">
                          <a:solidFill>
                            <a:srgbClr val="6A8759"/>
                          </a:solidFill>
                          <a:latin typeface="Consolas"/>
                        </a:rPr>
                        <a:t>1. MONSTER1</a:t>
                      </a:r>
                    </a:p>
                    <a:p>
                      <a:pPr lvl="0" algn="l">
                        <a:lnSpc>
                          <a:spcPct val="100000"/>
                        </a:lnSpc>
                        <a:spcBef>
                          <a:spcPts val="0"/>
                        </a:spcBef>
                        <a:spcAft>
                          <a:spcPts val="0"/>
                        </a:spcAft>
                        <a:buNone/>
                      </a:pPr>
                      <a:r>
                        <a:rPr lang="en-US" sz="1300" b="1" i="0" u="none" strike="noStrike" noProof="0" dirty="0">
                          <a:solidFill>
                            <a:srgbClr val="6A8759"/>
                          </a:solidFill>
                          <a:latin typeface="Consolas"/>
                        </a:rPr>
                        <a:t>2. Cancel</a:t>
                      </a:r>
                    </a:p>
                  </a:txBody>
                  <a:tcPr marL="139274" marR="139274" marT="139274" marB="139274"/>
                </a:tc>
                <a:tc>
                  <a:txBody>
                    <a:bodyPr/>
                    <a:lstStyle/>
                    <a:p>
                      <a:pPr marL="0" lvl="0" indent="0" algn="l">
                        <a:spcBef>
                          <a:spcPts val="0"/>
                        </a:spcBef>
                        <a:spcAft>
                          <a:spcPts val="0"/>
                        </a:spcAft>
                        <a:buNone/>
                      </a:pPr>
                      <a:endParaRPr lang="en-US" sz="1300" dirty="0"/>
                    </a:p>
                    <a:p>
                      <a:pPr marL="0" lvl="0" indent="0" algn="l">
                        <a:spcBef>
                          <a:spcPts val="0"/>
                        </a:spcBef>
                        <a:spcAft>
                          <a:spcPts val="0"/>
                        </a:spcAft>
                        <a:buNone/>
                      </a:pPr>
                      <a:r>
                        <a:rPr lang="en-US" sz="1300" dirty="0"/>
                        <a:t>1.Adds name to dictionary</a:t>
                      </a:r>
                      <a:br>
                        <a:rPr lang="en-US" sz="1300" dirty="0"/>
                      </a:br>
                      <a:r>
                        <a:rPr lang="en-US" sz="1300" dirty="0"/>
                        <a:t>2.Return to welcome</a:t>
                      </a:r>
                    </a:p>
                  </a:txBody>
                  <a:tcPr marL="139274" marR="139274" marT="139274" marB="139274"/>
                </a:tc>
                <a:extLst>
                  <a:ext uri="{0D108BD9-81ED-4DB2-BD59-A6C34878D82A}">
                    <a16:rowId xmlns:a16="http://schemas.microsoft.com/office/drawing/2014/main" val="10001"/>
                  </a:ext>
                </a:extLst>
              </a:tr>
              <a:tr h="531826">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Monster Strength</a:t>
                      </a:r>
                    </a:p>
                    <a:p>
                      <a:pPr marL="342900" lvl="0" indent="-342900" algn="l">
                        <a:lnSpc>
                          <a:spcPct val="100000"/>
                        </a:lnSpc>
                        <a:spcBef>
                          <a:spcPts val="0"/>
                        </a:spcBef>
                        <a:spcAft>
                          <a:spcPts val="0"/>
                        </a:spcAft>
                        <a:buAutoNum type="arabicPeriod"/>
                      </a:pPr>
                      <a:r>
                        <a:rPr lang="en-US" sz="1300" b="1" i="0" u="none" strike="noStrike" noProof="0" dirty="0">
                          <a:solidFill>
                            <a:srgbClr val="6A8759"/>
                          </a:solidFill>
                          <a:latin typeface="Consolas"/>
                        </a:rPr>
                        <a:t>21</a:t>
                      </a:r>
                    </a:p>
                    <a:p>
                      <a:pPr lvl="0" algn="l">
                        <a:lnSpc>
                          <a:spcPct val="100000"/>
                        </a:lnSpc>
                        <a:spcBef>
                          <a:spcPts val="0"/>
                        </a:spcBef>
                        <a:spcAft>
                          <a:spcPts val="0"/>
                        </a:spcAft>
                        <a:buNone/>
                      </a:pPr>
                      <a:r>
                        <a:rPr lang="en-US" sz="1300" b="1" i="0" u="none" strike="noStrike" noProof="0" dirty="0">
                          <a:solidFill>
                            <a:srgbClr val="6A8759"/>
                          </a:solidFill>
                          <a:latin typeface="Consolas"/>
                        </a:rPr>
                        <a:t>2. Cancel</a:t>
                      </a:r>
                    </a:p>
                  </a:txBody>
                  <a:tcPr marL="139273" marR="139273" marT="139273" marB="139273"/>
                </a:tc>
                <a:tc>
                  <a:txBody>
                    <a:bodyPr/>
                    <a:lstStyle/>
                    <a:p>
                      <a:pPr marL="0" lvl="0" indent="0" algn="l">
                        <a:spcBef>
                          <a:spcPts val="0"/>
                        </a:spcBef>
                        <a:spcAft>
                          <a:spcPts val="0"/>
                        </a:spcAft>
                        <a:buNone/>
                      </a:pPr>
                      <a:r>
                        <a:rPr lang="en-US" sz="1300" dirty="0"/>
                        <a:t>Adds Strength stat to dictionary</a:t>
                      </a:r>
                    </a:p>
                  </a:txBody>
                  <a:tcPr marL="139273" marR="139273" marT="139273" marB="139273"/>
                </a:tc>
                <a:extLst>
                  <a:ext uri="{0D108BD9-81ED-4DB2-BD59-A6C34878D82A}">
                    <a16:rowId xmlns:a16="http://schemas.microsoft.com/office/drawing/2014/main" val="2472108450"/>
                  </a:ext>
                </a:extLst>
              </a:tr>
              <a:tr h="53182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Monster Speed</a:t>
                      </a:r>
                    </a:p>
                    <a:p>
                      <a:pPr lvl="0" algn="l">
                        <a:lnSpc>
                          <a:spcPct val="100000"/>
                        </a:lnSpc>
                        <a:spcBef>
                          <a:spcPts val="0"/>
                        </a:spcBef>
                        <a:spcAft>
                          <a:spcPts val="0"/>
                        </a:spcAft>
                        <a:buNone/>
                      </a:pPr>
                      <a:r>
                        <a:rPr lang="en-US" sz="1300" b="1" i="0" u="none" strike="noStrike" noProof="0" dirty="0">
                          <a:solidFill>
                            <a:srgbClr val="6A8759"/>
                          </a:solidFill>
                          <a:latin typeface="Consolas"/>
                        </a:rPr>
                        <a:t>1. 21</a:t>
                      </a:r>
                    </a:p>
                    <a:p>
                      <a:pPr lvl="0" algn="l">
                        <a:lnSpc>
                          <a:spcPct val="100000"/>
                        </a:lnSpc>
                        <a:spcBef>
                          <a:spcPts val="0"/>
                        </a:spcBef>
                        <a:spcAft>
                          <a:spcPts val="0"/>
                        </a:spcAft>
                        <a:buNone/>
                      </a:pPr>
                      <a:r>
                        <a:rPr lang="en-US" sz="1300" b="1" i="0" u="none" strike="noStrike" noProof="0" dirty="0">
                          <a:solidFill>
                            <a:srgbClr val="6A8759"/>
                          </a:solidFill>
                          <a:latin typeface="Consolas"/>
                        </a:rPr>
                        <a:t>2. 1.5</a:t>
                      </a:r>
                    </a:p>
                  </a:txBody>
                  <a:tcPr marL="139272" marR="139272" marT="139272" marB="139272"/>
                </a:tc>
                <a:tc>
                  <a:txBody>
                    <a:bodyPr/>
                    <a:lstStyle/>
                    <a:p>
                      <a:pPr marL="0" lvl="0" indent="0" algn="l">
                        <a:spcBef>
                          <a:spcPts val="0"/>
                        </a:spcBef>
                        <a:spcAft>
                          <a:spcPts val="0"/>
                        </a:spcAft>
                        <a:buNone/>
                      </a:pPr>
                      <a:r>
                        <a:rPr lang="en-US" sz="1300" dirty="0"/>
                        <a:t>Adds Speed stat to dictionary</a:t>
                      </a:r>
                    </a:p>
                  </a:txBody>
                  <a:tcPr marL="139272" marR="139272" marT="139272" marB="139272"/>
                </a:tc>
                <a:extLst>
                  <a:ext uri="{0D108BD9-81ED-4DB2-BD59-A6C34878D82A}">
                    <a16:rowId xmlns:a16="http://schemas.microsoft.com/office/drawing/2014/main" val="2976925996"/>
                  </a:ext>
                </a:extLst>
              </a:tr>
              <a:tr h="53182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Monster Stealth</a:t>
                      </a:r>
                    </a:p>
                    <a:p>
                      <a:pPr lvl="0" algn="l">
                        <a:lnSpc>
                          <a:spcPct val="100000"/>
                        </a:lnSpc>
                        <a:spcBef>
                          <a:spcPts val="0"/>
                        </a:spcBef>
                        <a:spcAft>
                          <a:spcPts val="0"/>
                        </a:spcAft>
                        <a:buNone/>
                      </a:pPr>
                      <a:r>
                        <a:rPr lang="en-US" sz="1300" b="1" i="0" u="none" strike="noStrike" noProof="0" dirty="0">
                          <a:solidFill>
                            <a:srgbClr val="6A8759"/>
                          </a:solidFill>
                          <a:latin typeface="Consolas"/>
                        </a:rPr>
                        <a:t>1.</a:t>
                      </a:r>
                    </a:p>
                    <a:p>
                      <a:pPr lvl="0" algn="l">
                        <a:lnSpc>
                          <a:spcPct val="100000"/>
                        </a:lnSpc>
                        <a:spcBef>
                          <a:spcPts val="0"/>
                        </a:spcBef>
                        <a:spcAft>
                          <a:spcPts val="0"/>
                        </a:spcAft>
                        <a:buNone/>
                      </a:pPr>
                      <a:r>
                        <a:rPr lang="en-US" sz="1300" b="1" i="0" u="none" strike="noStrike" noProof="0" dirty="0">
                          <a:solidFill>
                            <a:srgbClr val="6A8759"/>
                          </a:solidFill>
                          <a:latin typeface="Consolas"/>
                        </a:rPr>
                        <a:t>2.</a:t>
                      </a:r>
                      <a:endParaRPr lang="en-US" sz="1300" b="1" dirty="0"/>
                    </a:p>
                  </a:txBody>
                  <a:tcPr marL="139272" marR="139272" marT="139272" marB="139272"/>
                </a:tc>
                <a:tc>
                  <a:txBody>
                    <a:bodyPr/>
                    <a:lstStyle/>
                    <a:p>
                      <a:pPr marL="0" lvl="0" indent="0" algn="l">
                        <a:spcBef>
                          <a:spcPts val="0"/>
                        </a:spcBef>
                        <a:spcAft>
                          <a:spcPts val="0"/>
                        </a:spcAft>
                        <a:buNone/>
                      </a:pPr>
                      <a:r>
                        <a:rPr lang="en-US" sz="1300" dirty="0"/>
                        <a:t>Adds Stealth stat to dictionary</a:t>
                      </a:r>
                    </a:p>
                  </a:txBody>
                  <a:tcPr marL="139272" marR="139272" marT="139272" marB="139272"/>
                </a:tc>
                <a:extLst>
                  <a:ext uri="{0D108BD9-81ED-4DB2-BD59-A6C34878D82A}">
                    <a16:rowId xmlns:a16="http://schemas.microsoft.com/office/drawing/2014/main" val="3074290092"/>
                  </a:ext>
                </a:extLst>
              </a:tr>
              <a:tr h="53182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Monster Cunning</a:t>
                      </a:r>
                    </a:p>
                  </a:txBody>
                  <a:tcPr marL="139272" marR="139272" marT="139272" marB="139272"/>
                </a:tc>
                <a:tc>
                  <a:txBody>
                    <a:bodyPr/>
                    <a:lstStyle/>
                    <a:p>
                      <a:pPr marL="0" lvl="0" indent="0" algn="l">
                        <a:spcBef>
                          <a:spcPts val="0"/>
                        </a:spcBef>
                        <a:spcAft>
                          <a:spcPts val="0"/>
                        </a:spcAft>
                        <a:buNone/>
                      </a:pPr>
                      <a:r>
                        <a:rPr lang="en-US" sz="1300" dirty="0"/>
                        <a:t>Adds Cunning stat to dictionary</a:t>
                      </a:r>
                    </a:p>
                  </a:txBody>
                  <a:tcPr marL="139272" marR="139272" marT="139272" marB="139272"/>
                </a:tc>
                <a:extLst>
                  <a:ext uri="{0D108BD9-81ED-4DB2-BD59-A6C34878D82A}">
                    <a16:rowId xmlns:a16="http://schemas.microsoft.com/office/drawing/2014/main" val="883266506"/>
                  </a:ext>
                </a:extLst>
              </a:tr>
            </a:tbl>
          </a:graphicData>
        </a:graphic>
      </p:graphicFrame>
    </p:spTree>
    <p:extLst>
      <p:ext uri="{BB962C8B-B14F-4D97-AF65-F5344CB8AC3E}">
        <p14:creationId xmlns:p14="http://schemas.microsoft.com/office/powerpoint/2010/main" val="33608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Add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3" name="Google Shape;92;p19">
            <a:extLst>
              <a:ext uri="{FF2B5EF4-FFF2-40B4-BE49-F238E27FC236}">
                <a16:creationId xmlns:a16="http://schemas.microsoft.com/office/drawing/2014/main" id="{02045838-F344-635B-5B12-29CF83F818A0}"/>
              </a:ext>
            </a:extLst>
          </p:cNvPr>
          <p:cNvGraphicFramePr/>
          <p:nvPr>
            <p:extLst>
              <p:ext uri="{D42A27DB-BD31-4B8C-83A1-F6EECF244321}">
                <p14:modId xmlns:p14="http://schemas.microsoft.com/office/powerpoint/2010/main" val="2655775734"/>
              </p:ext>
            </p:extLst>
          </p:nvPr>
        </p:nvGraphicFramePr>
        <p:xfrm>
          <a:off x="231493" y="3320706"/>
          <a:ext cx="5428527" cy="3329766"/>
        </p:xfrm>
        <a:graphic>
          <a:graphicData uri="http://schemas.openxmlformats.org/drawingml/2006/table">
            <a:tbl>
              <a:tblPr firstRow="1" bandRow="1">
                <a:noFill/>
              </a:tblPr>
              <a:tblGrid>
                <a:gridCol w="2846909">
                  <a:extLst>
                    <a:ext uri="{9D8B030D-6E8A-4147-A177-3AD203B41FA5}">
                      <a16:colId xmlns:a16="http://schemas.microsoft.com/office/drawing/2014/main" val="20000"/>
                    </a:ext>
                  </a:extLst>
                </a:gridCol>
                <a:gridCol w="2581618">
                  <a:extLst>
                    <a:ext uri="{9D8B030D-6E8A-4147-A177-3AD203B41FA5}">
                      <a16:colId xmlns:a16="http://schemas.microsoft.com/office/drawing/2014/main" val="20001"/>
                    </a:ext>
                  </a:extLst>
                </a:gridCol>
              </a:tblGrid>
              <a:tr h="339445">
                <a:tc>
                  <a:txBody>
                    <a:bodyPr/>
                    <a:lstStyle/>
                    <a:p>
                      <a:pPr marL="0" lvl="0" indent="0" algn="l" rtl="0">
                        <a:spcBef>
                          <a:spcPts val="0"/>
                        </a:spcBef>
                        <a:spcAft>
                          <a:spcPts val="0"/>
                        </a:spcAft>
                        <a:buNone/>
                      </a:pPr>
                      <a:r>
                        <a:rPr lang="en" sz="2400" b="1" dirty="0"/>
                        <a:t>Test Cases - input</a:t>
                      </a:r>
                      <a:endParaRPr sz="24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36823" marR="136823" marT="136823" marB="136823">
                    <a:solidFill>
                      <a:srgbClr val="CCCCCC"/>
                    </a:solidFill>
                  </a:tcPr>
                </a:tc>
                <a:extLst>
                  <a:ext uri="{0D108BD9-81ED-4DB2-BD59-A6C34878D82A}">
                    <a16:rowId xmlns:a16="http://schemas.microsoft.com/office/drawing/2014/main" val="10000"/>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Add MONSTER</a:t>
                      </a:r>
                    </a:p>
                  </a:txBody>
                  <a:tcPr marL="221996" marR="221996" marT="221996" marB="221996"/>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add_monster</a:t>
                      </a:r>
                      <a:r>
                        <a:rPr lang="en-US" sz="1100" b="0" i="0" u="none" strike="noStrike" noProof="0" dirty="0">
                          <a:solidFill>
                            <a:schemeClr val="tx1"/>
                          </a:solidFill>
                          <a:latin typeface="Consolas"/>
                        </a:rPr>
                        <a:t>()</a:t>
                      </a:r>
                      <a:endParaRPr lang="en-US" sz="1100" dirty="0">
                        <a:solidFill>
                          <a:schemeClr val="tx1"/>
                        </a:solidFill>
                      </a:endParaRPr>
                    </a:p>
                  </a:txBody>
                  <a:tcPr marL="221996" marR="221996" marT="221996" marB="221996"/>
                </a:tc>
                <a:extLst>
                  <a:ext uri="{0D108BD9-81ED-4DB2-BD59-A6C34878D82A}">
                    <a16:rowId xmlns:a16="http://schemas.microsoft.com/office/drawing/2014/main" val="10001"/>
                  </a:ext>
                </a:extLst>
              </a:tr>
              <a:tr h="0">
                <a:tc>
                  <a:txBody>
                    <a:bodyPr/>
                    <a:lstStyle/>
                    <a:p>
                      <a:pPr lvl="0" algn="l">
                        <a:lnSpc>
                          <a:spcPct val="100000"/>
                        </a:lnSpc>
                        <a:spcBef>
                          <a:spcPts val="0"/>
                        </a:spcBef>
                        <a:spcAft>
                          <a:spcPts val="0"/>
                        </a:spcAft>
                        <a:buNone/>
                      </a:pPr>
                      <a:r>
                        <a:rPr kumimoji="0" lang="en-US" sz="1500" b="1" i="0" u="none" strike="noStrike" kern="1200" cap="none" spc="0" normalizeH="0" baseline="0" noProof="0" dirty="0">
                          <a:ln>
                            <a:noFill/>
                          </a:ln>
                          <a:solidFill>
                            <a:srgbClr val="6A8759"/>
                          </a:solidFill>
                          <a:effectLst/>
                          <a:uLnTx/>
                          <a:uFillTx/>
                          <a:latin typeface="Consolas"/>
                          <a:ea typeface="+mn-ea"/>
                          <a:cs typeface="+mn-cs"/>
                        </a:rPr>
                        <a:t>Remove MONSTER</a:t>
                      </a:r>
                      <a:endParaRPr lang="en-US" sz="1500" b="1" i="0" u="none" strike="noStrike" noProof="0" dirty="0">
                        <a:solidFill>
                          <a:srgbClr val="6A8759"/>
                        </a:solidFill>
                        <a:latin typeface="Consolas"/>
                      </a:endParaRPr>
                    </a:p>
                  </a:txBody>
                  <a:tcPr marL="221996" marR="221996" marT="221996" marB="2219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nsolas"/>
                          <a:ea typeface="+mn-ea"/>
                          <a:cs typeface="+mn-cs"/>
                        </a:rPr>
                        <a:t>remove_monster</a:t>
                      </a:r>
                      <a:r>
                        <a:rPr kumimoji="0" lang="en-US" sz="1100" b="0" i="0" u="none" strike="noStrike" kern="1200" cap="none" spc="0" normalizeH="0" baseline="0" noProof="0" dirty="0">
                          <a:ln>
                            <a:noFill/>
                          </a:ln>
                          <a:solidFill>
                            <a:prstClr val="black"/>
                          </a:solidFill>
                          <a:effectLst/>
                          <a:uLnTx/>
                          <a:uFillTx/>
                          <a:latin typeface="Consolas"/>
                          <a:ea typeface="+mn-ea"/>
                          <a:cs typeface="+mn-cs"/>
                        </a:rPr>
                        <a:t>()</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marL="221996" marR="221996" marT="221996" marB="221996"/>
                </a:tc>
                <a:extLst>
                  <a:ext uri="{0D108BD9-81ED-4DB2-BD59-A6C34878D82A}">
                    <a16:rowId xmlns:a16="http://schemas.microsoft.com/office/drawing/2014/main" val="1603092495"/>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Find Show</a:t>
                      </a:r>
                      <a:endParaRPr lang="en-US" sz="1500" b="1" dirty="0"/>
                    </a:p>
                  </a:txBody>
                  <a:tcPr marL="221995" marR="221995" marT="221995" marB="221995"/>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Find_show</a:t>
                      </a:r>
                      <a:r>
                        <a:rPr lang="en-US" sz="1100" b="0" i="0" u="none" strike="noStrike" noProof="0" dirty="0">
                          <a:solidFill>
                            <a:schemeClr val="tx1"/>
                          </a:solidFill>
                          <a:latin typeface="Consolas"/>
                        </a:rPr>
                        <a:t>()</a:t>
                      </a:r>
                      <a:endParaRPr lang="en-US" sz="1100" dirty="0">
                        <a:solidFill>
                          <a:schemeClr val="tx1"/>
                        </a:solidFill>
                      </a:endParaRPr>
                    </a:p>
                  </a:txBody>
                  <a:tcPr marL="221995" marR="221995" marT="221995" marB="221995"/>
                </a:tc>
                <a:extLst>
                  <a:ext uri="{0D108BD9-81ED-4DB2-BD59-A6C34878D82A}">
                    <a16:rowId xmlns:a16="http://schemas.microsoft.com/office/drawing/2014/main" val="2439926434"/>
                  </a:ext>
                </a:extLst>
              </a:tr>
              <a:tr h="670871">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Exit</a:t>
                      </a:r>
                    </a:p>
                  </a:txBody>
                  <a:tcPr marL="221993" marR="221993" marT="221993" marB="221993"/>
                </a:tc>
                <a:tc>
                  <a:txBody>
                    <a:bodyPr/>
                    <a:lstStyle/>
                    <a:p>
                      <a:r>
                        <a:rPr lang="en-US" sz="1100" kern="1200" dirty="0">
                          <a:solidFill>
                            <a:schemeClr val="tx1"/>
                          </a:solidFill>
                          <a:effectLst/>
                          <a:latin typeface="+mn-lt"/>
                          <a:ea typeface="+mn-ea"/>
                          <a:cs typeface="+mn-cs"/>
                        </a:rPr>
                        <a:t>Exit()</a:t>
                      </a:r>
                    </a:p>
                  </a:txBody>
                  <a:tcPr marL="221993" marR="221993" marT="221993" marB="221993"/>
                </a:tc>
                <a:extLst>
                  <a:ext uri="{0D108BD9-81ED-4DB2-BD59-A6C34878D82A}">
                    <a16:rowId xmlns:a16="http://schemas.microsoft.com/office/drawing/2014/main" val="3527475613"/>
                  </a:ext>
                </a:extLst>
              </a:tr>
            </a:tbl>
          </a:graphicData>
        </a:graphic>
      </p:graphicFrame>
    </p:spTree>
    <p:extLst>
      <p:ext uri="{BB962C8B-B14F-4D97-AF65-F5344CB8AC3E}">
        <p14:creationId xmlns:p14="http://schemas.microsoft.com/office/powerpoint/2010/main" val="121206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[Remove Monster Cards] (Trello screenshot)</a:t>
            </a:r>
          </a:p>
        </p:txBody>
      </p:sp>
      <p:pic>
        <p:nvPicPr>
          <p:cNvPr id="4" name="Picture 3">
            <a:extLst>
              <a:ext uri="{FF2B5EF4-FFF2-40B4-BE49-F238E27FC236}">
                <a16:creationId xmlns:a16="http://schemas.microsoft.com/office/drawing/2014/main" id="{85955C9A-B791-D7C9-8BE1-C7F84C81E05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30" b="91852" l="8251" r="93069">
                        <a14:foregroundMark x1="14191" y1="14074" x2="11881" y2="33333"/>
                        <a14:foregroundMark x1="8251" y1="13704" x2="11221" y2="29630"/>
                        <a14:foregroundMark x1="11881" y1="10370" x2="34323" y2="12963"/>
                        <a14:foregroundMark x1="34323" y1="12963" x2="45875" y2="12593"/>
                        <a14:foregroundMark x1="45875" y1="12593" x2="45875" y2="12593"/>
                        <a14:foregroundMark x1="49505" y1="11481" x2="72937" y2="12222"/>
                        <a14:foregroundMark x1="81518" y1="12593" x2="91749" y2="22963"/>
                        <a14:foregroundMark x1="90099" y1="12222" x2="92739" y2="18148"/>
                        <a14:foregroundMark x1="93069" y1="9630" x2="93399" y2="18889"/>
                        <a14:foregroundMark x1="91749" y1="78889" x2="75578" y2="87407"/>
                        <a14:foregroundMark x1="75578" y1="87407" x2="38284" y2="85556"/>
                        <a14:foregroundMark x1="13531" y1="91852" x2="59406" y2="84815"/>
                        <a14:foregroundMark x1="59406" y1="84815" x2="59736" y2="84815"/>
                        <a14:foregroundMark x1="86799" y1="91852" x2="56436" y2="89630"/>
                        <a14:backgroundMark x1="95710" y1="94444" x2="94059" y2="95185"/>
                        <a14:backgroundMark x1="94719" y1="3333" x2="94389" y2="5556"/>
                      </a14:backgroundRemoval>
                    </a14:imgEffect>
                  </a14:imgLayer>
                </a14:imgProps>
              </a:ext>
            </a:extLst>
          </a:blip>
          <a:stretch>
            <a:fillRect/>
          </a:stretch>
        </p:blipFill>
        <p:spPr>
          <a:xfrm>
            <a:off x="5042984" y="643466"/>
            <a:ext cx="6249363" cy="5568739"/>
          </a:xfrm>
          <a:prstGeom prst="rect">
            <a:avLst/>
          </a:prstGeom>
        </p:spPr>
      </p:pic>
    </p:spTree>
    <p:extLst>
      <p:ext uri="{BB962C8B-B14F-4D97-AF65-F5344CB8AC3E}">
        <p14:creationId xmlns:p14="http://schemas.microsoft.com/office/powerpoint/2010/main" val="301455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400" kern="1200">
                <a:solidFill>
                  <a:schemeClr val="tx1"/>
                </a:solidFill>
                <a:latin typeface="+mj-lt"/>
                <a:ea typeface="+mj-ea"/>
                <a:cs typeface="+mj-cs"/>
              </a:rPr>
              <a:t>[Remove Monster Cards] - Test Plan</a:t>
            </a:r>
          </a:p>
        </p:txBody>
      </p:sp>
      <p:sp>
        <p:nvSpPr>
          <p:cNvPr id="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2" name="Table 1">
            <a:extLst>
              <a:ext uri="{FF2B5EF4-FFF2-40B4-BE49-F238E27FC236}">
                <a16:creationId xmlns:a16="http://schemas.microsoft.com/office/drawing/2014/main" id="{0F19D42D-8BF3-4734-8314-73EF783446C0}"/>
              </a:ext>
            </a:extLst>
          </p:cNvPr>
          <p:cNvGraphicFramePr>
            <a:graphicFrameLocks noGrp="1"/>
          </p:cNvGraphicFramePr>
          <p:nvPr>
            <p:extLst>
              <p:ext uri="{D42A27DB-BD31-4B8C-83A1-F6EECF244321}">
                <p14:modId xmlns:p14="http://schemas.microsoft.com/office/powerpoint/2010/main" val="2907849552"/>
              </p:ext>
            </p:extLst>
          </p:nvPr>
        </p:nvGraphicFramePr>
        <p:xfrm>
          <a:off x="630936" y="2313092"/>
          <a:ext cx="10917936" cy="3915044"/>
        </p:xfrm>
        <a:graphic>
          <a:graphicData uri="http://schemas.openxmlformats.org/drawingml/2006/table">
            <a:tbl>
              <a:tblPr firstRow="1" bandRow="1">
                <a:noFill/>
              </a:tblPr>
              <a:tblGrid>
                <a:gridCol w="6409757">
                  <a:extLst>
                    <a:ext uri="{9D8B030D-6E8A-4147-A177-3AD203B41FA5}">
                      <a16:colId xmlns:a16="http://schemas.microsoft.com/office/drawing/2014/main" val="1002284633"/>
                    </a:ext>
                  </a:extLst>
                </a:gridCol>
                <a:gridCol w="4508179">
                  <a:extLst>
                    <a:ext uri="{9D8B030D-6E8A-4147-A177-3AD203B41FA5}">
                      <a16:colId xmlns:a16="http://schemas.microsoft.com/office/drawing/2014/main" val="256892720"/>
                    </a:ext>
                  </a:extLst>
                </a:gridCol>
              </a:tblGrid>
              <a:tr h="729100">
                <a:tc>
                  <a:txBody>
                    <a:bodyPr/>
                    <a:lstStyle/>
                    <a:p>
                      <a:pPr marL="0" lvl="0" indent="0" algn="l" rtl="0">
                        <a:spcBef>
                          <a:spcPts val="0"/>
                        </a:spcBef>
                        <a:spcAft>
                          <a:spcPts val="0"/>
                        </a:spcAft>
                        <a:buNone/>
                      </a:pPr>
                      <a:r>
                        <a:rPr lang="en" sz="2700" b="1"/>
                        <a:t>Test Cases - input</a:t>
                      </a:r>
                      <a:endParaRPr sz="2700" b="1"/>
                    </a:p>
                  </a:txBody>
                  <a:tcPr marL="137552" marR="137552" marT="137552" marB="137552">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7552" marR="137552" marT="137552" marB="137552">
                    <a:solidFill>
                      <a:srgbClr val="CCCCCC"/>
                    </a:solidFill>
                  </a:tcPr>
                </a:tc>
                <a:extLst>
                  <a:ext uri="{0D108BD9-81ED-4DB2-BD59-A6C34878D82A}">
                    <a16:rowId xmlns:a16="http://schemas.microsoft.com/office/drawing/2014/main" val="3385205625"/>
                  </a:ext>
                </a:extLst>
              </a:tr>
              <a:tr h="1041542">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Delete</a:t>
                      </a:r>
                    </a:p>
                  </a:txBody>
                  <a:tcPr marL="173395" marR="173395" marT="173395" marB="173395"/>
                </a:tc>
                <a:tc>
                  <a:txBody>
                    <a:bodyPr/>
                    <a:lstStyle/>
                    <a:p>
                      <a:pPr marL="0" lvl="0" indent="0" algn="l">
                        <a:spcBef>
                          <a:spcPts val="0"/>
                        </a:spcBef>
                        <a:spcAft>
                          <a:spcPts val="0"/>
                        </a:spcAft>
                        <a:buNone/>
                      </a:pPr>
                      <a:r>
                        <a:rPr lang="en-US" sz="1400" dirty="0"/>
                        <a:t>Show Options</a:t>
                      </a:r>
                    </a:p>
                  </a:txBody>
                  <a:tcPr marL="173395" marR="173395" marT="173395" marB="173395"/>
                </a:tc>
                <a:extLst>
                  <a:ext uri="{0D108BD9-81ED-4DB2-BD59-A6C34878D82A}">
                    <a16:rowId xmlns:a16="http://schemas.microsoft.com/office/drawing/2014/main" val="914679615"/>
                  </a:ext>
                </a:extLst>
              </a:tr>
              <a:tr h="714803">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3395" marR="173395" marT="173395" marB="173395"/>
                </a:tc>
                <a:tc>
                  <a:txBody>
                    <a:bodyPr/>
                    <a:lstStyle/>
                    <a:p>
                      <a:pPr marL="0" lvl="0" indent="0" algn="l">
                        <a:spcBef>
                          <a:spcPts val="0"/>
                        </a:spcBef>
                        <a:spcAft>
                          <a:spcPts val="0"/>
                        </a:spcAft>
                        <a:buNone/>
                      </a:pPr>
                      <a:r>
                        <a:rPr lang="en-US" sz="1400"/>
                        <a:t>Delete selected Card</a:t>
                      </a:r>
                    </a:p>
                  </a:txBody>
                  <a:tcPr marL="173395" marR="173395" marT="173395" marB="173395"/>
                </a:tc>
                <a:extLst>
                  <a:ext uri="{0D108BD9-81ED-4DB2-BD59-A6C34878D82A}">
                    <a16:rowId xmlns:a16="http://schemas.microsoft.com/office/drawing/2014/main" val="2730789861"/>
                  </a:ext>
                </a:extLst>
              </a:tr>
              <a:tr h="714801">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3394" marR="173394" marT="173394" marB="173394"/>
                </a:tc>
                <a:tc>
                  <a:txBody>
                    <a:bodyPr/>
                    <a:lstStyle/>
                    <a:p>
                      <a:pPr marL="0" lvl="0" indent="0" algn="l">
                        <a:spcBef>
                          <a:spcPts val="0"/>
                        </a:spcBef>
                        <a:spcAft>
                          <a:spcPts val="0"/>
                        </a:spcAft>
                        <a:buNone/>
                      </a:pPr>
                      <a:r>
                        <a:rPr lang="en-US" sz="1400"/>
                        <a:t>Delete selected Card</a:t>
                      </a:r>
                    </a:p>
                  </a:txBody>
                  <a:tcPr marL="173394" marR="173394" marT="173394" marB="173394"/>
                </a:tc>
                <a:extLst>
                  <a:ext uri="{0D108BD9-81ED-4DB2-BD59-A6C34878D82A}">
                    <a16:rowId xmlns:a16="http://schemas.microsoft.com/office/drawing/2014/main" val="850815869"/>
                  </a:ext>
                </a:extLst>
              </a:tr>
              <a:tr h="714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to welcome function</a:t>
                      </a:r>
                    </a:p>
                  </a:txBody>
                  <a:tcPr marL="173393" marR="173393" marT="173393" marB="173393"/>
                </a:tc>
                <a:extLst>
                  <a:ext uri="{0D108BD9-81ED-4DB2-BD59-A6C34878D82A}">
                    <a16:rowId xmlns:a16="http://schemas.microsoft.com/office/drawing/2014/main" val="3935248138"/>
                  </a:ext>
                </a:extLst>
              </a:tr>
            </a:tbl>
          </a:graphicData>
        </a:graphic>
      </p:graphicFrame>
    </p:spTree>
    <p:extLst>
      <p:ext uri="{BB962C8B-B14F-4D97-AF65-F5344CB8AC3E}">
        <p14:creationId xmlns:p14="http://schemas.microsoft.com/office/powerpoint/2010/main" val="373671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Remove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3" name="Table 2">
            <a:extLst>
              <a:ext uri="{FF2B5EF4-FFF2-40B4-BE49-F238E27FC236}">
                <a16:creationId xmlns:a16="http://schemas.microsoft.com/office/drawing/2014/main" id="{63AD852A-0FD8-3712-033D-D9A3B8AB0A95}"/>
              </a:ext>
            </a:extLst>
          </p:cNvPr>
          <p:cNvGraphicFramePr>
            <a:graphicFrameLocks noGrp="1"/>
          </p:cNvGraphicFramePr>
          <p:nvPr>
            <p:extLst>
              <p:ext uri="{D42A27DB-BD31-4B8C-83A1-F6EECF244321}">
                <p14:modId xmlns:p14="http://schemas.microsoft.com/office/powerpoint/2010/main" val="311222726"/>
              </p:ext>
            </p:extLst>
          </p:nvPr>
        </p:nvGraphicFramePr>
        <p:xfrm>
          <a:off x="248970" y="3146873"/>
          <a:ext cx="7945906" cy="3654964"/>
        </p:xfrm>
        <a:graphic>
          <a:graphicData uri="http://schemas.openxmlformats.org/drawingml/2006/table">
            <a:tbl>
              <a:tblPr firstRow="1" bandRow="1">
                <a:noFill/>
              </a:tblPr>
              <a:tblGrid>
                <a:gridCol w="4664923">
                  <a:extLst>
                    <a:ext uri="{9D8B030D-6E8A-4147-A177-3AD203B41FA5}">
                      <a16:colId xmlns:a16="http://schemas.microsoft.com/office/drawing/2014/main" val="1002284633"/>
                    </a:ext>
                  </a:extLst>
                </a:gridCol>
                <a:gridCol w="3280983">
                  <a:extLst>
                    <a:ext uri="{9D8B030D-6E8A-4147-A177-3AD203B41FA5}">
                      <a16:colId xmlns:a16="http://schemas.microsoft.com/office/drawing/2014/main" val="256892720"/>
                    </a:ext>
                  </a:extLst>
                </a:gridCol>
              </a:tblGrid>
              <a:tr h="491645">
                <a:tc>
                  <a:txBody>
                    <a:bodyPr/>
                    <a:lstStyle/>
                    <a:p>
                      <a:pPr marL="0" lvl="0" indent="0" algn="l" rtl="0">
                        <a:spcBef>
                          <a:spcPts val="0"/>
                        </a:spcBef>
                        <a:spcAft>
                          <a:spcPts val="0"/>
                        </a:spcAft>
                        <a:buNone/>
                      </a:pPr>
                      <a:r>
                        <a:rPr lang="en" sz="1700" b="1" dirty="0"/>
                        <a:t>Test Cases - input</a:t>
                      </a:r>
                      <a:endParaRPr sz="1700" b="1" dirty="0"/>
                    </a:p>
                  </a:txBody>
                  <a:tcPr marL="137552" marR="137552" marT="137552" marB="137552">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37552" marR="137552" marT="137552" marB="137552">
                    <a:solidFill>
                      <a:srgbClr val="CCCCCC"/>
                    </a:solidFill>
                  </a:tcPr>
                </a:tc>
                <a:extLst>
                  <a:ext uri="{0D108BD9-81ED-4DB2-BD59-A6C34878D82A}">
                    <a16:rowId xmlns:a16="http://schemas.microsoft.com/office/drawing/2014/main" val="3385205625"/>
                  </a:ext>
                </a:extLst>
              </a:tr>
              <a:tr h="702330">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What Would you like to do today [Welcome]</a:t>
                      </a:r>
                    </a:p>
                    <a:p>
                      <a:pPr lvl="0" algn="l">
                        <a:lnSpc>
                          <a:spcPct val="100000"/>
                        </a:lnSpc>
                        <a:spcBef>
                          <a:spcPts val="0"/>
                        </a:spcBef>
                        <a:spcAft>
                          <a:spcPts val="0"/>
                        </a:spcAft>
                        <a:buNone/>
                      </a:pPr>
                      <a:r>
                        <a:rPr lang="en-US" sz="1300" b="1" i="0" u="none" strike="noStrike" noProof="0" dirty="0">
                          <a:solidFill>
                            <a:srgbClr val="6A8759"/>
                          </a:solidFill>
                          <a:latin typeface="Consolas"/>
                        </a:rPr>
                        <a:t>-Remove MONSTERS</a:t>
                      </a:r>
                    </a:p>
                  </a:txBody>
                  <a:tcPr marL="173395" marR="173395" marT="173395" marB="173395"/>
                </a:tc>
                <a:tc>
                  <a:txBody>
                    <a:bodyPr/>
                    <a:lstStyle/>
                    <a:p>
                      <a:pPr marL="0" lvl="0" indent="0" algn="l">
                        <a:spcBef>
                          <a:spcPts val="0"/>
                        </a:spcBef>
                        <a:spcAft>
                          <a:spcPts val="0"/>
                        </a:spcAft>
                        <a:buNone/>
                      </a:pPr>
                      <a:r>
                        <a:rPr lang="en-US" sz="1300" dirty="0"/>
                        <a:t>Show first monsters details</a:t>
                      </a:r>
                    </a:p>
                  </a:txBody>
                  <a:tcPr marL="173395" marR="173395" marT="173395" marB="173395"/>
                </a:tc>
                <a:extLst>
                  <a:ext uri="{0D108BD9-81ED-4DB2-BD59-A6C34878D82A}">
                    <a16:rowId xmlns:a16="http://schemas.microsoft.com/office/drawing/2014/main" val="914679615"/>
                  </a:ext>
                </a:extLst>
              </a:tr>
              <a:tr h="482004">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Previous</a:t>
                      </a:r>
                    </a:p>
                  </a:txBody>
                  <a:tcPr marL="173395" marR="173395" marT="173395" marB="173395"/>
                </a:tc>
                <a:tc>
                  <a:txBody>
                    <a:bodyPr/>
                    <a:lstStyle/>
                    <a:p>
                      <a:pPr marL="0" lvl="0" indent="0" algn="l">
                        <a:spcBef>
                          <a:spcPts val="0"/>
                        </a:spcBef>
                        <a:spcAft>
                          <a:spcPts val="0"/>
                        </a:spcAft>
                        <a:buNone/>
                      </a:pPr>
                      <a:r>
                        <a:rPr lang="en-US" sz="1300" dirty="0"/>
                        <a:t>Go to the previous monster</a:t>
                      </a:r>
                    </a:p>
                  </a:txBody>
                  <a:tcPr marL="173395" marR="173395" marT="173395" marB="173395"/>
                </a:tc>
                <a:extLst>
                  <a:ext uri="{0D108BD9-81ED-4DB2-BD59-A6C34878D82A}">
                    <a16:rowId xmlns:a16="http://schemas.microsoft.com/office/drawing/2014/main" val="2730789861"/>
                  </a:ext>
                </a:extLst>
              </a:tr>
              <a:tr h="48200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Next</a:t>
                      </a:r>
                      <a:endParaRPr lang="en-US" sz="1300" b="1" dirty="0"/>
                    </a:p>
                  </a:txBody>
                  <a:tcPr marL="173394" marR="173394" marT="173394" marB="173394"/>
                </a:tc>
                <a:tc>
                  <a:txBody>
                    <a:bodyPr/>
                    <a:lstStyle/>
                    <a:p>
                      <a:pPr marL="0" lvl="0" indent="0" algn="l">
                        <a:spcBef>
                          <a:spcPts val="0"/>
                        </a:spcBef>
                        <a:spcAft>
                          <a:spcPts val="0"/>
                        </a:spcAft>
                        <a:buNone/>
                      </a:pPr>
                      <a:r>
                        <a:rPr lang="en-US" sz="1300" dirty="0"/>
                        <a:t>Go to the next monster</a:t>
                      </a:r>
                    </a:p>
                  </a:txBody>
                  <a:tcPr marL="173394" marR="173394" marT="173394" marB="173394"/>
                </a:tc>
                <a:extLst>
                  <a:ext uri="{0D108BD9-81ED-4DB2-BD59-A6C34878D82A}">
                    <a16:rowId xmlns:a16="http://schemas.microsoft.com/office/drawing/2014/main" val="850815869"/>
                  </a:ext>
                </a:extLst>
              </a:tr>
              <a:tr h="482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-Delete every monster</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Delete current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There are no monsters in this catalogue</a:t>
                      </a:r>
                    </a:p>
                  </a:txBody>
                  <a:tcPr marL="173393" marR="173393" marT="173393" marB="173393"/>
                </a:tc>
                <a:extLst>
                  <a:ext uri="{0D108BD9-81ED-4DB2-BD59-A6C34878D82A}">
                    <a16:rowId xmlns:a16="http://schemas.microsoft.com/office/drawing/2014/main" val="3935248138"/>
                  </a:ext>
                </a:extLst>
              </a:tr>
              <a:tr h="482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 function</a:t>
                      </a:r>
                    </a:p>
                  </a:txBody>
                  <a:tcPr marL="173393" marR="173393" marT="173393" marB="173393"/>
                </a:tc>
                <a:extLst>
                  <a:ext uri="{0D108BD9-81ED-4DB2-BD59-A6C34878D82A}">
                    <a16:rowId xmlns:a16="http://schemas.microsoft.com/office/drawing/2014/main" val="732082990"/>
                  </a:ext>
                </a:extLst>
              </a:tr>
            </a:tbl>
          </a:graphicData>
        </a:graphic>
      </p:graphicFrame>
      <p:pic>
        <p:nvPicPr>
          <p:cNvPr id="6" name="Picture 5">
            <a:extLst>
              <a:ext uri="{FF2B5EF4-FFF2-40B4-BE49-F238E27FC236}">
                <a16:creationId xmlns:a16="http://schemas.microsoft.com/office/drawing/2014/main" id="{B43A5E42-765C-64E7-B446-A3C0685AC80F}"/>
              </a:ext>
            </a:extLst>
          </p:cNvPr>
          <p:cNvPicPr>
            <a:picLocks noChangeAspect="1"/>
          </p:cNvPicPr>
          <p:nvPr/>
        </p:nvPicPr>
        <p:blipFill>
          <a:blip r:embed="rId3"/>
          <a:stretch>
            <a:fillRect/>
          </a:stretch>
        </p:blipFill>
        <p:spPr>
          <a:xfrm>
            <a:off x="248970" y="1831303"/>
            <a:ext cx="4237087" cy="1211685"/>
          </a:xfrm>
          <a:prstGeom prst="rect">
            <a:avLst/>
          </a:prstGeom>
          <a:ln w="38100">
            <a:solidFill>
              <a:srgbClr val="C00000"/>
            </a:solidFill>
          </a:ln>
        </p:spPr>
      </p:pic>
      <p:pic>
        <p:nvPicPr>
          <p:cNvPr id="8" name="Picture 7">
            <a:extLst>
              <a:ext uri="{FF2B5EF4-FFF2-40B4-BE49-F238E27FC236}">
                <a16:creationId xmlns:a16="http://schemas.microsoft.com/office/drawing/2014/main" id="{D654E944-EB96-F6C5-7540-72631FFCF480}"/>
              </a:ext>
            </a:extLst>
          </p:cNvPr>
          <p:cNvPicPr>
            <a:picLocks noChangeAspect="1"/>
          </p:cNvPicPr>
          <p:nvPr/>
        </p:nvPicPr>
        <p:blipFill>
          <a:blip r:embed="rId4"/>
          <a:stretch>
            <a:fillRect/>
          </a:stretch>
        </p:blipFill>
        <p:spPr>
          <a:xfrm>
            <a:off x="4641816" y="1831303"/>
            <a:ext cx="3305207" cy="1211685"/>
          </a:xfrm>
          <a:prstGeom prst="rect">
            <a:avLst/>
          </a:prstGeom>
          <a:ln w="38100">
            <a:solidFill>
              <a:srgbClr val="C00000"/>
            </a:solidFill>
          </a:ln>
        </p:spPr>
      </p:pic>
      <p:pic>
        <p:nvPicPr>
          <p:cNvPr id="10" name="Picture 9">
            <a:extLst>
              <a:ext uri="{FF2B5EF4-FFF2-40B4-BE49-F238E27FC236}">
                <a16:creationId xmlns:a16="http://schemas.microsoft.com/office/drawing/2014/main" id="{32DE82E0-C745-4070-E2EA-02FE6BB67BBC}"/>
              </a:ext>
            </a:extLst>
          </p:cNvPr>
          <p:cNvPicPr>
            <a:picLocks noChangeAspect="1"/>
          </p:cNvPicPr>
          <p:nvPr/>
        </p:nvPicPr>
        <p:blipFill>
          <a:blip r:embed="rId5"/>
          <a:stretch>
            <a:fillRect/>
          </a:stretch>
        </p:blipFill>
        <p:spPr>
          <a:xfrm>
            <a:off x="8102782" y="1831304"/>
            <a:ext cx="3305207" cy="1234310"/>
          </a:xfrm>
          <a:prstGeom prst="rect">
            <a:avLst/>
          </a:prstGeom>
          <a:ln w="38100">
            <a:solidFill>
              <a:srgbClr val="FFC000"/>
            </a:solidFill>
          </a:ln>
        </p:spPr>
      </p:pic>
      <p:pic>
        <p:nvPicPr>
          <p:cNvPr id="12" name="Picture 11">
            <a:extLst>
              <a:ext uri="{FF2B5EF4-FFF2-40B4-BE49-F238E27FC236}">
                <a16:creationId xmlns:a16="http://schemas.microsoft.com/office/drawing/2014/main" id="{40A3F6CA-EDCF-CC5E-C4DE-22DCA868E2D0}"/>
              </a:ext>
            </a:extLst>
          </p:cNvPr>
          <p:cNvPicPr>
            <a:picLocks noChangeAspect="1"/>
          </p:cNvPicPr>
          <p:nvPr/>
        </p:nvPicPr>
        <p:blipFill>
          <a:blip r:embed="rId6"/>
          <a:stretch>
            <a:fillRect/>
          </a:stretch>
        </p:blipFill>
        <p:spPr>
          <a:xfrm>
            <a:off x="8349525" y="3175190"/>
            <a:ext cx="3305207" cy="1234394"/>
          </a:xfrm>
          <a:prstGeom prst="rect">
            <a:avLst/>
          </a:prstGeom>
          <a:ln w="38100">
            <a:solidFill>
              <a:srgbClr val="92D050"/>
            </a:solidFill>
          </a:ln>
        </p:spPr>
      </p:pic>
      <p:pic>
        <p:nvPicPr>
          <p:cNvPr id="14" name="Picture 13">
            <a:extLst>
              <a:ext uri="{FF2B5EF4-FFF2-40B4-BE49-F238E27FC236}">
                <a16:creationId xmlns:a16="http://schemas.microsoft.com/office/drawing/2014/main" id="{81172824-AD74-7EBF-D1F5-9BFE89F968E5}"/>
              </a:ext>
            </a:extLst>
          </p:cNvPr>
          <p:cNvPicPr>
            <a:picLocks noChangeAspect="1"/>
          </p:cNvPicPr>
          <p:nvPr/>
        </p:nvPicPr>
        <p:blipFill>
          <a:blip r:embed="rId7"/>
          <a:stretch>
            <a:fillRect/>
          </a:stretch>
        </p:blipFill>
        <p:spPr>
          <a:xfrm>
            <a:off x="8349525" y="4513385"/>
            <a:ext cx="3305207" cy="1050127"/>
          </a:xfrm>
          <a:prstGeom prst="rect">
            <a:avLst/>
          </a:prstGeom>
          <a:ln w="38100">
            <a:solidFill>
              <a:srgbClr val="00B0F0"/>
            </a:solidFill>
          </a:ln>
        </p:spPr>
      </p:pic>
      <p:pic>
        <p:nvPicPr>
          <p:cNvPr id="16" name="Picture 15">
            <a:extLst>
              <a:ext uri="{FF2B5EF4-FFF2-40B4-BE49-F238E27FC236}">
                <a16:creationId xmlns:a16="http://schemas.microsoft.com/office/drawing/2014/main" id="{B92E4007-204F-6389-C157-57E3C9A65869}"/>
              </a:ext>
            </a:extLst>
          </p:cNvPr>
          <p:cNvPicPr>
            <a:picLocks noChangeAspect="1"/>
          </p:cNvPicPr>
          <p:nvPr/>
        </p:nvPicPr>
        <p:blipFill rotWithShape="1">
          <a:blip r:embed="rId8"/>
          <a:srcRect r="12537"/>
          <a:stretch/>
        </p:blipFill>
        <p:spPr>
          <a:xfrm>
            <a:off x="8349525" y="5685935"/>
            <a:ext cx="3305207" cy="1115902"/>
          </a:xfrm>
          <a:prstGeom prst="rect">
            <a:avLst/>
          </a:prstGeom>
          <a:ln w="38100">
            <a:solidFill>
              <a:schemeClr val="accent5">
                <a:lumMod val="50000"/>
              </a:schemeClr>
            </a:solidFill>
          </a:ln>
        </p:spPr>
      </p:pic>
      <p:sp>
        <p:nvSpPr>
          <p:cNvPr id="17" name="Rectangle 16">
            <a:extLst>
              <a:ext uri="{FF2B5EF4-FFF2-40B4-BE49-F238E27FC236}">
                <a16:creationId xmlns:a16="http://schemas.microsoft.com/office/drawing/2014/main" id="{04736F87-CD8E-1A19-6399-98C14EF0FF9D}"/>
              </a:ext>
            </a:extLst>
          </p:cNvPr>
          <p:cNvSpPr/>
          <p:nvPr/>
        </p:nvSpPr>
        <p:spPr>
          <a:xfrm>
            <a:off x="1372612" y="2743201"/>
            <a:ext cx="1173817" cy="2976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71A0DB0C-0DFE-772C-2CA0-CF4801E0AD17}"/>
              </a:ext>
            </a:extLst>
          </p:cNvPr>
          <p:cNvSpPr/>
          <p:nvPr/>
        </p:nvSpPr>
        <p:spPr>
          <a:xfrm>
            <a:off x="8252751" y="2777925"/>
            <a:ext cx="567158" cy="2465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7092816A-0BEE-C925-7AD5-0AE537252F9F}"/>
              </a:ext>
            </a:extLst>
          </p:cNvPr>
          <p:cNvSpPr/>
          <p:nvPr/>
        </p:nvSpPr>
        <p:spPr>
          <a:xfrm>
            <a:off x="9469417" y="4109013"/>
            <a:ext cx="415363" cy="25459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273A088E-266F-E936-5222-DFEF9EF257A9}"/>
              </a:ext>
            </a:extLst>
          </p:cNvPr>
          <p:cNvSpPr/>
          <p:nvPr/>
        </p:nvSpPr>
        <p:spPr>
          <a:xfrm>
            <a:off x="10301995" y="4123481"/>
            <a:ext cx="415363" cy="22855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C16214F2-3C73-822B-24EE-B92E4C5E7C60}"/>
              </a:ext>
            </a:extLst>
          </p:cNvPr>
          <p:cNvSpPr/>
          <p:nvPr/>
        </p:nvSpPr>
        <p:spPr>
          <a:xfrm>
            <a:off x="11102557" y="4135648"/>
            <a:ext cx="415363" cy="228551"/>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a:extLst>
              <a:ext uri="{FF2B5EF4-FFF2-40B4-BE49-F238E27FC236}">
                <a16:creationId xmlns:a16="http://schemas.microsoft.com/office/drawing/2014/main" id="{D0593012-2404-B91E-9EA6-8A9E79D8121D}"/>
              </a:ext>
            </a:extLst>
          </p:cNvPr>
          <p:cNvSpPr/>
          <p:nvPr/>
        </p:nvSpPr>
        <p:spPr>
          <a:xfrm>
            <a:off x="248970" y="3680749"/>
            <a:ext cx="7945906" cy="73323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BE82FCF3-9E1A-4486-34AD-7EFA2B014CA4}"/>
              </a:ext>
            </a:extLst>
          </p:cNvPr>
          <p:cNvSpPr/>
          <p:nvPr/>
        </p:nvSpPr>
        <p:spPr>
          <a:xfrm>
            <a:off x="250899" y="5499903"/>
            <a:ext cx="7945906" cy="73323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2EC5A9DC-DDBE-F087-5DF5-5702FE4BCDAB}"/>
              </a:ext>
            </a:extLst>
          </p:cNvPr>
          <p:cNvSpPr/>
          <p:nvPr/>
        </p:nvSpPr>
        <p:spPr>
          <a:xfrm>
            <a:off x="252827" y="4423958"/>
            <a:ext cx="7945906" cy="5470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Z</a:t>
            </a:r>
          </a:p>
        </p:txBody>
      </p:sp>
      <p:sp>
        <p:nvSpPr>
          <p:cNvPr id="27" name="Rectangle 26">
            <a:extLst>
              <a:ext uri="{FF2B5EF4-FFF2-40B4-BE49-F238E27FC236}">
                <a16:creationId xmlns:a16="http://schemas.microsoft.com/office/drawing/2014/main" id="{B6B489A5-080C-467C-DCB4-31A789C353DC}"/>
              </a:ext>
            </a:extLst>
          </p:cNvPr>
          <p:cNvSpPr/>
          <p:nvPr/>
        </p:nvSpPr>
        <p:spPr>
          <a:xfrm>
            <a:off x="254754" y="4958325"/>
            <a:ext cx="7945906" cy="54705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Z</a:t>
            </a:r>
          </a:p>
        </p:txBody>
      </p:sp>
      <p:sp>
        <p:nvSpPr>
          <p:cNvPr id="28" name="Rectangle 27">
            <a:extLst>
              <a:ext uri="{FF2B5EF4-FFF2-40B4-BE49-F238E27FC236}">
                <a16:creationId xmlns:a16="http://schemas.microsoft.com/office/drawing/2014/main" id="{971DD4C8-0286-05A0-EF4A-E89AFF2E74F8}"/>
              </a:ext>
            </a:extLst>
          </p:cNvPr>
          <p:cNvSpPr/>
          <p:nvPr/>
        </p:nvSpPr>
        <p:spPr>
          <a:xfrm>
            <a:off x="254755" y="6243105"/>
            <a:ext cx="7945906" cy="54705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Z</a:t>
            </a:r>
          </a:p>
        </p:txBody>
      </p:sp>
    </p:spTree>
    <p:extLst>
      <p:ext uri="{BB962C8B-B14F-4D97-AF65-F5344CB8AC3E}">
        <p14:creationId xmlns:p14="http://schemas.microsoft.com/office/powerpoint/2010/main" val="191558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[Find Monster Cards] (Trello screenshot)</a:t>
            </a:r>
          </a:p>
        </p:txBody>
      </p:sp>
      <p:pic>
        <p:nvPicPr>
          <p:cNvPr id="4" name="Picture 3">
            <a:extLst>
              <a:ext uri="{FF2B5EF4-FFF2-40B4-BE49-F238E27FC236}">
                <a16:creationId xmlns:a16="http://schemas.microsoft.com/office/drawing/2014/main" id="{AE675245-1600-6662-F0B6-017A8E88837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897" b="93793" l="7047" r="94966">
                        <a14:foregroundMark x1="13758" y1="10690" x2="11074" y2="82069"/>
                        <a14:foregroundMark x1="11074" y1="82069" x2="18121" y2="87586"/>
                        <a14:foregroundMark x1="18121" y1="87586" x2="49664" y2="87931"/>
                        <a14:foregroundMark x1="49664" y1="87931" x2="74161" y2="84828"/>
                        <a14:foregroundMark x1="74161" y1="84828" x2="88926" y2="86207"/>
                        <a14:foregroundMark x1="88926" y1="86207" x2="91275" y2="74828"/>
                        <a14:foregroundMark x1="91275" y1="74828" x2="90940" y2="47586"/>
                        <a14:foregroundMark x1="90940" y1="47586" x2="94631" y2="38966"/>
                        <a14:foregroundMark x1="94631" y1="38966" x2="91275" y2="24483"/>
                        <a14:foregroundMark x1="91275" y1="24483" x2="84564" y2="16552"/>
                        <a14:foregroundMark x1="84564" y1="16552" x2="27181" y2="11724"/>
                        <a14:foregroundMark x1="18121" y1="8276" x2="9060" y2="9655"/>
                        <a14:foregroundMark x1="7383" y1="10345" x2="7047" y2="35517"/>
                        <a14:foregroundMark x1="10738" y1="7931" x2="37919" y2="6897"/>
                        <a14:foregroundMark x1="92282" y1="10345" x2="92617" y2="22759"/>
                        <a14:foregroundMark x1="95302" y1="10000" x2="94631" y2="23103"/>
                        <a14:foregroundMark x1="93289" y1="87931" x2="48993" y2="93793"/>
                        <a14:foregroundMark x1="48993" y1="93793" x2="43960" y2="92759"/>
                      </a14:backgroundRemoval>
                    </a14:imgEffect>
                  </a14:imgLayer>
                </a14:imgProps>
              </a:ext>
            </a:extLst>
          </a:blip>
          <a:stretch>
            <a:fillRect/>
          </a:stretch>
        </p:blipFill>
        <p:spPr>
          <a:xfrm>
            <a:off x="5306487" y="643466"/>
            <a:ext cx="5722358" cy="5568739"/>
          </a:xfrm>
          <a:prstGeom prst="rect">
            <a:avLst/>
          </a:prstGeom>
        </p:spPr>
      </p:pic>
    </p:spTree>
    <p:extLst>
      <p:ext uri="{BB962C8B-B14F-4D97-AF65-F5344CB8AC3E}">
        <p14:creationId xmlns:p14="http://schemas.microsoft.com/office/powerpoint/2010/main" val="143395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[Find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357746154"/>
              </p:ext>
            </p:extLst>
          </p:nvPr>
        </p:nvGraphicFramePr>
        <p:xfrm>
          <a:off x="630936" y="2506161"/>
          <a:ext cx="10917936" cy="3528905"/>
        </p:xfrm>
        <a:graphic>
          <a:graphicData uri="http://schemas.openxmlformats.org/drawingml/2006/table">
            <a:tbl>
              <a:tblPr firstRow="1" bandRow="1">
                <a:noFill/>
              </a:tblPr>
              <a:tblGrid>
                <a:gridCol w="6484383">
                  <a:extLst>
                    <a:ext uri="{9D8B030D-6E8A-4147-A177-3AD203B41FA5}">
                      <a16:colId xmlns:a16="http://schemas.microsoft.com/office/drawing/2014/main" val="20000"/>
                    </a:ext>
                  </a:extLst>
                </a:gridCol>
                <a:gridCol w="4433553">
                  <a:extLst>
                    <a:ext uri="{9D8B030D-6E8A-4147-A177-3AD203B41FA5}">
                      <a16:colId xmlns:a16="http://schemas.microsoft.com/office/drawing/2014/main" val="20001"/>
                    </a:ext>
                  </a:extLst>
                </a:gridCol>
              </a:tblGrid>
              <a:tr h="717031">
                <a:tc>
                  <a:txBody>
                    <a:bodyPr/>
                    <a:lstStyle/>
                    <a:p>
                      <a:pPr marL="0" lvl="0" indent="0" algn="l" rtl="0">
                        <a:spcBef>
                          <a:spcPts val="0"/>
                        </a:spcBef>
                        <a:spcAft>
                          <a:spcPts val="0"/>
                        </a:spcAft>
                        <a:buNone/>
                      </a:pPr>
                      <a:r>
                        <a:rPr lang="en" sz="2700" b="1"/>
                        <a:t>Test Cases - input</a:t>
                      </a:r>
                      <a:endParaRPr sz="2700" b="1"/>
                    </a:p>
                  </a:txBody>
                  <a:tcPr marL="135275" marR="135275" marT="135275" marB="135275">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5275" marR="135275" marT="135275" marB="135275">
                    <a:solidFill>
                      <a:srgbClr val="CCCCCC"/>
                    </a:solidFill>
                  </a:tcPr>
                </a:tc>
                <a:extLst>
                  <a:ext uri="{0D108BD9-81ED-4DB2-BD59-A6C34878D82A}">
                    <a16:rowId xmlns:a16="http://schemas.microsoft.com/office/drawing/2014/main" val="10000"/>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Find</a:t>
                      </a:r>
                    </a:p>
                  </a:txBody>
                  <a:tcPr marL="170525" marR="170525" marT="170525" marB="170525"/>
                </a:tc>
                <a:tc>
                  <a:txBody>
                    <a:bodyPr/>
                    <a:lstStyle/>
                    <a:p>
                      <a:pPr marL="0" lvl="0" indent="0" algn="l">
                        <a:spcBef>
                          <a:spcPts val="0"/>
                        </a:spcBef>
                        <a:spcAft>
                          <a:spcPts val="0"/>
                        </a:spcAft>
                        <a:buNone/>
                      </a:pPr>
                      <a:r>
                        <a:rPr lang="en-US" sz="1300" dirty="0"/>
                        <a:t>Show Options</a:t>
                      </a:r>
                    </a:p>
                  </a:txBody>
                  <a:tcPr marL="170525" marR="170525" marT="170525" marB="170525"/>
                </a:tc>
                <a:extLst>
                  <a:ext uri="{0D108BD9-81ED-4DB2-BD59-A6C34878D82A}">
                    <a16:rowId xmlns:a16="http://schemas.microsoft.com/office/drawing/2014/main" val="10001"/>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0525" marR="170525" marT="170525" marB="170525"/>
                </a:tc>
                <a:tc>
                  <a:txBody>
                    <a:bodyPr/>
                    <a:lstStyle/>
                    <a:p>
                      <a:pPr marL="0" lvl="0" indent="0" algn="l">
                        <a:spcBef>
                          <a:spcPts val="0"/>
                        </a:spcBef>
                        <a:spcAft>
                          <a:spcPts val="0"/>
                        </a:spcAft>
                        <a:buNone/>
                      </a:pPr>
                      <a:r>
                        <a:rPr lang="en-US" sz="1300" dirty="0"/>
                        <a:t>Print MONSTERS stats</a:t>
                      </a:r>
                    </a:p>
                  </a:txBody>
                  <a:tcPr marL="170525" marR="170525" marT="170525" marB="170525"/>
                </a:tc>
                <a:extLst>
                  <a:ext uri="{0D108BD9-81ED-4DB2-BD59-A6C34878D82A}">
                    <a16:rowId xmlns:a16="http://schemas.microsoft.com/office/drawing/2014/main" val="1653476851"/>
                  </a:ext>
                </a:extLst>
              </a:tr>
              <a:tr h="702968">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0524" marR="170524" marT="170524" marB="170524"/>
                </a:tc>
                <a:tc>
                  <a:txBody>
                    <a:bodyPr/>
                    <a:lstStyle/>
                    <a:p>
                      <a:pPr marL="0" lvl="0" indent="0" algn="l">
                        <a:spcBef>
                          <a:spcPts val="0"/>
                        </a:spcBef>
                        <a:spcAft>
                          <a:spcPts val="0"/>
                        </a:spcAft>
                        <a:buNone/>
                      </a:pPr>
                      <a:r>
                        <a:rPr lang="en-US" sz="1300" dirty="0"/>
                        <a:t>Print MONSTERS stats</a:t>
                      </a:r>
                    </a:p>
                  </a:txBody>
                  <a:tcPr marL="170524" marR="170524" marT="170524" marB="170524"/>
                </a:tc>
                <a:extLst>
                  <a:ext uri="{0D108BD9-81ED-4DB2-BD59-A6C34878D82A}">
                    <a16:rowId xmlns:a16="http://schemas.microsoft.com/office/drawing/2014/main" val="217106805"/>
                  </a:ext>
                </a:extLst>
              </a:tr>
              <a:tr h="70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dirty="0">
                          <a:solidFill>
                            <a:srgbClr val="6A8759"/>
                          </a:solidFill>
                          <a:latin typeface="Consolas"/>
                        </a:rPr>
                        <a:t>Exit</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spTree>
    <p:extLst>
      <p:ext uri="{BB962C8B-B14F-4D97-AF65-F5344CB8AC3E}">
        <p14:creationId xmlns:p14="http://schemas.microsoft.com/office/powerpoint/2010/main" val="366604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363638" y="497780"/>
            <a:ext cx="10515600" cy="562928"/>
          </a:xfrm>
        </p:spPr>
        <p:txBody>
          <a:bodyPr>
            <a:normAutofit fontScale="90000"/>
          </a:bodyPr>
          <a:lstStyle/>
          <a:p>
            <a:r>
              <a:rPr lang="en-NZ" dirty="0"/>
              <a:t>[</a:t>
            </a:r>
            <a:r>
              <a:rPr lang="en-US" sz="4400" kern="1200" dirty="0">
                <a:latin typeface="+mj-lt"/>
                <a:ea typeface="+mj-ea"/>
                <a:cs typeface="+mj-cs"/>
              </a:rPr>
              <a:t>Find Monster Cards</a:t>
            </a:r>
            <a:r>
              <a:rPr lang="en-NZ" dirty="0"/>
              <a:t>]: Testing </a:t>
            </a:r>
          </a:p>
        </p:txBody>
      </p:sp>
      <p:pic>
        <p:nvPicPr>
          <p:cNvPr id="5" name="Picture 4">
            <a:extLst>
              <a:ext uri="{FF2B5EF4-FFF2-40B4-BE49-F238E27FC236}">
                <a16:creationId xmlns:a16="http://schemas.microsoft.com/office/drawing/2014/main" id="{BC313023-4C7F-580C-47D3-D8EED58EDEFB}"/>
              </a:ext>
            </a:extLst>
          </p:cNvPr>
          <p:cNvPicPr>
            <a:picLocks noChangeAspect="1"/>
          </p:cNvPicPr>
          <p:nvPr/>
        </p:nvPicPr>
        <p:blipFill>
          <a:blip r:embed="rId3"/>
          <a:stretch>
            <a:fillRect/>
          </a:stretch>
        </p:blipFill>
        <p:spPr>
          <a:xfrm>
            <a:off x="8322197" y="1563494"/>
            <a:ext cx="3741744" cy="1158340"/>
          </a:xfrm>
          <a:prstGeom prst="rect">
            <a:avLst/>
          </a:prstGeom>
          <a:ln w="38100">
            <a:solidFill>
              <a:srgbClr val="C00000"/>
            </a:solidFill>
          </a:ln>
        </p:spPr>
      </p:pic>
      <p:pic>
        <p:nvPicPr>
          <p:cNvPr id="7" name="Picture 6">
            <a:extLst>
              <a:ext uri="{FF2B5EF4-FFF2-40B4-BE49-F238E27FC236}">
                <a16:creationId xmlns:a16="http://schemas.microsoft.com/office/drawing/2014/main" id="{56CD391B-CBD0-29CF-6EB2-E98477E77454}"/>
              </a:ext>
            </a:extLst>
          </p:cNvPr>
          <p:cNvPicPr>
            <a:picLocks noChangeAspect="1"/>
          </p:cNvPicPr>
          <p:nvPr/>
        </p:nvPicPr>
        <p:blipFill>
          <a:blip r:embed="rId4"/>
          <a:stretch>
            <a:fillRect/>
          </a:stretch>
        </p:blipFill>
        <p:spPr>
          <a:xfrm>
            <a:off x="252352" y="1731846"/>
            <a:ext cx="7876933" cy="905973"/>
          </a:xfrm>
          <a:prstGeom prst="rect">
            <a:avLst/>
          </a:prstGeom>
          <a:ln w="38100">
            <a:solidFill>
              <a:srgbClr val="FFC000"/>
            </a:solidFill>
          </a:ln>
        </p:spPr>
      </p:pic>
      <p:pic>
        <p:nvPicPr>
          <p:cNvPr id="9" name="Picture 8">
            <a:extLst>
              <a:ext uri="{FF2B5EF4-FFF2-40B4-BE49-F238E27FC236}">
                <a16:creationId xmlns:a16="http://schemas.microsoft.com/office/drawing/2014/main" id="{1E0720D0-6640-ABE4-DFBC-E53BE7A956C7}"/>
              </a:ext>
            </a:extLst>
          </p:cNvPr>
          <p:cNvPicPr>
            <a:picLocks noChangeAspect="1"/>
          </p:cNvPicPr>
          <p:nvPr/>
        </p:nvPicPr>
        <p:blipFill>
          <a:blip r:embed="rId5"/>
          <a:stretch>
            <a:fillRect/>
          </a:stretch>
        </p:blipFill>
        <p:spPr>
          <a:xfrm>
            <a:off x="8009018" y="4212188"/>
            <a:ext cx="2995609" cy="1133308"/>
          </a:xfrm>
          <a:prstGeom prst="rect">
            <a:avLst/>
          </a:prstGeom>
          <a:ln w="38100">
            <a:solidFill>
              <a:srgbClr val="FFC000"/>
            </a:solidFill>
          </a:ln>
        </p:spPr>
      </p:pic>
      <p:pic>
        <p:nvPicPr>
          <p:cNvPr id="11" name="Picture 10">
            <a:extLst>
              <a:ext uri="{FF2B5EF4-FFF2-40B4-BE49-F238E27FC236}">
                <a16:creationId xmlns:a16="http://schemas.microsoft.com/office/drawing/2014/main" id="{5EE1DBF8-8FBF-1230-0F92-50790F24587B}"/>
              </a:ext>
            </a:extLst>
          </p:cNvPr>
          <p:cNvPicPr>
            <a:picLocks noChangeAspect="1"/>
          </p:cNvPicPr>
          <p:nvPr/>
        </p:nvPicPr>
        <p:blipFill>
          <a:blip r:embed="rId6"/>
          <a:stretch>
            <a:fillRect/>
          </a:stretch>
        </p:blipFill>
        <p:spPr>
          <a:xfrm>
            <a:off x="8009018" y="2922767"/>
            <a:ext cx="3151613" cy="1133308"/>
          </a:xfrm>
          <a:prstGeom prst="rect">
            <a:avLst/>
          </a:prstGeom>
          <a:ln w="38100">
            <a:solidFill>
              <a:srgbClr val="FFC000"/>
            </a:solidFill>
          </a:ln>
        </p:spPr>
      </p:pic>
      <p:graphicFrame>
        <p:nvGraphicFramePr>
          <p:cNvPr id="12" name="Google Shape;92;p19">
            <a:extLst>
              <a:ext uri="{FF2B5EF4-FFF2-40B4-BE49-F238E27FC236}">
                <a16:creationId xmlns:a16="http://schemas.microsoft.com/office/drawing/2014/main" id="{F403FD39-C100-C94B-534E-AC1FEF8DEC76}"/>
              </a:ext>
            </a:extLst>
          </p:cNvPr>
          <p:cNvGraphicFramePr/>
          <p:nvPr>
            <p:extLst>
              <p:ext uri="{D42A27DB-BD31-4B8C-83A1-F6EECF244321}">
                <p14:modId xmlns:p14="http://schemas.microsoft.com/office/powerpoint/2010/main" val="2651540460"/>
              </p:ext>
            </p:extLst>
          </p:nvPr>
        </p:nvGraphicFramePr>
        <p:xfrm>
          <a:off x="252352" y="2842577"/>
          <a:ext cx="7467961" cy="3009133"/>
        </p:xfrm>
        <a:graphic>
          <a:graphicData uri="http://schemas.openxmlformats.org/drawingml/2006/table">
            <a:tbl>
              <a:tblPr firstRow="1" bandRow="1">
                <a:noFill/>
              </a:tblPr>
              <a:tblGrid>
                <a:gridCol w="4435373">
                  <a:extLst>
                    <a:ext uri="{9D8B030D-6E8A-4147-A177-3AD203B41FA5}">
                      <a16:colId xmlns:a16="http://schemas.microsoft.com/office/drawing/2014/main" val="20000"/>
                    </a:ext>
                  </a:extLst>
                </a:gridCol>
                <a:gridCol w="3032588">
                  <a:extLst>
                    <a:ext uri="{9D8B030D-6E8A-4147-A177-3AD203B41FA5}">
                      <a16:colId xmlns:a16="http://schemas.microsoft.com/office/drawing/2014/main" val="20001"/>
                    </a:ext>
                  </a:extLst>
                </a:gridCol>
              </a:tblGrid>
              <a:tr h="574794">
                <a:tc>
                  <a:txBody>
                    <a:bodyPr/>
                    <a:lstStyle/>
                    <a:p>
                      <a:pPr marL="0" lvl="0" indent="0" algn="l" rtl="0">
                        <a:spcBef>
                          <a:spcPts val="0"/>
                        </a:spcBef>
                        <a:spcAft>
                          <a:spcPts val="0"/>
                        </a:spcAft>
                        <a:buNone/>
                      </a:pPr>
                      <a:r>
                        <a:rPr lang="en" sz="1700" b="1" dirty="0"/>
                        <a:t>Test Cases - input</a:t>
                      </a:r>
                      <a:endParaRPr sz="1700" b="1" dirty="0"/>
                    </a:p>
                  </a:txBody>
                  <a:tcPr marL="135275" marR="135275" marT="135275" marB="135275">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35275" marR="135275" marT="135275" marB="135275">
                    <a:solidFill>
                      <a:srgbClr val="CCCCCC"/>
                    </a:solidFill>
                  </a:tcPr>
                </a:tc>
                <a:extLst>
                  <a:ext uri="{0D108BD9-81ED-4DB2-BD59-A6C34878D82A}">
                    <a16:rowId xmlns:a16="http://schemas.microsoft.com/office/drawing/2014/main" val="10000"/>
                  </a:ext>
                </a:extLst>
              </a:tr>
              <a:tr h="563522">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-Find MONSTERS</a:t>
                      </a:r>
                    </a:p>
                  </a:txBody>
                  <a:tcPr marL="170525" marR="170525" marT="170525" marB="170525"/>
                </a:tc>
                <a:tc>
                  <a:txBody>
                    <a:bodyPr/>
                    <a:lstStyle/>
                    <a:p>
                      <a:pPr marL="0" lvl="0" indent="0" algn="l">
                        <a:spcBef>
                          <a:spcPts val="0"/>
                        </a:spcBef>
                        <a:spcAft>
                          <a:spcPts val="0"/>
                        </a:spcAft>
                        <a:buNone/>
                      </a:pPr>
                      <a:r>
                        <a:rPr lang="en-US" sz="1300" dirty="0"/>
                        <a:t>Proceed to show monsters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Show Options</a:t>
                      </a:r>
                    </a:p>
                    <a:p>
                      <a:pPr marL="0" lvl="0" indent="0" algn="l">
                        <a:spcBef>
                          <a:spcPts val="0"/>
                        </a:spcBef>
                        <a:spcAft>
                          <a:spcPts val="0"/>
                        </a:spcAft>
                        <a:buNone/>
                      </a:pPr>
                      <a:endParaRPr lang="en-US" sz="1300" dirty="0"/>
                    </a:p>
                  </a:txBody>
                  <a:tcPr marL="170525" marR="170525" marT="170525" marB="170525"/>
                </a:tc>
                <a:extLst>
                  <a:ext uri="{0D108BD9-81ED-4DB2-BD59-A6C34878D82A}">
                    <a16:rowId xmlns:a16="http://schemas.microsoft.com/office/drawing/2014/main" val="2708658882"/>
                  </a:ext>
                </a:extLst>
              </a:tr>
              <a:tr h="563522">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What Monster Card would you like to view</a:t>
                      </a:r>
                      <a:br>
                        <a:rPr lang="en-US" sz="1300" b="1" i="0" u="none" strike="noStrike" noProof="0" dirty="0">
                          <a:solidFill>
                            <a:srgbClr val="6A8759"/>
                          </a:solidFill>
                          <a:latin typeface="Consolas"/>
                        </a:rPr>
                      </a:br>
                      <a:r>
                        <a:rPr lang="en-US" sz="1300" b="1" i="0" u="none" strike="noStrike" noProof="0" dirty="0">
                          <a:solidFill>
                            <a:srgbClr val="6A8759"/>
                          </a:solidFill>
                          <a:latin typeface="Consolas"/>
                        </a:rPr>
                        <a:t>-Premade card</a:t>
                      </a:r>
                    </a:p>
                    <a:p>
                      <a:pPr lvl="0" algn="l">
                        <a:lnSpc>
                          <a:spcPct val="100000"/>
                        </a:lnSpc>
                        <a:spcBef>
                          <a:spcPts val="0"/>
                        </a:spcBef>
                        <a:spcAft>
                          <a:spcPts val="0"/>
                        </a:spcAft>
                        <a:buNone/>
                      </a:pPr>
                      <a:r>
                        <a:rPr lang="en-US" sz="1300" b="1" i="0" u="none" strike="noStrike" noProof="0" dirty="0">
                          <a:solidFill>
                            <a:srgbClr val="6A8759"/>
                          </a:solidFill>
                          <a:latin typeface="Consolas"/>
                        </a:rPr>
                        <a:t>-User made card</a:t>
                      </a:r>
                    </a:p>
                  </a:txBody>
                  <a:tcPr marL="170525" marR="170525" marT="170525" marB="170525"/>
                </a:tc>
                <a:tc>
                  <a:txBody>
                    <a:bodyPr/>
                    <a:lstStyle/>
                    <a:p>
                      <a:pPr marL="0" lvl="0" indent="0" algn="l">
                        <a:spcBef>
                          <a:spcPts val="0"/>
                        </a:spcBef>
                        <a:spcAft>
                          <a:spcPts val="0"/>
                        </a:spcAft>
                        <a:buNone/>
                      </a:pPr>
                      <a:r>
                        <a:rPr lang="en-US" sz="1300" dirty="0"/>
                        <a:t>Show details of selected monster</a:t>
                      </a:r>
                    </a:p>
                  </a:txBody>
                  <a:tcPr marL="170525" marR="170525" marT="170525" marB="170525"/>
                </a:tc>
                <a:extLst>
                  <a:ext uri="{0D108BD9-81ED-4DB2-BD59-A6C34878D82A}">
                    <a16:rowId xmlns:a16="http://schemas.microsoft.com/office/drawing/2014/main" val="10001"/>
                  </a:ext>
                </a:extLst>
              </a:tr>
              <a:tr h="563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pic>
        <p:nvPicPr>
          <p:cNvPr id="14" name="Picture 13">
            <a:extLst>
              <a:ext uri="{FF2B5EF4-FFF2-40B4-BE49-F238E27FC236}">
                <a16:creationId xmlns:a16="http://schemas.microsoft.com/office/drawing/2014/main" id="{8436978E-A895-1F01-B81C-29B68FD289C9}"/>
              </a:ext>
            </a:extLst>
          </p:cNvPr>
          <p:cNvPicPr>
            <a:picLocks noChangeAspect="1"/>
          </p:cNvPicPr>
          <p:nvPr/>
        </p:nvPicPr>
        <p:blipFill>
          <a:blip r:embed="rId7"/>
          <a:stretch>
            <a:fillRect/>
          </a:stretch>
        </p:blipFill>
        <p:spPr>
          <a:xfrm>
            <a:off x="8009018" y="5474331"/>
            <a:ext cx="3900949" cy="1132534"/>
          </a:xfrm>
          <a:prstGeom prst="rect">
            <a:avLst/>
          </a:prstGeom>
          <a:ln w="38100">
            <a:solidFill>
              <a:srgbClr val="92D050"/>
            </a:solidFill>
          </a:ln>
        </p:spPr>
      </p:pic>
      <p:sp>
        <p:nvSpPr>
          <p:cNvPr id="15" name="Rectangle 14">
            <a:extLst>
              <a:ext uri="{FF2B5EF4-FFF2-40B4-BE49-F238E27FC236}">
                <a16:creationId xmlns:a16="http://schemas.microsoft.com/office/drawing/2014/main" id="{2645D207-B6BD-98D7-9575-82406F33C0E8}"/>
              </a:ext>
            </a:extLst>
          </p:cNvPr>
          <p:cNvSpPr/>
          <p:nvPr/>
        </p:nvSpPr>
        <p:spPr>
          <a:xfrm>
            <a:off x="7315200" y="2338086"/>
            <a:ext cx="393537" cy="24101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C1DB30BA-847D-1B34-1EF7-61C69EBBF3BF}"/>
              </a:ext>
            </a:extLst>
          </p:cNvPr>
          <p:cNvSpPr/>
          <p:nvPr/>
        </p:nvSpPr>
        <p:spPr>
          <a:xfrm>
            <a:off x="8738886" y="2326511"/>
            <a:ext cx="937549" cy="25259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B1B254DA-A7C5-C67D-C880-3A3EB874F944}"/>
              </a:ext>
            </a:extLst>
          </p:cNvPr>
          <p:cNvSpPr/>
          <p:nvPr/>
        </p:nvSpPr>
        <p:spPr>
          <a:xfrm>
            <a:off x="7798744" y="2326511"/>
            <a:ext cx="326682" cy="27840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8032D023-E830-1587-91C0-4BE7C788A0FA}"/>
              </a:ext>
            </a:extLst>
          </p:cNvPr>
          <p:cNvSpPr/>
          <p:nvPr/>
        </p:nvSpPr>
        <p:spPr>
          <a:xfrm>
            <a:off x="252351" y="2335671"/>
            <a:ext cx="569451" cy="2576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9F4EE95F-3C1E-000C-D449-F7D17ACEA925}"/>
              </a:ext>
            </a:extLst>
          </p:cNvPr>
          <p:cNvSpPr/>
          <p:nvPr/>
        </p:nvSpPr>
        <p:spPr>
          <a:xfrm>
            <a:off x="252351" y="3429000"/>
            <a:ext cx="7467961" cy="9059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C95E0973-A3AF-C6BA-9DFA-BB2513F34400}"/>
              </a:ext>
            </a:extLst>
          </p:cNvPr>
          <p:cNvSpPr/>
          <p:nvPr/>
        </p:nvSpPr>
        <p:spPr>
          <a:xfrm>
            <a:off x="254278" y="4356902"/>
            <a:ext cx="7467961" cy="90597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24BCA6AA-D06B-F90C-D81F-7CEFA9447245}"/>
              </a:ext>
            </a:extLst>
          </p:cNvPr>
          <p:cNvSpPr/>
          <p:nvPr/>
        </p:nvSpPr>
        <p:spPr>
          <a:xfrm>
            <a:off x="256208" y="5273237"/>
            <a:ext cx="7467961" cy="58883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80610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[Edit Monster Card] (Trello screenshot)</a:t>
            </a:r>
          </a:p>
        </p:txBody>
      </p:sp>
      <p:pic>
        <p:nvPicPr>
          <p:cNvPr id="4" name="Picture 3">
            <a:extLst>
              <a:ext uri="{FF2B5EF4-FFF2-40B4-BE49-F238E27FC236}">
                <a16:creationId xmlns:a16="http://schemas.microsoft.com/office/drawing/2014/main" id="{2A0BE306-CF3D-B28F-3F14-DF860BBD17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30" b="89977" l="9934" r="94702">
                        <a14:foregroundMark x1="19205" y1="9324" x2="13576" y2="14685"/>
                        <a14:foregroundMark x1="9934" y1="7226" x2="36134" y2="3402"/>
                        <a14:foregroundMark x1="93377" y1="6527" x2="94702" y2="16084"/>
                        <a14:backgroundMark x1="39404" y1="2331" x2="38742" y2="2797"/>
                        <a14:backgroundMark x1="39073" y1="1865" x2="35430" y2="2797"/>
                      </a14:backgroundRemoval>
                    </a14:imgEffect>
                  </a14:imgLayer>
                </a14:imgProps>
              </a:ext>
            </a:extLst>
          </a:blip>
          <a:stretch>
            <a:fillRect/>
          </a:stretch>
        </p:blipFill>
        <p:spPr>
          <a:xfrm>
            <a:off x="6207574" y="643466"/>
            <a:ext cx="3920184" cy="5568739"/>
          </a:xfrm>
          <a:prstGeom prst="rect">
            <a:avLst/>
          </a:prstGeom>
        </p:spPr>
      </p:pic>
    </p:spTree>
    <p:extLst>
      <p:ext uri="{BB962C8B-B14F-4D97-AF65-F5344CB8AC3E}">
        <p14:creationId xmlns:p14="http://schemas.microsoft.com/office/powerpoint/2010/main" val="17737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184325" y="1902899"/>
            <a:ext cx="982335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FF0000"/>
                </a:solidFill>
              </a:rPr>
              <a:t>[https://github.com/peter123321123321/Practice-Internal/blob/main/Final_VersionV2.py]</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[Edit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4057682558"/>
              </p:ext>
            </p:extLst>
          </p:nvPr>
        </p:nvGraphicFramePr>
        <p:xfrm>
          <a:off x="630936" y="2373800"/>
          <a:ext cx="10917937" cy="3793627"/>
        </p:xfrm>
        <a:graphic>
          <a:graphicData uri="http://schemas.openxmlformats.org/drawingml/2006/table">
            <a:tbl>
              <a:tblPr firstRow="1" bandRow="1">
                <a:noFill/>
              </a:tblPr>
              <a:tblGrid>
                <a:gridCol w="6364093">
                  <a:extLst>
                    <a:ext uri="{9D8B030D-6E8A-4147-A177-3AD203B41FA5}">
                      <a16:colId xmlns:a16="http://schemas.microsoft.com/office/drawing/2014/main" val="20000"/>
                    </a:ext>
                  </a:extLst>
                </a:gridCol>
                <a:gridCol w="4553844">
                  <a:extLst>
                    <a:ext uri="{9D8B030D-6E8A-4147-A177-3AD203B41FA5}">
                      <a16:colId xmlns:a16="http://schemas.microsoft.com/office/drawing/2014/main" val="20001"/>
                    </a:ext>
                  </a:extLst>
                </a:gridCol>
              </a:tblGrid>
              <a:tr h="551213">
                <a:tc>
                  <a:txBody>
                    <a:bodyPr/>
                    <a:lstStyle/>
                    <a:p>
                      <a:pPr marL="0" lvl="0" indent="0" algn="l" rtl="0">
                        <a:spcBef>
                          <a:spcPts val="0"/>
                        </a:spcBef>
                        <a:spcAft>
                          <a:spcPts val="0"/>
                        </a:spcAft>
                        <a:buNone/>
                      </a:pPr>
                      <a:r>
                        <a:rPr lang="en" sz="2000" b="1" dirty="0"/>
                        <a:t>Test Cases - input</a:t>
                      </a:r>
                      <a:endParaRPr sz="2000" b="1" dirty="0"/>
                    </a:p>
                  </a:txBody>
                  <a:tcPr marL="103992" marR="103992" marT="103992" marB="103992">
                    <a:solidFill>
                      <a:srgbClr val="CCCCCC"/>
                    </a:solidFill>
                  </a:tcPr>
                </a:tc>
                <a:tc>
                  <a:txBody>
                    <a:bodyPr/>
                    <a:lstStyle/>
                    <a:p>
                      <a:pPr marL="0" lvl="0" indent="0" algn="l" rtl="0">
                        <a:spcBef>
                          <a:spcPts val="0"/>
                        </a:spcBef>
                        <a:spcAft>
                          <a:spcPts val="0"/>
                        </a:spcAft>
                        <a:buNone/>
                      </a:pPr>
                      <a:r>
                        <a:rPr lang="en" sz="2000" b="1"/>
                        <a:t>Expected output</a:t>
                      </a:r>
                      <a:endParaRPr sz="2000" b="1"/>
                    </a:p>
                  </a:txBody>
                  <a:tcPr marL="103992" marR="103992" marT="103992" marB="103992">
                    <a:solidFill>
                      <a:srgbClr val="CCCCCC"/>
                    </a:solidFill>
                  </a:tcPr>
                </a:tc>
                <a:extLst>
                  <a:ext uri="{0D108BD9-81ED-4DB2-BD59-A6C34878D82A}">
                    <a16:rowId xmlns:a16="http://schemas.microsoft.com/office/drawing/2014/main" val="10000"/>
                  </a:ext>
                </a:extLst>
              </a:tr>
              <a:tr h="540404">
                <a:tc>
                  <a:txBody>
                    <a:bodyPr/>
                    <a:lstStyle/>
                    <a:p>
                      <a:pPr lvl="0" algn="l">
                        <a:lnSpc>
                          <a:spcPct val="100000"/>
                        </a:lnSpc>
                        <a:spcBef>
                          <a:spcPts val="0"/>
                        </a:spcBef>
                        <a:spcAft>
                          <a:spcPts val="0"/>
                        </a:spcAft>
                        <a:buNone/>
                      </a:pPr>
                      <a:r>
                        <a:rPr lang="en-US" sz="1600" b="1" i="0" u="none" strike="noStrike" noProof="0" dirty="0">
                          <a:solidFill>
                            <a:srgbClr val="6A8759"/>
                          </a:solidFill>
                          <a:latin typeface="Consolas"/>
                        </a:rPr>
                        <a:t>What Monster trait would you like to edit</a:t>
                      </a:r>
                    </a:p>
                  </a:txBody>
                  <a:tcPr marL="131090" marR="131090" marT="131090" marB="131090"/>
                </a:tc>
                <a:tc>
                  <a:txBody>
                    <a:bodyPr/>
                    <a:lstStyle/>
                    <a:p>
                      <a:pPr marL="0" lvl="0" indent="0" algn="l">
                        <a:spcBef>
                          <a:spcPts val="0"/>
                        </a:spcBef>
                        <a:spcAft>
                          <a:spcPts val="0"/>
                        </a:spcAft>
                        <a:buNone/>
                      </a:pPr>
                      <a:r>
                        <a:rPr lang="en-US" sz="1000"/>
                        <a:t>Show Options</a:t>
                      </a:r>
                    </a:p>
                  </a:txBody>
                  <a:tcPr marL="131090" marR="131090" marT="131090" marB="131090"/>
                </a:tc>
                <a:extLst>
                  <a:ext uri="{0D108BD9-81ED-4DB2-BD59-A6C34878D82A}">
                    <a16:rowId xmlns:a16="http://schemas.microsoft.com/office/drawing/2014/main" val="271096418"/>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Strength</a:t>
                      </a:r>
                    </a:p>
                  </a:txBody>
                  <a:tcPr marL="131090" marR="131090" marT="131090" marB="131090"/>
                </a:tc>
                <a:tc>
                  <a:txBody>
                    <a:bodyPr/>
                    <a:lstStyle/>
                    <a:p>
                      <a:pPr marL="0" lvl="0" indent="0" algn="l">
                        <a:spcBef>
                          <a:spcPts val="0"/>
                        </a:spcBef>
                        <a:spcAft>
                          <a:spcPts val="0"/>
                        </a:spcAft>
                        <a:buNone/>
                      </a:pPr>
                      <a:r>
                        <a:rPr lang="en-US" sz="1000"/>
                        <a:t>Edit selected trait</a:t>
                      </a:r>
                    </a:p>
                  </a:txBody>
                  <a:tcPr marL="131090" marR="131090" marT="131090" marB="131090"/>
                </a:tc>
                <a:extLst>
                  <a:ext uri="{0D108BD9-81ED-4DB2-BD59-A6C34878D82A}">
                    <a16:rowId xmlns:a16="http://schemas.microsoft.com/office/drawing/2014/main" val="10001"/>
                  </a:ext>
                </a:extLst>
              </a:tr>
              <a:tr h="540403">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Speed</a:t>
                      </a:r>
                      <a:endParaRPr lang="en-US" sz="1600" b="1"/>
                    </a:p>
                  </a:txBody>
                  <a:tcPr marL="131089" marR="131089" marT="131089" marB="131089"/>
                </a:tc>
                <a:tc>
                  <a:txBody>
                    <a:bodyPr/>
                    <a:lstStyle/>
                    <a:p>
                      <a:pPr marL="0" lvl="0" indent="0" algn="l">
                        <a:spcBef>
                          <a:spcPts val="0"/>
                        </a:spcBef>
                        <a:spcAft>
                          <a:spcPts val="0"/>
                        </a:spcAft>
                        <a:buNone/>
                      </a:pPr>
                      <a:r>
                        <a:rPr lang="en-US" sz="1000"/>
                        <a:t>Edit selected trait</a:t>
                      </a:r>
                    </a:p>
                  </a:txBody>
                  <a:tcPr marL="131089" marR="131089" marT="131089" marB="131089"/>
                </a:tc>
                <a:extLst>
                  <a:ext uri="{0D108BD9-81ED-4DB2-BD59-A6C34878D82A}">
                    <a16:rowId xmlns:a16="http://schemas.microsoft.com/office/drawing/2014/main" val="4040873014"/>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Stealth</a:t>
                      </a:r>
                      <a:endParaRPr lang="en-US" sz="1600" b="1"/>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1024147391"/>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Cunning</a:t>
                      </a:r>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4039100712"/>
                  </a:ext>
                </a:extLst>
              </a:tr>
              <a:tr h="540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noProof="0">
                          <a:solidFill>
                            <a:srgbClr val="6A8759"/>
                          </a:solidFill>
                          <a:latin typeface="Consolas"/>
                        </a:rPr>
                        <a:t>Return</a:t>
                      </a:r>
                    </a:p>
                  </a:txBody>
                  <a:tcPr marL="131088" marR="131088" marT="131088" marB="1310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Return to welcome function</a:t>
                      </a:r>
                    </a:p>
                  </a:txBody>
                  <a:tcPr marL="131088" marR="131088" marT="131088" marB="131088"/>
                </a:tc>
                <a:extLst>
                  <a:ext uri="{0D108BD9-81ED-4DB2-BD59-A6C34878D82A}">
                    <a16:rowId xmlns:a16="http://schemas.microsoft.com/office/drawing/2014/main" val="4114347313"/>
                  </a:ext>
                </a:extLst>
              </a:tr>
            </a:tbl>
          </a:graphicData>
        </a:graphic>
      </p:graphicFrame>
    </p:spTree>
    <p:extLst>
      <p:ext uri="{BB962C8B-B14F-4D97-AF65-F5344CB8AC3E}">
        <p14:creationId xmlns:p14="http://schemas.microsoft.com/office/powerpoint/2010/main" val="183535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Edit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287806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[Show Monster Cards] (Trello screenshot)</a:t>
            </a:r>
          </a:p>
        </p:txBody>
      </p:sp>
      <p:pic>
        <p:nvPicPr>
          <p:cNvPr id="5" name="Picture 4">
            <a:extLst>
              <a:ext uri="{FF2B5EF4-FFF2-40B4-BE49-F238E27FC236}">
                <a16:creationId xmlns:a16="http://schemas.microsoft.com/office/drawing/2014/main" id="{20073F34-3755-912A-A766-75FFB2CBA90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653" b="89498" l="4082" r="93197">
                        <a14:foregroundMark x1="19388" y1="11872" x2="7483" y2="15525"/>
                        <a14:foregroundMark x1="7483" y1="15525" x2="7823" y2="82192"/>
                        <a14:foregroundMark x1="7823" y1="82192" x2="77551" y2="88584"/>
                        <a14:foregroundMark x1="77551" y1="88584" x2="89456" y2="87215"/>
                        <a14:foregroundMark x1="89456" y1="87215" x2="91497" y2="78995"/>
                        <a14:foregroundMark x1="91497" y1="78995" x2="90816" y2="50228"/>
                        <a14:foregroundMark x1="90816" y1="50228" x2="94218" y2="32877"/>
                        <a14:foregroundMark x1="94218" y1="32877" x2="90136" y2="17352"/>
                        <a14:foregroundMark x1="90136" y1="17352" x2="79592" y2="12785"/>
                        <a14:foregroundMark x1="79592" y1="12785" x2="65986" y2="21005"/>
                        <a14:foregroundMark x1="65986" y1="21005" x2="51361" y2="21918"/>
                        <a14:foregroundMark x1="67687" y1="15982" x2="35034" y2="9132"/>
                        <a14:foregroundMark x1="22162" y1="10903" x2="13265" y2="11872"/>
                        <a14:foregroundMark x1="4422" y1="12329" x2="19827" y2="5695"/>
                        <a14:foregroundMark x1="5102" y1="7306" x2="4082" y2="60274"/>
                        <a14:foregroundMark x1="5442" y1="89041" x2="14966" y2="87671"/>
                        <a14:foregroundMark x1="14966" y1="87671" x2="41156" y2="89498"/>
                        <a14:foregroundMark x1="90136" y1="91781" x2="93537" y2="78539"/>
                        <a14:foregroundMark x1="93537" y1="78539" x2="93197" y2="7763"/>
                        <a14:foregroundMark x1="24830" y1="12785" x2="24579" y2="11775"/>
                        <a14:foregroundMark x1="24830" y1="5479" x2="24623" y2="5368"/>
                        <a14:foregroundMark x1="25510" y1="5479" x2="24554" y2="5222"/>
                        <a14:foregroundMark x1="23810" y1="4566" x2="22858" y2="4566"/>
                        <a14:foregroundMark x1="23810" y1="5023" x2="23810" y2="5023"/>
                        <a14:backgroundMark x1="23810" y1="3653" x2="23377" y2="3653"/>
                        <a14:backgroundMark x1="22449" y1="3653" x2="18707" y2="3196"/>
                      </a14:backgroundRemoval>
                    </a14:imgEffect>
                  </a14:imgLayer>
                </a14:imgProps>
              </a:ext>
            </a:extLst>
          </a:blip>
          <a:stretch>
            <a:fillRect/>
          </a:stretch>
        </p:blipFill>
        <p:spPr>
          <a:xfrm>
            <a:off x="4777316" y="902370"/>
            <a:ext cx="6780700" cy="5050931"/>
          </a:xfrm>
          <a:prstGeom prst="rect">
            <a:avLst/>
          </a:prstGeom>
        </p:spPr>
      </p:pic>
    </p:spTree>
    <p:extLst>
      <p:ext uri="{BB962C8B-B14F-4D97-AF65-F5344CB8AC3E}">
        <p14:creationId xmlns:p14="http://schemas.microsoft.com/office/powerpoint/2010/main" val="331540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[Show Monster Cards] - Test Plan</a:t>
            </a:r>
            <a:endParaRPr lang="en-US" sz="3700" kern="1200" dirty="0">
              <a:solidFill>
                <a:schemeClr val="tx1"/>
              </a:solidFill>
              <a:latin typeface="+mj-lt"/>
              <a:ea typeface="+mj-ea"/>
              <a:cs typeface="+mj-cs"/>
            </a:endParaRP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125533027"/>
              </p:ext>
            </p:extLst>
          </p:nvPr>
        </p:nvGraphicFramePr>
        <p:xfrm>
          <a:off x="2140819" y="2468880"/>
          <a:ext cx="7910361" cy="3473330"/>
        </p:xfrm>
        <a:graphic>
          <a:graphicData uri="http://schemas.openxmlformats.org/drawingml/2006/table">
            <a:tbl>
              <a:tblPr firstRow="1" bandRow="1">
                <a:noFill/>
              </a:tblPr>
              <a:tblGrid>
                <a:gridCol w="4849783">
                  <a:extLst>
                    <a:ext uri="{9D8B030D-6E8A-4147-A177-3AD203B41FA5}">
                      <a16:colId xmlns:a16="http://schemas.microsoft.com/office/drawing/2014/main" val="20000"/>
                    </a:ext>
                  </a:extLst>
                </a:gridCol>
                <a:gridCol w="3060578">
                  <a:extLst>
                    <a:ext uri="{9D8B030D-6E8A-4147-A177-3AD203B41FA5}">
                      <a16:colId xmlns:a16="http://schemas.microsoft.com/office/drawing/2014/main" val="20001"/>
                    </a:ext>
                  </a:extLst>
                </a:gridCol>
              </a:tblGrid>
              <a:tr h="449271">
                <a:tc>
                  <a:txBody>
                    <a:bodyPr/>
                    <a:lstStyle/>
                    <a:p>
                      <a:pPr marL="0" lvl="0" indent="0" algn="l" rtl="0">
                        <a:spcBef>
                          <a:spcPts val="0"/>
                        </a:spcBef>
                        <a:spcAft>
                          <a:spcPts val="0"/>
                        </a:spcAft>
                        <a:buNone/>
                      </a:pPr>
                      <a:r>
                        <a:rPr lang="en" sz="1700" b="1" dirty="0"/>
                        <a:t>Test Cases – input</a:t>
                      </a:r>
                      <a:endParaRPr sz="1700" b="1" dirty="0"/>
                    </a:p>
                  </a:txBody>
                  <a:tcPr marL="167613" marR="167613" marT="167613" marB="167613">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7613" marR="167613" marT="167613" marB="167613">
                    <a:solidFill>
                      <a:srgbClr val="CCCCCC"/>
                    </a:solidFill>
                  </a:tcPr>
                </a:tc>
                <a:extLst>
                  <a:ext uri="{0D108BD9-81ED-4DB2-BD59-A6C34878D82A}">
                    <a16:rowId xmlns:a16="http://schemas.microsoft.com/office/drawing/2014/main" val="10000"/>
                  </a:ext>
                </a:extLst>
              </a:tr>
              <a:tr h="6189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-Show MONTERS</a:t>
                      </a:r>
                    </a:p>
                  </a:txBody>
                  <a:tcPr marL="211289" marR="211289" marT="211289" marB="211289"/>
                </a:tc>
                <a:tc>
                  <a:txBody>
                    <a:bodyPr/>
                    <a:lstStyle/>
                    <a:p>
                      <a:pPr marL="0" lvl="0" indent="0" algn="l">
                        <a:spcBef>
                          <a:spcPts val="0"/>
                        </a:spcBef>
                        <a:spcAft>
                          <a:spcPts val="0"/>
                        </a:spcAft>
                        <a:buNone/>
                      </a:pPr>
                      <a:r>
                        <a:rPr lang="en-US" sz="1300" dirty="0"/>
                        <a:t>Procced to Show Monsters</a:t>
                      </a:r>
                    </a:p>
                  </a:txBody>
                  <a:tcPr marL="211289" marR="211289" marT="211289" marB="211289"/>
                </a:tc>
                <a:extLst>
                  <a:ext uri="{0D108BD9-81ED-4DB2-BD59-A6C34878D82A}">
                    <a16:rowId xmlns:a16="http://schemas.microsoft.com/office/drawing/2014/main" val="260543740"/>
                  </a:ext>
                </a:extLst>
              </a:tr>
              <a:tr h="5381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Previous</a:t>
                      </a:r>
                    </a:p>
                  </a:txBody>
                  <a:tcPr marL="211289" marR="211289" marT="211289" marB="211289"/>
                </a:tc>
                <a:tc>
                  <a:txBody>
                    <a:bodyPr/>
                    <a:lstStyle/>
                    <a:p>
                      <a:pPr marL="0" lvl="0" indent="0" algn="l">
                        <a:spcBef>
                          <a:spcPts val="0"/>
                        </a:spcBef>
                        <a:spcAft>
                          <a:spcPts val="0"/>
                        </a:spcAft>
                        <a:buNone/>
                      </a:pPr>
                      <a:r>
                        <a:rPr lang="en-US" sz="1300" dirty="0"/>
                        <a:t>Go to the previous monster</a:t>
                      </a:r>
                    </a:p>
                  </a:txBody>
                  <a:tcPr marL="211289" marR="211289" marT="211289" marB="211289"/>
                </a:tc>
                <a:extLst>
                  <a:ext uri="{0D108BD9-81ED-4DB2-BD59-A6C34878D82A}">
                    <a16:rowId xmlns:a16="http://schemas.microsoft.com/office/drawing/2014/main" val="10001"/>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Next</a:t>
                      </a:r>
                    </a:p>
                  </a:txBody>
                  <a:tcPr marL="211287" marR="211287" marT="211287" marB="211287"/>
                </a:tc>
                <a:tc>
                  <a:txBody>
                    <a:bodyPr/>
                    <a:lstStyle/>
                    <a:p>
                      <a:pPr marL="0" lvl="0" indent="0" algn="l">
                        <a:spcBef>
                          <a:spcPts val="0"/>
                        </a:spcBef>
                        <a:spcAft>
                          <a:spcPts val="0"/>
                        </a:spcAft>
                        <a:buNone/>
                      </a:pPr>
                      <a:r>
                        <a:rPr lang="en-US" sz="1300" dirty="0"/>
                        <a:t>Go to the next monster</a:t>
                      </a:r>
                    </a:p>
                  </a:txBody>
                  <a:tcPr marL="211287" marR="211287" marT="211287" marB="211287"/>
                </a:tc>
                <a:extLst>
                  <a:ext uri="{0D108BD9-81ED-4DB2-BD59-A6C34878D82A}">
                    <a16:rowId xmlns:a16="http://schemas.microsoft.com/office/drawing/2014/main" val="1567308825"/>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a:t>
                      </a:r>
                    </a:p>
                  </a:txBody>
                  <a:tcPr marL="211287" marR="211287" marT="211287" marB="211287"/>
                </a:tc>
                <a:extLst>
                  <a:ext uri="{0D108BD9-81ED-4DB2-BD59-A6C34878D82A}">
                    <a16:rowId xmlns:a16="http://schemas.microsoft.com/office/drawing/2014/main" val="4112058842"/>
                  </a:ext>
                </a:extLst>
              </a:tr>
            </a:tbl>
          </a:graphicData>
        </a:graphic>
      </p:graphicFrame>
    </p:spTree>
    <p:extLst>
      <p:ext uri="{BB962C8B-B14F-4D97-AF65-F5344CB8AC3E}">
        <p14:creationId xmlns:p14="http://schemas.microsoft.com/office/powerpoint/2010/main" val="3038667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Show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6" name="Picture 5">
            <a:extLst>
              <a:ext uri="{FF2B5EF4-FFF2-40B4-BE49-F238E27FC236}">
                <a16:creationId xmlns:a16="http://schemas.microsoft.com/office/drawing/2014/main" id="{15099314-E2CA-0B8D-4F34-E744C7117B92}"/>
              </a:ext>
            </a:extLst>
          </p:cNvPr>
          <p:cNvPicPr>
            <a:picLocks noChangeAspect="1"/>
          </p:cNvPicPr>
          <p:nvPr/>
        </p:nvPicPr>
        <p:blipFill>
          <a:blip r:embed="rId3"/>
          <a:stretch>
            <a:fillRect/>
          </a:stretch>
        </p:blipFill>
        <p:spPr>
          <a:xfrm>
            <a:off x="256192" y="1984147"/>
            <a:ext cx="3726893" cy="1128183"/>
          </a:xfrm>
          <a:prstGeom prst="rect">
            <a:avLst/>
          </a:prstGeom>
          <a:ln w="38100">
            <a:solidFill>
              <a:srgbClr val="C00000"/>
            </a:solidFill>
          </a:ln>
        </p:spPr>
      </p:pic>
      <p:pic>
        <p:nvPicPr>
          <p:cNvPr id="10" name="Picture 9">
            <a:extLst>
              <a:ext uri="{FF2B5EF4-FFF2-40B4-BE49-F238E27FC236}">
                <a16:creationId xmlns:a16="http://schemas.microsoft.com/office/drawing/2014/main" id="{8EC940A8-B11D-6C5E-A221-EB33DE99E43C}"/>
              </a:ext>
            </a:extLst>
          </p:cNvPr>
          <p:cNvPicPr>
            <a:picLocks noChangeAspect="1"/>
          </p:cNvPicPr>
          <p:nvPr/>
        </p:nvPicPr>
        <p:blipFill>
          <a:blip r:embed="rId4"/>
          <a:stretch>
            <a:fillRect/>
          </a:stretch>
        </p:blipFill>
        <p:spPr>
          <a:xfrm>
            <a:off x="4169244" y="1984147"/>
            <a:ext cx="3036046" cy="1122152"/>
          </a:xfrm>
          <a:prstGeom prst="rect">
            <a:avLst/>
          </a:prstGeom>
          <a:ln w="38100">
            <a:solidFill>
              <a:srgbClr val="C00000"/>
            </a:solidFill>
          </a:ln>
        </p:spPr>
      </p:pic>
      <p:pic>
        <p:nvPicPr>
          <p:cNvPr id="12" name="Picture 11">
            <a:extLst>
              <a:ext uri="{FF2B5EF4-FFF2-40B4-BE49-F238E27FC236}">
                <a16:creationId xmlns:a16="http://schemas.microsoft.com/office/drawing/2014/main" id="{D778A68C-22E9-3E00-62BE-A72226E53F45}"/>
              </a:ext>
            </a:extLst>
          </p:cNvPr>
          <p:cNvPicPr>
            <a:picLocks noChangeAspect="1"/>
          </p:cNvPicPr>
          <p:nvPr/>
        </p:nvPicPr>
        <p:blipFill>
          <a:blip r:embed="rId5"/>
          <a:stretch>
            <a:fillRect/>
          </a:stretch>
        </p:blipFill>
        <p:spPr>
          <a:xfrm>
            <a:off x="7391449" y="1602593"/>
            <a:ext cx="2941767" cy="1128183"/>
          </a:xfrm>
          <a:prstGeom prst="rect">
            <a:avLst/>
          </a:prstGeom>
          <a:ln w="38100">
            <a:solidFill>
              <a:srgbClr val="FFC000"/>
            </a:solidFill>
          </a:ln>
        </p:spPr>
      </p:pic>
      <p:pic>
        <p:nvPicPr>
          <p:cNvPr id="14" name="Picture 13">
            <a:extLst>
              <a:ext uri="{FF2B5EF4-FFF2-40B4-BE49-F238E27FC236}">
                <a16:creationId xmlns:a16="http://schemas.microsoft.com/office/drawing/2014/main" id="{8C5BA476-A6D7-01A4-B8E5-D8EFB9CBAA98}"/>
              </a:ext>
            </a:extLst>
          </p:cNvPr>
          <p:cNvPicPr>
            <a:picLocks noChangeAspect="1"/>
          </p:cNvPicPr>
          <p:nvPr/>
        </p:nvPicPr>
        <p:blipFill>
          <a:blip r:embed="rId6"/>
          <a:stretch>
            <a:fillRect/>
          </a:stretch>
        </p:blipFill>
        <p:spPr>
          <a:xfrm>
            <a:off x="7692391" y="4249743"/>
            <a:ext cx="3036047" cy="1131446"/>
          </a:xfrm>
          <a:prstGeom prst="rect">
            <a:avLst/>
          </a:prstGeom>
          <a:ln w="38100">
            <a:solidFill>
              <a:srgbClr val="00B0F0"/>
            </a:solidFill>
          </a:ln>
        </p:spPr>
      </p:pic>
      <p:pic>
        <p:nvPicPr>
          <p:cNvPr id="16" name="Picture 15">
            <a:extLst>
              <a:ext uri="{FF2B5EF4-FFF2-40B4-BE49-F238E27FC236}">
                <a16:creationId xmlns:a16="http://schemas.microsoft.com/office/drawing/2014/main" id="{B19CDE8D-0DA4-7D78-1585-14F471015AD1}"/>
              </a:ext>
            </a:extLst>
          </p:cNvPr>
          <p:cNvPicPr>
            <a:picLocks noChangeAspect="1"/>
          </p:cNvPicPr>
          <p:nvPr/>
        </p:nvPicPr>
        <p:blipFill>
          <a:blip r:embed="rId7"/>
          <a:stretch>
            <a:fillRect/>
          </a:stretch>
        </p:blipFill>
        <p:spPr>
          <a:xfrm>
            <a:off x="7692392" y="2907115"/>
            <a:ext cx="3036046" cy="1126075"/>
          </a:xfrm>
          <a:prstGeom prst="rect">
            <a:avLst/>
          </a:prstGeom>
          <a:ln w="38100">
            <a:solidFill>
              <a:srgbClr val="92D050"/>
            </a:solidFill>
          </a:ln>
        </p:spPr>
      </p:pic>
      <p:pic>
        <p:nvPicPr>
          <p:cNvPr id="18" name="Picture 17">
            <a:extLst>
              <a:ext uri="{FF2B5EF4-FFF2-40B4-BE49-F238E27FC236}">
                <a16:creationId xmlns:a16="http://schemas.microsoft.com/office/drawing/2014/main" id="{8A1F951F-CCA9-695E-24D2-996DE9C7C565}"/>
              </a:ext>
            </a:extLst>
          </p:cNvPr>
          <p:cNvPicPr>
            <a:picLocks noChangeAspect="1"/>
          </p:cNvPicPr>
          <p:nvPr/>
        </p:nvPicPr>
        <p:blipFill>
          <a:blip r:embed="rId8"/>
          <a:stretch>
            <a:fillRect/>
          </a:stretch>
        </p:blipFill>
        <p:spPr>
          <a:xfrm>
            <a:off x="7692391" y="5597742"/>
            <a:ext cx="3962351" cy="1129057"/>
          </a:xfrm>
          <a:prstGeom prst="rect">
            <a:avLst/>
          </a:prstGeom>
          <a:ln w="38100">
            <a:solidFill>
              <a:srgbClr val="00B0F0"/>
            </a:solidFill>
          </a:ln>
        </p:spPr>
      </p:pic>
      <p:graphicFrame>
        <p:nvGraphicFramePr>
          <p:cNvPr id="19" name="Google Shape;92;p19">
            <a:extLst>
              <a:ext uri="{FF2B5EF4-FFF2-40B4-BE49-F238E27FC236}">
                <a16:creationId xmlns:a16="http://schemas.microsoft.com/office/drawing/2014/main" id="{910A10D3-2361-875C-1CF6-2E80A7DC64F2}"/>
              </a:ext>
            </a:extLst>
          </p:cNvPr>
          <p:cNvGraphicFramePr/>
          <p:nvPr>
            <p:extLst>
              <p:ext uri="{D42A27DB-BD31-4B8C-83A1-F6EECF244321}">
                <p14:modId xmlns:p14="http://schemas.microsoft.com/office/powerpoint/2010/main" val="2696381499"/>
              </p:ext>
            </p:extLst>
          </p:nvPr>
        </p:nvGraphicFramePr>
        <p:xfrm>
          <a:off x="256193" y="3253469"/>
          <a:ext cx="7171646" cy="3473330"/>
        </p:xfrm>
        <a:graphic>
          <a:graphicData uri="http://schemas.openxmlformats.org/drawingml/2006/table">
            <a:tbl>
              <a:tblPr firstRow="1" bandRow="1">
                <a:noFill/>
              </a:tblPr>
              <a:tblGrid>
                <a:gridCol w="4490922">
                  <a:extLst>
                    <a:ext uri="{9D8B030D-6E8A-4147-A177-3AD203B41FA5}">
                      <a16:colId xmlns:a16="http://schemas.microsoft.com/office/drawing/2014/main" val="20000"/>
                    </a:ext>
                  </a:extLst>
                </a:gridCol>
                <a:gridCol w="2680724">
                  <a:extLst>
                    <a:ext uri="{9D8B030D-6E8A-4147-A177-3AD203B41FA5}">
                      <a16:colId xmlns:a16="http://schemas.microsoft.com/office/drawing/2014/main" val="20001"/>
                    </a:ext>
                  </a:extLst>
                </a:gridCol>
              </a:tblGrid>
              <a:tr h="449271">
                <a:tc>
                  <a:txBody>
                    <a:bodyPr/>
                    <a:lstStyle/>
                    <a:p>
                      <a:pPr marL="0" lvl="0" indent="0" algn="l" rtl="0">
                        <a:spcBef>
                          <a:spcPts val="0"/>
                        </a:spcBef>
                        <a:spcAft>
                          <a:spcPts val="0"/>
                        </a:spcAft>
                        <a:buNone/>
                      </a:pPr>
                      <a:r>
                        <a:rPr lang="en" sz="1700" b="1" dirty="0"/>
                        <a:t>Test Cases – input</a:t>
                      </a:r>
                      <a:endParaRPr sz="1700" b="1" dirty="0"/>
                    </a:p>
                  </a:txBody>
                  <a:tcPr marL="167613" marR="167613" marT="167613" marB="167613">
                    <a:solidFill>
                      <a:srgbClr val="CCCCCC"/>
                    </a:solidFill>
                  </a:tcPr>
                </a:tc>
                <a:tc>
                  <a:txBody>
                    <a:bodyPr/>
                    <a:lstStyle/>
                    <a:p>
                      <a:pPr marL="0" lvl="0" indent="0" algn="l" rtl="0">
                        <a:spcBef>
                          <a:spcPts val="0"/>
                        </a:spcBef>
                        <a:spcAft>
                          <a:spcPts val="0"/>
                        </a:spcAft>
                        <a:buNone/>
                      </a:pPr>
                      <a:r>
                        <a:rPr lang="en" sz="1700" b="1" dirty="0"/>
                        <a:t>Expected output</a:t>
                      </a:r>
                      <a:endParaRPr sz="1700" b="1" dirty="0"/>
                    </a:p>
                  </a:txBody>
                  <a:tcPr marL="167613" marR="167613" marT="167613" marB="167613">
                    <a:solidFill>
                      <a:srgbClr val="CCCCCC"/>
                    </a:solidFill>
                  </a:tcPr>
                </a:tc>
                <a:extLst>
                  <a:ext uri="{0D108BD9-81ED-4DB2-BD59-A6C34878D82A}">
                    <a16:rowId xmlns:a16="http://schemas.microsoft.com/office/drawing/2014/main" val="10000"/>
                  </a:ext>
                </a:extLst>
              </a:tr>
              <a:tr h="6189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Would you like to View a MONSTER or Show all MONSTERS</a:t>
                      </a:r>
                    </a:p>
                    <a:p>
                      <a:pPr lvl="0" algn="l">
                        <a:lnSpc>
                          <a:spcPct val="100000"/>
                        </a:lnSpc>
                        <a:spcBef>
                          <a:spcPts val="0"/>
                        </a:spcBef>
                        <a:spcAft>
                          <a:spcPts val="0"/>
                        </a:spcAft>
                        <a:buNone/>
                      </a:pPr>
                      <a:r>
                        <a:rPr lang="en-US" sz="1300" b="1" i="0" u="none" strike="noStrike" noProof="0" dirty="0">
                          <a:solidFill>
                            <a:srgbClr val="6A8759"/>
                          </a:solidFill>
                          <a:latin typeface="Consolas"/>
                        </a:rPr>
                        <a:t>-Show MONTERS</a:t>
                      </a:r>
                    </a:p>
                  </a:txBody>
                  <a:tcPr marL="211289" marR="211289" marT="211289" marB="211289"/>
                </a:tc>
                <a:tc>
                  <a:txBody>
                    <a:bodyPr/>
                    <a:lstStyle/>
                    <a:p>
                      <a:pPr marL="0" lvl="0" indent="0" algn="l">
                        <a:spcBef>
                          <a:spcPts val="0"/>
                        </a:spcBef>
                        <a:spcAft>
                          <a:spcPts val="0"/>
                        </a:spcAft>
                        <a:buNone/>
                      </a:pPr>
                      <a:r>
                        <a:rPr lang="en-US" sz="1300" dirty="0"/>
                        <a:t>Procced to Show Monsters</a:t>
                      </a:r>
                    </a:p>
                  </a:txBody>
                  <a:tcPr marL="211289" marR="211289" marT="211289" marB="211289"/>
                </a:tc>
                <a:extLst>
                  <a:ext uri="{0D108BD9-81ED-4DB2-BD59-A6C34878D82A}">
                    <a16:rowId xmlns:a16="http://schemas.microsoft.com/office/drawing/2014/main" val="260543740"/>
                  </a:ext>
                </a:extLst>
              </a:tr>
              <a:tr h="538193">
                <a:tc>
                  <a:txBody>
                    <a:bodyPr/>
                    <a:lstStyle/>
                    <a:p>
                      <a:pPr lvl="0" algn="l">
                        <a:lnSpc>
                          <a:spcPct val="100000"/>
                        </a:lnSpc>
                        <a:spcBef>
                          <a:spcPts val="0"/>
                        </a:spcBef>
                        <a:spcAft>
                          <a:spcPts val="0"/>
                        </a:spcAft>
                        <a:buNone/>
                      </a:pPr>
                      <a:r>
                        <a:rPr lang="en-US" sz="1300" b="1" i="0" u="none" strike="noStrike" noProof="0" dirty="0">
                          <a:solidFill>
                            <a:srgbClr val="6A8759"/>
                          </a:solidFill>
                          <a:latin typeface="Consolas"/>
                        </a:rPr>
                        <a:t>Previous</a:t>
                      </a:r>
                    </a:p>
                  </a:txBody>
                  <a:tcPr marL="211289" marR="211289" marT="211289" marB="211289"/>
                </a:tc>
                <a:tc>
                  <a:txBody>
                    <a:bodyPr/>
                    <a:lstStyle/>
                    <a:p>
                      <a:pPr marL="0" lvl="0" indent="0" algn="l">
                        <a:spcBef>
                          <a:spcPts val="0"/>
                        </a:spcBef>
                        <a:spcAft>
                          <a:spcPts val="0"/>
                        </a:spcAft>
                        <a:buNone/>
                      </a:pPr>
                      <a:r>
                        <a:rPr lang="en-US" sz="1300" dirty="0"/>
                        <a:t>Go to the previous monster</a:t>
                      </a:r>
                    </a:p>
                  </a:txBody>
                  <a:tcPr marL="211289" marR="211289" marT="211289" marB="211289"/>
                </a:tc>
                <a:extLst>
                  <a:ext uri="{0D108BD9-81ED-4DB2-BD59-A6C34878D82A}">
                    <a16:rowId xmlns:a16="http://schemas.microsoft.com/office/drawing/2014/main" val="10001"/>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Next</a:t>
                      </a:r>
                    </a:p>
                  </a:txBody>
                  <a:tcPr marL="211287" marR="211287" marT="211287" marB="211287"/>
                </a:tc>
                <a:tc>
                  <a:txBody>
                    <a:bodyPr/>
                    <a:lstStyle/>
                    <a:p>
                      <a:pPr marL="0" lvl="0" indent="0" algn="l">
                        <a:spcBef>
                          <a:spcPts val="0"/>
                        </a:spcBef>
                        <a:spcAft>
                          <a:spcPts val="0"/>
                        </a:spcAft>
                        <a:buNone/>
                      </a:pPr>
                      <a:r>
                        <a:rPr lang="en-US" sz="1300" dirty="0"/>
                        <a:t>Go to the next monster</a:t>
                      </a:r>
                    </a:p>
                  </a:txBody>
                  <a:tcPr marL="211287" marR="211287" marT="211287" marB="211287"/>
                </a:tc>
                <a:extLst>
                  <a:ext uri="{0D108BD9-81ED-4DB2-BD59-A6C34878D82A}">
                    <a16:rowId xmlns:a16="http://schemas.microsoft.com/office/drawing/2014/main" val="1567308825"/>
                  </a:ext>
                </a:extLst>
              </a:tr>
              <a:tr h="46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i="0" u="none" strike="noStrike" noProof="0" dirty="0">
                          <a:solidFill>
                            <a:srgbClr val="6A8759"/>
                          </a:solidFill>
                          <a:latin typeface="Consolas"/>
                        </a:rPr>
                        <a:t>Exit</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Return to welcome</a:t>
                      </a:r>
                    </a:p>
                  </a:txBody>
                  <a:tcPr marL="211287" marR="211287" marT="211287" marB="211287"/>
                </a:tc>
                <a:extLst>
                  <a:ext uri="{0D108BD9-81ED-4DB2-BD59-A6C34878D82A}">
                    <a16:rowId xmlns:a16="http://schemas.microsoft.com/office/drawing/2014/main" val="4112058842"/>
                  </a:ext>
                </a:extLst>
              </a:tr>
            </a:tbl>
          </a:graphicData>
        </a:graphic>
      </p:graphicFrame>
      <p:sp>
        <p:nvSpPr>
          <p:cNvPr id="20" name="Rectangle 19">
            <a:extLst>
              <a:ext uri="{FF2B5EF4-FFF2-40B4-BE49-F238E27FC236}">
                <a16:creationId xmlns:a16="http://schemas.microsoft.com/office/drawing/2014/main" id="{6D26A9A0-D890-697E-58A6-5DCE7C061ACF}"/>
              </a:ext>
            </a:extLst>
          </p:cNvPr>
          <p:cNvSpPr/>
          <p:nvPr/>
        </p:nvSpPr>
        <p:spPr>
          <a:xfrm>
            <a:off x="256192" y="3831220"/>
            <a:ext cx="7171646" cy="10185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a:extLst>
              <a:ext uri="{FF2B5EF4-FFF2-40B4-BE49-F238E27FC236}">
                <a16:creationId xmlns:a16="http://schemas.microsoft.com/office/drawing/2014/main" id="{E94B37E8-51B7-FB34-4405-AA576BC6F5D5}"/>
              </a:ext>
            </a:extLst>
          </p:cNvPr>
          <p:cNvSpPr/>
          <p:nvPr/>
        </p:nvSpPr>
        <p:spPr>
          <a:xfrm>
            <a:off x="256192" y="4861369"/>
            <a:ext cx="7171646" cy="60188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1DBBDF5F-93F9-C2E9-8FEE-3EBC22D085E2}"/>
              </a:ext>
            </a:extLst>
          </p:cNvPr>
          <p:cNvSpPr/>
          <p:nvPr/>
        </p:nvSpPr>
        <p:spPr>
          <a:xfrm>
            <a:off x="256192" y="5486400"/>
            <a:ext cx="7171646" cy="601884"/>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DBF103D5-2E67-A8A5-9795-1D200CBB4DA2}"/>
              </a:ext>
            </a:extLst>
          </p:cNvPr>
          <p:cNvSpPr/>
          <p:nvPr/>
        </p:nvSpPr>
        <p:spPr>
          <a:xfrm>
            <a:off x="258121" y="6113362"/>
            <a:ext cx="7171646" cy="60188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FB0A1DE3-32DA-29CF-1DE2-D30E9F2D03D5}"/>
              </a:ext>
            </a:extLst>
          </p:cNvPr>
          <p:cNvSpPr/>
          <p:nvPr/>
        </p:nvSpPr>
        <p:spPr>
          <a:xfrm>
            <a:off x="2536945" y="2753858"/>
            <a:ext cx="1076446" cy="26021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D8F6B17B-3651-56D2-31C4-4725115FE844}"/>
              </a:ext>
            </a:extLst>
          </p:cNvPr>
          <p:cNvSpPr/>
          <p:nvPr/>
        </p:nvSpPr>
        <p:spPr>
          <a:xfrm>
            <a:off x="7692391" y="2465408"/>
            <a:ext cx="479336" cy="22343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28">
            <a:extLst>
              <a:ext uri="{FF2B5EF4-FFF2-40B4-BE49-F238E27FC236}">
                <a16:creationId xmlns:a16="http://schemas.microsoft.com/office/drawing/2014/main" id="{D05A0574-D862-E744-0B21-5B50F4FB4CC6}"/>
              </a:ext>
            </a:extLst>
          </p:cNvPr>
          <p:cNvSpPr/>
          <p:nvPr/>
        </p:nvSpPr>
        <p:spPr>
          <a:xfrm>
            <a:off x="9094858" y="3738624"/>
            <a:ext cx="396383" cy="236934"/>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 name="Rectangle 29">
            <a:extLst>
              <a:ext uri="{FF2B5EF4-FFF2-40B4-BE49-F238E27FC236}">
                <a16:creationId xmlns:a16="http://schemas.microsoft.com/office/drawing/2014/main" id="{E36B873D-D18B-C1AC-996B-1CD191CFC12F}"/>
              </a:ext>
            </a:extLst>
          </p:cNvPr>
          <p:cNvSpPr/>
          <p:nvPr/>
        </p:nvSpPr>
        <p:spPr>
          <a:xfrm>
            <a:off x="10116273" y="5101170"/>
            <a:ext cx="349170" cy="28001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0954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2555887"/>
              </p:ext>
            </p:extLst>
          </p:nvPr>
        </p:nvGraphicFramePr>
        <p:xfrm>
          <a:off x="782320" y="1213485"/>
          <a:ext cx="10627360" cy="2260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Version Control Evidence: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571944CF-5904-3AEB-39D3-2E057E4DDC9E}"/>
              </a:ext>
            </a:extLst>
          </p:cNvPr>
          <p:cNvPicPr>
            <a:picLocks noChangeAspect="1"/>
          </p:cNvPicPr>
          <p:nvPr/>
        </p:nvPicPr>
        <p:blipFill>
          <a:blip r:embed="rId3"/>
          <a:stretch>
            <a:fillRect/>
          </a:stretch>
        </p:blipFill>
        <p:spPr>
          <a:xfrm>
            <a:off x="665962" y="2642616"/>
            <a:ext cx="4922572" cy="3605784"/>
          </a:xfrm>
          <a:prstGeom prst="rect">
            <a:avLst/>
          </a:prstGeom>
          <a:ln w="38100">
            <a:solidFill>
              <a:schemeClr val="tx1"/>
            </a:solidFill>
          </a:ln>
        </p:spPr>
      </p:pic>
      <p:pic>
        <p:nvPicPr>
          <p:cNvPr id="7" name="Picture 6" descr="A screenshot of a computer&#10;&#10;Description automatically generated with medium confidence">
            <a:extLst>
              <a:ext uri="{FF2B5EF4-FFF2-40B4-BE49-F238E27FC236}">
                <a16:creationId xmlns:a16="http://schemas.microsoft.com/office/drawing/2014/main" id="{A9A2FEE6-B788-6C23-1772-7B35FCA289BE}"/>
              </a:ext>
            </a:extLst>
          </p:cNvPr>
          <p:cNvPicPr>
            <a:picLocks noChangeAspect="1"/>
          </p:cNvPicPr>
          <p:nvPr/>
        </p:nvPicPr>
        <p:blipFill>
          <a:blip r:embed="rId4"/>
          <a:stretch>
            <a:fillRect/>
          </a:stretch>
        </p:blipFill>
        <p:spPr>
          <a:xfrm>
            <a:off x="6591989" y="2642616"/>
            <a:ext cx="4939429" cy="3605784"/>
          </a:xfrm>
          <a:prstGeom prst="rect">
            <a:avLst/>
          </a:prstGeom>
          <a:ln w="38100">
            <a:solidFill>
              <a:schemeClr val="tx1"/>
            </a:solidFill>
          </a:ln>
        </p:spPr>
      </p:pic>
    </p:spTree>
    <p:extLst>
      <p:ext uri="{BB962C8B-B14F-4D97-AF65-F5344CB8AC3E}">
        <p14:creationId xmlns:p14="http://schemas.microsoft.com/office/powerpoint/2010/main" val="135754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Version Control Evidence:</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B044FF03-E204-A88B-ABEC-FD153C1FB707}"/>
              </a:ext>
            </a:extLst>
          </p:cNvPr>
          <p:cNvPicPr>
            <a:picLocks noChangeAspect="1"/>
          </p:cNvPicPr>
          <p:nvPr/>
        </p:nvPicPr>
        <p:blipFill rotWithShape="1">
          <a:blip r:embed="rId3"/>
          <a:srcRect b="328"/>
          <a:stretch/>
        </p:blipFill>
        <p:spPr>
          <a:xfrm>
            <a:off x="320040" y="2696758"/>
            <a:ext cx="5614416" cy="3497500"/>
          </a:xfrm>
          <a:prstGeom prst="rect">
            <a:avLst/>
          </a:prstGeom>
          <a:ln w="38100">
            <a:solidFill>
              <a:schemeClr val="tx1"/>
            </a:solidFill>
          </a:ln>
        </p:spPr>
      </p:pic>
      <p:pic>
        <p:nvPicPr>
          <p:cNvPr id="12" name="Picture 11" descr="A screenshot of a computer&#10;&#10;Description automatically generated with medium confidence">
            <a:extLst>
              <a:ext uri="{FF2B5EF4-FFF2-40B4-BE49-F238E27FC236}">
                <a16:creationId xmlns:a16="http://schemas.microsoft.com/office/drawing/2014/main" id="{895CC770-049D-CDBD-89FC-2BFFBAA0DE38}"/>
              </a:ext>
            </a:extLst>
          </p:cNvPr>
          <p:cNvPicPr>
            <a:picLocks noChangeAspect="1"/>
          </p:cNvPicPr>
          <p:nvPr/>
        </p:nvPicPr>
        <p:blipFill>
          <a:blip r:embed="rId4"/>
          <a:stretch>
            <a:fillRect/>
          </a:stretch>
        </p:blipFill>
        <p:spPr>
          <a:xfrm>
            <a:off x="6254496" y="2894525"/>
            <a:ext cx="5614416" cy="3101965"/>
          </a:xfrm>
          <a:prstGeom prst="rect">
            <a:avLst/>
          </a:prstGeom>
          <a:ln w="38100">
            <a:solidFill>
              <a:schemeClr val="tx1"/>
            </a:solidFill>
          </a:ln>
        </p:spPr>
      </p:pic>
    </p:spTree>
    <p:extLst>
      <p:ext uri="{BB962C8B-B14F-4D97-AF65-F5344CB8AC3E}">
        <p14:creationId xmlns:p14="http://schemas.microsoft.com/office/powerpoint/2010/main" val="26282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9378"/>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53953"/>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B6FC639-F003-5EA0-DDC1-37A926FDE989}"/>
              </a:ext>
            </a:extLst>
          </p:cNvPr>
          <p:cNvPicPr>
            <a:picLocks noChangeAspect="1"/>
          </p:cNvPicPr>
          <p:nvPr/>
        </p:nvPicPr>
        <p:blipFill>
          <a:blip r:embed="rId3"/>
          <a:stretch>
            <a:fillRect/>
          </a:stretch>
        </p:blipFill>
        <p:spPr>
          <a:xfrm>
            <a:off x="1139694" y="1763812"/>
            <a:ext cx="9912611" cy="4518470"/>
          </a:xfrm>
          <a:prstGeom prst="rect">
            <a:avLst/>
          </a:prstGeom>
          <a:ln w="38100">
            <a:solidFill>
              <a:schemeClr val="tx1"/>
            </a:solidFill>
          </a:ln>
        </p:spPr>
      </p:pic>
    </p:spTree>
    <p:extLst>
      <p:ext uri="{BB962C8B-B14F-4D97-AF65-F5344CB8AC3E}">
        <p14:creationId xmlns:p14="http://schemas.microsoft.com/office/powerpoint/2010/main" val="37819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7492"/>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61025"/>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89B66FAB-B5C1-9ABC-B4D7-93E06B9D49A0}"/>
              </a:ext>
            </a:extLst>
          </p:cNvPr>
          <p:cNvPicPr>
            <a:picLocks noChangeAspect="1"/>
          </p:cNvPicPr>
          <p:nvPr/>
        </p:nvPicPr>
        <p:blipFill rotWithShape="1">
          <a:blip r:embed="rId3"/>
          <a:srcRect r="325"/>
          <a:stretch/>
        </p:blipFill>
        <p:spPr>
          <a:xfrm>
            <a:off x="336876" y="1850000"/>
            <a:ext cx="11480876" cy="4146975"/>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50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[Welcome] (Trello screenshot)</a:t>
            </a:r>
          </a:p>
        </p:txBody>
      </p:sp>
      <p:pic>
        <p:nvPicPr>
          <p:cNvPr id="3" name="Picture 2">
            <a:extLst>
              <a:ext uri="{FF2B5EF4-FFF2-40B4-BE49-F238E27FC236}">
                <a16:creationId xmlns:a16="http://schemas.microsoft.com/office/drawing/2014/main" id="{0370ADC2-613D-6BEF-6279-FC0C3886EC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83" b="92214" l="7797" r="94576">
                        <a14:foregroundMark x1="17627" y1="9489" x2="13559" y2="19221"/>
                        <a14:foregroundMark x1="13559" y1="19221" x2="13559" y2="19221"/>
                        <a14:foregroundMark x1="10847" y1="11436" x2="7797" y2="33333"/>
                        <a14:foregroundMark x1="9831" y1="8516" x2="46780" y2="9976"/>
                        <a14:foregroundMark x1="18644" y1="6083" x2="57966" y2="7056"/>
                        <a14:foregroundMark x1="95254" y1="6326" x2="93898" y2="56448"/>
                        <a14:foregroundMark x1="70635" y1="91727" x2="63729" y2="91727"/>
                        <a14:foregroundMark x1="68136" y1="92214" x2="64746" y2="92214"/>
                        <a14:backgroundMark x1="9153" y1="92944" x2="14237" y2="93431"/>
                        <a14:backgroundMark x1="92203" y1="92701" x2="89492" y2="93187"/>
                        <a14:backgroundMark x1="64580" y1="92687" x2="64407" y2="92701"/>
                        <a14:backgroundMark x1="92203" y1="93187" x2="87119" y2="92944"/>
                        <a14:backgroundMark x1="69831" y1="93187" x2="71864" y2="93187"/>
                        <a14:backgroundMark x1="69153" y1="93187" x2="72542" y2="93674"/>
                      </a14:backgroundRemoval>
                    </a14:imgEffect>
                  </a14:imgLayer>
                </a14:imgProps>
              </a:ext>
            </a:extLst>
          </a:blip>
          <a:stretch>
            <a:fillRect/>
          </a:stretch>
        </p:blipFill>
        <p:spPr>
          <a:xfrm>
            <a:off x="6169152" y="643466"/>
            <a:ext cx="3997027" cy="5568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4800" kern="1200">
                <a:solidFill>
                  <a:schemeClr val="tx1"/>
                </a:solidFill>
                <a:latin typeface="+mj-lt"/>
                <a:ea typeface="+mj-ea"/>
                <a:cs typeface="+mj-cs"/>
              </a:rPr>
              <a:t>[Welcome]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14495"/>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2" name="Google Shape;92;p19">
            <a:extLst>
              <a:ext uri="{FF2B5EF4-FFF2-40B4-BE49-F238E27FC236}">
                <a16:creationId xmlns:a16="http://schemas.microsoft.com/office/drawing/2014/main" id="{5B2EDF07-3E53-F346-02B2-441FD7178060}"/>
              </a:ext>
            </a:extLst>
          </p:cNvPr>
          <p:cNvGraphicFramePr/>
          <p:nvPr>
            <p:extLst>
              <p:ext uri="{D42A27DB-BD31-4B8C-83A1-F6EECF244321}">
                <p14:modId xmlns:p14="http://schemas.microsoft.com/office/powerpoint/2010/main" val="2787094468"/>
              </p:ext>
            </p:extLst>
          </p:nvPr>
        </p:nvGraphicFramePr>
        <p:xfrm>
          <a:off x="1203767" y="2514600"/>
          <a:ext cx="9711159" cy="3840480"/>
        </p:xfrm>
        <a:graphic>
          <a:graphicData uri="http://schemas.openxmlformats.org/drawingml/2006/table">
            <a:tbl>
              <a:tblPr firstRow="1" bandRow="1">
                <a:noFill/>
              </a:tblPr>
              <a:tblGrid>
                <a:gridCol w="5092870">
                  <a:extLst>
                    <a:ext uri="{9D8B030D-6E8A-4147-A177-3AD203B41FA5}">
                      <a16:colId xmlns:a16="http://schemas.microsoft.com/office/drawing/2014/main" val="20000"/>
                    </a:ext>
                  </a:extLst>
                </a:gridCol>
                <a:gridCol w="4618289">
                  <a:extLst>
                    <a:ext uri="{9D8B030D-6E8A-4147-A177-3AD203B41FA5}">
                      <a16:colId xmlns:a16="http://schemas.microsoft.com/office/drawing/2014/main" val="20001"/>
                    </a:ext>
                  </a:extLst>
                </a:gridCol>
              </a:tblGrid>
              <a:tr h="737477">
                <a:tc>
                  <a:txBody>
                    <a:bodyPr/>
                    <a:lstStyle/>
                    <a:p>
                      <a:pPr marL="0" lvl="0" indent="0" algn="l" rtl="0">
                        <a:spcBef>
                          <a:spcPts val="0"/>
                        </a:spcBef>
                        <a:spcAft>
                          <a:spcPts val="0"/>
                        </a:spcAft>
                        <a:buNone/>
                      </a:pPr>
                      <a:r>
                        <a:rPr lang="en" sz="2400" b="1" dirty="0"/>
                        <a:t>Test Cases - input</a:t>
                      </a:r>
                      <a:endParaRPr sz="24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36823" marR="136823" marT="136823" marB="136823">
                    <a:solidFill>
                      <a:srgbClr val="CCCCCC"/>
                    </a:solidFill>
                  </a:tcPr>
                </a:tc>
                <a:extLst>
                  <a:ext uri="{0D108BD9-81ED-4DB2-BD59-A6C34878D82A}">
                    <a16:rowId xmlns:a16="http://schemas.microsoft.com/office/drawing/2014/main" val="10000"/>
                  </a:ext>
                </a:extLst>
              </a:tr>
              <a:tr h="775753">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Add MONSTER</a:t>
                      </a:r>
                    </a:p>
                  </a:txBody>
                  <a:tcPr marL="221996" marR="221996" marT="221996" marB="221996"/>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add_monster</a:t>
                      </a:r>
                      <a:r>
                        <a:rPr lang="en-US" sz="1100" b="0" i="0" u="none" strike="noStrike" noProof="0" dirty="0">
                          <a:solidFill>
                            <a:schemeClr val="tx1"/>
                          </a:solidFill>
                          <a:latin typeface="Consolas"/>
                        </a:rPr>
                        <a:t>()</a:t>
                      </a:r>
                      <a:endParaRPr lang="en-US" sz="1100" dirty="0">
                        <a:solidFill>
                          <a:schemeClr val="tx1"/>
                        </a:solidFill>
                      </a:endParaRPr>
                    </a:p>
                  </a:txBody>
                  <a:tcPr marL="221996" marR="221996" marT="221996" marB="221996"/>
                </a:tc>
                <a:extLst>
                  <a:ext uri="{0D108BD9-81ED-4DB2-BD59-A6C34878D82A}">
                    <a16:rowId xmlns:a16="http://schemas.microsoft.com/office/drawing/2014/main" val="10001"/>
                  </a:ext>
                </a:extLst>
              </a:tr>
              <a:tr h="775753">
                <a:tc>
                  <a:txBody>
                    <a:bodyPr/>
                    <a:lstStyle/>
                    <a:p>
                      <a:pPr lvl="0" algn="l">
                        <a:lnSpc>
                          <a:spcPct val="100000"/>
                        </a:lnSpc>
                        <a:spcBef>
                          <a:spcPts val="0"/>
                        </a:spcBef>
                        <a:spcAft>
                          <a:spcPts val="0"/>
                        </a:spcAft>
                        <a:buNone/>
                      </a:pPr>
                      <a:r>
                        <a:rPr kumimoji="0" lang="en-US" sz="1500" b="1" i="0" u="none" strike="noStrike" kern="1200" cap="none" spc="0" normalizeH="0" baseline="0" noProof="0" dirty="0">
                          <a:ln>
                            <a:noFill/>
                          </a:ln>
                          <a:solidFill>
                            <a:srgbClr val="6A8759"/>
                          </a:solidFill>
                          <a:effectLst/>
                          <a:uLnTx/>
                          <a:uFillTx/>
                          <a:latin typeface="Consolas"/>
                          <a:ea typeface="+mn-ea"/>
                          <a:cs typeface="+mn-cs"/>
                        </a:rPr>
                        <a:t>Remove MONSTER</a:t>
                      </a:r>
                      <a:endParaRPr lang="en-US" sz="1500" b="1" i="0" u="none" strike="noStrike" noProof="0" dirty="0">
                        <a:solidFill>
                          <a:srgbClr val="6A8759"/>
                        </a:solidFill>
                        <a:latin typeface="Consolas"/>
                      </a:endParaRPr>
                    </a:p>
                  </a:txBody>
                  <a:tcPr marL="221996" marR="221996" marT="221996" marB="2219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nsolas"/>
                          <a:ea typeface="+mn-ea"/>
                          <a:cs typeface="+mn-cs"/>
                        </a:rPr>
                        <a:t>remove_monster</a:t>
                      </a:r>
                      <a:r>
                        <a:rPr kumimoji="0" lang="en-US" sz="1100" b="0" i="0" u="none" strike="noStrike" kern="1200" cap="none" spc="0" normalizeH="0" baseline="0" noProof="0" dirty="0">
                          <a:ln>
                            <a:noFill/>
                          </a:ln>
                          <a:solidFill>
                            <a:prstClr val="black"/>
                          </a:solidFill>
                          <a:effectLst/>
                          <a:uLnTx/>
                          <a:uFillTx/>
                          <a:latin typeface="Consolas"/>
                          <a:ea typeface="+mn-ea"/>
                          <a:cs typeface="+mn-cs"/>
                        </a:rPr>
                        <a:t>()</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marL="221996" marR="221996" marT="221996" marB="221996"/>
                </a:tc>
                <a:extLst>
                  <a:ext uri="{0D108BD9-81ED-4DB2-BD59-A6C34878D82A}">
                    <a16:rowId xmlns:a16="http://schemas.microsoft.com/office/drawing/2014/main" val="1603092495"/>
                  </a:ext>
                </a:extLst>
              </a:tr>
              <a:tr h="775751">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Find Show</a:t>
                      </a:r>
                      <a:endParaRPr lang="en-US" sz="1500" b="1" dirty="0"/>
                    </a:p>
                  </a:txBody>
                  <a:tcPr marL="221995" marR="221995" marT="221995" marB="221995"/>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Find_show</a:t>
                      </a:r>
                      <a:r>
                        <a:rPr lang="en-US" sz="1100" b="0" i="0" u="none" strike="noStrike" noProof="0" dirty="0">
                          <a:solidFill>
                            <a:schemeClr val="tx1"/>
                          </a:solidFill>
                          <a:latin typeface="Consolas"/>
                        </a:rPr>
                        <a:t>()</a:t>
                      </a:r>
                      <a:endParaRPr lang="en-US" sz="1100" dirty="0">
                        <a:solidFill>
                          <a:schemeClr val="tx1"/>
                        </a:solidFill>
                      </a:endParaRPr>
                    </a:p>
                  </a:txBody>
                  <a:tcPr marL="221995" marR="221995" marT="221995" marB="221995"/>
                </a:tc>
                <a:extLst>
                  <a:ext uri="{0D108BD9-81ED-4DB2-BD59-A6C34878D82A}">
                    <a16:rowId xmlns:a16="http://schemas.microsoft.com/office/drawing/2014/main" val="2439926434"/>
                  </a:ext>
                </a:extLst>
              </a:tr>
              <a:tr h="775746">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Exit</a:t>
                      </a:r>
                    </a:p>
                  </a:txBody>
                  <a:tcPr marL="221993" marR="221993" marT="221993" marB="221993"/>
                </a:tc>
                <a:tc>
                  <a:txBody>
                    <a:bodyPr/>
                    <a:lstStyle/>
                    <a:p>
                      <a:r>
                        <a:rPr lang="en-US" sz="1100" kern="1200" dirty="0">
                          <a:solidFill>
                            <a:schemeClr val="tx1"/>
                          </a:solidFill>
                          <a:effectLst/>
                          <a:latin typeface="+mn-lt"/>
                          <a:ea typeface="+mn-ea"/>
                          <a:cs typeface="+mn-cs"/>
                        </a:rPr>
                        <a:t>Exit()</a:t>
                      </a:r>
                    </a:p>
                  </a:txBody>
                  <a:tcPr marL="221993" marR="221993" marT="221993" marB="221993"/>
                </a:tc>
                <a:extLst>
                  <a:ext uri="{0D108BD9-81ED-4DB2-BD59-A6C34878D82A}">
                    <a16:rowId xmlns:a16="http://schemas.microsoft.com/office/drawing/2014/main" val="35274756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a:t>[Welcome]: Testing </a:t>
            </a:r>
            <a:endParaRPr lang="en-NZ" dirty="0"/>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graphicFrame>
        <p:nvGraphicFramePr>
          <p:cNvPr id="3" name="Google Shape;92;p19">
            <a:extLst>
              <a:ext uri="{FF2B5EF4-FFF2-40B4-BE49-F238E27FC236}">
                <a16:creationId xmlns:a16="http://schemas.microsoft.com/office/drawing/2014/main" id="{769D7784-9B4E-6D2D-B3B0-78E10074B1A8}"/>
              </a:ext>
            </a:extLst>
          </p:cNvPr>
          <p:cNvGraphicFramePr/>
          <p:nvPr>
            <p:extLst>
              <p:ext uri="{D42A27DB-BD31-4B8C-83A1-F6EECF244321}">
                <p14:modId xmlns:p14="http://schemas.microsoft.com/office/powerpoint/2010/main" val="2096291770"/>
              </p:ext>
            </p:extLst>
          </p:nvPr>
        </p:nvGraphicFramePr>
        <p:xfrm>
          <a:off x="231493" y="3320706"/>
          <a:ext cx="5428527" cy="3329766"/>
        </p:xfrm>
        <a:graphic>
          <a:graphicData uri="http://schemas.openxmlformats.org/drawingml/2006/table">
            <a:tbl>
              <a:tblPr firstRow="1" bandRow="1">
                <a:noFill/>
              </a:tblPr>
              <a:tblGrid>
                <a:gridCol w="2846909">
                  <a:extLst>
                    <a:ext uri="{9D8B030D-6E8A-4147-A177-3AD203B41FA5}">
                      <a16:colId xmlns:a16="http://schemas.microsoft.com/office/drawing/2014/main" val="20000"/>
                    </a:ext>
                  </a:extLst>
                </a:gridCol>
                <a:gridCol w="2581618">
                  <a:extLst>
                    <a:ext uri="{9D8B030D-6E8A-4147-A177-3AD203B41FA5}">
                      <a16:colId xmlns:a16="http://schemas.microsoft.com/office/drawing/2014/main" val="20001"/>
                    </a:ext>
                  </a:extLst>
                </a:gridCol>
              </a:tblGrid>
              <a:tr h="339445">
                <a:tc>
                  <a:txBody>
                    <a:bodyPr/>
                    <a:lstStyle/>
                    <a:p>
                      <a:pPr marL="0" lvl="0" indent="0" algn="l" rtl="0">
                        <a:spcBef>
                          <a:spcPts val="0"/>
                        </a:spcBef>
                        <a:spcAft>
                          <a:spcPts val="0"/>
                        </a:spcAft>
                        <a:buNone/>
                      </a:pPr>
                      <a:r>
                        <a:rPr lang="en" sz="2400" b="1" dirty="0"/>
                        <a:t>Test Cases - input</a:t>
                      </a:r>
                      <a:endParaRPr sz="24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36823" marR="136823" marT="136823" marB="136823">
                    <a:solidFill>
                      <a:srgbClr val="CCCCCC"/>
                    </a:solidFill>
                  </a:tcPr>
                </a:tc>
                <a:extLst>
                  <a:ext uri="{0D108BD9-81ED-4DB2-BD59-A6C34878D82A}">
                    <a16:rowId xmlns:a16="http://schemas.microsoft.com/office/drawing/2014/main" val="10000"/>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Add MONSTER</a:t>
                      </a:r>
                    </a:p>
                  </a:txBody>
                  <a:tcPr marL="221996" marR="221996" marT="221996" marB="221996"/>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add_monster</a:t>
                      </a:r>
                      <a:r>
                        <a:rPr lang="en-US" sz="1100" b="0" i="0" u="none" strike="noStrike" noProof="0" dirty="0">
                          <a:solidFill>
                            <a:schemeClr val="tx1"/>
                          </a:solidFill>
                          <a:latin typeface="Consolas"/>
                        </a:rPr>
                        <a:t>()</a:t>
                      </a:r>
                      <a:endParaRPr lang="en-US" sz="1100" dirty="0">
                        <a:solidFill>
                          <a:schemeClr val="tx1"/>
                        </a:solidFill>
                      </a:endParaRPr>
                    </a:p>
                  </a:txBody>
                  <a:tcPr marL="221996" marR="221996" marT="221996" marB="221996"/>
                </a:tc>
                <a:extLst>
                  <a:ext uri="{0D108BD9-81ED-4DB2-BD59-A6C34878D82A}">
                    <a16:rowId xmlns:a16="http://schemas.microsoft.com/office/drawing/2014/main" val="10001"/>
                  </a:ext>
                </a:extLst>
              </a:tr>
              <a:tr h="0">
                <a:tc>
                  <a:txBody>
                    <a:bodyPr/>
                    <a:lstStyle/>
                    <a:p>
                      <a:pPr lvl="0" algn="l">
                        <a:lnSpc>
                          <a:spcPct val="100000"/>
                        </a:lnSpc>
                        <a:spcBef>
                          <a:spcPts val="0"/>
                        </a:spcBef>
                        <a:spcAft>
                          <a:spcPts val="0"/>
                        </a:spcAft>
                        <a:buNone/>
                      </a:pPr>
                      <a:r>
                        <a:rPr kumimoji="0" lang="en-US" sz="1500" b="1" i="0" u="none" strike="noStrike" kern="1200" cap="none" spc="0" normalizeH="0" baseline="0" noProof="0" dirty="0">
                          <a:ln>
                            <a:noFill/>
                          </a:ln>
                          <a:solidFill>
                            <a:srgbClr val="6A8759"/>
                          </a:solidFill>
                          <a:effectLst/>
                          <a:uLnTx/>
                          <a:uFillTx/>
                          <a:latin typeface="Consolas"/>
                          <a:ea typeface="+mn-ea"/>
                          <a:cs typeface="+mn-cs"/>
                        </a:rPr>
                        <a:t>Remove MONSTER</a:t>
                      </a:r>
                      <a:endParaRPr lang="en-US" sz="1500" b="1" i="0" u="none" strike="noStrike" noProof="0" dirty="0">
                        <a:solidFill>
                          <a:srgbClr val="6A8759"/>
                        </a:solidFill>
                        <a:latin typeface="Consolas"/>
                      </a:endParaRPr>
                    </a:p>
                  </a:txBody>
                  <a:tcPr marL="221996" marR="221996" marT="221996" marB="2219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nsolas"/>
                          <a:ea typeface="+mn-ea"/>
                          <a:cs typeface="+mn-cs"/>
                        </a:rPr>
                        <a:t>remove_monster</a:t>
                      </a:r>
                      <a:r>
                        <a:rPr kumimoji="0" lang="en-US" sz="1100" b="0" i="0" u="none" strike="noStrike" kern="1200" cap="none" spc="0" normalizeH="0" baseline="0" noProof="0" dirty="0">
                          <a:ln>
                            <a:noFill/>
                          </a:ln>
                          <a:solidFill>
                            <a:prstClr val="black"/>
                          </a:solidFill>
                          <a:effectLst/>
                          <a:uLnTx/>
                          <a:uFillTx/>
                          <a:latin typeface="Consolas"/>
                          <a:ea typeface="+mn-ea"/>
                          <a:cs typeface="+mn-cs"/>
                        </a:rPr>
                        <a:t>()</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marL="221996" marR="221996" marT="221996" marB="221996"/>
                </a:tc>
                <a:extLst>
                  <a:ext uri="{0D108BD9-81ED-4DB2-BD59-A6C34878D82A}">
                    <a16:rowId xmlns:a16="http://schemas.microsoft.com/office/drawing/2014/main" val="1603092495"/>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Find Show</a:t>
                      </a:r>
                      <a:endParaRPr lang="en-US" sz="1500" b="1" dirty="0"/>
                    </a:p>
                  </a:txBody>
                  <a:tcPr marL="221995" marR="221995" marT="221995" marB="221995"/>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Find_show</a:t>
                      </a:r>
                      <a:r>
                        <a:rPr lang="en-US" sz="1100" b="0" i="0" u="none" strike="noStrike" noProof="0" dirty="0">
                          <a:solidFill>
                            <a:schemeClr val="tx1"/>
                          </a:solidFill>
                          <a:latin typeface="Consolas"/>
                        </a:rPr>
                        <a:t>()</a:t>
                      </a:r>
                      <a:endParaRPr lang="en-US" sz="1100" dirty="0">
                        <a:solidFill>
                          <a:schemeClr val="tx1"/>
                        </a:solidFill>
                      </a:endParaRPr>
                    </a:p>
                  </a:txBody>
                  <a:tcPr marL="221995" marR="221995" marT="221995" marB="221995"/>
                </a:tc>
                <a:extLst>
                  <a:ext uri="{0D108BD9-81ED-4DB2-BD59-A6C34878D82A}">
                    <a16:rowId xmlns:a16="http://schemas.microsoft.com/office/drawing/2014/main" val="2439926434"/>
                  </a:ext>
                </a:extLst>
              </a:tr>
              <a:tr h="670871">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Exit</a:t>
                      </a:r>
                    </a:p>
                  </a:txBody>
                  <a:tcPr marL="221993" marR="221993" marT="221993" marB="221993"/>
                </a:tc>
                <a:tc>
                  <a:txBody>
                    <a:bodyPr/>
                    <a:lstStyle/>
                    <a:p>
                      <a:r>
                        <a:rPr lang="en-US" sz="1100" kern="1200" dirty="0">
                          <a:solidFill>
                            <a:schemeClr val="tx1"/>
                          </a:solidFill>
                          <a:effectLst/>
                          <a:latin typeface="+mn-lt"/>
                          <a:ea typeface="+mn-ea"/>
                          <a:cs typeface="+mn-cs"/>
                        </a:rPr>
                        <a:t>Exit()</a:t>
                      </a:r>
                    </a:p>
                  </a:txBody>
                  <a:tcPr marL="221993" marR="221993" marT="221993" marB="221993"/>
                </a:tc>
                <a:extLst>
                  <a:ext uri="{0D108BD9-81ED-4DB2-BD59-A6C34878D82A}">
                    <a16:rowId xmlns:a16="http://schemas.microsoft.com/office/drawing/2014/main" val="3527475613"/>
                  </a:ext>
                </a:extLst>
              </a:tr>
            </a:tbl>
          </a:graphicData>
        </a:graphic>
      </p:graphicFrame>
      <p:pic>
        <p:nvPicPr>
          <p:cNvPr id="14" name="Picture 13">
            <a:extLst>
              <a:ext uri="{FF2B5EF4-FFF2-40B4-BE49-F238E27FC236}">
                <a16:creationId xmlns:a16="http://schemas.microsoft.com/office/drawing/2014/main" id="{DB2C35B1-3E50-6683-B112-400C0ACF6884}"/>
              </a:ext>
            </a:extLst>
          </p:cNvPr>
          <p:cNvPicPr>
            <a:picLocks noChangeAspect="1"/>
          </p:cNvPicPr>
          <p:nvPr/>
        </p:nvPicPr>
        <p:blipFill>
          <a:blip r:embed="rId3"/>
          <a:stretch>
            <a:fillRect/>
          </a:stretch>
        </p:blipFill>
        <p:spPr>
          <a:xfrm>
            <a:off x="4140151" y="2129742"/>
            <a:ext cx="3228845" cy="1030061"/>
          </a:xfrm>
          <a:prstGeom prst="rect">
            <a:avLst/>
          </a:prstGeom>
          <a:ln w="38100">
            <a:solidFill>
              <a:srgbClr val="FF0000"/>
            </a:solidFill>
          </a:ln>
        </p:spPr>
      </p:pic>
      <p:pic>
        <p:nvPicPr>
          <p:cNvPr id="17" name="Picture 16">
            <a:extLst>
              <a:ext uri="{FF2B5EF4-FFF2-40B4-BE49-F238E27FC236}">
                <a16:creationId xmlns:a16="http://schemas.microsoft.com/office/drawing/2014/main" id="{B63EB44D-B899-B4B4-0812-BF22E57D7EF9}"/>
              </a:ext>
            </a:extLst>
          </p:cNvPr>
          <p:cNvPicPr>
            <a:picLocks noChangeAspect="1"/>
          </p:cNvPicPr>
          <p:nvPr/>
        </p:nvPicPr>
        <p:blipFill>
          <a:blip r:embed="rId4"/>
          <a:stretch>
            <a:fillRect/>
          </a:stretch>
        </p:blipFill>
        <p:spPr>
          <a:xfrm>
            <a:off x="5821928" y="3354624"/>
            <a:ext cx="3213272" cy="1030061"/>
          </a:xfrm>
          <a:prstGeom prst="rect">
            <a:avLst/>
          </a:prstGeom>
          <a:ln w="38100">
            <a:solidFill>
              <a:srgbClr val="FFC000"/>
            </a:solidFill>
          </a:ln>
        </p:spPr>
      </p:pic>
      <p:pic>
        <p:nvPicPr>
          <p:cNvPr id="19" name="Picture 18">
            <a:extLst>
              <a:ext uri="{FF2B5EF4-FFF2-40B4-BE49-F238E27FC236}">
                <a16:creationId xmlns:a16="http://schemas.microsoft.com/office/drawing/2014/main" id="{D66C36E6-34AA-4D62-9E0A-0832DC3B463C}"/>
              </a:ext>
            </a:extLst>
          </p:cNvPr>
          <p:cNvPicPr>
            <a:picLocks noChangeAspect="1"/>
          </p:cNvPicPr>
          <p:nvPr/>
        </p:nvPicPr>
        <p:blipFill>
          <a:blip r:embed="rId5"/>
          <a:stretch>
            <a:fillRect/>
          </a:stretch>
        </p:blipFill>
        <p:spPr>
          <a:xfrm>
            <a:off x="5821928" y="4536204"/>
            <a:ext cx="3282905" cy="1030061"/>
          </a:xfrm>
          <a:prstGeom prst="rect">
            <a:avLst/>
          </a:prstGeom>
          <a:ln w="38100">
            <a:solidFill>
              <a:srgbClr val="92D050"/>
            </a:solidFill>
          </a:ln>
        </p:spPr>
      </p:pic>
      <p:pic>
        <p:nvPicPr>
          <p:cNvPr id="21" name="Picture 20">
            <a:extLst>
              <a:ext uri="{FF2B5EF4-FFF2-40B4-BE49-F238E27FC236}">
                <a16:creationId xmlns:a16="http://schemas.microsoft.com/office/drawing/2014/main" id="{D24A0DD1-437F-2700-330F-A1F3BF0ADC0F}"/>
              </a:ext>
            </a:extLst>
          </p:cNvPr>
          <p:cNvPicPr>
            <a:picLocks noChangeAspect="1"/>
          </p:cNvPicPr>
          <p:nvPr/>
        </p:nvPicPr>
        <p:blipFill>
          <a:blip r:embed="rId6"/>
          <a:stretch>
            <a:fillRect/>
          </a:stretch>
        </p:blipFill>
        <p:spPr>
          <a:xfrm>
            <a:off x="5821928" y="5717784"/>
            <a:ext cx="3478127" cy="1030061"/>
          </a:xfrm>
          <a:prstGeom prst="rect">
            <a:avLst/>
          </a:prstGeom>
          <a:ln w="38100">
            <a:solidFill>
              <a:srgbClr val="00B0F0"/>
            </a:solidFill>
          </a:ln>
        </p:spPr>
      </p:pic>
      <p:sp>
        <p:nvSpPr>
          <p:cNvPr id="22" name="Rectangle 21">
            <a:extLst>
              <a:ext uri="{FF2B5EF4-FFF2-40B4-BE49-F238E27FC236}">
                <a16:creationId xmlns:a16="http://schemas.microsoft.com/office/drawing/2014/main" id="{4ABE1112-23B4-7758-ACC0-086456B24335}"/>
              </a:ext>
            </a:extLst>
          </p:cNvPr>
          <p:cNvSpPr/>
          <p:nvPr/>
        </p:nvSpPr>
        <p:spPr>
          <a:xfrm>
            <a:off x="231493" y="3958542"/>
            <a:ext cx="5428527" cy="671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noFill/>
            </a:endParaRPr>
          </a:p>
        </p:txBody>
      </p:sp>
      <p:sp>
        <p:nvSpPr>
          <p:cNvPr id="23" name="Rectangle 22">
            <a:extLst>
              <a:ext uri="{FF2B5EF4-FFF2-40B4-BE49-F238E27FC236}">
                <a16:creationId xmlns:a16="http://schemas.microsoft.com/office/drawing/2014/main" id="{0B984135-863B-8058-26B1-1AFE8DDA5432}"/>
              </a:ext>
            </a:extLst>
          </p:cNvPr>
          <p:cNvSpPr/>
          <p:nvPr/>
        </p:nvSpPr>
        <p:spPr>
          <a:xfrm>
            <a:off x="233421" y="4631802"/>
            <a:ext cx="5428527" cy="6713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24" name="Rectangle 23">
            <a:extLst>
              <a:ext uri="{FF2B5EF4-FFF2-40B4-BE49-F238E27FC236}">
                <a16:creationId xmlns:a16="http://schemas.microsoft.com/office/drawing/2014/main" id="{A8F60FC8-A749-92FD-81E4-A716AB2B3659}"/>
              </a:ext>
            </a:extLst>
          </p:cNvPr>
          <p:cNvSpPr/>
          <p:nvPr/>
        </p:nvSpPr>
        <p:spPr>
          <a:xfrm>
            <a:off x="227498" y="5305148"/>
            <a:ext cx="5428527" cy="67133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25" name="Rectangle 24">
            <a:extLst>
              <a:ext uri="{FF2B5EF4-FFF2-40B4-BE49-F238E27FC236}">
                <a16:creationId xmlns:a16="http://schemas.microsoft.com/office/drawing/2014/main" id="{0F437F7D-1223-E524-F76D-21CE30092E19}"/>
              </a:ext>
            </a:extLst>
          </p:cNvPr>
          <p:cNvSpPr/>
          <p:nvPr/>
        </p:nvSpPr>
        <p:spPr>
          <a:xfrm>
            <a:off x="229428" y="5966831"/>
            <a:ext cx="5428527" cy="67133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5" name="TextBox 4">
            <a:extLst>
              <a:ext uri="{FF2B5EF4-FFF2-40B4-BE49-F238E27FC236}">
                <a16:creationId xmlns:a16="http://schemas.microsoft.com/office/drawing/2014/main" id="{843E468E-03F1-5074-4280-79803E829DA3}"/>
              </a:ext>
            </a:extLst>
          </p:cNvPr>
          <p:cNvSpPr txBox="1"/>
          <p:nvPr/>
        </p:nvSpPr>
        <p:spPr>
          <a:xfrm>
            <a:off x="7882359" y="2447028"/>
            <a:ext cx="4078148" cy="646331"/>
          </a:xfrm>
          <a:prstGeom prst="rect">
            <a:avLst/>
          </a:prstGeom>
          <a:noFill/>
        </p:spPr>
        <p:txBody>
          <a:bodyPr wrap="square" rtlCol="0">
            <a:spAutoFit/>
          </a:bodyPr>
          <a:lstStyle/>
          <a:p>
            <a:r>
              <a:rPr lang="en-NZ" dirty="0"/>
              <a:t>Placeholders just to test that it was working</a:t>
            </a:r>
          </a:p>
        </p:txBody>
      </p:sp>
      <p:pic>
        <p:nvPicPr>
          <p:cNvPr id="7" name="Picture 6">
            <a:extLst>
              <a:ext uri="{FF2B5EF4-FFF2-40B4-BE49-F238E27FC236}">
                <a16:creationId xmlns:a16="http://schemas.microsoft.com/office/drawing/2014/main" id="{6EDDC825-7A09-25B3-071A-7220BDBBCA8D}"/>
              </a:ext>
            </a:extLst>
          </p:cNvPr>
          <p:cNvPicPr>
            <a:picLocks noChangeAspect="1"/>
          </p:cNvPicPr>
          <p:nvPr/>
        </p:nvPicPr>
        <p:blipFill>
          <a:blip r:embed="rId7"/>
          <a:stretch>
            <a:fillRect/>
          </a:stretch>
        </p:blipFill>
        <p:spPr>
          <a:xfrm>
            <a:off x="227498" y="1965543"/>
            <a:ext cx="3734124" cy="1226926"/>
          </a:xfrm>
          <a:prstGeom prst="rect">
            <a:avLst/>
          </a:prstGeom>
        </p:spPr>
      </p:pic>
      <p:sp>
        <p:nvSpPr>
          <p:cNvPr id="9" name="Rectangle 8">
            <a:extLst>
              <a:ext uri="{FF2B5EF4-FFF2-40B4-BE49-F238E27FC236}">
                <a16:creationId xmlns:a16="http://schemas.microsoft.com/office/drawing/2014/main" id="{CBFE2EEF-C35E-A124-460B-3C842845DDF4}"/>
              </a:ext>
            </a:extLst>
          </p:cNvPr>
          <p:cNvSpPr/>
          <p:nvPr/>
        </p:nvSpPr>
        <p:spPr>
          <a:xfrm>
            <a:off x="273799" y="2905246"/>
            <a:ext cx="913488" cy="2661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15D12298-D2DD-1CE1-1A66-6CD6545F1E61}"/>
              </a:ext>
            </a:extLst>
          </p:cNvPr>
          <p:cNvSpPr/>
          <p:nvPr/>
        </p:nvSpPr>
        <p:spPr>
          <a:xfrm>
            <a:off x="1331090" y="2907174"/>
            <a:ext cx="1194122" cy="26613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1DB374A9-F5F2-76CD-37B4-8D0EF743006F}"/>
              </a:ext>
            </a:extLst>
          </p:cNvPr>
          <p:cNvSpPr/>
          <p:nvPr/>
        </p:nvSpPr>
        <p:spPr>
          <a:xfrm>
            <a:off x="2657439" y="2905246"/>
            <a:ext cx="714655" cy="26998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58CC27B4-D283-AC5A-6E91-3ADCE12914CB}"/>
              </a:ext>
            </a:extLst>
          </p:cNvPr>
          <p:cNvSpPr/>
          <p:nvPr/>
        </p:nvSpPr>
        <p:spPr>
          <a:xfrm>
            <a:off x="3481172" y="2893672"/>
            <a:ext cx="468875" cy="27191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2721</TotalTime>
  <Words>2115</Words>
  <Application>Microsoft Office PowerPoint</Application>
  <PresentationFormat>Widescreen</PresentationFormat>
  <Paragraphs>253</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 Light</vt:lpstr>
      <vt:lpstr>Calibri</vt:lpstr>
      <vt:lpstr>Calibri Light</vt:lpstr>
      <vt:lpstr>Consolas</vt:lpstr>
      <vt:lpstr>Office Theme</vt:lpstr>
      <vt:lpstr>AS91896[2.7] AS91887[2.8] Documentation</vt:lpstr>
      <vt:lpstr>[Monster_Cards_Internal]</vt:lpstr>
      <vt:lpstr>Explain relevant Implications:</vt:lpstr>
      <vt:lpstr>Explain relevant Implications:</vt:lpstr>
      <vt:lpstr>Decomposition:</vt:lpstr>
      <vt:lpstr>Decomposition:</vt:lpstr>
      <vt:lpstr>[Welcome] (Trello screenshot)</vt:lpstr>
      <vt:lpstr>[Welcome] - Test Plan</vt:lpstr>
      <vt:lpstr>[Welcome]: Testing </vt:lpstr>
      <vt:lpstr>[Add Monster Cards] (Trello screenshot)</vt:lpstr>
      <vt:lpstr>[Add Monster Cards] - Test Plan</vt:lpstr>
      <vt:lpstr>[Add Monster Cards]: Testing </vt:lpstr>
      <vt:lpstr>[Remove Monster Cards] (Trello screenshot)</vt:lpstr>
      <vt:lpstr>[Remove Monster Cards] - Test Plan</vt:lpstr>
      <vt:lpstr>[Remove Monster Cards]: Testing </vt:lpstr>
      <vt:lpstr>[Find Monster Cards] (Trello screenshot)</vt:lpstr>
      <vt:lpstr>[Find Monster Cards] - Test Plan</vt:lpstr>
      <vt:lpstr>[Find Monster Cards]: Testing </vt:lpstr>
      <vt:lpstr>[Edit Monster Card] (Trello screenshot)</vt:lpstr>
      <vt:lpstr>[Edit Monster Cards] - Test Plan</vt:lpstr>
      <vt:lpstr>[Edit Monster Cards]: Testing </vt:lpstr>
      <vt:lpstr>[Show Monster Cards] (Trello screenshot)</vt:lpstr>
      <vt:lpstr>[Show Monster Cards] - Test Plan</vt:lpstr>
      <vt:lpstr>[Show Monster Cards]: Testing </vt:lpstr>
      <vt:lpstr>[]: Trialling </vt:lpstr>
      <vt:lpstr>Assembled Outcome Testing:</vt:lpstr>
      <vt:lpstr>Address relevant Implications:</vt:lpstr>
      <vt:lpstr>Version Control Evidence:</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21</cp:revision>
  <dcterms:created xsi:type="dcterms:W3CDTF">2020-03-13T23:52:53Z</dcterms:created>
  <dcterms:modified xsi:type="dcterms:W3CDTF">2023-05-27T14:11:00Z</dcterms:modified>
</cp:coreProperties>
</file>