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51"/>
  </p:notesMasterIdLst>
  <p:sldIdLst>
    <p:sldId id="256" r:id="rId4"/>
    <p:sldId id="258" r:id="rId5"/>
    <p:sldId id="272" r:id="rId6"/>
    <p:sldId id="275" r:id="rId7"/>
    <p:sldId id="276" r:id="rId8"/>
    <p:sldId id="277" r:id="rId9"/>
    <p:sldId id="268" r:id="rId10"/>
    <p:sldId id="269" r:id="rId11"/>
    <p:sldId id="274" r:id="rId12"/>
    <p:sldId id="278" r:id="rId13"/>
    <p:sldId id="283" r:id="rId14"/>
    <p:sldId id="288" r:id="rId15"/>
    <p:sldId id="296" r:id="rId16"/>
    <p:sldId id="279" r:id="rId17"/>
    <p:sldId id="284" r:id="rId18"/>
    <p:sldId id="289" r:id="rId19"/>
    <p:sldId id="280" r:id="rId20"/>
    <p:sldId id="285" r:id="rId21"/>
    <p:sldId id="290" r:id="rId22"/>
    <p:sldId id="281" r:id="rId23"/>
    <p:sldId id="286" r:id="rId24"/>
    <p:sldId id="294" r:id="rId25"/>
    <p:sldId id="291" r:id="rId26"/>
    <p:sldId id="295" r:id="rId27"/>
    <p:sldId id="282" r:id="rId28"/>
    <p:sldId id="287" r:id="rId29"/>
    <p:sldId id="292" r:id="rId30"/>
    <p:sldId id="297" r:id="rId31"/>
    <p:sldId id="273" r:id="rId32"/>
    <p:sldId id="263" r:id="rId33"/>
    <p:sldId id="305" r:id="rId34"/>
    <p:sldId id="300" r:id="rId35"/>
    <p:sldId id="306" r:id="rId36"/>
    <p:sldId id="301" r:id="rId37"/>
    <p:sldId id="307" r:id="rId38"/>
    <p:sldId id="302" r:id="rId39"/>
    <p:sldId id="308" r:id="rId40"/>
    <p:sldId id="303" r:id="rId41"/>
    <p:sldId id="309" r:id="rId42"/>
    <p:sldId id="304" r:id="rId43"/>
    <p:sldId id="310" r:id="rId44"/>
    <p:sldId id="311" r:id="rId45"/>
    <p:sldId id="270" r:id="rId46"/>
    <p:sldId id="298" r:id="rId47"/>
    <p:sldId id="261" r:id="rId48"/>
    <p:sldId id="293" r:id="rId49"/>
    <p:sldId id="266"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42" autoAdjust="0"/>
    <p:restoredTop sz="94730" autoAdjust="0"/>
  </p:normalViewPr>
  <p:slideViewPr>
    <p:cSldViewPr snapToGrid="0">
      <p:cViewPr>
        <p:scale>
          <a:sx n="75" d="100"/>
          <a:sy n="75" d="100"/>
        </p:scale>
        <p:origin x="710" y="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notesMaster" Target="notesMasters/notesMaster1.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28/05/2023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51528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13</a:t>
            </a:fld>
            <a:endParaRPr lang="en-NZ"/>
          </a:p>
        </p:txBody>
      </p:sp>
    </p:spTree>
    <p:extLst>
      <p:ext uri="{BB962C8B-B14F-4D97-AF65-F5344CB8AC3E}">
        <p14:creationId xmlns:p14="http://schemas.microsoft.com/office/powerpoint/2010/main" val="2620001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607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95962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16</a:t>
            </a:fld>
            <a:endParaRPr lang="en-NZ"/>
          </a:p>
        </p:txBody>
      </p:sp>
    </p:spTree>
    <p:extLst>
      <p:ext uri="{BB962C8B-B14F-4D97-AF65-F5344CB8AC3E}">
        <p14:creationId xmlns:p14="http://schemas.microsoft.com/office/powerpoint/2010/main" val="1496503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80557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95735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19</a:t>
            </a:fld>
            <a:endParaRPr lang="en-NZ"/>
          </a:p>
        </p:txBody>
      </p:sp>
    </p:spTree>
    <p:extLst>
      <p:ext uri="{BB962C8B-B14F-4D97-AF65-F5344CB8AC3E}">
        <p14:creationId xmlns:p14="http://schemas.microsoft.com/office/powerpoint/2010/main" val="25492889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6210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913914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3766393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4681689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23</a:t>
            </a:fld>
            <a:endParaRPr lang="en-NZ"/>
          </a:p>
        </p:txBody>
      </p:sp>
    </p:spTree>
    <p:extLst>
      <p:ext uri="{BB962C8B-B14F-4D97-AF65-F5344CB8AC3E}">
        <p14:creationId xmlns:p14="http://schemas.microsoft.com/office/powerpoint/2010/main" val="38531880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24</a:t>
            </a:fld>
            <a:endParaRPr lang="en-NZ"/>
          </a:p>
        </p:txBody>
      </p:sp>
    </p:spTree>
    <p:extLst>
      <p:ext uri="{BB962C8B-B14F-4D97-AF65-F5344CB8AC3E}">
        <p14:creationId xmlns:p14="http://schemas.microsoft.com/office/powerpoint/2010/main" val="27564420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95586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4544402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27</a:t>
            </a:fld>
            <a:endParaRPr lang="en-NZ"/>
          </a:p>
        </p:txBody>
      </p:sp>
    </p:spTree>
    <p:extLst>
      <p:ext uri="{BB962C8B-B14F-4D97-AF65-F5344CB8AC3E}">
        <p14:creationId xmlns:p14="http://schemas.microsoft.com/office/powerpoint/2010/main" val="37449561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28</a:t>
            </a:fld>
            <a:endParaRPr lang="en-NZ"/>
          </a:p>
        </p:txBody>
      </p:sp>
    </p:spTree>
    <p:extLst>
      <p:ext uri="{BB962C8B-B14F-4D97-AF65-F5344CB8AC3E}">
        <p14:creationId xmlns:p14="http://schemas.microsoft.com/office/powerpoint/2010/main" val="31152888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29</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30</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31</a:t>
            </a:fld>
            <a:endParaRPr lang="en-NZ"/>
          </a:p>
        </p:txBody>
      </p:sp>
    </p:spTree>
    <p:extLst>
      <p:ext uri="{BB962C8B-B14F-4D97-AF65-F5344CB8AC3E}">
        <p14:creationId xmlns:p14="http://schemas.microsoft.com/office/powerpoint/2010/main" val="1845260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14709797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32</a:t>
            </a:fld>
            <a:endParaRPr lang="en-NZ"/>
          </a:p>
        </p:txBody>
      </p:sp>
    </p:spTree>
    <p:extLst>
      <p:ext uri="{BB962C8B-B14F-4D97-AF65-F5344CB8AC3E}">
        <p14:creationId xmlns:p14="http://schemas.microsoft.com/office/powerpoint/2010/main" val="4043169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33</a:t>
            </a:fld>
            <a:endParaRPr lang="en-NZ"/>
          </a:p>
        </p:txBody>
      </p:sp>
    </p:spTree>
    <p:extLst>
      <p:ext uri="{BB962C8B-B14F-4D97-AF65-F5344CB8AC3E}">
        <p14:creationId xmlns:p14="http://schemas.microsoft.com/office/powerpoint/2010/main" val="588333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34</a:t>
            </a:fld>
            <a:endParaRPr lang="en-NZ"/>
          </a:p>
        </p:txBody>
      </p:sp>
    </p:spTree>
    <p:extLst>
      <p:ext uri="{BB962C8B-B14F-4D97-AF65-F5344CB8AC3E}">
        <p14:creationId xmlns:p14="http://schemas.microsoft.com/office/powerpoint/2010/main" val="38276559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35</a:t>
            </a:fld>
            <a:endParaRPr lang="en-NZ"/>
          </a:p>
        </p:txBody>
      </p:sp>
    </p:spTree>
    <p:extLst>
      <p:ext uri="{BB962C8B-B14F-4D97-AF65-F5344CB8AC3E}">
        <p14:creationId xmlns:p14="http://schemas.microsoft.com/office/powerpoint/2010/main" val="29625669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36</a:t>
            </a:fld>
            <a:endParaRPr lang="en-NZ"/>
          </a:p>
        </p:txBody>
      </p:sp>
    </p:spTree>
    <p:extLst>
      <p:ext uri="{BB962C8B-B14F-4D97-AF65-F5344CB8AC3E}">
        <p14:creationId xmlns:p14="http://schemas.microsoft.com/office/powerpoint/2010/main" val="1481984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37</a:t>
            </a:fld>
            <a:endParaRPr lang="en-NZ"/>
          </a:p>
        </p:txBody>
      </p:sp>
    </p:spTree>
    <p:extLst>
      <p:ext uri="{BB962C8B-B14F-4D97-AF65-F5344CB8AC3E}">
        <p14:creationId xmlns:p14="http://schemas.microsoft.com/office/powerpoint/2010/main" val="37047022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38</a:t>
            </a:fld>
            <a:endParaRPr lang="en-NZ"/>
          </a:p>
        </p:txBody>
      </p:sp>
    </p:spTree>
    <p:extLst>
      <p:ext uri="{BB962C8B-B14F-4D97-AF65-F5344CB8AC3E}">
        <p14:creationId xmlns:p14="http://schemas.microsoft.com/office/powerpoint/2010/main" val="34745126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39</a:t>
            </a:fld>
            <a:endParaRPr lang="en-NZ"/>
          </a:p>
        </p:txBody>
      </p:sp>
    </p:spTree>
    <p:extLst>
      <p:ext uri="{BB962C8B-B14F-4D97-AF65-F5344CB8AC3E}">
        <p14:creationId xmlns:p14="http://schemas.microsoft.com/office/powerpoint/2010/main" val="41241876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40</a:t>
            </a:fld>
            <a:endParaRPr lang="en-NZ"/>
          </a:p>
        </p:txBody>
      </p:sp>
    </p:spTree>
    <p:extLst>
      <p:ext uri="{BB962C8B-B14F-4D97-AF65-F5344CB8AC3E}">
        <p14:creationId xmlns:p14="http://schemas.microsoft.com/office/powerpoint/2010/main" val="4323348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41</a:t>
            </a:fld>
            <a:endParaRPr lang="en-NZ"/>
          </a:p>
        </p:txBody>
      </p:sp>
    </p:spTree>
    <p:extLst>
      <p:ext uri="{BB962C8B-B14F-4D97-AF65-F5344CB8AC3E}">
        <p14:creationId xmlns:p14="http://schemas.microsoft.com/office/powerpoint/2010/main" val="3482723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6</a:t>
            </a:fld>
            <a:endParaRPr lang="en-NZ"/>
          </a:p>
        </p:txBody>
      </p:sp>
    </p:spTree>
    <p:extLst>
      <p:ext uri="{BB962C8B-B14F-4D97-AF65-F5344CB8AC3E}">
        <p14:creationId xmlns:p14="http://schemas.microsoft.com/office/powerpoint/2010/main" val="23443975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42</a:t>
            </a:fld>
            <a:endParaRPr lang="en-NZ"/>
          </a:p>
        </p:txBody>
      </p:sp>
    </p:spTree>
    <p:extLst>
      <p:ext uri="{BB962C8B-B14F-4D97-AF65-F5344CB8AC3E}">
        <p14:creationId xmlns:p14="http://schemas.microsoft.com/office/powerpoint/2010/main" val="19016198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45</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46</a:t>
            </a:fld>
            <a:endParaRPr lang="en-NZ"/>
          </a:p>
        </p:txBody>
      </p:sp>
    </p:spTree>
    <p:extLst>
      <p:ext uri="{BB962C8B-B14F-4D97-AF65-F5344CB8AC3E}">
        <p14:creationId xmlns:p14="http://schemas.microsoft.com/office/powerpoint/2010/main" val="16698679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47</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8801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801039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28/05/2023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28/05/2023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28/05/2023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28/05/2023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28/05/2023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28/05/2023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28/05/2023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28/05/2023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28/05/2023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28/05/2023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28/05/2023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28/05/2023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microsoft.com/office/2007/relationships/hdphoto" Target="../media/hdphoto3.wd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microsoft.com/office/2007/relationships/hdphoto" Target="../media/hdphoto4.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microsoft.com/office/2007/relationships/hdphoto" Target="../media/hdphoto5.wdp"/></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18" Type="http://schemas.openxmlformats.org/officeDocument/2006/relationships/image" Target="../media/image65.png"/><Relationship Id="rId3" Type="http://schemas.openxmlformats.org/officeDocument/2006/relationships/image" Target="../media/image50.png"/><Relationship Id="rId21" Type="http://schemas.openxmlformats.org/officeDocument/2006/relationships/image" Target="../media/image68.png"/><Relationship Id="rId7" Type="http://schemas.openxmlformats.org/officeDocument/2006/relationships/image" Target="../media/image54.png"/><Relationship Id="rId12" Type="http://schemas.openxmlformats.org/officeDocument/2006/relationships/image" Target="../media/image59.png"/><Relationship Id="rId17" Type="http://schemas.openxmlformats.org/officeDocument/2006/relationships/image" Target="../media/image64.png"/><Relationship Id="rId2" Type="http://schemas.openxmlformats.org/officeDocument/2006/relationships/notesSlide" Target="../notesSlides/notesSlide22.xml"/><Relationship Id="rId16" Type="http://schemas.openxmlformats.org/officeDocument/2006/relationships/image" Target="../media/image63.png"/><Relationship Id="rId20" Type="http://schemas.openxmlformats.org/officeDocument/2006/relationships/image" Target="../media/image67.png"/><Relationship Id="rId1" Type="http://schemas.openxmlformats.org/officeDocument/2006/relationships/slideLayout" Target="../slideLayouts/slideLayout6.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5" Type="http://schemas.openxmlformats.org/officeDocument/2006/relationships/image" Target="../media/image62.png"/><Relationship Id="rId10" Type="http://schemas.openxmlformats.org/officeDocument/2006/relationships/image" Target="../media/image57.png"/><Relationship Id="rId19" Type="http://schemas.openxmlformats.org/officeDocument/2006/relationships/image" Target="../media/image66.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61.png"/></Relationships>
</file>

<file path=ppt/slides/_rels/slide2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microsoft.com/office/2007/relationships/hdphoto" Target="../media/hdphoto6.wdp"/></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2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77.png"/></Relationships>
</file>

<file path=ppt/slides/_rels/slide2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7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90.png"/><Relationship Id="rId3" Type="http://schemas.openxmlformats.org/officeDocument/2006/relationships/image" Target="../media/image80.png"/><Relationship Id="rId7" Type="http://schemas.openxmlformats.org/officeDocument/2006/relationships/image" Target="../media/image84.png"/><Relationship Id="rId12" Type="http://schemas.openxmlformats.org/officeDocument/2006/relationships/image" Target="../media/image89.png"/><Relationship Id="rId2" Type="http://schemas.openxmlformats.org/officeDocument/2006/relationships/notesSlide" Target="../notesSlides/notesSlide29.xml"/><Relationship Id="rId16" Type="http://schemas.openxmlformats.org/officeDocument/2006/relationships/image" Target="../media/image93.png"/><Relationship Id="rId1" Type="http://schemas.openxmlformats.org/officeDocument/2006/relationships/slideLayout" Target="../slideLayouts/slideLayout6.xml"/><Relationship Id="rId6" Type="http://schemas.openxmlformats.org/officeDocument/2006/relationships/image" Target="../media/image83.png"/><Relationship Id="rId11" Type="http://schemas.openxmlformats.org/officeDocument/2006/relationships/image" Target="../media/image88.png"/><Relationship Id="rId5" Type="http://schemas.openxmlformats.org/officeDocument/2006/relationships/image" Target="../media/image82.png"/><Relationship Id="rId15" Type="http://schemas.openxmlformats.org/officeDocument/2006/relationships/image" Target="../media/image92.png"/><Relationship Id="rId10" Type="http://schemas.openxmlformats.org/officeDocument/2006/relationships/image" Target="../media/image87.png"/><Relationship Id="rId4" Type="http://schemas.openxmlformats.org/officeDocument/2006/relationships/image" Target="../media/image81.png"/><Relationship Id="rId9" Type="http://schemas.openxmlformats.org/officeDocument/2006/relationships/image" Target="../media/image86.png"/><Relationship Id="rId14" Type="http://schemas.openxmlformats.org/officeDocument/2006/relationships/image" Target="../media/image9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8" Type="http://schemas.openxmlformats.org/officeDocument/2006/relationships/image" Target="../media/image99.png"/><Relationship Id="rId13" Type="http://schemas.openxmlformats.org/officeDocument/2006/relationships/image" Target="../media/image104.png"/><Relationship Id="rId3" Type="http://schemas.openxmlformats.org/officeDocument/2006/relationships/image" Target="../media/image94.png"/><Relationship Id="rId7" Type="http://schemas.openxmlformats.org/officeDocument/2006/relationships/image" Target="../media/image98.png"/><Relationship Id="rId12" Type="http://schemas.openxmlformats.org/officeDocument/2006/relationships/image" Target="../media/image103.pn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97.png"/><Relationship Id="rId11" Type="http://schemas.openxmlformats.org/officeDocument/2006/relationships/image" Target="../media/image102.png"/><Relationship Id="rId5" Type="http://schemas.openxmlformats.org/officeDocument/2006/relationships/image" Target="../media/image96.png"/><Relationship Id="rId15" Type="http://schemas.openxmlformats.org/officeDocument/2006/relationships/image" Target="../media/image106.png"/><Relationship Id="rId10" Type="http://schemas.openxmlformats.org/officeDocument/2006/relationships/image" Target="../media/image101.png"/><Relationship Id="rId4" Type="http://schemas.openxmlformats.org/officeDocument/2006/relationships/image" Target="../media/image95.png"/><Relationship Id="rId9" Type="http://schemas.openxmlformats.org/officeDocument/2006/relationships/image" Target="../media/image100.png"/><Relationship Id="rId14" Type="http://schemas.openxmlformats.org/officeDocument/2006/relationships/image" Target="../media/image10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image" Target="../media/image107.png"/><Relationship Id="rId7" Type="http://schemas.openxmlformats.org/officeDocument/2006/relationships/image" Target="../media/image111.png"/><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image" Target="../media/image110.png"/><Relationship Id="rId5" Type="http://schemas.openxmlformats.org/officeDocument/2006/relationships/image" Target="../media/image109.png"/><Relationship Id="rId4" Type="http://schemas.openxmlformats.org/officeDocument/2006/relationships/image" Target="../media/image10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image" Target="../media/image116.png"/><Relationship Id="rId5" Type="http://schemas.openxmlformats.org/officeDocument/2006/relationships/image" Target="../media/image115.png"/><Relationship Id="rId4" Type="http://schemas.openxmlformats.org/officeDocument/2006/relationships/image" Target="../media/image11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8" Type="http://schemas.openxmlformats.org/officeDocument/2006/relationships/image" Target="../media/image99.png"/><Relationship Id="rId13" Type="http://schemas.openxmlformats.org/officeDocument/2006/relationships/image" Target="../media/image104.png"/><Relationship Id="rId3" Type="http://schemas.openxmlformats.org/officeDocument/2006/relationships/image" Target="../media/image94.png"/><Relationship Id="rId7" Type="http://schemas.openxmlformats.org/officeDocument/2006/relationships/image" Target="../media/image98.png"/><Relationship Id="rId12" Type="http://schemas.openxmlformats.org/officeDocument/2006/relationships/image" Target="../media/image103.png"/><Relationship Id="rId2" Type="http://schemas.openxmlformats.org/officeDocument/2006/relationships/notesSlide" Target="../notesSlides/notesSlide37.xml"/><Relationship Id="rId1" Type="http://schemas.openxmlformats.org/officeDocument/2006/relationships/slideLayout" Target="../slideLayouts/slideLayout6.xml"/><Relationship Id="rId6" Type="http://schemas.openxmlformats.org/officeDocument/2006/relationships/image" Target="../media/image97.png"/><Relationship Id="rId11" Type="http://schemas.openxmlformats.org/officeDocument/2006/relationships/image" Target="../media/image102.png"/><Relationship Id="rId5" Type="http://schemas.openxmlformats.org/officeDocument/2006/relationships/image" Target="../media/image96.png"/><Relationship Id="rId15" Type="http://schemas.openxmlformats.org/officeDocument/2006/relationships/image" Target="../media/image106.png"/><Relationship Id="rId10" Type="http://schemas.openxmlformats.org/officeDocument/2006/relationships/image" Target="../media/image101.png"/><Relationship Id="rId4" Type="http://schemas.openxmlformats.org/officeDocument/2006/relationships/image" Target="../media/image95.png"/><Relationship Id="rId9" Type="http://schemas.openxmlformats.org/officeDocument/2006/relationships/image" Target="../media/image100.png"/><Relationship Id="rId14" Type="http://schemas.openxmlformats.org/officeDocument/2006/relationships/image" Target="../media/image10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8" Type="http://schemas.openxmlformats.org/officeDocument/2006/relationships/image" Target="../media/image122.png"/><Relationship Id="rId3" Type="http://schemas.openxmlformats.org/officeDocument/2006/relationships/image" Target="../media/image117.png"/><Relationship Id="rId7" Type="http://schemas.openxmlformats.org/officeDocument/2006/relationships/image" Target="../media/image121.png"/><Relationship Id="rId2" Type="http://schemas.openxmlformats.org/officeDocument/2006/relationships/notesSlide" Target="../notesSlides/notesSlide39.xml"/><Relationship Id="rId1" Type="http://schemas.openxmlformats.org/officeDocument/2006/relationships/slideLayout" Target="../slideLayouts/slideLayout6.xml"/><Relationship Id="rId6" Type="http://schemas.openxmlformats.org/officeDocument/2006/relationships/image" Target="../media/image120.png"/><Relationship Id="rId5" Type="http://schemas.openxmlformats.org/officeDocument/2006/relationships/image" Target="../media/image119.png"/><Relationship Id="rId4" Type="http://schemas.openxmlformats.org/officeDocument/2006/relationships/image" Target="../media/image118.png"/><Relationship Id="rId9" Type="http://schemas.openxmlformats.org/officeDocument/2006/relationships/image" Target="../media/image123.png"/></Relationships>
</file>

<file path=ppt/slides/_rels/slide42.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12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notesSlide" Target="../notesSlides/notesSlide41.xml"/><Relationship Id="rId1" Type="http://schemas.openxmlformats.org/officeDocument/2006/relationships/slideLayout" Target="../slideLayouts/slideLayout6.xml"/><Relationship Id="rId4" Type="http://schemas.openxmlformats.org/officeDocument/2006/relationships/image" Target="../media/image127.png"/></Relationships>
</file>

<file path=ppt/slides/_rels/slide46.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129.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a:bodyPr>
          <a:lstStyle/>
          <a:p>
            <a:r>
              <a:rPr lang="en-NZ" dirty="0"/>
              <a:t>AS91896[2.7] AS91887[2.8]</a:t>
            </a:r>
            <a:br>
              <a:rPr lang="en-NZ" dirty="0"/>
            </a:br>
            <a:r>
              <a:rPr lang="en-NZ" dirty="0"/>
              <a:t>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[Peter McKay]</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p:nvSpPr>
          <p:cNvPr id="10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Google Shape;86;p18"/>
          <p:cNvSpPr txBox="1">
            <a:spLocks noGrp="1"/>
          </p:cNvSpPr>
          <p:nvPr>
            <p:ph type="title"/>
          </p:nvPr>
        </p:nvSpPr>
        <p:spPr>
          <a:xfrm>
            <a:off x="1028700" y="1967266"/>
            <a:ext cx="2628900" cy="2547257"/>
          </a:xfrm>
          <a:prstGeom prst="rect">
            <a:avLst/>
          </a:prstGeom>
          <a:noFill/>
        </p:spPr>
        <p:txBody>
          <a:bodyPr spcFirstLastPara="1" vert="horz" lIns="91440" tIns="45720" rIns="91440" bIns="45720" rtlCol="0" anchor="ctr" anchorCtr="0">
            <a:normAutofit/>
          </a:bodyPr>
          <a:lstStyle/>
          <a:p>
            <a:pPr algn="ctr">
              <a:spcBef>
                <a:spcPct val="0"/>
              </a:spcBef>
            </a:pPr>
            <a:r>
              <a:rPr lang="en-US" sz="3600" kern="1200" dirty="0">
                <a:solidFill>
                  <a:srgbClr val="FFFFFF"/>
                </a:solidFill>
                <a:latin typeface="+mj-lt"/>
                <a:ea typeface="+mj-ea"/>
                <a:cs typeface="+mj-cs"/>
              </a:rPr>
              <a:t>[Add Monster Cards] (Trello screenshot)</a:t>
            </a:r>
          </a:p>
        </p:txBody>
      </p:sp>
      <p:pic>
        <p:nvPicPr>
          <p:cNvPr id="4" name="Picture 3">
            <a:extLst>
              <a:ext uri="{FF2B5EF4-FFF2-40B4-BE49-F238E27FC236}">
                <a16:creationId xmlns:a16="http://schemas.microsoft.com/office/drawing/2014/main" id="{35AC310D-BBC4-4CD6-60BA-0F5A44E40BA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5701" b="95487" l="4950" r="89769">
                        <a14:foregroundMark x1="11221" y1="5701" x2="10231" y2="16152"/>
                        <a14:foregroundMark x1="7261" y1="13539" x2="7261" y2="28504"/>
                        <a14:foregroundMark x1="8911" y1="87648" x2="27063" y2="91449"/>
                        <a14:foregroundMark x1="27063" y1="91449" x2="28383" y2="91211"/>
                        <a14:foregroundMark x1="41254" y1="89786" x2="59406" y2="90499"/>
                        <a14:foregroundMark x1="59406" y1="90499" x2="70627" y2="90261"/>
                        <a14:foregroundMark x1="9191" y1="95169" x2="52475" y2="91924"/>
                        <a14:backgroundMark x1="990" y1="91924" x2="5941" y2="96675"/>
                      </a14:backgroundRemoval>
                    </a14:imgEffect>
                  </a14:imgLayer>
                </a14:imgProps>
              </a:ext>
            </a:extLst>
          </a:blip>
          <a:stretch>
            <a:fillRect/>
          </a:stretch>
        </p:blipFill>
        <p:spPr>
          <a:xfrm>
            <a:off x="6163714" y="643466"/>
            <a:ext cx="4007904" cy="5568739"/>
          </a:xfrm>
          <a:prstGeom prst="rect">
            <a:avLst/>
          </a:prstGeom>
        </p:spPr>
      </p:pic>
    </p:spTree>
    <p:extLst>
      <p:ext uri="{BB962C8B-B14F-4D97-AF65-F5344CB8AC3E}">
        <p14:creationId xmlns:p14="http://schemas.microsoft.com/office/powerpoint/2010/main" val="3646366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30936" y="502920"/>
            <a:ext cx="3419856" cy="1463040"/>
          </a:xfrm>
          <a:prstGeom prst="rect">
            <a:avLst/>
          </a:prstGeom>
        </p:spPr>
        <p:txBody>
          <a:bodyPr spcFirstLastPara="1" vert="horz" lIns="91440" tIns="45720" rIns="91440" bIns="45720" rtlCol="0" anchor="ctr" anchorCtr="0">
            <a:normAutofit/>
          </a:bodyPr>
          <a:lstStyle/>
          <a:p>
            <a:pPr>
              <a:spcBef>
                <a:spcPct val="0"/>
              </a:spcBef>
            </a:pPr>
            <a:r>
              <a:rPr lang="en-US" sz="3700" kern="1200">
                <a:solidFill>
                  <a:schemeClr val="tx1"/>
                </a:solidFill>
                <a:latin typeface="+mj-lt"/>
                <a:ea typeface="+mj-ea"/>
                <a:cs typeface="+mj-cs"/>
              </a:rPr>
              <a:t>[Add Monster Cards] - Test Plan</a:t>
            </a:r>
          </a:p>
        </p:txBody>
      </p:sp>
      <p:sp>
        <p:nvSpPr>
          <p:cNvPr id="9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131B8159-1193-43FC-1CEB-A72108AC75C1}"/>
              </a:ext>
            </a:extLst>
          </p:cNvPr>
          <p:cNvSpPr/>
          <p:nvPr/>
        </p:nvSpPr>
        <p:spPr>
          <a:xfrm>
            <a:off x="4654295" y="502920"/>
            <a:ext cx="6894576" cy="1463040"/>
          </a:xfrm>
          <a:prstGeom prst="rect">
            <a:avLst/>
          </a:prstGeom>
        </p:spPr>
        <p:txBody>
          <a:bodyPr vert="horz" lIns="91440" tIns="45720" rIns="91440" bIns="45720" rtlCol="0" anchor="ctr">
            <a:normAutofit/>
          </a:bodyPr>
          <a:lstStyle/>
          <a:p>
            <a:pPr marR="0" lvl="0" fontAlgn="auto">
              <a:lnSpc>
                <a:spcPct val="90000"/>
              </a:lnSpc>
              <a:spcBef>
                <a:spcPts val="0"/>
              </a:spcBef>
              <a:spcAft>
                <a:spcPts val="600"/>
              </a:spcAft>
              <a:buClrTx/>
              <a:buSzTx/>
              <a:tabLst/>
              <a:defRPr/>
            </a:pPr>
            <a:r>
              <a:rPr lang="en-US" sz="2200" i="1" dirty="0"/>
              <a:t>I decided not to let the program accept floats as a value for the monster stats because none of the premade monsters have decimals</a:t>
            </a:r>
          </a:p>
        </p:txBody>
      </p:sp>
      <p:graphicFrame>
        <p:nvGraphicFramePr>
          <p:cNvPr id="92" name="Google Shape;92;p19"/>
          <p:cNvGraphicFramePr/>
          <p:nvPr>
            <p:extLst>
              <p:ext uri="{D42A27DB-BD31-4B8C-83A1-F6EECF244321}">
                <p14:modId xmlns:p14="http://schemas.microsoft.com/office/powerpoint/2010/main" val="1305870696"/>
              </p:ext>
            </p:extLst>
          </p:nvPr>
        </p:nvGraphicFramePr>
        <p:xfrm>
          <a:off x="891270" y="1965961"/>
          <a:ext cx="10409460" cy="4929103"/>
        </p:xfrm>
        <a:graphic>
          <a:graphicData uri="http://schemas.openxmlformats.org/drawingml/2006/table">
            <a:tbl>
              <a:tblPr firstRow="1" bandRow="1">
                <a:noFill/>
              </a:tblPr>
              <a:tblGrid>
                <a:gridCol w="5304183">
                  <a:extLst>
                    <a:ext uri="{9D8B030D-6E8A-4147-A177-3AD203B41FA5}">
                      <a16:colId xmlns:a16="http://schemas.microsoft.com/office/drawing/2014/main" val="20000"/>
                    </a:ext>
                  </a:extLst>
                </a:gridCol>
                <a:gridCol w="5105277">
                  <a:extLst>
                    <a:ext uri="{9D8B030D-6E8A-4147-A177-3AD203B41FA5}">
                      <a16:colId xmlns:a16="http://schemas.microsoft.com/office/drawing/2014/main" val="20001"/>
                    </a:ext>
                  </a:extLst>
                </a:gridCol>
              </a:tblGrid>
              <a:tr h="532121">
                <a:tc>
                  <a:txBody>
                    <a:bodyPr/>
                    <a:lstStyle/>
                    <a:p>
                      <a:pPr marL="0" lvl="0" indent="0" algn="l" rtl="0">
                        <a:spcBef>
                          <a:spcPts val="0"/>
                        </a:spcBef>
                        <a:spcAft>
                          <a:spcPts val="0"/>
                        </a:spcAft>
                        <a:buNone/>
                      </a:pPr>
                      <a:r>
                        <a:rPr lang="en" sz="1700" b="1" dirty="0"/>
                        <a:t>Test Cases - input</a:t>
                      </a:r>
                      <a:endParaRPr sz="1700" b="1" dirty="0"/>
                    </a:p>
                  </a:txBody>
                  <a:tcPr marL="163379" marR="163379" marT="163379" marB="163379">
                    <a:solidFill>
                      <a:srgbClr val="CCCCCC"/>
                    </a:solidFill>
                  </a:tcPr>
                </a:tc>
                <a:tc>
                  <a:txBody>
                    <a:bodyPr/>
                    <a:lstStyle/>
                    <a:p>
                      <a:pPr marL="0" lvl="0" indent="0" algn="l" rtl="0">
                        <a:spcBef>
                          <a:spcPts val="0"/>
                        </a:spcBef>
                        <a:spcAft>
                          <a:spcPts val="0"/>
                        </a:spcAft>
                        <a:buNone/>
                      </a:pPr>
                      <a:r>
                        <a:rPr lang="en" sz="1700" b="1" dirty="0"/>
                        <a:t>Expected output</a:t>
                      </a:r>
                      <a:endParaRPr sz="1700" b="1" dirty="0"/>
                    </a:p>
                  </a:txBody>
                  <a:tcPr marL="163379" marR="163379" marT="163379" marB="163379">
                    <a:solidFill>
                      <a:srgbClr val="CCCCCC"/>
                    </a:solidFill>
                  </a:tcPr>
                </a:tc>
                <a:extLst>
                  <a:ext uri="{0D108BD9-81ED-4DB2-BD59-A6C34878D82A}">
                    <a16:rowId xmlns:a16="http://schemas.microsoft.com/office/drawing/2014/main" val="10000"/>
                  </a:ext>
                </a:extLst>
              </a:tr>
              <a:tr h="751341">
                <a:tc>
                  <a:txBody>
                    <a:bodyPr/>
                    <a:lstStyle/>
                    <a:p>
                      <a:pPr lvl="0" algn="l">
                        <a:lnSpc>
                          <a:spcPct val="100000"/>
                        </a:lnSpc>
                        <a:spcBef>
                          <a:spcPts val="0"/>
                        </a:spcBef>
                        <a:spcAft>
                          <a:spcPts val="0"/>
                        </a:spcAft>
                        <a:buNone/>
                      </a:pPr>
                      <a:r>
                        <a:rPr lang="en-US" sz="1200" b="1" i="0" u="none" strike="noStrike" noProof="0" dirty="0">
                          <a:solidFill>
                            <a:srgbClr val="6A8759"/>
                          </a:solidFill>
                          <a:latin typeface="Consolas"/>
                        </a:rPr>
                        <a:t>Enter the Monster Name</a:t>
                      </a:r>
                    </a:p>
                    <a:p>
                      <a:pPr lvl="0" algn="l">
                        <a:lnSpc>
                          <a:spcPct val="100000"/>
                        </a:lnSpc>
                        <a:spcBef>
                          <a:spcPts val="0"/>
                        </a:spcBef>
                        <a:spcAft>
                          <a:spcPts val="0"/>
                        </a:spcAft>
                        <a:buNone/>
                      </a:pPr>
                      <a:r>
                        <a:rPr lang="en-US" sz="1200" b="1" i="0" u="none" strike="noStrike" noProof="0" dirty="0">
                          <a:solidFill>
                            <a:srgbClr val="6A8759"/>
                          </a:solidFill>
                          <a:latin typeface="Consolas"/>
                        </a:rPr>
                        <a:t>1. Cancel</a:t>
                      </a:r>
                    </a:p>
                    <a:p>
                      <a:pPr lvl="0" algn="l">
                        <a:lnSpc>
                          <a:spcPct val="100000"/>
                        </a:lnSpc>
                        <a:spcBef>
                          <a:spcPts val="0"/>
                        </a:spcBef>
                        <a:spcAft>
                          <a:spcPts val="0"/>
                        </a:spcAft>
                        <a:buNone/>
                      </a:pPr>
                      <a:r>
                        <a:rPr lang="en-US" sz="1200" b="1" i="0" u="none" strike="noStrike" noProof="0" dirty="0">
                          <a:solidFill>
                            <a:srgbClr val="6A8759"/>
                          </a:solidFill>
                          <a:latin typeface="Consolas"/>
                        </a:rPr>
                        <a:t>2. </a:t>
                      </a:r>
                      <a:r>
                        <a:rPr lang="en-US" sz="1200" b="1" i="0" u="none" strike="noStrike" noProof="0" dirty="0" err="1">
                          <a:solidFill>
                            <a:srgbClr val="6A8759"/>
                          </a:solidFill>
                          <a:latin typeface="Consolas"/>
                        </a:rPr>
                        <a:t>Stoneling</a:t>
                      </a:r>
                      <a:endParaRPr lang="en-US" sz="1200" b="1" i="0" u="none" strike="noStrike" noProof="0" dirty="0">
                        <a:solidFill>
                          <a:srgbClr val="6A8759"/>
                        </a:solidFill>
                        <a:latin typeface="Consolas"/>
                      </a:endParaRPr>
                    </a:p>
                    <a:p>
                      <a:pPr lvl="0" algn="l">
                        <a:lnSpc>
                          <a:spcPct val="100000"/>
                        </a:lnSpc>
                        <a:spcBef>
                          <a:spcPts val="0"/>
                        </a:spcBef>
                        <a:spcAft>
                          <a:spcPts val="0"/>
                        </a:spcAft>
                        <a:buNone/>
                      </a:pPr>
                      <a:r>
                        <a:rPr lang="en-US" sz="1200" b="1" i="0" u="none" strike="noStrike" noProof="0" dirty="0">
                          <a:solidFill>
                            <a:srgbClr val="6A8759"/>
                          </a:solidFill>
                          <a:latin typeface="Consolas"/>
                        </a:rPr>
                        <a:t>3. Peter</a:t>
                      </a:r>
                    </a:p>
                  </a:txBody>
                  <a:tcPr marL="139274" marR="139274" marT="139274" marB="139274"/>
                </a:tc>
                <a:tc>
                  <a:txBody>
                    <a:bodyPr/>
                    <a:lstStyle/>
                    <a:p>
                      <a:pPr marL="0" lvl="0" indent="0" algn="l">
                        <a:spcBef>
                          <a:spcPts val="0"/>
                        </a:spcBef>
                        <a:spcAft>
                          <a:spcPts val="0"/>
                        </a:spcAft>
                        <a:buNone/>
                      </a:pPr>
                      <a:endParaRPr lang="en-US" sz="1200" dirty="0"/>
                    </a:p>
                    <a:p>
                      <a:pPr marL="228600" lvl="0" indent="-228600" algn="l">
                        <a:spcBef>
                          <a:spcPts val="0"/>
                        </a:spcBef>
                        <a:spcAft>
                          <a:spcPts val="0"/>
                        </a:spcAft>
                        <a:buAutoNum type="arabicPeriod"/>
                      </a:pPr>
                      <a:r>
                        <a:rPr lang="en-US" sz="1200" dirty="0"/>
                        <a:t>Return to welcome</a:t>
                      </a:r>
                    </a:p>
                    <a:p>
                      <a:pPr marL="228600" lvl="0" indent="-228600" algn="l">
                        <a:spcBef>
                          <a:spcPts val="0"/>
                        </a:spcBef>
                        <a:spcAft>
                          <a:spcPts val="0"/>
                        </a:spcAft>
                        <a:buAutoNum type="arabicPeriod"/>
                      </a:pPr>
                      <a:r>
                        <a:rPr lang="en-US" sz="1200" dirty="0"/>
                        <a:t>Name is already taken</a:t>
                      </a:r>
                    </a:p>
                    <a:p>
                      <a:pPr marL="228600" lvl="0" indent="-228600" algn="l">
                        <a:spcBef>
                          <a:spcPts val="0"/>
                        </a:spcBef>
                        <a:spcAft>
                          <a:spcPts val="0"/>
                        </a:spcAft>
                        <a:buAutoNum type="arabicPeriod"/>
                      </a:pPr>
                      <a:r>
                        <a:rPr lang="en-US" sz="1200" dirty="0"/>
                        <a:t> Adds name to dictionary</a:t>
                      </a:r>
                    </a:p>
                  </a:txBody>
                  <a:tcPr marL="139274" marR="139274" marT="139274" marB="139274"/>
                </a:tc>
                <a:extLst>
                  <a:ext uri="{0D108BD9-81ED-4DB2-BD59-A6C34878D82A}">
                    <a16:rowId xmlns:a16="http://schemas.microsoft.com/office/drawing/2014/main" val="10001"/>
                  </a:ext>
                </a:extLst>
              </a:tr>
              <a:tr h="751339">
                <a:tc>
                  <a:txBody>
                    <a:bodyPr/>
                    <a:lstStyle/>
                    <a:p>
                      <a:pPr lvl="0" algn="l">
                        <a:lnSpc>
                          <a:spcPct val="100000"/>
                        </a:lnSpc>
                        <a:spcBef>
                          <a:spcPts val="0"/>
                        </a:spcBef>
                        <a:spcAft>
                          <a:spcPts val="0"/>
                        </a:spcAft>
                        <a:buNone/>
                      </a:pPr>
                      <a:r>
                        <a:rPr lang="en-US" sz="1200" b="1" i="0" u="none" strike="noStrike" noProof="0" dirty="0">
                          <a:solidFill>
                            <a:srgbClr val="6A8759"/>
                          </a:solidFill>
                          <a:latin typeface="Consolas"/>
                        </a:rPr>
                        <a:t>Monster Strength</a:t>
                      </a:r>
                    </a:p>
                    <a:p>
                      <a:pPr marL="0" lvl="0" indent="0" algn="l">
                        <a:lnSpc>
                          <a:spcPct val="100000"/>
                        </a:lnSpc>
                        <a:spcBef>
                          <a:spcPts val="0"/>
                        </a:spcBef>
                        <a:spcAft>
                          <a:spcPts val="0"/>
                        </a:spcAft>
                        <a:buNone/>
                      </a:pPr>
                      <a:r>
                        <a:rPr lang="en-US" sz="1200" b="1" i="0" u="none" strike="noStrike" noProof="0" dirty="0">
                          <a:solidFill>
                            <a:srgbClr val="6A8759"/>
                          </a:solidFill>
                          <a:latin typeface="Consolas"/>
                        </a:rPr>
                        <a:t>1. Cancel</a:t>
                      </a:r>
                    </a:p>
                    <a:p>
                      <a:pPr lvl="0" algn="l">
                        <a:lnSpc>
                          <a:spcPct val="100000"/>
                        </a:lnSpc>
                        <a:spcBef>
                          <a:spcPts val="0"/>
                        </a:spcBef>
                        <a:spcAft>
                          <a:spcPts val="0"/>
                        </a:spcAft>
                        <a:buNone/>
                      </a:pPr>
                      <a:r>
                        <a:rPr lang="en-US" sz="1200" b="1" i="0" u="none" strike="noStrike" noProof="0" dirty="0">
                          <a:solidFill>
                            <a:srgbClr val="6A8759"/>
                          </a:solidFill>
                          <a:latin typeface="Consolas"/>
                        </a:rPr>
                        <a:t>2. 21</a:t>
                      </a:r>
                    </a:p>
                  </a:txBody>
                  <a:tcPr marL="139273" marR="139273" marT="139273" marB="139273"/>
                </a:tc>
                <a:tc>
                  <a:txBody>
                    <a:bodyPr/>
                    <a:lstStyle/>
                    <a:p>
                      <a:pPr marL="0" lvl="0" indent="0" algn="l">
                        <a:spcBef>
                          <a:spcPts val="0"/>
                        </a:spcBef>
                        <a:spcAft>
                          <a:spcPts val="0"/>
                        </a:spcAft>
                        <a:buNone/>
                      </a:pPr>
                      <a:br>
                        <a:rPr lang="en-US" sz="1200" dirty="0"/>
                      </a:br>
                      <a:r>
                        <a:rPr lang="en-US" sz="1200" dirty="0"/>
                        <a:t>1. returns to welcome</a:t>
                      </a:r>
                      <a:br>
                        <a:rPr lang="en-US" sz="1200" dirty="0"/>
                      </a:br>
                      <a:r>
                        <a:rPr lang="en-US" sz="1200" dirty="0"/>
                        <a:t>2. Adds Strength stat to dictionary</a:t>
                      </a:r>
                    </a:p>
                  </a:txBody>
                  <a:tcPr marL="139273" marR="139273" marT="139273" marB="139273"/>
                </a:tc>
                <a:extLst>
                  <a:ext uri="{0D108BD9-81ED-4DB2-BD59-A6C34878D82A}">
                    <a16:rowId xmlns:a16="http://schemas.microsoft.com/office/drawing/2014/main" val="2472108450"/>
                  </a:ext>
                </a:extLst>
              </a:tr>
              <a:tr h="751338">
                <a:tc>
                  <a:txBody>
                    <a:bodyPr/>
                    <a:lstStyle/>
                    <a:p>
                      <a:pPr lvl="0" algn="l">
                        <a:lnSpc>
                          <a:spcPct val="100000"/>
                        </a:lnSpc>
                        <a:spcBef>
                          <a:spcPts val="0"/>
                        </a:spcBef>
                        <a:spcAft>
                          <a:spcPts val="0"/>
                        </a:spcAft>
                        <a:buNone/>
                      </a:pPr>
                      <a:r>
                        <a:rPr lang="en-US" sz="1200" b="1" i="0" u="none" strike="noStrike" noProof="0" dirty="0">
                          <a:solidFill>
                            <a:srgbClr val="6A8759"/>
                          </a:solidFill>
                          <a:latin typeface="Consolas"/>
                        </a:rPr>
                        <a:t>Monster Speed</a:t>
                      </a:r>
                    </a:p>
                    <a:p>
                      <a:pPr lvl="0" algn="l">
                        <a:lnSpc>
                          <a:spcPct val="100000"/>
                        </a:lnSpc>
                        <a:spcBef>
                          <a:spcPts val="0"/>
                        </a:spcBef>
                        <a:spcAft>
                          <a:spcPts val="0"/>
                        </a:spcAft>
                        <a:buNone/>
                      </a:pPr>
                      <a:r>
                        <a:rPr lang="en-US" sz="1200" b="1" i="0" u="none" strike="noStrike" noProof="0" dirty="0">
                          <a:solidFill>
                            <a:srgbClr val="6A8759"/>
                          </a:solidFill>
                          <a:latin typeface="Consolas"/>
                        </a:rPr>
                        <a:t>1. 29</a:t>
                      </a:r>
                    </a:p>
                    <a:p>
                      <a:pPr lvl="0" algn="l">
                        <a:lnSpc>
                          <a:spcPct val="100000"/>
                        </a:lnSpc>
                        <a:spcBef>
                          <a:spcPts val="0"/>
                        </a:spcBef>
                        <a:spcAft>
                          <a:spcPts val="0"/>
                        </a:spcAft>
                        <a:buNone/>
                      </a:pPr>
                      <a:r>
                        <a:rPr lang="en-US" sz="1200" b="1" i="0" u="none" strike="noStrike" noProof="0" dirty="0">
                          <a:solidFill>
                            <a:srgbClr val="6A8759"/>
                          </a:solidFill>
                          <a:latin typeface="Consolas"/>
                        </a:rPr>
                        <a:t>2. 2</a:t>
                      </a:r>
                    </a:p>
                  </a:txBody>
                  <a:tcPr marL="139272" marR="139272" marT="139272" marB="139272"/>
                </a:tc>
                <a:tc>
                  <a:txBody>
                    <a:bodyPr/>
                    <a:lstStyle/>
                    <a:p>
                      <a:pPr marL="0" lvl="0" indent="0" algn="l">
                        <a:spcBef>
                          <a:spcPts val="0"/>
                        </a:spcBef>
                        <a:spcAft>
                          <a:spcPts val="0"/>
                        </a:spcAft>
                        <a:buNone/>
                      </a:pPr>
                      <a:br>
                        <a:rPr lang="en-US" sz="1200" dirty="0"/>
                      </a:br>
                      <a:r>
                        <a:rPr lang="en-US" sz="1200" dirty="0"/>
                        <a:t>1. Error message (above </a:t>
                      </a:r>
                      <a:r>
                        <a:rPr lang="en-US" sz="1200" dirty="0" err="1"/>
                        <a:t>upperbound</a:t>
                      </a:r>
                      <a:r>
                        <a:rPr lang="en-US" sz="1200" dirty="0"/>
                        <a:t> of 25)</a:t>
                      </a:r>
                      <a:br>
                        <a:rPr lang="en-US" sz="1200" dirty="0"/>
                      </a:br>
                      <a:r>
                        <a:rPr lang="en-US" sz="1200" dirty="0"/>
                        <a:t>2. Adds Speed stat to dictionary</a:t>
                      </a:r>
                    </a:p>
                  </a:txBody>
                  <a:tcPr marL="139272" marR="139272" marT="139272" marB="139272"/>
                </a:tc>
                <a:extLst>
                  <a:ext uri="{0D108BD9-81ED-4DB2-BD59-A6C34878D82A}">
                    <a16:rowId xmlns:a16="http://schemas.microsoft.com/office/drawing/2014/main" val="2976925996"/>
                  </a:ext>
                </a:extLst>
              </a:tr>
              <a:tr h="751338">
                <a:tc>
                  <a:txBody>
                    <a:bodyPr/>
                    <a:lstStyle/>
                    <a:p>
                      <a:pPr lvl="0" algn="l">
                        <a:lnSpc>
                          <a:spcPct val="100000"/>
                        </a:lnSpc>
                        <a:spcBef>
                          <a:spcPts val="0"/>
                        </a:spcBef>
                        <a:spcAft>
                          <a:spcPts val="0"/>
                        </a:spcAft>
                        <a:buNone/>
                      </a:pPr>
                      <a:r>
                        <a:rPr lang="en-US" sz="1200" b="1" i="0" u="none" strike="noStrike" noProof="0" dirty="0">
                          <a:solidFill>
                            <a:srgbClr val="6A8759"/>
                          </a:solidFill>
                          <a:latin typeface="Consolas"/>
                        </a:rPr>
                        <a:t>Monster Stealth</a:t>
                      </a:r>
                    </a:p>
                    <a:p>
                      <a:pPr lvl="0" algn="l">
                        <a:lnSpc>
                          <a:spcPct val="100000"/>
                        </a:lnSpc>
                        <a:spcBef>
                          <a:spcPts val="0"/>
                        </a:spcBef>
                        <a:spcAft>
                          <a:spcPts val="0"/>
                        </a:spcAft>
                        <a:buNone/>
                      </a:pPr>
                      <a:r>
                        <a:rPr lang="en-US" sz="1200" b="1" i="0" u="none" strike="noStrike" noProof="0" dirty="0">
                          <a:solidFill>
                            <a:srgbClr val="6A8759"/>
                          </a:solidFill>
                          <a:latin typeface="Consolas"/>
                        </a:rPr>
                        <a:t>1. 0</a:t>
                      </a:r>
                    </a:p>
                    <a:p>
                      <a:pPr lvl="0" algn="l">
                        <a:lnSpc>
                          <a:spcPct val="100000"/>
                        </a:lnSpc>
                        <a:spcBef>
                          <a:spcPts val="0"/>
                        </a:spcBef>
                        <a:spcAft>
                          <a:spcPts val="0"/>
                        </a:spcAft>
                        <a:buNone/>
                      </a:pPr>
                      <a:r>
                        <a:rPr lang="en-US" sz="1200" b="1" i="0" u="none" strike="noStrike" noProof="0" dirty="0">
                          <a:solidFill>
                            <a:srgbClr val="6A8759"/>
                          </a:solidFill>
                          <a:latin typeface="Consolas"/>
                        </a:rPr>
                        <a:t>2. 13</a:t>
                      </a:r>
                      <a:endParaRPr lang="en-US" sz="1200" b="1" dirty="0"/>
                    </a:p>
                  </a:txBody>
                  <a:tcPr marL="139272" marR="139272" marT="139272" marB="139272"/>
                </a:tc>
                <a:tc>
                  <a:txBody>
                    <a:bodyPr/>
                    <a:lstStyle/>
                    <a:p>
                      <a:pPr marL="0" lvl="0" indent="0" algn="l">
                        <a:spcBef>
                          <a:spcPts val="0"/>
                        </a:spcBef>
                        <a:spcAft>
                          <a:spcPts val="0"/>
                        </a:spcAft>
                        <a:buNone/>
                      </a:pPr>
                      <a:endParaRPr lang="en-US" sz="1200" dirty="0"/>
                    </a:p>
                    <a:p>
                      <a:pPr marL="0" lvl="0" indent="0" algn="l">
                        <a:spcBef>
                          <a:spcPts val="0"/>
                        </a:spcBef>
                        <a:spcAft>
                          <a:spcPts val="0"/>
                        </a:spcAft>
                        <a:buNone/>
                      </a:pPr>
                      <a:r>
                        <a:rPr lang="en-US" sz="1200" dirty="0"/>
                        <a:t>1. Error message (below </a:t>
                      </a:r>
                      <a:r>
                        <a:rPr lang="en-US" sz="1200" dirty="0" err="1"/>
                        <a:t>lowerbound</a:t>
                      </a:r>
                      <a:r>
                        <a:rPr lang="en-US" sz="1200" dirty="0"/>
                        <a:t> of 1)</a:t>
                      </a:r>
                      <a:br>
                        <a:rPr lang="en-US" sz="1200" dirty="0"/>
                      </a:br>
                      <a:r>
                        <a:rPr lang="en-US" sz="1200" dirty="0"/>
                        <a:t>2. Adds Stealth stat to dictionary</a:t>
                      </a:r>
                    </a:p>
                  </a:txBody>
                  <a:tcPr marL="139272" marR="139272" marT="139272" marB="139272"/>
                </a:tc>
                <a:extLst>
                  <a:ext uri="{0D108BD9-81ED-4DB2-BD59-A6C34878D82A}">
                    <a16:rowId xmlns:a16="http://schemas.microsoft.com/office/drawing/2014/main" val="3074290092"/>
                  </a:ext>
                </a:extLst>
              </a:tr>
              <a:tr h="851643">
                <a:tc>
                  <a:txBody>
                    <a:bodyPr/>
                    <a:lstStyle/>
                    <a:p>
                      <a:pPr lvl="0" algn="l">
                        <a:lnSpc>
                          <a:spcPct val="100000"/>
                        </a:lnSpc>
                        <a:spcBef>
                          <a:spcPts val="0"/>
                        </a:spcBef>
                        <a:spcAft>
                          <a:spcPts val="0"/>
                        </a:spcAft>
                        <a:buNone/>
                      </a:pPr>
                      <a:r>
                        <a:rPr lang="en-US" sz="1200" b="1" i="0" u="none" strike="noStrike" noProof="0" dirty="0">
                          <a:solidFill>
                            <a:srgbClr val="6A8759"/>
                          </a:solidFill>
                          <a:latin typeface="Consolas"/>
                        </a:rPr>
                        <a:t>Monster Cunning</a:t>
                      </a:r>
                    </a:p>
                    <a:p>
                      <a:pPr marL="342900" lvl="0" indent="-342900" algn="l">
                        <a:lnSpc>
                          <a:spcPct val="100000"/>
                        </a:lnSpc>
                        <a:spcBef>
                          <a:spcPts val="0"/>
                        </a:spcBef>
                        <a:spcAft>
                          <a:spcPts val="0"/>
                        </a:spcAft>
                        <a:buAutoNum type="arabicPeriod"/>
                      </a:pPr>
                      <a:r>
                        <a:rPr lang="en-US" sz="1200" b="1" i="0" u="none" strike="noStrike" noProof="0" dirty="0">
                          <a:solidFill>
                            <a:srgbClr val="6A8759"/>
                          </a:solidFill>
                          <a:latin typeface="Consolas"/>
                        </a:rPr>
                        <a:t>1.5 and one</a:t>
                      </a:r>
                    </a:p>
                    <a:p>
                      <a:pPr marL="342900" lvl="0" indent="-342900" algn="l">
                        <a:lnSpc>
                          <a:spcPct val="100000"/>
                        </a:lnSpc>
                        <a:spcBef>
                          <a:spcPts val="0"/>
                        </a:spcBef>
                        <a:spcAft>
                          <a:spcPts val="0"/>
                        </a:spcAft>
                        <a:buAutoNum type="arabicPeriod"/>
                      </a:pPr>
                      <a:r>
                        <a:rPr lang="en-US" sz="1200" b="1" i="0" u="none" strike="noStrike" noProof="0" dirty="0">
                          <a:solidFill>
                            <a:srgbClr val="6A8759"/>
                          </a:solidFill>
                          <a:latin typeface="Consolas"/>
                        </a:rPr>
                        <a:t>24</a:t>
                      </a:r>
                    </a:p>
                  </a:txBody>
                  <a:tcPr marL="139272" marR="139272" marT="139272" marB="13927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Adds Cunning stat to dictionary</a:t>
                      </a:r>
                      <a:br>
                        <a:rPr lang="en-US" sz="1200" dirty="0"/>
                      </a:br>
                      <a:r>
                        <a:rPr lang="en-US" sz="1200" dirty="0"/>
                        <a:t>1. 1. Error message (Value not an integer)</a:t>
                      </a:r>
                      <a:br>
                        <a:rPr lang="en-US" sz="1200" dirty="0"/>
                      </a:br>
                      <a:r>
                        <a:rPr lang="en-US" sz="1200" dirty="0"/>
                        <a:t>2. Adds Cunning stat to dictionary</a:t>
                      </a:r>
                    </a:p>
                  </a:txBody>
                  <a:tcPr marL="139272" marR="139272" marT="139272" marB="139272"/>
                </a:tc>
                <a:extLst>
                  <a:ext uri="{0D108BD9-81ED-4DB2-BD59-A6C34878D82A}">
                    <a16:rowId xmlns:a16="http://schemas.microsoft.com/office/drawing/2014/main" val="883266506"/>
                  </a:ext>
                </a:extLst>
              </a:tr>
            </a:tbl>
          </a:graphicData>
        </a:graphic>
      </p:graphicFrame>
    </p:spTree>
    <p:extLst>
      <p:ext uri="{BB962C8B-B14F-4D97-AF65-F5344CB8AC3E}">
        <p14:creationId xmlns:p14="http://schemas.microsoft.com/office/powerpoint/2010/main" val="3360876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a:t>
            </a:r>
            <a:r>
              <a:rPr lang="en" sz="4400" dirty="0"/>
              <a:t>Add Monster Cards</a:t>
            </a:r>
            <a:r>
              <a:rPr lang="en-NZ" dirty="0"/>
              <a:t>]: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graphicFrame>
        <p:nvGraphicFramePr>
          <p:cNvPr id="5" name="Google Shape;92;p19">
            <a:extLst>
              <a:ext uri="{FF2B5EF4-FFF2-40B4-BE49-F238E27FC236}">
                <a16:creationId xmlns:a16="http://schemas.microsoft.com/office/drawing/2014/main" id="{679E2099-79CB-D5F0-9539-9F48277E3644}"/>
              </a:ext>
            </a:extLst>
          </p:cNvPr>
          <p:cNvGraphicFramePr/>
          <p:nvPr>
            <p:extLst>
              <p:ext uri="{D42A27DB-BD31-4B8C-83A1-F6EECF244321}">
                <p14:modId xmlns:p14="http://schemas.microsoft.com/office/powerpoint/2010/main" val="1547676596"/>
              </p:ext>
            </p:extLst>
          </p:nvPr>
        </p:nvGraphicFramePr>
        <p:xfrm>
          <a:off x="399658" y="3946683"/>
          <a:ext cx="4899929" cy="2573553"/>
        </p:xfrm>
        <a:graphic>
          <a:graphicData uri="http://schemas.openxmlformats.org/drawingml/2006/table">
            <a:tbl>
              <a:tblPr firstRow="1" bandRow="1">
                <a:noFill/>
              </a:tblPr>
              <a:tblGrid>
                <a:gridCol w="2264885">
                  <a:extLst>
                    <a:ext uri="{9D8B030D-6E8A-4147-A177-3AD203B41FA5}">
                      <a16:colId xmlns:a16="http://schemas.microsoft.com/office/drawing/2014/main" val="20000"/>
                    </a:ext>
                  </a:extLst>
                </a:gridCol>
                <a:gridCol w="2635044">
                  <a:extLst>
                    <a:ext uri="{9D8B030D-6E8A-4147-A177-3AD203B41FA5}">
                      <a16:colId xmlns:a16="http://schemas.microsoft.com/office/drawing/2014/main" val="20001"/>
                    </a:ext>
                  </a:extLst>
                </a:gridCol>
              </a:tblGrid>
              <a:tr h="648219">
                <a:tc>
                  <a:txBody>
                    <a:bodyPr/>
                    <a:lstStyle/>
                    <a:p>
                      <a:pPr marL="0" lvl="0" indent="0" algn="l" rtl="0">
                        <a:spcBef>
                          <a:spcPts val="0"/>
                        </a:spcBef>
                        <a:spcAft>
                          <a:spcPts val="0"/>
                        </a:spcAft>
                        <a:buNone/>
                      </a:pPr>
                      <a:r>
                        <a:rPr lang="en" sz="1700" b="1" dirty="0"/>
                        <a:t>Test Cases - input</a:t>
                      </a:r>
                      <a:endParaRPr sz="1700" b="1" dirty="0"/>
                    </a:p>
                  </a:txBody>
                  <a:tcPr marL="163379" marR="163379" marT="163379" marB="163379">
                    <a:solidFill>
                      <a:srgbClr val="CCCCCC"/>
                    </a:solidFill>
                  </a:tcPr>
                </a:tc>
                <a:tc>
                  <a:txBody>
                    <a:bodyPr/>
                    <a:lstStyle/>
                    <a:p>
                      <a:pPr marL="0" lvl="0" indent="0" algn="l" rtl="0">
                        <a:spcBef>
                          <a:spcPts val="0"/>
                        </a:spcBef>
                        <a:spcAft>
                          <a:spcPts val="0"/>
                        </a:spcAft>
                        <a:buNone/>
                      </a:pPr>
                      <a:r>
                        <a:rPr lang="en" sz="1700" b="1" dirty="0"/>
                        <a:t>Expected output</a:t>
                      </a:r>
                      <a:endParaRPr sz="1700" b="1" dirty="0"/>
                    </a:p>
                  </a:txBody>
                  <a:tcPr marL="163379" marR="163379" marT="163379" marB="163379">
                    <a:solidFill>
                      <a:srgbClr val="CCCCCC"/>
                    </a:solidFill>
                  </a:tcPr>
                </a:tc>
                <a:extLst>
                  <a:ext uri="{0D108BD9-81ED-4DB2-BD59-A6C34878D82A}">
                    <a16:rowId xmlns:a16="http://schemas.microsoft.com/office/drawing/2014/main" val="10000"/>
                  </a:ext>
                </a:extLst>
              </a:tr>
              <a:tr h="915268">
                <a:tc>
                  <a:txBody>
                    <a:bodyPr/>
                    <a:lstStyle/>
                    <a:p>
                      <a:pPr lvl="0" algn="l">
                        <a:lnSpc>
                          <a:spcPct val="100000"/>
                        </a:lnSpc>
                        <a:spcBef>
                          <a:spcPts val="0"/>
                        </a:spcBef>
                        <a:spcAft>
                          <a:spcPts val="0"/>
                        </a:spcAft>
                        <a:buNone/>
                      </a:pPr>
                      <a:r>
                        <a:rPr lang="en-US" sz="1200" b="1" i="0" u="none" strike="noStrike" noProof="0" dirty="0">
                          <a:solidFill>
                            <a:srgbClr val="6A8759"/>
                          </a:solidFill>
                          <a:latin typeface="Consolas"/>
                        </a:rPr>
                        <a:t>Enter the Monster Name</a:t>
                      </a:r>
                    </a:p>
                    <a:p>
                      <a:pPr lvl="0" algn="l">
                        <a:lnSpc>
                          <a:spcPct val="100000"/>
                        </a:lnSpc>
                        <a:spcBef>
                          <a:spcPts val="0"/>
                        </a:spcBef>
                        <a:spcAft>
                          <a:spcPts val="0"/>
                        </a:spcAft>
                        <a:buNone/>
                      </a:pPr>
                      <a:r>
                        <a:rPr lang="en-US" sz="1200" b="1" i="0" u="none" strike="noStrike" noProof="0" dirty="0">
                          <a:solidFill>
                            <a:srgbClr val="6A8759"/>
                          </a:solidFill>
                          <a:latin typeface="Consolas"/>
                        </a:rPr>
                        <a:t>1. Cancel</a:t>
                      </a:r>
                    </a:p>
                    <a:p>
                      <a:pPr lvl="0" algn="l">
                        <a:lnSpc>
                          <a:spcPct val="100000"/>
                        </a:lnSpc>
                        <a:spcBef>
                          <a:spcPts val="0"/>
                        </a:spcBef>
                        <a:spcAft>
                          <a:spcPts val="0"/>
                        </a:spcAft>
                        <a:buNone/>
                      </a:pPr>
                      <a:r>
                        <a:rPr lang="en-US" sz="1200" b="1" i="0" u="none" strike="noStrike" noProof="0" dirty="0">
                          <a:solidFill>
                            <a:srgbClr val="6A8759"/>
                          </a:solidFill>
                          <a:latin typeface="Consolas"/>
                        </a:rPr>
                        <a:t>2. </a:t>
                      </a:r>
                      <a:r>
                        <a:rPr lang="en-US" sz="1200" b="1" i="0" u="none" strike="noStrike" noProof="0" dirty="0" err="1">
                          <a:solidFill>
                            <a:srgbClr val="6A8759"/>
                          </a:solidFill>
                          <a:latin typeface="Consolas"/>
                        </a:rPr>
                        <a:t>Stoneling</a:t>
                      </a:r>
                      <a:endParaRPr lang="en-US" sz="1200" b="1" i="0" u="none" strike="noStrike" noProof="0" dirty="0">
                        <a:solidFill>
                          <a:srgbClr val="6A8759"/>
                        </a:solidFill>
                        <a:latin typeface="Consolas"/>
                      </a:endParaRPr>
                    </a:p>
                    <a:p>
                      <a:pPr lvl="0" algn="l">
                        <a:lnSpc>
                          <a:spcPct val="100000"/>
                        </a:lnSpc>
                        <a:spcBef>
                          <a:spcPts val="0"/>
                        </a:spcBef>
                        <a:spcAft>
                          <a:spcPts val="0"/>
                        </a:spcAft>
                        <a:buNone/>
                      </a:pPr>
                      <a:r>
                        <a:rPr lang="en-US" sz="1200" b="1" i="0" u="none" strike="noStrike" noProof="0" dirty="0">
                          <a:solidFill>
                            <a:srgbClr val="6A8759"/>
                          </a:solidFill>
                          <a:latin typeface="Consolas"/>
                        </a:rPr>
                        <a:t>3. Peter</a:t>
                      </a:r>
                    </a:p>
                  </a:txBody>
                  <a:tcPr marL="139274" marR="139274" marT="139274" marB="139274"/>
                </a:tc>
                <a:tc>
                  <a:txBody>
                    <a:bodyPr/>
                    <a:lstStyle/>
                    <a:p>
                      <a:pPr marL="0" lvl="0" indent="0" algn="l">
                        <a:spcBef>
                          <a:spcPts val="0"/>
                        </a:spcBef>
                        <a:spcAft>
                          <a:spcPts val="0"/>
                        </a:spcAft>
                        <a:buNone/>
                      </a:pPr>
                      <a:endParaRPr lang="en-US" sz="1200" dirty="0"/>
                    </a:p>
                    <a:p>
                      <a:pPr marL="228600" lvl="0" indent="-228600" algn="l">
                        <a:spcBef>
                          <a:spcPts val="0"/>
                        </a:spcBef>
                        <a:spcAft>
                          <a:spcPts val="0"/>
                        </a:spcAft>
                        <a:buAutoNum type="arabicPeriod"/>
                      </a:pPr>
                      <a:r>
                        <a:rPr lang="en-US" sz="1200" dirty="0"/>
                        <a:t>Return to welcome</a:t>
                      </a:r>
                    </a:p>
                    <a:p>
                      <a:pPr marL="228600" lvl="0" indent="-228600" algn="l">
                        <a:spcBef>
                          <a:spcPts val="0"/>
                        </a:spcBef>
                        <a:spcAft>
                          <a:spcPts val="0"/>
                        </a:spcAft>
                        <a:buAutoNum type="arabicPeriod"/>
                      </a:pPr>
                      <a:r>
                        <a:rPr lang="en-US" sz="1200" dirty="0"/>
                        <a:t>Name is already taken</a:t>
                      </a:r>
                    </a:p>
                    <a:p>
                      <a:pPr marL="228600" lvl="0" indent="-228600" algn="l">
                        <a:spcBef>
                          <a:spcPts val="0"/>
                        </a:spcBef>
                        <a:spcAft>
                          <a:spcPts val="0"/>
                        </a:spcAft>
                        <a:buAutoNum type="arabicPeriod"/>
                      </a:pPr>
                      <a:r>
                        <a:rPr lang="en-US" sz="1200" dirty="0"/>
                        <a:t> Adds name to dictionary</a:t>
                      </a:r>
                    </a:p>
                  </a:txBody>
                  <a:tcPr marL="139274" marR="139274" marT="139274" marB="139274"/>
                </a:tc>
                <a:extLst>
                  <a:ext uri="{0D108BD9-81ED-4DB2-BD59-A6C34878D82A}">
                    <a16:rowId xmlns:a16="http://schemas.microsoft.com/office/drawing/2014/main" val="10001"/>
                  </a:ext>
                </a:extLst>
              </a:tr>
              <a:tr h="915266">
                <a:tc>
                  <a:txBody>
                    <a:bodyPr/>
                    <a:lstStyle/>
                    <a:p>
                      <a:pPr lvl="0" algn="l">
                        <a:lnSpc>
                          <a:spcPct val="100000"/>
                        </a:lnSpc>
                        <a:spcBef>
                          <a:spcPts val="0"/>
                        </a:spcBef>
                        <a:spcAft>
                          <a:spcPts val="0"/>
                        </a:spcAft>
                        <a:buNone/>
                      </a:pPr>
                      <a:r>
                        <a:rPr lang="en-US" sz="1200" b="1" i="0" u="none" strike="noStrike" noProof="0" dirty="0">
                          <a:solidFill>
                            <a:srgbClr val="6A8759"/>
                          </a:solidFill>
                          <a:latin typeface="Consolas"/>
                        </a:rPr>
                        <a:t>Monster Strength</a:t>
                      </a:r>
                    </a:p>
                    <a:p>
                      <a:pPr marL="0" lvl="0" indent="0" algn="l">
                        <a:lnSpc>
                          <a:spcPct val="100000"/>
                        </a:lnSpc>
                        <a:spcBef>
                          <a:spcPts val="0"/>
                        </a:spcBef>
                        <a:spcAft>
                          <a:spcPts val="0"/>
                        </a:spcAft>
                        <a:buNone/>
                      </a:pPr>
                      <a:r>
                        <a:rPr lang="en-US" sz="1200" b="1" i="0" u="none" strike="noStrike" noProof="0" dirty="0">
                          <a:solidFill>
                            <a:srgbClr val="6A8759"/>
                          </a:solidFill>
                          <a:latin typeface="Consolas"/>
                        </a:rPr>
                        <a:t>1. Cancel</a:t>
                      </a:r>
                    </a:p>
                    <a:p>
                      <a:pPr lvl="0" algn="l">
                        <a:lnSpc>
                          <a:spcPct val="100000"/>
                        </a:lnSpc>
                        <a:spcBef>
                          <a:spcPts val="0"/>
                        </a:spcBef>
                        <a:spcAft>
                          <a:spcPts val="0"/>
                        </a:spcAft>
                        <a:buNone/>
                      </a:pPr>
                      <a:r>
                        <a:rPr lang="en-US" sz="1200" b="1" i="0" u="none" strike="noStrike" noProof="0" dirty="0">
                          <a:solidFill>
                            <a:srgbClr val="6A8759"/>
                          </a:solidFill>
                          <a:latin typeface="Consolas"/>
                        </a:rPr>
                        <a:t>2. 21</a:t>
                      </a:r>
                    </a:p>
                  </a:txBody>
                  <a:tcPr marL="139273" marR="139273" marT="139273" marB="139273"/>
                </a:tc>
                <a:tc>
                  <a:txBody>
                    <a:bodyPr/>
                    <a:lstStyle/>
                    <a:p>
                      <a:pPr marL="0" lvl="0" indent="0" algn="l">
                        <a:spcBef>
                          <a:spcPts val="0"/>
                        </a:spcBef>
                        <a:spcAft>
                          <a:spcPts val="0"/>
                        </a:spcAft>
                        <a:buNone/>
                      </a:pPr>
                      <a:br>
                        <a:rPr lang="en-US" sz="1200" dirty="0"/>
                      </a:br>
                      <a:r>
                        <a:rPr lang="en-US" sz="1200" dirty="0"/>
                        <a:t>1. returns to welcome</a:t>
                      </a:r>
                      <a:br>
                        <a:rPr lang="en-US" sz="1200" dirty="0"/>
                      </a:br>
                      <a:r>
                        <a:rPr lang="en-US" sz="1200" dirty="0"/>
                        <a:t>2. Adds Strength stat to dictionary</a:t>
                      </a:r>
                    </a:p>
                  </a:txBody>
                  <a:tcPr marL="139273" marR="139273" marT="139273" marB="139273"/>
                </a:tc>
                <a:extLst>
                  <a:ext uri="{0D108BD9-81ED-4DB2-BD59-A6C34878D82A}">
                    <a16:rowId xmlns:a16="http://schemas.microsoft.com/office/drawing/2014/main" val="2472108450"/>
                  </a:ext>
                </a:extLst>
              </a:tr>
            </a:tbl>
          </a:graphicData>
        </a:graphic>
      </p:graphicFrame>
      <p:pic>
        <p:nvPicPr>
          <p:cNvPr id="7" name="Picture 6">
            <a:extLst>
              <a:ext uri="{FF2B5EF4-FFF2-40B4-BE49-F238E27FC236}">
                <a16:creationId xmlns:a16="http://schemas.microsoft.com/office/drawing/2014/main" id="{27E7111E-3050-FF51-05FF-17C4B3D62733}"/>
              </a:ext>
            </a:extLst>
          </p:cNvPr>
          <p:cNvPicPr>
            <a:picLocks noChangeAspect="1"/>
          </p:cNvPicPr>
          <p:nvPr/>
        </p:nvPicPr>
        <p:blipFill>
          <a:blip r:embed="rId3"/>
          <a:stretch>
            <a:fillRect/>
          </a:stretch>
        </p:blipFill>
        <p:spPr>
          <a:xfrm>
            <a:off x="399658" y="1847068"/>
            <a:ext cx="2471361" cy="1016999"/>
          </a:xfrm>
          <a:prstGeom prst="rect">
            <a:avLst/>
          </a:prstGeom>
          <a:ln w="38100">
            <a:solidFill>
              <a:srgbClr val="FFC000"/>
            </a:solidFill>
          </a:ln>
        </p:spPr>
      </p:pic>
      <p:pic>
        <p:nvPicPr>
          <p:cNvPr id="9" name="Picture 8">
            <a:extLst>
              <a:ext uri="{FF2B5EF4-FFF2-40B4-BE49-F238E27FC236}">
                <a16:creationId xmlns:a16="http://schemas.microsoft.com/office/drawing/2014/main" id="{F79E641C-8BF4-C8F6-84B8-7C2A45F4DD37}"/>
              </a:ext>
            </a:extLst>
          </p:cNvPr>
          <p:cNvPicPr>
            <a:picLocks noChangeAspect="1"/>
          </p:cNvPicPr>
          <p:nvPr/>
        </p:nvPicPr>
        <p:blipFill>
          <a:blip r:embed="rId4"/>
          <a:stretch>
            <a:fillRect/>
          </a:stretch>
        </p:blipFill>
        <p:spPr>
          <a:xfrm>
            <a:off x="399659" y="2983716"/>
            <a:ext cx="2682778" cy="758912"/>
          </a:xfrm>
          <a:prstGeom prst="rect">
            <a:avLst/>
          </a:prstGeom>
          <a:ln w="38100">
            <a:solidFill>
              <a:srgbClr val="FFC000"/>
            </a:solidFill>
          </a:ln>
        </p:spPr>
      </p:pic>
      <p:pic>
        <p:nvPicPr>
          <p:cNvPr id="15" name="Picture 14">
            <a:extLst>
              <a:ext uri="{FF2B5EF4-FFF2-40B4-BE49-F238E27FC236}">
                <a16:creationId xmlns:a16="http://schemas.microsoft.com/office/drawing/2014/main" id="{FFB4D06F-EB8E-E91A-BDEC-CE7DD1FD2D7A}"/>
              </a:ext>
            </a:extLst>
          </p:cNvPr>
          <p:cNvPicPr>
            <a:picLocks noChangeAspect="1"/>
          </p:cNvPicPr>
          <p:nvPr/>
        </p:nvPicPr>
        <p:blipFill>
          <a:blip r:embed="rId5"/>
          <a:stretch>
            <a:fillRect/>
          </a:stretch>
        </p:blipFill>
        <p:spPr>
          <a:xfrm>
            <a:off x="5586462" y="1832180"/>
            <a:ext cx="2522727" cy="1016621"/>
          </a:xfrm>
          <a:prstGeom prst="rect">
            <a:avLst/>
          </a:prstGeom>
          <a:ln w="38100">
            <a:solidFill>
              <a:srgbClr val="00B050"/>
            </a:solidFill>
          </a:ln>
        </p:spPr>
      </p:pic>
      <p:pic>
        <p:nvPicPr>
          <p:cNvPr id="17" name="Picture 16">
            <a:extLst>
              <a:ext uri="{FF2B5EF4-FFF2-40B4-BE49-F238E27FC236}">
                <a16:creationId xmlns:a16="http://schemas.microsoft.com/office/drawing/2014/main" id="{A6257BF7-7CD6-8899-0782-1A1D17CF57F8}"/>
              </a:ext>
            </a:extLst>
          </p:cNvPr>
          <p:cNvPicPr>
            <a:picLocks noChangeAspect="1"/>
          </p:cNvPicPr>
          <p:nvPr/>
        </p:nvPicPr>
        <p:blipFill>
          <a:blip r:embed="rId6"/>
          <a:stretch>
            <a:fillRect/>
          </a:stretch>
        </p:blipFill>
        <p:spPr>
          <a:xfrm>
            <a:off x="8231231" y="1832180"/>
            <a:ext cx="2593402" cy="1018640"/>
          </a:xfrm>
          <a:prstGeom prst="rect">
            <a:avLst/>
          </a:prstGeom>
          <a:ln w="38100">
            <a:solidFill>
              <a:srgbClr val="00B0F0"/>
            </a:solidFill>
          </a:ln>
        </p:spPr>
      </p:pic>
      <p:pic>
        <p:nvPicPr>
          <p:cNvPr id="19" name="Picture 18">
            <a:extLst>
              <a:ext uri="{FF2B5EF4-FFF2-40B4-BE49-F238E27FC236}">
                <a16:creationId xmlns:a16="http://schemas.microsoft.com/office/drawing/2014/main" id="{2512CE8A-0090-11EC-2D26-A9B6C2A7DE9F}"/>
              </a:ext>
            </a:extLst>
          </p:cNvPr>
          <p:cNvPicPr>
            <a:picLocks noChangeAspect="1"/>
          </p:cNvPicPr>
          <p:nvPr/>
        </p:nvPicPr>
        <p:blipFill>
          <a:blip r:embed="rId7"/>
          <a:stretch>
            <a:fillRect/>
          </a:stretch>
        </p:blipFill>
        <p:spPr>
          <a:xfrm>
            <a:off x="5834087" y="2993549"/>
            <a:ext cx="2682779" cy="754078"/>
          </a:xfrm>
          <a:prstGeom prst="rect">
            <a:avLst/>
          </a:prstGeom>
          <a:ln w="38100">
            <a:solidFill>
              <a:srgbClr val="00B0F0"/>
            </a:solidFill>
          </a:ln>
        </p:spPr>
      </p:pic>
      <p:pic>
        <p:nvPicPr>
          <p:cNvPr id="21" name="Picture 20">
            <a:extLst>
              <a:ext uri="{FF2B5EF4-FFF2-40B4-BE49-F238E27FC236}">
                <a16:creationId xmlns:a16="http://schemas.microsoft.com/office/drawing/2014/main" id="{341E8E0A-0135-06E0-1E15-DF2B08B71142}"/>
              </a:ext>
            </a:extLst>
          </p:cNvPr>
          <p:cNvPicPr>
            <a:picLocks noChangeAspect="1"/>
          </p:cNvPicPr>
          <p:nvPr/>
        </p:nvPicPr>
        <p:blipFill>
          <a:blip r:embed="rId8"/>
          <a:stretch>
            <a:fillRect/>
          </a:stretch>
        </p:blipFill>
        <p:spPr>
          <a:xfrm>
            <a:off x="2993060" y="1862334"/>
            <a:ext cx="2471361" cy="986467"/>
          </a:xfrm>
          <a:prstGeom prst="rect">
            <a:avLst/>
          </a:prstGeom>
          <a:ln w="38100">
            <a:solidFill>
              <a:srgbClr val="92D050"/>
            </a:solidFill>
          </a:ln>
        </p:spPr>
      </p:pic>
      <p:pic>
        <p:nvPicPr>
          <p:cNvPr id="23" name="Picture 22">
            <a:extLst>
              <a:ext uri="{FF2B5EF4-FFF2-40B4-BE49-F238E27FC236}">
                <a16:creationId xmlns:a16="http://schemas.microsoft.com/office/drawing/2014/main" id="{40EB3A91-23B1-2EA2-4490-F77536CC76A5}"/>
              </a:ext>
            </a:extLst>
          </p:cNvPr>
          <p:cNvPicPr>
            <a:picLocks noChangeAspect="1"/>
          </p:cNvPicPr>
          <p:nvPr/>
        </p:nvPicPr>
        <p:blipFill>
          <a:blip r:embed="rId9"/>
          <a:stretch>
            <a:fillRect/>
          </a:stretch>
        </p:blipFill>
        <p:spPr>
          <a:xfrm>
            <a:off x="3198111" y="2983716"/>
            <a:ext cx="2522727" cy="758912"/>
          </a:xfrm>
          <a:prstGeom prst="rect">
            <a:avLst/>
          </a:prstGeom>
          <a:ln w="38100">
            <a:solidFill>
              <a:srgbClr val="92D050"/>
            </a:solidFill>
          </a:ln>
        </p:spPr>
      </p:pic>
      <p:sp>
        <p:nvSpPr>
          <p:cNvPr id="24" name="Rectangle 23">
            <a:extLst>
              <a:ext uri="{FF2B5EF4-FFF2-40B4-BE49-F238E27FC236}">
                <a16:creationId xmlns:a16="http://schemas.microsoft.com/office/drawing/2014/main" id="{BBE2079C-1A3F-52C8-2421-8EFBC48DBA70}"/>
              </a:ext>
            </a:extLst>
          </p:cNvPr>
          <p:cNvSpPr/>
          <p:nvPr/>
        </p:nvSpPr>
        <p:spPr>
          <a:xfrm>
            <a:off x="399658" y="4591665"/>
            <a:ext cx="4899929" cy="99305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5" name="Rectangle 24">
            <a:extLst>
              <a:ext uri="{FF2B5EF4-FFF2-40B4-BE49-F238E27FC236}">
                <a16:creationId xmlns:a16="http://schemas.microsoft.com/office/drawing/2014/main" id="{9D88A2F1-66EA-5167-C63F-CA2B7B310AEB}"/>
              </a:ext>
            </a:extLst>
          </p:cNvPr>
          <p:cNvSpPr/>
          <p:nvPr/>
        </p:nvSpPr>
        <p:spPr>
          <a:xfrm>
            <a:off x="404575" y="5595455"/>
            <a:ext cx="4899929" cy="90278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6" name="Rectangle 25">
            <a:extLst>
              <a:ext uri="{FF2B5EF4-FFF2-40B4-BE49-F238E27FC236}">
                <a16:creationId xmlns:a16="http://schemas.microsoft.com/office/drawing/2014/main" id="{4F6D8ABB-0431-F83A-8AB7-7F4230ACEF87}"/>
              </a:ext>
            </a:extLst>
          </p:cNvPr>
          <p:cNvSpPr/>
          <p:nvPr/>
        </p:nvSpPr>
        <p:spPr>
          <a:xfrm>
            <a:off x="399661" y="4920238"/>
            <a:ext cx="4899929" cy="17861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7" name="Rectangle 26">
            <a:extLst>
              <a:ext uri="{FF2B5EF4-FFF2-40B4-BE49-F238E27FC236}">
                <a16:creationId xmlns:a16="http://schemas.microsoft.com/office/drawing/2014/main" id="{4ABEC36E-CF0D-1187-A8DD-6A771EBEEBA4}"/>
              </a:ext>
            </a:extLst>
          </p:cNvPr>
          <p:cNvSpPr/>
          <p:nvPr/>
        </p:nvSpPr>
        <p:spPr>
          <a:xfrm>
            <a:off x="404576" y="5102134"/>
            <a:ext cx="4899929" cy="178610"/>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8" name="Rectangle 27">
            <a:extLst>
              <a:ext uri="{FF2B5EF4-FFF2-40B4-BE49-F238E27FC236}">
                <a16:creationId xmlns:a16="http://schemas.microsoft.com/office/drawing/2014/main" id="{05919A9B-0EF9-87CB-8094-FA7C7167C2E7}"/>
              </a:ext>
            </a:extLst>
          </p:cNvPr>
          <p:cNvSpPr/>
          <p:nvPr/>
        </p:nvSpPr>
        <p:spPr>
          <a:xfrm>
            <a:off x="399663" y="5274198"/>
            <a:ext cx="4899929" cy="17861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9" name="Rectangle 28">
            <a:extLst>
              <a:ext uri="{FF2B5EF4-FFF2-40B4-BE49-F238E27FC236}">
                <a16:creationId xmlns:a16="http://schemas.microsoft.com/office/drawing/2014/main" id="{637E69BB-33A3-6CE3-EF8F-AAD8E5DEEBE3}"/>
              </a:ext>
            </a:extLst>
          </p:cNvPr>
          <p:cNvSpPr/>
          <p:nvPr/>
        </p:nvSpPr>
        <p:spPr>
          <a:xfrm>
            <a:off x="404581" y="5928046"/>
            <a:ext cx="4899929" cy="178610"/>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0" name="Rectangle 29">
            <a:extLst>
              <a:ext uri="{FF2B5EF4-FFF2-40B4-BE49-F238E27FC236}">
                <a16:creationId xmlns:a16="http://schemas.microsoft.com/office/drawing/2014/main" id="{74D41D55-12BA-C241-B5C8-8D21603A39ED}"/>
              </a:ext>
            </a:extLst>
          </p:cNvPr>
          <p:cNvSpPr/>
          <p:nvPr/>
        </p:nvSpPr>
        <p:spPr>
          <a:xfrm>
            <a:off x="399666" y="6109942"/>
            <a:ext cx="4899929" cy="17861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32" name="Picture 31">
            <a:extLst>
              <a:ext uri="{FF2B5EF4-FFF2-40B4-BE49-F238E27FC236}">
                <a16:creationId xmlns:a16="http://schemas.microsoft.com/office/drawing/2014/main" id="{019B3514-612C-FFEF-C7E1-6CF3AF7C4A80}"/>
              </a:ext>
            </a:extLst>
          </p:cNvPr>
          <p:cNvPicPr>
            <a:picLocks noChangeAspect="1"/>
          </p:cNvPicPr>
          <p:nvPr/>
        </p:nvPicPr>
        <p:blipFill>
          <a:blip r:embed="rId10"/>
          <a:stretch>
            <a:fillRect/>
          </a:stretch>
        </p:blipFill>
        <p:spPr>
          <a:xfrm>
            <a:off x="8630115" y="2983716"/>
            <a:ext cx="1969059" cy="766221"/>
          </a:xfrm>
          <a:prstGeom prst="rect">
            <a:avLst/>
          </a:prstGeom>
          <a:ln w="38100">
            <a:solidFill>
              <a:srgbClr val="0070C0"/>
            </a:solidFill>
          </a:ln>
        </p:spPr>
      </p:pic>
      <p:sp>
        <p:nvSpPr>
          <p:cNvPr id="33" name="Rectangle 32">
            <a:extLst>
              <a:ext uri="{FF2B5EF4-FFF2-40B4-BE49-F238E27FC236}">
                <a16:creationId xmlns:a16="http://schemas.microsoft.com/office/drawing/2014/main" id="{B16ACC8E-26ED-2338-63A0-117F490E0BDD}"/>
              </a:ext>
            </a:extLst>
          </p:cNvPr>
          <p:cNvSpPr/>
          <p:nvPr/>
        </p:nvSpPr>
        <p:spPr>
          <a:xfrm>
            <a:off x="2045110" y="2592137"/>
            <a:ext cx="403122" cy="219917"/>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4" name="Rectangle 33">
            <a:extLst>
              <a:ext uri="{FF2B5EF4-FFF2-40B4-BE49-F238E27FC236}">
                <a16:creationId xmlns:a16="http://schemas.microsoft.com/office/drawing/2014/main" id="{5210DEEF-608A-E498-1FF2-009BE20D0A10}"/>
              </a:ext>
            </a:extLst>
          </p:cNvPr>
          <p:cNvSpPr/>
          <p:nvPr/>
        </p:nvSpPr>
        <p:spPr>
          <a:xfrm>
            <a:off x="3441290" y="2601969"/>
            <a:ext cx="245808" cy="181897"/>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6" name="Rectangle 35">
            <a:extLst>
              <a:ext uri="{FF2B5EF4-FFF2-40B4-BE49-F238E27FC236}">
                <a16:creationId xmlns:a16="http://schemas.microsoft.com/office/drawing/2014/main" id="{5B4CB626-D1CB-11DD-2899-8A09F1AFD05F}"/>
              </a:ext>
            </a:extLst>
          </p:cNvPr>
          <p:cNvSpPr/>
          <p:nvPr/>
        </p:nvSpPr>
        <p:spPr>
          <a:xfrm>
            <a:off x="6051759" y="2606887"/>
            <a:ext cx="245808" cy="181897"/>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7" name="Rectangle 36">
            <a:extLst>
              <a:ext uri="{FF2B5EF4-FFF2-40B4-BE49-F238E27FC236}">
                <a16:creationId xmlns:a16="http://schemas.microsoft.com/office/drawing/2014/main" id="{E225C519-30E8-CB08-4033-DA6555BDD580}"/>
              </a:ext>
            </a:extLst>
          </p:cNvPr>
          <p:cNvSpPr/>
          <p:nvPr/>
        </p:nvSpPr>
        <p:spPr>
          <a:xfrm>
            <a:off x="4345857" y="3516373"/>
            <a:ext cx="245808" cy="181897"/>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8" name="Rectangle 37">
            <a:extLst>
              <a:ext uri="{FF2B5EF4-FFF2-40B4-BE49-F238E27FC236}">
                <a16:creationId xmlns:a16="http://schemas.microsoft.com/office/drawing/2014/main" id="{8D66425A-7A6D-863C-6794-C66AF9AE439A}"/>
              </a:ext>
            </a:extLst>
          </p:cNvPr>
          <p:cNvSpPr/>
          <p:nvPr/>
        </p:nvSpPr>
        <p:spPr>
          <a:xfrm>
            <a:off x="9940409" y="2621633"/>
            <a:ext cx="422789" cy="191729"/>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9" name="Rectangle 38">
            <a:extLst>
              <a:ext uri="{FF2B5EF4-FFF2-40B4-BE49-F238E27FC236}">
                <a16:creationId xmlns:a16="http://schemas.microsoft.com/office/drawing/2014/main" id="{0476D07E-5034-92CF-15D3-666107A1B2B8}"/>
              </a:ext>
            </a:extLst>
          </p:cNvPr>
          <p:cNvSpPr/>
          <p:nvPr/>
        </p:nvSpPr>
        <p:spPr>
          <a:xfrm>
            <a:off x="8976855" y="3545868"/>
            <a:ext cx="245808" cy="181897"/>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1212065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a:t>
            </a:r>
            <a:r>
              <a:rPr lang="en" sz="4400" dirty="0"/>
              <a:t>Add Monster Cards</a:t>
            </a:r>
            <a:r>
              <a:rPr lang="en-NZ" dirty="0"/>
              <a:t>]: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graphicFrame>
        <p:nvGraphicFramePr>
          <p:cNvPr id="5" name="Google Shape;92;p19">
            <a:extLst>
              <a:ext uri="{FF2B5EF4-FFF2-40B4-BE49-F238E27FC236}">
                <a16:creationId xmlns:a16="http://schemas.microsoft.com/office/drawing/2014/main" id="{679E2099-79CB-D5F0-9539-9F48277E3644}"/>
              </a:ext>
            </a:extLst>
          </p:cNvPr>
          <p:cNvGraphicFramePr/>
          <p:nvPr>
            <p:extLst>
              <p:ext uri="{D42A27DB-BD31-4B8C-83A1-F6EECF244321}">
                <p14:modId xmlns:p14="http://schemas.microsoft.com/office/powerpoint/2010/main" val="3218091702"/>
              </p:ext>
            </p:extLst>
          </p:nvPr>
        </p:nvGraphicFramePr>
        <p:xfrm>
          <a:off x="360327" y="3429000"/>
          <a:ext cx="5401376" cy="3067390"/>
        </p:xfrm>
        <a:graphic>
          <a:graphicData uri="http://schemas.openxmlformats.org/drawingml/2006/table">
            <a:tbl>
              <a:tblPr firstRow="1" bandRow="1">
                <a:noFill/>
              </a:tblPr>
              <a:tblGrid>
                <a:gridCol w="1969918">
                  <a:extLst>
                    <a:ext uri="{9D8B030D-6E8A-4147-A177-3AD203B41FA5}">
                      <a16:colId xmlns:a16="http://schemas.microsoft.com/office/drawing/2014/main" val="20000"/>
                    </a:ext>
                  </a:extLst>
                </a:gridCol>
                <a:gridCol w="3431458">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 sz="1700" b="1" dirty="0"/>
                        <a:t>Test Cases - input</a:t>
                      </a:r>
                      <a:endParaRPr sz="1700" b="1" dirty="0"/>
                    </a:p>
                  </a:txBody>
                  <a:tcPr marL="163379" marR="163379" marT="163379" marB="163379">
                    <a:solidFill>
                      <a:srgbClr val="CCCCCC"/>
                    </a:solidFill>
                  </a:tcPr>
                </a:tc>
                <a:tc>
                  <a:txBody>
                    <a:bodyPr/>
                    <a:lstStyle/>
                    <a:p>
                      <a:pPr marL="0" lvl="0" indent="0" algn="l" rtl="0">
                        <a:spcBef>
                          <a:spcPts val="0"/>
                        </a:spcBef>
                        <a:spcAft>
                          <a:spcPts val="0"/>
                        </a:spcAft>
                        <a:buNone/>
                      </a:pPr>
                      <a:r>
                        <a:rPr lang="en" sz="1700" b="1" dirty="0"/>
                        <a:t>Expected output</a:t>
                      </a:r>
                      <a:endParaRPr sz="1700" b="1" dirty="0"/>
                    </a:p>
                  </a:txBody>
                  <a:tcPr marL="163379" marR="163379" marT="163379" marB="163379">
                    <a:solidFill>
                      <a:srgbClr val="CCCCCC"/>
                    </a:solidFill>
                  </a:tcPr>
                </a:tc>
                <a:extLst>
                  <a:ext uri="{0D108BD9-81ED-4DB2-BD59-A6C34878D82A}">
                    <a16:rowId xmlns:a16="http://schemas.microsoft.com/office/drawing/2014/main" val="10000"/>
                  </a:ext>
                </a:extLst>
              </a:tr>
              <a:tr h="395652">
                <a:tc>
                  <a:txBody>
                    <a:bodyPr/>
                    <a:lstStyle/>
                    <a:p>
                      <a:pPr lvl="0" algn="l">
                        <a:lnSpc>
                          <a:spcPct val="100000"/>
                        </a:lnSpc>
                        <a:spcBef>
                          <a:spcPts val="0"/>
                        </a:spcBef>
                        <a:spcAft>
                          <a:spcPts val="0"/>
                        </a:spcAft>
                        <a:buNone/>
                      </a:pPr>
                      <a:r>
                        <a:rPr lang="en-US" sz="1200" b="1" i="0" u="none" strike="noStrike" noProof="0" dirty="0">
                          <a:solidFill>
                            <a:srgbClr val="6A8759"/>
                          </a:solidFill>
                          <a:latin typeface="Consolas"/>
                        </a:rPr>
                        <a:t>Monster Speed</a:t>
                      </a:r>
                    </a:p>
                    <a:p>
                      <a:pPr lvl="0" algn="l">
                        <a:lnSpc>
                          <a:spcPct val="100000"/>
                        </a:lnSpc>
                        <a:spcBef>
                          <a:spcPts val="0"/>
                        </a:spcBef>
                        <a:spcAft>
                          <a:spcPts val="0"/>
                        </a:spcAft>
                        <a:buNone/>
                      </a:pPr>
                      <a:r>
                        <a:rPr lang="en-US" sz="1200" b="1" i="0" u="none" strike="noStrike" noProof="0" dirty="0">
                          <a:solidFill>
                            <a:srgbClr val="6A8759"/>
                          </a:solidFill>
                          <a:latin typeface="Consolas"/>
                        </a:rPr>
                        <a:t>1. 29</a:t>
                      </a:r>
                    </a:p>
                    <a:p>
                      <a:pPr lvl="0" algn="l">
                        <a:lnSpc>
                          <a:spcPct val="100000"/>
                        </a:lnSpc>
                        <a:spcBef>
                          <a:spcPts val="0"/>
                        </a:spcBef>
                        <a:spcAft>
                          <a:spcPts val="0"/>
                        </a:spcAft>
                        <a:buNone/>
                      </a:pPr>
                      <a:r>
                        <a:rPr lang="en-US" sz="1200" b="1" i="0" u="none" strike="noStrike" noProof="0" dirty="0">
                          <a:solidFill>
                            <a:srgbClr val="6A8759"/>
                          </a:solidFill>
                          <a:latin typeface="Consolas"/>
                        </a:rPr>
                        <a:t>2. 2</a:t>
                      </a:r>
                    </a:p>
                  </a:txBody>
                  <a:tcPr marL="139272" marR="139272" marT="139272" marB="139272"/>
                </a:tc>
                <a:tc>
                  <a:txBody>
                    <a:bodyPr/>
                    <a:lstStyle/>
                    <a:p>
                      <a:pPr marL="0" lvl="0" indent="0" algn="l">
                        <a:spcBef>
                          <a:spcPts val="0"/>
                        </a:spcBef>
                        <a:spcAft>
                          <a:spcPts val="0"/>
                        </a:spcAft>
                        <a:buNone/>
                      </a:pPr>
                      <a:br>
                        <a:rPr lang="en-US" sz="1200" dirty="0"/>
                      </a:br>
                      <a:r>
                        <a:rPr lang="en-US" sz="1200" dirty="0"/>
                        <a:t>1. Error message (above </a:t>
                      </a:r>
                      <a:r>
                        <a:rPr lang="en-US" sz="1200" dirty="0" err="1"/>
                        <a:t>upperbound</a:t>
                      </a:r>
                      <a:r>
                        <a:rPr lang="en-US" sz="1200" dirty="0"/>
                        <a:t> of 25)</a:t>
                      </a:r>
                      <a:br>
                        <a:rPr lang="en-US" sz="1200" dirty="0"/>
                      </a:br>
                      <a:r>
                        <a:rPr lang="en-US" sz="1200" dirty="0"/>
                        <a:t>2. Adds Speed stat to dictionary</a:t>
                      </a:r>
                    </a:p>
                  </a:txBody>
                  <a:tcPr marL="139272" marR="139272" marT="139272" marB="139272"/>
                </a:tc>
                <a:extLst>
                  <a:ext uri="{0D108BD9-81ED-4DB2-BD59-A6C34878D82A}">
                    <a16:rowId xmlns:a16="http://schemas.microsoft.com/office/drawing/2014/main" val="2976925996"/>
                  </a:ext>
                </a:extLst>
              </a:tr>
              <a:tr h="395652">
                <a:tc>
                  <a:txBody>
                    <a:bodyPr/>
                    <a:lstStyle/>
                    <a:p>
                      <a:pPr lvl="0" algn="l">
                        <a:lnSpc>
                          <a:spcPct val="100000"/>
                        </a:lnSpc>
                        <a:spcBef>
                          <a:spcPts val="0"/>
                        </a:spcBef>
                        <a:spcAft>
                          <a:spcPts val="0"/>
                        </a:spcAft>
                        <a:buNone/>
                      </a:pPr>
                      <a:r>
                        <a:rPr lang="en-US" sz="1200" b="1" i="0" u="none" strike="noStrike" noProof="0" dirty="0">
                          <a:solidFill>
                            <a:srgbClr val="6A8759"/>
                          </a:solidFill>
                          <a:latin typeface="Consolas"/>
                        </a:rPr>
                        <a:t>Monster Stealth</a:t>
                      </a:r>
                    </a:p>
                    <a:p>
                      <a:pPr lvl="0" algn="l">
                        <a:lnSpc>
                          <a:spcPct val="100000"/>
                        </a:lnSpc>
                        <a:spcBef>
                          <a:spcPts val="0"/>
                        </a:spcBef>
                        <a:spcAft>
                          <a:spcPts val="0"/>
                        </a:spcAft>
                        <a:buNone/>
                      </a:pPr>
                      <a:r>
                        <a:rPr lang="en-US" sz="1200" b="1" i="0" u="none" strike="noStrike" noProof="0" dirty="0">
                          <a:solidFill>
                            <a:srgbClr val="6A8759"/>
                          </a:solidFill>
                          <a:latin typeface="Consolas"/>
                        </a:rPr>
                        <a:t>1. 0</a:t>
                      </a:r>
                    </a:p>
                    <a:p>
                      <a:pPr lvl="0" algn="l">
                        <a:lnSpc>
                          <a:spcPct val="100000"/>
                        </a:lnSpc>
                        <a:spcBef>
                          <a:spcPts val="0"/>
                        </a:spcBef>
                        <a:spcAft>
                          <a:spcPts val="0"/>
                        </a:spcAft>
                        <a:buNone/>
                      </a:pPr>
                      <a:r>
                        <a:rPr lang="en-US" sz="1200" b="1" i="0" u="none" strike="noStrike" noProof="0" dirty="0">
                          <a:solidFill>
                            <a:srgbClr val="6A8759"/>
                          </a:solidFill>
                          <a:latin typeface="Consolas"/>
                        </a:rPr>
                        <a:t>2. 13</a:t>
                      </a:r>
                      <a:endParaRPr lang="en-US" sz="1200" b="1" dirty="0"/>
                    </a:p>
                  </a:txBody>
                  <a:tcPr marL="139272" marR="139272" marT="139272" marB="139272"/>
                </a:tc>
                <a:tc>
                  <a:txBody>
                    <a:bodyPr/>
                    <a:lstStyle/>
                    <a:p>
                      <a:pPr marL="0" lvl="0" indent="0" algn="l">
                        <a:spcBef>
                          <a:spcPts val="0"/>
                        </a:spcBef>
                        <a:spcAft>
                          <a:spcPts val="0"/>
                        </a:spcAft>
                        <a:buNone/>
                      </a:pPr>
                      <a:endParaRPr lang="en-US" sz="1200" dirty="0"/>
                    </a:p>
                    <a:p>
                      <a:pPr marL="0" lvl="0" indent="0" algn="l">
                        <a:spcBef>
                          <a:spcPts val="0"/>
                        </a:spcBef>
                        <a:spcAft>
                          <a:spcPts val="0"/>
                        </a:spcAft>
                        <a:buNone/>
                      </a:pPr>
                      <a:r>
                        <a:rPr lang="en-US" sz="1200" dirty="0"/>
                        <a:t>1. Error message (below </a:t>
                      </a:r>
                      <a:r>
                        <a:rPr lang="en-US" sz="1200" dirty="0" err="1"/>
                        <a:t>lowerbound</a:t>
                      </a:r>
                      <a:r>
                        <a:rPr lang="en-US" sz="1200" dirty="0"/>
                        <a:t> of 1)</a:t>
                      </a:r>
                      <a:br>
                        <a:rPr lang="en-US" sz="1200" dirty="0"/>
                      </a:br>
                      <a:r>
                        <a:rPr lang="en-US" sz="1200" dirty="0"/>
                        <a:t>2. Adds Stealth stat to dictionary</a:t>
                      </a:r>
                    </a:p>
                  </a:txBody>
                  <a:tcPr marL="139272" marR="139272" marT="139272" marB="139272"/>
                </a:tc>
                <a:extLst>
                  <a:ext uri="{0D108BD9-81ED-4DB2-BD59-A6C34878D82A}">
                    <a16:rowId xmlns:a16="http://schemas.microsoft.com/office/drawing/2014/main" val="3074290092"/>
                  </a:ext>
                </a:extLst>
              </a:tr>
              <a:tr h="407351">
                <a:tc>
                  <a:txBody>
                    <a:bodyPr/>
                    <a:lstStyle/>
                    <a:p>
                      <a:pPr lvl="0" algn="l">
                        <a:lnSpc>
                          <a:spcPct val="100000"/>
                        </a:lnSpc>
                        <a:spcBef>
                          <a:spcPts val="0"/>
                        </a:spcBef>
                        <a:spcAft>
                          <a:spcPts val="0"/>
                        </a:spcAft>
                        <a:buNone/>
                      </a:pPr>
                      <a:r>
                        <a:rPr lang="en-US" sz="1200" b="1" i="0" u="none" strike="noStrike" noProof="0" dirty="0">
                          <a:solidFill>
                            <a:srgbClr val="6A8759"/>
                          </a:solidFill>
                          <a:latin typeface="Consolas"/>
                        </a:rPr>
                        <a:t>Monster Cunning</a:t>
                      </a:r>
                    </a:p>
                    <a:p>
                      <a:pPr marL="342900" lvl="0" indent="-342900" algn="l">
                        <a:lnSpc>
                          <a:spcPct val="100000"/>
                        </a:lnSpc>
                        <a:spcBef>
                          <a:spcPts val="0"/>
                        </a:spcBef>
                        <a:spcAft>
                          <a:spcPts val="0"/>
                        </a:spcAft>
                        <a:buAutoNum type="arabicPeriod"/>
                      </a:pPr>
                      <a:r>
                        <a:rPr lang="en-US" sz="1200" b="1" i="0" u="none" strike="noStrike" noProof="0" dirty="0">
                          <a:solidFill>
                            <a:srgbClr val="6A8759"/>
                          </a:solidFill>
                          <a:latin typeface="Consolas"/>
                        </a:rPr>
                        <a:t>1.5 and one</a:t>
                      </a:r>
                    </a:p>
                    <a:p>
                      <a:pPr marL="342900" lvl="0" indent="-342900" algn="l">
                        <a:lnSpc>
                          <a:spcPct val="100000"/>
                        </a:lnSpc>
                        <a:spcBef>
                          <a:spcPts val="0"/>
                        </a:spcBef>
                        <a:spcAft>
                          <a:spcPts val="0"/>
                        </a:spcAft>
                        <a:buAutoNum type="arabicPeriod"/>
                      </a:pPr>
                      <a:r>
                        <a:rPr lang="en-US" sz="1200" b="1" i="0" u="none" strike="noStrike" noProof="0" dirty="0">
                          <a:solidFill>
                            <a:srgbClr val="6A8759"/>
                          </a:solidFill>
                          <a:latin typeface="Consolas"/>
                        </a:rPr>
                        <a:t>24</a:t>
                      </a:r>
                    </a:p>
                  </a:txBody>
                  <a:tcPr marL="139272" marR="139272" marT="139272" marB="13927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Adds Cunning stat to dictionary</a:t>
                      </a:r>
                      <a:br>
                        <a:rPr lang="en-US" sz="1200" dirty="0"/>
                      </a:br>
                      <a:r>
                        <a:rPr lang="en-US" sz="1200" dirty="0"/>
                        <a:t>1. 1. Error message (Value not an integer)</a:t>
                      </a:r>
                      <a:br>
                        <a:rPr lang="en-US" sz="1200" dirty="0"/>
                      </a:br>
                      <a:r>
                        <a:rPr lang="en-US" sz="1200" dirty="0"/>
                        <a:t>2. Adds Cunning stat to dictionary</a:t>
                      </a:r>
                    </a:p>
                  </a:txBody>
                  <a:tcPr marL="139272" marR="139272" marT="139272" marB="139272"/>
                </a:tc>
                <a:extLst>
                  <a:ext uri="{0D108BD9-81ED-4DB2-BD59-A6C34878D82A}">
                    <a16:rowId xmlns:a16="http://schemas.microsoft.com/office/drawing/2014/main" val="883266506"/>
                  </a:ext>
                </a:extLst>
              </a:tr>
            </a:tbl>
          </a:graphicData>
        </a:graphic>
      </p:graphicFrame>
      <p:pic>
        <p:nvPicPr>
          <p:cNvPr id="8" name="Picture 7">
            <a:extLst>
              <a:ext uri="{FF2B5EF4-FFF2-40B4-BE49-F238E27FC236}">
                <a16:creationId xmlns:a16="http://schemas.microsoft.com/office/drawing/2014/main" id="{9AA13C53-A9B3-4258-206B-103A727FD130}"/>
              </a:ext>
            </a:extLst>
          </p:cNvPr>
          <p:cNvPicPr>
            <a:picLocks noChangeAspect="1"/>
          </p:cNvPicPr>
          <p:nvPr/>
        </p:nvPicPr>
        <p:blipFill>
          <a:blip r:embed="rId3"/>
          <a:stretch>
            <a:fillRect/>
          </a:stretch>
        </p:blipFill>
        <p:spPr>
          <a:xfrm>
            <a:off x="2596505" y="2414869"/>
            <a:ext cx="2840735" cy="837508"/>
          </a:xfrm>
          <a:prstGeom prst="rect">
            <a:avLst/>
          </a:prstGeom>
          <a:ln w="38100">
            <a:solidFill>
              <a:srgbClr val="C00000"/>
            </a:solidFill>
          </a:ln>
        </p:spPr>
      </p:pic>
      <p:pic>
        <p:nvPicPr>
          <p:cNvPr id="14" name="Picture 13">
            <a:extLst>
              <a:ext uri="{FF2B5EF4-FFF2-40B4-BE49-F238E27FC236}">
                <a16:creationId xmlns:a16="http://schemas.microsoft.com/office/drawing/2014/main" id="{4C4AE118-1A0A-930B-D6F0-C2B8423DB729}"/>
              </a:ext>
            </a:extLst>
          </p:cNvPr>
          <p:cNvPicPr>
            <a:picLocks noChangeAspect="1"/>
          </p:cNvPicPr>
          <p:nvPr/>
        </p:nvPicPr>
        <p:blipFill>
          <a:blip r:embed="rId4"/>
          <a:stretch>
            <a:fillRect/>
          </a:stretch>
        </p:blipFill>
        <p:spPr>
          <a:xfrm>
            <a:off x="5864079" y="2838242"/>
            <a:ext cx="2631174" cy="832930"/>
          </a:xfrm>
          <a:prstGeom prst="rect">
            <a:avLst/>
          </a:prstGeom>
          <a:ln w="38100">
            <a:solidFill>
              <a:srgbClr val="92D050"/>
            </a:solidFill>
          </a:ln>
        </p:spPr>
      </p:pic>
      <p:pic>
        <p:nvPicPr>
          <p:cNvPr id="20" name="Picture 19">
            <a:extLst>
              <a:ext uri="{FF2B5EF4-FFF2-40B4-BE49-F238E27FC236}">
                <a16:creationId xmlns:a16="http://schemas.microsoft.com/office/drawing/2014/main" id="{46AFB257-D379-1362-C28C-C3587DA4B50F}"/>
              </a:ext>
            </a:extLst>
          </p:cNvPr>
          <p:cNvPicPr>
            <a:picLocks noChangeAspect="1"/>
          </p:cNvPicPr>
          <p:nvPr/>
        </p:nvPicPr>
        <p:blipFill>
          <a:blip r:embed="rId5"/>
          <a:stretch>
            <a:fillRect/>
          </a:stretch>
        </p:blipFill>
        <p:spPr>
          <a:xfrm>
            <a:off x="8278448" y="3759537"/>
            <a:ext cx="2487559" cy="914009"/>
          </a:xfrm>
          <a:prstGeom prst="rect">
            <a:avLst/>
          </a:prstGeom>
          <a:ln w="38100">
            <a:solidFill>
              <a:srgbClr val="00B0F0"/>
            </a:solidFill>
          </a:ln>
        </p:spPr>
      </p:pic>
      <p:pic>
        <p:nvPicPr>
          <p:cNvPr id="24" name="Picture 23">
            <a:extLst>
              <a:ext uri="{FF2B5EF4-FFF2-40B4-BE49-F238E27FC236}">
                <a16:creationId xmlns:a16="http://schemas.microsoft.com/office/drawing/2014/main" id="{42C655C3-82B8-3923-03BD-64EEC847DEA2}"/>
              </a:ext>
            </a:extLst>
          </p:cNvPr>
          <p:cNvPicPr>
            <a:picLocks noChangeAspect="1"/>
          </p:cNvPicPr>
          <p:nvPr/>
        </p:nvPicPr>
        <p:blipFill>
          <a:blip r:embed="rId6"/>
          <a:stretch>
            <a:fillRect/>
          </a:stretch>
        </p:blipFill>
        <p:spPr>
          <a:xfrm>
            <a:off x="8186824" y="4755846"/>
            <a:ext cx="2372328" cy="887213"/>
          </a:xfrm>
          <a:prstGeom prst="rect">
            <a:avLst/>
          </a:prstGeom>
          <a:ln w="38100">
            <a:solidFill>
              <a:srgbClr val="00B0F0"/>
            </a:solidFill>
          </a:ln>
        </p:spPr>
      </p:pic>
      <p:pic>
        <p:nvPicPr>
          <p:cNvPr id="28" name="Picture 27">
            <a:extLst>
              <a:ext uri="{FF2B5EF4-FFF2-40B4-BE49-F238E27FC236}">
                <a16:creationId xmlns:a16="http://schemas.microsoft.com/office/drawing/2014/main" id="{F51CB4DA-B6A4-2BFE-B086-EB655DDBEB44}"/>
              </a:ext>
            </a:extLst>
          </p:cNvPr>
          <p:cNvPicPr>
            <a:picLocks noChangeAspect="1"/>
          </p:cNvPicPr>
          <p:nvPr/>
        </p:nvPicPr>
        <p:blipFill>
          <a:blip r:embed="rId7"/>
          <a:stretch>
            <a:fillRect/>
          </a:stretch>
        </p:blipFill>
        <p:spPr>
          <a:xfrm>
            <a:off x="360327" y="2415351"/>
            <a:ext cx="2146899" cy="846858"/>
          </a:xfrm>
          <a:prstGeom prst="rect">
            <a:avLst/>
          </a:prstGeom>
          <a:ln w="38100">
            <a:solidFill>
              <a:srgbClr val="C00000"/>
            </a:solidFill>
          </a:ln>
        </p:spPr>
      </p:pic>
      <p:pic>
        <p:nvPicPr>
          <p:cNvPr id="30" name="Picture 29">
            <a:extLst>
              <a:ext uri="{FF2B5EF4-FFF2-40B4-BE49-F238E27FC236}">
                <a16:creationId xmlns:a16="http://schemas.microsoft.com/office/drawing/2014/main" id="{8B549272-67CD-AF84-33E3-C9C8DF2112BA}"/>
              </a:ext>
            </a:extLst>
          </p:cNvPr>
          <p:cNvPicPr>
            <a:picLocks noChangeAspect="1"/>
          </p:cNvPicPr>
          <p:nvPr/>
        </p:nvPicPr>
        <p:blipFill>
          <a:blip r:embed="rId8"/>
          <a:stretch>
            <a:fillRect/>
          </a:stretch>
        </p:blipFill>
        <p:spPr>
          <a:xfrm>
            <a:off x="5546150" y="1911197"/>
            <a:ext cx="2096058" cy="837508"/>
          </a:xfrm>
          <a:prstGeom prst="rect">
            <a:avLst/>
          </a:prstGeom>
          <a:ln w="38100">
            <a:solidFill>
              <a:srgbClr val="FFC000"/>
            </a:solidFill>
          </a:ln>
        </p:spPr>
      </p:pic>
      <p:pic>
        <p:nvPicPr>
          <p:cNvPr id="32" name="Picture 31">
            <a:extLst>
              <a:ext uri="{FF2B5EF4-FFF2-40B4-BE49-F238E27FC236}">
                <a16:creationId xmlns:a16="http://schemas.microsoft.com/office/drawing/2014/main" id="{4264716E-8CE4-6F96-4E2C-484DAE6A3ACF}"/>
              </a:ext>
            </a:extLst>
          </p:cNvPr>
          <p:cNvPicPr>
            <a:picLocks noChangeAspect="1"/>
          </p:cNvPicPr>
          <p:nvPr/>
        </p:nvPicPr>
        <p:blipFill>
          <a:blip r:embed="rId9"/>
          <a:stretch>
            <a:fillRect/>
          </a:stretch>
        </p:blipFill>
        <p:spPr>
          <a:xfrm>
            <a:off x="7751118" y="1921029"/>
            <a:ext cx="2146900" cy="831807"/>
          </a:xfrm>
          <a:prstGeom prst="rect">
            <a:avLst/>
          </a:prstGeom>
          <a:ln w="38100">
            <a:solidFill>
              <a:srgbClr val="92D050"/>
            </a:solidFill>
          </a:ln>
        </p:spPr>
      </p:pic>
      <p:pic>
        <p:nvPicPr>
          <p:cNvPr id="34" name="Picture 33">
            <a:extLst>
              <a:ext uri="{FF2B5EF4-FFF2-40B4-BE49-F238E27FC236}">
                <a16:creationId xmlns:a16="http://schemas.microsoft.com/office/drawing/2014/main" id="{B5C6DBA1-D7A8-DBD9-3A18-0F5BD138046E}"/>
              </a:ext>
            </a:extLst>
          </p:cNvPr>
          <p:cNvPicPr>
            <a:picLocks noChangeAspect="1"/>
          </p:cNvPicPr>
          <p:nvPr/>
        </p:nvPicPr>
        <p:blipFill>
          <a:blip r:embed="rId10"/>
          <a:stretch>
            <a:fillRect/>
          </a:stretch>
        </p:blipFill>
        <p:spPr>
          <a:xfrm>
            <a:off x="8597629" y="2839365"/>
            <a:ext cx="2109386" cy="831807"/>
          </a:xfrm>
          <a:prstGeom prst="rect">
            <a:avLst/>
          </a:prstGeom>
          <a:ln w="38100">
            <a:solidFill>
              <a:srgbClr val="00B050"/>
            </a:solidFill>
          </a:ln>
        </p:spPr>
      </p:pic>
      <p:pic>
        <p:nvPicPr>
          <p:cNvPr id="36" name="Picture 35">
            <a:extLst>
              <a:ext uri="{FF2B5EF4-FFF2-40B4-BE49-F238E27FC236}">
                <a16:creationId xmlns:a16="http://schemas.microsoft.com/office/drawing/2014/main" id="{9499CB41-BDD2-6DC5-0D14-243CBB90393C}"/>
              </a:ext>
            </a:extLst>
          </p:cNvPr>
          <p:cNvPicPr>
            <a:picLocks noChangeAspect="1"/>
          </p:cNvPicPr>
          <p:nvPr/>
        </p:nvPicPr>
        <p:blipFill>
          <a:blip r:embed="rId11"/>
          <a:stretch>
            <a:fillRect/>
          </a:stretch>
        </p:blipFill>
        <p:spPr>
          <a:xfrm>
            <a:off x="5860632" y="3760709"/>
            <a:ext cx="2306527" cy="905600"/>
          </a:xfrm>
          <a:prstGeom prst="rect">
            <a:avLst/>
          </a:prstGeom>
          <a:ln w="38100">
            <a:solidFill>
              <a:srgbClr val="00B0F0"/>
            </a:solidFill>
          </a:ln>
        </p:spPr>
      </p:pic>
      <p:pic>
        <p:nvPicPr>
          <p:cNvPr id="38" name="Picture 37">
            <a:extLst>
              <a:ext uri="{FF2B5EF4-FFF2-40B4-BE49-F238E27FC236}">
                <a16:creationId xmlns:a16="http://schemas.microsoft.com/office/drawing/2014/main" id="{29BE57C6-CB31-D69F-BD20-237D67F7B66E}"/>
              </a:ext>
            </a:extLst>
          </p:cNvPr>
          <p:cNvPicPr>
            <a:picLocks noChangeAspect="1"/>
          </p:cNvPicPr>
          <p:nvPr/>
        </p:nvPicPr>
        <p:blipFill>
          <a:blip r:embed="rId12"/>
          <a:stretch>
            <a:fillRect/>
          </a:stretch>
        </p:blipFill>
        <p:spPr>
          <a:xfrm>
            <a:off x="5860632" y="4755846"/>
            <a:ext cx="2221319" cy="888528"/>
          </a:xfrm>
          <a:prstGeom prst="rect">
            <a:avLst/>
          </a:prstGeom>
          <a:ln w="38100">
            <a:solidFill>
              <a:srgbClr val="00B0F0"/>
            </a:solidFill>
          </a:ln>
        </p:spPr>
      </p:pic>
      <p:pic>
        <p:nvPicPr>
          <p:cNvPr id="40" name="Picture 39">
            <a:extLst>
              <a:ext uri="{FF2B5EF4-FFF2-40B4-BE49-F238E27FC236}">
                <a16:creationId xmlns:a16="http://schemas.microsoft.com/office/drawing/2014/main" id="{A56A3415-D6A9-BCBE-D7A8-D941360747E4}"/>
              </a:ext>
            </a:extLst>
          </p:cNvPr>
          <p:cNvPicPr>
            <a:picLocks noChangeAspect="1"/>
          </p:cNvPicPr>
          <p:nvPr/>
        </p:nvPicPr>
        <p:blipFill>
          <a:blip r:embed="rId13"/>
          <a:stretch>
            <a:fillRect/>
          </a:stretch>
        </p:blipFill>
        <p:spPr>
          <a:xfrm>
            <a:off x="8061846" y="5728168"/>
            <a:ext cx="2536635" cy="843809"/>
          </a:xfrm>
          <a:prstGeom prst="rect">
            <a:avLst/>
          </a:prstGeom>
          <a:ln w="38100">
            <a:solidFill>
              <a:schemeClr val="tx1"/>
            </a:solidFill>
          </a:ln>
        </p:spPr>
      </p:pic>
      <p:pic>
        <p:nvPicPr>
          <p:cNvPr id="42" name="Picture 41">
            <a:extLst>
              <a:ext uri="{FF2B5EF4-FFF2-40B4-BE49-F238E27FC236}">
                <a16:creationId xmlns:a16="http://schemas.microsoft.com/office/drawing/2014/main" id="{C55B801F-4F27-6BBB-1D48-1511EC41295A}"/>
              </a:ext>
            </a:extLst>
          </p:cNvPr>
          <p:cNvPicPr>
            <a:picLocks noChangeAspect="1"/>
          </p:cNvPicPr>
          <p:nvPr/>
        </p:nvPicPr>
        <p:blipFill>
          <a:blip r:embed="rId14"/>
          <a:stretch>
            <a:fillRect/>
          </a:stretch>
        </p:blipFill>
        <p:spPr>
          <a:xfrm>
            <a:off x="5862784" y="5728347"/>
            <a:ext cx="2096058" cy="843809"/>
          </a:xfrm>
          <a:prstGeom prst="rect">
            <a:avLst/>
          </a:prstGeom>
          <a:ln w="38100">
            <a:solidFill>
              <a:srgbClr val="0070C0"/>
            </a:solidFill>
          </a:ln>
        </p:spPr>
      </p:pic>
      <p:sp>
        <p:nvSpPr>
          <p:cNvPr id="43" name="Rectangle 42">
            <a:extLst>
              <a:ext uri="{FF2B5EF4-FFF2-40B4-BE49-F238E27FC236}">
                <a16:creationId xmlns:a16="http://schemas.microsoft.com/office/drawing/2014/main" id="{8225F82F-E897-DB16-B5C1-6A23308978FB}"/>
              </a:ext>
            </a:extLst>
          </p:cNvPr>
          <p:cNvSpPr/>
          <p:nvPr/>
        </p:nvSpPr>
        <p:spPr>
          <a:xfrm>
            <a:off x="360327" y="4350702"/>
            <a:ext cx="5389016" cy="16729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4" name="Rectangle 43">
            <a:extLst>
              <a:ext uri="{FF2B5EF4-FFF2-40B4-BE49-F238E27FC236}">
                <a16:creationId xmlns:a16="http://schemas.microsoft.com/office/drawing/2014/main" id="{B0EDF4CB-9BBE-DE8E-7465-970A6F5258EE}"/>
              </a:ext>
            </a:extLst>
          </p:cNvPr>
          <p:cNvSpPr/>
          <p:nvPr/>
        </p:nvSpPr>
        <p:spPr>
          <a:xfrm>
            <a:off x="365246" y="4532598"/>
            <a:ext cx="5389016" cy="167292"/>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5" name="Rectangle 44">
            <a:extLst>
              <a:ext uri="{FF2B5EF4-FFF2-40B4-BE49-F238E27FC236}">
                <a16:creationId xmlns:a16="http://schemas.microsoft.com/office/drawing/2014/main" id="{26FFAC33-F96A-A681-1FD3-5A6266EFAAED}"/>
              </a:ext>
            </a:extLst>
          </p:cNvPr>
          <p:cNvSpPr/>
          <p:nvPr/>
        </p:nvSpPr>
        <p:spPr>
          <a:xfrm>
            <a:off x="360330" y="5186446"/>
            <a:ext cx="5389016" cy="167292"/>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6" name="Rectangle 45">
            <a:extLst>
              <a:ext uri="{FF2B5EF4-FFF2-40B4-BE49-F238E27FC236}">
                <a16:creationId xmlns:a16="http://schemas.microsoft.com/office/drawing/2014/main" id="{35C099A1-0BE2-58B9-8D48-E164B1831BFF}"/>
              </a:ext>
            </a:extLst>
          </p:cNvPr>
          <p:cNvSpPr/>
          <p:nvPr/>
        </p:nvSpPr>
        <p:spPr>
          <a:xfrm>
            <a:off x="365249" y="5358510"/>
            <a:ext cx="5389016" cy="167292"/>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7" name="Rectangle 46">
            <a:extLst>
              <a:ext uri="{FF2B5EF4-FFF2-40B4-BE49-F238E27FC236}">
                <a16:creationId xmlns:a16="http://schemas.microsoft.com/office/drawing/2014/main" id="{D8400801-1523-687F-5C09-90BAA836A8B4}"/>
              </a:ext>
            </a:extLst>
          </p:cNvPr>
          <p:cNvSpPr/>
          <p:nvPr/>
        </p:nvSpPr>
        <p:spPr>
          <a:xfrm>
            <a:off x="365248" y="6007441"/>
            <a:ext cx="5389016" cy="16729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8" name="Rectangle 47">
            <a:extLst>
              <a:ext uri="{FF2B5EF4-FFF2-40B4-BE49-F238E27FC236}">
                <a16:creationId xmlns:a16="http://schemas.microsoft.com/office/drawing/2014/main" id="{BE136EBE-6C67-1521-C9B1-81AD81CD580D}"/>
              </a:ext>
            </a:extLst>
          </p:cNvPr>
          <p:cNvSpPr/>
          <p:nvPr/>
        </p:nvSpPr>
        <p:spPr>
          <a:xfrm>
            <a:off x="350497" y="6179505"/>
            <a:ext cx="5389016" cy="167292"/>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9" name="Rectangle 48">
            <a:extLst>
              <a:ext uri="{FF2B5EF4-FFF2-40B4-BE49-F238E27FC236}">
                <a16:creationId xmlns:a16="http://schemas.microsoft.com/office/drawing/2014/main" id="{79FCA104-CFB8-A57D-F780-04F516892BB3}"/>
              </a:ext>
            </a:extLst>
          </p:cNvPr>
          <p:cNvSpPr/>
          <p:nvPr/>
        </p:nvSpPr>
        <p:spPr>
          <a:xfrm>
            <a:off x="749300" y="3036058"/>
            <a:ext cx="245808" cy="181897"/>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0" name="Rectangle 49">
            <a:extLst>
              <a:ext uri="{FF2B5EF4-FFF2-40B4-BE49-F238E27FC236}">
                <a16:creationId xmlns:a16="http://schemas.microsoft.com/office/drawing/2014/main" id="{707B4099-0D22-23C4-6D58-B3E792235EA8}"/>
              </a:ext>
            </a:extLst>
          </p:cNvPr>
          <p:cNvSpPr/>
          <p:nvPr/>
        </p:nvSpPr>
        <p:spPr>
          <a:xfrm>
            <a:off x="3908326" y="3000179"/>
            <a:ext cx="245808" cy="181897"/>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1" name="Rectangle 50">
            <a:extLst>
              <a:ext uri="{FF2B5EF4-FFF2-40B4-BE49-F238E27FC236}">
                <a16:creationId xmlns:a16="http://schemas.microsoft.com/office/drawing/2014/main" id="{E6B68BFB-ADF3-290B-EFFC-AC6FBBC7B0E7}"/>
              </a:ext>
            </a:extLst>
          </p:cNvPr>
          <p:cNvSpPr/>
          <p:nvPr/>
        </p:nvSpPr>
        <p:spPr>
          <a:xfrm>
            <a:off x="5904272" y="2543992"/>
            <a:ext cx="245808" cy="181897"/>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2" name="Rectangle 51">
            <a:extLst>
              <a:ext uri="{FF2B5EF4-FFF2-40B4-BE49-F238E27FC236}">
                <a16:creationId xmlns:a16="http://schemas.microsoft.com/office/drawing/2014/main" id="{EC8718FB-EA8A-2341-DD0E-3FE87605E2AA}"/>
              </a:ext>
            </a:extLst>
          </p:cNvPr>
          <p:cNvSpPr/>
          <p:nvPr/>
        </p:nvSpPr>
        <p:spPr>
          <a:xfrm>
            <a:off x="6209084" y="6332945"/>
            <a:ext cx="245808" cy="181897"/>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3" name="Rectangle 52">
            <a:extLst>
              <a:ext uri="{FF2B5EF4-FFF2-40B4-BE49-F238E27FC236}">
                <a16:creationId xmlns:a16="http://schemas.microsoft.com/office/drawing/2014/main" id="{CDA373FE-55D3-C353-5EB2-8398F5C83097}"/>
              </a:ext>
            </a:extLst>
          </p:cNvPr>
          <p:cNvSpPr/>
          <p:nvPr/>
        </p:nvSpPr>
        <p:spPr>
          <a:xfrm>
            <a:off x="8123175" y="2558107"/>
            <a:ext cx="245808" cy="181897"/>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4" name="Rectangle 53">
            <a:extLst>
              <a:ext uri="{FF2B5EF4-FFF2-40B4-BE49-F238E27FC236}">
                <a16:creationId xmlns:a16="http://schemas.microsoft.com/office/drawing/2014/main" id="{16E35E15-908B-B40F-FD75-76643512E2FA}"/>
              </a:ext>
            </a:extLst>
          </p:cNvPr>
          <p:cNvSpPr/>
          <p:nvPr/>
        </p:nvSpPr>
        <p:spPr>
          <a:xfrm>
            <a:off x="9263956" y="5433733"/>
            <a:ext cx="245808" cy="181897"/>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5" name="Rectangle 54">
            <a:extLst>
              <a:ext uri="{FF2B5EF4-FFF2-40B4-BE49-F238E27FC236}">
                <a16:creationId xmlns:a16="http://schemas.microsoft.com/office/drawing/2014/main" id="{3EE766CE-C583-5B9C-7C1A-FFA0E5E389A2}"/>
              </a:ext>
            </a:extLst>
          </p:cNvPr>
          <p:cNvSpPr/>
          <p:nvPr/>
        </p:nvSpPr>
        <p:spPr>
          <a:xfrm>
            <a:off x="7066594" y="3409336"/>
            <a:ext cx="245808" cy="181897"/>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6" name="Rectangle 55">
            <a:extLst>
              <a:ext uri="{FF2B5EF4-FFF2-40B4-BE49-F238E27FC236}">
                <a16:creationId xmlns:a16="http://schemas.microsoft.com/office/drawing/2014/main" id="{3D97202C-D8C0-3B69-2612-8C9D322DF363}"/>
              </a:ext>
            </a:extLst>
          </p:cNvPr>
          <p:cNvSpPr/>
          <p:nvPr/>
        </p:nvSpPr>
        <p:spPr>
          <a:xfrm>
            <a:off x="9406520" y="4451481"/>
            <a:ext cx="245808" cy="181897"/>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7" name="Rectangle 56">
            <a:extLst>
              <a:ext uri="{FF2B5EF4-FFF2-40B4-BE49-F238E27FC236}">
                <a16:creationId xmlns:a16="http://schemas.microsoft.com/office/drawing/2014/main" id="{F2F63127-D09E-FCF6-25AF-C07B413875EF}"/>
              </a:ext>
            </a:extLst>
          </p:cNvPr>
          <p:cNvSpPr/>
          <p:nvPr/>
        </p:nvSpPr>
        <p:spPr>
          <a:xfrm>
            <a:off x="8953947" y="3452391"/>
            <a:ext cx="245808" cy="181897"/>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8" name="Rectangle 57">
            <a:extLst>
              <a:ext uri="{FF2B5EF4-FFF2-40B4-BE49-F238E27FC236}">
                <a16:creationId xmlns:a16="http://schemas.microsoft.com/office/drawing/2014/main" id="{65D5685E-ADDC-1433-6D3A-32579B9FA3CF}"/>
              </a:ext>
            </a:extLst>
          </p:cNvPr>
          <p:cNvSpPr/>
          <p:nvPr/>
        </p:nvSpPr>
        <p:spPr>
          <a:xfrm>
            <a:off x="6263158" y="5425021"/>
            <a:ext cx="245808" cy="181897"/>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9" name="Rectangle 58">
            <a:extLst>
              <a:ext uri="{FF2B5EF4-FFF2-40B4-BE49-F238E27FC236}">
                <a16:creationId xmlns:a16="http://schemas.microsoft.com/office/drawing/2014/main" id="{21D61A94-9BDD-922E-964F-A8FF4268197B}"/>
              </a:ext>
            </a:extLst>
          </p:cNvPr>
          <p:cNvSpPr/>
          <p:nvPr/>
        </p:nvSpPr>
        <p:spPr>
          <a:xfrm>
            <a:off x="6259885" y="4451481"/>
            <a:ext cx="245808" cy="181897"/>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731973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p:nvSpPr>
          <p:cNvPr id="9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Google Shape;86;p18"/>
          <p:cNvSpPr txBox="1">
            <a:spLocks noGrp="1"/>
          </p:cNvSpPr>
          <p:nvPr>
            <p:ph type="title"/>
          </p:nvPr>
        </p:nvSpPr>
        <p:spPr>
          <a:xfrm>
            <a:off x="1028700" y="1967266"/>
            <a:ext cx="2628900" cy="2547257"/>
          </a:xfrm>
          <a:prstGeom prst="rect">
            <a:avLst/>
          </a:prstGeom>
          <a:noFill/>
        </p:spPr>
        <p:txBody>
          <a:bodyPr spcFirstLastPara="1" vert="horz" lIns="91440" tIns="45720" rIns="91440" bIns="45720" rtlCol="0" anchor="ctr" anchorCtr="0">
            <a:normAutofit/>
          </a:bodyPr>
          <a:lstStyle/>
          <a:p>
            <a:pPr algn="ctr">
              <a:spcBef>
                <a:spcPct val="0"/>
              </a:spcBef>
            </a:pPr>
            <a:r>
              <a:rPr lang="en-US" sz="3600" kern="1200" dirty="0">
                <a:solidFill>
                  <a:srgbClr val="FFFFFF"/>
                </a:solidFill>
                <a:latin typeface="+mj-lt"/>
                <a:ea typeface="+mj-ea"/>
                <a:cs typeface="+mj-cs"/>
              </a:rPr>
              <a:t>[Remove Monster Cards] (Trello screenshot)</a:t>
            </a:r>
          </a:p>
        </p:txBody>
      </p:sp>
      <p:pic>
        <p:nvPicPr>
          <p:cNvPr id="4" name="Picture 3">
            <a:extLst>
              <a:ext uri="{FF2B5EF4-FFF2-40B4-BE49-F238E27FC236}">
                <a16:creationId xmlns:a16="http://schemas.microsoft.com/office/drawing/2014/main" id="{85955C9A-B791-D7C9-8BE1-C7F84C81E05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630" b="91852" l="8251" r="93069">
                        <a14:foregroundMark x1="14191" y1="14074" x2="11881" y2="33333"/>
                        <a14:foregroundMark x1="8251" y1="13704" x2="11221" y2="29630"/>
                        <a14:foregroundMark x1="11881" y1="10370" x2="34323" y2="12963"/>
                        <a14:foregroundMark x1="34323" y1="12963" x2="45875" y2="12593"/>
                        <a14:foregroundMark x1="45875" y1="12593" x2="45875" y2="12593"/>
                        <a14:foregroundMark x1="49505" y1="11481" x2="72937" y2="12222"/>
                        <a14:foregroundMark x1="81518" y1="12593" x2="91749" y2="22963"/>
                        <a14:foregroundMark x1="90099" y1="12222" x2="92739" y2="18148"/>
                        <a14:foregroundMark x1="93069" y1="9630" x2="93399" y2="18889"/>
                        <a14:foregroundMark x1="91749" y1="78889" x2="75578" y2="87407"/>
                        <a14:foregroundMark x1="75578" y1="87407" x2="38284" y2="85556"/>
                        <a14:foregroundMark x1="13531" y1="91852" x2="59406" y2="84815"/>
                        <a14:foregroundMark x1="59406" y1="84815" x2="59736" y2="84815"/>
                        <a14:foregroundMark x1="86799" y1="91852" x2="56436" y2="89630"/>
                        <a14:backgroundMark x1="95710" y1="94444" x2="94059" y2="95185"/>
                        <a14:backgroundMark x1="94719" y1="3333" x2="94389" y2="5556"/>
                      </a14:backgroundRemoval>
                    </a14:imgEffect>
                  </a14:imgLayer>
                </a14:imgProps>
              </a:ext>
            </a:extLst>
          </a:blip>
          <a:stretch>
            <a:fillRect/>
          </a:stretch>
        </p:blipFill>
        <p:spPr>
          <a:xfrm>
            <a:off x="5042984" y="643466"/>
            <a:ext cx="6249363" cy="5568739"/>
          </a:xfrm>
          <a:prstGeom prst="rect">
            <a:avLst/>
          </a:prstGeom>
        </p:spPr>
      </p:pic>
    </p:spTree>
    <p:extLst>
      <p:ext uri="{BB962C8B-B14F-4D97-AF65-F5344CB8AC3E}">
        <p14:creationId xmlns:p14="http://schemas.microsoft.com/office/powerpoint/2010/main" val="3014555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30936" y="502920"/>
            <a:ext cx="3419856" cy="1463040"/>
          </a:xfrm>
          <a:prstGeom prst="rect">
            <a:avLst/>
          </a:prstGeom>
        </p:spPr>
        <p:txBody>
          <a:bodyPr spcFirstLastPara="1" vert="horz" lIns="91440" tIns="45720" rIns="91440" bIns="45720" rtlCol="0" anchor="ctr" anchorCtr="0">
            <a:normAutofit/>
          </a:bodyPr>
          <a:lstStyle/>
          <a:p>
            <a:pPr>
              <a:spcBef>
                <a:spcPct val="0"/>
              </a:spcBef>
            </a:pPr>
            <a:r>
              <a:rPr lang="en-US" sz="3400" kern="1200">
                <a:solidFill>
                  <a:schemeClr val="tx1"/>
                </a:solidFill>
                <a:latin typeface="+mj-lt"/>
                <a:ea typeface="+mj-ea"/>
                <a:cs typeface="+mj-cs"/>
              </a:rPr>
              <a:t>[Remove Monster Cards] - Test Plan</a:t>
            </a:r>
          </a:p>
        </p:txBody>
      </p:sp>
      <p:sp>
        <p:nvSpPr>
          <p:cNvPr id="98"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18343B6-2201-4ACD-B907-770BC22E8B26}"/>
              </a:ext>
            </a:extLst>
          </p:cNvPr>
          <p:cNvSpPr/>
          <p:nvPr/>
        </p:nvSpPr>
        <p:spPr>
          <a:xfrm>
            <a:off x="4654295" y="502920"/>
            <a:ext cx="6894576" cy="1463040"/>
          </a:xfrm>
          <a:prstGeom prst="rect">
            <a:avLst/>
          </a:prstGeom>
        </p:spPr>
        <p:txBody>
          <a:bodyPr vert="horz" lIns="91440" tIns="45720" rIns="91440" bIns="45720" rtlCol="0" anchor="ctr">
            <a:normAutofit/>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lang="en-US" sz="2200" i="1" dirty="0"/>
              <a:t>Additional rows can be added by clicking in the last cell and then using the Tab key </a:t>
            </a:r>
          </a:p>
        </p:txBody>
      </p:sp>
      <p:graphicFrame>
        <p:nvGraphicFramePr>
          <p:cNvPr id="2" name="Table 1">
            <a:extLst>
              <a:ext uri="{FF2B5EF4-FFF2-40B4-BE49-F238E27FC236}">
                <a16:creationId xmlns:a16="http://schemas.microsoft.com/office/drawing/2014/main" id="{0F19D42D-8BF3-4734-8314-73EF783446C0}"/>
              </a:ext>
            </a:extLst>
          </p:cNvPr>
          <p:cNvGraphicFramePr>
            <a:graphicFrameLocks noGrp="1"/>
          </p:cNvGraphicFramePr>
          <p:nvPr>
            <p:extLst>
              <p:ext uri="{D42A27DB-BD31-4B8C-83A1-F6EECF244321}">
                <p14:modId xmlns:p14="http://schemas.microsoft.com/office/powerpoint/2010/main" val="2907849552"/>
              </p:ext>
            </p:extLst>
          </p:nvPr>
        </p:nvGraphicFramePr>
        <p:xfrm>
          <a:off x="630936" y="2313092"/>
          <a:ext cx="10917936" cy="3915044"/>
        </p:xfrm>
        <a:graphic>
          <a:graphicData uri="http://schemas.openxmlformats.org/drawingml/2006/table">
            <a:tbl>
              <a:tblPr firstRow="1" bandRow="1">
                <a:noFill/>
              </a:tblPr>
              <a:tblGrid>
                <a:gridCol w="6409757">
                  <a:extLst>
                    <a:ext uri="{9D8B030D-6E8A-4147-A177-3AD203B41FA5}">
                      <a16:colId xmlns:a16="http://schemas.microsoft.com/office/drawing/2014/main" val="1002284633"/>
                    </a:ext>
                  </a:extLst>
                </a:gridCol>
                <a:gridCol w="4508179">
                  <a:extLst>
                    <a:ext uri="{9D8B030D-6E8A-4147-A177-3AD203B41FA5}">
                      <a16:colId xmlns:a16="http://schemas.microsoft.com/office/drawing/2014/main" val="256892720"/>
                    </a:ext>
                  </a:extLst>
                </a:gridCol>
              </a:tblGrid>
              <a:tr h="729100">
                <a:tc>
                  <a:txBody>
                    <a:bodyPr/>
                    <a:lstStyle/>
                    <a:p>
                      <a:pPr marL="0" lvl="0" indent="0" algn="l" rtl="0">
                        <a:spcBef>
                          <a:spcPts val="0"/>
                        </a:spcBef>
                        <a:spcAft>
                          <a:spcPts val="0"/>
                        </a:spcAft>
                        <a:buNone/>
                      </a:pPr>
                      <a:r>
                        <a:rPr lang="en" sz="2700" b="1"/>
                        <a:t>Test Cases - input</a:t>
                      </a:r>
                      <a:endParaRPr sz="2700" b="1"/>
                    </a:p>
                  </a:txBody>
                  <a:tcPr marL="137552" marR="137552" marT="137552" marB="137552">
                    <a:solidFill>
                      <a:srgbClr val="CCCCCC"/>
                    </a:solidFill>
                  </a:tcPr>
                </a:tc>
                <a:tc>
                  <a:txBody>
                    <a:bodyPr/>
                    <a:lstStyle/>
                    <a:p>
                      <a:pPr marL="0" lvl="0" indent="0" algn="l" rtl="0">
                        <a:spcBef>
                          <a:spcPts val="0"/>
                        </a:spcBef>
                        <a:spcAft>
                          <a:spcPts val="0"/>
                        </a:spcAft>
                        <a:buNone/>
                      </a:pPr>
                      <a:r>
                        <a:rPr lang="en" sz="2700" b="1"/>
                        <a:t>Expected output</a:t>
                      </a:r>
                      <a:endParaRPr sz="2700" b="1"/>
                    </a:p>
                  </a:txBody>
                  <a:tcPr marL="137552" marR="137552" marT="137552" marB="137552">
                    <a:solidFill>
                      <a:srgbClr val="CCCCCC"/>
                    </a:solidFill>
                  </a:tcPr>
                </a:tc>
                <a:extLst>
                  <a:ext uri="{0D108BD9-81ED-4DB2-BD59-A6C34878D82A}">
                    <a16:rowId xmlns:a16="http://schemas.microsoft.com/office/drawing/2014/main" val="3385205625"/>
                  </a:ext>
                </a:extLst>
              </a:tr>
              <a:tr h="1041542">
                <a:tc>
                  <a:txBody>
                    <a:bodyPr/>
                    <a:lstStyle/>
                    <a:p>
                      <a:pPr lvl="0" algn="l">
                        <a:lnSpc>
                          <a:spcPct val="100000"/>
                        </a:lnSpc>
                        <a:spcBef>
                          <a:spcPts val="0"/>
                        </a:spcBef>
                        <a:spcAft>
                          <a:spcPts val="0"/>
                        </a:spcAft>
                        <a:buNone/>
                      </a:pPr>
                      <a:r>
                        <a:rPr lang="en-US" sz="2100" b="1" i="0" u="none" strike="noStrike" noProof="0">
                          <a:solidFill>
                            <a:srgbClr val="6A8759"/>
                          </a:solidFill>
                          <a:latin typeface="Consolas"/>
                        </a:rPr>
                        <a:t>What Monster Card would you like to Delete</a:t>
                      </a:r>
                    </a:p>
                  </a:txBody>
                  <a:tcPr marL="173395" marR="173395" marT="173395" marB="173395"/>
                </a:tc>
                <a:tc>
                  <a:txBody>
                    <a:bodyPr/>
                    <a:lstStyle/>
                    <a:p>
                      <a:pPr marL="0" lvl="0" indent="0" algn="l">
                        <a:spcBef>
                          <a:spcPts val="0"/>
                        </a:spcBef>
                        <a:spcAft>
                          <a:spcPts val="0"/>
                        </a:spcAft>
                        <a:buNone/>
                      </a:pPr>
                      <a:r>
                        <a:rPr lang="en-US" sz="1400" dirty="0"/>
                        <a:t>Show Options</a:t>
                      </a:r>
                    </a:p>
                  </a:txBody>
                  <a:tcPr marL="173395" marR="173395" marT="173395" marB="173395"/>
                </a:tc>
                <a:extLst>
                  <a:ext uri="{0D108BD9-81ED-4DB2-BD59-A6C34878D82A}">
                    <a16:rowId xmlns:a16="http://schemas.microsoft.com/office/drawing/2014/main" val="914679615"/>
                  </a:ext>
                </a:extLst>
              </a:tr>
              <a:tr h="714803">
                <a:tc>
                  <a:txBody>
                    <a:bodyPr/>
                    <a:lstStyle/>
                    <a:p>
                      <a:pPr lvl="0" algn="l">
                        <a:lnSpc>
                          <a:spcPct val="100000"/>
                        </a:lnSpc>
                        <a:spcBef>
                          <a:spcPts val="0"/>
                        </a:spcBef>
                        <a:spcAft>
                          <a:spcPts val="0"/>
                        </a:spcAft>
                        <a:buNone/>
                      </a:pPr>
                      <a:r>
                        <a:rPr lang="en-US" sz="2100" b="1" i="0" u="none" strike="noStrike" noProof="0">
                          <a:solidFill>
                            <a:srgbClr val="6A8759"/>
                          </a:solidFill>
                          <a:latin typeface="Consolas"/>
                        </a:rPr>
                        <a:t>Premade cards</a:t>
                      </a:r>
                    </a:p>
                  </a:txBody>
                  <a:tcPr marL="173395" marR="173395" marT="173395" marB="173395"/>
                </a:tc>
                <a:tc>
                  <a:txBody>
                    <a:bodyPr/>
                    <a:lstStyle/>
                    <a:p>
                      <a:pPr marL="0" lvl="0" indent="0" algn="l">
                        <a:spcBef>
                          <a:spcPts val="0"/>
                        </a:spcBef>
                        <a:spcAft>
                          <a:spcPts val="0"/>
                        </a:spcAft>
                        <a:buNone/>
                      </a:pPr>
                      <a:r>
                        <a:rPr lang="en-US" sz="1400"/>
                        <a:t>Delete selected Card</a:t>
                      </a:r>
                    </a:p>
                  </a:txBody>
                  <a:tcPr marL="173395" marR="173395" marT="173395" marB="173395"/>
                </a:tc>
                <a:extLst>
                  <a:ext uri="{0D108BD9-81ED-4DB2-BD59-A6C34878D82A}">
                    <a16:rowId xmlns:a16="http://schemas.microsoft.com/office/drawing/2014/main" val="2730789861"/>
                  </a:ext>
                </a:extLst>
              </a:tr>
              <a:tr h="714801">
                <a:tc>
                  <a:txBody>
                    <a:bodyPr/>
                    <a:lstStyle/>
                    <a:p>
                      <a:pPr lvl="0" algn="l">
                        <a:lnSpc>
                          <a:spcPct val="100000"/>
                        </a:lnSpc>
                        <a:spcBef>
                          <a:spcPts val="0"/>
                        </a:spcBef>
                        <a:spcAft>
                          <a:spcPts val="0"/>
                        </a:spcAft>
                        <a:buNone/>
                      </a:pPr>
                      <a:r>
                        <a:rPr lang="en-US" sz="2100" b="1" i="0" u="none" strike="noStrike" noProof="0">
                          <a:solidFill>
                            <a:srgbClr val="6A8759"/>
                          </a:solidFill>
                          <a:latin typeface="Consolas"/>
                        </a:rPr>
                        <a:t>User made cards</a:t>
                      </a:r>
                      <a:endParaRPr lang="en-US" sz="2100" b="1"/>
                    </a:p>
                  </a:txBody>
                  <a:tcPr marL="173394" marR="173394" marT="173394" marB="173394"/>
                </a:tc>
                <a:tc>
                  <a:txBody>
                    <a:bodyPr/>
                    <a:lstStyle/>
                    <a:p>
                      <a:pPr marL="0" lvl="0" indent="0" algn="l">
                        <a:spcBef>
                          <a:spcPts val="0"/>
                        </a:spcBef>
                        <a:spcAft>
                          <a:spcPts val="0"/>
                        </a:spcAft>
                        <a:buNone/>
                      </a:pPr>
                      <a:r>
                        <a:rPr lang="en-US" sz="1400"/>
                        <a:t>Delete selected Card</a:t>
                      </a:r>
                    </a:p>
                  </a:txBody>
                  <a:tcPr marL="173394" marR="173394" marT="173394" marB="173394"/>
                </a:tc>
                <a:extLst>
                  <a:ext uri="{0D108BD9-81ED-4DB2-BD59-A6C34878D82A}">
                    <a16:rowId xmlns:a16="http://schemas.microsoft.com/office/drawing/2014/main" val="850815869"/>
                  </a:ext>
                </a:extLst>
              </a:tr>
              <a:tr h="7147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b="1" i="0" u="none" strike="noStrike" noProof="0">
                          <a:solidFill>
                            <a:srgbClr val="6A8759"/>
                          </a:solidFill>
                          <a:latin typeface="Consolas"/>
                        </a:rPr>
                        <a:t>Return</a:t>
                      </a:r>
                    </a:p>
                  </a:txBody>
                  <a:tcPr marL="173393" marR="173393" marT="173393" marB="17339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Return to welcome function</a:t>
                      </a:r>
                    </a:p>
                  </a:txBody>
                  <a:tcPr marL="173393" marR="173393" marT="173393" marB="173393"/>
                </a:tc>
                <a:extLst>
                  <a:ext uri="{0D108BD9-81ED-4DB2-BD59-A6C34878D82A}">
                    <a16:rowId xmlns:a16="http://schemas.microsoft.com/office/drawing/2014/main" val="3935248138"/>
                  </a:ext>
                </a:extLst>
              </a:tr>
            </a:tbl>
          </a:graphicData>
        </a:graphic>
      </p:graphicFrame>
    </p:spTree>
    <p:extLst>
      <p:ext uri="{BB962C8B-B14F-4D97-AF65-F5344CB8AC3E}">
        <p14:creationId xmlns:p14="http://schemas.microsoft.com/office/powerpoint/2010/main" val="3736714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a:t>
            </a:r>
            <a:r>
              <a:rPr lang="en" sz="4400" dirty="0"/>
              <a:t>Remove Monster Cards</a:t>
            </a:r>
            <a:r>
              <a:rPr lang="en-NZ" dirty="0"/>
              <a:t>]: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graphicFrame>
        <p:nvGraphicFramePr>
          <p:cNvPr id="3" name="Table 2">
            <a:extLst>
              <a:ext uri="{FF2B5EF4-FFF2-40B4-BE49-F238E27FC236}">
                <a16:creationId xmlns:a16="http://schemas.microsoft.com/office/drawing/2014/main" id="{63AD852A-0FD8-3712-033D-D9A3B8AB0A95}"/>
              </a:ext>
            </a:extLst>
          </p:cNvPr>
          <p:cNvGraphicFramePr>
            <a:graphicFrameLocks noGrp="1"/>
          </p:cNvGraphicFramePr>
          <p:nvPr>
            <p:extLst>
              <p:ext uri="{D42A27DB-BD31-4B8C-83A1-F6EECF244321}">
                <p14:modId xmlns:p14="http://schemas.microsoft.com/office/powerpoint/2010/main" val="311222726"/>
              </p:ext>
            </p:extLst>
          </p:nvPr>
        </p:nvGraphicFramePr>
        <p:xfrm>
          <a:off x="248970" y="3146873"/>
          <a:ext cx="7945906" cy="3654964"/>
        </p:xfrm>
        <a:graphic>
          <a:graphicData uri="http://schemas.openxmlformats.org/drawingml/2006/table">
            <a:tbl>
              <a:tblPr firstRow="1" bandRow="1">
                <a:noFill/>
              </a:tblPr>
              <a:tblGrid>
                <a:gridCol w="4664923">
                  <a:extLst>
                    <a:ext uri="{9D8B030D-6E8A-4147-A177-3AD203B41FA5}">
                      <a16:colId xmlns:a16="http://schemas.microsoft.com/office/drawing/2014/main" val="1002284633"/>
                    </a:ext>
                  </a:extLst>
                </a:gridCol>
                <a:gridCol w="3280983">
                  <a:extLst>
                    <a:ext uri="{9D8B030D-6E8A-4147-A177-3AD203B41FA5}">
                      <a16:colId xmlns:a16="http://schemas.microsoft.com/office/drawing/2014/main" val="256892720"/>
                    </a:ext>
                  </a:extLst>
                </a:gridCol>
              </a:tblGrid>
              <a:tr h="491645">
                <a:tc>
                  <a:txBody>
                    <a:bodyPr/>
                    <a:lstStyle/>
                    <a:p>
                      <a:pPr marL="0" lvl="0" indent="0" algn="l" rtl="0">
                        <a:spcBef>
                          <a:spcPts val="0"/>
                        </a:spcBef>
                        <a:spcAft>
                          <a:spcPts val="0"/>
                        </a:spcAft>
                        <a:buNone/>
                      </a:pPr>
                      <a:r>
                        <a:rPr lang="en" sz="1700" b="1" dirty="0"/>
                        <a:t>Test Cases - input</a:t>
                      </a:r>
                      <a:endParaRPr sz="1700" b="1" dirty="0"/>
                    </a:p>
                  </a:txBody>
                  <a:tcPr marL="137552" marR="137552" marT="137552" marB="137552">
                    <a:solidFill>
                      <a:srgbClr val="CCCCCC"/>
                    </a:solidFill>
                  </a:tcPr>
                </a:tc>
                <a:tc>
                  <a:txBody>
                    <a:bodyPr/>
                    <a:lstStyle/>
                    <a:p>
                      <a:pPr marL="0" lvl="0" indent="0" algn="l" rtl="0">
                        <a:spcBef>
                          <a:spcPts val="0"/>
                        </a:spcBef>
                        <a:spcAft>
                          <a:spcPts val="0"/>
                        </a:spcAft>
                        <a:buNone/>
                      </a:pPr>
                      <a:r>
                        <a:rPr lang="en" sz="1700" b="1" dirty="0"/>
                        <a:t>Expected output</a:t>
                      </a:r>
                      <a:endParaRPr sz="1700" b="1" dirty="0"/>
                    </a:p>
                  </a:txBody>
                  <a:tcPr marL="137552" marR="137552" marT="137552" marB="137552">
                    <a:solidFill>
                      <a:srgbClr val="CCCCCC"/>
                    </a:solidFill>
                  </a:tcPr>
                </a:tc>
                <a:extLst>
                  <a:ext uri="{0D108BD9-81ED-4DB2-BD59-A6C34878D82A}">
                    <a16:rowId xmlns:a16="http://schemas.microsoft.com/office/drawing/2014/main" val="3385205625"/>
                  </a:ext>
                </a:extLst>
              </a:tr>
              <a:tr h="702330">
                <a:tc>
                  <a:txBody>
                    <a:bodyPr/>
                    <a:lstStyle/>
                    <a:p>
                      <a:pPr lvl="0" algn="l">
                        <a:lnSpc>
                          <a:spcPct val="100000"/>
                        </a:lnSpc>
                        <a:spcBef>
                          <a:spcPts val="0"/>
                        </a:spcBef>
                        <a:spcAft>
                          <a:spcPts val="0"/>
                        </a:spcAft>
                        <a:buNone/>
                      </a:pPr>
                      <a:r>
                        <a:rPr lang="en-US" sz="1300" b="1" i="0" u="none" strike="noStrike" noProof="0" dirty="0">
                          <a:solidFill>
                            <a:srgbClr val="6A8759"/>
                          </a:solidFill>
                          <a:latin typeface="Consolas"/>
                        </a:rPr>
                        <a:t>What Would you like to do today [Welcome]</a:t>
                      </a:r>
                    </a:p>
                    <a:p>
                      <a:pPr lvl="0" algn="l">
                        <a:lnSpc>
                          <a:spcPct val="100000"/>
                        </a:lnSpc>
                        <a:spcBef>
                          <a:spcPts val="0"/>
                        </a:spcBef>
                        <a:spcAft>
                          <a:spcPts val="0"/>
                        </a:spcAft>
                        <a:buNone/>
                      </a:pPr>
                      <a:r>
                        <a:rPr lang="en-US" sz="1300" b="1" i="0" u="none" strike="noStrike" noProof="0" dirty="0">
                          <a:solidFill>
                            <a:srgbClr val="6A8759"/>
                          </a:solidFill>
                          <a:latin typeface="Consolas"/>
                        </a:rPr>
                        <a:t>-Remove MONSTERS</a:t>
                      </a:r>
                    </a:p>
                  </a:txBody>
                  <a:tcPr marL="173395" marR="173395" marT="173395" marB="173395"/>
                </a:tc>
                <a:tc>
                  <a:txBody>
                    <a:bodyPr/>
                    <a:lstStyle/>
                    <a:p>
                      <a:pPr marL="0" lvl="0" indent="0" algn="l">
                        <a:spcBef>
                          <a:spcPts val="0"/>
                        </a:spcBef>
                        <a:spcAft>
                          <a:spcPts val="0"/>
                        </a:spcAft>
                        <a:buNone/>
                      </a:pPr>
                      <a:r>
                        <a:rPr lang="en-US" sz="1300" dirty="0"/>
                        <a:t>Show first monsters details</a:t>
                      </a:r>
                    </a:p>
                  </a:txBody>
                  <a:tcPr marL="173395" marR="173395" marT="173395" marB="173395"/>
                </a:tc>
                <a:extLst>
                  <a:ext uri="{0D108BD9-81ED-4DB2-BD59-A6C34878D82A}">
                    <a16:rowId xmlns:a16="http://schemas.microsoft.com/office/drawing/2014/main" val="914679615"/>
                  </a:ext>
                </a:extLst>
              </a:tr>
              <a:tr h="482004">
                <a:tc>
                  <a:txBody>
                    <a:bodyPr/>
                    <a:lstStyle/>
                    <a:p>
                      <a:pPr lvl="0" algn="l">
                        <a:lnSpc>
                          <a:spcPct val="100000"/>
                        </a:lnSpc>
                        <a:spcBef>
                          <a:spcPts val="0"/>
                        </a:spcBef>
                        <a:spcAft>
                          <a:spcPts val="0"/>
                        </a:spcAft>
                        <a:buNone/>
                      </a:pPr>
                      <a:r>
                        <a:rPr lang="en-US" sz="1300" b="1" i="0" u="none" strike="noStrike" noProof="0" dirty="0">
                          <a:solidFill>
                            <a:srgbClr val="6A8759"/>
                          </a:solidFill>
                          <a:latin typeface="Consolas"/>
                        </a:rPr>
                        <a:t>Previous</a:t>
                      </a:r>
                    </a:p>
                  </a:txBody>
                  <a:tcPr marL="173395" marR="173395" marT="173395" marB="173395"/>
                </a:tc>
                <a:tc>
                  <a:txBody>
                    <a:bodyPr/>
                    <a:lstStyle/>
                    <a:p>
                      <a:pPr marL="0" lvl="0" indent="0" algn="l">
                        <a:spcBef>
                          <a:spcPts val="0"/>
                        </a:spcBef>
                        <a:spcAft>
                          <a:spcPts val="0"/>
                        </a:spcAft>
                        <a:buNone/>
                      </a:pPr>
                      <a:r>
                        <a:rPr lang="en-US" sz="1300" dirty="0"/>
                        <a:t>Go to the previous monster</a:t>
                      </a:r>
                    </a:p>
                  </a:txBody>
                  <a:tcPr marL="173395" marR="173395" marT="173395" marB="173395"/>
                </a:tc>
                <a:extLst>
                  <a:ext uri="{0D108BD9-81ED-4DB2-BD59-A6C34878D82A}">
                    <a16:rowId xmlns:a16="http://schemas.microsoft.com/office/drawing/2014/main" val="2730789861"/>
                  </a:ext>
                </a:extLst>
              </a:tr>
              <a:tr h="482003">
                <a:tc>
                  <a:txBody>
                    <a:bodyPr/>
                    <a:lstStyle/>
                    <a:p>
                      <a:pPr lvl="0" algn="l">
                        <a:lnSpc>
                          <a:spcPct val="100000"/>
                        </a:lnSpc>
                        <a:spcBef>
                          <a:spcPts val="0"/>
                        </a:spcBef>
                        <a:spcAft>
                          <a:spcPts val="0"/>
                        </a:spcAft>
                        <a:buNone/>
                      </a:pPr>
                      <a:r>
                        <a:rPr lang="en-US" sz="1300" b="1" i="0" u="none" strike="noStrike" noProof="0" dirty="0">
                          <a:solidFill>
                            <a:srgbClr val="6A8759"/>
                          </a:solidFill>
                          <a:latin typeface="Consolas"/>
                        </a:rPr>
                        <a:t>Next</a:t>
                      </a:r>
                      <a:endParaRPr lang="en-US" sz="1300" b="1" dirty="0"/>
                    </a:p>
                  </a:txBody>
                  <a:tcPr marL="173394" marR="173394" marT="173394" marB="173394"/>
                </a:tc>
                <a:tc>
                  <a:txBody>
                    <a:bodyPr/>
                    <a:lstStyle/>
                    <a:p>
                      <a:pPr marL="0" lvl="0" indent="0" algn="l">
                        <a:spcBef>
                          <a:spcPts val="0"/>
                        </a:spcBef>
                        <a:spcAft>
                          <a:spcPts val="0"/>
                        </a:spcAft>
                        <a:buNone/>
                      </a:pPr>
                      <a:r>
                        <a:rPr lang="en-US" sz="1300" dirty="0"/>
                        <a:t>Go to the next monster</a:t>
                      </a:r>
                    </a:p>
                  </a:txBody>
                  <a:tcPr marL="173394" marR="173394" marT="173394" marB="173394"/>
                </a:tc>
                <a:extLst>
                  <a:ext uri="{0D108BD9-81ED-4DB2-BD59-A6C34878D82A}">
                    <a16:rowId xmlns:a16="http://schemas.microsoft.com/office/drawing/2014/main" val="850815869"/>
                  </a:ext>
                </a:extLst>
              </a:tr>
              <a:tr h="4820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i="0" u="none" strike="noStrike" noProof="0" dirty="0">
                          <a:solidFill>
                            <a:srgbClr val="6A8759"/>
                          </a:solidFill>
                          <a:latin typeface="Consolas"/>
                        </a:rPr>
                        <a:t>Delete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i="0" u="none" strike="noStrike" noProof="0" dirty="0">
                          <a:solidFill>
                            <a:srgbClr val="6A8759"/>
                          </a:solidFill>
                          <a:latin typeface="Consolas"/>
                        </a:rPr>
                        <a:t>-Delete every monster</a:t>
                      </a:r>
                    </a:p>
                  </a:txBody>
                  <a:tcPr marL="173393" marR="173393" marT="173393" marB="17339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Delete current card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There are no monsters in this catalogue</a:t>
                      </a:r>
                    </a:p>
                  </a:txBody>
                  <a:tcPr marL="173393" marR="173393" marT="173393" marB="173393"/>
                </a:tc>
                <a:extLst>
                  <a:ext uri="{0D108BD9-81ED-4DB2-BD59-A6C34878D82A}">
                    <a16:rowId xmlns:a16="http://schemas.microsoft.com/office/drawing/2014/main" val="3935248138"/>
                  </a:ext>
                </a:extLst>
              </a:tr>
              <a:tr h="4820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i="0" u="none" strike="noStrike" noProof="0" dirty="0">
                          <a:solidFill>
                            <a:srgbClr val="6A8759"/>
                          </a:solidFill>
                          <a:latin typeface="Consolas"/>
                        </a:rPr>
                        <a:t>Exit</a:t>
                      </a:r>
                    </a:p>
                  </a:txBody>
                  <a:tcPr marL="173393" marR="173393" marT="173393" marB="17339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Return to welcome function</a:t>
                      </a:r>
                    </a:p>
                  </a:txBody>
                  <a:tcPr marL="173393" marR="173393" marT="173393" marB="173393"/>
                </a:tc>
                <a:extLst>
                  <a:ext uri="{0D108BD9-81ED-4DB2-BD59-A6C34878D82A}">
                    <a16:rowId xmlns:a16="http://schemas.microsoft.com/office/drawing/2014/main" val="732082990"/>
                  </a:ext>
                </a:extLst>
              </a:tr>
            </a:tbl>
          </a:graphicData>
        </a:graphic>
      </p:graphicFrame>
      <p:pic>
        <p:nvPicPr>
          <p:cNvPr id="6" name="Picture 5">
            <a:extLst>
              <a:ext uri="{FF2B5EF4-FFF2-40B4-BE49-F238E27FC236}">
                <a16:creationId xmlns:a16="http://schemas.microsoft.com/office/drawing/2014/main" id="{B43A5E42-765C-64E7-B446-A3C0685AC80F}"/>
              </a:ext>
            </a:extLst>
          </p:cNvPr>
          <p:cNvPicPr>
            <a:picLocks noChangeAspect="1"/>
          </p:cNvPicPr>
          <p:nvPr/>
        </p:nvPicPr>
        <p:blipFill>
          <a:blip r:embed="rId3"/>
          <a:stretch>
            <a:fillRect/>
          </a:stretch>
        </p:blipFill>
        <p:spPr>
          <a:xfrm>
            <a:off x="248970" y="1831303"/>
            <a:ext cx="4237087" cy="1211685"/>
          </a:xfrm>
          <a:prstGeom prst="rect">
            <a:avLst/>
          </a:prstGeom>
          <a:ln w="38100">
            <a:solidFill>
              <a:srgbClr val="C00000"/>
            </a:solidFill>
          </a:ln>
        </p:spPr>
      </p:pic>
      <p:pic>
        <p:nvPicPr>
          <p:cNvPr id="8" name="Picture 7">
            <a:extLst>
              <a:ext uri="{FF2B5EF4-FFF2-40B4-BE49-F238E27FC236}">
                <a16:creationId xmlns:a16="http://schemas.microsoft.com/office/drawing/2014/main" id="{D654E944-EB96-F6C5-7540-72631FFCF480}"/>
              </a:ext>
            </a:extLst>
          </p:cNvPr>
          <p:cNvPicPr>
            <a:picLocks noChangeAspect="1"/>
          </p:cNvPicPr>
          <p:nvPr/>
        </p:nvPicPr>
        <p:blipFill>
          <a:blip r:embed="rId4"/>
          <a:stretch>
            <a:fillRect/>
          </a:stretch>
        </p:blipFill>
        <p:spPr>
          <a:xfrm>
            <a:off x="4641816" y="1831303"/>
            <a:ext cx="3305207" cy="1211685"/>
          </a:xfrm>
          <a:prstGeom prst="rect">
            <a:avLst/>
          </a:prstGeom>
          <a:ln w="38100">
            <a:solidFill>
              <a:srgbClr val="C00000"/>
            </a:solidFill>
          </a:ln>
        </p:spPr>
      </p:pic>
      <p:pic>
        <p:nvPicPr>
          <p:cNvPr id="10" name="Picture 9">
            <a:extLst>
              <a:ext uri="{FF2B5EF4-FFF2-40B4-BE49-F238E27FC236}">
                <a16:creationId xmlns:a16="http://schemas.microsoft.com/office/drawing/2014/main" id="{32DE82E0-C745-4070-E2EA-02FE6BB67BBC}"/>
              </a:ext>
            </a:extLst>
          </p:cNvPr>
          <p:cNvPicPr>
            <a:picLocks noChangeAspect="1"/>
          </p:cNvPicPr>
          <p:nvPr/>
        </p:nvPicPr>
        <p:blipFill>
          <a:blip r:embed="rId5"/>
          <a:stretch>
            <a:fillRect/>
          </a:stretch>
        </p:blipFill>
        <p:spPr>
          <a:xfrm>
            <a:off x="8102782" y="1831304"/>
            <a:ext cx="3305207" cy="1234310"/>
          </a:xfrm>
          <a:prstGeom prst="rect">
            <a:avLst/>
          </a:prstGeom>
          <a:ln w="38100">
            <a:solidFill>
              <a:srgbClr val="FFC000"/>
            </a:solidFill>
          </a:ln>
        </p:spPr>
      </p:pic>
      <p:pic>
        <p:nvPicPr>
          <p:cNvPr id="12" name="Picture 11">
            <a:extLst>
              <a:ext uri="{FF2B5EF4-FFF2-40B4-BE49-F238E27FC236}">
                <a16:creationId xmlns:a16="http://schemas.microsoft.com/office/drawing/2014/main" id="{40A3F6CA-EDCF-CC5E-C4DE-22DCA868E2D0}"/>
              </a:ext>
            </a:extLst>
          </p:cNvPr>
          <p:cNvPicPr>
            <a:picLocks noChangeAspect="1"/>
          </p:cNvPicPr>
          <p:nvPr/>
        </p:nvPicPr>
        <p:blipFill>
          <a:blip r:embed="rId6"/>
          <a:stretch>
            <a:fillRect/>
          </a:stretch>
        </p:blipFill>
        <p:spPr>
          <a:xfrm>
            <a:off x="8349525" y="3175190"/>
            <a:ext cx="3305207" cy="1234394"/>
          </a:xfrm>
          <a:prstGeom prst="rect">
            <a:avLst/>
          </a:prstGeom>
          <a:ln w="38100">
            <a:solidFill>
              <a:srgbClr val="92D050"/>
            </a:solidFill>
          </a:ln>
        </p:spPr>
      </p:pic>
      <p:pic>
        <p:nvPicPr>
          <p:cNvPr id="14" name="Picture 13">
            <a:extLst>
              <a:ext uri="{FF2B5EF4-FFF2-40B4-BE49-F238E27FC236}">
                <a16:creationId xmlns:a16="http://schemas.microsoft.com/office/drawing/2014/main" id="{81172824-AD74-7EBF-D1F5-9BFE89F968E5}"/>
              </a:ext>
            </a:extLst>
          </p:cNvPr>
          <p:cNvPicPr>
            <a:picLocks noChangeAspect="1"/>
          </p:cNvPicPr>
          <p:nvPr/>
        </p:nvPicPr>
        <p:blipFill>
          <a:blip r:embed="rId7"/>
          <a:stretch>
            <a:fillRect/>
          </a:stretch>
        </p:blipFill>
        <p:spPr>
          <a:xfrm>
            <a:off x="8349525" y="4513385"/>
            <a:ext cx="3305207" cy="1050127"/>
          </a:xfrm>
          <a:prstGeom prst="rect">
            <a:avLst/>
          </a:prstGeom>
          <a:ln w="38100">
            <a:solidFill>
              <a:srgbClr val="00B0F0"/>
            </a:solidFill>
          </a:ln>
        </p:spPr>
      </p:pic>
      <p:pic>
        <p:nvPicPr>
          <p:cNvPr id="16" name="Picture 15">
            <a:extLst>
              <a:ext uri="{FF2B5EF4-FFF2-40B4-BE49-F238E27FC236}">
                <a16:creationId xmlns:a16="http://schemas.microsoft.com/office/drawing/2014/main" id="{B92E4007-204F-6389-C157-57E3C9A65869}"/>
              </a:ext>
            </a:extLst>
          </p:cNvPr>
          <p:cNvPicPr>
            <a:picLocks noChangeAspect="1"/>
          </p:cNvPicPr>
          <p:nvPr/>
        </p:nvPicPr>
        <p:blipFill rotWithShape="1">
          <a:blip r:embed="rId8"/>
          <a:srcRect r="12537"/>
          <a:stretch/>
        </p:blipFill>
        <p:spPr>
          <a:xfrm>
            <a:off x="8349525" y="5685935"/>
            <a:ext cx="3305207" cy="1115902"/>
          </a:xfrm>
          <a:prstGeom prst="rect">
            <a:avLst/>
          </a:prstGeom>
          <a:ln w="38100">
            <a:solidFill>
              <a:schemeClr val="accent5">
                <a:lumMod val="50000"/>
              </a:schemeClr>
            </a:solidFill>
          </a:ln>
        </p:spPr>
      </p:pic>
      <p:sp>
        <p:nvSpPr>
          <p:cNvPr id="17" name="Rectangle 16">
            <a:extLst>
              <a:ext uri="{FF2B5EF4-FFF2-40B4-BE49-F238E27FC236}">
                <a16:creationId xmlns:a16="http://schemas.microsoft.com/office/drawing/2014/main" id="{04736F87-CD8E-1A19-6399-98C14EF0FF9D}"/>
              </a:ext>
            </a:extLst>
          </p:cNvPr>
          <p:cNvSpPr/>
          <p:nvPr/>
        </p:nvSpPr>
        <p:spPr>
          <a:xfrm>
            <a:off x="1372612" y="2743201"/>
            <a:ext cx="1173817" cy="29762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9" name="Rectangle 18">
            <a:extLst>
              <a:ext uri="{FF2B5EF4-FFF2-40B4-BE49-F238E27FC236}">
                <a16:creationId xmlns:a16="http://schemas.microsoft.com/office/drawing/2014/main" id="{71A0DB0C-0DFE-772C-2CA0-CF4801E0AD17}"/>
              </a:ext>
            </a:extLst>
          </p:cNvPr>
          <p:cNvSpPr/>
          <p:nvPr/>
        </p:nvSpPr>
        <p:spPr>
          <a:xfrm>
            <a:off x="8252751" y="2777925"/>
            <a:ext cx="567158" cy="246526"/>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0" name="Rectangle 19">
            <a:extLst>
              <a:ext uri="{FF2B5EF4-FFF2-40B4-BE49-F238E27FC236}">
                <a16:creationId xmlns:a16="http://schemas.microsoft.com/office/drawing/2014/main" id="{7092816A-0BEE-C925-7AD5-0AE537252F9F}"/>
              </a:ext>
            </a:extLst>
          </p:cNvPr>
          <p:cNvSpPr/>
          <p:nvPr/>
        </p:nvSpPr>
        <p:spPr>
          <a:xfrm>
            <a:off x="9469417" y="4109013"/>
            <a:ext cx="415363" cy="254595"/>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1" name="Rectangle 20">
            <a:extLst>
              <a:ext uri="{FF2B5EF4-FFF2-40B4-BE49-F238E27FC236}">
                <a16:creationId xmlns:a16="http://schemas.microsoft.com/office/drawing/2014/main" id="{273A088E-266F-E936-5222-DFEF9EF257A9}"/>
              </a:ext>
            </a:extLst>
          </p:cNvPr>
          <p:cNvSpPr/>
          <p:nvPr/>
        </p:nvSpPr>
        <p:spPr>
          <a:xfrm>
            <a:off x="10301995" y="4123481"/>
            <a:ext cx="415363" cy="228552"/>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2" name="Rectangle 21">
            <a:extLst>
              <a:ext uri="{FF2B5EF4-FFF2-40B4-BE49-F238E27FC236}">
                <a16:creationId xmlns:a16="http://schemas.microsoft.com/office/drawing/2014/main" id="{C16214F2-3C73-822B-24EE-B92E4C5E7C60}"/>
              </a:ext>
            </a:extLst>
          </p:cNvPr>
          <p:cNvSpPr/>
          <p:nvPr/>
        </p:nvSpPr>
        <p:spPr>
          <a:xfrm>
            <a:off x="11102557" y="4135648"/>
            <a:ext cx="415363" cy="228551"/>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3" name="Rectangle 22">
            <a:extLst>
              <a:ext uri="{FF2B5EF4-FFF2-40B4-BE49-F238E27FC236}">
                <a16:creationId xmlns:a16="http://schemas.microsoft.com/office/drawing/2014/main" id="{D0593012-2404-B91E-9EA6-8A9E79D8121D}"/>
              </a:ext>
            </a:extLst>
          </p:cNvPr>
          <p:cNvSpPr/>
          <p:nvPr/>
        </p:nvSpPr>
        <p:spPr>
          <a:xfrm>
            <a:off x="258802" y="3680749"/>
            <a:ext cx="7945906" cy="73323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5" name="Rectangle 24">
            <a:extLst>
              <a:ext uri="{FF2B5EF4-FFF2-40B4-BE49-F238E27FC236}">
                <a16:creationId xmlns:a16="http://schemas.microsoft.com/office/drawing/2014/main" id="{BE82FCF3-9E1A-4486-34AD-7EFA2B014CA4}"/>
              </a:ext>
            </a:extLst>
          </p:cNvPr>
          <p:cNvSpPr/>
          <p:nvPr/>
        </p:nvSpPr>
        <p:spPr>
          <a:xfrm>
            <a:off x="250899" y="5499903"/>
            <a:ext cx="7945906" cy="733233"/>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6" name="Rectangle 25">
            <a:extLst>
              <a:ext uri="{FF2B5EF4-FFF2-40B4-BE49-F238E27FC236}">
                <a16:creationId xmlns:a16="http://schemas.microsoft.com/office/drawing/2014/main" id="{2EC5A9DC-DDBE-F087-5DF5-5702FE4BCDAB}"/>
              </a:ext>
            </a:extLst>
          </p:cNvPr>
          <p:cNvSpPr/>
          <p:nvPr/>
        </p:nvSpPr>
        <p:spPr>
          <a:xfrm>
            <a:off x="252827" y="4423958"/>
            <a:ext cx="7945906" cy="54705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Z</a:t>
            </a:r>
          </a:p>
        </p:txBody>
      </p:sp>
      <p:sp>
        <p:nvSpPr>
          <p:cNvPr id="27" name="Rectangle 26">
            <a:extLst>
              <a:ext uri="{FF2B5EF4-FFF2-40B4-BE49-F238E27FC236}">
                <a16:creationId xmlns:a16="http://schemas.microsoft.com/office/drawing/2014/main" id="{B6B489A5-080C-467C-DCB4-31A789C353DC}"/>
              </a:ext>
            </a:extLst>
          </p:cNvPr>
          <p:cNvSpPr/>
          <p:nvPr/>
        </p:nvSpPr>
        <p:spPr>
          <a:xfrm>
            <a:off x="254754" y="4958325"/>
            <a:ext cx="7945906" cy="547050"/>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Z</a:t>
            </a:r>
          </a:p>
        </p:txBody>
      </p:sp>
      <p:sp>
        <p:nvSpPr>
          <p:cNvPr id="28" name="Rectangle 27">
            <a:extLst>
              <a:ext uri="{FF2B5EF4-FFF2-40B4-BE49-F238E27FC236}">
                <a16:creationId xmlns:a16="http://schemas.microsoft.com/office/drawing/2014/main" id="{971DD4C8-0286-05A0-EF4A-E89AFF2E74F8}"/>
              </a:ext>
            </a:extLst>
          </p:cNvPr>
          <p:cNvSpPr/>
          <p:nvPr/>
        </p:nvSpPr>
        <p:spPr>
          <a:xfrm>
            <a:off x="254755" y="6243105"/>
            <a:ext cx="7945906" cy="547050"/>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Z</a:t>
            </a:r>
          </a:p>
        </p:txBody>
      </p:sp>
    </p:spTree>
    <p:extLst>
      <p:ext uri="{BB962C8B-B14F-4D97-AF65-F5344CB8AC3E}">
        <p14:creationId xmlns:p14="http://schemas.microsoft.com/office/powerpoint/2010/main" val="1915584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p:nvSpPr>
          <p:cNvPr id="10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Google Shape;86;p18"/>
          <p:cNvSpPr txBox="1">
            <a:spLocks noGrp="1"/>
          </p:cNvSpPr>
          <p:nvPr>
            <p:ph type="title"/>
          </p:nvPr>
        </p:nvSpPr>
        <p:spPr>
          <a:xfrm>
            <a:off x="1028700" y="1967266"/>
            <a:ext cx="2628900" cy="2547257"/>
          </a:xfrm>
          <a:prstGeom prst="rect">
            <a:avLst/>
          </a:prstGeom>
          <a:noFill/>
        </p:spPr>
        <p:txBody>
          <a:bodyPr spcFirstLastPara="1" vert="horz" lIns="91440" tIns="45720" rIns="91440" bIns="45720" rtlCol="0" anchor="ctr" anchorCtr="0">
            <a:normAutofit/>
          </a:bodyPr>
          <a:lstStyle/>
          <a:p>
            <a:pPr algn="ctr">
              <a:spcBef>
                <a:spcPct val="0"/>
              </a:spcBef>
            </a:pPr>
            <a:r>
              <a:rPr lang="en-US" sz="3600" kern="1200" dirty="0">
                <a:solidFill>
                  <a:srgbClr val="FFFFFF"/>
                </a:solidFill>
                <a:latin typeface="+mj-lt"/>
                <a:ea typeface="+mj-ea"/>
                <a:cs typeface="+mj-cs"/>
              </a:rPr>
              <a:t>[Find Monster Cards] (Trello screenshot)</a:t>
            </a:r>
          </a:p>
        </p:txBody>
      </p:sp>
      <p:pic>
        <p:nvPicPr>
          <p:cNvPr id="4" name="Picture 3">
            <a:extLst>
              <a:ext uri="{FF2B5EF4-FFF2-40B4-BE49-F238E27FC236}">
                <a16:creationId xmlns:a16="http://schemas.microsoft.com/office/drawing/2014/main" id="{AE675245-1600-6662-F0B6-017A8E88837D}"/>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6897" b="93793" l="7047" r="94966">
                        <a14:foregroundMark x1="13758" y1="10690" x2="11074" y2="82069"/>
                        <a14:foregroundMark x1="11074" y1="82069" x2="18121" y2="87586"/>
                        <a14:foregroundMark x1="18121" y1="87586" x2="49664" y2="87931"/>
                        <a14:foregroundMark x1="49664" y1="87931" x2="74161" y2="84828"/>
                        <a14:foregroundMark x1="74161" y1="84828" x2="88926" y2="86207"/>
                        <a14:foregroundMark x1="88926" y1="86207" x2="91275" y2="74828"/>
                        <a14:foregroundMark x1="91275" y1="74828" x2="90940" y2="47586"/>
                        <a14:foregroundMark x1="90940" y1="47586" x2="94631" y2="38966"/>
                        <a14:foregroundMark x1="94631" y1="38966" x2="91275" y2="24483"/>
                        <a14:foregroundMark x1="91275" y1="24483" x2="84564" y2="16552"/>
                        <a14:foregroundMark x1="84564" y1="16552" x2="27181" y2="11724"/>
                        <a14:foregroundMark x1="18121" y1="8276" x2="9060" y2="9655"/>
                        <a14:foregroundMark x1="7383" y1="10345" x2="7047" y2="35517"/>
                        <a14:foregroundMark x1="10738" y1="7931" x2="37919" y2="6897"/>
                        <a14:foregroundMark x1="92282" y1="10345" x2="92617" y2="22759"/>
                        <a14:foregroundMark x1="95302" y1="10000" x2="94631" y2="23103"/>
                        <a14:foregroundMark x1="93289" y1="87931" x2="48993" y2="93793"/>
                        <a14:foregroundMark x1="48993" y1="93793" x2="43960" y2="92759"/>
                      </a14:backgroundRemoval>
                    </a14:imgEffect>
                  </a14:imgLayer>
                </a14:imgProps>
              </a:ext>
            </a:extLst>
          </a:blip>
          <a:stretch>
            <a:fillRect/>
          </a:stretch>
        </p:blipFill>
        <p:spPr>
          <a:xfrm>
            <a:off x="5306487" y="643466"/>
            <a:ext cx="5722358" cy="5568739"/>
          </a:xfrm>
          <a:prstGeom prst="rect">
            <a:avLst/>
          </a:prstGeom>
        </p:spPr>
      </p:pic>
    </p:spTree>
    <p:extLst>
      <p:ext uri="{BB962C8B-B14F-4D97-AF65-F5344CB8AC3E}">
        <p14:creationId xmlns:p14="http://schemas.microsoft.com/office/powerpoint/2010/main" val="1433954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30936" y="502920"/>
            <a:ext cx="3419856" cy="1463040"/>
          </a:xfrm>
          <a:prstGeom prst="rect">
            <a:avLst/>
          </a:prstGeom>
        </p:spPr>
        <p:txBody>
          <a:bodyPr spcFirstLastPara="1" vert="horz" lIns="91440" tIns="45720" rIns="91440" bIns="45720" rtlCol="0" anchor="ctr" anchorCtr="0">
            <a:normAutofit/>
          </a:bodyPr>
          <a:lstStyle/>
          <a:p>
            <a:pPr>
              <a:spcBef>
                <a:spcPct val="0"/>
              </a:spcBef>
            </a:pPr>
            <a:r>
              <a:rPr lang="en-US" sz="3700" kern="1200">
                <a:solidFill>
                  <a:schemeClr val="tx1"/>
                </a:solidFill>
                <a:latin typeface="+mj-lt"/>
                <a:ea typeface="+mj-ea"/>
                <a:cs typeface="+mj-cs"/>
              </a:rPr>
              <a:t>[Find Monster Cards] - Test Plan</a:t>
            </a:r>
          </a:p>
        </p:txBody>
      </p:sp>
      <p:sp>
        <p:nvSpPr>
          <p:cNvPr id="9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18343B6-2201-4ACD-B907-770BC22E8B26}"/>
              </a:ext>
            </a:extLst>
          </p:cNvPr>
          <p:cNvSpPr/>
          <p:nvPr/>
        </p:nvSpPr>
        <p:spPr>
          <a:xfrm>
            <a:off x="4654295" y="502920"/>
            <a:ext cx="6894576" cy="1463040"/>
          </a:xfrm>
          <a:prstGeom prst="rect">
            <a:avLst/>
          </a:prstGeom>
        </p:spPr>
        <p:txBody>
          <a:bodyPr vert="horz" lIns="91440" tIns="45720" rIns="91440" bIns="45720" rtlCol="0" anchor="ctr">
            <a:normAutofit/>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lang="en-US" sz="2200" i="1"/>
              <a:t>Additional rows can be added by clicking in the last cell and then using the Tab key </a:t>
            </a:r>
          </a:p>
        </p:txBody>
      </p:sp>
      <p:graphicFrame>
        <p:nvGraphicFramePr>
          <p:cNvPr id="3" name="Google Shape;92;p19">
            <a:extLst>
              <a:ext uri="{FF2B5EF4-FFF2-40B4-BE49-F238E27FC236}">
                <a16:creationId xmlns:a16="http://schemas.microsoft.com/office/drawing/2014/main" id="{068F8AF8-C796-8C50-B62F-02FEA6357BD3}"/>
              </a:ext>
            </a:extLst>
          </p:cNvPr>
          <p:cNvGraphicFramePr/>
          <p:nvPr>
            <p:extLst>
              <p:ext uri="{D42A27DB-BD31-4B8C-83A1-F6EECF244321}">
                <p14:modId xmlns:p14="http://schemas.microsoft.com/office/powerpoint/2010/main" val="1127085521"/>
              </p:ext>
            </p:extLst>
          </p:nvPr>
        </p:nvGraphicFramePr>
        <p:xfrm>
          <a:off x="2086400" y="2557026"/>
          <a:ext cx="8019199" cy="2939616"/>
        </p:xfrm>
        <a:graphic>
          <a:graphicData uri="http://schemas.openxmlformats.org/drawingml/2006/table">
            <a:tbl>
              <a:tblPr firstRow="1" bandRow="1">
                <a:noFill/>
              </a:tblPr>
              <a:tblGrid>
                <a:gridCol w="4762764">
                  <a:extLst>
                    <a:ext uri="{9D8B030D-6E8A-4147-A177-3AD203B41FA5}">
                      <a16:colId xmlns:a16="http://schemas.microsoft.com/office/drawing/2014/main" val="20000"/>
                    </a:ext>
                  </a:extLst>
                </a:gridCol>
                <a:gridCol w="3256435">
                  <a:extLst>
                    <a:ext uri="{9D8B030D-6E8A-4147-A177-3AD203B41FA5}">
                      <a16:colId xmlns:a16="http://schemas.microsoft.com/office/drawing/2014/main" val="20001"/>
                    </a:ext>
                  </a:extLst>
                </a:gridCol>
              </a:tblGrid>
              <a:tr h="502771">
                <a:tc>
                  <a:txBody>
                    <a:bodyPr/>
                    <a:lstStyle/>
                    <a:p>
                      <a:pPr marL="0" lvl="0" indent="0" algn="l" rtl="0">
                        <a:spcBef>
                          <a:spcPts val="0"/>
                        </a:spcBef>
                        <a:spcAft>
                          <a:spcPts val="0"/>
                        </a:spcAft>
                        <a:buNone/>
                      </a:pPr>
                      <a:r>
                        <a:rPr lang="en" sz="1700" b="1" dirty="0"/>
                        <a:t>Test Cases - input</a:t>
                      </a:r>
                      <a:endParaRPr sz="1700" b="1" dirty="0"/>
                    </a:p>
                  </a:txBody>
                  <a:tcPr marL="135275" marR="135275" marT="135275" marB="135275">
                    <a:solidFill>
                      <a:srgbClr val="CCCCCC"/>
                    </a:solidFill>
                  </a:tcPr>
                </a:tc>
                <a:tc>
                  <a:txBody>
                    <a:bodyPr/>
                    <a:lstStyle/>
                    <a:p>
                      <a:pPr marL="0" lvl="0" indent="0" algn="l" rtl="0">
                        <a:spcBef>
                          <a:spcPts val="0"/>
                        </a:spcBef>
                        <a:spcAft>
                          <a:spcPts val="0"/>
                        </a:spcAft>
                        <a:buNone/>
                      </a:pPr>
                      <a:r>
                        <a:rPr lang="en" sz="1700" b="1" dirty="0"/>
                        <a:t>Expected output</a:t>
                      </a:r>
                      <a:endParaRPr sz="1700" b="1" dirty="0"/>
                    </a:p>
                  </a:txBody>
                  <a:tcPr marL="135275" marR="135275" marT="135275" marB="135275">
                    <a:solidFill>
                      <a:srgbClr val="CCCCCC"/>
                    </a:solidFill>
                  </a:tcPr>
                </a:tc>
                <a:extLst>
                  <a:ext uri="{0D108BD9-81ED-4DB2-BD59-A6C34878D82A}">
                    <a16:rowId xmlns:a16="http://schemas.microsoft.com/office/drawing/2014/main" val="10000"/>
                  </a:ext>
                </a:extLst>
              </a:tr>
              <a:tr h="818201">
                <a:tc>
                  <a:txBody>
                    <a:bodyPr/>
                    <a:lstStyle/>
                    <a:p>
                      <a:pPr lvl="0" algn="l">
                        <a:lnSpc>
                          <a:spcPct val="100000"/>
                        </a:lnSpc>
                        <a:spcBef>
                          <a:spcPts val="0"/>
                        </a:spcBef>
                        <a:spcAft>
                          <a:spcPts val="0"/>
                        </a:spcAft>
                        <a:buNone/>
                      </a:pPr>
                      <a:r>
                        <a:rPr lang="en-US" sz="1300" b="1" i="0" u="none" strike="noStrike" noProof="0" dirty="0">
                          <a:solidFill>
                            <a:srgbClr val="6A8759"/>
                          </a:solidFill>
                          <a:latin typeface="Consolas"/>
                        </a:rPr>
                        <a:t>Would you like to view a MONSTER or Show all MONSTERS</a:t>
                      </a:r>
                    </a:p>
                    <a:p>
                      <a:pPr lvl="0" algn="l">
                        <a:lnSpc>
                          <a:spcPct val="100000"/>
                        </a:lnSpc>
                        <a:spcBef>
                          <a:spcPts val="0"/>
                        </a:spcBef>
                        <a:spcAft>
                          <a:spcPts val="0"/>
                        </a:spcAft>
                        <a:buNone/>
                      </a:pPr>
                      <a:r>
                        <a:rPr lang="en-US" sz="1300" b="1" i="0" u="none" strike="noStrike" noProof="0" dirty="0">
                          <a:solidFill>
                            <a:srgbClr val="6A8759"/>
                          </a:solidFill>
                          <a:latin typeface="Consolas"/>
                        </a:rPr>
                        <a:t>-Find MONSTERS</a:t>
                      </a:r>
                    </a:p>
                  </a:txBody>
                  <a:tcPr marL="170525" marR="170525" marT="170525" marB="170525"/>
                </a:tc>
                <a:tc>
                  <a:txBody>
                    <a:bodyPr/>
                    <a:lstStyle/>
                    <a:p>
                      <a:pPr marL="0" lvl="0" indent="0" algn="l">
                        <a:spcBef>
                          <a:spcPts val="0"/>
                        </a:spcBef>
                        <a:spcAft>
                          <a:spcPts val="0"/>
                        </a:spcAft>
                        <a:buNone/>
                      </a:pPr>
                      <a:r>
                        <a:rPr lang="en-US" sz="1300" dirty="0"/>
                        <a:t>Proceed to show monsters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Show Options</a:t>
                      </a:r>
                    </a:p>
                    <a:p>
                      <a:pPr marL="0" lvl="0" indent="0" algn="l">
                        <a:spcBef>
                          <a:spcPts val="0"/>
                        </a:spcBef>
                        <a:spcAft>
                          <a:spcPts val="0"/>
                        </a:spcAft>
                        <a:buNone/>
                      </a:pPr>
                      <a:endParaRPr lang="en-US" sz="1300" dirty="0"/>
                    </a:p>
                  </a:txBody>
                  <a:tcPr marL="170525" marR="170525" marT="170525" marB="170525"/>
                </a:tc>
                <a:extLst>
                  <a:ext uri="{0D108BD9-81ED-4DB2-BD59-A6C34878D82A}">
                    <a16:rowId xmlns:a16="http://schemas.microsoft.com/office/drawing/2014/main" val="2708658882"/>
                  </a:ext>
                </a:extLst>
              </a:tr>
              <a:tr h="818201">
                <a:tc>
                  <a:txBody>
                    <a:bodyPr/>
                    <a:lstStyle/>
                    <a:p>
                      <a:pPr lvl="0" algn="l">
                        <a:lnSpc>
                          <a:spcPct val="100000"/>
                        </a:lnSpc>
                        <a:spcBef>
                          <a:spcPts val="0"/>
                        </a:spcBef>
                        <a:spcAft>
                          <a:spcPts val="0"/>
                        </a:spcAft>
                        <a:buNone/>
                      </a:pPr>
                      <a:r>
                        <a:rPr lang="en-US" sz="1300" b="1" i="0" u="none" strike="noStrike" noProof="0" dirty="0">
                          <a:solidFill>
                            <a:srgbClr val="6A8759"/>
                          </a:solidFill>
                          <a:latin typeface="Consolas"/>
                        </a:rPr>
                        <a:t>What Monster Card would you like to view</a:t>
                      </a:r>
                      <a:br>
                        <a:rPr lang="en-US" sz="1300" b="1" i="0" u="none" strike="noStrike" noProof="0" dirty="0">
                          <a:solidFill>
                            <a:srgbClr val="6A8759"/>
                          </a:solidFill>
                          <a:latin typeface="Consolas"/>
                        </a:rPr>
                      </a:br>
                      <a:r>
                        <a:rPr lang="en-US" sz="1300" b="1" i="0" u="none" strike="noStrike" noProof="0" dirty="0">
                          <a:solidFill>
                            <a:srgbClr val="6A8759"/>
                          </a:solidFill>
                          <a:latin typeface="Consolas"/>
                        </a:rPr>
                        <a:t>-Premade card</a:t>
                      </a:r>
                    </a:p>
                    <a:p>
                      <a:pPr lvl="0" algn="l">
                        <a:lnSpc>
                          <a:spcPct val="100000"/>
                        </a:lnSpc>
                        <a:spcBef>
                          <a:spcPts val="0"/>
                        </a:spcBef>
                        <a:spcAft>
                          <a:spcPts val="0"/>
                        </a:spcAft>
                        <a:buNone/>
                      </a:pPr>
                      <a:r>
                        <a:rPr lang="en-US" sz="1300" b="1" i="0" u="none" strike="noStrike" noProof="0" dirty="0">
                          <a:solidFill>
                            <a:srgbClr val="6A8759"/>
                          </a:solidFill>
                          <a:latin typeface="Consolas"/>
                        </a:rPr>
                        <a:t>-User made card</a:t>
                      </a:r>
                    </a:p>
                  </a:txBody>
                  <a:tcPr marL="170525" marR="170525" marT="170525" marB="170525"/>
                </a:tc>
                <a:tc>
                  <a:txBody>
                    <a:bodyPr/>
                    <a:lstStyle/>
                    <a:p>
                      <a:pPr marL="0" lvl="0" indent="0" algn="l">
                        <a:spcBef>
                          <a:spcPts val="0"/>
                        </a:spcBef>
                        <a:spcAft>
                          <a:spcPts val="0"/>
                        </a:spcAft>
                        <a:buNone/>
                      </a:pPr>
                      <a:r>
                        <a:rPr lang="en-US" sz="1300" dirty="0"/>
                        <a:t>Show details of selected monster</a:t>
                      </a:r>
                    </a:p>
                  </a:txBody>
                  <a:tcPr marL="170525" marR="170525" marT="170525" marB="170525"/>
                </a:tc>
                <a:extLst>
                  <a:ext uri="{0D108BD9-81ED-4DB2-BD59-A6C34878D82A}">
                    <a16:rowId xmlns:a16="http://schemas.microsoft.com/office/drawing/2014/main" val="10001"/>
                  </a:ext>
                </a:extLst>
              </a:tr>
              <a:tr h="4929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i="0" u="none" strike="noStrike" noProof="0" dirty="0">
                          <a:solidFill>
                            <a:srgbClr val="6A8759"/>
                          </a:solidFill>
                          <a:latin typeface="Consolas"/>
                        </a:rPr>
                        <a:t>Exit</a:t>
                      </a:r>
                    </a:p>
                  </a:txBody>
                  <a:tcPr marL="170523" marR="170523" marT="170523" marB="17052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Return to welcome function</a:t>
                      </a:r>
                    </a:p>
                  </a:txBody>
                  <a:tcPr marL="170523" marR="170523" marT="170523" marB="170523"/>
                </a:tc>
                <a:extLst>
                  <a:ext uri="{0D108BD9-81ED-4DB2-BD59-A6C34878D82A}">
                    <a16:rowId xmlns:a16="http://schemas.microsoft.com/office/drawing/2014/main" val="445936575"/>
                  </a:ext>
                </a:extLst>
              </a:tr>
            </a:tbl>
          </a:graphicData>
        </a:graphic>
      </p:graphicFrame>
    </p:spTree>
    <p:extLst>
      <p:ext uri="{BB962C8B-B14F-4D97-AF65-F5344CB8AC3E}">
        <p14:creationId xmlns:p14="http://schemas.microsoft.com/office/powerpoint/2010/main" val="3666045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363638" y="497780"/>
            <a:ext cx="10515600" cy="562928"/>
          </a:xfrm>
        </p:spPr>
        <p:txBody>
          <a:bodyPr>
            <a:normAutofit fontScale="90000"/>
          </a:bodyPr>
          <a:lstStyle/>
          <a:p>
            <a:r>
              <a:rPr lang="en-NZ" dirty="0"/>
              <a:t>[</a:t>
            </a:r>
            <a:r>
              <a:rPr lang="en-US" sz="4400" kern="1200" dirty="0">
                <a:latin typeface="+mj-lt"/>
                <a:ea typeface="+mj-ea"/>
                <a:cs typeface="+mj-cs"/>
              </a:rPr>
              <a:t>Find Monster Cards</a:t>
            </a:r>
            <a:r>
              <a:rPr lang="en-NZ" dirty="0"/>
              <a:t>]: Testing </a:t>
            </a:r>
          </a:p>
        </p:txBody>
      </p:sp>
      <p:pic>
        <p:nvPicPr>
          <p:cNvPr id="5" name="Picture 4">
            <a:extLst>
              <a:ext uri="{FF2B5EF4-FFF2-40B4-BE49-F238E27FC236}">
                <a16:creationId xmlns:a16="http://schemas.microsoft.com/office/drawing/2014/main" id="{BC313023-4C7F-580C-47D3-D8EED58EDEFB}"/>
              </a:ext>
            </a:extLst>
          </p:cNvPr>
          <p:cNvPicPr>
            <a:picLocks noChangeAspect="1"/>
          </p:cNvPicPr>
          <p:nvPr/>
        </p:nvPicPr>
        <p:blipFill>
          <a:blip r:embed="rId3"/>
          <a:stretch>
            <a:fillRect/>
          </a:stretch>
        </p:blipFill>
        <p:spPr>
          <a:xfrm>
            <a:off x="8322197" y="1563494"/>
            <a:ext cx="3741744" cy="1158340"/>
          </a:xfrm>
          <a:prstGeom prst="rect">
            <a:avLst/>
          </a:prstGeom>
          <a:ln w="38100">
            <a:solidFill>
              <a:srgbClr val="C00000"/>
            </a:solidFill>
          </a:ln>
        </p:spPr>
      </p:pic>
      <p:pic>
        <p:nvPicPr>
          <p:cNvPr id="7" name="Picture 6">
            <a:extLst>
              <a:ext uri="{FF2B5EF4-FFF2-40B4-BE49-F238E27FC236}">
                <a16:creationId xmlns:a16="http://schemas.microsoft.com/office/drawing/2014/main" id="{56CD391B-CBD0-29CF-6EB2-E98477E77454}"/>
              </a:ext>
            </a:extLst>
          </p:cNvPr>
          <p:cNvPicPr>
            <a:picLocks noChangeAspect="1"/>
          </p:cNvPicPr>
          <p:nvPr/>
        </p:nvPicPr>
        <p:blipFill>
          <a:blip r:embed="rId4"/>
          <a:stretch>
            <a:fillRect/>
          </a:stretch>
        </p:blipFill>
        <p:spPr>
          <a:xfrm>
            <a:off x="252352" y="1731846"/>
            <a:ext cx="7876933" cy="905973"/>
          </a:xfrm>
          <a:prstGeom prst="rect">
            <a:avLst/>
          </a:prstGeom>
          <a:ln w="38100">
            <a:solidFill>
              <a:srgbClr val="FFC000"/>
            </a:solidFill>
          </a:ln>
        </p:spPr>
      </p:pic>
      <p:pic>
        <p:nvPicPr>
          <p:cNvPr id="9" name="Picture 8">
            <a:extLst>
              <a:ext uri="{FF2B5EF4-FFF2-40B4-BE49-F238E27FC236}">
                <a16:creationId xmlns:a16="http://schemas.microsoft.com/office/drawing/2014/main" id="{1E0720D0-6640-ABE4-DFBC-E53BE7A956C7}"/>
              </a:ext>
            </a:extLst>
          </p:cNvPr>
          <p:cNvPicPr>
            <a:picLocks noChangeAspect="1"/>
          </p:cNvPicPr>
          <p:nvPr/>
        </p:nvPicPr>
        <p:blipFill>
          <a:blip r:embed="rId5"/>
          <a:stretch>
            <a:fillRect/>
          </a:stretch>
        </p:blipFill>
        <p:spPr>
          <a:xfrm>
            <a:off x="8009018" y="4212188"/>
            <a:ext cx="2995609" cy="1133308"/>
          </a:xfrm>
          <a:prstGeom prst="rect">
            <a:avLst/>
          </a:prstGeom>
          <a:ln w="38100">
            <a:solidFill>
              <a:srgbClr val="FFC000"/>
            </a:solidFill>
          </a:ln>
        </p:spPr>
      </p:pic>
      <p:pic>
        <p:nvPicPr>
          <p:cNvPr id="11" name="Picture 10">
            <a:extLst>
              <a:ext uri="{FF2B5EF4-FFF2-40B4-BE49-F238E27FC236}">
                <a16:creationId xmlns:a16="http://schemas.microsoft.com/office/drawing/2014/main" id="{5EE1DBF8-8FBF-1230-0F92-50790F24587B}"/>
              </a:ext>
            </a:extLst>
          </p:cNvPr>
          <p:cNvPicPr>
            <a:picLocks noChangeAspect="1"/>
          </p:cNvPicPr>
          <p:nvPr/>
        </p:nvPicPr>
        <p:blipFill>
          <a:blip r:embed="rId6"/>
          <a:stretch>
            <a:fillRect/>
          </a:stretch>
        </p:blipFill>
        <p:spPr>
          <a:xfrm>
            <a:off x="8009018" y="2922767"/>
            <a:ext cx="3151613" cy="1133308"/>
          </a:xfrm>
          <a:prstGeom prst="rect">
            <a:avLst/>
          </a:prstGeom>
          <a:ln w="38100">
            <a:solidFill>
              <a:srgbClr val="FFC000"/>
            </a:solidFill>
          </a:ln>
        </p:spPr>
      </p:pic>
      <p:graphicFrame>
        <p:nvGraphicFramePr>
          <p:cNvPr id="12" name="Google Shape;92;p19">
            <a:extLst>
              <a:ext uri="{FF2B5EF4-FFF2-40B4-BE49-F238E27FC236}">
                <a16:creationId xmlns:a16="http://schemas.microsoft.com/office/drawing/2014/main" id="{F403FD39-C100-C94B-534E-AC1FEF8DEC76}"/>
              </a:ext>
            </a:extLst>
          </p:cNvPr>
          <p:cNvGraphicFramePr/>
          <p:nvPr>
            <p:extLst>
              <p:ext uri="{D42A27DB-BD31-4B8C-83A1-F6EECF244321}">
                <p14:modId xmlns:p14="http://schemas.microsoft.com/office/powerpoint/2010/main" val="2651540460"/>
              </p:ext>
            </p:extLst>
          </p:nvPr>
        </p:nvGraphicFramePr>
        <p:xfrm>
          <a:off x="252352" y="2842577"/>
          <a:ext cx="7467961" cy="3009133"/>
        </p:xfrm>
        <a:graphic>
          <a:graphicData uri="http://schemas.openxmlformats.org/drawingml/2006/table">
            <a:tbl>
              <a:tblPr firstRow="1" bandRow="1">
                <a:noFill/>
              </a:tblPr>
              <a:tblGrid>
                <a:gridCol w="4435373">
                  <a:extLst>
                    <a:ext uri="{9D8B030D-6E8A-4147-A177-3AD203B41FA5}">
                      <a16:colId xmlns:a16="http://schemas.microsoft.com/office/drawing/2014/main" val="20000"/>
                    </a:ext>
                  </a:extLst>
                </a:gridCol>
                <a:gridCol w="3032588">
                  <a:extLst>
                    <a:ext uri="{9D8B030D-6E8A-4147-A177-3AD203B41FA5}">
                      <a16:colId xmlns:a16="http://schemas.microsoft.com/office/drawing/2014/main" val="20001"/>
                    </a:ext>
                  </a:extLst>
                </a:gridCol>
              </a:tblGrid>
              <a:tr h="574794">
                <a:tc>
                  <a:txBody>
                    <a:bodyPr/>
                    <a:lstStyle/>
                    <a:p>
                      <a:pPr marL="0" lvl="0" indent="0" algn="l" rtl="0">
                        <a:spcBef>
                          <a:spcPts val="0"/>
                        </a:spcBef>
                        <a:spcAft>
                          <a:spcPts val="0"/>
                        </a:spcAft>
                        <a:buNone/>
                      </a:pPr>
                      <a:r>
                        <a:rPr lang="en" sz="1700" b="1" dirty="0"/>
                        <a:t>Test Cases - input</a:t>
                      </a:r>
                      <a:endParaRPr sz="1700" b="1" dirty="0"/>
                    </a:p>
                  </a:txBody>
                  <a:tcPr marL="135275" marR="135275" marT="135275" marB="135275">
                    <a:solidFill>
                      <a:srgbClr val="CCCCCC"/>
                    </a:solidFill>
                  </a:tcPr>
                </a:tc>
                <a:tc>
                  <a:txBody>
                    <a:bodyPr/>
                    <a:lstStyle/>
                    <a:p>
                      <a:pPr marL="0" lvl="0" indent="0" algn="l" rtl="0">
                        <a:spcBef>
                          <a:spcPts val="0"/>
                        </a:spcBef>
                        <a:spcAft>
                          <a:spcPts val="0"/>
                        </a:spcAft>
                        <a:buNone/>
                      </a:pPr>
                      <a:r>
                        <a:rPr lang="en" sz="1700" b="1" dirty="0"/>
                        <a:t>Expected output</a:t>
                      </a:r>
                      <a:endParaRPr sz="1700" b="1" dirty="0"/>
                    </a:p>
                  </a:txBody>
                  <a:tcPr marL="135275" marR="135275" marT="135275" marB="135275">
                    <a:solidFill>
                      <a:srgbClr val="CCCCCC"/>
                    </a:solidFill>
                  </a:tcPr>
                </a:tc>
                <a:extLst>
                  <a:ext uri="{0D108BD9-81ED-4DB2-BD59-A6C34878D82A}">
                    <a16:rowId xmlns:a16="http://schemas.microsoft.com/office/drawing/2014/main" val="10000"/>
                  </a:ext>
                </a:extLst>
              </a:tr>
              <a:tr h="563522">
                <a:tc>
                  <a:txBody>
                    <a:bodyPr/>
                    <a:lstStyle/>
                    <a:p>
                      <a:pPr lvl="0" algn="l">
                        <a:lnSpc>
                          <a:spcPct val="100000"/>
                        </a:lnSpc>
                        <a:spcBef>
                          <a:spcPts val="0"/>
                        </a:spcBef>
                        <a:spcAft>
                          <a:spcPts val="0"/>
                        </a:spcAft>
                        <a:buNone/>
                      </a:pPr>
                      <a:r>
                        <a:rPr lang="en-US" sz="1300" b="1" i="0" u="none" strike="noStrike" noProof="0" dirty="0">
                          <a:solidFill>
                            <a:srgbClr val="6A8759"/>
                          </a:solidFill>
                          <a:latin typeface="Consolas"/>
                        </a:rPr>
                        <a:t>Would you like to view a MONSTER or Show all MONSTERS</a:t>
                      </a:r>
                    </a:p>
                    <a:p>
                      <a:pPr lvl="0" algn="l">
                        <a:lnSpc>
                          <a:spcPct val="100000"/>
                        </a:lnSpc>
                        <a:spcBef>
                          <a:spcPts val="0"/>
                        </a:spcBef>
                        <a:spcAft>
                          <a:spcPts val="0"/>
                        </a:spcAft>
                        <a:buNone/>
                      </a:pPr>
                      <a:r>
                        <a:rPr lang="en-US" sz="1300" b="1" i="0" u="none" strike="noStrike" noProof="0" dirty="0">
                          <a:solidFill>
                            <a:srgbClr val="6A8759"/>
                          </a:solidFill>
                          <a:latin typeface="Consolas"/>
                        </a:rPr>
                        <a:t>-Find MONSTERS</a:t>
                      </a:r>
                    </a:p>
                  </a:txBody>
                  <a:tcPr marL="170525" marR="170525" marT="170525" marB="170525"/>
                </a:tc>
                <a:tc>
                  <a:txBody>
                    <a:bodyPr/>
                    <a:lstStyle/>
                    <a:p>
                      <a:pPr marL="0" lvl="0" indent="0" algn="l">
                        <a:spcBef>
                          <a:spcPts val="0"/>
                        </a:spcBef>
                        <a:spcAft>
                          <a:spcPts val="0"/>
                        </a:spcAft>
                        <a:buNone/>
                      </a:pPr>
                      <a:r>
                        <a:rPr lang="en-US" sz="1300" dirty="0"/>
                        <a:t>Proceed to show monsters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Show Options</a:t>
                      </a:r>
                    </a:p>
                    <a:p>
                      <a:pPr marL="0" lvl="0" indent="0" algn="l">
                        <a:spcBef>
                          <a:spcPts val="0"/>
                        </a:spcBef>
                        <a:spcAft>
                          <a:spcPts val="0"/>
                        </a:spcAft>
                        <a:buNone/>
                      </a:pPr>
                      <a:endParaRPr lang="en-US" sz="1300" dirty="0"/>
                    </a:p>
                  </a:txBody>
                  <a:tcPr marL="170525" marR="170525" marT="170525" marB="170525"/>
                </a:tc>
                <a:extLst>
                  <a:ext uri="{0D108BD9-81ED-4DB2-BD59-A6C34878D82A}">
                    <a16:rowId xmlns:a16="http://schemas.microsoft.com/office/drawing/2014/main" val="2708658882"/>
                  </a:ext>
                </a:extLst>
              </a:tr>
              <a:tr h="563522">
                <a:tc>
                  <a:txBody>
                    <a:bodyPr/>
                    <a:lstStyle/>
                    <a:p>
                      <a:pPr lvl="0" algn="l">
                        <a:lnSpc>
                          <a:spcPct val="100000"/>
                        </a:lnSpc>
                        <a:spcBef>
                          <a:spcPts val="0"/>
                        </a:spcBef>
                        <a:spcAft>
                          <a:spcPts val="0"/>
                        </a:spcAft>
                        <a:buNone/>
                      </a:pPr>
                      <a:r>
                        <a:rPr lang="en-US" sz="1300" b="1" i="0" u="none" strike="noStrike" noProof="0" dirty="0">
                          <a:solidFill>
                            <a:srgbClr val="6A8759"/>
                          </a:solidFill>
                          <a:latin typeface="Consolas"/>
                        </a:rPr>
                        <a:t>What Monster Card would you like to view</a:t>
                      </a:r>
                      <a:br>
                        <a:rPr lang="en-US" sz="1300" b="1" i="0" u="none" strike="noStrike" noProof="0" dirty="0">
                          <a:solidFill>
                            <a:srgbClr val="6A8759"/>
                          </a:solidFill>
                          <a:latin typeface="Consolas"/>
                        </a:rPr>
                      </a:br>
                      <a:r>
                        <a:rPr lang="en-US" sz="1300" b="1" i="0" u="none" strike="noStrike" noProof="0" dirty="0">
                          <a:solidFill>
                            <a:srgbClr val="6A8759"/>
                          </a:solidFill>
                          <a:latin typeface="Consolas"/>
                        </a:rPr>
                        <a:t>-Premade card</a:t>
                      </a:r>
                    </a:p>
                    <a:p>
                      <a:pPr lvl="0" algn="l">
                        <a:lnSpc>
                          <a:spcPct val="100000"/>
                        </a:lnSpc>
                        <a:spcBef>
                          <a:spcPts val="0"/>
                        </a:spcBef>
                        <a:spcAft>
                          <a:spcPts val="0"/>
                        </a:spcAft>
                        <a:buNone/>
                      </a:pPr>
                      <a:r>
                        <a:rPr lang="en-US" sz="1300" b="1" i="0" u="none" strike="noStrike" noProof="0" dirty="0">
                          <a:solidFill>
                            <a:srgbClr val="6A8759"/>
                          </a:solidFill>
                          <a:latin typeface="Consolas"/>
                        </a:rPr>
                        <a:t>-User made card</a:t>
                      </a:r>
                    </a:p>
                  </a:txBody>
                  <a:tcPr marL="170525" marR="170525" marT="170525" marB="170525"/>
                </a:tc>
                <a:tc>
                  <a:txBody>
                    <a:bodyPr/>
                    <a:lstStyle/>
                    <a:p>
                      <a:pPr marL="0" lvl="0" indent="0" algn="l">
                        <a:spcBef>
                          <a:spcPts val="0"/>
                        </a:spcBef>
                        <a:spcAft>
                          <a:spcPts val="0"/>
                        </a:spcAft>
                        <a:buNone/>
                      </a:pPr>
                      <a:r>
                        <a:rPr lang="en-US" sz="1300" dirty="0"/>
                        <a:t>Show details of selected monster</a:t>
                      </a:r>
                    </a:p>
                  </a:txBody>
                  <a:tcPr marL="170525" marR="170525" marT="170525" marB="170525"/>
                </a:tc>
                <a:extLst>
                  <a:ext uri="{0D108BD9-81ED-4DB2-BD59-A6C34878D82A}">
                    <a16:rowId xmlns:a16="http://schemas.microsoft.com/office/drawing/2014/main" val="10001"/>
                  </a:ext>
                </a:extLst>
              </a:tr>
              <a:tr h="5635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i="0" u="none" strike="noStrike" noProof="0" dirty="0">
                          <a:solidFill>
                            <a:srgbClr val="6A8759"/>
                          </a:solidFill>
                          <a:latin typeface="Consolas"/>
                        </a:rPr>
                        <a:t>Exit</a:t>
                      </a:r>
                    </a:p>
                  </a:txBody>
                  <a:tcPr marL="170523" marR="170523" marT="170523" marB="17052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Return to welcome function</a:t>
                      </a:r>
                    </a:p>
                  </a:txBody>
                  <a:tcPr marL="170523" marR="170523" marT="170523" marB="170523"/>
                </a:tc>
                <a:extLst>
                  <a:ext uri="{0D108BD9-81ED-4DB2-BD59-A6C34878D82A}">
                    <a16:rowId xmlns:a16="http://schemas.microsoft.com/office/drawing/2014/main" val="445936575"/>
                  </a:ext>
                </a:extLst>
              </a:tr>
            </a:tbl>
          </a:graphicData>
        </a:graphic>
      </p:graphicFrame>
      <p:pic>
        <p:nvPicPr>
          <p:cNvPr id="14" name="Picture 13">
            <a:extLst>
              <a:ext uri="{FF2B5EF4-FFF2-40B4-BE49-F238E27FC236}">
                <a16:creationId xmlns:a16="http://schemas.microsoft.com/office/drawing/2014/main" id="{8436978E-A895-1F01-B81C-29B68FD289C9}"/>
              </a:ext>
            </a:extLst>
          </p:cNvPr>
          <p:cNvPicPr>
            <a:picLocks noChangeAspect="1"/>
          </p:cNvPicPr>
          <p:nvPr/>
        </p:nvPicPr>
        <p:blipFill>
          <a:blip r:embed="rId7"/>
          <a:stretch>
            <a:fillRect/>
          </a:stretch>
        </p:blipFill>
        <p:spPr>
          <a:xfrm>
            <a:off x="8009018" y="5474331"/>
            <a:ext cx="3900949" cy="1132534"/>
          </a:xfrm>
          <a:prstGeom prst="rect">
            <a:avLst/>
          </a:prstGeom>
          <a:ln w="38100">
            <a:solidFill>
              <a:srgbClr val="92D050"/>
            </a:solidFill>
          </a:ln>
        </p:spPr>
      </p:pic>
      <p:sp>
        <p:nvSpPr>
          <p:cNvPr id="15" name="Rectangle 14">
            <a:extLst>
              <a:ext uri="{FF2B5EF4-FFF2-40B4-BE49-F238E27FC236}">
                <a16:creationId xmlns:a16="http://schemas.microsoft.com/office/drawing/2014/main" id="{2645D207-B6BD-98D7-9575-82406F33C0E8}"/>
              </a:ext>
            </a:extLst>
          </p:cNvPr>
          <p:cNvSpPr/>
          <p:nvPr/>
        </p:nvSpPr>
        <p:spPr>
          <a:xfrm>
            <a:off x="7315200" y="2338086"/>
            <a:ext cx="393537" cy="24101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6" name="Rectangle 15">
            <a:extLst>
              <a:ext uri="{FF2B5EF4-FFF2-40B4-BE49-F238E27FC236}">
                <a16:creationId xmlns:a16="http://schemas.microsoft.com/office/drawing/2014/main" id="{C1DB30BA-847D-1B34-1EF7-61C69EBBF3BF}"/>
              </a:ext>
            </a:extLst>
          </p:cNvPr>
          <p:cNvSpPr/>
          <p:nvPr/>
        </p:nvSpPr>
        <p:spPr>
          <a:xfrm>
            <a:off x="8738886" y="2326511"/>
            <a:ext cx="937549" cy="25259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Rectangle 16">
            <a:extLst>
              <a:ext uri="{FF2B5EF4-FFF2-40B4-BE49-F238E27FC236}">
                <a16:creationId xmlns:a16="http://schemas.microsoft.com/office/drawing/2014/main" id="{B1B254DA-A7C5-C67D-C880-3A3EB874F944}"/>
              </a:ext>
            </a:extLst>
          </p:cNvPr>
          <p:cNvSpPr/>
          <p:nvPr/>
        </p:nvSpPr>
        <p:spPr>
          <a:xfrm>
            <a:off x="7798744" y="2326511"/>
            <a:ext cx="326682" cy="278406"/>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8" name="Rectangle 17">
            <a:extLst>
              <a:ext uri="{FF2B5EF4-FFF2-40B4-BE49-F238E27FC236}">
                <a16:creationId xmlns:a16="http://schemas.microsoft.com/office/drawing/2014/main" id="{8032D023-E830-1587-91C0-4BE7C788A0FA}"/>
              </a:ext>
            </a:extLst>
          </p:cNvPr>
          <p:cNvSpPr/>
          <p:nvPr/>
        </p:nvSpPr>
        <p:spPr>
          <a:xfrm>
            <a:off x="252351" y="2335671"/>
            <a:ext cx="569451" cy="25767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9" name="Rectangle 18">
            <a:extLst>
              <a:ext uri="{FF2B5EF4-FFF2-40B4-BE49-F238E27FC236}">
                <a16:creationId xmlns:a16="http://schemas.microsoft.com/office/drawing/2014/main" id="{9F4EE95F-3C1E-000C-D449-F7D17ACEA925}"/>
              </a:ext>
            </a:extLst>
          </p:cNvPr>
          <p:cNvSpPr/>
          <p:nvPr/>
        </p:nvSpPr>
        <p:spPr>
          <a:xfrm>
            <a:off x="252351" y="3429000"/>
            <a:ext cx="7467961" cy="90597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1" name="Rectangle 20">
            <a:extLst>
              <a:ext uri="{FF2B5EF4-FFF2-40B4-BE49-F238E27FC236}">
                <a16:creationId xmlns:a16="http://schemas.microsoft.com/office/drawing/2014/main" id="{C95E0973-A3AF-C6BA-9DFA-BB2513F34400}"/>
              </a:ext>
            </a:extLst>
          </p:cNvPr>
          <p:cNvSpPr/>
          <p:nvPr/>
        </p:nvSpPr>
        <p:spPr>
          <a:xfrm>
            <a:off x="254278" y="4356902"/>
            <a:ext cx="7467961" cy="905973"/>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2" name="Rectangle 21">
            <a:extLst>
              <a:ext uri="{FF2B5EF4-FFF2-40B4-BE49-F238E27FC236}">
                <a16:creationId xmlns:a16="http://schemas.microsoft.com/office/drawing/2014/main" id="{24BCA6AA-D06B-F90C-D81F-7CEFA9447245}"/>
              </a:ext>
            </a:extLst>
          </p:cNvPr>
          <p:cNvSpPr/>
          <p:nvPr/>
        </p:nvSpPr>
        <p:spPr>
          <a:xfrm>
            <a:off x="256208" y="5273237"/>
            <a:ext cx="7467961" cy="588835"/>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806106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pPr algn="ctr"/>
            <a:r>
              <a:rPr lang="en-NZ" b="1" dirty="0"/>
              <a:t>[Monster_Cards_Internal]</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184325" y="1902899"/>
            <a:ext cx="9823350" cy="2009343"/>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p>
          <a:p>
            <a:pPr marL="0" indent="0">
              <a:lnSpc>
                <a:spcPct val="100000"/>
              </a:lnSpc>
              <a:spcBef>
                <a:spcPts val="0"/>
              </a:spcBef>
              <a:buClr>
                <a:schemeClr val="dk1"/>
              </a:buClr>
              <a:buSzPts val="1100"/>
              <a:buFont typeface="Arial"/>
              <a:buNone/>
            </a:pPr>
            <a:r>
              <a:rPr lang="en-NZ" sz="2000" b="1" dirty="0">
                <a:solidFill>
                  <a:srgbClr val="FF0000"/>
                </a:solidFill>
              </a:rPr>
              <a:t>[https://github.com/peter123321123321/Monster-Cards-Internal]</a:t>
            </a: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a:t>
            </a:r>
          </a:p>
          <a:p>
            <a:pPr marL="0" indent="0">
              <a:lnSpc>
                <a:spcPct val="100000"/>
              </a:lnSpc>
              <a:spcBef>
                <a:spcPts val="0"/>
              </a:spcBef>
              <a:buClr>
                <a:schemeClr val="dk1"/>
              </a:buClr>
              <a:buSzPts val="1100"/>
              <a:buNone/>
            </a:pPr>
            <a:r>
              <a:rPr lang="en-NZ" sz="2000" b="1" dirty="0">
                <a:solidFill>
                  <a:srgbClr val="FF0000"/>
                </a:solidFill>
              </a:rPr>
              <a:t>[https://trello.com/b/HvmDrkWJ/monstercardsinternal]</a:t>
            </a: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a:t>
            </a:r>
          </a:p>
          <a:p>
            <a:pPr marL="0" indent="0">
              <a:lnSpc>
                <a:spcPct val="100000"/>
              </a:lnSpc>
              <a:spcBef>
                <a:spcPts val="0"/>
              </a:spcBef>
              <a:buClr>
                <a:schemeClr val="dk1"/>
              </a:buClr>
              <a:buSzPts val="1100"/>
              <a:buNone/>
            </a:pPr>
            <a:r>
              <a:rPr lang="en-NZ" sz="2000" b="1" dirty="0">
                <a:solidFill>
                  <a:srgbClr val="FF0000"/>
                </a:solidFill>
              </a:rPr>
              <a:t>[https://github.com/peter123321123321/Practice-Internal/blob/main/Final_VersionV2.py]</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p:nvSpPr>
          <p:cNvPr id="10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Google Shape;86;p18"/>
          <p:cNvSpPr txBox="1">
            <a:spLocks noGrp="1"/>
          </p:cNvSpPr>
          <p:nvPr>
            <p:ph type="title"/>
          </p:nvPr>
        </p:nvSpPr>
        <p:spPr>
          <a:xfrm>
            <a:off x="1028700" y="1967266"/>
            <a:ext cx="2628900" cy="2547257"/>
          </a:xfrm>
          <a:prstGeom prst="rect">
            <a:avLst/>
          </a:prstGeom>
          <a:noFill/>
        </p:spPr>
        <p:txBody>
          <a:bodyPr spcFirstLastPara="1" vert="horz" lIns="91440" tIns="45720" rIns="91440" bIns="45720" rtlCol="0" anchor="ctr" anchorCtr="0">
            <a:normAutofit/>
          </a:bodyPr>
          <a:lstStyle/>
          <a:p>
            <a:pPr algn="ctr">
              <a:spcBef>
                <a:spcPct val="0"/>
              </a:spcBef>
            </a:pPr>
            <a:r>
              <a:rPr lang="en-US" sz="3600" kern="1200" dirty="0">
                <a:solidFill>
                  <a:srgbClr val="FFFFFF"/>
                </a:solidFill>
                <a:latin typeface="+mj-lt"/>
                <a:ea typeface="+mj-ea"/>
                <a:cs typeface="+mj-cs"/>
              </a:rPr>
              <a:t>[Edit Monster Card] (Trello screenshot)</a:t>
            </a:r>
          </a:p>
        </p:txBody>
      </p:sp>
      <p:pic>
        <p:nvPicPr>
          <p:cNvPr id="4" name="Picture 3">
            <a:extLst>
              <a:ext uri="{FF2B5EF4-FFF2-40B4-BE49-F238E27FC236}">
                <a16:creationId xmlns:a16="http://schemas.microsoft.com/office/drawing/2014/main" id="{2A0BE306-CF3D-B28F-3F14-DF860BBD176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3030" b="89977" l="9934" r="94702">
                        <a14:foregroundMark x1="19205" y1="9324" x2="13576" y2="14685"/>
                        <a14:foregroundMark x1="9934" y1="7226" x2="36134" y2="3402"/>
                        <a14:foregroundMark x1="93377" y1="6527" x2="94702" y2="16084"/>
                        <a14:backgroundMark x1="39404" y1="2331" x2="38742" y2="2797"/>
                        <a14:backgroundMark x1="39073" y1="1865" x2="35430" y2="2797"/>
                      </a14:backgroundRemoval>
                    </a14:imgEffect>
                  </a14:imgLayer>
                </a14:imgProps>
              </a:ext>
            </a:extLst>
          </a:blip>
          <a:stretch>
            <a:fillRect/>
          </a:stretch>
        </p:blipFill>
        <p:spPr>
          <a:xfrm>
            <a:off x="6207574" y="643466"/>
            <a:ext cx="3920184" cy="5568739"/>
          </a:xfrm>
          <a:prstGeom prst="rect">
            <a:avLst/>
          </a:prstGeom>
        </p:spPr>
      </p:pic>
    </p:spTree>
    <p:extLst>
      <p:ext uri="{BB962C8B-B14F-4D97-AF65-F5344CB8AC3E}">
        <p14:creationId xmlns:p14="http://schemas.microsoft.com/office/powerpoint/2010/main" val="1773781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30936" y="502920"/>
            <a:ext cx="3419856" cy="1463040"/>
          </a:xfrm>
          <a:prstGeom prst="rect">
            <a:avLst/>
          </a:prstGeom>
        </p:spPr>
        <p:txBody>
          <a:bodyPr spcFirstLastPara="1" vert="horz" lIns="91440" tIns="45720" rIns="91440" bIns="45720" rtlCol="0" anchor="ctr" anchorCtr="0">
            <a:normAutofit/>
          </a:bodyPr>
          <a:lstStyle/>
          <a:p>
            <a:pPr>
              <a:spcBef>
                <a:spcPct val="0"/>
              </a:spcBef>
            </a:pPr>
            <a:r>
              <a:rPr lang="en-US" sz="3700" kern="1200">
                <a:solidFill>
                  <a:schemeClr val="tx1"/>
                </a:solidFill>
                <a:latin typeface="+mj-lt"/>
                <a:ea typeface="+mj-ea"/>
                <a:cs typeface="+mj-cs"/>
              </a:rPr>
              <a:t>[Edit Monster Cards] - Test Plan</a:t>
            </a:r>
          </a:p>
        </p:txBody>
      </p:sp>
      <p:sp>
        <p:nvSpPr>
          <p:cNvPr id="9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18343B6-2201-4ACD-B907-770BC22E8B26}"/>
              </a:ext>
            </a:extLst>
          </p:cNvPr>
          <p:cNvSpPr/>
          <p:nvPr/>
        </p:nvSpPr>
        <p:spPr>
          <a:xfrm>
            <a:off x="4654295" y="502920"/>
            <a:ext cx="6894576" cy="1463040"/>
          </a:xfrm>
          <a:prstGeom prst="rect">
            <a:avLst/>
          </a:prstGeom>
        </p:spPr>
        <p:txBody>
          <a:bodyPr vert="horz" lIns="91440" tIns="45720" rIns="91440" bIns="45720" rtlCol="0" anchor="ctr">
            <a:normAutofit/>
          </a:bodyPr>
          <a:lstStyle/>
          <a:p>
            <a:pPr marR="0" lvl="0" fontAlgn="auto">
              <a:lnSpc>
                <a:spcPct val="90000"/>
              </a:lnSpc>
              <a:spcBef>
                <a:spcPts val="0"/>
              </a:spcBef>
              <a:spcAft>
                <a:spcPts val="600"/>
              </a:spcAft>
              <a:buClrTx/>
              <a:buSzTx/>
              <a:tabLst/>
              <a:defRPr/>
            </a:pPr>
            <a:r>
              <a:rPr lang="en-US" sz="2200" i="1" dirty="0"/>
              <a:t>Same component used in Find MONSTER and Add MONSTER</a:t>
            </a:r>
          </a:p>
        </p:txBody>
      </p:sp>
      <p:graphicFrame>
        <p:nvGraphicFramePr>
          <p:cNvPr id="92" name="Google Shape;92;p19"/>
          <p:cNvGraphicFramePr/>
          <p:nvPr>
            <p:extLst>
              <p:ext uri="{D42A27DB-BD31-4B8C-83A1-F6EECF244321}">
                <p14:modId xmlns:p14="http://schemas.microsoft.com/office/powerpoint/2010/main" val="1579933975"/>
              </p:ext>
            </p:extLst>
          </p:nvPr>
        </p:nvGraphicFramePr>
        <p:xfrm>
          <a:off x="1631123" y="3412316"/>
          <a:ext cx="8929753" cy="2045048"/>
        </p:xfrm>
        <a:graphic>
          <a:graphicData uri="http://schemas.openxmlformats.org/drawingml/2006/table">
            <a:tbl>
              <a:tblPr firstRow="1" bandRow="1">
                <a:noFill/>
              </a:tblPr>
              <a:tblGrid>
                <a:gridCol w="5205176">
                  <a:extLst>
                    <a:ext uri="{9D8B030D-6E8A-4147-A177-3AD203B41FA5}">
                      <a16:colId xmlns:a16="http://schemas.microsoft.com/office/drawing/2014/main" val="20000"/>
                    </a:ext>
                  </a:extLst>
                </a:gridCol>
                <a:gridCol w="3724577">
                  <a:extLst>
                    <a:ext uri="{9D8B030D-6E8A-4147-A177-3AD203B41FA5}">
                      <a16:colId xmlns:a16="http://schemas.microsoft.com/office/drawing/2014/main" val="20001"/>
                    </a:ext>
                  </a:extLst>
                </a:gridCol>
              </a:tblGrid>
              <a:tr h="273613">
                <a:tc>
                  <a:txBody>
                    <a:bodyPr/>
                    <a:lstStyle/>
                    <a:p>
                      <a:pPr marL="0" lvl="0" indent="0" algn="l" rtl="0">
                        <a:spcBef>
                          <a:spcPts val="0"/>
                        </a:spcBef>
                        <a:spcAft>
                          <a:spcPts val="0"/>
                        </a:spcAft>
                        <a:buNone/>
                      </a:pPr>
                      <a:r>
                        <a:rPr lang="en" sz="1300" b="1" dirty="0"/>
                        <a:t>Test Cases - input</a:t>
                      </a:r>
                      <a:endParaRPr sz="1300" b="1" dirty="0"/>
                    </a:p>
                  </a:txBody>
                  <a:tcPr marL="103992" marR="103992" marT="103992" marB="103992">
                    <a:solidFill>
                      <a:srgbClr val="CCCCCC"/>
                    </a:solidFill>
                  </a:tcPr>
                </a:tc>
                <a:tc>
                  <a:txBody>
                    <a:bodyPr/>
                    <a:lstStyle/>
                    <a:p>
                      <a:pPr marL="0" lvl="0" indent="0" algn="l" rtl="0">
                        <a:spcBef>
                          <a:spcPts val="0"/>
                        </a:spcBef>
                        <a:spcAft>
                          <a:spcPts val="0"/>
                        </a:spcAft>
                        <a:buNone/>
                      </a:pPr>
                      <a:r>
                        <a:rPr lang="en" sz="1300" b="1"/>
                        <a:t>Expected output</a:t>
                      </a:r>
                      <a:endParaRPr sz="1300" b="1"/>
                    </a:p>
                  </a:txBody>
                  <a:tcPr marL="103992" marR="103992" marT="103992" marB="103992">
                    <a:solidFill>
                      <a:srgbClr val="CCCCCC"/>
                    </a:solidFill>
                  </a:tcPr>
                </a:tc>
                <a:extLst>
                  <a:ext uri="{0D108BD9-81ED-4DB2-BD59-A6C34878D82A}">
                    <a16:rowId xmlns:a16="http://schemas.microsoft.com/office/drawing/2014/main" val="10000"/>
                  </a:ext>
                </a:extLst>
              </a:tr>
              <a:tr h="412416">
                <a:tc>
                  <a:txBody>
                    <a:bodyPr/>
                    <a:lstStyle/>
                    <a:p>
                      <a:pPr lvl="0" algn="l">
                        <a:lnSpc>
                          <a:spcPct val="100000"/>
                        </a:lnSpc>
                        <a:spcBef>
                          <a:spcPts val="0"/>
                        </a:spcBef>
                        <a:spcAft>
                          <a:spcPts val="0"/>
                        </a:spcAft>
                        <a:buNone/>
                      </a:pPr>
                      <a:r>
                        <a:rPr lang="en-US" sz="900" b="1" i="0" u="none" strike="noStrike" noProof="0" dirty="0">
                          <a:solidFill>
                            <a:srgbClr val="6A8759"/>
                          </a:solidFill>
                          <a:latin typeface="Consolas"/>
                        </a:rPr>
                        <a:t>Are the details of this card correct</a:t>
                      </a:r>
                    </a:p>
                    <a:p>
                      <a:pPr lvl="0" algn="l">
                        <a:lnSpc>
                          <a:spcPct val="100000"/>
                        </a:lnSpc>
                        <a:spcBef>
                          <a:spcPts val="0"/>
                        </a:spcBef>
                        <a:spcAft>
                          <a:spcPts val="0"/>
                        </a:spcAft>
                        <a:buNone/>
                      </a:pPr>
                      <a:r>
                        <a:rPr lang="en-US" sz="900" b="1" i="0" u="none" strike="noStrike" noProof="0" dirty="0">
                          <a:solidFill>
                            <a:srgbClr val="6A8759"/>
                          </a:solidFill>
                          <a:latin typeface="Consolas"/>
                        </a:rPr>
                        <a:t>-No</a:t>
                      </a:r>
                    </a:p>
                  </a:txBody>
                  <a:tcPr marL="131090" marR="131090" marT="131090" marB="131090"/>
                </a:tc>
                <a:tc>
                  <a:txBody>
                    <a:bodyPr/>
                    <a:lstStyle/>
                    <a:p>
                      <a:pPr marL="0" lvl="0" indent="0" algn="l">
                        <a:spcBef>
                          <a:spcPts val="0"/>
                        </a:spcBef>
                        <a:spcAft>
                          <a:spcPts val="0"/>
                        </a:spcAft>
                        <a:buNone/>
                      </a:pPr>
                      <a:r>
                        <a:rPr lang="en-US" sz="900" dirty="0"/>
                        <a:t>Print MONSTER details</a:t>
                      </a:r>
                      <a:br>
                        <a:rPr lang="en-US" sz="900" dirty="0"/>
                      </a:br>
                      <a:r>
                        <a:rPr lang="en-US" sz="900" dirty="0"/>
                        <a:t>proceed to edit monster</a:t>
                      </a:r>
                    </a:p>
                  </a:txBody>
                  <a:tcPr marL="131090" marR="131090" marT="131090" marB="131090"/>
                </a:tc>
                <a:extLst>
                  <a:ext uri="{0D108BD9-81ED-4DB2-BD59-A6C34878D82A}">
                    <a16:rowId xmlns:a16="http://schemas.microsoft.com/office/drawing/2014/main" val="271096418"/>
                  </a:ext>
                </a:extLst>
              </a:tr>
              <a:tr h="412416">
                <a:tc>
                  <a:txBody>
                    <a:bodyPr/>
                    <a:lstStyle/>
                    <a:p>
                      <a:pPr lvl="0" algn="l">
                        <a:lnSpc>
                          <a:spcPct val="100000"/>
                        </a:lnSpc>
                        <a:spcBef>
                          <a:spcPts val="0"/>
                        </a:spcBef>
                        <a:spcAft>
                          <a:spcPts val="0"/>
                        </a:spcAft>
                        <a:buNone/>
                      </a:pPr>
                      <a:r>
                        <a:rPr lang="en-US" sz="900" b="1" i="0" u="none" strike="noStrike" noProof="0" dirty="0">
                          <a:solidFill>
                            <a:srgbClr val="6A8759"/>
                          </a:solidFill>
                          <a:latin typeface="Consolas"/>
                        </a:rPr>
                        <a:t>Which stat would you like to edit: (strength, speed, stealth, cunning, Name)</a:t>
                      </a:r>
                    </a:p>
                  </a:txBody>
                  <a:tcPr marL="131090" marR="131090" marT="131090" marB="131090"/>
                </a:tc>
                <a:tc>
                  <a:txBody>
                    <a:bodyPr/>
                    <a:lstStyle/>
                    <a:p>
                      <a:pPr marL="0" lvl="0" indent="0" algn="l">
                        <a:spcBef>
                          <a:spcPts val="0"/>
                        </a:spcBef>
                        <a:spcAft>
                          <a:spcPts val="0"/>
                        </a:spcAft>
                        <a:buNone/>
                      </a:pPr>
                      <a:r>
                        <a:rPr lang="en-US" sz="900" dirty="0"/>
                        <a:t>Edit selected trait</a:t>
                      </a:r>
                    </a:p>
                  </a:txBody>
                  <a:tcPr marL="131090" marR="131090" marT="131090" marB="131090"/>
                </a:tc>
                <a:extLst>
                  <a:ext uri="{0D108BD9-81ED-4DB2-BD59-A6C34878D82A}">
                    <a16:rowId xmlns:a16="http://schemas.microsoft.com/office/drawing/2014/main" val="10001"/>
                  </a:ext>
                </a:extLst>
              </a:tr>
              <a:tr h="464907">
                <a:tc>
                  <a:txBody>
                    <a:bodyPr/>
                    <a:lstStyle/>
                    <a:p>
                      <a:pPr lvl="0" algn="l">
                        <a:lnSpc>
                          <a:spcPct val="100000"/>
                        </a:lnSpc>
                        <a:spcBef>
                          <a:spcPts val="0"/>
                        </a:spcBef>
                        <a:spcAft>
                          <a:spcPts val="0"/>
                        </a:spcAft>
                        <a:buNone/>
                      </a:pPr>
                      <a:r>
                        <a:rPr lang="en-US" sz="900" b="1" i="0" u="none" strike="noStrike" noProof="0" dirty="0">
                          <a:solidFill>
                            <a:srgbClr val="6A8759"/>
                          </a:solidFill>
                          <a:latin typeface="Consolas"/>
                        </a:rPr>
                        <a:t>Monster Name</a:t>
                      </a:r>
                    </a:p>
                    <a:p>
                      <a:pPr lvl="0" algn="l">
                        <a:lnSpc>
                          <a:spcPct val="100000"/>
                        </a:lnSpc>
                        <a:spcBef>
                          <a:spcPts val="0"/>
                        </a:spcBef>
                        <a:spcAft>
                          <a:spcPts val="0"/>
                        </a:spcAft>
                        <a:buNone/>
                      </a:pPr>
                      <a:r>
                        <a:rPr lang="en-US" sz="900" b="1" i="0" u="none" strike="noStrike" noProof="0" dirty="0">
                          <a:solidFill>
                            <a:srgbClr val="6A8759"/>
                          </a:solidFill>
                          <a:latin typeface="Consolas"/>
                        </a:rPr>
                        <a:t>1. Cancel</a:t>
                      </a:r>
                    </a:p>
                    <a:p>
                      <a:pPr lvl="0" algn="l">
                        <a:lnSpc>
                          <a:spcPct val="100000"/>
                        </a:lnSpc>
                        <a:spcBef>
                          <a:spcPts val="0"/>
                        </a:spcBef>
                        <a:spcAft>
                          <a:spcPts val="0"/>
                        </a:spcAft>
                        <a:buNone/>
                      </a:pPr>
                      <a:r>
                        <a:rPr lang="en-US" sz="900" b="1" i="0" u="none" strike="noStrike" noProof="0" dirty="0">
                          <a:solidFill>
                            <a:srgbClr val="6A8759"/>
                          </a:solidFill>
                          <a:latin typeface="Consolas"/>
                        </a:rPr>
                        <a:t>2. MONSTER1</a:t>
                      </a:r>
                    </a:p>
                  </a:txBody>
                  <a:tcPr marL="139274" marR="139274" marT="139274" marB="139274"/>
                </a:tc>
                <a:tc>
                  <a:txBody>
                    <a:bodyPr/>
                    <a:lstStyle/>
                    <a:p>
                      <a:pPr marL="0" lvl="0" indent="0" algn="l">
                        <a:spcBef>
                          <a:spcPts val="0"/>
                        </a:spcBef>
                        <a:spcAft>
                          <a:spcPts val="0"/>
                        </a:spcAft>
                        <a:buNone/>
                      </a:pPr>
                      <a:endParaRPr lang="en-US" sz="900" dirty="0"/>
                    </a:p>
                    <a:p>
                      <a:pPr marL="0" lvl="0" indent="0" algn="l">
                        <a:spcBef>
                          <a:spcPts val="0"/>
                        </a:spcBef>
                        <a:spcAft>
                          <a:spcPts val="0"/>
                        </a:spcAft>
                        <a:buNone/>
                      </a:pPr>
                      <a:r>
                        <a:rPr lang="en-US" sz="900" dirty="0"/>
                        <a:t>1. Return to welcome</a:t>
                      </a:r>
                      <a:br>
                        <a:rPr lang="en-US" sz="900" dirty="0"/>
                      </a:br>
                      <a:r>
                        <a:rPr lang="en-US" sz="900" dirty="0"/>
                        <a:t>2. Adds name to dictionary</a:t>
                      </a:r>
                    </a:p>
                  </a:txBody>
                  <a:tcPr marL="139274" marR="139274" marT="139274" marB="139274"/>
                </a:tc>
                <a:extLst>
                  <a:ext uri="{0D108BD9-81ED-4DB2-BD59-A6C34878D82A}">
                    <a16:rowId xmlns:a16="http://schemas.microsoft.com/office/drawing/2014/main" val="152469983"/>
                  </a:ext>
                </a:extLst>
              </a:tr>
            </a:tbl>
          </a:graphicData>
        </a:graphic>
      </p:graphicFrame>
    </p:spTree>
    <p:extLst>
      <p:ext uri="{BB962C8B-B14F-4D97-AF65-F5344CB8AC3E}">
        <p14:creationId xmlns:p14="http://schemas.microsoft.com/office/powerpoint/2010/main" val="1835350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30936" y="502920"/>
            <a:ext cx="3419856" cy="1463040"/>
          </a:xfrm>
          <a:prstGeom prst="rect">
            <a:avLst/>
          </a:prstGeom>
        </p:spPr>
        <p:txBody>
          <a:bodyPr spcFirstLastPara="1" vert="horz" lIns="91440" tIns="45720" rIns="91440" bIns="45720" rtlCol="0" anchor="ctr" anchorCtr="0">
            <a:normAutofit/>
          </a:bodyPr>
          <a:lstStyle/>
          <a:p>
            <a:pPr>
              <a:spcBef>
                <a:spcPct val="0"/>
              </a:spcBef>
            </a:pPr>
            <a:r>
              <a:rPr lang="en-US" sz="3700" kern="1200">
                <a:solidFill>
                  <a:schemeClr val="tx1"/>
                </a:solidFill>
                <a:latin typeface="+mj-lt"/>
                <a:ea typeface="+mj-ea"/>
                <a:cs typeface="+mj-cs"/>
              </a:rPr>
              <a:t>[Edit Monster Cards] - Test Plan</a:t>
            </a:r>
          </a:p>
        </p:txBody>
      </p:sp>
      <p:sp>
        <p:nvSpPr>
          <p:cNvPr id="9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18343B6-2201-4ACD-B907-770BC22E8B26}"/>
              </a:ext>
            </a:extLst>
          </p:cNvPr>
          <p:cNvSpPr/>
          <p:nvPr/>
        </p:nvSpPr>
        <p:spPr>
          <a:xfrm>
            <a:off x="4654295" y="502920"/>
            <a:ext cx="6894576" cy="1463040"/>
          </a:xfrm>
          <a:prstGeom prst="rect">
            <a:avLst/>
          </a:prstGeom>
        </p:spPr>
        <p:txBody>
          <a:bodyPr vert="horz" lIns="91440" tIns="45720" rIns="91440" bIns="45720" rtlCol="0" anchor="ctr">
            <a:normAutofit/>
          </a:bodyPr>
          <a:lstStyle/>
          <a:p>
            <a:pPr marR="0" lvl="0" fontAlgn="auto">
              <a:lnSpc>
                <a:spcPct val="90000"/>
              </a:lnSpc>
              <a:spcBef>
                <a:spcPts val="0"/>
              </a:spcBef>
              <a:spcAft>
                <a:spcPts val="600"/>
              </a:spcAft>
              <a:buClrTx/>
              <a:buSzTx/>
              <a:tabLst/>
              <a:defRPr/>
            </a:pPr>
            <a:r>
              <a:rPr lang="en-US" sz="2200" i="1" dirty="0"/>
              <a:t>Same component used in Find MONSTER and Add MONSTER</a:t>
            </a:r>
          </a:p>
        </p:txBody>
      </p:sp>
      <p:graphicFrame>
        <p:nvGraphicFramePr>
          <p:cNvPr id="92" name="Google Shape;92;p19"/>
          <p:cNvGraphicFramePr/>
          <p:nvPr>
            <p:extLst>
              <p:ext uri="{D42A27DB-BD31-4B8C-83A1-F6EECF244321}">
                <p14:modId xmlns:p14="http://schemas.microsoft.com/office/powerpoint/2010/main" val="1159431401"/>
              </p:ext>
            </p:extLst>
          </p:nvPr>
        </p:nvGraphicFramePr>
        <p:xfrm>
          <a:off x="1631123" y="2701412"/>
          <a:ext cx="8929753" cy="3166202"/>
        </p:xfrm>
        <a:graphic>
          <a:graphicData uri="http://schemas.openxmlformats.org/drawingml/2006/table">
            <a:tbl>
              <a:tblPr firstRow="1" bandRow="1">
                <a:noFill/>
              </a:tblPr>
              <a:tblGrid>
                <a:gridCol w="5205176">
                  <a:extLst>
                    <a:ext uri="{9D8B030D-6E8A-4147-A177-3AD203B41FA5}">
                      <a16:colId xmlns:a16="http://schemas.microsoft.com/office/drawing/2014/main" val="20000"/>
                    </a:ext>
                  </a:extLst>
                </a:gridCol>
                <a:gridCol w="3724577">
                  <a:extLst>
                    <a:ext uri="{9D8B030D-6E8A-4147-A177-3AD203B41FA5}">
                      <a16:colId xmlns:a16="http://schemas.microsoft.com/office/drawing/2014/main" val="20001"/>
                    </a:ext>
                  </a:extLst>
                </a:gridCol>
              </a:tblGrid>
              <a:tr h="273613">
                <a:tc>
                  <a:txBody>
                    <a:bodyPr/>
                    <a:lstStyle/>
                    <a:p>
                      <a:pPr marL="0" lvl="0" indent="0" algn="l" rtl="0">
                        <a:spcBef>
                          <a:spcPts val="0"/>
                        </a:spcBef>
                        <a:spcAft>
                          <a:spcPts val="0"/>
                        </a:spcAft>
                        <a:buNone/>
                      </a:pPr>
                      <a:r>
                        <a:rPr lang="en" sz="1300" b="1" dirty="0"/>
                        <a:t>Test Cases - input</a:t>
                      </a:r>
                      <a:endParaRPr sz="1300" b="1" dirty="0"/>
                    </a:p>
                  </a:txBody>
                  <a:tcPr marL="103992" marR="103992" marT="103992" marB="103992">
                    <a:solidFill>
                      <a:srgbClr val="CCCCCC"/>
                    </a:solidFill>
                  </a:tcPr>
                </a:tc>
                <a:tc>
                  <a:txBody>
                    <a:bodyPr/>
                    <a:lstStyle/>
                    <a:p>
                      <a:pPr marL="0" lvl="0" indent="0" algn="l" rtl="0">
                        <a:spcBef>
                          <a:spcPts val="0"/>
                        </a:spcBef>
                        <a:spcAft>
                          <a:spcPts val="0"/>
                        </a:spcAft>
                        <a:buNone/>
                      </a:pPr>
                      <a:r>
                        <a:rPr lang="en" sz="1300" b="1"/>
                        <a:t>Expected output</a:t>
                      </a:r>
                      <a:endParaRPr sz="1300" b="1"/>
                    </a:p>
                  </a:txBody>
                  <a:tcPr marL="103992" marR="103992" marT="103992" marB="103992">
                    <a:solidFill>
                      <a:srgbClr val="CCCCCC"/>
                    </a:solidFill>
                  </a:tcPr>
                </a:tc>
                <a:extLst>
                  <a:ext uri="{0D108BD9-81ED-4DB2-BD59-A6C34878D82A}">
                    <a16:rowId xmlns:a16="http://schemas.microsoft.com/office/drawing/2014/main" val="10000"/>
                  </a:ext>
                </a:extLst>
              </a:tr>
              <a:tr h="412416">
                <a:tc>
                  <a:txBody>
                    <a:bodyPr/>
                    <a:lstStyle/>
                    <a:p>
                      <a:pPr lvl="0" algn="l">
                        <a:lnSpc>
                          <a:spcPct val="100000"/>
                        </a:lnSpc>
                        <a:spcBef>
                          <a:spcPts val="0"/>
                        </a:spcBef>
                        <a:spcAft>
                          <a:spcPts val="0"/>
                        </a:spcAft>
                        <a:buNone/>
                      </a:pPr>
                      <a:r>
                        <a:rPr lang="en-US" sz="900" b="1" i="0" u="none" strike="noStrike" noProof="0" dirty="0">
                          <a:solidFill>
                            <a:srgbClr val="6A8759"/>
                          </a:solidFill>
                          <a:latin typeface="Consolas"/>
                        </a:rPr>
                        <a:t>Monster Strength</a:t>
                      </a:r>
                    </a:p>
                    <a:p>
                      <a:pPr marL="0" lvl="0" indent="0" algn="l">
                        <a:lnSpc>
                          <a:spcPct val="100000"/>
                        </a:lnSpc>
                        <a:spcBef>
                          <a:spcPts val="0"/>
                        </a:spcBef>
                        <a:spcAft>
                          <a:spcPts val="0"/>
                        </a:spcAft>
                        <a:buNone/>
                      </a:pPr>
                      <a:r>
                        <a:rPr lang="en-US" sz="900" b="1" i="0" u="none" strike="noStrike" noProof="0" dirty="0">
                          <a:solidFill>
                            <a:srgbClr val="6A8759"/>
                          </a:solidFill>
                          <a:latin typeface="Consolas"/>
                        </a:rPr>
                        <a:t>1. Cancel</a:t>
                      </a:r>
                    </a:p>
                    <a:p>
                      <a:pPr lvl="0" algn="l">
                        <a:lnSpc>
                          <a:spcPct val="100000"/>
                        </a:lnSpc>
                        <a:spcBef>
                          <a:spcPts val="0"/>
                        </a:spcBef>
                        <a:spcAft>
                          <a:spcPts val="0"/>
                        </a:spcAft>
                        <a:buNone/>
                      </a:pPr>
                      <a:r>
                        <a:rPr lang="en-US" sz="900" b="1" i="0" u="none" strike="noStrike" noProof="0" dirty="0">
                          <a:solidFill>
                            <a:srgbClr val="6A8759"/>
                          </a:solidFill>
                          <a:latin typeface="Consolas"/>
                        </a:rPr>
                        <a:t>2. 21</a:t>
                      </a:r>
                    </a:p>
                  </a:txBody>
                  <a:tcPr marL="139273" marR="139273" marT="139273" marB="139273"/>
                </a:tc>
                <a:tc>
                  <a:txBody>
                    <a:bodyPr/>
                    <a:lstStyle/>
                    <a:p>
                      <a:pPr marL="0" lvl="0" indent="0" algn="l">
                        <a:spcBef>
                          <a:spcPts val="0"/>
                        </a:spcBef>
                        <a:spcAft>
                          <a:spcPts val="0"/>
                        </a:spcAft>
                        <a:buNone/>
                      </a:pPr>
                      <a:br>
                        <a:rPr lang="en-US" sz="900" dirty="0"/>
                      </a:br>
                      <a:r>
                        <a:rPr lang="en-US" sz="900" dirty="0"/>
                        <a:t>1. returns to welcome</a:t>
                      </a:r>
                      <a:br>
                        <a:rPr lang="en-US" sz="900" dirty="0"/>
                      </a:br>
                      <a:r>
                        <a:rPr lang="en-US" sz="900" dirty="0"/>
                        <a:t>2. Adds Strength stat to dictionary</a:t>
                      </a:r>
                    </a:p>
                  </a:txBody>
                  <a:tcPr marL="139273" marR="139273" marT="139273" marB="139273"/>
                </a:tc>
                <a:extLst>
                  <a:ext uri="{0D108BD9-81ED-4DB2-BD59-A6C34878D82A}">
                    <a16:rowId xmlns:a16="http://schemas.microsoft.com/office/drawing/2014/main" val="271096418"/>
                  </a:ext>
                </a:extLst>
              </a:tr>
              <a:tr h="412416">
                <a:tc>
                  <a:txBody>
                    <a:bodyPr/>
                    <a:lstStyle/>
                    <a:p>
                      <a:pPr lvl="0" algn="l">
                        <a:lnSpc>
                          <a:spcPct val="100000"/>
                        </a:lnSpc>
                        <a:spcBef>
                          <a:spcPts val="0"/>
                        </a:spcBef>
                        <a:spcAft>
                          <a:spcPts val="0"/>
                        </a:spcAft>
                        <a:buNone/>
                      </a:pPr>
                      <a:r>
                        <a:rPr lang="en-US" sz="900" b="1" i="0" u="none" strike="noStrike" noProof="0" dirty="0">
                          <a:solidFill>
                            <a:srgbClr val="6A8759"/>
                          </a:solidFill>
                          <a:latin typeface="Consolas"/>
                        </a:rPr>
                        <a:t>Monster Speed</a:t>
                      </a:r>
                    </a:p>
                    <a:p>
                      <a:pPr lvl="0" algn="l">
                        <a:lnSpc>
                          <a:spcPct val="100000"/>
                        </a:lnSpc>
                        <a:spcBef>
                          <a:spcPts val="0"/>
                        </a:spcBef>
                        <a:spcAft>
                          <a:spcPts val="0"/>
                        </a:spcAft>
                        <a:buNone/>
                      </a:pPr>
                      <a:r>
                        <a:rPr lang="en-US" sz="900" b="1" i="0" u="none" strike="noStrike" noProof="0" dirty="0">
                          <a:solidFill>
                            <a:srgbClr val="6A8759"/>
                          </a:solidFill>
                          <a:latin typeface="Consolas"/>
                        </a:rPr>
                        <a:t>1. 29</a:t>
                      </a:r>
                    </a:p>
                    <a:p>
                      <a:pPr lvl="0" algn="l">
                        <a:lnSpc>
                          <a:spcPct val="100000"/>
                        </a:lnSpc>
                        <a:spcBef>
                          <a:spcPts val="0"/>
                        </a:spcBef>
                        <a:spcAft>
                          <a:spcPts val="0"/>
                        </a:spcAft>
                        <a:buNone/>
                      </a:pPr>
                      <a:r>
                        <a:rPr lang="en-US" sz="900" b="1" i="0" u="none" strike="noStrike" noProof="0" dirty="0">
                          <a:solidFill>
                            <a:srgbClr val="6A8759"/>
                          </a:solidFill>
                          <a:latin typeface="Consolas"/>
                        </a:rPr>
                        <a:t>2. 2</a:t>
                      </a:r>
                    </a:p>
                  </a:txBody>
                  <a:tcPr marL="139272" marR="139272" marT="139272" marB="139272"/>
                </a:tc>
                <a:tc>
                  <a:txBody>
                    <a:bodyPr/>
                    <a:lstStyle/>
                    <a:p>
                      <a:pPr marL="0" lvl="0" indent="0" algn="l">
                        <a:spcBef>
                          <a:spcPts val="0"/>
                        </a:spcBef>
                        <a:spcAft>
                          <a:spcPts val="0"/>
                        </a:spcAft>
                        <a:buNone/>
                      </a:pPr>
                      <a:br>
                        <a:rPr lang="en-US" sz="900" dirty="0"/>
                      </a:br>
                      <a:r>
                        <a:rPr lang="en-US" sz="900" dirty="0"/>
                        <a:t>1. Error message (above </a:t>
                      </a:r>
                      <a:r>
                        <a:rPr lang="en-US" sz="900" dirty="0" err="1"/>
                        <a:t>upperbound</a:t>
                      </a:r>
                      <a:r>
                        <a:rPr lang="en-US" sz="900" dirty="0"/>
                        <a:t> of 25)</a:t>
                      </a:r>
                      <a:br>
                        <a:rPr lang="en-US" sz="900" dirty="0"/>
                      </a:br>
                      <a:r>
                        <a:rPr lang="en-US" sz="900" dirty="0"/>
                        <a:t>2. Adds Speed stat to dictionary</a:t>
                      </a:r>
                    </a:p>
                  </a:txBody>
                  <a:tcPr marL="139272" marR="139272" marT="139272" marB="139272"/>
                </a:tc>
                <a:extLst>
                  <a:ext uri="{0D108BD9-81ED-4DB2-BD59-A6C34878D82A}">
                    <a16:rowId xmlns:a16="http://schemas.microsoft.com/office/drawing/2014/main" val="10001"/>
                  </a:ext>
                </a:extLst>
              </a:tr>
              <a:tr h="464907">
                <a:tc>
                  <a:txBody>
                    <a:bodyPr/>
                    <a:lstStyle/>
                    <a:p>
                      <a:pPr lvl="0" algn="l">
                        <a:lnSpc>
                          <a:spcPct val="100000"/>
                        </a:lnSpc>
                        <a:spcBef>
                          <a:spcPts val="0"/>
                        </a:spcBef>
                        <a:spcAft>
                          <a:spcPts val="0"/>
                        </a:spcAft>
                        <a:buNone/>
                      </a:pPr>
                      <a:r>
                        <a:rPr lang="en-US" sz="900" b="1" i="0" u="none" strike="noStrike" noProof="0" dirty="0">
                          <a:solidFill>
                            <a:srgbClr val="6A8759"/>
                          </a:solidFill>
                          <a:latin typeface="Consolas"/>
                        </a:rPr>
                        <a:t>Monster Stealth</a:t>
                      </a:r>
                    </a:p>
                    <a:p>
                      <a:pPr lvl="0" algn="l">
                        <a:lnSpc>
                          <a:spcPct val="100000"/>
                        </a:lnSpc>
                        <a:spcBef>
                          <a:spcPts val="0"/>
                        </a:spcBef>
                        <a:spcAft>
                          <a:spcPts val="0"/>
                        </a:spcAft>
                        <a:buNone/>
                      </a:pPr>
                      <a:r>
                        <a:rPr lang="en-US" sz="900" b="1" i="0" u="none" strike="noStrike" noProof="0" dirty="0">
                          <a:solidFill>
                            <a:srgbClr val="6A8759"/>
                          </a:solidFill>
                          <a:latin typeface="Consolas"/>
                        </a:rPr>
                        <a:t>1. 0</a:t>
                      </a:r>
                    </a:p>
                    <a:p>
                      <a:pPr lvl="0" algn="l">
                        <a:lnSpc>
                          <a:spcPct val="100000"/>
                        </a:lnSpc>
                        <a:spcBef>
                          <a:spcPts val="0"/>
                        </a:spcBef>
                        <a:spcAft>
                          <a:spcPts val="0"/>
                        </a:spcAft>
                        <a:buNone/>
                      </a:pPr>
                      <a:r>
                        <a:rPr lang="en-US" sz="900" b="1" i="0" u="none" strike="noStrike" noProof="0" dirty="0">
                          <a:solidFill>
                            <a:srgbClr val="6A8759"/>
                          </a:solidFill>
                          <a:latin typeface="Consolas"/>
                        </a:rPr>
                        <a:t>2. 13</a:t>
                      </a:r>
                      <a:endParaRPr lang="en-US" sz="900" b="1" dirty="0"/>
                    </a:p>
                  </a:txBody>
                  <a:tcPr marL="139272" marR="139272" marT="139272" marB="139272"/>
                </a:tc>
                <a:tc>
                  <a:txBody>
                    <a:bodyPr/>
                    <a:lstStyle/>
                    <a:p>
                      <a:pPr marL="0" lvl="0" indent="0" algn="l">
                        <a:spcBef>
                          <a:spcPts val="0"/>
                        </a:spcBef>
                        <a:spcAft>
                          <a:spcPts val="0"/>
                        </a:spcAft>
                        <a:buNone/>
                      </a:pPr>
                      <a:endParaRPr lang="en-US" sz="900" dirty="0"/>
                    </a:p>
                    <a:p>
                      <a:pPr marL="0" lvl="0" indent="0" algn="l">
                        <a:spcBef>
                          <a:spcPts val="0"/>
                        </a:spcBef>
                        <a:spcAft>
                          <a:spcPts val="0"/>
                        </a:spcAft>
                        <a:buNone/>
                      </a:pPr>
                      <a:r>
                        <a:rPr lang="en-US" sz="900" dirty="0"/>
                        <a:t>1. Error message (below </a:t>
                      </a:r>
                      <a:r>
                        <a:rPr lang="en-US" sz="900" dirty="0" err="1"/>
                        <a:t>lowerbound</a:t>
                      </a:r>
                      <a:r>
                        <a:rPr lang="en-US" sz="900" dirty="0"/>
                        <a:t> of 1)</a:t>
                      </a:r>
                      <a:br>
                        <a:rPr lang="en-US" sz="900" dirty="0"/>
                      </a:br>
                      <a:r>
                        <a:rPr lang="en-US" sz="900" dirty="0"/>
                        <a:t>2. Adds Stealth stat to dictionary</a:t>
                      </a:r>
                    </a:p>
                  </a:txBody>
                  <a:tcPr marL="139272" marR="139272" marT="139272" marB="139272"/>
                </a:tc>
                <a:extLst>
                  <a:ext uri="{0D108BD9-81ED-4DB2-BD59-A6C34878D82A}">
                    <a16:rowId xmlns:a16="http://schemas.microsoft.com/office/drawing/2014/main" val="152469983"/>
                  </a:ext>
                </a:extLst>
              </a:tr>
              <a:tr h="464907">
                <a:tc>
                  <a:txBody>
                    <a:bodyPr/>
                    <a:lstStyle/>
                    <a:p>
                      <a:pPr lvl="0" algn="l">
                        <a:lnSpc>
                          <a:spcPct val="100000"/>
                        </a:lnSpc>
                        <a:spcBef>
                          <a:spcPts val="0"/>
                        </a:spcBef>
                        <a:spcAft>
                          <a:spcPts val="0"/>
                        </a:spcAft>
                        <a:buNone/>
                      </a:pPr>
                      <a:r>
                        <a:rPr lang="en-US" sz="900" b="1" i="0" u="none" strike="noStrike" noProof="0" dirty="0">
                          <a:solidFill>
                            <a:srgbClr val="6A8759"/>
                          </a:solidFill>
                          <a:latin typeface="Consolas"/>
                        </a:rPr>
                        <a:t>Monster Cunning</a:t>
                      </a:r>
                    </a:p>
                    <a:p>
                      <a:pPr marL="342900" lvl="0" indent="-342900" algn="l">
                        <a:lnSpc>
                          <a:spcPct val="100000"/>
                        </a:lnSpc>
                        <a:spcBef>
                          <a:spcPts val="0"/>
                        </a:spcBef>
                        <a:spcAft>
                          <a:spcPts val="0"/>
                        </a:spcAft>
                        <a:buAutoNum type="arabicPeriod"/>
                      </a:pPr>
                      <a:r>
                        <a:rPr lang="en-US" sz="900" b="1" i="0" u="none" strike="noStrike" noProof="0" dirty="0">
                          <a:solidFill>
                            <a:srgbClr val="6A8759"/>
                          </a:solidFill>
                          <a:latin typeface="Consolas"/>
                        </a:rPr>
                        <a:t>1.5 and one</a:t>
                      </a:r>
                    </a:p>
                    <a:p>
                      <a:pPr marL="342900" lvl="0" indent="-342900" algn="l">
                        <a:lnSpc>
                          <a:spcPct val="100000"/>
                        </a:lnSpc>
                        <a:spcBef>
                          <a:spcPts val="0"/>
                        </a:spcBef>
                        <a:spcAft>
                          <a:spcPts val="0"/>
                        </a:spcAft>
                        <a:buAutoNum type="arabicPeriod"/>
                      </a:pPr>
                      <a:r>
                        <a:rPr lang="en-US" sz="900" b="1" i="0" u="none" strike="noStrike" noProof="0" dirty="0">
                          <a:solidFill>
                            <a:srgbClr val="6A8759"/>
                          </a:solidFill>
                          <a:latin typeface="Consolas"/>
                        </a:rPr>
                        <a:t>24</a:t>
                      </a:r>
                    </a:p>
                  </a:txBody>
                  <a:tcPr marL="139272" marR="139272" marT="139272" marB="13927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Adds Cunning stat to dictionary</a:t>
                      </a:r>
                      <a:br>
                        <a:rPr lang="en-US" sz="900" dirty="0"/>
                      </a:br>
                      <a:r>
                        <a:rPr lang="en-US" sz="900" dirty="0"/>
                        <a:t>1. 1. Error message (Value not an integer)</a:t>
                      </a:r>
                      <a:br>
                        <a:rPr lang="en-US" sz="900" dirty="0"/>
                      </a:br>
                      <a:r>
                        <a:rPr lang="en-US" sz="900" dirty="0"/>
                        <a:t>2. Adds Cunning stat to dictionary</a:t>
                      </a:r>
                    </a:p>
                  </a:txBody>
                  <a:tcPr marL="139272" marR="139272" marT="139272" marB="139272"/>
                </a:tc>
                <a:extLst>
                  <a:ext uri="{0D108BD9-81ED-4DB2-BD59-A6C34878D82A}">
                    <a16:rowId xmlns:a16="http://schemas.microsoft.com/office/drawing/2014/main" val="1032706882"/>
                  </a:ext>
                </a:extLst>
              </a:tr>
            </a:tbl>
          </a:graphicData>
        </a:graphic>
      </p:graphicFrame>
    </p:spTree>
    <p:extLst>
      <p:ext uri="{BB962C8B-B14F-4D97-AF65-F5344CB8AC3E}">
        <p14:creationId xmlns:p14="http://schemas.microsoft.com/office/powerpoint/2010/main" val="3724665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a:t>
            </a:r>
            <a:r>
              <a:rPr lang="en-US" sz="4400" kern="1200" dirty="0">
                <a:latin typeface="+mj-lt"/>
                <a:ea typeface="+mj-ea"/>
                <a:cs typeface="+mj-cs"/>
              </a:rPr>
              <a:t>Edit Monster Cards</a:t>
            </a:r>
            <a:r>
              <a:rPr lang="en-NZ" dirty="0"/>
              <a:t>]: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graphicFrame>
        <p:nvGraphicFramePr>
          <p:cNvPr id="6" name="Google Shape;92;p19">
            <a:extLst>
              <a:ext uri="{FF2B5EF4-FFF2-40B4-BE49-F238E27FC236}">
                <a16:creationId xmlns:a16="http://schemas.microsoft.com/office/drawing/2014/main" id="{8A053517-F7A3-F3FD-DF21-39AED451CBF6}"/>
              </a:ext>
            </a:extLst>
          </p:cNvPr>
          <p:cNvGraphicFramePr/>
          <p:nvPr>
            <p:extLst>
              <p:ext uri="{D42A27DB-BD31-4B8C-83A1-F6EECF244321}">
                <p14:modId xmlns:p14="http://schemas.microsoft.com/office/powerpoint/2010/main" val="180420044"/>
              </p:ext>
            </p:extLst>
          </p:nvPr>
        </p:nvGraphicFramePr>
        <p:xfrm>
          <a:off x="353143" y="4517021"/>
          <a:ext cx="8929753" cy="2045048"/>
        </p:xfrm>
        <a:graphic>
          <a:graphicData uri="http://schemas.openxmlformats.org/drawingml/2006/table">
            <a:tbl>
              <a:tblPr firstRow="1" bandRow="1">
                <a:noFill/>
              </a:tblPr>
              <a:tblGrid>
                <a:gridCol w="5205176">
                  <a:extLst>
                    <a:ext uri="{9D8B030D-6E8A-4147-A177-3AD203B41FA5}">
                      <a16:colId xmlns:a16="http://schemas.microsoft.com/office/drawing/2014/main" val="20000"/>
                    </a:ext>
                  </a:extLst>
                </a:gridCol>
                <a:gridCol w="3724577">
                  <a:extLst>
                    <a:ext uri="{9D8B030D-6E8A-4147-A177-3AD203B41FA5}">
                      <a16:colId xmlns:a16="http://schemas.microsoft.com/office/drawing/2014/main" val="20001"/>
                    </a:ext>
                  </a:extLst>
                </a:gridCol>
              </a:tblGrid>
              <a:tr h="273613">
                <a:tc>
                  <a:txBody>
                    <a:bodyPr/>
                    <a:lstStyle/>
                    <a:p>
                      <a:pPr marL="0" lvl="0" indent="0" algn="l" rtl="0">
                        <a:spcBef>
                          <a:spcPts val="0"/>
                        </a:spcBef>
                        <a:spcAft>
                          <a:spcPts val="0"/>
                        </a:spcAft>
                        <a:buNone/>
                      </a:pPr>
                      <a:r>
                        <a:rPr lang="en" sz="1300" b="1" dirty="0"/>
                        <a:t>Test Cases - input</a:t>
                      </a:r>
                      <a:endParaRPr sz="1300" b="1" dirty="0"/>
                    </a:p>
                  </a:txBody>
                  <a:tcPr marL="103992" marR="103992" marT="103992" marB="103992">
                    <a:solidFill>
                      <a:srgbClr val="CCCCCC"/>
                    </a:solidFill>
                  </a:tcPr>
                </a:tc>
                <a:tc>
                  <a:txBody>
                    <a:bodyPr/>
                    <a:lstStyle/>
                    <a:p>
                      <a:pPr marL="0" lvl="0" indent="0" algn="l" rtl="0">
                        <a:spcBef>
                          <a:spcPts val="0"/>
                        </a:spcBef>
                        <a:spcAft>
                          <a:spcPts val="0"/>
                        </a:spcAft>
                        <a:buNone/>
                      </a:pPr>
                      <a:r>
                        <a:rPr lang="en" sz="1300" b="1"/>
                        <a:t>Expected output</a:t>
                      </a:r>
                      <a:endParaRPr sz="1300" b="1"/>
                    </a:p>
                  </a:txBody>
                  <a:tcPr marL="103992" marR="103992" marT="103992" marB="103992">
                    <a:solidFill>
                      <a:srgbClr val="CCCCCC"/>
                    </a:solidFill>
                  </a:tcPr>
                </a:tc>
                <a:extLst>
                  <a:ext uri="{0D108BD9-81ED-4DB2-BD59-A6C34878D82A}">
                    <a16:rowId xmlns:a16="http://schemas.microsoft.com/office/drawing/2014/main" val="10000"/>
                  </a:ext>
                </a:extLst>
              </a:tr>
              <a:tr h="412416">
                <a:tc>
                  <a:txBody>
                    <a:bodyPr/>
                    <a:lstStyle/>
                    <a:p>
                      <a:pPr lvl="0" algn="l">
                        <a:lnSpc>
                          <a:spcPct val="100000"/>
                        </a:lnSpc>
                        <a:spcBef>
                          <a:spcPts val="0"/>
                        </a:spcBef>
                        <a:spcAft>
                          <a:spcPts val="0"/>
                        </a:spcAft>
                        <a:buNone/>
                      </a:pPr>
                      <a:r>
                        <a:rPr lang="en-US" sz="900" b="1" i="0" u="none" strike="noStrike" noProof="0" dirty="0">
                          <a:solidFill>
                            <a:srgbClr val="6A8759"/>
                          </a:solidFill>
                          <a:latin typeface="Consolas"/>
                        </a:rPr>
                        <a:t>Are the details of this card correct</a:t>
                      </a:r>
                    </a:p>
                    <a:p>
                      <a:pPr lvl="0" algn="l">
                        <a:lnSpc>
                          <a:spcPct val="100000"/>
                        </a:lnSpc>
                        <a:spcBef>
                          <a:spcPts val="0"/>
                        </a:spcBef>
                        <a:spcAft>
                          <a:spcPts val="0"/>
                        </a:spcAft>
                        <a:buNone/>
                      </a:pPr>
                      <a:r>
                        <a:rPr lang="en-US" sz="900" b="1" i="0" u="none" strike="noStrike" noProof="0" dirty="0">
                          <a:solidFill>
                            <a:srgbClr val="6A8759"/>
                          </a:solidFill>
                          <a:latin typeface="Consolas"/>
                        </a:rPr>
                        <a:t>-No</a:t>
                      </a:r>
                    </a:p>
                  </a:txBody>
                  <a:tcPr marL="131090" marR="131090" marT="131090" marB="131090"/>
                </a:tc>
                <a:tc>
                  <a:txBody>
                    <a:bodyPr/>
                    <a:lstStyle/>
                    <a:p>
                      <a:pPr marL="0" lvl="0" indent="0" algn="l">
                        <a:spcBef>
                          <a:spcPts val="0"/>
                        </a:spcBef>
                        <a:spcAft>
                          <a:spcPts val="0"/>
                        </a:spcAft>
                        <a:buNone/>
                      </a:pPr>
                      <a:r>
                        <a:rPr lang="en-US" sz="900" dirty="0"/>
                        <a:t>Print MONSTER details</a:t>
                      </a:r>
                      <a:br>
                        <a:rPr lang="en-US" sz="900" dirty="0"/>
                      </a:br>
                      <a:r>
                        <a:rPr lang="en-US" sz="900" dirty="0"/>
                        <a:t>proceed to edit monster</a:t>
                      </a:r>
                    </a:p>
                  </a:txBody>
                  <a:tcPr marL="131090" marR="131090" marT="131090" marB="131090"/>
                </a:tc>
                <a:extLst>
                  <a:ext uri="{0D108BD9-81ED-4DB2-BD59-A6C34878D82A}">
                    <a16:rowId xmlns:a16="http://schemas.microsoft.com/office/drawing/2014/main" val="271096418"/>
                  </a:ext>
                </a:extLst>
              </a:tr>
              <a:tr h="412416">
                <a:tc>
                  <a:txBody>
                    <a:bodyPr/>
                    <a:lstStyle/>
                    <a:p>
                      <a:pPr lvl="0" algn="l">
                        <a:lnSpc>
                          <a:spcPct val="100000"/>
                        </a:lnSpc>
                        <a:spcBef>
                          <a:spcPts val="0"/>
                        </a:spcBef>
                        <a:spcAft>
                          <a:spcPts val="0"/>
                        </a:spcAft>
                        <a:buNone/>
                      </a:pPr>
                      <a:r>
                        <a:rPr lang="en-US" sz="900" b="1" i="0" u="none" strike="noStrike" noProof="0" dirty="0">
                          <a:solidFill>
                            <a:srgbClr val="6A8759"/>
                          </a:solidFill>
                          <a:latin typeface="Consolas"/>
                        </a:rPr>
                        <a:t>Which stat would you like to edit: (strength, speed, stealth, cunning, Name)</a:t>
                      </a:r>
                    </a:p>
                  </a:txBody>
                  <a:tcPr marL="131090" marR="131090" marT="131090" marB="131090"/>
                </a:tc>
                <a:tc>
                  <a:txBody>
                    <a:bodyPr/>
                    <a:lstStyle/>
                    <a:p>
                      <a:pPr marL="0" lvl="0" indent="0" algn="l">
                        <a:spcBef>
                          <a:spcPts val="0"/>
                        </a:spcBef>
                        <a:spcAft>
                          <a:spcPts val="0"/>
                        </a:spcAft>
                        <a:buNone/>
                      </a:pPr>
                      <a:r>
                        <a:rPr lang="en-US" sz="900" dirty="0"/>
                        <a:t>Edit selected trait</a:t>
                      </a:r>
                    </a:p>
                  </a:txBody>
                  <a:tcPr marL="131090" marR="131090" marT="131090" marB="131090"/>
                </a:tc>
                <a:extLst>
                  <a:ext uri="{0D108BD9-81ED-4DB2-BD59-A6C34878D82A}">
                    <a16:rowId xmlns:a16="http://schemas.microsoft.com/office/drawing/2014/main" val="10001"/>
                  </a:ext>
                </a:extLst>
              </a:tr>
              <a:tr h="464907">
                <a:tc>
                  <a:txBody>
                    <a:bodyPr/>
                    <a:lstStyle/>
                    <a:p>
                      <a:pPr lvl="0" algn="l">
                        <a:lnSpc>
                          <a:spcPct val="100000"/>
                        </a:lnSpc>
                        <a:spcBef>
                          <a:spcPts val="0"/>
                        </a:spcBef>
                        <a:spcAft>
                          <a:spcPts val="0"/>
                        </a:spcAft>
                        <a:buNone/>
                      </a:pPr>
                      <a:r>
                        <a:rPr lang="en-US" sz="900" b="1" i="0" u="none" strike="noStrike" noProof="0" dirty="0">
                          <a:solidFill>
                            <a:srgbClr val="6A8759"/>
                          </a:solidFill>
                          <a:latin typeface="Consolas"/>
                        </a:rPr>
                        <a:t>Monster Name</a:t>
                      </a:r>
                    </a:p>
                    <a:p>
                      <a:pPr lvl="0" algn="l">
                        <a:lnSpc>
                          <a:spcPct val="100000"/>
                        </a:lnSpc>
                        <a:spcBef>
                          <a:spcPts val="0"/>
                        </a:spcBef>
                        <a:spcAft>
                          <a:spcPts val="0"/>
                        </a:spcAft>
                        <a:buNone/>
                      </a:pPr>
                      <a:r>
                        <a:rPr lang="en-US" sz="900" b="1" i="0" u="none" strike="noStrike" noProof="0" dirty="0">
                          <a:solidFill>
                            <a:srgbClr val="6A8759"/>
                          </a:solidFill>
                          <a:latin typeface="Consolas"/>
                        </a:rPr>
                        <a:t>1. Cancel</a:t>
                      </a:r>
                    </a:p>
                    <a:p>
                      <a:pPr lvl="0" algn="l">
                        <a:lnSpc>
                          <a:spcPct val="100000"/>
                        </a:lnSpc>
                        <a:spcBef>
                          <a:spcPts val="0"/>
                        </a:spcBef>
                        <a:spcAft>
                          <a:spcPts val="0"/>
                        </a:spcAft>
                        <a:buNone/>
                      </a:pPr>
                      <a:r>
                        <a:rPr lang="en-US" sz="900" b="1" i="0" u="none" strike="noStrike" noProof="0" dirty="0">
                          <a:solidFill>
                            <a:srgbClr val="6A8759"/>
                          </a:solidFill>
                          <a:latin typeface="Consolas"/>
                        </a:rPr>
                        <a:t>2. MONSTER1</a:t>
                      </a:r>
                    </a:p>
                  </a:txBody>
                  <a:tcPr marL="139274" marR="139274" marT="139274" marB="139274"/>
                </a:tc>
                <a:tc>
                  <a:txBody>
                    <a:bodyPr/>
                    <a:lstStyle/>
                    <a:p>
                      <a:pPr marL="0" lvl="0" indent="0" algn="l">
                        <a:spcBef>
                          <a:spcPts val="0"/>
                        </a:spcBef>
                        <a:spcAft>
                          <a:spcPts val="0"/>
                        </a:spcAft>
                        <a:buNone/>
                      </a:pPr>
                      <a:endParaRPr lang="en-US" sz="900" dirty="0"/>
                    </a:p>
                    <a:p>
                      <a:pPr marL="0" lvl="0" indent="0" algn="l">
                        <a:spcBef>
                          <a:spcPts val="0"/>
                        </a:spcBef>
                        <a:spcAft>
                          <a:spcPts val="0"/>
                        </a:spcAft>
                        <a:buNone/>
                      </a:pPr>
                      <a:r>
                        <a:rPr lang="en-US" sz="900" dirty="0"/>
                        <a:t>1. Return to welcome</a:t>
                      </a:r>
                      <a:br>
                        <a:rPr lang="en-US" sz="900" dirty="0"/>
                      </a:br>
                      <a:r>
                        <a:rPr lang="en-US" sz="900" dirty="0"/>
                        <a:t>2. Adds name to dictionary</a:t>
                      </a:r>
                    </a:p>
                  </a:txBody>
                  <a:tcPr marL="139274" marR="139274" marT="139274" marB="139274"/>
                </a:tc>
                <a:extLst>
                  <a:ext uri="{0D108BD9-81ED-4DB2-BD59-A6C34878D82A}">
                    <a16:rowId xmlns:a16="http://schemas.microsoft.com/office/drawing/2014/main" val="152469983"/>
                  </a:ext>
                </a:extLst>
              </a:tr>
            </a:tbl>
          </a:graphicData>
        </a:graphic>
      </p:graphicFrame>
      <p:pic>
        <p:nvPicPr>
          <p:cNvPr id="8" name="Picture 7">
            <a:extLst>
              <a:ext uri="{FF2B5EF4-FFF2-40B4-BE49-F238E27FC236}">
                <a16:creationId xmlns:a16="http://schemas.microsoft.com/office/drawing/2014/main" id="{A862A0E7-FE08-EAD7-4E72-9F187B42A0B8}"/>
              </a:ext>
            </a:extLst>
          </p:cNvPr>
          <p:cNvPicPr>
            <a:picLocks noChangeAspect="1"/>
          </p:cNvPicPr>
          <p:nvPr/>
        </p:nvPicPr>
        <p:blipFill>
          <a:blip r:embed="rId3"/>
          <a:stretch>
            <a:fillRect/>
          </a:stretch>
        </p:blipFill>
        <p:spPr>
          <a:xfrm>
            <a:off x="321444" y="1727419"/>
            <a:ext cx="3749365" cy="1242168"/>
          </a:xfrm>
          <a:prstGeom prst="rect">
            <a:avLst/>
          </a:prstGeom>
          <a:ln w="38100">
            <a:solidFill>
              <a:srgbClr val="C00000"/>
            </a:solidFill>
          </a:ln>
        </p:spPr>
      </p:pic>
      <p:pic>
        <p:nvPicPr>
          <p:cNvPr id="10" name="Picture 9">
            <a:extLst>
              <a:ext uri="{FF2B5EF4-FFF2-40B4-BE49-F238E27FC236}">
                <a16:creationId xmlns:a16="http://schemas.microsoft.com/office/drawing/2014/main" id="{1EA18A7C-3D8A-DDA0-75E5-611E4A0A688A}"/>
              </a:ext>
            </a:extLst>
          </p:cNvPr>
          <p:cNvPicPr>
            <a:picLocks noChangeAspect="1"/>
          </p:cNvPicPr>
          <p:nvPr/>
        </p:nvPicPr>
        <p:blipFill>
          <a:blip r:embed="rId4"/>
          <a:stretch>
            <a:fillRect/>
          </a:stretch>
        </p:blipFill>
        <p:spPr>
          <a:xfrm>
            <a:off x="4228938" y="1729724"/>
            <a:ext cx="3734124" cy="1150720"/>
          </a:xfrm>
          <a:prstGeom prst="rect">
            <a:avLst/>
          </a:prstGeom>
          <a:ln w="38100">
            <a:solidFill>
              <a:srgbClr val="FFC000"/>
            </a:solidFill>
          </a:ln>
        </p:spPr>
      </p:pic>
      <p:pic>
        <p:nvPicPr>
          <p:cNvPr id="12" name="Picture 11">
            <a:extLst>
              <a:ext uri="{FF2B5EF4-FFF2-40B4-BE49-F238E27FC236}">
                <a16:creationId xmlns:a16="http://schemas.microsoft.com/office/drawing/2014/main" id="{75EFB208-F0D3-87A1-D0C1-9FFD1A32BF95}"/>
              </a:ext>
            </a:extLst>
          </p:cNvPr>
          <p:cNvPicPr>
            <a:picLocks noChangeAspect="1"/>
          </p:cNvPicPr>
          <p:nvPr/>
        </p:nvPicPr>
        <p:blipFill>
          <a:blip r:embed="rId5"/>
          <a:stretch>
            <a:fillRect/>
          </a:stretch>
        </p:blipFill>
        <p:spPr>
          <a:xfrm>
            <a:off x="321444" y="3063988"/>
            <a:ext cx="3185685" cy="1287687"/>
          </a:xfrm>
          <a:prstGeom prst="rect">
            <a:avLst/>
          </a:prstGeom>
          <a:ln w="38100">
            <a:solidFill>
              <a:srgbClr val="92D050"/>
            </a:solidFill>
          </a:ln>
        </p:spPr>
      </p:pic>
      <p:pic>
        <p:nvPicPr>
          <p:cNvPr id="14" name="Picture 13">
            <a:extLst>
              <a:ext uri="{FF2B5EF4-FFF2-40B4-BE49-F238E27FC236}">
                <a16:creationId xmlns:a16="http://schemas.microsoft.com/office/drawing/2014/main" id="{F2B25BC7-45BB-85AB-329E-D7734489CE23}"/>
              </a:ext>
            </a:extLst>
          </p:cNvPr>
          <p:cNvPicPr>
            <a:picLocks noChangeAspect="1"/>
          </p:cNvPicPr>
          <p:nvPr/>
        </p:nvPicPr>
        <p:blipFill>
          <a:blip r:embed="rId6"/>
          <a:stretch>
            <a:fillRect/>
          </a:stretch>
        </p:blipFill>
        <p:spPr>
          <a:xfrm>
            <a:off x="3646628" y="3086747"/>
            <a:ext cx="4252328" cy="1242168"/>
          </a:xfrm>
          <a:prstGeom prst="rect">
            <a:avLst/>
          </a:prstGeom>
          <a:ln w="38100">
            <a:solidFill>
              <a:srgbClr val="92D050"/>
            </a:solidFill>
          </a:ln>
        </p:spPr>
      </p:pic>
      <p:pic>
        <p:nvPicPr>
          <p:cNvPr id="16" name="Picture 15">
            <a:extLst>
              <a:ext uri="{FF2B5EF4-FFF2-40B4-BE49-F238E27FC236}">
                <a16:creationId xmlns:a16="http://schemas.microsoft.com/office/drawing/2014/main" id="{0E2B5458-E007-CC26-D111-9E6BCE29CF57}"/>
              </a:ext>
            </a:extLst>
          </p:cNvPr>
          <p:cNvPicPr>
            <a:picLocks noChangeAspect="1"/>
          </p:cNvPicPr>
          <p:nvPr/>
        </p:nvPicPr>
        <p:blipFill>
          <a:blip r:embed="rId7"/>
          <a:stretch>
            <a:fillRect/>
          </a:stretch>
        </p:blipFill>
        <p:spPr>
          <a:xfrm>
            <a:off x="8121191" y="1735260"/>
            <a:ext cx="3581710" cy="1386960"/>
          </a:xfrm>
          <a:prstGeom prst="rect">
            <a:avLst/>
          </a:prstGeom>
          <a:ln w="38100">
            <a:solidFill>
              <a:srgbClr val="00B0F0"/>
            </a:solidFill>
          </a:ln>
        </p:spPr>
      </p:pic>
      <p:pic>
        <p:nvPicPr>
          <p:cNvPr id="18" name="Picture 17">
            <a:extLst>
              <a:ext uri="{FF2B5EF4-FFF2-40B4-BE49-F238E27FC236}">
                <a16:creationId xmlns:a16="http://schemas.microsoft.com/office/drawing/2014/main" id="{BA86D7DB-7C85-F8C6-BF8B-A1D13604CD03}"/>
              </a:ext>
            </a:extLst>
          </p:cNvPr>
          <p:cNvPicPr>
            <a:picLocks noChangeAspect="1"/>
          </p:cNvPicPr>
          <p:nvPr/>
        </p:nvPicPr>
        <p:blipFill>
          <a:blip r:embed="rId8"/>
          <a:stretch>
            <a:fillRect/>
          </a:stretch>
        </p:blipFill>
        <p:spPr>
          <a:xfrm>
            <a:off x="8038455" y="3274853"/>
            <a:ext cx="3581710" cy="718232"/>
          </a:xfrm>
          <a:prstGeom prst="rect">
            <a:avLst/>
          </a:prstGeom>
          <a:ln w="38100">
            <a:solidFill>
              <a:srgbClr val="00B0F0"/>
            </a:solidFill>
          </a:ln>
        </p:spPr>
      </p:pic>
      <p:sp>
        <p:nvSpPr>
          <p:cNvPr id="19" name="Rectangle 18">
            <a:extLst>
              <a:ext uri="{FF2B5EF4-FFF2-40B4-BE49-F238E27FC236}">
                <a16:creationId xmlns:a16="http://schemas.microsoft.com/office/drawing/2014/main" id="{E184C496-EE77-7314-FFC0-CC4EC1C89738}"/>
              </a:ext>
            </a:extLst>
          </p:cNvPr>
          <p:cNvSpPr/>
          <p:nvPr/>
        </p:nvSpPr>
        <p:spPr>
          <a:xfrm>
            <a:off x="354426" y="4907666"/>
            <a:ext cx="8938302" cy="53243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0" name="Rectangle 19">
            <a:extLst>
              <a:ext uri="{FF2B5EF4-FFF2-40B4-BE49-F238E27FC236}">
                <a16:creationId xmlns:a16="http://schemas.microsoft.com/office/drawing/2014/main" id="{18CA4A81-B530-3182-C0C8-7B15DF7288BB}"/>
              </a:ext>
            </a:extLst>
          </p:cNvPr>
          <p:cNvSpPr/>
          <p:nvPr/>
        </p:nvSpPr>
        <p:spPr>
          <a:xfrm>
            <a:off x="356354" y="6134566"/>
            <a:ext cx="8936373" cy="149822"/>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1" name="Rectangle 20">
            <a:extLst>
              <a:ext uri="{FF2B5EF4-FFF2-40B4-BE49-F238E27FC236}">
                <a16:creationId xmlns:a16="http://schemas.microsoft.com/office/drawing/2014/main" id="{1F4D1FF5-5B8B-E1F5-E3C0-81F3ED84E6EA}"/>
              </a:ext>
            </a:extLst>
          </p:cNvPr>
          <p:cNvSpPr/>
          <p:nvPr/>
        </p:nvSpPr>
        <p:spPr>
          <a:xfrm>
            <a:off x="358283" y="5440101"/>
            <a:ext cx="8938302" cy="443699"/>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2" name="Rectangle 21">
            <a:extLst>
              <a:ext uri="{FF2B5EF4-FFF2-40B4-BE49-F238E27FC236}">
                <a16:creationId xmlns:a16="http://schemas.microsoft.com/office/drawing/2014/main" id="{6C937751-8E5F-A5AD-AF42-C962632DDD03}"/>
              </a:ext>
            </a:extLst>
          </p:cNvPr>
          <p:cNvSpPr/>
          <p:nvPr/>
        </p:nvSpPr>
        <p:spPr>
          <a:xfrm>
            <a:off x="358283" y="6283934"/>
            <a:ext cx="8929752" cy="155305"/>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3" name="Rectangle 22">
            <a:extLst>
              <a:ext uri="{FF2B5EF4-FFF2-40B4-BE49-F238E27FC236}">
                <a16:creationId xmlns:a16="http://schemas.microsoft.com/office/drawing/2014/main" id="{B0795500-BDE4-C445-E822-1D87C9305577}"/>
              </a:ext>
            </a:extLst>
          </p:cNvPr>
          <p:cNvSpPr/>
          <p:nvPr/>
        </p:nvSpPr>
        <p:spPr>
          <a:xfrm>
            <a:off x="2955945" y="2678876"/>
            <a:ext cx="416519" cy="290711"/>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4" name="Rectangle 23">
            <a:extLst>
              <a:ext uri="{FF2B5EF4-FFF2-40B4-BE49-F238E27FC236}">
                <a16:creationId xmlns:a16="http://schemas.microsoft.com/office/drawing/2014/main" id="{E33D344A-74B6-F6F5-46A8-3AC780F339C3}"/>
              </a:ext>
            </a:extLst>
          </p:cNvPr>
          <p:cNvSpPr/>
          <p:nvPr/>
        </p:nvSpPr>
        <p:spPr>
          <a:xfrm>
            <a:off x="7385295" y="2478077"/>
            <a:ext cx="513661" cy="322561"/>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5" name="Rectangle 24">
            <a:extLst>
              <a:ext uri="{FF2B5EF4-FFF2-40B4-BE49-F238E27FC236}">
                <a16:creationId xmlns:a16="http://schemas.microsoft.com/office/drawing/2014/main" id="{B6A6D7B8-502C-8FD5-AC1C-8B42E45E9A52}"/>
              </a:ext>
            </a:extLst>
          </p:cNvPr>
          <p:cNvSpPr/>
          <p:nvPr/>
        </p:nvSpPr>
        <p:spPr>
          <a:xfrm>
            <a:off x="8731160" y="2800638"/>
            <a:ext cx="393176" cy="272578"/>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6" name="Rectangle 25">
            <a:extLst>
              <a:ext uri="{FF2B5EF4-FFF2-40B4-BE49-F238E27FC236}">
                <a16:creationId xmlns:a16="http://schemas.microsoft.com/office/drawing/2014/main" id="{5FF3E626-1742-6A40-2210-0FD59A3F430D}"/>
              </a:ext>
            </a:extLst>
          </p:cNvPr>
          <p:cNvSpPr/>
          <p:nvPr/>
        </p:nvSpPr>
        <p:spPr>
          <a:xfrm>
            <a:off x="2463094" y="3993085"/>
            <a:ext cx="417757" cy="284601"/>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7" name="Rectangle 26">
            <a:extLst>
              <a:ext uri="{FF2B5EF4-FFF2-40B4-BE49-F238E27FC236}">
                <a16:creationId xmlns:a16="http://schemas.microsoft.com/office/drawing/2014/main" id="{8AD443B0-7A4E-DA31-289F-479B7635404C}"/>
              </a:ext>
            </a:extLst>
          </p:cNvPr>
          <p:cNvSpPr/>
          <p:nvPr/>
        </p:nvSpPr>
        <p:spPr>
          <a:xfrm>
            <a:off x="10781186" y="3726425"/>
            <a:ext cx="486582" cy="206643"/>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878066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a:t>
            </a:r>
            <a:r>
              <a:rPr lang="en-US" sz="4400" kern="1200" dirty="0">
                <a:latin typeface="+mj-lt"/>
                <a:ea typeface="+mj-ea"/>
                <a:cs typeface="+mj-cs"/>
              </a:rPr>
              <a:t>Edit Monster Cards</a:t>
            </a:r>
            <a:r>
              <a:rPr lang="en-NZ" dirty="0"/>
              <a:t>]: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graphicFrame>
        <p:nvGraphicFramePr>
          <p:cNvPr id="5" name="Google Shape;92;p19">
            <a:extLst>
              <a:ext uri="{FF2B5EF4-FFF2-40B4-BE49-F238E27FC236}">
                <a16:creationId xmlns:a16="http://schemas.microsoft.com/office/drawing/2014/main" id="{E6D80980-9C4B-CB80-FD0F-C0DD44E86C95}"/>
              </a:ext>
            </a:extLst>
          </p:cNvPr>
          <p:cNvGraphicFramePr/>
          <p:nvPr>
            <p:extLst>
              <p:ext uri="{D42A27DB-BD31-4B8C-83A1-F6EECF244321}">
                <p14:modId xmlns:p14="http://schemas.microsoft.com/office/powerpoint/2010/main" val="569746388"/>
              </p:ext>
            </p:extLst>
          </p:nvPr>
        </p:nvGraphicFramePr>
        <p:xfrm>
          <a:off x="260546" y="3258114"/>
          <a:ext cx="3906340" cy="3364322"/>
        </p:xfrm>
        <a:graphic>
          <a:graphicData uri="http://schemas.openxmlformats.org/drawingml/2006/table">
            <a:tbl>
              <a:tblPr firstRow="1" bandRow="1">
                <a:noFill/>
              </a:tblPr>
              <a:tblGrid>
                <a:gridCol w="1365074">
                  <a:extLst>
                    <a:ext uri="{9D8B030D-6E8A-4147-A177-3AD203B41FA5}">
                      <a16:colId xmlns:a16="http://schemas.microsoft.com/office/drawing/2014/main" val="20000"/>
                    </a:ext>
                  </a:extLst>
                </a:gridCol>
                <a:gridCol w="2541266">
                  <a:extLst>
                    <a:ext uri="{9D8B030D-6E8A-4147-A177-3AD203B41FA5}">
                      <a16:colId xmlns:a16="http://schemas.microsoft.com/office/drawing/2014/main" val="20001"/>
                    </a:ext>
                  </a:extLst>
                </a:gridCol>
              </a:tblGrid>
              <a:tr h="273613">
                <a:tc>
                  <a:txBody>
                    <a:bodyPr/>
                    <a:lstStyle/>
                    <a:p>
                      <a:pPr marL="0" lvl="0" indent="0" algn="l" rtl="0">
                        <a:spcBef>
                          <a:spcPts val="0"/>
                        </a:spcBef>
                        <a:spcAft>
                          <a:spcPts val="0"/>
                        </a:spcAft>
                        <a:buNone/>
                      </a:pPr>
                      <a:r>
                        <a:rPr lang="en" sz="1300" b="1" dirty="0"/>
                        <a:t>Test Cases - input</a:t>
                      </a:r>
                      <a:endParaRPr sz="1300" b="1" dirty="0"/>
                    </a:p>
                  </a:txBody>
                  <a:tcPr marL="103992" marR="103992" marT="103992" marB="103992">
                    <a:solidFill>
                      <a:srgbClr val="CCCCCC"/>
                    </a:solidFill>
                  </a:tcPr>
                </a:tc>
                <a:tc>
                  <a:txBody>
                    <a:bodyPr/>
                    <a:lstStyle/>
                    <a:p>
                      <a:pPr marL="0" lvl="0" indent="0" algn="l" rtl="0">
                        <a:spcBef>
                          <a:spcPts val="0"/>
                        </a:spcBef>
                        <a:spcAft>
                          <a:spcPts val="0"/>
                        </a:spcAft>
                        <a:buNone/>
                      </a:pPr>
                      <a:r>
                        <a:rPr lang="en" sz="1300" b="1" dirty="0"/>
                        <a:t>Expected output</a:t>
                      </a:r>
                      <a:endParaRPr sz="1300" b="1" dirty="0"/>
                    </a:p>
                  </a:txBody>
                  <a:tcPr marL="103992" marR="103992" marT="103992" marB="103992">
                    <a:solidFill>
                      <a:srgbClr val="CCCCCC"/>
                    </a:solidFill>
                  </a:tcPr>
                </a:tc>
                <a:extLst>
                  <a:ext uri="{0D108BD9-81ED-4DB2-BD59-A6C34878D82A}">
                    <a16:rowId xmlns:a16="http://schemas.microsoft.com/office/drawing/2014/main" val="10000"/>
                  </a:ext>
                </a:extLst>
              </a:tr>
              <a:tr h="412416">
                <a:tc>
                  <a:txBody>
                    <a:bodyPr/>
                    <a:lstStyle/>
                    <a:p>
                      <a:pPr lvl="0" algn="l">
                        <a:lnSpc>
                          <a:spcPct val="100000"/>
                        </a:lnSpc>
                        <a:spcBef>
                          <a:spcPts val="0"/>
                        </a:spcBef>
                        <a:spcAft>
                          <a:spcPts val="0"/>
                        </a:spcAft>
                        <a:buNone/>
                      </a:pPr>
                      <a:r>
                        <a:rPr lang="en-US" sz="900" b="1" i="0" u="none" strike="noStrike" noProof="0" dirty="0">
                          <a:solidFill>
                            <a:srgbClr val="6A8759"/>
                          </a:solidFill>
                          <a:latin typeface="Consolas"/>
                        </a:rPr>
                        <a:t>Monster Strength</a:t>
                      </a:r>
                    </a:p>
                    <a:p>
                      <a:pPr marL="0" lvl="0" indent="0" algn="l">
                        <a:lnSpc>
                          <a:spcPct val="100000"/>
                        </a:lnSpc>
                        <a:spcBef>
                          <a:spcPts val="0"/>
                        </a:spcBef>
                        <a:spcAft>
                          <a:spcPts val="0"/>
                        </a:spcAft>
                        <a:buNone/>
                      </a:pPr>
                      <a:r>
                        <a:rPr lang="en-US" sz="900" b="1" i="0" u="none" strike="noStrike" noProof="0" dirty="0">
                          <a:solidFill>
                            <a:srgbClr val="6A8759"/>
                          </a:solidFill>
                          <a:latin typeface="Consolas"/>
                        </a:rPr>
                        <a:t>1. Cancel</a:t>
                      </a:r>
                    </a:p>
                    <a:p>
                      <a:pPr lvl="0" algn="l">
                        <a:lnSpc>
                          <a:spcPct val="100000"/>
                        </a:lnSpc>
                        <a:spcBef>
                          <a:spcPts val="0"/>
                        </a:spcBef>
                        <a:spcAft>
                          <a:spcPts val="0"/>
                        </a:spcAft>
                        <a:buNone/>
                      </a:pPr>
                      <a:r>
                        <a:rPr lang="en-US" sz="900" b="1" i="0" u="none" strike="noStrike" noProof="0" dirty="0">
                          <a:solidFill>
                            <a:srgbClr val="6A8759"/>
                          </a:solidFill>
                          <a:latin typeface="Consolas"/>
                        </a:rPr>
                        <a:t>2. 21</a:t>
                      </a:r>
                    </a:p>
                  </a:txBody>
                  <a:tcPr marL="139273" marR="139273" marT="139273" marB="139273"/>
                </a:tc>
                <a:tc>
                  <a:txBody>
                    <a:bodyPr/>
                    <a:lstStyle/>
                    <a:p>
                      <a:pPr marL="0" lvl="0" indent="0" algn="l">
                        <a:spcBef>
                          <a:spcPts val="0"/>
                        </a:spcBef>
                        <a:spcAft>
                          <a:spcPts val="0"/>
                        </a:spcAft>
                        <a:buNone/>
                      </a:pPr>
                      <a:br>
                        <a:rPr lang="en-US" sz="900" dirty="0"/>
                      </a:br>
                      <a:r>
                        <a:rPr lang="en-US" sz="900" dirty="0"/>
                        <a:t>1. returns to welcome</a:t>
                      </a:r>
                      <a:br>
                        <a:rPr lang="en-US" sz="900" dirty="0"/>
                      </a:br>
                      <a:r>
                        <a:rPr lang="en-US" sz="900" dirty="0"/>
                        <a:t>2. Adds Strength stat to dictionary</a:t>
                      </a:r>
                    </a:p>
                  </a:txBody>
                  <a:tcPr marL="139273" marR="139273" marT="139273" marB="139273"/>
                </a:tc>
                <a:extLst>
                  <a:ext uri="{0D108BD9-81ED-4DB2-BD59-A6C34878D82A}">
                    <a16:rowId xmlns:a16="http://schemas.microsoft.com/office/drawing/2014/main" val="271096418"/>
                  </a:ext>
                </a:extLst>
              </a:tr>
              <a:tr h="412416">
                <a:tc>
                  <a:txBody>
                    <a:bodyPr/>
                    <a:lstStyle/>
                    <a:p>
                      <a:pPr lvl="0" algn="l">
                        <a:lnSpc>
                          <a:spcPct val="100000"/>
                        </a:lnSpc>
                        <a:spcBef>
                          <a:spcPts val="0"/>
                        </a:spcBef>
                        <a:spcAft>
                          <a:spcPts val="0"/>
                        </a:spcAft>
                        <a:buNone/>
                      </a:pPr>
                      <a:r>
                        <a:rPr lang="en-US" sz="900" b="1" i="0" u="none" strike="noStrike" noProof="0" dirty="0">
                          <a:solidFill>
                            <a:srgbClr val="6A8759"/>
                          </a:solidFill>
                          <a:latin typeface="Consolas"/>
                        </a:rPr>
                        <a:t>Monster Speed</a:t>
                      </a:r>
                    </a:p>
                    <a:p>
                      <a:pPr lvl="0" algn="l">
                        <a:lnSpc>
                          <a:spcPct val="100000"/>
                        </a:lnSpc>
                        <a:spcBef>
                          <a:spcPts val="0"/>
                        </a:spcBef>
                        <a:spcAft>
                          <a:spcPts val="0"/>
                        </a:spcAft>
                        <a:buNone/>
                      </a:pPr>
                      <a:r>
                        <a:rPr lang="en-US" sz="900" b="1" i="0" u="none" strike="noStrike" noProof="0" dirty="0">
                          <a:solidFill>
                            <a:srgbClr val="6A8759"/>
                          </a:solidFill>
                          <a:latin typeface="Consolas"/>
                        </a:rPr>
                        <a:t>1. 29</a:t>
                      </a:r>
                    </a:p>
                    <a:p>
                      <a:pPr lvl="0" algn="l">
                        <a:lnSpc>
                          <a:spcPct val="100000"/>
                        </a:lnSpc>
                        <a:spcBef>
                          <a:spcPts val="0"/>
                        </a:spcBef>
                        <a:spcAft>
                          <a:spcPts val="0"/>
                        </a:spcAft>
                        <a:buNone/>
                      </a:pPr>
                      <a:r>
                        <a:rPr lang="en-US" sz="900" b="1" i="0" u="none" strike="noStrike" noProof="0" dirty="0">
                          <a:solidFill>
                            <a:srgbClr val="6A8759"/>
                          </a:solidFill>
                          <a:latin typeface="Consolas"/>
                        </a:rPr>
                        <a:t>2. 2</a:t>
                      </a:r>
                    </a:p>
                  </a:txBody>
                  <a:tcPr marL="139272" marR="139272" marT="139272" marB="139272"/>
                </a:tc>
                <a:tc>
                  <a:txBody>
                    <a:bodyPr/>
                    <a:lstStyle/>
                    <a:p>
                      <a:pPr marL="0" lvl="0" indent="0" algn="l">
                        <a:spcBef>
                          <a:spcPts val="0"/>
                        </a:spcBef>
                        <a:spcAft>
                          <a:spcPts val="0"/>
                        </a:spcAft>
                        <a:buNone/>
                      </a:pPr>
                      <a:br>
                        <a:rPr lang="en-US" sz="900" dirty="0"/>
                      </a:br>
                      <a:r>
                        <a:rPr lang="en-US" sz="900" dirty="0"/>
                        <a:t>1. Error message (above </a:t>
                      </a:r>
                      <a:r>
                        <a:rPr lang="en-US" sz="900" dirty="0" err="1"/>
                        <a:t>upperbound</a:t>
                      </a:r>
                      <a:r>
                        <a:rPr lang="en-US" sz="900" dirty="0"/>
                        <a:t> of 25)</a:t>
                      </a:r>
                      <a:br>
                        <a:rPr lang="en-US" sz="900" dirty="0"/>
                      </a:br>
                      <a:r>
                        <a:rPr lang="en-US" sz="900" dirty="0"/>
                        <a:t>2. Adds Speed stat to dictionary</a:t>
                      </a:r>
                    </a:p>
                  </a:txBody>
                  <a:tcPr marL="139272" marR="139272" marT="139272" marB="139272"/>
                </a:tc>
                <a:extLst>
                  <a:ext uri="{0D108BD9-81ED-4DB2-BD59-A6C34878D82A}">
                    <a16:rowId xmlns:a16="http://schemas.microsoft.com/office/drawing/2014/main" val="10001"/>
                  </a:ext>
                </a:extLst>
              </a:tr>
              <a:tr h="464907">
                <a:tc>
                  <a:txBody>
                    <a:bodyPr/>
                    <a:lstStyle/>
                    <a:p>
                      <a:pPr lvl="0" algn="l">
                        <a:lnSpc>
                          <a:spcPct val="100000"/>
                        </a:lnSpc>
                        <a:spcBef>
                          <a:spcPts val="0"/>
                        </a:spcBef>
                        <a:spcAft>
                          <a:spcPts val="0"/>
                        </a:spcAft>
                        <a:buNone/>
                      </a:pPr>
                      <a:r>
                        <a:rPr lang="en-US" sz="900" b="1" i="0" u="none" strike="noStrike" noProof="0" dirty="0">
                          <a:solidFill>
                            <a:srgbClr val="6A8759"/>
                          </a:solidFill>
                          <a:latin typeface="Consolas"/>
                        </a:rPr>
                        <a:t>Monster Stealth</a:t>
                      </a:r>
                    </a:p>
                    <a:p>
                      <a:pPr lvl="0" algn="l">
                        <a:lnSpc>
                          <a:spcPct val="100000"/>
                        </a:lnSpc>
                        <a:spcBef>
                          <a:spcPts val="0"/>
                        </a:spcBef>
                        <a:spcAft>
                          <a:spcPts val="0"/>
                        </a:spcAft>
                        <a:buNone/>
                      </a:pPr>
                      <a:r>
                        <a:rPr lang="en-US" sz="900" b="1" i="0" u="none" strike="noStrike" noProof="0" dirty="0">
                          <a:solidFill>
                            <a:srgbClr val="6A8759"/>
                          </a:solidFill>
                          <a:latin typeface="Consolas"/>
                        </a:rPr>
                        <a:t>1. 0</a:t>
                      </a:r>
                    </a:p>
                    <a:p>
                      <a:pPr lvl="0" algn="l">
                        <a:lnSpc>
                          <a:spcPct val="100000"/>
                        </a:lnSpc>
                        <a:spcBef>
                          <a:spcPts val="0"/>
                        </a:spcBef>
                        <a:spcAft>
                          <a:spcPts val="0"/>
                        </a:spcAft>
                        <a:buNone/>
                      </a:pPr>
                      <a:r>
                        <a:rPr lang="en-US" sz="900" b="1" i="0" u="none" strike="noStrike" noProof="0" dirty="0">
                          <a:solidFill>
                            <a:srgbClr val="6A8759"/>
                          </a:solidFill>
                          <a:latin typeface="Consolas"/>
                        </a:rPr>
                        <a:t>2. 13</a:t>
                      </a:r>
                      <a:endParaRPr lang="en-US" sz="900" b="1" dirty="0"/>
                    </a:p>
                  </a:txBody>
                  <a:tcPr marL="139272" marR="139272" marT="139272" marB="139272"/>
                </a:tc>
                <a:tc>
                  <a:txBody>
                    <a:bodyPr/>
                    <a:lstStyle/>
                    <a:p>
                      <a:pPr marL="0" lvl="0" indent="0" algn="l">
                        <a:spcBef>
                          <a:spcPts val="0"/>
                        </a:spcBef>
                        <a:spcAft>
                          <a:spcPts val="0"/>
                        </a:spcAft>
                        <a:buNone/>
                      </a:pPr>
                      <a:endParaRPr lang="en-US" sz="900" dirty="0"/>
                    </a:p>
                    <a:p>
                      <a:pPr marL="0" lvl="0" indent="0" algn="l">
                        <a:spcBef>
                          <a:spcPts val="0"/>
                        </a:spcBef>
                        <a:spcAft>
                          <a:spcPts val="0"/>
                        </a:spcAft>
                        <a:buNone/>
                      </a:pPr>
                      <a:r>
                        <a:rPr lang="en-US" sz="900" dirty="0"/>
                        <a:t>1. Error message (below </a:t>
                      </a:r>
                      <a:r>
                        <a:rPr lang="en-US" sz="900" dirty="0" err="1"/>
                        <a:t>lowerbound</a:t>
                      </a:r>
                      <a:r>
                        <a:rPr lang="en-US" sz="900" dirty="0"/>
                        <a:t> of 1)</a:t>
                      </a:r>
                      <a:br>
                        <a:rPr lang="en-US" sz="900" dirty="0"/>
                      </a:br>
                      <a:r>
                        <a:rPr lang="en-US" sz="900" dirty="0"/>
                        <a:t>2. Adds Stealth stat to dictionary</a:t>
                      </a:r>
                    </a:p>
                  </a:txBody>
                  <a:tcPr marL="139272" marR="139272" marT="139272" marB="139272"/>
                </a:tc>
                <a:extLst>
                  <a:ext uri="{0D108BD9-81ED-4DB2-BD59-A6C34878D82A}">
                    <a16:rowId xmlns:a16="http://schemas.microsoft.com/office/drawing/2014/main" val="152469983"/>
                  </a:ext>
                </a:extLst>
              </a:tr>
              <a:tr h="464907">
                <a:tc>
                  <a:txBody>
                    <a:bodyPr/>
                    <a:lstStyle/>
                    <a:p>
                      <a:pPr lvl="0" algn="l">
                        <a:lnSpc>
                          <a:spcPct val="100000"/>
                        </a:lnSpc>
                        <a:spcBef>
                          <a:spcPts val="0"/>
                        </a:spcBef>
                        <a:spcAft>
                          <a:spcPts val="0"/>
                        </a:spcAft>
                        <a:buNone/>
                      </a:pPr>
                      <a:r>
                        <a:rPr lang="en-US" sz="900" b="1" i="0" u="none" strike="noStrike" noProof="0" dirty="0">
                          <a:solidFill>
                            <a:srgbClr val="6A8759"/>
                          </a:solidFill>
                          <a:latin typeface="Consolas"/>
                        </a:rPr>
                        <a:t>Monster Cunning</a:t>
                      </a:r>
                    </a:p>
                    <a:p>
                      <a:pPr marL="342900" lvl="0" indent="-342900" algn="l">
                        <a:lnSpc>
                          <a:spcPct val="100000"/>
                        </a:lnSpc>
                        <a:spcBef>
                          <a:spcPts val="0"/>
                        </a:spcBef>
                        <a:spcAft>
                          <a:spcPts val="0"/>
                        </a:spcAft>
                        <a:buAutoNum type="arabicPeriod"/>
                      </a:pPr>
                      <a:r>
                        <a:rPr lang="en-US" sz="900" b="1" i="0" u="none" strike="noStrike" noProof="0" dirty="0">
                          <a:solidFill>
                            <a:srgbClr val="6A8759"/>
                          </a:solidFill>
                          <a:latin typeface="Consolas"/>
                        </a:rPr>
                        <a:t>1.5 and one</a:t>
                      </a:r>
                    </a:p>
                    <a:p>
                      <a:pPr marL="342900" lvl="0" indent="-342900" algn="l">
                        <a:lnSpc>
                          <a:spcPct val="100000"/>
                        </a:lnSpc>
                        <a:spcBef>
                          <a:spcPts val="0"/>
                        </a:spcBef>
                        <a:spcAft>
                          <a:spcPts val="0"/>
                        </a:spcAft>
                        <a:buAutoNum type="arabicPeriod"/>
                      </a:pPr>
                      <a:r>
                        <a:rPr lang="en-US" sz="900" b="1" i="0" u="none" strike="noStrike" noProof="0" dirty="0">
                          <a:solidFill>
                            <a:srgbClr val="6A8759"/>
                          </a:solidFill>
                          <a:latin typeface="Consolas"/>
                        </a:rPr>
                        <a:t>24</a:t>
                      </a:r>
                    </a:p>
                  </a:txBody>
                  <a:tcPr marL="139272" marR="139272" marT="139272" marB="13927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Adds Cunning stat to dictionary</a:t>
                      </a:r>
                      <a:br>
                        <a:rPr lang="en-US" sz="900" dirty="0"/>
                      </a:br>
                      <a:r>
                        <a:rPr lang="en-US" sz="900" dirty="0"/>
                        <a:t>1. 1. Error message (Value not an integer)</a:t>
                      </a:r>
                      <a:br>
                        <a:rPr lang="en-US" sz="900" dirty="0"/>
                      </a:br>
                      <a:r>
                        <a:rPr lang="en-US" sz="900" dirty="0"/>
                        <a:t>2. Adds Cunning stat to dictionary</a:t>
                      </a:r>
                    </a:p>
                  </a:txBody>
                  <a:tcPr marL="139272" marR="139272" marT="139272" marB="139272"/>
                </a:tc>
                <a:extLst>
                  <a:ext uri="{0D108BD9-81ED-4DB2-BD59-A6C34878D82A}">
                    <a16:rowId xmlns:a16="http://schemas.microsoft.com/office/drawing/2014/main" val="1650938900"/>
                  </a:ext>
                </a:extLst>
              </a:tr>
            </a:tbl>
          </a:graphicData>
        </a:graphic>
      </p:graphicFrame>
      <p:pic>
        <p:nvPicPr>
          <p:cNvPr id="7" name="Picture 6">
            <a:extLst>
              <a:ext uri="{FF2B5EF4-FFF2-40B4-BE49-F238E27FC236}">
                <a16:creationId xmlns:a16="http://schemas.microsoft.com/office/drawing/2014/main" id="{6B253E3F-C94D-EE74-50DF-6414D66B9D9F}"/>
              </a:ext>
            </a:extLst>
          </p:cNvPr>
          <p:cNvPicPr>
            <a:picLocks noChangeAspect="1"/>
          </p:cNvPicPr>
          <p:nvPr/>
        </p:nvPicPr>
        <p:blipFill>
          <a:blip r:embed="rId3"/>
          <a:stretch>
            <a:fillRect/>
          </a:stretch>
        </p:blipFill>
        <p:spPr>
          <a:xfrm>
            <a:off x="260545" y="1871682"/>
            <a:ext cx="3590713" cy="1172919"/>
          </a:xfrm>
          <a:prstGeom prst="rect">
            <a:avLst/>
          </a:prstGeom>
          <a:ln w="38100">
            <a:solidFill>
              <a:schemeClr val="tx1"/>
            </a:solidFill>
          </a:ln>
        </p:spPr>
      </p:pic>
      <p:pic>
        <p:nvPicPr>
          <p:cNvPr id="9" name="Picture 8">
            <a:extLst>
              <a:ext uri="{FF2B5EF4-FFF2-40B4-BE49-F238E27FC236}">
                <a16:creationId xmlns:a16="http://schemas.microsoft.com/office/drawing/2014/main" id="{7681B64A-2059-E5EB-23E4-DE14795DB9B3}"/>
              </a:ext>
            </a:extLst>
          </p:cNvPr>
          <p:cNvPicPr>
            <a:picLocks noChangeAspect="1"/>
          </p:cNvPicPr>
          <p:nvPr/>
        </p:nvPicPr>
        <p:blipFill>
          <a:blip r:embed="rId4"/>
          <a:stretch>
            <a:fillRect/>
          </a:stretch>
        </p:blipFill>
        <p:spPr>
          <a:xfrm>
            <a:off x="3965018" y="1529027"/>
            <a:ext cx="1929829" cy="765348"/>
          </a:xfrm>
          <a:prstGeom prst="rect">
            <a:avLst/>
          </a:prstGeom>
          <a:ln w="38100">
            <a:solidFill>
              <a:srgbClr val="FF0000"/>
            </a:solidFill>
          </a:ln>
        </p:spPr>
      </p:pic>
      <p:pic>
        <p:nvPicPr>
          <p:cNvPr id="11" name="Picture 10">
            <a:extLst>
              <a:ext uri="{FF2B5EF4-FFF2-40B4-BE49-F238E27FC236}">
                <a16:creationId xmlns:a16="http://schemas.microsoft.com/office/drawing/2014/main" id="{1D6B3BF6-37B0-EAA9-0E6F-9D5D76200F1E}"/>
              </a:ext>
            </a:extLst>
          </p:cNvPr>
          <p:cNvPicPr>
            <a:picLocks noChangeAspect="1"/>
          </p:cNvPicPr>
          <p:nvPr/>
        </p:nvPicPr>
        <p:blipFill>
          <a:blip r:embed="rId5"/>
          <a:stretch>
            <a:fillRect/>
          </a:stretch>
        </p:blipFill>
        <p:spPr>
          <a:xfrm>
            <a:off x="5994959" y="1523664"/>
            <a:ext cx="2674479" cy="765521"/>
          </a:xfrm>
          <a:prstGeom prst="rect">
            <a:avLst/>
          </a:prstGeom>
          <a:ln w="38100">
            <a:solidFill>
              <a:srgbClr val="FF0000"/>
            </a:solidFill>
          </a:ln>
        </p:spPr>
      </p:pic>
      <p:pic>
        <p:nvPicPr>
          <p:cNvPr id="13" name="Picture 12">
            <a:extLst>
              <a:ext uri="{FF2B5EF4-FFF2-40B4-BE49-F238E27FC236}">
                <a16:creationId xmlns:a16="http://schemas.microsoft.com/office/drawing/2014/main" id="{D9F6F48B-DA25-9E69-4157-A65C752DA03E}"/>
              </a:ext>
            </a:extLst>
          </p:cNvPr>
          <p:cNvPicPr>
            <a:picLocks noChangeAspect="1"/>
          </p:cNvPicPr>
          <p:nvPr/>
        </p:nvPicPr>
        <p:blipFill>
          <a:blip r:embed="rId6"/>
          <a:stretch>
            <a:fillRect/>
          </a:stretch>
        </p:blipFill>
        <p:spPr>
          <a:xfrm>
            <a:off x="3965018" y="2388267"/>
            <a:ext cx="1929830" cy="775952"/>
          </a:xfrm>
          <a:prstGeom prst="rect">
            <a:avLst/>
          </a:prstGeom>
          <a:ln w="38100">
            <a:solidFill>
              <a:srgbClr val="FF0000"/>
            </a:solidFill>
          </a:ln>
        </p:spPr>
      </p:pic>
      <p:pic>
        <p:nvPicPr>
          <p:cNvPr id="15" name="Picture 14">
            <a:extLst>
              <a:ext uri="{FF2B5EF4-FFF2-40B4-BE49-F238E27FC236}">
                <a16:creationId xmlns:a16="http://schemas.microsoft.com/office/drawing/2014/main" id="{A2425A4B-83B3-61BF-F0D4-C0F9633D34AD}"/>
              </a:ext>
            </a:extLst>
          </p:cNvPr>
          <p:cNvPicPr>
            <a:picLocks noChangeAspect="1"/>
          </p:cNvPicPr>
          <p:nvPr/>
        </p:nvPicPr>
        <p:blipFill>
          <a:blip r:embed="rId7"/>
          <a:stretch>
            <a:fillRect/>
          </a:stretch>
        </p:blipFill>
        <p:spPr>
          <a:xfrm>
            <a:off x="6008608" y="2393270"/>
            <a:ext cx="2438707" cy="775952"/>
          </a:xfrm>
          <a:prstGeom prst="rect">
            <a:avLst/>
          </a:prstGeom>
          <a:ln w="38100">
            <a:solidFill>
              <a:srgbClr val="FF0000"/>
            </a:solidFill>
          </a:ln>
        </p:spPr>
      </p:pic>
      <p:pic>
        <p:nvPicPr>
          <p:cNvPr id="17" name="Picture 16">
            <a:extLst>
              <a:ext uri="{FF2B5EF4-FFF2-40B4-BE49-F238E27FC236}">
                <a16:creationId xmlns:a16="http://schemas.microsoft.com/office/drawing/2014/main" id="{693EB78E-3518-DE92-F39C-AB6A92633BB5}"/>
              </a:ext>
            </a:extLst>
          </p:cNvPr>
          <p:cNvPicPr>
            <a:picLocks noChangeAspect="1"/>
          </p:cNvPicPr>
          <p:nvPr/>
        </p:nvPicPr>
        <p:blipFill>
          <a:blip r:embed="rId8"/>
          <a:stretch>
            <a:fillRect/>
          </a:stretch>
        </p:blipFill>
        <p:spPr>
          <a:xfrm>
            <a:off x="8769550" y="1514569"/>
            <a:ext cx="1963757" cy="774616"/>
          </a:xfrm>
          <a:prstGeom prst="rect">
            <a:avLst/>
          </a:prstGeom>
          <a:ln w="38100">
            <a:solidFill>
              <a:srgbClr val="FFC000"/>
            </a:solidFill>
          </a:ln>
        </p:spPr>
      </p:pic>
      <p:pic>
        <p:nvPicPr>
          <p:cNvPr id="19" name="Picture 18">
            <a:extLst>
              <a:ext uri="{FF2B5EF4-FFF2-40B4-BE49-F238E27FC236}">
                <a16:creationId xmlns:a16="http://schemas.microsoft.com/office/drawing/2014/main" id="{FD7C627F-BF80-E2B7-3643-39D5F455F357}"/>
              </a:ext>
            </a:extLst>
          </p:cNvPr>
          <p:cNvPicPr>
            <a:picLocks noChangeAspect="1"/>
          </p:cNvPicPr>
          <p:nvPr/>
        </p:nvPicPr>
        <p:blipFill>
          <a:blip r:embed="rId9"/>
          <a:stretch>
            <a:fillRect/>
          </a:stretch>
        </p:blipFill>
        <p:spPr>
          <a:xfrm>
            <a:off x="8561075" y="2388267"/>
            <a:ext cx="2589414" cy="765521"/>
          </a:xfrm>
          <a:prstGeom prst="rect">
            <a:avLst/>
          </a:prstGeom>
          <a:ln w="38100">
            <a:solidFill>
              <a:srgbClr val="FFC000"/>
            </a:solidFill>
          </a:ln>
        </p:spPr>
      </p:pic>
      <p:pic>
        <p:nvPicPr>
          <p:cNvPr id="21" name="Picture 20">
            <a:extLst>
              <a:ext uri="{FF2B5EF4-FFF2-40B4-BE49-F238E27FC236}">
                <a16:creationId xmlns:a16="http://schemas.microsoft.com/office/drawing/2014/main" id="{4A1F9CFD-1E22-68DF-87C4-AAB1FDD7B43F}"/>
              </a:ext>
            </a:extLst>
          </p:cNvPr>
          <p:cNvPicPr>
            <a:picLocks noChangeAspect="1"/>
          </p:cNvPicPr>
          <p:nvPr/>
        </p:nvPicPr>
        <p:blipFill>
          <a:blip r:embed="rId10"/>
          <a:stretch>
            <a:fillRect/>
          </a:stretch>
        </p:blipFill>
        <p:spPr>
          <a:xfrm>
            <a:off x="4297524" y="3268305"/>
            <a:ext cx="1929829" cy="764572"/>
          </a:xfrm>
          <a:prstGeom prst="rect">
            <a:avLst/>
          </a:prstGeom>
          <a:ln w="38100">
            <a:solidFill>
              <a:srgbClr val="FFC000"/>
            </a:solidFill>
          </a:ln>
        </p:spPr>
      </p:pic>
      <p:pic>
        <p:nvPicPr>
          <p:cNvPr id="23" name="Picture 22">
            <a:extLst>
              <a:ext uri="{FF2B5EF4-FFF2-40B4-BE49-F238E27FC236}">
                <a16:creationId xmlns:a16="http://schemas.microsoft.com/office/drawing/2014/main" id="{E3E41B35-89CE-FE64-3077-1004C1C4EC19}"/>
              </a:ext>
            </a:extLst>
          </p:cNvPr>
          <p:cNvPicPr>
            <a:picLocks noChangeAspect="1"/>
          </p:cNvPicPr>
          <p:nvPr/>
        </p:nvPicPr>
        <p:blipFill>
          <a:blip r:embed="rId11"/>
          <a:stretch>
            <a:fillRect/>
          </a:stretch>
        </p:blipFill>
        <p:spPr>
          <a:xfrm>
            <a:off x="6357992" y="3268305"/>
            <a:ext cx="2470278" cy="775952"/>
          </a:xfrm>
          <a:prstGeom prst="rect">
            <a:avLst/>
          </a:prstGeom>
          <a:ln w="38100">
            <a:solidFill>
              <a:srgbClr val="FFC000"/>
            </a:solidFill>
          </a:ln>
        </p:spPr>
      </p:pic>
      <p:sp>
        <p:nvSpPr>
          <p:cNvPr id="24" name="Rectangle 23">
            <a:extLst>
              <a:ext uri="{FF2B5EF4-FFF2-40B4-BE49-F238E27FC236}">
                <a16:creationId xmlns:a16="http://schemas.microsoft.com/office/drawing/2014/main" id="{9E22DD8B-4C73-63BD-16F3-A020D7B72F21}"/>
              </a:ext>
            </a:extLst>
          </p:cNvPr>
          <p:cNvSpPr/>
          <p:nvPr/>
        </p:nvSpPr>
        <p:spPr>
          <a:xfrm>
            <a:off x="260545" y="3854369"/>
            <a:ext cx="3906340" cy="70935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5" name="Rectangle 24">
            <a:extLst>
              <a:ext uri="{FF2B5EF4-FFF2-40B4-BE49-F238E27FC236}">
                <a16:creationId xmlns:a16="http://schemas.microsoft.com/office/drawing/2014/main" id="{CBA1D7A3-DB42-BA01-6612-BD11028442C8}"/>
              </a:ext>
            </a:extLst>
          </p:cNvPr>
          <p:cNvSpPr/>
          <p:nvPr/>
        </p:nvSpPr>
        <p:spPr>
          <a:xfrm>
            <a:off x="260545" y="3865944"/>
            <a:ext cx="3906340" cy="7093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6" name="Rectangle 25">
            <a:extLst>
              <a:ext uri="{FF2B5EF4-FFF2-40B4-BE49-F238E27FC236}">
                <a16:creationId xmlns:a16="http://schemas.microsoft.com/office/drawing/2014/main" id="{F014921A-B003-6639-01B1-09AB78B6C7CD}"/>
              </a:ext>
            </a:extLst>
          </p:cNvPr>
          <p:cNvSpPr/>
          <p:nvPr/>
        </p:nvSpPr>
        <p:spPr>
          <a:xfrm>
            <a:off x="262473" y="4571453"/>
            <a:ext cx="3906340" cy="644865"/>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7" name="Rectangle 26">
            <a:extLst>
              <a:ext uri="{FF2B5EF4-FFF2-40B4-BE49-F238E27FC236}">
                <a16:creationId xmlns:a16="http://schemas.microsoft.com/office/drawing/2014/main" id="{9890E4CA-D774-CA1C-28DC-86C886726879}"/>
              </a:ext>
            </a:extLst>
          </p:cNvPr>
          <p:cNvSpPr/>
          <p:nvPr/>
        </p:nvSpPr>
        <p:spPr>
          <a:xfrm>
            <a:off x="264401" y="5224042"/>
            <a:ext cx="3906340" cy="709352"/>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8" name="Rectangle 27">
            <a:extLst>
              <a:ext uri="{FF2B5EF4-FFF2-40B4-BE49-F238E27FC236}">
                <a16:creationId xmlns:a16="http://schemas.microsoft.com/office/drawing/2014/main" id="{E1B4B1FF-A060-2CBB-C71B-B0529031B19F}"/>
              </a:ext>
            </a:extLst>
          </p:cNvPr>
          <p:cNvSpPr/>
          <p:nvPr/>
        </p:nvSpPr>
        <p:spPr>
          <a:xfrm>
            <a:off x="266328" y="5952692"/>
            <a:ext cx="3906340" cy="64486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30" name="Picture 29">
            <a:extLst>
              <a:ext uri="{FF2B5EF4-FFF2-40B4-BE49-F238E27FC236}">
                <a16:creationId xmlns:a16="http://schemas.microsoft.com/office/drawing/2014/main" id="{D1DB2CED-6DF5-8B81-BFDF-8782F364A8BB}"/>
              </a:ext>
            </a:extLst>
          </p:cNvPr>
          <p:cNvPicPr>
            <a:picLocks noChangeAspect="1"/>
          </p:cNvPicPr>
          <p:nvPr/>
        </p:nvPicPr>
        <p:blipFill>
          <a:blip r:embed="rId12"/>
          <a:stretch>
            <a:fillRect/>
          </a:stretch>
        </p:blipFill>
        <p:spPr>
          <a:xfrm>
            <a:off x="8958909" y="3228961"/>
            <a:ext cx="2082276" cy="803916"/>
          </a:xfrm>
          <a:prstGeom prst="rect">
            <a:avLst/>
          </a:prstGeom>
          <a:ln w="38100">
            <a:solidFill>
              <a:srgbClr val="00B050"/>
            </a:solidFill>
          </a:ln>
        </p:spPr>
      </p:pic>
      <p:pic>
        <p:nvPicPr>
          <p:cNvPr id="32" name="Picture 31">
            <a:extLst>
              <a:ext uri="{FF2B5EF4-FFF2-40B4-BE49-F238E27FC236}">
                <a16:creationId xmlns:a16="http://schemas.microsoft.com/office/drawing/2014/main" id="{3D4CEA0C-FDAB-C706-9580-811BAA76DFBF}"/>
              </a:ext>
            </a:extLst>
          </p:cNvPr>
          <p:cNvPicPr>
            <a:picLocks noChangeAspect="1"/>
          </p:cNvPicPr>
          <p:nvPr/>
        </p:nvPicPr>
        <p:blipFill>
          <a:blip r:embed="rId13"/>
          <a:stretch>
            <a:fillRect/>
          </a:stretch>
        </p:blipFill>
        <p:spPr>
          <a:xfrm>
            <a:off x="4297524" y="4176038"/>
            <a:ext cx="2470279" cy="771962"/>
          </a:xfrm>
          <a:prstGeom prst="rect">
            <a:avLst/>
          </a:prstGeom>
          <a:ln w="38100">
            <a:solidFill>
              <a:srgbClr val="00B050"/>
            </a:solidFill>
          </a:ln>
        </p:spPr>
      </p:pic>
      <p:pic>
        <p:nvPicPr>
          <p:cNvPr id="34" name="Picture 33">
            <a:extLst>
              <a:ext uri="{FF2B5EF4-FFF2-40B4-BE49-F238E27FC236}">
                <a16:creationId xmlns:a16="http://schemas.microsoft.com/office/drawing/2014/main" id="{636D701B-71DC-31D6-C1FF-0FA519015D3A}"/>
              </a:ext>
            </a:extLst>
          </p:cNvPr>
          <p:cNvPicPr>
            <a:picLocks noChangeAspect="1"/>
          </p:cNvPicPr>
          <p:nvPr/>
        </p:nvPicPr>
        <p:blipFill>
          <a:blip r:embed="rId14"/>
          <a:stretch>
            <a:fillRect/>
          </a:stretch>
        </p:blipFill>
        <p:spPr>
          <a:xfrm>
            <a:off x="6896514" y="4176038"/>
            <a:ext cx="2062395" cy="781991"/>
          </a:xfrm>
          <a:prstGeom prst="rect">
            <a:avLst/>
          </a:prstGeom>
          <a:ln w="38100">
            <a:solidFill>
              <a:srgbClr val="00B050"/>
            </a:solidFill>
          </a:ln>
        </p:spPr>
      </p:pic>
      <p:pic>
        <p:nvPicPr>
          <p:cNvPr id="36" name="Picture 35">
            <a:extLst>
              <a:ext uri="{FF2B5EF4-FFF2-40B4-BE49-F238E27FC236}">
                <a16:creationId xmlns:a16="http://schemas.microsoft.com/office/drawing/2014/main" id="{E999436D-6CF8-9996-2664-1E68678B0120}"/>
              </a:ext>
            </a:extLst>
          </p:cNvPr>
          <p:cNvPicPr>
            <a:picLocks noChangeAspect="1"/>
          </p:cNvPicPr>
          <p:nvPr/>
        </p:nvPicPr>
        <p:blipFill>
          <a:blip r:embed="rId15"/>
          <a:stretch>
            <a:fillRect/>
          </a:stretch>
        </p:blipFill>
        <p:spPr>
          <a:xfrm>
            <a:off x="9086198" y="4176038"/>
            <a:ext cx="2425744" cy="765521"/>
          </a:xfrm>
          <a:prstGeom prst="rect">
            <a:avLst/>
          </a:prstGeom>
          <a:ln w="38100">
            <a:solidFill>
              <a:srgbClr val="00B050"/>
            </a:solidFill>
          </a:ln>
        </p:spPr>
      </p:pic>
      <p:pic>
        <p:nvPicPr>
          <p:cNvPr id="38" name="Picture 37">
            <a:extLst>
              <a:ext uri="{FF2B5EF4-FFF2-40B4-BE49-F238E27FC236}">
                <a16:creationId xmlns:a16="http://schemas.microsoft.com/office/drawing/2014/main" id="{7972882E-833E-C6D9-95D6-E57B69A53949}"/>
              </a:ext>
            </a:extLst>
          </p:cNvPr>
          <p:cNvPicPr>
            <a:picLocks noChangeAspect="1"/>
          </p:cNvPicPr>
          <p:nvPr/>
        </p:nvPicPr>
        <p:blipFill>
          <a:blip r:embed="rId16"/>
          <a:stretch>
            <a:fillRect/>
          </a:stretch>
        </p:blipFill>
        <p:spPr>
          <a:xfrm>
            <a:off x="4297524" y="5072711"/>
            <a:ext cx="1807079" cy="704202"/>
          </a:xfrm>
          <a:prstGeom prst="rect">
            <a:avLst/>
          </a:prstGeom>
          <a:ln w="38100">
            <a:solidFill>
              <a:srgbClr val="0070C0"/>
            </a:solidFill>
          </a:ln>
        </p:spPr>
      </p:pic>
      <p:pic>
        <p:nvPicPr>
          <p:cNvPr id="40" name="Picture 39">
            <a:extLst>
              <a:ext uri="{FF2B5EF4-FFF2-40B4-BE49-F238E27FC236}">
                <a16:creationId xmlns:a16="http://schemas.microsoft.com/office/drawing/2014/main" id="{955E93CD-2A56-DDAE-D47C-28765DD29343}"/>
              </a:ext>
            </a:extLst>
          </p:cNvPr>
          <p:cNvPicPr>
            <a:picLocks noChangeAspect="1"/>
          </p:cNvPicPr>
          <p:nvPr/>
        </p:nvPicPr>
        <p:blipFill>
          <a:blip r:embed="rId17"/>
          <a:stretch>
            <a:fillRect/>
          </a:stretch>
        </p:blipFill>
        <p:spPr>
          <a:xfrm>
            <a:off x="6227353" y="5082566"/>
            <a:ext cx="1892297" cy="704202"/>
          </a:xfrm>
          <a:prstGeom prst="rect">
            <a:avLst/>
          </a:prstGeom>
          <a:ln w="38100">
            <a:solidFill>
              <a:srgbClr val="0070C0"/>
            </a:solidFill>
          </a:ln>
        </p:spPr>
      </p:pic>
      <p:pic>
        <p:nvPicPr>
          <p:cNvPr id="42" name="Picture 41">
            <a:extLst>
              <a:ext uri="{FF2B5EF4-FFF2-40B4-BE49-F238E27FC236}">
                <a16:creationId xmlns:a16="http://schemas.microsoft.com/office/drawing/2014/main" id="{3FE2B68F-6494-D215-191E-EDBFA19B5A39}"/>
              </a:ext>
            </a:extLst>
          </p:cNvPr>
          <p:cNvPicPr>
            <a:picLocks noChangeAspect="1"/>
          </p:cNvPicPr>
          <p:nvPr/>
        </p:nvPicPr>
        <p:blipFill>
          <a:blip r:embed="rId18"/>
          <a:stretch>
            <a:fillRect/>
          </a:stretch>
        </p:blipFill>
        <p:spPr>
          <a:xfrm>
            <a:off x="8252514" y="5066702"/>
            <a:ext cx="1923748" cy="726394"/>
          </a:xfrm>
          <a:prstGeom prst="rect">
            <a:avLst/>
          </a:prstGeom>
          <a:ln w="38100">
            <a:solidFill>
              <a:srgbClr val="0070C0"/>
            </a:solidFill>
          </a:ln>
        </p:spPr>
      </p:pic>
      <p:pic>
        <p:nvPicPr>
          <p:cNvPr id="44" name="Picture 43">
            <a:extLst>
              <a:ext uri="{FF2B5EF4-FFF2-40B4-BE49-F238E27FC236}">
                <a16:creationId xmlns:a16="http://schemas.microsoft.com/office/drawing/2014/main" id="{DD4BA30D-B892-EF4D-5056-670FCB846CA3}"/>
              </a:ext>
            </a:extLst>
          </p:cNvPr>
          <p:cNvPicPr>
            <a:picLocks noChangeAspect="1"/>
          </p:cNvPicPr>
          <p:nvPr/>
        </p:nvPicPr>
        <p:blipFill>
          <a:blip r:embed="rId19"/>
          <a:stretch>
            <a:fillRect/>
          </a:stretch>
        </p:blipFill>
        <p:spPr>
          <a:xfrm>
            <a:off x="10267561" y="5075629"/>
            <a:ext cx="1923749" cy="710684"/>
          </a:xfrm>
          <a:prstGeom prst="rect">
            <a:avLst/>
          </a:prstGeom>
          <a:ln w="38100">
            <a:solidFill>
              <a:srgbClr val="0070C0"/>
            </a:solidFill>
          </a:ln>
        </p:spPr>
      </p:pic>
      <p:pic>
        <p:nvPicPr>
          <p:cNvPr id="46" name="Picture 45">
            <a:extLst>
              <a:ext uri="{FF2B5EF4-FFF2-40B4-BE49-F238E27FC236}">
                <a16:creationId xmlns:a16="http://schemas.microsoft.com/office/drawing/2014/main" id="{40BE324A-CE69-1EF1-F8FE-F289ED679028}"/>
              </a:ext>
            </a:extLst>
          </p:cNvPr>
          <p:cNvPicPr>
            <a:picLocks noChangeAspect="1"/>
          </p:cNvPicPr>
          <p:nvPr/>
        </p:nvPicPr>
        <p:blipFill>
          <a:blip r:embed="rId20"/>
          <a:stretch>
            <a:fillRect/>
          </a:stretch>
        </p:blipFill>
        <p:spPr>
          <a:xfrm>
            <a:off x="4297524" y="5900350"/>
            <a:ext cx="1835978" cy="697207"/>
          </a:xfrm>
          <a:prstGeom prst="rect">
            <a:avLst/>
          </a:prstGeom>
          <a:ln w="38100">
            <a:solidFill>
              <a:srgbClr val="0070C0"/>
            </a:solidFill>
          </a:ln>
        </p:spPr>
      </p:pic>
      <p:pic>
        <p:nvPicPr>
          <p:cNvPr id="48" name="Picture 47">
            <a:extLst>
              <a:ext uri="{FF2B5EF4-FFF2-40B4-BE49-F238E27FC236}">
                <a16:creationId xmlns:a16="http://schemas.microsoft.com/office/drawing/2014/main" id="{6BAB79A9-6DFE-C185-3F75-60F0B2C245A0}"/>
              </a:ext>
            </a:extLst>
          </p:cNvPr>
          <p:cNvPicPr>
            <a:picLocks noChangeAspect="1"/>
          </p:cNvPicPr>
          <p:nvPr/>
        </p:nvPicPr>
        <p:blipFill>
          <a:blip r:embed="rId21"/>
          <a:stretch>
            <a:fillRect/>
          </a:stretch>
        </p:blipFill>
        <p:spPr>
          <a:xfrm>
            <a:off x="6227353" y="5902275"/>
            <a:ext cx="2139899" cy="687672"/>
          </a:xfrm>
          <a:prstGeom prst="rect">
            <a:avLst/>
          </a:prstGeom>
          <a:ln w="38100">
            <a:solidFill>
              <a:srgbClr val="0070C0"/>
            </a:solidFill>
          </a:ln>
        </p:spPr>
      </p:pic>
      <p:sp>
        <p:nvSpPr>
          <p:cNvPr id="49" name="Rectangle 48">
            <a:extLst>
              <a:ext uri="{FF2B5EF4-FFF2-40B4-BE49-F238E27FC236}">
                <a16:creationId xmlns:a16="http://schemas.microsoft.com/office/drawing/2014/main" id="{A8AC3617-DDE1-091C-1C24-EE7455461A82}"/>
              </a:ext>
            </a:extLst>
          </p:cNvPr>
          <p:cNvSpPr/>
          <p:nvPr/>
        </p:nvSpPr>
        <p:spPr>
          <a:xfrm>
            <a:off x="2802194" y="2762865"/>
            <a:ext cx="367934" cy="238647"/>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0" name="Rectangle 49">
            <a:extLst>
              <a:ext uri="{FF2B5EF4-FFF2-40B4-BE49-F238E27FC236}">
                <a16:creationId xmlns:a16="http://schemas.microsoft.com/office/drawing/2014/main" id="{B9C11652-2789-2E17-BA9F-2F55918C8584}"/>
              </a:ext>
            </a:extLst>
          </p:cNvPr>
          <p:cNvSpPr/>
          <p:nvPr/>
        </p:nvSpPr>
        <p:spPr>
          <a:xfrm>
            <a:off x="5265902" y="2087904"/>
            <a:ext cx="270902" cy="182342"/>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1" name="Rectangle 50">
            <a:extLst>
              <a:ext uri="{FF2B5EF4-FFF2-40B4-BE49-F238E27FC236}">
                <a16:creationId xmlns:a16="http://schemas.microsoft.com/office/drawing/2014/main" id="{A41F1AFE-479D-E752-C910-92EEC6E8C003}"/>
              </a:ext>
            </a:extLst>
          </p:cNvPr>
          <p:cNvSpPr/>
          <p:nvPr/>
        </p:nvSpPr>
        <p:spPr>
          <a:xfrm>
            <a:off x="9110565" y="2087904"/>
            <a:ext cx="230080" cy="189789"/>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2" name="Rectangle 51">
            <a:extLst>
              <a:ext uri="{FF2B5EF4-FFF2-40B4-BE49-F238E27FC236}">
                <a16:creationId xmlns:a16="http://schemas.microsoft.com/office/drawing/2014/main" id="{871161BE-14A9-7088-92D3-623D6989C312}"/>
              </a:ext>
            </a:extLst>
          </p:cNvPr>
          <p:cNvSpPr/>
          <p:nvPr/>
        </p:nvSpPr>
        <p:spPr>
          <a:xfrm>
            <a:off x="4300878" y="2949706"/>
            <a:ext cx="230080" cy="189789"/>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3" name="Rectangle 52">
            <a:extLst>
              <a:ext uri="{FF2B5EF4-FFF2-40B4-BE49-F238E27FC236}">
                <a16:creationId xmlns:a16="http://schemas.microsoft.com/office/drawing/2014/main" id="{FF38C4E3-FA54-3B0C-9116-330C913A5B17}"/>
              </a:ext>
            </a:extLst>
          </p:cNvPr>
          <p:cNvSpPr/>
          <p:nvPr/>
        </p:nvSpPr>
        <p:spPr>
          <a:xfrm>
            <a:off x="7763510" y="2969600"/>
            <a:ext cx="230080" cy="189789"/>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4" name="Rectangle 53">
            <a:extLst>
              <a:ext uri="{FF2B5EF4-FFF2-40B4-BE49-F238E27FC236}">
                <a16:creationId xmlns:a16="http://schemas.microsoft.com/office/drawing/2014/main" id="{DB22B468-4540-1D00-DC74-38694973AA6E}"/>
              </a:ext>
            </a:extLst>
          </p:cNvPr>
          <p:cNvSpPr/>
          <p:nvPr/>
        </p:nvSpPr>
        <p:spPr>
          <a:xfrm>
            <a:off x="9760135" y="2909885"/>
            <a:ext cx="230080" cy="189789"/>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5" name="Rectangle 54">
            <a:extLst>
              <a:ext uri="{FF2B5EF4-FFF2-40B4-BE49-F238E27FC236}">
                <a16:creationId xmlns:a16="http://schemas.microsoft.com/office/drawing/2014/main" id="{E41C27FA-F0F3-3AB0-E726-35A2AA2E5EE8}"/>
              </a:ext>
            </a:extLst>
          </p:cNvPr>
          <p:cNvSpPr/>
          <p:nvPr/>
        </p:nvSpPr>
        <p:spPr>
          <a:xfrm>
            <a:off x="4647094" y="3809941"/>
            <a:ext cx="230080" cy="189789"/>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7" name="Rectangle 56">
            <a:extLst>
              <a:ext uri="{FF2B5EF4-FFF2-40B4-BE49-F238E27FC236}">
                <a16:creationId xmlns:a16="http://schemas.microsoft.com/office/drawing/2014/main" id="{DEA5CEEE-EBD0-398A-7C7D-3CACEEB0EEFB}"/>
              </a:ext>
            </a:extLst>
          </p:cNvPr>
          <p:cNvSpPr/>
          <p:nvPr/>
        </p:nvSpPr>
        <p:spPr>
          <a:xfrm>
            <a:off x="8111646" y="3833601"/>
            <a:ext cx="230080" cy="189789"/>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8" name="Rectangle 57">
            <a:extLst>
              <a:ext uri="{FF2B5EF4-FFF2-40B4-BE49-F238E27FC236}">
                <a16:creationId xmlns:a16="http://schemas.microsoft.com/office/drawing/2014/main" id="{481A59DD-0140-82C2-EED1-E3718C4FC3B3}"/>
              </a:ext>
            </a:extLst>
          </p:cNvPr>
          <p:cNvSpPr/>
          <p:nvPr/>
        </p:nvSpPr>
        <p:spPr>
          <a:xfrm>
            <a:off x="9321768" y="3825654"/>
            <a:ext cx="230080" cy="189789"/>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9" name="Rectangle 58">
            <a:extLst>
              <a:ext uri="{FF2B5EF4-FFF2-40B4-BE49-F238E27FC236}">
                <a16:creationId xmlns:a16="http://schemas.microsoft.com/office/drawing/2014/main" id="{B6249706-AB2C-2441-9FD4-7E222EDDCA17}"/>
              </a:ext>
            </a:extLst>
          </p:cNvPr>
          <p:cNvSpPr/>
          <p:nvPr/>
        </p:nvSpPr>
        <p:spPr>
          <a:xfrm>
            <a:off x="5434820" y="4704096"/>
            <a:ext cx="230080" cy="189789"/>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0" name="Rectangle 59">
            <a:extLst>
              <a:ext uri="{FF2B5EF4-FFF2-40B4-BE49-F238E27FC236}">
                <a16:creationId xmlns:a16="http://schemas.microsoft.com/office/drawing/2014/main" id="{AF860698-7E57-E19C-E478-C2B5B33C626F}"/>
              </a:ext>
            </a:extLst>
          </p:cNvPr>
          <p:cNvSpPr/>
          <p:nvPr/>
        </p:nvSpPr>
        <p:spPr>
          <a:xfrm>
            <a:off x="7251596" y="4750286"/>
            <a:ext cx="230080" cy="189789"/>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1" name="Rectangle 60">
            <a:extLst>
              <a:ext uri="{FF2B5EF4-FFF2-40B4-BE49-F238E27FC236}">
                <a16:creationId xmlns:a16="http://schemas.microsoft.com/office/drawing/2014/main" id="{50AAF0ED-CE30-4C52-7AAB-8B15C2FBA9BC}"/>
              </a:ext>
            </a:extLst>
          </p:cNvPr>
          <p:cNvSpPr/>
          <p:nvPr/>
        </p:nvSpPr>
        <p:spPr>
          <a:xfrm>
            <a:off x="10811105" y="4744730"/>
            <a:ext cx="230080" cy="189789"/>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2" name="Rectangle 61">
            <a:extLst>
              <a:ext uri="{FF2B5EF4-FFF2-40B4-BE49-F238E27FC236}">
                <a16:creationId xmlns:a16="http://schemas.microsoft.com/office/drawing/2014/main" id="{02C8755C-3964-EB4C-B5AB-01915E0C9437}"/>
              </a:ext>
            </a:extLst>
          </p:cNvPr>
          <p:cNvSpPr/>
          <p:nvPr/>
        </p:nvSpPr>
        <p:spPr>
          <a:xfrm>
            <a:off x="4581214" y="5566444"/>
            <a:ext cx="230080" cy="189789"/>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3" name="Rectangle 62">
            <a:extLst>
              <a:ext uri="{FF2B5EF4-FFF2-40B4-BE49-F238E27FC236}">
                <a16:creationId xmlns:a16="http://schemas.microsoft.com/office/drawing/2014/main" id="{AB433717-FF90-AD8F-16B4-2B0DF6ACE51D}"/>
              </a:ext>
            </a:extLst>
          </p:cNvPr>
          <p:cNvSpPr/>
          <p:nvPr/>
        </p:nvSpPr>
        <p:spPr>
          <a:xfrm>
            <a:off x="7058461" y="5605820"/>
            <a:ext cx="230080" cy="189789"/>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4" name="Rectangle 63">
            <a:extLst>
              <a:ext uri="{FF2B5EF4-FFF2-40B4-BE49-F238E27FC236}">
                <a16:creationId xmlns:a16="http://schemas.microsoft.com/office/drawing/2014/main" id="{24167177-6596-839E-7C27-602FB3DB19B4}"/>
              </a:ext>
            </a:extLst>
          </p:cNvPr>
          <p:cNvSpPr/>
          <p:nvPr/>
        </p:nvSpPr>
        <p:spPr>
          <a:xfrm>
            <a:off x="8559134" y="5603307"/>
            <a:ext cx="230080" cy="189789"/>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5" name="Rectangle 64">
            <a:extLst>
              <a:ext uri="{FF2B5EF4-FFF2-40B4-BE49-F238E27FC236}">
                <a16:creationId xmlns:a16="http://schemas.microsoft.com/office/drawing/2014/main" id="{4B9144BF-8D3D-0CF7-B8D4-AAFAC2453A4E}"/>
              </a:ext>
            </a:extLst>
          </p:cNvPr>
          <p:cNvSpPr/>
          <p:nvPr/>
        </p:nvSpPr>
        <p:spPr>
          <a:xfrm>
            <a:off x="11142345" y="5626020"/>
            <a:ext cx="230080" cy="189789"/>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6" name="Rectangle 65">
            <a:extLst>
              <a:ext uri="{FF2B5EF4-FFF2-40B4-BE49-F238E27FC236}">
                <a16:creationId xmlns:a16="http://schemas.microsoft.com/office/drawing/2014/main" id="{FCF39699-5E1E-8E77-FA20-DE1632ECEC91}"/>
              </a:ext>
            </a:extLst>
          </p:cNvPr>
          <p:cNvSpPr/>
          <p:nvPr/>
        </p:nvSpPr>
        <p:spPr>
          <a:xfrm>
            <a:off x="4591046" y="6400134"/>
            <a:ext cx="230080" cy="189789"/>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7" name="Rectangle 66">
            <a:extLst>
              <a:ext uri="{FF2B5EF4-FFF2-40B4-BE49-F238E27FC236}">
                <a16:creationId xmlns:a16="http://schemas.microsoft.com/office/drawing/2014/main" id="{3064DA91-B5BC-4FF3-C4AA-108257CEACA1}"/>
              </a:ext>
            </a:extLst>
          </p:cNvPr>
          <p:cNvSpPr/>
          <p:nvPr/>
        </p:nvSpPr>
        <p:spPr>
          <a:xfrm>
            <a:off x="6624158" y="6402259"/>
            <a:ext cx="230080" cy="189789"/>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274215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p:nvSpPr>
          <p:cNvPr id="10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Google Shape;86;p18"/>
          <p:cNvSpPr txBox="1">
            <a:spLocks noGrp="1"/>
          </p:cNvSpPr>
          <p:nvPr>
            <p:ph type="title"/>
          </p:nvPr>
        </p:nvSpPr>
        <p:spPr>
          <a:xfrm>
            <a:off x="1028700" y="1967266"/>
            <a:ext cx="2628900" cy="2547257"/>
          </a:xfrm>
          <a:prstGeom prst="rect">
            <a:avLst/>
          </a:prstGeom>
          <a:noFill/>
        </p:spPr>
        <p:txBody>
          <a:bodyPr spcFirstLastPara="1" vert="horz" lIns="91440" tIns="45720" rIns="91440" bIns="45720" rtlCol="0" anchor="ctr" anchorCtr="0">
            <a:normAutofit/>
          </a:bodyPr>
          <a:lstStyle/>
          <a:p>
            <a:pPr algn="ctr">
              <a:spcBef>
                <a:spcPct val="0"/>
              </a:spcBef>
            </a:pPr>
            <a:r>
              <a:rPr lang="en-US" sz="3600" kern="1200">
                <a:solidFill>
                  <a:srgbClr val="FFFFFF"/>
                </a:solidFill>
                <a:latin typeface="+mj-lt"/>
                <a:ea typeface="+mj-ea"/>
                <a:cs typeface="+mj-cs"/>
              </a:rPr>
              <a:t>[Show Monster Cards] (Trello screenshot)</a:t>
            </a:r>
          </a:p>
        </p:txBody>
      </p:sp>
      <p:pic>
        <p:nvPicPr>
          <p:cNvPr id="5" name="Picture 4">
            <a:extLst>
              <a:ext uri="{FF2B5EF4-FFF2-40B4-BE49-F238E27FC236}">
                <a16:creationId xmlns:a16="http://schemas.microsoft.com/office/drawing/2014/main" id="{20073F34-3755-912A-A766-75FFB2CBA90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3653" b="89498" l="4082" r="93197">
                        <a14:foregroundMark x1="19388" y1="11872" x2="7483" y2="15525"/>
                        <a14:foregroundMark x1="7483" y1="15525" x2="7823" y2="82192"/>
                        <a14:foregroundMark x1="7823" y1="82192" x2="77551" y2="88584"/>
                        <a14:foregroundMark x1="77551" y1="88584" x2="89456" y2="87215"/>
                        <a14:foregroundMark x1="89456" y1="87215" x2="91497" y2="78995"/>
                        <a14:foregroundMark x1="91497" y1="78995" x2="90816" y2="50228"/>
                        <a14:foregroundMark x1="90816" y1="50228" x2="94218" y2="32877"/>
                        <a14:foregroundMark x1="94218" y1="32877" x2="90136" y2="17352"/>
                        <a14:foregroundMark x1="90136" y1="17352" x2="79592" y2="12785"/>
                        <a14:foregroundMark x1="79592" y1="12785" x2="65986" y2="21005"/>
                        <a14:foregroundMark x1="65986" y1="21005" x2="51361" y2="21918"/>
                        <a14:foregroundMark x1="67687" y1="15982" x2="35034" y2="9132"/>
                        <a14:foregroundMark x1="22162" y1="10903" x2="13265" y2="11872"/>
                        <a14:foregroundMark x1="4422" y1="12329" x2="19827" y2="5695"/>
                        <a14:foregroundMark x1="5102" y1="7306" x2="4082" y2="60274"/>
                        <a14:foregroundMark x1="5442" y1="89041" x2="14966" y2="87671"/>
                        <a14:foregroundMark x1="14966" y1="87671" x2="41156" y2="89498"/>
                        <a14:foregroundMark x1="90136" y1="91781" x2="93537" y2="78539"/>
                        <a14:foregroundMark x1="93537" y1="78539" x2="93197" y2="7763"/>
                        <a14:foregroundMark x1="24830" y1="12785" x2="24579" y2="11775"/>
                        <a14:foregroundMark x1="24830" y1="5479" x2="24623" y2="5368"/>
                        <a14:foregroundMark x1="25510" y1="5479" x2="24554" y2="5222"/>
                        <a14:foregroundMark x1="23810" y1="4566" x2="22858" y2="4566"/>
                        <a14:foregroundMark x1="23810" y1="5023" x2="23810" y2="5023"/>
                        <a14:backgroundMark x1="23810" y1="3653" x2="23377" y2="3653"/>
                        <a14:backgroundMark x1="22449" y1="3653" x2="18707" y2="3196"/>
                      </a14:backgroundRemoval>
                    </a14:imgEffect>
                  </a14:imgLayer>
                </a14:imgProps>
              </a:ext>
            </a:extLst>
          </a:blip>
          <a:stretch>
            <a:fillRect/>
          </a:stretch>
        </p:blipFill>
        <p:spPr>
          <a:xfrm>
            <a:off x="4777316" y="902370"/>
            <a:ext cx="6780700" cy="5050931"/>
          </a:xfrm>
          <a:prstGeom prst="rect">
            <a:avLst/>
          </a:prstGeom>
        </p:spPr>
      </p:pic>
    </p:spTree>
    <p:extLst>
      <p:ext uri="{BB962C8B-B14F-4D97-AF65-F5344CB8AC3E}">
        <p14:creationId xmlns:p14="http://schemas.microsoft.com/office/powerpoint/2010/main" val="33154025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30936" y="502920"/>
            <a:ext cx="3419856" cy="1463040"/>
          </a:xfrm>
          <a:prstGeom prst="rect">
            <a:avLst/>
          </a:prstGeom>
        </p:spPr>
        <p:txBody>
          <a:bodyPr spcFirstLastPara="1" vert="horz" lIns="91440" tIns="45720" rIns="91440" bIns="45720" rtlCol="0" anchor="ctr" anchorCtr="0">
            <a:normAutofit/>
          </a:bodyPr>
          <a:lstStyle/>
          <a:p>
            <a:pPr>
              <a:spcBef>
                <a:spcPct val="0"/>
              </a:spcBef>
            </a:pPr>
            <a:r>
              <a:rPr lang="en-US" sz="3700" kern="1200">
                <a:solidFill>
                  <a:schemeClr val="tx1"/>
                </a:solidFill>
                <a:latin typeface="+mj-lt"/>
                <a:ea typeface="+mj-ea"/>
                <a:cs typeface="+mj-cs"/>
              </a:rPr>
              <a:t>[Show Monster Cards] - Test Plan</a:t>
            </a:r>
            <a:endParaRPr lang="en-US" sz="3700" kern="1200" dirty="0">
              <a:solidFill>
                <a:schemeClr val="tx1"/>
              </a:solidFill>
              <a:latin typeface="+mj-lt"/>
              <a:ea typeface="+mj-ea"/>
              <a:cs typeface="+mj-cs"/>
            </a:endParaRPr>
          </a:p>
        </p:txBody>
      </p:sp>
      <p:sp>
        <p:nvSpPr>
          <p:cNvPr id="9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18343B6-2201-4ACD-B907-770BC22E8B26}"/>
              </a:ext>
            </a:extLst>
          </p:cNvPr>
          <p:cNvSpPr/>
          <p:nvPr/>
        </p:nvSpPr>
        <p:spPr>
          <a:xfrm>
            <a:off x="4654295" y="502920"/>
            <a:ext cx="6894576" cy="1463040"/>
          </a:xfrm>
          <a:prstGeom prst="rect">
            <a:avLst/>
          </a:prstGeom>
        </p:spPr>
        <p:txBody>
          <a:bodyPr vert="horz" lIns="91440" tIns="45720" rIns="91440" bIns="45720" rtlCol="0" anchor="ctr">
            <a:normAutofit/>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lang="en-US" sz="2200" i="1"/>
              <a:t>Additional rows can be added by clicking in the last cell and then using the Tab key </a:t>
            </a:r>
          </a:p>
        </p:txBody>
      </p:sp>
      <p:graphicFrame>
        <p:nvGraphicFramePr>
          <p:cNvPr id="92" name="Google Shape;92;p19"/>
          <p:cNvGraphicFramePr/>
          <p:nvPr>
            <p:extLst>
              <p:ext uri="{D42A27DB-BD31-4B8C-83A1-F6EECF244321}">
                <p14:modId xmlns:p14="http://schemas.microsoft.com/office/powerpoint/2010/main" val="125533027"/>
              </p:ext>
            </p:extLst>
          </p:nvPr>
        </p:nvGraphicFramePr>
        <p:xfrm>
          <a:off x="2140819" y="2468880"/>
          <a:ext cx="7910361" cy="3473330"/>
        </p:xfrm>
        <a:graphic>
          <a:graphicData uri="http://schemas.openxmlformats.org/drawingml/2006/table">
            <a:tbl>
              <a:tblPr firstRow="1" bandRow="1">
                <a:noFill/>
              </a:tblPr>
              <a:tblGrid>
                <a:gridCol w="4849783">
                  <a:extLst>
                    <a:ext uri="{9D8B030D-6E8A-4147-A177-3AD203B41FA5}">
                      <a16:colId xmlns:a16="http://schemas.microsoft.com/office/drawing/2014/main" val="20000"/>
                    </a:ext>
                  </a:extLst>
                </a:gridCol>
                <a:gridCol w="3060578">
                  <a:extLst>
                    <a:ext uri="{9D8B030D-6E8A-4147-A177-3AD203B41FA5}">
                      <a16:colId xmlns:a16="http://schemas.microsoft.com/office/drawing/2014/main" val="20001"/>
                    </a:ext>
                  </a:extLst>
                </a:gridCol>
              </a:tblGrid>
              <a:tr h="449271">
                <a:tc>
                  <a:txBody>
                    <a:bodyPr/>
                    <a:lstStyle/>
                    <a:p>
                      <a:pPr marL="0" lvl="0" indent="0" algn="l" rtl="0">
                        <a:spcBef>
                          <a:spcPts val="0"/>
                        </a:spcBef>
                        <a:spcAft>
                          <a:spcPts val="0"/>
                        </a:spcAft>
                        <a:buNone/>
                      </a:pPr>
                      <a:r>
                        <a:rPr lang="en" sz="1700" b="1" dirty="0"/>
                        <a:t>Test Cases – input</a:t>
                      </a:r>
                      <a:endParaRPr sz="1700" b="1" dirty="0"/>
                    </a:p>
                  </a:txBody>
                  <a:tcPr marL="167613" marR="167613" marT="167613" marB="167613">
                    <a:solidFill>
                      <a:srgbClr val="CCCCCC"/>
                    </a:solidFill>
                  </a:tcPr>
                </a:tc>
                <a:tc>
                  <a:txBody>
                    <a:bodyPr/>
                    <a:lstStyle/>
                    <a:p>
                      <a:pPr marL="0" lvl="0" indent="0" algn="l" rtl="0">
                        <a:spcBef>
                          <a:spcPts val="0"/>
                        </a:spcBef>
                        <a:spcAft>
                          <a:spcPts val="0"/>
                        </a:spcAft>
                        <a:buNone/>
                      </a:pPr>
                      <a:r>
                        <a:rPr lang="en" sz="1700" b="1" dirty="0"/>
                        <a:t>Expected output</a:t>
                      </a:r>
                      <a:endParaRPr sz="1700" b="1" dirty="0"/>
                    </a:p>
                  </a:txBody>
                  <a:tcPr marL="167613" marR="167613" marT="167613" marB="167613">
                    <a:solidFill>
                      <a:srgbClr val="CCCCCC"/>
                    </a:solidFill>
                  </a:tcPr>
                </a:tc>
                <a:extLst>
                  <a:ext uri="{0D108BD9-81ED-4DB2-BD59-A6C34878D82A}">
                    <a16:rowId xmlns:a16="http://schemas.microsoft.com/office/drawing/2014/main" val="10000"/>
                  </a:ext>
                </a:extLst>
              </a:tr>
              <a:tr h="618993">
                <a:tc>
                  <a:txBody>
                    <a:bodyPr/>
                    <a:lstStyle/>
                    <a:p>
                      <a:pPr lvl="0" algn="l">
                        <a:lnSpc>
                          <a:spcPct val="100000"/>
                        </a:lnSpc>
                        <a:spcBef>
                          <a:spcPts val="0"/>
                        </a:spcBef>
                        <a:spcAft>
                          <a:spcPts val="0"/>
                        </a:spcAft>
                        <a:buNone/>
                      </a:pPr>
                      <a:r>
                        <a:rPr lang="en-US" sz="1300" b="1" i="0" u="none" strike="noStrike" noProof="0" dirty="0">
                          <a:solidFill>
                            <a:srgbClr val="6A8759"/>
                          </a:solidFill>
                          <a:latin typeface="Consolas"/>
                        </a:rPr>
                        <a:t>Would you like to View a MONSTER or Show all MONSTERS</a:t>
                      </a:r>
                    </a:p>
                    <a:p>
                      <a:pPr lvl="0" algn="l">
                        <a:lnSpc>
                          <a:spcPct val="100000"/>
                        </a:lnSpc>
                        <a:spcBef>
                          <a:spcPts val="0"/>
                        </a:spcBef>
                        <a:spcAft>
                          <a:spcPts val="0"/>
                        </a:spcAft>
                        <a:buNone/>
                      </a:pPr>
                      <a:r>
                        <a:rPr lang="en-US" sz="1300" b="1" i="0" u="none" strike="noStrike" noProof="0" dirty="0">
                          <a:solidFill>
                            <a:srgbClr val="6A8759"/>
                          </a:solidFill>
                          <a:latin typeface="Consolas"/>
                        </a:rPr>
                        <a:t>-Show MONTERS</a:t>
                      </a:r>
                    </a:p>
                  </a:txBody>
                  <a:tcPr marL="211289" marR="211289" marT="211289" marB="211289"/>
                </a:tc>
                <a:tc>
                  <a:txBody>
                    <a:bodyPr/>
                    <a:lstStyle/>
                    <a:p>
                      <a:pPr marL="0" lvl="0" indent="0" algn="l">
                        <a:spcBef>
                          <a:spcPts val="0"/>
                        </a:spcBef>
                        <a:spcAft>
                          <a:spcPts val="0"/>
                        </a:spcAft>
                        <a:buNone/>
                      </a:pPr>
                      <a:r>
                        <a:rPr lang="en-US" sz="1300" dirty="0"/>
                        <a:t>Procced to Show Monsters</a:t>
                      </a:r>
                    </a:p>
                  </a:txBody>
                  <a:tcPr marL="211289" marR="211289" marT="211289" marB="211289"/>
                </a:tc>
                <a:extLst>
                  <a:ext uri="{0D108BD9-81ED-4DB2-BD59-A6C34878D82A}">
                    <a16:rowId xmlns:a16="http://schemas.microsoft.com/office/drawing/2014/main" val="260543740"/>
                  </a:ext>
                </a:extLst>
              </a:tr>
              <a:tr h="538193">
                <a:tc>
                  <a:txBody>
                    <a:bodyPr/>
                    <a:lstStyle/>
                    <a:p>
                      <a:pPr lvl="0" algn="l">
                        <a:lnSpc>
                          <a:spcPct val="100000"/>
                        </a:lnSpc>
                        <a:spcBef>
                          <a:spcPts val="0"/>
                        </a:spcBef>
                        <a:spcAft>
                          <a:spcPts val="0"/>
                        </a:spcAft>
                        <a:buNone/>
                      </a:pPr>
                      <a:r>
                        <a:rPr lang="en-US" sz="1300" b="1" i="0" u="none" strike="noStrike" noProof="0" dirty="0">
                          <a:solidFill>
                            <a:srgbClr val="6A8759"/>
                          </a:solidFill>
                          <a:latin typeface="Consolas"/>
                        </a:rPr>
                        <a:t>Previous</a:t>
                      </a:r>
                    </a:p>
                  </a:txBody>
                  <a:tcPr marL="211289" marR="211289" marT="211289" marB="211289"/>
                </a:tc>
                <a:tc>
                  <a:txBody>
                    <a:bodyPr/>
                    <a:lstStyle/>
                    <a:p>
                      <a:pPr marL="0" lvl="0" indent="0" algn="l">
                        <a:spcBef>
                          <a:spcPts val="0"/>
                        </a:spcBef>
                        <a:spcAft>
                          <a:spcPts val="0"/>
                        </a:spcAft>
                        <a:buNone/>
                      </a:pPr>
                      <a:r>
                        <a:rPr lang="en-US" sz="1300" dirty="0"/>
                        <a:t>Go to the previous monster</a:t>
                      </a:r>
                    </a:p>
                  </a:txBody>
                  <a:tcPr marL="211289" marR="211289" marT="211289" marB="211289"/>
                </a:tc>
                <a:extLst>
                  <a:ext uri="{0D108BD9-81ED-4DB2-BD59-A6C34878D82A}">
                    <a16:rowId xmlns:a16="http://schemas.microsoft.com/office/drawing/2014/main" val="10001"/>
                  </a:ext>
                </a:extLst>
              </a:tr>
              <a:tr h="4692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i="0" u="none" strike="noStrike" noProof="0" dirty="0">
                          <a:solidFill>
                            <a:srgbClr val="6A8759"/>
                          </a:solidFill>
                          <a:latin typeface="Consolas"/>
                        </a:rPr>
                        <a:t>Next</a:t>
                      </a:r>
                    </a:p>
                  </a:txBody>
                  <a:tcPr marL="211287" marR="211287" marT="211287" marB="211287"/>
                </a:tc>
                <a:tc>
                  <a:txBody>
                    <a:bodyPr/>
                    <a:lstStyle/>
                    <a:p>
                      <a:pPr marL="0" lvl="0" indent="0" algn="l">
                        <a:spcBef>
                          <a:spcPts val="0"/>
                        </a:spcBef>
                        <a:spcAft>
                          <a:spcPts val="0"/>
                        </a:spcAft>
                        <a:buNone/>
                      </a:pPr>
                      <a:r>
                        <a:rPr lang="en-US" sz="1300" dirty="0"/>
                        <a:t>Go to the next monster</a:t>
                      </a:r>
                    </a:p>
                  </a:txBody>
                  <a:tcPr marL="211287" marR="211287" marT="211287" marB="211287"/>
                </a:tc>
                <a:extLst>
                  <a:ext uri="{0D108BD9-81ED-4DB2-BD59-A6C34878D82A}">
                    <a16:rowId xmlns:a16="http://schemas.microsoft.com/office/drawing/2014/main" val="1567308825"/>
                  </a:ext>
                </a:extLst>
              </a:tr>
              <a:tr h="4692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i="0" u="none" strike="noStrike" noProof="0" dirty="0">
                          <a:solidFill>
                            <a:srgbClr val="6A8759"/>
                          </a:solidFill>
                          <a:latin typeface="Consolas"/>
                        </a:rPr>
                        <a:t>Exit</a:t>
                      </a:r>
                    </a:p>
                  </a:txBody>
                  <a:tcPr marL="211287" marR="211287" marT="211287" marB="21128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Return to welcome</a:t>
                      </a:r>
                    </a:p>
                  </a:txBody>
                  <a:tcPr marL="211287" marR="211287" marT="211287" marB="211287"/>
                </a:tc>
                <a:extLst>
                  <a:ext uri="{0D108BD9-81ED-4DB2-BD59-A6C34878D82A}">
                    <a16:rowId xmlns:a16="http://schemas.microsoft.com/office/drawing/2014/main" val="4112058842"/>
                  </a:ext>
                </a:extLst>
              </a:tr>
            </a:tbl>
          </a:graphicData>
        </a:graphic>
      </p:graphicFrame>
    </p:spTree>
    <p:extLst>
      <p:ext uri="{BB962C8B-B14F-4D97-AF65-F5344CB8AC3E}">
        <p14:creationId xmlns:p14="http://schemas.microsoft.com/office/powerpoint/2010/main" val="3038667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a:t>
            </a:r>
            <a:r>
              <a:rPr lang="en" sz="4400" dirty="0"/>
              <a:t>Show Monster Cards</a:t>
            </a:r>
            <a:r>
              <a:rPr lang="en-NZ" dirty="0"/>
              <a:t>]: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pic>
        <p:nvPicPr>
          <p:cNvPr id="6" name="Picture 5">
            <a:extLst>
              <a:ext uri="{FF2B5EF4-FFF2-40B4-BE49-F238E27FC236}">
                <a16:creationId xmlns:a16="http://schemas.microsoft.com/office/drawing/2014/main" id="{15099314-E2CA-0B8D-4F34-E744C7117B92}"/>
              </a:ext>
            </a:extLst>
          </p:cNvPr>
          <p:cNvPicPr>
            <a:picLocks noChangeAspect="1"/>
          </p:cNvPicPr>
          <p:nvPr/>
        </p:nvPicPr>
        <p:blipFill>
          <a:blip r:embed="rId3"/>
          <a:stretch>
            <a:fillRect/>
          </a:stretch>
        </p:blipFill>
        <p:spPr>
          <a:xfrm>
            <a:off x="256192" y="1984147"/>
            <a:ext cx="3726893" cy="1128183"/>
          </a:xfrm>
          <a:prstGeom prst="rect">
            <a:avLst/>
          </a:prstGeom>
          <a:ln w="38100">
            <a:solidFill>
              <a:srgbClr val="C00000"/>
            </a:solidFill>
          </a:ln>
        </p:spPr>
      </p:pic>
      <p:pic>
        <p:nvPicPr>
          <p:cNvPr id="10" name="Picture 9">
            <a:extLst>
              <a:ext uri="{FF2B5EF4-FFF2-40B4-BE49-F238E27FC236}">
                <a16:creationId xmlns:a16="http://schemas.microsoft.com/office/drawing/2014/main" id="{8EC940A8-B11D-6C5E-A221-EB33DE99E43C}"/>
              </a:ext>
            </a:extLst>
          </p:cNvPr>
          <p:cNvPicPr>
            <a:picLocks noChangeAspect="1"/>
          </p:cNvPicPr>
          <p:nvPr/>
        </p:nvPicPr>
        <p:blipFill>
          <a:blip r:embed="rId4"/>
          <a:stretch>
            <a:fillRect/>
          </a:stretch>
        </p:blipFill>
        <p:spPr>
          <a:xfrm>
            <a:off x="4169244" y="1984147"/>
            <a:ext cx="3036046" cy="1122152"/>
          </a:xfrm>
          <a:prstGeom prst="rect">
            <a:avLst/>
          </a:prstGeom>
          <a:ln w="38100">
            <a:solidFill>
              <a:srgbClr val="C00000"/>
            </a:solidFill>
          </a:ln>
        </p:spPr>
      </p:pic>
      <p:pic>
        <p:nvPicPr>
          <p:cNvPr id="12" name="Picture 11">
            <a:extLst>
              <a:ext uri="{FF2B5EF4-FFF2-40B4-BE49-F238E27FC236}">
                <a16:creationId xmlns:a16="http://schemas.microsoft.com/office/drawing/2014/main" id="{D778A68C-22E9-3E00-62BE-A72226E53F45}"/>
              </a:ext>
            </a:extLst>
          </p:cNvPr>
          <p:cNvPicPr>
            <a:picLocks noChangeAspect="1"/>
          </p:cNvPicPr>
          <p:nvPr/>
        </p:nvPicPr>
        <p:blipFill>
          <a:blip r:embed="rId5"/>
          <a:stretch>
            <a:fillRect/>
          </a:stretch>
        </p:blipFill>
        <p:spPr>
          <a:xfrm>
            <a:off x="7391449" y="1602593"/>
            <a:ext cx="2941767" cy="1128183"/>
          </a:xfrm>
          <a:prstGeom prst="rect">
            <a:avLst/>
          </a:prstGeom>
          <a:ln w="38100">
            <a:solidFill>
              <a:srgbClr val="FFC000"/>
            </a:solidFill>
          </a:ln>
        </p:spPr>
      </p:pic>
      <p:pic>
        <p:nvPicPr>
          <p:cNvPr id="14" name="Picture 13">
            <a:extLst>
              <a:ext uri="{FF2B5EF4-FFF2-40B4-BE49-F238E27FC236}">
                <a16:creationId xmlns:a16="http://schemas.microsoft.com/office/drawing/2014/main" id="{8C5BA476-A6D7-01A4-B8E5-D8EFB9CBAA98}"/>
              </a:ext>
            </a:extLst>
          </p:cNvPr>
          <p:cNvPicPr>
            <a:picLocks noChangeAspect="1"/>
          </p:cNvPicPr>
          <p:nvPr/>
        </p:nvPicPr>
        <p:blipFill>
          <a:blip r:embed="rId6"/>
          <a:stretch>
            <a:fillRect/>
          </a:stretch>
        </p:blipFill>
        <p:spPr>
          <a:xfrm>
            <a:off x="7692391" y="4249743"/>
            <a:ext cx="3036047" cy="1131446"/>
          </a:xfrm>
          <a:prstGeom prst="rect">
            <a:avLst/>
          </a:prstGeom>
          <a:ln w="38100">
            <a:solidFill>
              <a:srgbClr val="00B0F0"/>
            </a:solidFill>
          </a:ln>
        </p:spPr>
      </p:pic>
      <p:pic>
        <p:nvPicPr>
          <p:cNvPr id="16" name="Picture 15">
            <a:extLst>
              <a:ext uri="{FF2B5EF4-FFF2-40B4-BE49-F238E27FC236}">
                <a16:creationId xmlns:a16="http://schemas.microsoft.com/office/drawing/2014/main" id="{B19CDE8D-0DA4-7D78-1585-14F471015AD1}"/>
              </a:ext>
            </a:extLst>
          </p:cNvPr>
          <p:cNvPicPr>
            <a:picLocks noChangeAspect="1"/>
          </p:cNvPicPr>
          <p:nvPr/>
        </p:nvPicPr>
        <p:blipFill>
          <a:blip r:embed="rId7"/>
          <a:stretch>
            <a:fillRect/>
          </a:stretch>
        </p:blipFill>
        <p:spPr>
          <a:xfrm>
            <a:off x="7692392" y="2907115"/>
            <a:ext cx="3036046" cy="1126075"/>
          </a:xfrm>
          <a:prstGeom prst="rect">
            <a:avLst/>
          </a:prstGeom>
          <a:ln w="38100">
            <a:solidFill>
              <a:srgbClr val="92D050"/>
            </a:solidFill>
          </a:ln>
        </p:spPr>
      </p:pic>
      <p:pic>
        <p:nvPicPr>
          <p:cNvPr id="18" name="Picture 17">
            <a:extLst>
              <a:ext uri="{FF2B5EF4-FFF2-40B4-BE49-F238E27FC236}">
                <a16:creationId xmlns:a16="http://schemas.microsoft.com/office/drawing/2014/main" id="{8A1F951F-CCA9-695E-24D2-996DE9C7C565}"/>
              </a:ext>
            </a:extLst>
          </p:cNvPr>
          <p:cNvPicPr>
            <a:picLocks noChangeAspect="1"/>
          </p:cNvPicPr>
          <p:nvPr/>
        </p:nvPicPr>
        <p:blipFill>
          <a:blip r:embed="rId8"/>
          <a:stretch>
            <a:fillRect/>
          </a:stretch>
        </p:blipFill>
        <p:spPr>
          <a:xfrm>
            <a:off x="7692391" y="5597742"/>
            <a:ext cx="3962351" cy="1129057"/>
          </a:xfrm>
          <a:prstGeom prst="rect">
            <a:avLst/>
          </a:prstGeom>
          <a:ln w="38100">
            <a:solidFill>
              <a:srgbClr val="00B0F0"/>
            </a:solidFill>
          </a:ln>
        </p:spPr>
      </p:pic>
      <p:graphicFrame>
        <p:nvGraphicFramePr>
          <p:cNvPr id="19" name="Google Shape;92;p19">
            <a:extLst>
              <a:ext uri="{FF2B5EF4-FFF2-40B4-BE49-F238E27FC236}">
                <a16:creationId xmlns:a16="http://schemas.microsoft.com/office/drawing/2014/main" id="{910A10D3-2361-875C-1CF6-2E80A7DC64F2}"/>
              </a:ext>
            </a:extLst>
          </p:cNvPr>
          <p:cNvGraphicFramePr/>
          <p:nvPr>
            <p:extLst>
              <p:ext uri="{D42A27DB-BD31-4B8C-83A1-F6EECF244321}">
                <p14:modId xmlns:p14="http://schemas.microsoft.com/office/powerpoint/2010/main" val="2696381499"/>
              </p:ext>
            </p:extLst>
          </p:nvPr>
        </p:nvGraphicFramePr>
        <p:xfrm>
          <a:off x="256193" y="3253469"/>
          <a:ext cx="7171646" cy="3473330"/>
        </p:xfrm>
        <a:graphic>
          <a:graphicData uri="http://schemas.openxmlformats.org/drawingml/2006/table">
            <a:tbl>
              <a:tblPr firstRow="1" bandRow="1">
                <a:noFill/>
              </a:tblPr>
              <a:tblGrid>
                <a:gridCol w="4490922">
                  <a:extLst>
                    <a:ext uri="{9D8B030D-6E8A-4147-A177-3AD203B41FA5}">
                      <a16:colId xmlns:a16="http://schemas.microsoft.com/office/drawing/2014/main" val="20000"/>
                    </a:ext>
                  </a:extLst>
                </a:gridCol>
                <a:gridCol w="2680724">
                  <a:extLst>
                    <a:ext uri="{9D8B030D-6E8A-4147-A177-3AD203B41FA5}">
                      <a16:colId xmlns:a16="http://schemas.microsoft.com/office/drawing/2014/main" val="20001"/>
                    </a:ext>
                  </a:extLst>
                </a:gridCol>
              </a:tblGrid>
              <a:tr h="449271">
                <a:tc>
                  <a:txBody>
                    <a:bodyPr/>
                    <a:lstStyle/>
                    <a:p>
                      <a:pPr marL="0" lvl="0" indent="0" algn="l" rtl="0">
                        <a:spcBef>
                          <a:spcPts val="0"/>
                        </a:spcBef>
                        <a:spcAft>
                          <a:spcPts val="0"/>
                        </a:spcAft>
                        <a:buNone/>
                      </a:pPr>
                      <a:r>
                        <a:rPr lang="en" sz="1700" b="1" dirty="0"/>
                        <a:t>Test Cases – input</a:t>
                      </a:r>
                      <a:endParaRPr sz="1700" b="1" dirty="0"/>
                    </a:p>
                  </a:txBody>
                  <a:tcPr marL="167613" marR="167613" marT="167613" marB="167613">
                    <a:solidFill>
                      <a:srgbClr val="CCCCCC"/>
                    </a:solidFill>
                  </a:tcPr>
                </a:tc>
                <a:tc>
                  <a:txBody>
                    <a:bodyPr/>
                    <a:lstStyle/>
                    <a:p>
                      <a:pPr marL="0" lvl="0" indent="0" algn="l" rtl="0">
                        <a:spcBef>
                          <a:spcPts val="0"/>
                        </a:spcBef>
                        <a:spcAft>
                          <a:spcPts val="0"/>
                        </a:spcAft>
                        <a:buNone/>
                      </a:pPr>
                      <a:r>
                        <a:rPr lang="en" sz="1700" b="1" dirty="0"/>
                        <a:t>Expected output</a:t>
                      </a:r>
                      <a:endParaRPr sz="1700" b="1" dirty="0"/>
                    </a:p>
                  </a:txBody>
                  <a:tcPr marL="167613" marR="167613" marT="167613" marB="167613">
                    <a:solidFill>
                      <a:srgbClr val="CCCCCC"/>
                    </a:solidFill>
                  </a:tcPr>
                </a:tc>
                <a:extLst>
                  <a:ext uri="{0D108BD9-81ED-4DB2-BD59-A6C34878D82A}">
                    <a16:rowId xmlns:a16="http://schemas.microsoft.com/office/drawing/2014/main" val="10000"/>
                  </a:ext>
                </a:extLst>
              </a:tr>
              <a:tr h="618993">
                <a:tc>
                  <a:txBody>
                    <a:bodyPr/>
                    <a:lstStyle/>
                    <a:p>
                      <a:pPr lvl="0" algn="l">
                        <a:lnSpc>
                          <a:spcPct val="100000"/>
                        </a:lnSpc>
                        <a:spcBef>
                          <a:spcPts val="0"/>
                        </a:spcBef>
                        <a:spcAft>
                          <a:spcPts val="0"/>
                        </a:spcAft>
                        <a:buNone/>
                      </a:pPr>
                      <a:r>
                        <a:rPr lang="en-US" sz="1300" b="1" i="0" u="none" strike="noStrike" noProof="0" dirty="0">
                          <a:solidFill>
                            <a:srgbClr val="6A8759"/>
                          </a:solidFill>
                          <a:latin typeface="Consolas"/>
                        </a:rPr>
                        <a:t>Would you like to View a MONSTER or Show all MONSTERS</a:t>
                      </a:r>
                    </a:p>
                    <a:p>
                      <a:pPr lvl="0" algn="l">
                        <a:lnSpc>
                          <a:spcPct val="100000"/>
                        </a:lnSpc>
                        <a:spcBef>
                          <a:spcPts val="0"/>
                        </a:spcBef>
                        <a:spcAft>
                          <a:spcPts val="0"/>
                        </a:spcAft>
                        <a:buNone/>
                      </a:pPr>
                      <a:r>
                        <a:rPr lang="en-US" sz="1300" b="1" i="0" u="none" strike="noStrike" noProof="0" dirty="0">
                          <a:solidFill>
                            <a:srgbClr val="6A8759"/>
                          </a:solidFill>
                          <a:latin typeface="Consolas"/>
                        </a:rPr>
                        <a:t>-Show MONTERS</a:t>
                      </a:r>
                    </a:p>
                  </a:txBody>
                  <a:tcPr marL="211289" marR="211289" marT="211289" marB="211289"/>
                </a:tc>
                <a:tc>
                  <a:txBody>
                    <a:bodyPr/>
                    <a:lstStyle/>
                    <a:p>
                      <a:pPr marL="0" lvl="0" indent="0" algn="l">
                        <a:spcBef>
                          <a:spcPts val="0"/>
                        </a:spcBef>
                        <a:spcAft>
                          <a:spcPts val="0"/>
                        </a:spcAft>
                        <a:buNone/>
                      </a:pPr>
                      <a:r>
                        <a:rPr lang="en-US" sz="1300" dirty="0"/>
                        <a:t>Procced to Show Monsters</a:t>
                      </a:r>
                    </a:p>
                  </a:txBody>
                  <a:tcPr marL="211289" marR="211289" marT="211289" marB="211289"/>
                </a:tc>
                <a:extLst>
                  <a:ext uri="{0D108BD9-81ED-4DB2-BD59-A6C34878D82A}">
                    <a16:rowId xmlns:a16="http://schemas.microsoft.com/office/drawing/2014/main" val="260543740"/>
                  </a:ext>
                </a:extLst>
              </a:tr>
              <a:tr h="538193">
                <a:tc>
                  <a:txBody>
                    <a:bodyPr/>
                    <a:lstStyle/>
                    <a:p>
                      <a:pPr lvl="0" algn="l">
                        <a:lnSpc>
                          <a:spcPct val="100000"/>
                        </a:lnSpc>
                        <a:spcBef>
                          <a:spcPts val="0"/>
                        </a:spcBef>
                        <a:spcAft>
                          <a:spcPts val="0"/>
                        </a:spcAft>
                        <a:buNone/>
                      </a:pPr>
                      <a:r>
                        <a:rPr lang="en-US" sz="1300" b="1" i="0" u="none" strike="noStrike" noProof="0" dirty="0">
                          <a:solidFill>
                            <a:srgbClr val="6A8759"/>
                          </a:solidFill>
                          <a:latin typeface="Consolas"/>
                        </a:rPr>
                        <a:t>Previous</a:t>
                      </a:r>
                    </a:p>
                  </a:txBody>
                  <a:tcPr marL="211289" marR="211289" marT="211289" marB="211289"/>
                </a:tc>
                <a:tc>
                  <a:txBody>
                    <a:bodyPr/>
                    <a:lstStyle/>
                    <a:p>
                      <a:pPr marL="0" lvl="0" indent="0" algn="l">
                        <a:spcBef>
                          <a:spcPts val="0"/>
                        </a:spcBef>
                        <a:spcAft>
                          <a:spcPts val="0"/>
                        </a:spcAft>
                        <a:buNone/>
                      </a:pPr>
                      <a:r>
                        <a:rPr lang="en-US" sz="1300" dirty="0"/>
                        <a:t>Go to the previous monster</a:t>
                      </a:r>
                    </a:p>
                  </a:txBody>
                  <a:tcPr marL="211289" marR="211289" marT="211289" marB="211289"/>
                </a:tc>
                <a:extLst>
                  <a:ext uri="{0D108BD9-81ED-4DB2-BD59-A6C34878D82A}">
                    <a16:rowId xmlns:a16="http://schemas.microsoft.com/office/drawing/2014/main" val="10001"/>
                  </a:ext>
                </a:extLst>
              </a:tr>
              <a:tr h="4692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i="0" u="none" strike="noStrike" noProof="0" dirty="0">
                          <a:solidFill>
                            <a:srgbClr val="6A8759"/>
                          </a:solidFill>
                          <a:latin typeface="Consolas"/>
                        </a:rPr>
                        <a:t>Next</a:t>
                      </a:r>
                    </a:p>
                  </a:txBody>
                  <a:tcPr marL="211287" marR="211287" marT="211287" marB="211287"/>
                </a:tc>
                <a:tc>
                  <a:txBody>
                    <a:bodyPr/>
                    <a:lstStyle/>
                    <a:p>
                      <a:pPr marL="0" lvl="0" indent="0" algn="l">
                        <a:spcBef>
                          <a:spcPts val="0"/>
                        </a:spcBef>
                        <a:spcAft>
                          <a:spcPts val="0"/>
                        </a:spcAft>
                        <a:buNone/>
                      </a:pPr>
                      <a:r>
                        <a:rPr lang="en-US" sz="1300" dirty="0"/>
                        <a:t>Go to the next monster</a:t>
                      </a:r>
                    </a:p>
                  </a:txBody>
                  <a:tcPr marL="211287" marR="211287" marT="211287" marB="211287"/>
                </a:tc>
                <a:extLst>
                  <a:ext uri="{0D108BD9-81ED-4DB2-BD59-A6C34878D82A}">
                    <a16:rowId xmlns:a16="http://schemas.microsoft.com/office/drawing/2014/main" val="1567308825"/>
                  </a:ext>
                </a:extLst>
              </a:tr>
              <a:tr h="4692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i="0" u="none" strike="noStrike" noProof="0" dirty="0">
                          <a:solidFill>
                            <a:srgbClr val="6A8759"/>
                          </a:solidFill>
                          <a:latin typeface="Consolas"/>
                        </a:rPr>
                        <a:t>Exit</a:t>
                      </a:r>
                    </a:p>
                  </a:txBody>
                  <a:tcPr marL="211287" marR="211287" marT="211287" marB="21128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Return to welcome</a:t>
                      </a:r>
                    </a:p>
                  </a:txBody>
                  <a:tcPr marL="211287" marR="211287" marT="211287" marB="211287"/>
                </a:tc>
                <a:extLst>
                  <a:ext uri="{0D108BD9-81ED-4DB2-BD59-A6C34878D82A}">
                    <a16:rowId xmlns:a16="http://schemas.microsoft.com/office/drawing/2014/main" val="4112058842"/>
                  </a:ext>
                </a:extLst>
              </a:tr>
            </a:tbl>
          </a:graphicData>
        </a:graphic>
      </p:graphicFrame>
      <p:sp>
        <p:nvSpPr>
          <p:cNvPr id="20" name="Rectangle 19">
            <a:extLst>
              <a:ext uri="{FF2B5EF4-FFF2-40B4-BE49-F238E27FC236}">
                <a16:creationId xmlns:a16="http://schemas.microsoft.com/office/drawing/2014/main" id="{6D26A9A0-D890-697E-58A6-5DCE7C061ACF}"/>
              </a:ext>
            </a:extLst>
          </p:cNvPr>
          <p:cNvSpPr/>
          <p:nvPr/>
        </p:nvSpPr>
        <p:spPr>
          <a:xfrm>
            <a:off x="256192" y="3831220"/>
            <a:ext cx="7171646" cy="101857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3" name="Rectangle 22">
            <a:extLst>
              <a:ext uri="{FF2B5EF4-FFF2-40B4-BE49-F238E27FC236}">
                <a16:creationId xmlns:a16="http://schemas.microsoft.com/office/drawing/2014/main" id="{E94B37E8-51B7-FB34-4405-AA576BC6F5D5}"/>
              </a:ext>
            </a:extLst>
          </p:cNvPr>
          <p:cNvSpPr/>
          <p:nvPr/>
        </p:nvSpPr>
        <p:spPr>
          <a:xfrm>
            <a:off x="256192" y="4861369"/>
            <a:ext cx="7171646" cy="601884"/>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4" name="Rectangle 23">
            <a:extLst>
              <a:ext uri="{FF2B5EF4-FFF2-40B4-BE49-F238E27FC236}">
                <a16:creationId xmlns:a16="http://schemas.microsoft.com/office/drawing/2014/main" id="{1DBBDF5F-93F9-C2E9-8FEE-3EBC22D085E2}"/>
              </a:ext>
            </a:extLst>
          </p:cNvPr>
          <p:cNvSpPr/>
          <p:nvPr/>
        </p:nvSpPr>
        <p:spPr>
          <a:xfrm>
            <a:off x="256192" y="5486400"/>
            <a:ext cx="7171646" cy="601884"/>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6" name="Rectangle 25">
            <a:extLst>
              <a:ext uri="{FF2B5EF4-FFF2-40B4-BE49-F238E27FC236}">
                <a16:creationId xmlns:a16="http://schemas.microsoft.com/office/drawing/2014/main" id="{DBF103D5-2E67-A8A5-9795-1D200CBB4DA2}"/>
              </a:ext>
            </a:extLst>
          </p:cNvPr>
          <p:cNvSpPr/>
          <p:nvPr/>
        </p:nvSpPr>
        <p:spPr>
          <a:xfrm>
            <a:off x="258121" y="6113362"/>
            <a:ext cx="7171646" cy="601884"/>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7" name="Rectangle 26">
            <a:extLst>
              <a:ext uri="{FF2B5EF4-FFF2-40B4-BE49-F238E27FC236}">
                <a16:creationId xmlns:a16="http://schemas.microsoft.com/office/drawing/2014/main" id="{FB0A1DE3-32DA-29CF-1DE2-D30E9F2D03D5}"/>
              </a:ext>
            </a:extLst>
          </p:cNvPr>
          <p:cNvSpPr/>
          <p:nvPr/>
        </p:nvSpPr>
        <p:spPr>
          <a:xfrm>
            <a:off x="2536945" y="2753858"/>
            <a:ext cx="1076446" cy="260213"/>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8" name="Rectangle 27">
            <a:extLst>
              <a:ext uri="{FF2B5EF4-FFF2-40B4-BE49-F238E27FC236}">
                <a16:creationId xmlns:a16="http://schemas.microsoft.com/office/drawing/2014/main" id="{D8F6B17B-3651-56D2-31C4-4725115FE844}"/>
              </a:ext>
            </a:extLst>
          </p:cNvPr>
          <p:cNvSpPr/>
          <p:nvPr/>
        </p:nvSpPr>
        <p:spPr>
          <a:xfrm>
            <a:off x="7692391" y="2465408"/>
            <a:ext cx="479336" cy="223431"/>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9" name="Rectangle 28">
            <a:extLst>
              <a:ext uri="{FF2B5EF4-FFF2-40B4-BE49-F238E27FC236}">
                <a16:creationId xmlns:a16="http://schemas.microsoft.com/office/drawing/2014/main" id="{D05A0574-D862-E744-0B21-5B50F4FB4CC6}"/>
              </a:ext>
            </a:extLst>
          </p:cNvPr>
          <p:cNvSpPr/>
          <p:nvPr/>
        </p:nvSpPr>
        <p:spPr>
          <a:xfrm>
            <a:off x="9094858" y="3738624"/>
            <a:ext cx="396383" cy="236934"/>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0" name="Rectangle 29">
            <a:extLst>
              <a:ext uri="{FF2B5EF4-FFF2-40B4-BE49-F238E27FC236}">
                <a16:creationId xmlns:a16="http://schemas.microsoft.com/office/drawing/2014/main" id="{E36B873D-D18B-C1AC-996B-1CD191CFC12F}"/>
              </a:ext>
            </a:extLst>
          </p:cNvPr>
          <p:cNvSpPr/>
          <p:nvPr/>
        </p:nvSpPr>
        <p:spPr>
          <a:xfrm>
            <a:off x="10116273" y="5101170"/>
            <a:ext cx="349170" cy="280019"/>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209542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a:t>
            </a:r>
            <a:r>
              <a:rPr lang="en-NZ" sz="4000" dirty="0" err="1"/>
              <a:t>Show_Monster</a:t>
            </a:r>
            <a:r>
              <a:rPr lang="en-NZ" sz="4000" dirty="0"/>
              <a:t>]: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pic>
        <p:nvPicPr>
          <p:cNvPr id="5" name="Picture 4">
            <a:extLst>
              <a:ext uri="{FF2B5EF4-FFF2-40B4-BE49-F238E27FC236}">
                <a16:creationId xmlns:a16="http://schemas.microsoft.com/office/drawing/2014/main" id="{99848344-648F-BF50-1A67-3256226999FB}"/>
              </a:ext>
            </a:extLst>
          </p:cNvPr>
          <p:cNvPicPr>
            <a:picLocks noChangeAspect="1"/>
          </p:cNvPicPr>
          <p:nvPr/>
        </p:nvPicPr>
        <p:blipFill>
          <a:blip r:embed="rId3"/>
          <a:stretch>
            <a:fillRect/>
          </a:stretch>
        </p:blipFill>
        <p:spPr>
          <a:xfrm>
            <a:off x="126487" y="5368706"/>
            <a:ext cx="5005952" cy="1349920"/>
          </a:xfrm>
          <a:prstGeom prst="rect">
            <a:avLst/>
          </a:prstGeom>
          <a:ln w="38100">
            <a:solidFill>
              <a:srgbClr val="00B0F0"/>
            </a:solidFill>
          </a:ln>
        </p:spPr>
      </p:pic>
      <p:sp>
        <p:nvSpPr>
          <p:cNvPr id="8" name="TextBox 7">
            <a:extLst>
              <a:ext uri="{FF2B5EF4-FFF2-40B4-BE49-F238E27FC236}">
                <a16:creationId xmlns:a16="http://schemas.microsoft.com/office/drawing/2014/main" id="{B3D28704-BC3A-917F-0762-906D35F4DA3D}"/>
              </a:ext>
            </a:extLst>
          </p:cNvPr>
          <p:cNvSpPr txBox="1"/>
          <p:nvPr/>
        </p:nvSpPr>
        <p:spPr>
          <a:xfrm>
            <a:off x="5574889" y="2183834"/>
            <a:ext cx="5759245" cy="3985706"/>
          </a:xfrm>
          <a:prstGeom prst="rect">
            <a:avLst/>
          </a:prstGeom>
          <a:noFill/>
        </p:spPr>
        <p:txBody>
          <a:bodyPr wrap="square" rtlCol="0">
            <a:spAutoFit/>
          </a:bodyPr>
          <a:lstStyle/>
          <a:p>
            <a:r>
              <a:rPr lang="en-NZ" sz="1100" b="1" dirty="0"/>
              <a:t>RED BOX</a:t>
            </a:r>
          </a:p>
          <a:p>
            <a:r>
              <a:rPr lang="en-NZ" sz="1100" dirty="0"/>
              <a:t>This code has a monster index set at 0 which represents the current monster being displayed. The code has a while loop with each loop storing each monster's name, stats (using a for loop to go through each of the monsters' stats and add them) and total stats which is then displayed to the user. The user is asked what they would like to do using a button box with the choices “Previous”, “Next” and “Exit”. If the user selects previous it will minus one from the monster index and move to the previous monster. If the user selects next it will plus on to the monster index and more to the next monster. If the user selects exit the loop will stop and the program will end.</a:t>
            </a:r>
          </a:p>
          <a:p>
            <a:endParaRPr lang="en-NZ" sz="1100" dirty="0"/>
          </a:p>
          <a:p>
            <a:r>
              <a:rPr lang="en-NZ" sz="1100" b="1" dirty="0"/>
              <a:t>BLUE BOX</a:t>
            </a:r>
          </a:p>
          <a:p>
            <a:r>
              <a:rPr lang="en-NZ" sz="1100" dirty="0"/>
              <a:t>This code uses a button box to ask the user if they would like to view the monsters. giving 2 choices, “Yes” or “No”. Choosing “Yes” makes the code print each monsters' stats in the cards dictionary. Choosing “No” stops the loop.</a:t>
            </a:r>
          </a:p>
          <a:p>
            <a:endParaRPr lang="en-NZ" sz="1100" dirty="0"/>
          </a:p>
          <a:p>
            <a:r>
              <a:rPr lang="en-NZ" sz="1100" dirty="0"/>
              <a:t>I chose to further develop the Red box. Although the blue box is a lot simpler and smaller overall it is more difficult for the user to use as the number of monsters in the dictionary is very large not including any user added ones and since this code displays them all it once it's very difficult for the user to be able to find what they are looking for without being distracted by the other 12 monster details. The code in the red box lets you look through each monster one by one and is well formatted and user friendly unlike the blue box as well as outputting to easy Gui instead of the python console which is more in tune with what else is used in the program. Therefore, I've decided to further develop the code in the Red box as its more cohesive with my code and is overall better.</a:t>
            </a:r>
          </a:p>
        </p:txBody>
      </p:sp>
      <p:pic>
        <p:nvPicPr>
          <p:cNvPr id="10" name="Picture 9">
            <a:extLst>
              <a:ext uri="{FF2B5EF4-FFF2-40B4-BE49-F238E27FC236}">
                <a16:creationId xmlns:a16="http://schemas.microsoft.com/office/drawing/2014/main" id="{C60C7BF3-21D0-7139-EB63-1905809627E1}"/>
              </a:ext>
            </a:extLst>
          </p:cNvPr>
          <p:cNvPicPr>
            <a:picLocks noChangeAspect="1"/>
          </p:cNvPicPr>
          <p:nvPr/>
        </p:nvPicPr>
        <p:blipFill>
          <a:blip r:embed="rId4"/>
          <a:stretch>
            <a:fillRect/>
          </a:stretch>
        </p:blipFill>
        <p:spPr>
          <a:xfrm>
            <a:off x="94107" y="2625212"/>
            <a:ext cx="4155645" cy="2606845"/>
          </a:xfrm>
          <a:prstGeom prst="rect">
            <a:avLst/>
          </a:prstGeom>
          <a:ln w="38100">
            <a:solidFill>
              <a:srgbClr val="FF0000"/>
            </a:solidFill>
          </a:ln>
        </p:spPr>
      </p:pic>
    </p:spTree>
    <p:extLst>
      <p:ext uri="{BB962C8B-B14F-4D97-AF65-F5344CB8AC3E}">
        <p14:creationId xmlns:p14="http://schemas.microsoft.com/office/powerpoint/2010/main" val="285164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a:t>
            </a:r>
            <a:r>
              <a:rPr lang="en-NZ" sz="4000" dirty="0" err="1"/>
              <a:t>Add_Monster</a:t>
            </a:r>
            <a:r>
              <a:rPr lang="en-NZ" sz="4000" dirty="0"/>
              <a:t>]: Trialling </a:t>
            </a:r>
          </a:p>
        </p:txBody>
      </p:sp>
      <p:pic>
        <p:nvPicPr>
          <p:cNvPr id="5" name="Picture 4">
            <a:extLst>
              <a:ext uri="{FF2B5EF4-FFF2-40B4-BE49-F238E27FC236}">
                <a16:creationId xmlns:a16="http://schemas.microsoft.com/office/drawing/2014/main" id="{71E2B7B3-CDF0-095D-249E-39AD01C8C08D}"/>
              </a:ext>
            </a:extLst>
          </p:cNvPr>
          <p:cNvPicPr>
            <a:picLocks noChangeAspect="1"/>
          </p:cNvPicPr>
          <p:nvPr/>
        </p:nvPicPr>
        <p:blipFill>
          <a:blip r:embed="rId3"/>
          <a:stretch>
            <a:fillRect/>
          </a:stretch>
        </p:blipFill>
        <p:spPr>
          <a:xfrm>
            <a:off x="276364" y="3360582"/>
            <a:ext cx="3912178" cy="3277490"/>
          </a:xfrm>
          <a:prstGeom prst="rect">
            <a:avLst/>
          </a:prstGeom>
          <a:ln w="38100">
            <a:solidFill>
              <a:srgbClr val="C00000"/>
            </a:solidFill>
          </a:ln>
        </p:spPr>
      </p:pic>
      <p:sp>
        <p:nvSpPr>
          <p:cNvPr id="8" name="TextBox 7">
            <a:extLst>
              <a:ext uri="{FF2B5EF4-FFF2-40B4-BE49-F238E27FC236}">
                <a16:creationId xmlns:a16="http://schemas.microsoft.com/office/drawing/2014/main" id="{00DC9EC9-6A2A-C25F-001D-8A063B34C36D}"/>
              </a:ext>
            </a:extLst>
          </p:cNvPr>
          <p:cNvSpPr txBox="1"/>
          <p:nvPr/>
        </p:nvSpPr>
        <p:spPr>
          <a:xfrm>
            <a:off x="363794" y="976422"/>
            <a:ext cx="3175819" cy="2292935"/>
          </a:xfrm>
          <a:prstGeom prst="rect">
            <a:avLst/>
          </a:prstGeom>
          <a:noFill/>
          <a:ln w="38100">
            <a:solidFill>
              <a:schemeClr val="tx1"/>
            </a:solidFill>
          </a:ln>
        </p:spPr>
        <p:txBody>
          <a:bodyPr wrap="square" rtlCol="0">
            <a:spAutoFit/>
          </a:bodyPr>
          <a:lstStyle/>
          <a:p>
            <a:r>
              <a:rPr lang="en-NZ" sz="1100" b="1" dirty="0"/>
              <a:t>RED BOX</a:t>
            </a:r>
          </a:p>
          <a:p>
            <a:r>
              <a:rPr lang="en-NZ" sz="1100" dirty="0"/>
              <a:t>This code is in a while loop letting them add combos till, they exit. The user is asked what the name of the monster is as well as the values of the monsters Strength,  Speed, Stealth and Cunning. Using an enter box for the name and a integer box for the stats. The entered values are all added to a dictionary. The user is displayed the monsters detailed and asked which stat they would like to change with all the stats listed and the option to exit. The code uses elif statements to see which stat the user chooses, and they are asked what the new value is which is then added to the dictionary.</a:t>
            </a:r>
          </a:p>
        </p:txBody>
      </p:sp>
      <p:pic>
        <p:nvPicPr>
          <p:cNvPr id="14" name="Picture 13">
            <a:extLst>
              <a:ext uri="{FF2B5EF4-FFF2-40B4-BE49-F238E27FC236}">
                <a16:creationId xmlns:a16="http://schemas.microsoft.com/office/drawing/2014/main" id="{C3AB17CB-9745-6C8C-C65D-FC7E88B2DCD4}"/>
              </a:ext>
            </a:extLst>
          </p:cNvPr>
          <p:cNvPicPr>
            <a:picLocks noChangeAspect="1"/>
          </p:cNvPicPr>
          <p:nvPr/>
        </p:nvPicPr>
        <p:blipFill>
          <a:blip r:embed="rId4"/>
          <a:stretch>
            <a:fillRect/>
          </a:stretch>
        </p:blipFill>
        <p:spPr>
          <a:xfrm>
            <a:off x="4303653" y="3356990"/>
            <a:ext cx="4275613" cy="3277490"/>
          </a:xfrm>
          <a:prstGeom prst="rect">
            <a:avLst/>
          </a:prstGeom>
          <a:ln w="38100">
            <a:solidFill>
              <a:srgbClr val="00B0F0"/>
            </a:solidFill>
          </a:ln>
        </p:spPr>
      </p:pic>
      <p:sp>
        <p:nvSpPr>
          <p:cNvPr id="18" name="TextBox 17">
            <a:extLst>
              <a:ext uri="{FF2B5EF4-FFF2-40B4-BE49-F238E27FC236}">
                <a16:creationId xmlns:a16="http://schemas.microsoft.com/office/drawing/2014/main" id="{D3489F38-5B8B-B8C0-FB77-FA7D9DDB7607}"/>
              </a:ext>
            </a:extLst>
          </p:cNvPr>
          <p:cNvSpPr txBox="1"/>
          <p:nvPr/>
        </p:nvSpPr>
        <p:spPr>
          <a:xfrm>
            <a:off x="3649098" y="976421"/>
            <a:ext cx="2732037" cy="2292935"/>
          </a:xfrm>
          <a:prstGeom prst="rect">
            <a:avLst/>
          </a:prstGeom>
          <a:noFill/>
          <a:ln w="38100">
            <a:solidFill>
              <a:schemeClr val="tx1"/>
            </a:solidFill>
          </a:ln>
        </p:spPr>
        <p:txBody>
          <a:bodyPr wrap="square">
            <a:spAutoFit/>
          </a:bodyPr>
          <a:lstStyle/>
          <a:p>
            <a:r>
              <a:rPr lang="en-NZ" sz="1100" b="1" dirty="0"/>
              <a:t>BLUE BOX</a:t>
            </a:r>
            <a:br>
              <a:rPr lang="en-NZ" sz="1100" b="1" dirty="0"/>
            </a:br>
            <a:r>
              <a:rPr lang="en-NZ" sz="1100" dirty="0"/>
              <a:t>This code asks the user what the name of the monster is and adds it to the dictionary. It then uses a for loop to cycle through the different stats asking the user for the value for each stat and then adding it to the dictionary. It then displays the monster details and ask whether the monster details are correct and while they don’t say yes it will loop through asking them which stat they would like to change and what they would like the new value to be. It then changes it in the dictionary.</a:t>
            </a:r>
            <a:endParaRPr lang="en-NZ" sz="1100" b="1" dirty="0"/>
          </a:p>
        </p:txBody>
      </p:sp>
      <p:sp>
        <p:nvSpPr>
          <p:cNvPr id="20" name="TextBox 19">
            <a:extLst>
              <a:ext uri="{FF2B5EF4-FFF2-40B4-BE49-F238E27FC236}">
                <a16:creationId xmlns:a16="http://schemas.microsoft.com/office/drawing/2014/main" id="{F0A4177A-462A-37F2-BD74-C2F4013781BF}"/>
              </a:ext>
            </a:extLst>
          </p:cNvPr>
          <p:cNvSpPr txBox="1"/>
          <p:nvPr/>
        </p:nvSpPr>
        <p:spPr>
          <a:xfrm>
            <a:off x="6490619" y="976420"/>
            <a:ext cx="4128219" cy="2292935"/>
          </a:xfrm>
          <a:prstGeom prst="rect">
            <a:avLst/>
          </a:prstGeom>
          <a:noFill/>
          <a:ln w="38100">
            <a:solidFill>
              <a:schemeClr val="tx1"/>
            </a:solidFill>
          </a:ln>
        </p:spPr>
        <p:txBody>
          <a:bodyPr wrap="square">
            <a:spAutoFit/>
          </a:bodyPr>
          <a:lstStyle/>
          <a:p>
            <a:r>
              <a:rPr lang="en-NZ" sz="1100" dirty="0"/>
              <a:t>I have decided to further develop the code in the blue box. This is due to the code being a lot shorter and more efficient compared to the other code. The code in the red box uses a lot of elif statements making the code quite long while the blue code uses for statements that can loop the code and do the same thing using a lot less room. As well as it being much easier to edit as instead of having to add in new elif statements and stats anytime you want to do something, in the blue code you can just add an option in the choices and it will loop through and let the user add it to the dictionary. Therefore I think its better to use the blue code as It has a lot more development potential and ways to make my code more efficient and useful plus its reusable in other areas of my code like the find card function where you can edit the code.</a:t>
            </a:r>
          </a:p>
        </p:txBody>
      </p:sp>
    </p:spTree>
    <p:extLst>
      <p:ext uri="{BB962C8B-B14F-4D97-AF65-F5344CB8AC3E}">
        <p14:creationId xmlns:p14="http://schemas.microsoft.com/office/powerpoint/2010/main" val="270828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41248" y="256032"/>
            <a:ext cx="10506456" cy="1014984"/>
          </a:xfrm>
        </p:spPr>
        <p:txBody>
          <a:bodyPr vert="horz" lIns="91440" tIns="45720" rIns="91440" bIns="45720" rtlCol="0" anchor="b">
            <a:normAutofit/>
          </a:bodyPr>
          <a:lstStyle/>
          <a:p>
            <a:pPr>
              <a:spcAft>
                <a:spcPts val="0"/>
              </a:spcAft>
            </a:pPr>
            <a:r>
              <a:rPr lang="en-US" kern="1200">
                <a:solidFill>
                  <a:schemeClr val="tx1"/>
                </a:solidFill>
                <a:latin typeface="+mj-lt"/>
                <a:ea typeface="+mj-ea"/>
                <a:cs typeface="+mj-cs"/>
              </a:rPr>
              <a:t>Explain relevant Implications:</a:t>
            </a:r>
          </a:p>
        </p:txBody>
      </p:sp>
      <p:sp>
        <p:nvSpPr>
          <p:cNvPr id="13" name="Rectangle 1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Rectangle 4">
            <a:extLst>
              <a:ext uri="{FF2B5EF4-FFF2-40B4-BE49-F238E27FC236}">
                <a16:creationId xmlns:a16="http://schemas.microsoft.com/office/drawing/2014/main" id="{ACAE53BB-FF7D-43E7-AF26-E5A3D9A837CF}"/>
              </a:ext>
            </a:extLst>
          </p:cNvPr>
          <p:cNvSpPr/>
          <p:nvPr/>
        </p:nvSpPr>
        <p:spPr>
          <a:xfrm>
            <a:off x="1078263" y="1915150"/>
            <a:ext cx="9653340" cy="356534"/>
          </a:xfrm>
          <a:prstGeom prst="rect">
            <a:avLst/>
          </a:prstGeom>
        </p:spPr>
        <p:txBody>
          <a:bodyPr wrap="square">
            <a:spAutoFit/>
          </a:bodyPr>
          <a:lstStyle/>
          <a:p>
            <a:pPr defTabSz="877824">
              <a:spcAft>
                <a:spcPts val="600"/>
              </a:spcAft>
              <a:defRPr/>
            </a:pPr>
            <a:r>
              <a:rPr lang="en-NZ" sz="1728" i="1" kern="1200" dirty="0">
                <a:solidFill>
                  <a:schemeClr val="tx1"/>
                </a:solidFill>
                <a:latin typeface="+mn-lt"/>
                <a:ea typeface="+mn-ea"/>
                <a:cs typeface="+mn-cs"/>
              </a:rPr>
              <a:t>Additional rows can be added by clicking in the last cell and then using the Tab key </a:t>
            </a:r>
            <a:endParaRPr lang="en-NZ" i="1" dirty="0"/>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3861743078"/>
              </p:ext>
            </p:extLst>
          </p:nvPr>
        </p:nvGraphicFramePr>
        <p:xfrm>
          <a:off x="1078263" y="2453788"/>
          <a:ext cx="10515600" cy="396748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the implication and say how it is relevant to </a:t>
                      </a:r>
                      <a:r>
                        <a:rPr lang="en-NZ"/>
                        <a:t>this project</a:t>
                      </a:r>
                      <a:endParaRPr lang="en-NZ" dirty="0"/>
                    </a:p>
                  </a:txBody>
                  <a:tcPr/>
                </a:tc>
                <a:extLst>
                  <a:ext uri="{0D108BD9-81ED-4DB2-BD59-A6C34878D82A}">
                    <a16:rowId xmlns:a16="http://schemas.microsoft.com/office/drawing/2014/main" val="2286542890"/>
                  </a:ext>
                </a:extLst>
              </a:tr>
              <a:tr h="370840">
                <a:tc>
                  <a:txBody>
                    <a:bodyPr/>
                    <a:lstStyle/>
                    <a:p>
                      <a:r>
                        <a:rPr lang="en-NZ" sz="2500" b="1" dirty="0">
                          <a:latin typeface="Bahnschrift Light" panose="020B0502040204020203" pitchFamily="34" charset="0"/>
                        </a:rPr>
                        <a:t>Usability</a:t>
                      </a:r>
                    </a:p>
                  </a:txBody>
                  <a:tcPr/>
                </a:tc>
                <a:tc>
                  <a:txBody>
                    <a:bodyPr/>
                    <a:lstStyle/>
                    <a:p>
                      <a:pPr lvl="0" algn="l">
                        <a:lnSpc>
                          <a:spcPct val="100000"/>
                        </a:lnSpc>
                        <a:spcBef>
                          <a:spcPts val="0"/>
                        </a:spcBef>
                        <a:spcAft>
                          <a:spcPts val="0"/>
                        </a:spcAft>
                        <a:buNone/>
                      </a:pPr>
                      <a:r>
                        <a:rPr lang="en-NZ" sz="1600" b="0" i="0" u="none" strike="noStrike" noProof="0" dirty="0">
                          <a:latin typeface="Bahnschrift Light" panose="020B0502040204020203" pitchFamily="34" charset="0"/>
                        </a:rPr>
                        <a:t>Usability is about making the program as easy to use as possible for the largest number of users. It considers things like are instructions clear so that the user can avoid and correct errors, and does it tell the user what is currently happening. It is important to minimize or eliminate frustration by eliminating the things that could cause frustration.</a:t>
                      </a:r>
                      <a:endParaRPr lang="en-NZ" sz="1600" dirty="0">
                        <a:latin typeface="Bahnschrift Light" panose="020B0502040204020203" pitchFamily="34" charset="0"/>
                      </a:endParaRPr>
                    </a:p>
                  </a:txBody>
                  <a:tcPr/>
                </a:tc>
                <a:extLst>
                  <a:ext uri="{0D108BD9-81ED-4DB2-BD59-A6C34878D82A}">
                    <a16:rowId xmlns:a16="http://schemas.microsoft.com/office/drawing/2014/main" val="2636529970"/>
                  </a:ext>
                </a:extLst>
              </a:tr>
              <a:tr h="370840">
                <a:tc>
                  <a:txBody>
                    <a:bodyPr/>
                    <a:lstStyle/>
                    <a:p>
                      <a:r>
                        <a:rPr lang="en-NZ" sz="2500" b="1" dirty="0">
                          <a:latin typeface="Bahnschrift Light" panose="020B0502040204020203" pitchFamily="34" charset="0"/>
                        </a:rPr>
                        <a:t>Functionality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Bahnschrift Light" panose="020B0502040204020203" pitchFamily="34" charset="0"/>
                          <a:ea typeface="+mn-ea"/>
                          <a:cs typeface="+mn-cs"/>
                        </a:rPr>
                        <a:t>Functionality is making sure that the outcome works as intended. It should work for expected, unexpected, and boundary cases. For example, if the user is asked to input yes or no when asked a question. Along with expected cases, e.g., yes or no it. It should also works as intended If the user inputs unexpected cases, e.g., maybe or 1234. Another part of functionality is making the code as efficient as possible. This can be done by breaking large code problems into multiple subproblems.</a:t>
                      </a:r>
                      <a:endParaRPr lang="en-NZ" sz="1600" dirty="0">
                        <a:latin typeface="Bahnschrift Light" panose="020B0502040204020203" pitchFamily="34" charset="0"/>
                      </a:endParaRPr>
                    </a:p>
                  </a:txBody>
                  <a:tcPr/>
                </a:tc>
                <a:extLst>
                  <a:ext uri="{0D108BD9-81ED-4DB2-BD59-A6C34878D82A}">
                    <a16:rowId xmlns:a16="http://schemas.microsoft.com/office/drawing/2014/main" val="845002142"/>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Testing:1</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graphicFrame>
        <p:nvGraphicFramePr>
          <p:cNvPr id="4" name="Table 3">
            <a:extLst>
              <a:ext uri="{FF2B5EF4-FFF2-40B4-BE49-F238E27FC236}">
                <a16:creationId xmlns:a16="http://schemas.microsoft.com/office/drawing/2014/main" id="{F8AB2154-4BFF-8056-1FE5-F89A95E4D970}"/>
              </a:ext>
            </a:extLst>
          </p:cNvPr>
          <p:cNvGraphicFramePr>
            <a:graphicFrameLocks noGrp="1"/>
          </p:cNvGraphicFramePr>
          <p:nvPr>
            <p:extLst>
              <p:ext uri="{D42A27DB-BD31-4B8C-83A1-F6EECF244321}">
                <p14:modId xmlns:p14="http://schemas.microsoft.com/office/powerpoint/2010/main" val="1700972459"/>
              </p:ext>
            </p:extLst>
          </p:nvPr>
        </p:nvGraphicFramePr>
        <p:xfrm>
          <a:off x="838200" y="1825625"/>
          <a:ext cx="8138160" cy="4771824"/>
        </p:xfrm>
        <a:graphic>
          <a:graphicData uri="http://schemas.openxmlformats.org/drawingml/2006/table">
            <a:tbl>
              <a:tblPr firstRow="1" bandRow="1">
                <a:noFill/>
              </a:tblPr>
              <a:tblGrid>
                <a:gridCol w="3328055">
                  <a:extLst>
                    <a:ext uri="{9D8B030D-6E8A-4147-A177-3AD203B41FA5}">
                      <a16:colId xmlns:a16="http://schemas.microsoft.com/office/drawing/2014/main" val="2886090995"/>
                    </a:ext>
                  </a:extLst>
                </a:gridCol>
                <a:gridCol w="4810105">
                  <a:extLst>
                    <a:ext uri="{9D8B030D-6E8A-4147-A177-3AD203B41FA5}">
                      <a16:colId xmlns:a16="http://schemas.microsoft.com/office/drawing/2014/main" val="2016471551"/>
                    </a:ext>
                  </a:extLst>
                </a:gridCol>
              </a:tblGrid>
              <a:tr h="0">
                <a:tc>
                  <a:txBody>
                    <a:bodyPr/>
                    <a:lstStyle/>
                    <a:p>
                      <a:pPr marL="0" lvl="0" indent="0" algn="l" rtl="0">
                        <a:spcBef>
                          <a:spcPts val="0"/>
                        </a:spcBef>
                        <a:spcAft>
                          <a:spcPts val="0"/>
                        </a:spcAft>
                        <a:buNone/>
                      </a:pPr>
                      <a:r>
                        <a:rPr lang="en-NZ" sz="1100" b="1" dirty="0"/>
                        <a:t>Test Plan - input</a:t>
                      </a:r>
                    </a:p>
                  </a:txBody>
                  <a:tcPr marL="172116" marR="172116" marT="172116" marB="172116">
                    <a:solidFill>
                      <a:srgbClr val="CCCCCC"/>
                    </a:solidFill>
                  </a:tcPr>
                </a:tc>
                <a:tc>
                  <a:txBody>
                    <a:bodyPr/>
                    <a:lstStyle/>
                    <a:p>
                      <a:pPr marL="0" lvl="0" indent="0" algn="l" rtl="0">
                        <a:spcBef>
                          <a:spcPts val="0"/>
                        </a:spcBef>
                        <a:spcAft>
                          <a:spcPts val="0"/>
                        </a:spcAft>
                        <a:buNone/>
                      </a:pPr>
                      <a:r>
                        <a:rPr lang="en-NZ" sz="1100" b="1" dirty="0"/>
                        <a:t>Expected output</a:t>
                      </a:r>
                    </a:p>
                  </a:txBody>
                  <a:tcPr marL="172116" marR="172116" marT="172116" marB="172116">
                    <a:solidFill>
                      <a:srgbClr val="CCCCCC"/>
                    </a:solidFill>
                  </a:tcPr>
                </a:tc>
                <a:extLst>
                  <a:ext uri="{0D108BD9-81ED-4DB2-BD59-A6C34878D82A}">
                    <a16:rowId xmlns:a16="http://schemas.microsoft.com/office/drawing/2014/main" val="367332542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What would you like to do today</a:t>
                      </a:r>
                    </a:p>
                    <a:p>
                      <a:pPr lvl="0" algn="l">
                        <a:lnSpc>
                          <a:spcPct val="100000"/>
                        </a:lnSpc>
                        <a:spcBef>
                          <a:spcPts val="0"/>
                        </a:spcBef>
                        <a:spcAft>
                          <a:spcPts val="0"/>
                        </a:spcAft>
                        <a:buNone/>
                      </a:pPr>
                      <a:r>
                        <a:rPr lang="en-US" sz="900" b="1" i="0" u="none" strike="noStrike" noProof="0" dirty="0">
                          <a:solidFill>
                            <a:srgbClr val="6A8759"/>
                          </a:solidFill>
                          <a:latin typeface="Consolas"/>
                        </a:rPr>
                        <a:t>-</a:t>
                      </a:r>
                      <a:r>
                        <a:rPr lang="en-US" sz="900" b="1" i="0" u="none" strike="noStrike" noProof="0" dirty="0" err="1">
                          <a:solidFill>
                            <a:srgbClr val="6A8759"/>
                          </a:solidFill>
                          <a:latin typeface="Consolas"/>
                        </a:rPr>
                        <a:t>Add_monster</a:t>
                      </a:r>
                      <a:endParaRPr lang="en-US" sz="900" b="1" i="0" u="none" strike="noStrike" noProof="0" dirty="0">
                        <a:solidFill>
                          <a:srgbClr val="6A8759"/>
                        </a:solidFill>
                        <a:latin typeface="Consolas"/>
                      </a:endParaRPr>
                    </a:p>
                  </a:txBody>
                  <a:tcPr marL="172116" marR="172116" marT="172116" marB="172116"/>
                </a:tc>
                <a:tc>
                  <a:txBody>
                    <a:bodyPr/>
                    <a:lstStyle/>
                    <a:p>
                      <a:pPr marL="0" lvl="0" indent="0" algn="l">
                        <a:spcBef>
                          <a:spcPts val="0"/>
                        </a:spcBef>
                        <a:spcAft>
                          <a:spcPts val="0"/>
                        </a:spcAft>
                        <a:buNone/>
                      </a:pPr>
                      <a:endParaRPr lang="en-US" sz="900" dirty="0"/>
                    </a:p>
                    <a:p>
                      <a:pPr lvl="0" algn="l">
                        <a:lnSpc>
                          <a:spcPct val="100000"/>
                        </a:lnSpc>
                        <a:spcBef>
                          <a:spcPts val="0"/>
                        </a:spcBef>
                        <a:spcAft>
                          <a:spcPts val="0"/>
                        </a:spcAft>
                        <a:buNone/>
                      </a:pPr>
                      <a:r>
                        <a:rPr lang="en-US" sz="900" b="1" i="0" u="none" strike="noStrike" noProof="0" dirty="0" err="1">
                          <a:solidFill>
                            <a:srgbClr val="6A8759"/>
                          </a:solidFill>
                          <a:latin typeface="Consolas"/>
                        </a:rPr>
                        <a:t>Add_monster</a:t>
                      </a:r>
                      <a:r>
                        <a:rPr lang="en-US" sz="900" b="1" i="0" u="none" strike="noStrike" noProof="0" dirty="0">
                          <a:solidFill>
                            <a:srgbClr val="6A8759"/>
                          </a:solidFill>
                          <a:latin typeface="Consolas"/>
                        </a:rPr>
                        <a:t>()</a:t>
                      </a:r>
                    </a:p>
                  </a:txBody>
                  <a:tcPr marL="172116" marR="172116" marT="172116" marB="172116"/>
                </a:tc>
                <a:extLst>
                  <a:ext uri="{0D108BD9-81ED-4DB2-BD59-A6C34878D82A}">
                    <a16:rowId xmlns:a16="http://schemas.microsoft.com/office/drawing/2014/main" val="3078115374"/>
                  </a:ext>
                </a:extLst>
              </a:tr>
              <a:tr h="378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What is the name of your new monster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i="0" u="none" strike="noStrike" kern="1200" noProof="0" dirty="0">
                          <a:solidFill>
                            <a:srgbClr val="6A8759"/>
                          </a:solidFill>
                          <a:effectLst/>
                          <a:latin typeface="Consolas"/>
                          <a:ea typeface="+mn-ea"/>
                          <a:cs typeface="+mn-cs"/>
                        </a:rPr>
                        <a:t>MONSTER1</a:t>
                      </a:r>
                      <a:endParaRPr lang="en-US" sz="900" kern="1200" dirty="0">
                        <a:solidFill>
                          <a:schemeClr val="tx1"/>
                        </a:solidFill>
                        <a:effectLst/>
                        <a:latin typeface="+mn-lt"/>
                        <a:ea typeface="+mn-ea"/>
                        <a:cs typeface="+mn-cs"/>
                      </a:endParaRPr>
                    </a:p>
                  </a:txBody>
                  <a:tcPr marL="172116" marR="172116" marT="172116" marB="172116"/>
                </a:tc>
                <a:tc>
                  <a:txBody>
                    <a:bodyPr/>
                    <a:lstStyle/>
                    <a:p>
                      <a:pPr marL="0" lvl="0" indent="0" algn="l">
                        <a:spcBef>
                          <a:spcPts val="0"/>
                        </a:spcBef>
                        <a:spcAft>
                          <a:spcPts val="0"/>
                        </a:spcAft>
                        <a:buNone/>
                      </a:pPr>
                      <a:r>
                        <a:rPr lang="en-US" sz="900" dirty="0"/>
                        <a:t>Adds to dictionary</a:t>
                      </a:r>
                    </a:p>
                  </a:txBody>
                  <a:tcPr marL="172116" marR="172116" marT="172116" marB="172116"/>
                </a:tc>
                <a:extLst>
                  <a:ext uri="{0D108BD9-81ED-4DB2-BD59-A6C34878D82A}">
                    <a16:rowId xmlns:a16="http://schemas.microsoft.com/office/drawing/2014/main" val="50348408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i="0" u="none" strike="noStrike" noProof="0" dirty="0">
                          <a:solidFill>
                            <a:srgbClr val="6A8759"/>
                          </a:solidFill>
                          <a:latin typeface="Consolas"/>
                        </a:rPr>
                        <a:t>Monsters strength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i="0" u="none" strike="noStrike" noProof="0" dirty="0">
                          <a:solidFill>
                            <a:srgbClr val="6A8759"/>
                          </a:solidFill>
                          <a:latin typeface="Consolas"/>
                        </a:rPr>
                        <a:t>1</a:t>
                      </a:r>
                    </a:p>
                  </a:txBody>
                  <a:tcPr marL="172116" marR="172116" marT="172116" marB="17211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Adds to dictionary</a:t>
                      </a:r>
                    </a:p>
                    <a:p>
                      <a:pPr marL="0" lvl="0" indent="0" algn="l">
                        <a:spcBef>
                          <a:spcPts val="0"/>
                        </a:spcBef>
                        <a:spcAft>
                          <a:spcPts val="0"/>
                        </a:spcAft>
                        <a:buNone/>
                      </a:pPr>
                      <a:endParaRPr lang="en-US" sz="900" dirty="0"/>
                    </a:p>
                  </a:txBody>
                  <a:tcPr marL="172116" marR="172116" marT="172116" marB="172116"/>
                </a:tc>
                <a:extLst>
                  <a:ext uri="{0D108BD9-81ED-4DB2-BD59-A6C34878D82A}">
                    <a16:rowId xmlns:a16="http://schemas.microsoft.com/office/drawing/2014/main" val="3219120102"/>
                  </a:ext>
                </a:extLst>
              </a:tr>
              <a:tr h="5106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i="0" u="none" strike="noStrike" noProof="0" dirty="0">
                          <a:solidFill>
                            <a:srgbClr val="6A8759"/>
                          </a:solidFill>
                          <a:latin typeface="Consolas"/>
                        </a:rPr>
                        <a:t>Monsters speed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i="0" u="none" strike="noStrike" noProof="0" dirty="0">
                          <a:solidFill>
                            <a:srgbClr val="6A8759"/>
                          </a:solidFill>
                          <a:latin typeface="Consolas"/>
                        </a:rPr>
                        <a:t>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i="0" u="none" strike="noStrike" noProof="0" dirty="0">
                          <a:solidFill>
                            <a:srgbClr val="6A8759"/>
                          </a:solidFill>
                          <a:latin typeface="Consolas"/>
                        </a:rPr>
                        <a:t>29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i="0" u="none" strike="noStrike" noProof="0" dirty="0">
                          <a:solidFill>
                            <a:srgbClr val="6A8759"/>
                          </a:solidFill>
                          <a:latin typeface="Consolas"/>
                        </a:rPr>
                        <a:t>3</a:t>
                      </a:r>
                    </a:p>
                  </a:txBody>
                  <a:tcPr marL="172116" marR="172116" marT="172116" marB="17211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Error message</a:t>
                      </a:r>
                      <a:br>
                        <a:rPr lang="en-US" sz="900" dirty="0"/>
                      </a:br>
                      <a:r>
                        <a:rPr lang="en-US" sz="900" dirty="0"/>
                        <a:t>Error message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Adds to dictionary</a:t>
                      </a:r>
                    </a:p>
                  </a:txBody>
                  <a:tcPr marL="172116" marR="172116" marT="172116" marB="172116"/>
                </a:tc>
                <a:extLst>
                  <a:ext uri="{0D108BD9-81ED-4DB2-BD59-A6C34878D82A}">
                    <a16:rowId xmlns:a16="http://schemas.microsoft.com/office/drawing/2014/main" val="91417340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i="0" u="none" strike="noStrike" noProof="0" dirty="0">
                          <a:solidFill>
                            <a:srgbClr val="6A8759"/>
                          </a:solidFill>
                          <a:latin typeface="Consolas"/>
                        </a:rPr>
                        <a:t>Monsters stealth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i="0" u="none" strike="noStrike" noProof="0" dirty="0">
                          <a:solidFill>
                            <a:srgbClr val="6A8759"/>
                          </a:solidFill>
                          <a:latin typeface="Consolas"/>
                        </a:rPr>
                        <a:t>1.5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i="0" u="none" strike="noStrike" noProof="0" dirty="0">
                          <a:solidFill>
                            <a:srgbClr val="6A8759"/>
                          </a:solidFill>
                          <a:latin typeface="Consolas"/>
                        </a:rPr>
                        <a:t>2</a:t>
                      </a:r>
                    </a:p>
                  </a:txBody>
                  <a:tcPr marL="172116" marR="172116" marT="172116" marB="172116"/>
                </a:tc>
                <a:tc>
                  <a:txBody>
                    <a:bodyPr/>
                    <a:lstStyle/>
                    <a:p>
                      <a:pPr marL="0" lvl="0" indent="0" algn="l">
                        <a:spcBef>
                          <a:spcPts val="0"/>
                        </a:spcBef>
                        <a:spcAft>
                          <a:spcPts val="0"/>
                        </a:spcAft>
                        <a:buNone/>
                      </a:pPr>
                      <a:r>
                        <a:rPr lang="en-US" sz="900" dirty="0"/>
                        <a:t>Error message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Adds to dictionary</a:t>
                      </a:r>
                    </a:p>
                  </a:txBody>
                  <a:tcPr marL="172116" marR="172116" marT="172116" marB="172116"/>
                </a:tc>
                <a:extLst>
                  <a:ext uri="{0D108BD9-81ED-4DB2-BD59-A6C34878D82A}">
                    <a16:rowId xmlns:a16="http://schemas.microsoft.com/office/drawing/2014/main" val="160908337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i="0" u="none" strike="noStrike" noProof="0" dirty="0">
                          <a:solidFill>
                            <a:srgbClr val="6A8759"/>
                          </a:solidFill>
                          <a:latin typeface="Consolas"/>
                        </a:rPr>
                        <a:t>Monsters strength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i="0" u="none" strike="noStrike" noProof="0" dirty="0">
                          <a:solidFill>
                            <a:srgbClr val="6A8759"/>
                          </a:solidFill>
                          <a:latin typeface="Consolas"/>
                        </a:rPr>
                        <a:t>One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i="0" u="none" strike="noStrike" noProof="0" dirty="0">
                          <a:solidFill>
                            <a:srgbClr val="6A8759"/>
                          </a:solidFill>
                          <a:latin typeface="Consolas"/>
                        </a:rPr>
                        <a:t>1</a:t>
                      </a:r>
                    </a:p>
                  </a:txBody>
                  <a:tcPr marL="172116" marR="172116" marT="172116" marB="17211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Error message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Adds to dictionary</a:t>
                      </a:r>
                    </a:p>
                  </a:txBody>
                  <a:tcPr marL="172116" marR="172116" marT="172116" marB="172116"/>
                </a:tc>
                <a:extLst>
                  <a:ext uri="{0D108BD9-81ED-4DB2-BD59-A6C34878D82A}">
                    <a16:rowId xmlns:a16="http://schemas.microsoft.com/office/drawing/2014/main" val="422733073"/>
                  </a:ext>
                </a:extLst>
              </a:tr>
            </a:tbl>
          </a:graphicData>
        </a:graphic>
      </p:graphicFrame>
    </p:spTree>
    <p:extLst>
      <p:ext uri="{BB962C8B-B14F-4D97-AF65-F5344CB8AC3E}">
        <p14:creationId xmlns:p14="http://schemas.microsoft.com/office/powerpoint/2010/main" val="1084233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1</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pic>
        <p:nvPicPr>
          <p:cNvPr id="6" name="Picture 5">
            <a:extLst>
              <a:ext uri="{FF2B5EF4-FFF2-40B4-BE49-F238E27FC236}">
                <a16:creationId xmlns:a16="http://schemas.microsoft.com/office/drawing/2014/main" id="{092EF01E-CB7B-900E-F74C-1C63B9F900AB}"/>
              </a:ext>
            </a:extLst>
          </p:cNvPr>
          <p:cNvPicPr>
            <a:picLocks noChangeAspect="1"/>
          </p:cNvPicPr>
          <p:nvPr/>
        </p:nvPicPr>
        <p:blipFill>
          <a:blip r:embed="rId3"/>
          <a:stretch>
            <a:fillRect/>
          </a:stretch>
        </p:blipFill>
        <p:spPr>
          <a:xfrm>
            <a:off x="380819" y="1891290"/>
            <a:ext cx="2443661" cy="673344"/>
          </a:xfrm>
          <a:prstGeom prst="rect">
            <a:avLst/>
          </a:prstGeom>
        </p:spPr>
      </p:pic>
      <p:graphicFrame>
        <p:nvGraphicFramePr>
          <p:cNvPr id="9" name="Table 8">
            <a:extLst>
              <a:ext uri="{FF2B5EF4-FFF2-40B4-BE49-F238E27FC236}">
                <a16:creationId xmlns:a16="http://schemas.microsoft.com/office/drawing/2014/main" id="{3D04357D-B6C0-2D7F-F699-B9CF26292FCD}"/>
              </a:ext>
            </a:extLst>
          </p:cNvPr>
          <p:cNvGraphicFramePr>
            <a:graphicFrameLocks noGrp="1"/>
          </p:cNvGraphicFramePr>
          <p:nvPr>
            <p:extLst>
              <p:ext uri="{D42A27DB-BD31-4B8C-83A1-F6EECF244321}">
                <p14:modId xmlns:p14="http://schemas.microsoft.com/office/powerpoint/2010/main" val="3519771143"/>
              </p:ext>
            </p:extLst>
          </p:nvPr>
        </p:nvGraphicFramePr>
        <p:xfrm>
          <a:off x="7045960" y="1393164"/>
          <a:ext cx="4465320" cy="5046144"/>
        </p:xfrm>
        <a:graphic>
          <a:graphicData uri="http://schemas.openxmlformats.org/drawingml/2006/table">
            <a:tbl>
              <a:tblPr firstRow="1" bandRow="1">
                <a:noFill/>
              </a:tblPr>
              <a:tblGrid>
                <a:gridCol w="1826068">
                  <a:extLst>
                    <a:ext uri="{9D8B030D-6E8A-4147-A177-3AD203B41FA5}">
                      <a16:colId xmlns:a16="http://schemas.microsoft.com/office/drawing/2014/main" val="2886090995"/>
                    </a:ext>
                  </a:extLst>
                </a:gridCol>
                <a:gridCol w="2639252">
                  <a:extLst>
                    <a:ext uri="{9D8B030D-6E8A-4147-A177-3AD203B41FA5}">
                      <a16:colId xmlns:a16="http://schemas.microsoft.com/office/drawing/2014/main" val="2016471551"/>
                    </a:ext>
                  </a:extLst>
                </a:gridCol>
              </a:tblGrid>
              <a:tr h="0">
                <a:tc>
                  <a:txBody>
                    <a:bodyPr/>
                    <a:lstStyle/>
                    <a:p>
                      <a:pPr marL="0" lvl="0" indent="0" algn="l" rtl="0">
                        <a:spcBef>
                          <a:spcPts val="0"/>
                        </a:spcBef>
                        <a:spcAft>
                          <a:spcPts val="0"/>
                        </a:spcAft>
                        <a:buNone/>
                      </a:pPr>
                      <a:r>
                        <a:rPr lang="en-NZ" sz="1100" b="1" dirty="0"/>
                        <a:t>Test Plan - input</a:t>
                      </a:r>
                    </a:p>
                  </a:txBody>
                  <a:tcPr marL="172116" marR="172116" marT="172116" marB="172116">
                    <a:solidFill>
                      <a:srgbClr val="CCCCCC"/>
                    </a:solidFill>
                  </a:tcPr>
                </a:tc>
                <a:tc>
                  <a:txBody>
                    <a:bodyPr/>
                    <a:lstStyle/>
                    <a:p>
                      <a:pPr marL="0" lvl="0" indent="0" algn="l" rtl="0">
                        <a:spcBef>
                          <a:spcPts val="0"/>
                        </a:spcBef>
                        <a:spcAft>
                          <a:spcPts val="0"/>
                        </a:spcAft>
                        <a:buNone/>
                      </a:pPr>
                      <a:r>
                        <a:rPr lang="en-NZ" sz="1100" b="1" dirty="0"/>
                        <a:t>Expected output</a:t>
                      </a:r>
                    </a:p>
                  </a:txBody>
                  <a:tcPr marL="172116" marR="172116" marT="172116" marB="172116">
                    <a:solidFill>
                      <a:srgbClr val="CCCCCC"/>
                    </a:solidFill>
                  </a:tcPr>
                </a:tc>
                <a:extLst>
                  <a:ext uri="{0D108BD9-81ED-4DB2-BD59-A6C34878D82A}">
                    <a16:rowId xmlns:a16="http://schemas.microsoft.com/office/drawing/2014/main" val="3673325421"/>
                  </a:ext>
                </a:extLst>
              </a:tr>
              <a:tr h="3850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What would you like to do today</a:t>
                      </a:r>
                    </a:p>
                    <a:p>
                      <a:pPr lvl="0" algn="l">
                        <a:lnSpc>
                          <a:spcPct val="100000"/>
                        </a:lnSpc>
                        <a:spcBef>
                          <a:spcPts val="0"/>
                        </a:spcBef>
                        <a:spcAft>
                          <a:spcPts val="0"/>
                        </a:spcAft>
                        <a:buNone/>
                      </a:pPr>
                      <a:r>
                        <a:rPr lang="en-US" sz="900" b="1" i="0" u="none" strike="noStrike" noProof="0" dirty="0">
                          <a:solidFill>
                            <a:srgbClr val="6A8759"/>
                          </a:solidFill>
                          <a:latin typeface="Consolas"/>
                        </a:rPr>
                        <a:t>-</a:t>
                      </a:r>
                      <a:r>
                        <a:rPr lang="en-US" sz="900" b="1" i="0" u="none" strike="noStrike" noProof="0" dirty="0" err="1">
                          <a:solidFill>
                            <a:srgbClr val="6A8759"/>
                          </a:solidFill>
                          <a:latin typeface="Consolas"/>
                        </a:rPr>
                        <a:t>Add_monster</a:t>
                      </a:r>
                      <a:endParaRPr lang="en-US" sz="900" b="1" i="0" u="none" strike="noStrike" noProof="0" dirty="0">
                        <a:solidFill>
                          <a:srgbClr val="6A8759"/>
                        </a:solidFill>
                        <a:latin typeface="Consolas"/>
                      </a:endParaRPr>
                    </a:p>
                  </a:txBody>
                  <a:tcPr marL="172116" marR="172116" marT="172116" marB="172116"/>
                </a:tc>
                <a:tc>
                  <a:txBody>
                    <a:bodyPr/>
                    <a:lstStyle/>
                    <a:p>
                      <a:pPr marL="0" lvl="0" indent="0" algn="l">
                        <a:spcBef>
                          <a:spcPts val="0"/>
                        </a:spcBef>
                        <a:spcAft>
                          <a:spcPts val="0"/>
                        </a:spcAft>
                        <a:buNone/>
                      </a:pPr>
                      <a:endParaRPr lang="en-US" sz="900" dirty="0"/>
                    </a:p>
                    <a:p>
                      <a:pPr lvl="0" algn="l">
                        <a:lnSpc>
                          <a:spcPct val="100000"/>
                        </a:lnSpc>
                        <a:spcBef>
                          <a:spcPts val="0"/>
                        </a:spcBef>
                        <a:spcAft>
                          <a:spcPts val="0"/>
                        </a:spcAft>
                        <a:buNone/>
                      </a:pPr>
                      <a:r>
                        <a:rPr lang="en-US" sz="900" b="1" i="0" u="none" strike="noStrike" noProof="0" dirty="0" err="1">
                          <a:solidFill>
                            <a:srgbClr val="6A8759"/>
                          </a:solidFill>
                          <a:latin typeface="Consolas"/>
                        </a:rPr>
                        <a:t>Add_monster</a:t>
                      </a:r>
                      <a:r>
                        <a:rPr lang="en-US" sz="900" b="1" i="0" u="none" strike="noStrike" noProof="0" dirty="0">
                          <a:solidFill>
                            <a:srgbClr val="6A8759"/>
                          </a:solidFill>
                          <a:latin typeface="Consolas"/>
                        </a:rPr>
                        <a:t>()</a:t>
                      </a:r>
                    </a:p>
                  </a:txBody>
                  <a:tcPr marL="172116" marR="172116" marT="172116" marB="172116"/>
                </a:tc>
                <a:extLst>
                  <a:ext uri="{0D108BD9-81ED-4DB2-BD59-A6C34878D82A}">
                    <a16:rowId xmlns:a16="http://schemas.microsoft.com/office/drawing/2014/main" val="3078115374"/>
                  </a:ext>
                </a:extLst>
              </a:tr>
              <a:tr h="3850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What is the name of your new monster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i="0" u="none" strike="noStrike" kern="1200" noProof="0" dirty="0">
                          <a:solidFill>
                            <a:srgbClr val="6A8759"/>
                          </a:solidFill>
                          <a:effectLst/>
                          <a:latin typeface="Consolas"/>
                          <a:ea typeface="+mn-ea"/>
                          <a:cs typeface="+mn-cs"/>
                        </a:rPr>
                        <a:t>MONSTER1</a:t>
                      </a:r>
                      <a:endParaRPr lang="en-US" sz="900" kern="1200" dirty="0">
                        <a:solidFill>
                          <a:schemeClr val="tx1"/>
                        </a:solidFill>
                        <a:effectLst/>
                        <a:latin typeface="+mn-lt"/>
                        <a:ea typeface="+mn-ea"/>
                        <a:cs typeface="+mn-cs"/>
                      </a:endParaRPr>
                    </a:p>
                  </a:txBody>
                  <a:tcPr marL="172116" marR="172116" marT="172116" marB="172116"/>
                </a:tc>
                <a:tc>
                  <a:txBody>
                    <a:bodyPr/>
                    <a:lstStyle/>
                    <a:p>
                      <a:pPr marL="0" lvl="0" indent="0" algn="l">
                        <a:spcBef>
                          <a:spcPts val="0"/>
                        </a:spcBef>
                        <a:spcAft>
                          <a:spcPts val="0"/>
                        </a:spcAft>
                        <a:buNone/>
                      </a:pPr>
                      <a:r>
                        <a:rPr lang="en-US" sz="900" dirty="0"/>
                        <a:t>Adds to dictionary</a:t>
                      </a:r>
                    </a:p>
                  </a:txBody>
                  <a:tcPr marL="172116" marR="172116" marT="172116" marB="172116"/>
                </a:tc>
                <a:extLst>
                  <a:ext uri="{0D108BD9-81ED-4DB2-BD59-A6C34878D82A}">
                    <a16:rowId xmlns:a16="http://schemas.microsoft.com/office/drawing/2014/main" val="503484081"/>
                  </a:ext>
                </a:extLst>
              </a:tr>
              <a:tr h="3850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i="0" u="none" strike="noStrike" noProof="0" dirty="0">
                          <a:solidFill>
                            <a:srgbClr val="6A8759"/>
                          </a:solidFill>
                          <a:latin typeface="Consolas"/>
                        </a:rPr>
                        <a:t>Monsters strength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i="0" u="none" strike="noStrike" noProof="0" dirty="0">
                          <a:solidFill>
                            <a:srgbClr val="6A8759"/>
                          </a:solidFill>
                          <a:latin typeface="Consolas"/>
                        </a:rPr>
                        <a:t>1</a:t>
                      </a:r>
                    </a:p>
                  </a:txBody>
                  <a:tcPr marL="172116" marR="172116" marT="172116" marB="17211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Adds to dictionary</a:t>
                      </a:r>
                    </a:p>
                    <a:p>
                      <a:pPr marL="0" lvl="0" indent="0" algn="l">
                        <a:spcBef>
                          <a:spcPts val="0"/>
                        </a:spcBef>
                        <a:spcAft>
                          <a:spcPts val="0"/>
                        </a:spcAft>
                        <a:buNone/>
                      </a:pPr>
                      <a:endParaRPr lang="en-US" sz="900" dirty="0"/>
                    </a:p>
                  </a:txBody>
                  <a:tcPr marL="172116" marR="172116" marT="172116" marB="172116"/>
                </a:tc>
                <a:extLst>
                  <a:ext uri="{0D108BD9-81ED-4DB2-BD59-A6C34878D82A}">
                    <a16:rowId xmlns:a16="http://schemas.microsoft.com/office/drawing/2014/main" val="3219120102"/>
                  </a:ext>
                </a:extLst>
              </a:tr>
              <a:tr h="5557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i="0" u="none" strike="noStrike" noProof="0" dirty="0">
                          <a:solidFill>
                            <a:srgbClr val="6A8759"/>
                          </a:solidFill>
                          <a:latin typeface="Consolas"/>
                        </a:rPr>
                        <a:t>Monsters strength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i="0" u="none" strike="noStrike" noProof="0" dirty="0">
                          <a:solidFill>
                            <a:srgbClr val="6A8759"/>
                          </a:solidFill>
                          <a:latin typeface="Consolas"/>
                        </a:rPr>
                        <a:t>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i="0" u="none" strike="noStrike" noProof="0" dirty="0">
                          <a:solidFill>
                            <a:srgbClr val="6A8759"/>
                          </a:solidFill>
                          <a:latin typeface="Consolas"/>
                        </a:rPr>
                        <a:t>29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i="0" u="none" strike="noStrike" noProof="0" dirty="0">
                          <a:solidFill>
                            <a:srgbClr val="6A8759"/>
                          </a:solidFill>
                          <a:latin typeface="Consolas"/>
                        </a:rPr>
                        <a:t>3</a:t>
                      </a:r>
                    </a:p>
                  </a:txBody>
                  <a:tcPr marL="172116" marR="172116" marT="172116" marB="17211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Error message</a:t>
                      </a:r>
                      <a:br>
                        <a:rPr lang="en-US" sz="900" dirty="0"/>
                      </a:br>
                      <a:r>
                        <a:rPr lang="en-US" sz="900" dirty="0"/>
                        <a:t>Error message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Adds to dictionary</a:t>
                      </a:r>
                    </a:p>
                  </a:txBody>
                  <a:tcPr marL="172116" marR="172116" marT="172116" marB="172116"/>
                </a:tc>
                <a:extLst>
                  <a:ext uri="{0D108BD9-81ED-4DB2-BD59-A6C34878D82A}">
                    <a16:rowId xmlns:a16="http://schemas.microsoft.com/office/drawing/2014/main" val="914173406"/>
                  </a:ext>
                </a:extLst>
              </a:tr>
              <a:tr h="4704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i="0" u="none" strike="noStrike" noProof="0" dirty="0">
                          <a:solidFill>
                            <a:srgbClr val="6A8759"/>
                          </a:solidFill>
                          <a:latin typeface="Consolas"/>
                        </a:rPr>
                        <a:t>Monsters strength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i="0" u="none" strike="noStrike" noProof="0" dirty="0">
                          <a:solidFill>
                            <a:srgbClr val="6A8759"/>
                          </a:solidFill>
                          <a:latin typeface="Consolas"/>
                        </a:rPr>
                        <a:t>1.5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i="0" u="none" strike="noStrike" noProof="0" dirty="0">
                          <a:solidFill>
                            <a:srgbClr val="6A8759"/>
                          </a:solidFill>
                          <a:latin typeface="Consolas"/>
                        </a:rPr>
                        <a:t>2</a:t>
                      </a:r>
                    </a:p>
                  </a:txBody>
                  <a:tcPr marL="172116" marR="172116" marT="172116" marB="172116"/>
                </a:tc>
                <a:tc>
                  <a:txBody>
                    <a:bodyPr/>
                    <a:lstStyle/>
                    <a:p>
                      <a:pPr marL="0" lvl="0" indent="0" algn="l">
                        <a:spcBef>
                          <a:spcPts val="0"/>
                        </a:spcBef>
                        <a:spcAft>
                          <a:spcPts val="0"/>
                        </a:spcAft>
                        <a:buNone/>
                      </a:pPr>
                      <a:r>
                        <a:rPr lang="en-US" sz="900" dirty="0"/>
                        <a:t>Error message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Adds to dictionary</a:t>
                      </a:r>
                    </a:p>
                  </a:txBody>
                  <a:tcPr marL="172116" marR="172116" marT="172116" marB="172116"/>
                </a:tc>
                <a:extLst>
                  <a:ext uri="{0D108BD9-81ED-4DB2-BD59-A6C34878D82A}">
                    <a16:rowId xmlns:a16="http://schemas.microsoft.com/office/drawing/2014/main" val="1609083370"/>
                  </a:ext>
                </a:extLst>
              </a:tr>
              <a:tr h="4704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i="0" u="none" strike="noStrike" noProof="0" dirty="0">
                          <a:solidFill>
                            <a:srgbClr val="6A8759"/>
                          </a:solidFill>
                          <a:latin typeface="Consolas"/>
                        </a:rPr>
                        <a:t>Monsters strength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i="0" u="none" strike="noStrike" noProof="0" dirty="0">
                          <a:solidFill>
                            <a:srgbClr val="6A8759"/>
                          </a:solidFill>
                          <a:latin typeface="Consolas"/>
                        </a:rPr>
                        <a:t>One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i="0" u="none" strike="noStrike" noProof="0" dirty="0">
                          <a:solidFill>
                            <a:srgbClr val="6A8759"/>
                          </a:solidFill>
                          <a:latin typeface="Consolas"/>
                        </a:rPr>
                        <a:t>1</a:t>
                      </a:r>
                    </a:p>
                  </a:txBody>
                  <a:tcPr marL="172116" marR="172116" marT="172116" marB="17211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Error message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Adds to dictionary</a:t>
                      </a:r>
                    </a:p>
                  </a:txBody>
                  <a:tcPr marL="172116" marR="172116" marT="172116" marB="172116"/>
                </a:tc>
                <a:extLst>
                  <a:ext uri="{0D108BD9-81ED-4DB2-BD59-A6C34878D82A}">
                    <a16:rowId xmlns:a16="http://schemas.microsoft.com/office/drawing/2014/main" val="422733073"/>
                  </a:ext>
                </a:extLst>
              </a:tr>
            </a:tbl>
          </a:graphicData>
        </a:graphic>
      </p:graphicFrame>
      <p:pic>
        <p:nvPicPr>
          <p:cNvPr id="11" name="Picture 10">
            <a:extLst>
              <a:ext uri="{FF2B5EF4-FFF2-40B4-BE49-F238E27FC236}">
                <a16:creationId xmlns:a16="http://schemas.microsoft.com/office/drawing/2014/main" id="{DF293384-45C0-5C7C-C0D3-A38BE0D29048}"/>
              </a:ext>
            </a:extLst>
          </p:cNvPr>
          <p:cNvPicPr>
            <a:picLocks noChangeAspect="1"/>
          </p:cNvPicPr>
          <p:nvPr/>
        </p:nvPicPr>
        <p:blipFill>
          <a:blip r:embed="rId4"/>
          <a:stretch>
            <a:fillRect/>
          </a:stretch>
        </p:blipFill>
        <p:spPr>
          <a:xfrm>
            <a:off x="380819" y="2701227"/>
            <a:ext cx="1895021" cy="781747"/>
          </a:xfrm>
          <a:prstGeom prst="rect">
            <a:avLst/>
          </a:prstGeom>
        </p:spPr>
      </p:pic>
      <p:pic>
        <p:nvPicPr>
          <p:cNvPr id="13" name="Picture 12">
            <a:extLst>
              <a:ext uri="{FF2B5EF4-FFF2-40B4-BE49-F238E27FC236}">
                <a16:creationId xmlns:a16="http://schemas.microsoft.com/office/drawing/2014/main" id="{B21E1770-549C-0B39-0D51-5C75345284DB}"/>
              </a:ext>
            </a:extLst>
          </p:cNvPr>
          <p:cNvPicPr>
            <a:picLocks noChangeAspect="1"/>
          </p:cNvPicPr>
          <p:nvPr/>
        </p:nvPicPr>
        <p:blipFill>
          <a:blip r:embed="rId5"/>
          <a:stretch>
            <a:fillRect/>
          </a:stretch>
        </p:blipFill>
        <p:spPr>
          <a:xfrm>
            <a:off x="384184" y="3641283"/>
            <a:ext cx="1931376" cy="781747"/>
          </a:xfrm>
          <a:prstGeom prst="rect">
            <a:avLst/>
          </a:prstGeom>
        </p:spPr>
      </p:pic>
      <p:pic>
        <p:nvPicPr>
          <p:cNvPr id="15" name="Picture 14">
            <a:extLst>
              <a:ext uri="{FF2B5EF4-FFF2-40B4-BE49-F238E27FC236}">
                <a16:creationId xmlns:a16="http://schemas.microsoft.com/office/drawing/2014/main" id="{C1102E07-2E7A-2C47-15A5-853625C67BFB}"/>
              </a:ext>
            </a:extLst>
          </p:cNvPr>
          <p:cNvPicPr>
            <a:picLocks noChangeAspect="1"/>
          </p:cNvPicPr>
          <p:nvPr/>
        </p:nvPicPr>
        <p:blipFill>
          <a:blip r:embed="rId6"/>
          <a:stretch>
            <a:fillRect/>
          </a:stretch>
        </p:blipFill>
        <p:spPr>
          <a:xfrm>
            <a:off x="370401" y="4554979"/>
            <a:ext cx="2109489" cy="820357"/>
          </a:xfrm>
          <a:prstGeom prst="rect">
            <a:avLst/>
          </a:prstGeom>
        </p:spPr>
      </p:pic>
      <p:pic>
        <p:nvPicPr>
          <p:cNvPr id="17" name="Picture 16">
            <a:extLst>
              <a:ext uri="{FF2B5EF4-FFF2-40B4-BE49-F238E27FC236}">
                <a16:creationId xmlns:a16="http://schemas.microsoft.com/office/drawing/2014/main" id="{BEFFEA76-6E25-DC44-25E9-948547464A9A}"/>
              </a:ext>
            </a:extLst>
          </p:cNvPr>
          <p:cNvPicPr>
            <a:picLocks noChangeAspect="1"/>
          </p:cNvPicPr>
          <p:nvPr/>
        </p:nvPicPr>
        <p:blipFill>
          <a:blip r:embed="rId7"/>
          <a:stretch>
            <a:fillRect/>
          </a:stretch>
        </p:blipFill>
        <p:spPr>
          <a:xfrm>
            <a:off x="352139" y="5507285"/>
            <a:ext cx="2443661" cy="749526"/>
          </a:xfrm>
          <a:prstGeom prst="rect">
            <a:avLst/>
          </a:prstGeom>
        </p:spPr>
      </p:pic>
      <p:pic>
        <p:nvPicPr>
          <p:cNvPr id="19" name="Picture 18">
            <a:extLst>
              <a:ext uri="{FF2B5EF4-FFF2-40B4-BE49-F238E27FC236}">
                <a16:creationId xmlns:a16="http://schemas.microsoft.com/office/drawing/2014/main" id="{3E2D5E9B-A274-33A5-29D6-688483EDB7BF}"/>
              </a:ext>
            </a:extLst>
          </p:cNvPr>
          <p:cNvPicPr>
            <a:picLocks noChangeAspect="1"/>
          </p:cNvPicPr>
          <p:nvPr/>
        </p:nvPicPr>
        <p:blipFill>
          <a:blip r:embed="rId8"/>
          <a:stretch>
            <a:fillRect/>
          </a:stretch>
        </p:blipFill>
        <p:spPr>
          <a:xfrm>
            <a:off x="2985163" y="1863533"/>
            <a:ext cx="1627477" cy="672935"/>
          </a:xfrm>
          <a:prstGeom prst="rect">
            <a:avLst/>
          </a:prstGeom>
        </p:spPr>
      </p:pic>
      <p:pic>
        <p:nvPicPr>
          <p:cNvPr id="21" name="Picture 20">
            <a:extLst>
              <a:ext uri="{FF2B5EF4-FFF2-40B4-BE49-F238E27FC236}">
                <a16:creationId xmlns:a16="http://schemas.microsoft.com/office/drawing/2014/main" id="{3811186A-0313-5FAB-5A54-796EC4815F1D}"/>
              </a:ext>
            </a:extLst>
          </p:cNvPr>
          <p:cNvPicPr>
            <a:picLocks noChangeAspect="1"/>
          </p:cNvPicPr>
          <p:nvPr/>
        </p:nvPicPr>
        <p:blipFill>
          <a:blip r:embed="rId9"/>
          <a:stretch>
            <a:fillRect/>
          </a:stretch>
        </p:blipFill>
        <p:spPr>
          <a:xfrm>
            <a:off x="2443683" y="2724624"/>
            <a:ext cx="2237077" cy="648753"/>
          </a:xfrm>
          <a:prstGeom prst="rect">
            <a:avLst/>
          </a:prstGeom>
        </p:spPr>
      </p:pic>
      <p:pic>
        <p:nvPicPr>
          <p:cNvPr id="23" name="Picture 22">
            <a:extLst>
              <a:ext uri="{FF2B5EF4-FFF2-40B4-BE49-F238E27FC236}">
                <a16:creationId xmlns:a16="http://schemas.microsoft.com/office/drawing/2014/main" id="{3B1B2A65-9C90-43D2-325B-2B5981EC1373}"/>
              </a:ext>
            </a:extLst>
          </p:cNvPr>
          <p:cNvPicPr>
            <a:picLocks noChangeAspect="1"/>
          </p:cNvPicPr>
          <p:nvPr/>
        </p:nvPicPr>
        <p:blipFill>
          <a:blip r:embed="rId10"/>
          <a:stretch>
            <a:fillRect/>
          </a:stretch>
        </p:blipFill>
        <p:spPr>
          <a:xfrm>
            <a:off x="2598294" y="3561534"/>
            <a:ext cx="1895022" cy="741530"/>
          </a:xfrm>
          <a:prstGeom prst="rect">
            <a:avLst/>
          </a:prstGeom>
        </p:spPr>
      </p:pic>
      <p:pic>
        <p:nvPicPr>
          <p:cNvPr id="25" name="Picture 24">
            <a:extLst>
              <a:ext uri="{FF2B5EF4-FFF2-40B4-BE49-F238E27FC236}">
                <a16:creationId xmlns:a16="http://schemas.microsoft.com/office/drawing/2014/main" id="{FDFD3A94-C54E-A914-958A-83BD39A02FA4}"/>
              </a:ext>
            </a:extLst>
          </p:cNvPr>
          <p:cNvPicPr>
            <a:picLocks noChangeAspect="1"/>
          </p:cNvPicPr>
          <p:nvPr/>
        </p:nvPicPr>
        <p:blipFill>
          <a:blip r:embed="rId11"/>
          <a:stretch>
            <a:fillRect/>
          </a:stretch>
        </p:blipFill>
        <p:spPr>
          <a:xfrm>
            <a:off x="2598295" y="4459936"/>
            <a:ext cx="1895022" cy="619041"/>
          </a:xfrm>
          <a:prstGeom prst="rect">
            <a:avLst/>
          </a:prstGeom>
        </p:spPr>
      </p:pic>
      <p:pic>
        <p:nvPicPr>
          <p:cNvPr id="27" name="Picture 26">
            <a:extLst>
              <a:ext uri="{FF2B5EF4-FFF2-40B4-BE49-F238E27FC236}">
                <a16:creationId xmlns:a16="http://schemas.microsoft.com/office/drawing/2014/main" id="{7751029A-2ACF-79F5-9252-BC626C8B3672}"/>
              </a:ext>
            </a:extLst>
          </p:cNvPr>
          <p:cNvPicPr>
            <a:picLocks noChangeAspect="1"/>
          </p:cNvPicPr>
          <p:nvPr/>
        </p:nvPicPr>
        <p:blipFill>
          <a:blip r:embed="rId12"/>
          <a:stretch>
            <a:fillRect/>
          </a:stretch>
        </p:blipFill>
        <p:spPr>
          <a:xfrm>
            <a:off x="2877736" y="5202524"/>
            <a:ext cx="2187619" cy="820357"/>
          </a:xfrm>
          <a:prstGeom prst="rect">
            <a:avLst/>
          </a:prstGeom>
        </p:spPr>
      </p:pic>
      <p:pic>
        <p:nvPicPr>
          <p:cNvPr id="29" name="Picture 28">
            <a:extLst>
              <a:ext uri="{FF2B5EF4-FFF2-40B4-BE49-F238E27FC236}">
                <a16:creationId xmlns:a16="http://schemas.microsoft.com/office/drawing/2014/main" id="{4D6D5DA9-6CF8-301E-83CD-4AA1CF430501}"/>
              </a:ext>
            </a:extLst>
          </p:cNvPr>
          <p:cNvPicPr>
            <a:picLocks noChangeAspect="1"/>
          </p:cNvPicPr>
          <p:nvPr/>
        </p:nvPicPr>
        <p:blipFill>
          <a:blip r:embed="rId13"/>
          <a:stretch>
            <a:fillRect/>
          </a:stretch>
        </p:blipFill>
        <p:spPr>
          <a:xfrm>
            <a:off x="4805085" y="1637193"/>
            <a:ext cx="1919413" cy="552044"/>
          </a:xfrm>
          <a:prstGeom prst="rect">
            <a:avLst/>
          </a:prstGeom>
        </p:spPr>
      </p:pic>
      <p:pic>
        <p:nvPicPr>
          <p:cNvPr id="31" name="Picture 30">
            <a:extLst>
              <a:ext uri="{FF2B5EF4-FFF2-40B4-BE49-F238E27FC236}">
                <a16:creationId xmlns:a16="http://schemas.microsoft.com/office/drawing/2014/main" id="{7AC113EB-0AF9-48C3-1C09-2CF2DDF57637}"/>
              </a:ext>
            </a:extLst>
          </p:cNvPr>
          <p:cNvPicPr>
            <a:picLocks noChangeAspect="1"/>
          </p:cNvPicPr>
          <p:nvPr/>
        </p:nvPicPr>
        <p:blipFill>
          <a:blip r:embed="rId14"/>
          <a:stretch>
            <a:fillRect/>
          </a:stretch>
        </p:blipFill>
        <p:spPr>
          <a:xfrm>
            <a:off x="4805084" y="2312784"/>
            <a:ext cx="1919413" cy="577486"/>
          </a:xfrm>
          <a:prstGeom prst="rect">
            <a:avLst/>
          </a:prstGeom>
        </p:spPr>
      </p:pic>
      <p:pic>
        <p:nvPicPr>
          <p:cNvPr id="33" name="Picture 32">
            <a:extLst>
              <a:ext uri="{FF2B5EF4-FFF2-40B4-BE49-F238E27FC236}">
                <a16:creationId xmlns:a16="http://schemas.microsoft.com/office/drawing/2014/main" id="{9A8582BD-4210-790D-B562-ADBE62E42EE6}"/>
              </a:ext>
            </a:extLst>
          </p:cNvPr>
          <p:cNvPicPr>
            <a:picLocks noChangeAspect="1"/>
          </p:cNvPicPr>
          <p:nvPr/>
        </p:nvPicPr>
        <p:blipFill>
          <a:blip r:embed="rId15"/>
          <a:stretch>
            <a:fillRect/>
          </a:stretch>
        </p:blipFill>
        <p:spPr>
          <a:xfrm>
            <a:off x="4824689" y="3048628"/>
            <a:ext cx="1517008" cy="648753"/>
          </a:xfrm>
          <a:prstGeom prst="rect">
            <a:avLst/>
          </a:prstGeom>
        </p:spPr>
      </p:pic>
      <p:pic>
        <p:nvPicPr>
          <p:cNvPr id="35" name="Picture 34">
            <a:extLst>
              <a:ext uri="{FF2B5EF4-FFF2-40B4-BE49-F238E27FC236}">
                <a16:creationId xmlns:a16="http://schemas.microsoft.com/office/drawing/2014/main" id="{231B7C9D-17C3-ACD2-8215-6F9133CF62D8}"/>
              </a:ext>
            </a:extLst>
          </p:cNvPr>
          <p:cNvPicPr>
            <a:picLocks noChangeAspect="1"/>
          </p:cNvPicPr>
          <p:nvPr/>
        </p:nvPicPr>
        <p:blipFill>
          <a:blip r:embed="rId16"/>
          <a:stretch>
            <a:fillRect/>
          </a:stretch>
        </p:blipFill>
        <p:spPr>
          <a:xfrm>
            <a:off x="4748880" y="3858156"/>
            <a:ext cx="1975617" cy="634537"/>
          </a:xfrm>
          <a:prstGeom prst="rect">
            <a:avLst/>
          </a:prstGeom>
        </p:spPr>
      </p:pic>
      <p:sp>
        <p:nvSpPr>
          <p:cNvPr id="37" name="Rectangle 36">
            <a:extLst>
              <a:ext uri="{FF2B5EF4-FFF2-40B4-BE49-F238E27FC236}">
                <a16:creationId xmlns:a16="http://schemas.microsoft.com/office/drawing/2014/main" id="{B7B44915-97CE-DC0E-6F56-3FD06B0EDB33}"/>
              </a:ext>
            </a:extLst>
          </p:cNvPr>
          <p:cNvSpPr/>
          <p:nvPr/>
        </p:nvSpPr>
        <p:spPr>
          <a:xfrm>
            <a:off x="380818" y="2397760"/>
            <a:ext cx="574221" cy="180876"/>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9897435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Testing:2</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graphicFrame>
        <p:nvGraphicFramePr>
          <p:cNvPr id="4" name="Table 3">
            <a:extLst>
              <a:ext uri="{FF2B5EF4-FFF2-40B4-BE49-F238E27FC236}">
                <a16:creationId xmlns:a16="http://schemas.microsoft.com/office/drawing/2014/main" id="{F8AB2154-4BFF-8056-1FE5-F89A95E4D970}"/>
              </a:ext>
            </a:extLst>
          </p:cNvPr>
          <p:cNvGraphicFramePr>
            <a:graphicFrameLocks noGrp="1"/>
          </p:cNvGraphicFramePr>
          <p:nvPr>
            <p:extLst>
              <p:ext uri="{D42A27DB-BD31-4B8C-83A1-F6EECF244321}">
                <p14:modId xmlns:p14="http://schemas.microsoft.com/office/powerpoint/2010/main" val="1210258788"/>
              </p:ext>
            </p:extLst>
          </p:nvPr>
        </p:nvGraphicFramePr>
        <p:xfrm>
          <a:off x="838200" y="1825625"/>
          <a:ext cx="8138160" cy="4497504"/>
        </p:xfrm>
        <a:graphic>
          <a:graphicData uri="http://schemas.openxmlformats.org/drawingml/2006/table">
            <a:tbl>
              <a:tblPr firstRow="1" bandRow="1">
                <a:noFill/>
              </a:tblPr>
              <a:tblGrid>
                <a:gridCol w="3328055">
                  <a:extLst>
                    <a:ext uri="{9D8B030D-6E8A-4147-A177-3AD203B41FA5}">
                      <a16:colId xmlns:a16="http://schemas.microsoft.com/office/drawing/2014/main" val="2886090995"/>
                    </a:ext>
                  </a:extLst>
                </a:gridCol>
                <a:gridCol w="4810105">
                  <a:extLst>
                    <a:ext uri="{9D8B030D-6E8A-4147-A177-3AD203B41FA5}">
                      <a16:colId xmlns:a16="http://schemas.microsoft.com/office/drawing/2014/main" val="2016471551"/>
                    </a:ext>
                  </a:extLst>
                </a:gridCol>
              </a:tblGrid>
              <a:tr h="0">
                <a:tc>
                  <a:txBody>
                    <a:bodyPr/>
                    <a:lstStyle/>
                    <a:p>
                      <a:pPr marL="0" lvl="0" indent="0" algn="l" rtl="0">
                        <a:spcBef>
                          <a:spcPts val="0"/>
                        </a:spcBef>
                        <a:spcAft>
                          <a:spcPts val="0"/>
                        </a:spcAft>
                        <a:buNone/>
                      </a:pPr>
                      <a:r>
                        <a:rPr lang="en-NZ" sz="1100" b="1" dirty="0"/>
                        <a:t>Test Plan - input</a:t>
                      </a:r>
                    </a:p>
                  </a:txBody>
                  <a:tcPr marL="172116" marR="172116" marT="172116" marB="172116">
                    <a:solidFill>
                      <a:srgbClr val="CCCCCC"/>
                    </a:solidFill>
                  </a:tcPr>
                </a:tc>
                <a:tc>
                  <a:txBody>
                    <a:bodyPr/>
                    <a:lstStyle/>
                    <a:p>
                      <a:pPr marL="0" lvl="0" indent="0" algn="l" rtl="0">
                        <a:spcBef>
                          <a:spcPts val="0"/>
                        </a:spcBef>
                        <a:spcAft>
                          <a:spcPts val="0"/>
                        </a:spcAft>
                        <a:buNone/>
                      </a:pPr>
                      <a:r>
                        <a:rPr lang="en-NZ" sz="1100" b="1" dirty="0"/>
                        <a:t>Expected output</a:t>
                      </a:r>
                    </a:p>
                  </a:txBody>
                  <a:tcPr marL="172116" marR="172116" marT="172116" marB="172116">
                    <a:solidFill>
                      <a:srgbClr val="CCCCCC"/>
                    </a:solidFill>
                  </a:tcPr>
                </a:tc>
                <a:extLst>
                  <a:ext uri="{0D108BD9-81ED-4DB2-BD59-A6C34878D82A}">
                    <a16:rowId xmlns:a16="http://schemas.microsoft.com/office/drawing/2014/main" val="3673325421"/>
                  </a:ext>
                </a:extLst>
              </a:tr>
              <a:tr h="0">
                <a:tc>
                  <a:txBody>
                    <a:bodyPr/>
                    <a:lstStyle/>
                    <a:p>
                      <a:pPr lvl="0" algn="l">
                        <a:lnSpc>
                          <a:spcPct val="100000"/>
                        </a:lnSpc>
                        <a:spcBef>
                          <a:spcPts val="0"/>
                        </a:spcBef>
                        <a:spcAft>
                          <a:spcPts val="0"/>
                        </a:spcAft>
                        <a:buNone/>
                      </a:pPr>
                      <a:r>
                        <a:rPr lang="en-US" sz="900" b="1" i="0" u="none" strike="noStrike" noProof="0" dirty="0">
                          <a:solidFill>
                            <a:srgbClr val="6A8759"/>
                          </a:solidFill>
                          <a:latin typeface="Consolas"/>
                        </a:rPr>
                        <a:t>Are the details correct</a:t>
                      </a:r>
                    </a:p>
                    <a:p>
                      <a:pPr lvl="0" algn="l">
                        <a:lnSpc>
                          <a:spcPct val="100000"/>
                        </a:lnSpc>
                        <a:spcBef>
                          <a:spcPts val="0"/>
                        </a:spcBef>
                        <a:spcAft>
                          <a:spcPts val="0"/>
                        </a:spcAft>
                        <a:buNone/>
                      </a:pPr>
                      <a:r>
                        <a:rPr lang="en-US" sz="900" b="1" i="0" u="none" strike="noStrike" noProof="0" dirty="0">
                          <a:solidFill>
                            <a:srgbClr val="6A8759"/>
                          </a:solidFill>
                          <a:latin typeface="Consolas"/>
                        </a:rPr>
                        <a:t>-NO</a:t>
                      </a:r>
                    </a:p>
                  </a:txBody>
                  <a:tcPr marL="172116" marR="172116" marT="172116" marB="172116"/>
                </a:tc>
                <a:tc>
                  <a:txBody>
                    <a:bodyPr/>
                    <a:lstStyle/>
                    <a:p>
                      <a:pPr marL="0" lvl="0" indent="0" algn="l">
                        <a:spcBef>
                          <a:spcPts val="0"/>
                        </a:spcBef>
                        <a:spcAft>
                          <a:spcPts val="0"/>
                        </a:spcAft>
                        <a:buNone/>
                      </a:pPr>
                      <a:r>
                        <a:rPr lang="en-US" sz="900" dirty="0"/>
                        <a:t>Proceed to edit monster</a:t>
                      </a:r>
                    </a:p>
                    <a:p>
                      <a:pPr marL="0" lvl="0" indent="0" algn="l">
                        <a:spcBef>
                          <a:spcPts val="0"/>
                        </a:spcBef>
                        <a:spcAft>
                          <a:spcPts val="0"/>
                        </a:spcAft>
                        <a:buNone/>
                      </a:pPr>
                      <a:endParaRPr lang="en-US" sz="900" dirty="0"/>
                    </a:p>
                  </a:txBody>
                  <a:tcPr marL="172116" marR="172116" marT="172116" marB="172116"/>
                </a:tc>
                <a:extLst>
                  <a:ext uri="{0D108BD9-81ED-4DB2-BD59-A6C34878D82A}">
                    <a16:rowId xmlns:a16="http://schemas.microsoft.com/office/drawing/2014/main" val="3078115374"/>
                  </a:ext>
                </a:extLst>
              </a:tr>
              <a:tr h="0">
                <a:tc>
                  <a:txBody>
                    <a:bodyPr/>
                    <a:lstStyle/>
                    <a:p>
                      <a:pPr lvl="0" algn="l">
                        <a:lnSpc>
                          <a:spcPct val="100000"/>
                        </a:lnSpc>
                        <a:spcBef>
                          <a:spcPts val="0"/>
                        </a:spcBef>
                        <a:spcAft>
                          <a:spcPts val="0"/>
                        </a:spcAft>
                        <a:buNone/>
                      </a:pPr>
                      <a:r>
                        <a:rPr lang="en-US" sz="900" b="1" i="0" u="none" strike="noStrike" noProof="0" dirty="0">
                          <a:solidFill>
                            <a:srgbClr val="6A8759"/>
                          </a:solidFill>
                          <a:latin typeface="Consolas"/>
                        </a:rPr>
                        <a:t>Which stat would you like to change</a:t>
                      </a:r>
                    </a:p>
                  </a:txBody>
                  <a:tcPr marL="172116" marR="172116" marT="172116" marB="172116"/>
                </a:tc>
                <a:tc>
                  <a:txBody>
                    <a:bodyPr/>
                    <a:lstStyle/>
                    <a:p>
                      <a:pPr marL="0" lvl="0" indent="0" algn="l">
                        <a:spcBef>
                          <a:spcPts val="0"/>
                        </a:spcBef>
                        <a:spcAft>
                          <a:spcPts val="0"/>
                        </a:spcAft>
                        <a:buNone/>
                      </a:pPr>
                      <a:r>
                        <a:rPr lang="en-US" sz="900" dirty="0"/>
                        <a:t>Proceed to </a:t>
                      </a:r>
                      <a:r>
                        <a:rPr lang="en-US" sz="900" dirty="0" err="1"/>
                        <a:t>whichev</a:t>
                      </a:r>
                      <a:r>
                        <a:rPr lang="en-US" sz="900" dirty="0"/>
                        <a:t> </a:t>
                      </a:r>
                      <a:r>
                        <a:rPr lang="en-US" sz="900" dirty="0" err="1"/>
                        <a:t>rstat</a:t>
                      </a:r>
                      <a:r>
                        <a:rPr lang="en-US" sz="900" dirty="0"/>
                        <a:t> user chose</a:t>
                      </a:r>
                    </a:p>
                  </a:txBody>
                  <a:tcPr marL="172116" marR="172116" marT="172116" marB="172116"/>
                </a:tc>
                <a:extLst>
                  <a:ext uri="{0D108BD9-81ED-4DB2-BD59-A6C34878D82A}">
                    <a16:rowId xmlns:a16="http://schemas.microsoft.com/office/drawing/2014/main" val="1550714404"/>
                  </a:ext>
                </a:extLst>
              </a:tr>
              <a:tr h="0">
                <a:tc>
                  <a:txBody>
                    <a:bodyPr/>
                    <a:lstStyle/>
                    <a:p>
                      <a:pPr lvl="0" algn="l">
                        <a:lnSpc>
                          <a:spcPct val="100000"/>
                        </a:lnSpc>
                        <a:spcBef>
                          <a:spcPts val="0"/>
                        </a:spcBef>
                        <a:spcAft>
                          <a:spcPts val="0"/>
                        </a:spcAft>
                        <a:buNone/>
                      </a:pPr>
                      <a:r>
                        <a:rPr lang="en-US" sz="900" b="1" i="0" u="none" strike="noStrike" noProof="0" dirty="0">
                          <a:solidFill>
                            <a:srgbClr val="6A8759"/>
                          </a:solidFill>
                          <a:latin typeface="Consolas"/>
                        </a:rPr>
                        <a:t>Strength </a:t>
                      </a:r>
                    </a:p>
                    <a:p>
                      <a:pPr lvl="0" algn="l">
                        <a:lnSpc>
                          <a:spcPct val="100000"/>
                        </a:lnSpc>
                        <a:spcBef>
                          <a:spcPts val="0"/>
                        </a:spcBef>
                        <a:spcAft>
                          <a:spcPts val="0"/>
                        </a:spcAft>
                        <a:buNone/>
                      </a:pPr>
                      <a:r>
                        <a:rPr lang="en-US" sz="900" b="1" i="0" u="none" strike="noStrike" noProof="0" dirty="0">
                          <a:solidFill>
                            <a:srgbClr val="6A8759"/>
                          </a:solidFill>
                          <a:latin typeface="Consolas"/>
                        </a:rPr>
                        <a:t>0</a:t>
                      </a:r>
                    </a:p>
                    <a:p>
                      <a:pPr lvl="0" algn="l">
                        <a:lnSpc>
                          <a:spcPct val="100000"/>
                        </a:lnSpc>
                        <a:spcBef>
                          <a:spcPts val="0"/>
                        </a:spcBef>
                        <a:spcAft>
                          <a:spcPts val="0"/>
                        </a:spcAft>
                        <a:buNone/>
                      </a:pPr>
                      <a:r>
                        <a:rPr lang="en-US" sz="900" b="1" i="0" u="none" strike="noStrike" noProof="0" dirty="0">
                          <a:solidFill>
                            <a:srgbClr val="6A8759"/>
                          </a:solidFill>
                          <a:latin typeface="Consolas"/>
                        </a:rPr>
                        <a:t>26</a:t>
                      </a:r>
                    </a:p>
                    <a:p>
                      <a:pPr lvl="0" algn="l">
                        <a:lnSpc>
                          <a:spcPct val="100000"/>
                        </a:lnSpc>
                        <a:spcBef>
                          <a:spcPts val="0"/>
                        </a:spcBef>
                        <a:spcAft>
                          <a:spcPts val="0"/>
                        </a:spcAft>
                        <a:buNone/>
                      </a:pPr>
                      <a:r>
                        <a:rPr lang="en-US" sz="900" b="1" i="0" u="none" strike="noStrike" noProof="0" dirty="0">
                          <a:solidFill>
                            <a:srgbClr val="6A8759"/>
                          </a:solidFill>
                          <a:latin typeface="Consolas"/>
                        </a:rPr>
                        <a:t>1</a:t>
                      </a:r>
                    </a:p>
                  </a:txBody>
                  <a:tcPr marL="172116" marR="172116" marT="172116" marB="172116"/>
                </a:tc>
                <a:tc>
                  <a:txBody>
                    <a:bodyPr/>
                    <a:lstStyle/>
                    <a:p>
                      <a:pPr marL="0" lvl="0" indent="0" algn="l">
                        <a:spcBef>
                          <a:spcPts val="0"/>
                        </a:spcBef>
                        <a:spcAft>
                          <a:spcPts val="0"/>
                        </a:spcAft>
                        <a:buNone/>
                      </a:pPr>
                      <a:r>
                        <a:rPr lang="en-US" sz="900" dirty="0"/>
                        <a:t>Error message</a:t>
                      </a:r>
                    </a:p>
                    <a:p>
                      <a:pPr marL="0" lvl="0" indent="0" algn="l">
                        <a:spcBef>
                          <a:spcPts val="0"/>
                        </a:spcBef>
                        <a:spcAft>
                          <a:spcPts val="0"/>
                        </a:spcAft>
                        <a:buNone/>
                      </a:pPr>
                      <a:r>
                        <a:rPr lang="en-US" sz="900" dirty="0"/>
                        <a:t>Error message</a:t>
                      </a:r>
                    </a:p>
                    <a:p>
                      <a:pPr marL="0" lvl="0" indent="0" algn="l">
                        <a:spcBef>
                          <a:spcPts val="0"/>
                        </a:spcBef>
                        <a:spcAft>
                          <a:spcPts val="0"/>
                        </a:spcAft>
                        <a:buNone/>
                      </a:pPr>
                      <a:r>
                        <a:rPr lang="en-US" sz="900" dirty="0"/>
                        <a:t>Add to dictionary</a:t>
                      </a:r>
                    </a:p>
                  </a:txBody>
                  <a:tcPr marL="172116" marR="172116" marT="172116" marB="172116"/>
                </a:tc>
                <a:extLst>
                  <a:ext uri="{0D108BD9-81ED-4DB2-BD59-A6C34878D82A}">
                    <a16:rowId xmlns:a16="http://schemas.microsoft.com/office/drawing/2014/main" val="705194511"/>
                  </a:ext>
                </a:extLst>
              </a:tr>
              <a:tr h="0">
                <a:tc>
                  <a:txBody>
                    <a:bodyPr/>
                    <a:lstStyle/>
                    <a:p>
                      <a:pPr lvl="0" algn="l">
                        <a:lnSpc>
                          <a:spcPct val="100000"/>
                        </a:lnSpc>
                        <a:spcBef>
                          <a:spcPts val="0"/>
                        </a:spcBef>
                        <a:spcAft>
                          <a:spcPts val="0"/>
                        </a:spcAft>
                        <a:buNone/>
                      </a:pPr>
                      <a:r>
                        <a:rPr lang="en-US" sz="900" b="1" i="0" u="none" strike="noStrike" noProof="0" dirty="0">
                          <a:solidFill>
                            <a:srgbClr val="6A8759"/>
                          </a:solidFill>
                          <a:latin typeface="Consolas"/>
                        </a:rPr>
                        <a:t>Speed</a:t>
                      </a:r>
                    </a:p>
                    <a:p>
                      <a:pPr lvl="0" algn="l">
                        <a:lnSpc>
                          <a:spcPct val="100000"/>
                        </a:lnSpc>
                        <a:spcBef>
                          <a:spcPts val="0"/>
                        </a:spcBef>
                        <a:spcAft>
                          <a:spcPts val="0"/>
                        </a:spcAft>
                        <a:buNone/>
                      </a:pPr>
                      <a:r>
                        <a:rPr lang="en-US" sz="900" b="1" i="0" u="none" strike="noStrike" noProof="0" dirty="0">
                          <a:solidFill>
                            <a:srgbClr val="6A8759"/>
                          </a:solidFill>
                          <a:latin typeface="Consolas"/>
                        </a:rPr>
                        <a:t>One</a:t>
                      </a:r>
                    </a:p>
                    <a:p>
                      <a:pPr lvl="0" algn="l">
                        <a:lnSpc>
                          <a:spcPct val="100000"/>
                        </a:lnSpc>
                        <a:spcBef>
                          <a:spcPts val="0"/>
                        </a:spcBef>
                        <a:spcAft>
                          <a:spcPts val="0"/>
                        </a:spcAft>
                        <a:buNone/>
                      </a:pPr>
                      <a:r>
                        <a:rPr lang="en-US" sz="900" b="1" i="0" u="none" strike="noStrike" noProof="0" dirty="0">
                          <a:solidFill>
                            <a:srgbClr val="6A8759"/>
                          </a:solidFill>
                          <a:latin typeface="Consolas"/>
                        </a:rPr>
                        <a:t>1</a:t>
                      </a:r>
                    </a:p>
                  </a:txBody>
                  <a:tcPr marL="172116" marR="172116" marT="172116" marB="172116"/>
                </a:tc>
                <a:tc>
                  <a:txBody>
                    <a:bodyPr/>
                    <a:lstStyle/>
                    <a:p>
                      <a:pPr marL="0" lvl="0" indent="0" algn="l">
                        <a:spcBef>
                          <a:spcPts val="0"/>
                        </a:spcBef>
                        <a:spcAft>
                          <a:spcPts val="0"/>
                        </a:spcAft>
                        <a:buNone/>
                      </a:pPr>
                      <a:r>
                        <a:rPr lang="en-US" sz="900" dirty="0"/>
                        <a:t>Error message</a:t>
                      </a:r>
                    </a:p>
                    <a:p>
                      <a:pPr marL="0" lvl="0" indent="0" algn="l">
                        <a:spcBef>
                          <a:spcPts val="0"/>
                        </a:spcBef>
                        <a:spcAft>
                          <a:spcPts val="0"/>
                        </a:spcAft>
                        <a:buNone/>
                      </a:pPr>
                      <a:r>
                        <a:rPr lang="en-US" sz="900" dirty="0"/>
                        <a:t>Add to dictionary</a:t>
                      </a:r>
                    </a:p>
                  </a:txBody>
                  <a:tcPr marL="172116" marR="172116" marT="172116" marB="172116"/>
                </a:tc>
                <a:extLst>
                  <a:ext uri="{0D108BD9-81ED-4DB2-BD59-A6C34878D82A}">
                    <a16:rowId xmlns:a16="http://schemas.microsoft.com/office/drawing/2014/main" val="946830390"/>
                  </a:ext>
                </a:extLst>
              </a:tr>
              <a:tr h="0">
                <a:tc>
                  <a:txBody>
                    <a:bodyPr/>
                    <a:lstStyle/>
                    <a:p>
                      <a:pPr lvl="0" algn="l">
                        <a:lnSpc>
                          <a:spcPct val="100000"/>
                        </a:lnSpc>
                        <a:spcBef>
                          <a:spcPts val="0"/>
                        </a:spcBef>
                        <a:spcAft>
                          <a:spcPts val="0"/>
                        </a:spcAft>
                        <a:buNone/>
                      </a:pPr>
                      <a:r>
                        <a:rPr lang="en-US" sz="900" b="1" i="0" u="none" strike="noStrike" noProof="0" dirty="0">
                          <a:solidFill>
                            <a:srgbClr val="6A8759"/>
                          </a:solidFill>
                          <a:latin typeface="Consolas"/>
                        </a:rPr>
                        <a:t>Name</a:t>
                      </a:r>
                    </a:p>
                    <a:p>
                      <a:pPr lvl="0" algn="l">
                        <a:lnSpc>
                          <a:spcPct val="100000"/>
                        </a:lnSpc>
                        <a:spcBef>
                          <a:spcPts val="0"/>
                        </a:spcBef>
                        <a:spcAft>
                          <a:spcPts val="0"/>
                        </a:spcAft>
                        <a:buNone/>
                      </a:pPr>
                      <a:r>
                        <a:rPr lang="en-US" sz="900" b="1" i="0" u="none" strike="noStrike" noProof="0" dirty="0">
                          <a:solidFill>
                            <a:srgbClr val="6A8759"/>
                          </a:solidFill>
                          <a:latin typeface="Consolas"/>
                        </a:rPr>
                        <a:t>monster</a:t>
                      </a:r>
                    </a:p>
                  </a:txBody>
                  <a:tcPr marL="172116" marR="172116" marT="172116" marB="172116"/>
                </a:tc>
                <a:tc>
                  <a:txBody>
                    <a:bodyPr/>
                    <a:lstStyle/>
                    <a:p>
                      <a:pPr marL="0" lvl="0" indent="0" algn="l">
                        <a:spcBef>
                          <a:spcPts val="0"/>
                        </a:spcBef>
                        <a:spcAft>
                          <a:spcPts val="0"/>
                        </a:spcAft>
                        <a:buNone/>
                      </a:pPr>
                      <a:r>
                        <a:rPr lang="en-US" sz="900" dirty="0"/>
                        <a:t>Add to </a:t>
                      </a:r>
                      <a:r>
                        <a:rPr lang="en-US" sz="900" dirty="0" err="1"/>
                        <a:t>dictionart</a:t>
                      </a:r>
                      <a:endParaRPr lang="en-US" sz="900" dirty="0"/>
                    </a:p>
                  </a:txBody>
                  <a:tcPr marL="172116" marR="172116" marT="172116" marB="172116"/>
                </a:tc>
                <a:extLst>
                  <a:ext uri="{0D108BD9-81ED-4DB2-BD59-A6C34878D82A}">
                    <a16:rowId xmlns:a16="http://schemas.microsoft.com/office/drawing/2014/main" val="1667398637"/>
                  </a:ext>
                </a:extLst>
              </a:tr>
              <a:tr h="0">
                <a:tc>
                  <a:txBody>
                    <a:bodyPr/>
                    <a:lstStyle/>
                    <a:p>
                      <a:pPr lvl="0" algn="l">
                        <a:lnSpc>
                          <a:spcPct val="100000"/>
                        </a:lnSpc>
                        <a:spcBef>
                          <a:spcPts val="0"/>
                        </a:spcBef>
                        <a:spcAft>
                          <a:spcPts val="0"/>
                        </a:spcAft>
                        <a:buNone/>
                      </a:pPr>
                      <a:r>
                        <a:rPr lang="en-US" sz="900" b="1" i="0" u="none" strike="noStrike" noProof="0" dirty="0">
                          <a:solidFill>
                            <a:srgbClr val="6A8759"/>
                          </a:solidFill>
                          <a:latin typeface="Consolas"/>
                        </a:rPr>
                        <a:t>Are the details cored</a:t>
                      </a:r>
                    </a:p>
                    <a:p>
                      <a:pPr lvl="0" algn="l">
                        <a:lnSpc>
                          <a:spcPct val="100000"/>
                        </a:lnSpc>
                        <a:spcBef>
                          <a:spcPts val="0"/>
                        </a:spcBef>
                        <a:spcAft>
                          <a:spcPts val="0"/>
                        </a:spcAft>
                        <a:buNone/>
                      </a:pPr>
                      <a:r>
                        <a:rPr lang="en-US" sz="900" b="1" i="0" u="none" strike="noStrike" noProof="0" dirty="0">
                          <a:solidFill>
                            <a:srgbClr val="6A8759"/>
                          </a:solidFill>
                          <a:latin typeface="Consolas"/>
                        </a:rPr>
                        <a:t>- yes</a:t>
                      </a:r>
                    </a:p>
                  </a:txBody>
                  <a:tcPr marL="172116" marR="172116" marT="172116" marB="172116"/>
                </a:tc>
                <a:tc>
                  <a:txBody>
                    <a:bodyPr/>
                    <a:lstStyle/>
                    <a:p>
                      <a:pPr marL="0" lvl="0" indent="0" algn="l">
                        <a:spcBef>
                          <a:spcPts val="0"/>
                        </a:spcBef>
                        <a:spcAft>
                          <a:spcPts val="0"/>
                        </a:spcAft>
                        <a:buNone/>
                      </a:pPr>
                      <a:r>
                        <a:rPr lang="en-US" sz="900" dirty="0"/>
                        <a:t>Return to welcome</a:t>
                      </a:r>
                    </a:p>
                  </a:txBody>
                  <a:tcPr marL="172116" marR="172116" marT="172116" marB="172116"/>
                </a:tc>
                <a:extLst>
                  <a:ext uri="{0D108BD9-81ED-4DB2-BD59-A6C34878D82A}">
                    <a16:rowId xmlns:a16="http://schemas.microsoft.com/office/drawing/2014/main" val="959646576"/>
                  </a:ext>
                </a:extLst>
              </a:tr>
            </a:tbl>
          </a:graphicData>
        </a:graphic>
      </p:graphicFrame>
    </p:spTree>
    <p:extLst>
      <p:ext uri="{BB962C8B-B14F-4D97-AF65-F5344CB8AC3E}">
        <p14:creationId xmlns:p14="http://schemas.microsoft.com/office/powerpoint/2010/main" val="9553017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2</a:t>
            </a:r>
          </a:p>
        </p:txBody>
      </p:sp>
      <p:graphicFrame>
        <p:nvGraphicFramePr>
          <p:cNvPr id="7" name="Table 6">
            <a:extLst>
              <a:ext uri="{FF2B5EF4-FFF2-40B4-BE49-F238E27FC236}">
                <a16:creationId xmlns:a16="http://schemas.microsoft.com/office/drawing/2014/main" id="{31E076AC-08D7-C876-AE27-38B9068E097B}"/>
              </a:ext>
            </a:extLst>
          </p:cNvPr>
          <p:cNvGraphicFramePr>
            <a:graphicFrameLocks noGrp="1"/>
          </p:cNvGraphicFramePr>
          <p:nvPr>
            <p:extLst>
              <p:ext uri="{D42A27DB-BD31-4B8C-83A1-F6EECF244321}">
                <p14:modId xmlns:p14="http://schemas.microsoft.com/office/powerpoint/2010/main" val="714237301"/>
              </p:ext>
            </p:extLst>
          </p:nvPr>
        </p:nvGraphicFramePr>
        <p:xfrm>
          <a:off x="8133080" y="1754510"/>
          <a:ext cx="3906520" cy="4929974"/>
        </p:xfrm>
        <a:graphic>
          <a:graphicData uri="http://schemas.openxmlformats.org/drawingml/2006/table">
            <a:tbl>
              <a:tblPr firstRow="1" bandRow="1">
                <a:noFill/>
              </a:tblPr>
              <a:tblGrid>
                <a:gridCol w="1597549">
                  <a:extLst>
                    <a:ext uri="{9D8B030D-6E8A-4147-A177-3AD203B41FA5}">
                      <a16:colId xmlns:a16="http://schemas.microsoft.com/office/drawing/2014/main" val="2886090995"/>
                    </a:ext>
                  </a:extLst>
                </a:gridCol>
                <a:gridCol w="2308971">
                  <a:extLst>
                    <a:ext uri="{9D8B030D-6E8A-4147-A177-3AD203B41FA5}">
                      <a16:colId xmlns:a16="http://schemas.microsoft.com/office/drawing/2014/main" val="2016471551"/>
                    </a:ext>
                  </a:extLst>
                </a:gridCol>
              </a:tblGrid>
              <a:tr h="515738">
                <a:tc>
                  <a:txBody>
                    <a:bodyPr/>
                    <a:lstStyle/>
                    <a:p>
                      <a:pPr marL="0" lvl="0" indent="0" algn="l" rtl="0">
                        <a:spcBef>
                          <a:spcPts val="0"/>
                        </a:spcBef>
                        <a:spcAft>
                          <a:spcPts val="0"/>
                        </a:spcAft>
                        <a:buNone/>
                      </a:pPr>
                      <a:r>
                        <a:rPr lang="en-NZ" sz="1100" b="1" dirty="0"/>
                        <a:t>Test Plan - input</a:t>
                      </a:r>
                    </a:p>
                  </a:txBody>
                  <a:tcPr marL="172116" marR="172116" marT="172116" marB="172116">
                    <a:solidFill>
                      <a:srgbClr val="CCCCCC"/>
                    </a:solidFill>
                  </a:tcPr>
                </a:tc>
                <a:tc>
                  <a:txBody>
                    <a:bodyPr/>
                    <a:lstStyle/>
                    <a:p>
                      <a:pPr marL="0" lvl="0" indent="0" algn="l" rtl="0">
                        <a:spcBef>
                          <a:spcPts val="0"/>
                        </a:spcBef>
                        <a:spcAft>
                          <a:spcPts val="0"/>
                        </a:spcAft>
                        <a:buNone/>
                      </a:pPr>
                      <a:r>
                        <a:rPr lang="en-NZ" sz="1100" b="1" dirty="0"/>
                        <a:t>Expected output</a:t>
                      </a:r>
                    </a:p>
                  </a:txBody>
                  <a:tcPr marL="172116" marR="172116" marT="172116" marB="172116">
                    <a:solidFill>
                      <a:srgbClr val="CCCCCC"/>
                    </a:solidFill>
                  </a:tcPr>
                </a:tc>
                <a:extLst>
                  <a:ext uri="{0D108BD9-81ED-4DB2-BD59-A6C34878D82A}">
                    <a16:rowId xmlns:a16="http://schemas.microsoft.com/office/drawing/2014/main" val="3673325421"/>
                  </a:ext>
                </a:extLst>
              </a:tr>
              <a:tr h="623224">
                <a:tc>
                  <a:txBody>
                    <a:bodyPr/>
                    <a:lstStyle/>
                    <a:p>
                      <a:pPr lvl="0" algn="l">
                        <a:lnSpc>
                          <a:spcPct val="100000"/>
                        </a:lnSpc>
                        <a:spcBef>
                          <a:spcPts val="0"/>
                        </a:spcBef>
                        <a:spcAft>
                          <a:spcPts val="0"/>
                        </a:spcAft>
                        <a:buNone/>
                      </a:pPr>
                      <a:r>
                        <a:rPr lang="en-US" sz="900" b="1" i="0" u="none" strike="noStrike" noProof="0" dirty="0">
                          <a:solidFill>
                            <a:srgbClr val="6A8759"/>
                          </a:solidFill>
                          <a:latin typeface="Consolas"/>
                        </a:rPr>
                        <a:t>Are the details correct</a:t>
                      </a:r>
                    </a:p>
                    <a:p>
                      <a:pPr lvl="0" algn="l">
                        <a:lnSpc>
                          <a:spcPct val="100000"/>
                        </a:lnSpc>
                        <a:spcBef>
                          <a:spcPts val="0"/>
                        </a:spcBef>
                        <a:spcAft>
                          <a:spcPts val="0"/>
                        </a:spcAft>
                        <a:buNone/>
                      </a:pPr>
                      <a:r>
                        <a:rPr lang="en-US" sz="900" b="1" i="0" u="none" strike="noStrike" noProof="0" dirty="0">
                          <a:solidFill>
                            <a:srgbClr val="6A8759"/>
                          </a:solidFill>
                          <a:latin typeface="Consolas"/>
                        </a:rPr>
                        <a:t>-NO</a:t>
                      </a:r>
                    </a:p>
                  </a:txBody>
                  <a:tcPr marL="172116" marR="172116" marT="172116" marB="172116"/>
                </a:tc>
                <a:tc>
                  <a:txBody>
                    <a:bodyPr/>
                    <a:lstStyle/>
                    <a:p>
                      <a:pPr marL="0" lvl="0" indent="0" algn="l">
                        <a:spcBef>
                          <a:spcPts val="0"/>
                        </a:spcBef>
                        <a:spcAft>
                          <a:spcPts val="0"/>
                        </a:spcAft>
                        <a:buNone/>
                      </a:pPr>
                      <a:r>
                        <a:rPr lang="en-US" sz="900" dirty="0"/>
                        <a:t>Proceed to edit monster</a:t>
                      </a:r>
                    </a:p>
                    <a:p>
                      <a:pPr marL="0" lvl="0" indent="0" algn="l">
                        <a:spcBef>
                          <a:spcPts val="0"/>
                        </a:spcBef>
                        <a:spcAft>
                          <a:spcPts val="0"/>
                        </a:spcAft>
                        <a:buNone/>
                      </a:pPr>
                      <a:endParaRPr lang="en-US" sz="900" dirty="0"/>
                    </a:p>
                  </a:txBody>
                  <a:tcPr marL="172116" marR="172116" marT="172116" marB="172116"/>
                </a:tc>
                <a:extLst>
                  <a:ext uri="{0D108BD9-81ED-4DB2-BD59-A6C34878D82A}">
                    <a16:rowId xmlns:a16="http://schemas.microsoft.com/office/drawing/2014/main" val="3078115374"/>
                  </a:ext>
                </a:extLst>
              </a:tr>
              <a:tr h="485028">
                <a:tc>
                  <a:txBody>
                    <a:bodyPr/>
                    <a:lstStyle/>
                    <a:p>
                      <a:pPr lvl="0" algn="l">
                        <a:lnSpc>
                          <a:spcPct val="100000"/>
                        </a:lnSpc>
                        <a:spcBef>
                          <a:spcPts val="0"/>
                        </a:spcBef>
                        <a:spcAft>
                          <a:spcPts val="0"/>
                        </a:spcAft>
                        <a:buNone/>
                      </a:pPr>
                      <a:r>
                        <a:rPr lang="en-US" sz="900" b="1" i="0" u="none" strike="noStrike" noProof="0" dirty="0">
                          <a:solidFill>
                            <a:srgbClr val="6A8759"/>
                          </a:solidFill>
                          <a:latin typeface="Consolas"/>
                        </a:rPr>
                        <a:t>Which stat would you like to change</a:t>
                      </a:r>
                    </a:p>
                  </a:txBody>
                  <a:tcPr marL="172116" marR="172116" marT="172116" marB="172116"/>
                </a:tc>
                <a:tc>
                  <a:txBody>
                    <a:bodyPr/>
                    <a:lstStyle/>
                    <a:p>
                      <a:pPr marL="0" lvl="0" indent="0" algn="l">
                        <a:spcBef>
                          <a:spcPts val="0"/>
                        </a:spcBef>
                        <a:spcAft>
                          <a:spcPts val="0"/>
                        </a:spcAft>
                        <a:buNone/>
                      </a:pPr>
                      <a:r>
                        <a:rPr lang="en-US" sz="900" dirty="0"/>
                        <a:t>Proceed to </a:t>
                      </a:r>
                      <a:r>
                        <a:rPr lang="en-US" sz="900" dirty="0" err="1"/>
                        <a:t>whichev</a:t>
                      </a:r>
                      <a:r>
                        <a:rPr lang="en-US" sz="900" dirty="0"/>
                        <a:t> </a:t>
                      </a:r>
                      <a:r>
                        <a:rPr lang="en-US" sz="900" dirty="0" err="1"/>
                        <a:t>rstat</a:t>
                      </a:r>
                      <a:r>
                        <a:rPr lang="en-US" sz="900" dirty="0"/>
                        <a:t> user chose</a:t>
                      </a:r>
                    </a:p>
                  </a:txBody>
                  <a:tcPr marL="172116" marR="172116" marT="172116" marB="172116"/>
                </a:tc>
                <a:extLst>
                  <a:ext uri="{0D108BD9-81ED-4DB2-BD59-A6C34878D82A}">
                    <a16:rowId xmlns:a16="http://schemas.microsoft.com/office/drawing/2014/main" val="1550714404"/>
                  </a:ext>
                </a:extLst>
              </a:tr>
              <a:tr h="899616">
                <a:tc>
                  <a:txBody>
                    <a:bodyPr/>
                    <a:lstStyle/>
                    <a:p>
                      <a:pPr lvl="0" algn="l">
                        <a:lnSpc>
                          <a:spcPct val="100000"/>
                        </a:lnSpc>
                        <a:spcBef>
                          <a:spcPts val="0"/>
                        </a:spcBef>
                        <a:spcAft>
                          <a:spcPts val="0"/>
                        </a:spcAft>
                        <a:buNone/>
                      </a:pPr>
                      <a:r>
                        <a:rPr lang="en-US" sz="900" b="1" i="0" u="none" strike="noStrike" noProof="0" dirty="0">
                          <a:solidFill>
                            <a:srgbClr val="6A8759"/>
                          </a:solidFill>
                          <a:latin typeface="Consolas"/>
                        </a:rPr>
                        <a:t>Strength </a:t>
                      </a:r>
                    </a:p>
                    <a:p>
                      <a:pPr lvl="0" algn="l">
                        <a:lnSpc>
                          <a:spcPct val="100000"/>
                        </a:lnSpc>
                        <a:spcBef>
                          <a:spcPts val="0"/>
                        </a:spcBef>
                        <a:spcAft>
                          <a:spcPts val="0"/>
                        </a:spcAft>
                        <a:buNone/>
                      </a:pPr>
                      <a:r>
                        <a:rPr lang="en-US" sz="900" b="1" i="0" u="none" strike="noStrike" noProof="0" dirty="0">
                          <a:solidFill>
                            <a:srgbClr val="6A8759"/>
                          </a:solidFill>
                          <a:latin typeface="Consolas"/>
                        </a:rPr>
                        <a:t>0</a:t>
                      </a:r>
                    </a:p>
                    <a:p>
                      <a:pPr lvl="0" algn="l">
                        <a:lnSpc>
                          <a:spcPct val="100000"/>
                        </a:lnSpc>
                        <a:spcBef>
                          <a:spcPts val="0"/>
                        </a:spcBef>
                        <a:spcAft>
                          <a:spcPts val="0"/>
                        </a:spcAft>
                        <a:buNone/>
                      </a:pPr>
                      <a:r>
                        <a:rPr lang="en-US" sz="900" b="1" i="0" u="none" strike="noStrike" noProof="0" dirty="0">
                          <a:solidFill>
                            <a:srgbClr val="6A8759"/>
                          </a:solidFill>
                          <a:latin typeface="Consolas"/>
                        </a:rPr>
                        <a:t>26</a:t>
                      </a:r>
                    </a:p>
                    <a:p>
                      <a:pPr lvl="0" algn="l">
                        <a:lnSpc>
                          <a:spcPct val="100000"/>
                        </a:lnSpc>
                        <a:spcBef>
                          <a:spcPts val="0"/>
                        </a:spcBef>
                        <a:spcAft>
                          <a:spcPts val="0"/>
                        </a:spcAft>
                        <a:buNone/>
                      </a:pPr>
                      <a:r>
                        <a:rPr lang="en-US" sz="900" b="1" i="0" u="none" strike="noStrike" noProof="0" dirty="0">
                          <a:solidFill>
                            <a:srgbClr val="6A8759"/>
                          </a:solidFill>
                          <a:latin typeface="Consolas"/>
                        </a:rPr>
                        <a:t>1</a:t>
                      </a:r>
                    </a:p>
                  </a:txBody>
                  <a:tcPr marL="172116" marR="172116" marT="172116" marB="172116"/>
                </a:tc>
                <a:tc>
                  <a:txBody>
                    <a:bodyPr/>
                    <a:lstStyle/>
                    <a:p>
                      <a:pPr marL="0" lvl="0" indent="0" algn="l">
                        <a:spcBef>
                          <a:spcPts val="0"/>
                        </a:spcBef>
                        <a:spcAft>
                          <a:spcPts val="0"/>
                        </a:spcAft>
                        <a:buNone/>
                      </a:pPr>
                      <a:r>
                        <a:rPr lang="en-US" sz="900" dirty="0"/>
                        <a:t>Error message</a:t>
                      </a:r>
                    </a:p>
                    <a:p>
                      <a:pPr marL="0" lvl="0" indent="0" algn="l">
                        <a:spcBef>
                          <a:spcPts val="0"/>
                        </a:spcBef>
                        <a:spcAft>
                          <a:spcPts val="0"/>
                        </a:spcAft>
                        <a:buNone/>
                      </a:pPr>
                      <a:r>
                        <a:rPr lang="en-US" sz="900" dirty="0"/>
                        <a:t>Error message</a:t>
                      </a:r>
                    </a:p>
                    <a:p>
                      <a:pPr marL="0" lvl="0" indent="0" algn="l">
                        <a:spcBef>
                          <a:spcPts val="0"/>
                        </a:spcBef>
                        <a:spcAft>
                          <a:spcPts val="0"/>
                        </a:spcAft>
                        <a:buNone/>
                      </a:pPr>
                      <a:r>
                        <a:rPr lang="en-US" sz="900" dirty="0"/>
                        <a:t>Add to dictionary</a:t>
                      </a:r>
                    </a:p>
                  </a:txBody>
                  <a:tcPr marL="172116" marR="172116" marT="172116" marB="172116"/>
                </a:tc>
                <a:extLst>
                  <a:ext uri="{0D108BD9-81ED-4DB2-BD59-A6C34878D82A}">
                    <a16:rowId xmlns:a16="http://schemas.microsoft.com/office/drawing/2014/main" val="705194511"/>
                  </a:ext>
                </a:extLst>
              </a:tr>
              <a:tr h="761420">
                <a:tc>
                  <a:txBody>
                    <a:bodyPr/>
                    <a:lstStyle/>
                    <a:p>
                      <a:pPr lvl="0" algn="l">
                        <a:lnSpc>
                          <a:spcPct val="100000"/>
                        </a:lnSpc>
                        <a:spcBef>
                          <a:spcPts val="0"/>
                        </a:spcBef>
                        <a:spcAft>
                          <a:spcPts val="0"/>
                        </a:spcAft>
                        <a:buNone/>
                      </a:pPr>
                      <a:r>
                        <a:rPr lang="en-US" sz="900" b="1" i="0" u="none" strike="noStrike" noProof="0" dirty="0">
                          <a:solidFill>
                            <a:srgbClr val="6A8759"/>
                          </a:solidFill>
                          <a:latin typeface="Consolas"/>
                        </a:rPr>
                        <a:t>Speed</a:t>
                      </a:r>
                    </a:p>
                    <a:p>
                      <a:pPr lvl="0" algn="l">
                        <a:lnSpc>
                          <a:spcPct val="100000"/>
                        </a:lnSpc>
                        <a:spcBef>
                          <a:spcPts val="0"/>
                        </a:spcBef>
                        <a:spcAft>
                          <a:spcPts val="0"/>
                        </a:spcAft>
                        <a:buNone/>
                      </a:pPr>
                      <a:r>
                        <a:rPr lang="en-US" sz="900" b="1" i="0" u="none" strike="noStrike" noProof="0" dirty="0">
                          <a:solidFill>
                            <a:srgbClr val="6A8759"/>
                          </a:solidFill>
                          <a:latin typeface="Consolas"/>
                        </a:rPr>
                        <a:t>One</a:t>
                      </a:r>
                    </a:p>
                    <a:p>
                      <a:pPr lvl="0" algn="l">
                        <a:lnSpc>
                          <a:spcPct val="100000"/>
                        </a:lnSpc>
                        <a:spcBef>
                          <a:spcPts val="0"/>
                        </a:spcBef>
                        <a:spcAft>
                          <a:spcPts val="0"/>
                        </a:spcAft>
                        <a:buNone/>
                      </a:pPr>
                      <a:r>
                        <a:rPr lang="en-US" sz="900" b="1" i="0" u="none" strike="noStrike" noProof="0" dirty="0">
                          <a:solidFill>
                            <a:srgbClr val="6A8759"/>
                          </a:solidFill>
                          <a:latin typeface="Consolas"/>
                        </a:rPr>
                        <a:t>1</a:t>
                      </a:r>
                    </a:p>
                  </a:txBody>
                  <a:tcPr marL="172116" marR="172116" marT="172116" marB="172116"/>
                </a:tc>
                <a:tc>
                  <a:txBody>
                    <a:bodyPr/>
                    <a:lstStyle/>
                    <a:p>
                      <a:pPr marL="0" lvl="0" indent="0" algn="l">
                        <a:spcBef>
                          <a:spcPts val="0"/>
                        </a:spcBef>
                        <a:spcAft>
                          <a:spcPts val="0"/>
                        </a:spcAft>
                        <a:buNone/>
                      </a:pPr>
                      <a:r>
                        <a:rPr lang="en-US" sz="900" dirty="0"/>
                        <a:t>Error message</a:t>
                      </a:r>
                    </a:p>
                    <a:p>
                      <a:pPr marL="0" lvl="0" indent="0" algn="l">
                        <a:spcBef>
                          <a:spcPts val="0"/>
                        </a:spcBef>
                        <a:spcAft>
                          <a:spcPts val="0"/>
                        </a:spcAft>
                        <a:buNone/>
                      </a:pPr>
                      <a:r>
                        <a:rPr lang="en-US" sz="900" dirty="0"/>
                        <a:t>Add to dictionary</a:t>
                      </a:r>
                    </a:p>
                  </a:txBody>
                  <a:tcPr marL="172116" marR="172116" marT="172116" marB="172116"/>
                </a:tc>
                <a:extLst>
                  <a:ext uri="{0D108BD9-81ED-4DB2-BD59-A6C34878D82A}">
                    <a16:rowId xmlns:a16="http://schemas.microsoft.com/office/drawing/2014/main" val="946830390"/>
                  </a:ext>
                </a:extLst>
              </a:tr>
              <a:tr h="623224">
                <a:tc>
                  <a:txBody>
                    <a:bodyPr/>
                    <a:lstStyle/>
                    <a:p>
                      <a:pPr lvl="0" algn="l">
                        <a:lnSpc>
                          <a:spcPct val="100000"/>
                        </a:lnSpc>
                        <a:spcBef>
                          <a:spcPts val="0"/>
                        </a:spcBef>
                        <a:spcAft>
                          <a:spcPts val="0"/>
                        </a:spcAft>
                        <a:buNone/>
                      </a:pPr>
                      <a:r>
                        <a:rPr lang="en-US" sz="900" b="1" i="0" u="none" strike="noStrike" noProof="0" dirty="0">
                          <a:solidFill>
                            <a:srgbClr val="6A8759"/>
                          </a:solidFill>
                          <a:latin typeface="Consolas"/>
                        </a:rPr>
                        <a:t>Name</a:t>
                      </a:r>
                    </a:p>
                    <a:p>
                      <a:pPr lvl="0" algn="l">
                        <a:lnSpc>
                          <a:spcPct val="100000"/>
                        </a:lnSpc>
                        <a:spcBef>
                          <a:spcPts val="0"/>
                        </a:spcBef>
                        <a:spcAft>
                          <a:spcPts val="0"/>
                        </a:spcAft>
                        <a:buNone/>
                      </a:pPr>
                      <a:r>
                        <a:rPr lang="en-US" sz="900" b="1" i="0" u="none" strike="noStrike" noProof="0" dirty="0">
                          <a:solidFill>
                            <a:srgbClr val="6A8759"/>
                          </a:solidFill>
                          <a:latin typeface="Consolas"/>
                        </a:rPr>
                        <a:t>monster</a:t>
                      </a:r>
                    </a:p>
                  </a:txBody>
                  <a:tcPr marL="172116" marR="172116" marT="172116" marB="172116"/>
                </a:tc>
                <a:tc>
                  <a:txBody>
                    <a:bodyPr/>
                    <a:lstStyle/>
                    <a:p>
                      <a:pPr marL="0" lvl="0" indent="0" algn="l">
                        <a:spcBef>
                          <a:spcPts val="0"/>
                        </a:spcBef>
                        <a:spcAft>
                          <a:spcPts val="0"/>
                        </a:spcAft>
                        <a:buNone/>
                      </a:pPr>
                      <a:r>
                        <a:rPr lang="en-US" sz="900" dirty="0"/>
                        <a:t>Add to </a:t>
                      </a:r>
                      <a:r>
                        <a:rPr lang="en-US" sz="900" dirty="0" err="1"/>
                        <a:t>dictionart</a:t>
                      </a:r>
                      <a:endParaRPr lang="en-US" sz="900" dirty="0"/>
                    </a:p>
                  </a:txBody>
                  <a:tcPr marL="172116" marR="172116" marT="172116" marB="172116"/>
                </a:tc>
                <a:extLst>
                  <a:ext uri="{0D108BD9-81ED-4DB2-BD59-A6C34878D82A}">
                    <a16:rowId xmlns:a16="http://schemas.microsoft.com/office/drawing/2014/main" val="1667398637"/>
                  </a:ext>
                </a:extLst>
              </a:tr>
              <a:tr h="623224">
                <a:tc>
                  <a:txBody>
                    <a:bodyPr/>
                    <a:lstStyle/>
                    <a:p>
                      <a:pPr lvl="0" algn="l">
                        <a:lnSpc>
                          <a:spcPct val="100000"/>
                        </a:lnSpc>
                        <a:spcBef>
                          <a:spcPts val="0"/>
                        </a:spcBef>
                        <a:spcAft>
                          <a:spcPts val="0"/>
                        </a:spcAft>
                        <a:buNone/>
                      </a:pPr>
                      <a:r>
                        <a:rPr lang="en-US" sz="900" b="1" i="0" u="none" strike="noStrike" noProof="0" dirty="0">
                          <a:solidFill>
                            <a:srgbClr val="6A8759"/>
                          </a:solidFill>
                          <a:latin typeface="Consolas"/>
                        </a:rPr>
                        <a:t>Are the details cored</a:t>
                      </a:r>
                    </a:p>
                    <a:p>
                      <a:pPr lvl="0" algn="l">
                        <a:lnSpc>
                          <a:spcPct val="100000"/>
                        </a:lnSpc>
                        <a:spcBef>
                          <a:spcPts val="0"/>
                        </a:spcBef>
                        <a:spcAft>
                          <a:spcPts val="0"/>
                        </a:spcAft>
                        <a:buNone/>
                      </a:pPr>
                      <a:r>
                        <a:rPr lang="en-US" sz="900" b="1" i="0" u="none" strike="noStrike" noProof="0" dirty="0">
                          <a:solidFill>
                            <a:srgbClr val="6A8759"/>
                          </a:solidFill>
                          <a:latin typeface="Consolas"/>
                        </a:rPr>
                        <a:t>- yes</a:t>
                      </a:r>
                    </a:p>
                  </a:txBody>
                  <a:tcPr marL="172116" marR="172116" marT="172116" marB="172116"/>
                </a:tc>
                <a:tc>
                  <a:txBody>
                    <a:bodyPr/>
                    <a:lstStyle/>
                    <a:p>
                      <a:pPr marL="0" lvl="0" indent="0" algn="l">
                        <a:spcBef>
                          <a:spcPts val="0"/>
                        </a:spcBef>
                        <a:spcAft>
                          <a:spcPts val="0"/>
                        </a:spcAft>
                        <a:buNone/>
                      </a:pPr>
                      <a:r>
                        <a:rPr lang="en-US" sz="900" dirty="0"/>
                        <a:t>Return to welcome</a:t>
                      </a:r>
                    </a:p>
                  </a:txBody>
                  <a:tcPr marL="172116" marR="172116" marT="172116" marB="172116"/>
                </a:tc>
                <a:extLst>
                  <a:ext uri="{0D108BD9-81ED-4DB2-BD59-A6C34878D82A}">
                    <a16:rowId xmlns:a16="http://schemas.microsoft.com/office/drawing/2014/main" val="959646576"/>
                  </a:ext>
                </a:extLst>
              </a:tr>
            </a:tbl>
          </a:graphicData>
        </a:graphic>
      </p:graphicFrame>
      <p:pic>
        <p:nvPicPr>
          <p:cNvPr id="9" name="Picture 8">
            <a:extLst>
              <a:ext uri="{FF2B5EF4-FFF2-40B4-BE49-F238E27FC236}">
                <a16:creationId xmlns:a16="http://schemas.microsoft.com/office/drawing/2014/main" id="{6DA1AFCE-B318-2391-4CF3-750553AF6043}"/>
              </a:ext>
            </a:extLst>
          </p:cNvPr>
          <p:cNvPicPr>
            <a:picLocks noChangeAspect="1"/>
          </p:cNvPicPr>
          <p:nvPr/>
        </p:nvPicPr>
        <p:blipFill>
          <a:blip r:embed="rId3"/>
          <a:stretch>
            <a:fillRect/>
          </a:stretch>
        </p:blipFill>
        <p:spPr>
          <a:xfrm>
            <a:off x="2513672" y="1261045"/>
            <a:ext cx="1796095" cy="603698"/>
          </a:xfrm>
          <a:prstGeom prst="rect">
            <a:avLst/>
          </a:prstGeom>
        </p:spPr>
      </p:pic>
      <p:pic>
        <p:nvPicPr>
          <p:cNvPr id="11" name="Picture 10">
            <a:extLst>
              <a:ext uri="{FF2B5EF4-FFF2-40B4-BE49-F238E27FC236}">
                <a16:creationId xmlns:a16="http://schemas.microsoft.com/office/drawing/2014/main" id="{BF2F5C16-79CF-5DCE-0425-9204A77F744A}"/>
              </a:ext>
            </a:extLst>
          </p:cNvPr>
          <p:cNvPicPr>
            <a:picLocks noChangeAspect="1"/>
          </p:cNvPicPr>
          <p:nvPr/>
        </p:nvPicPr>
        <p:blipFill>
          <a:blip r:embed="rId4"/>
          <a:stretch>
            <a:fillRect/>
          </a:stretch>
        </p:blipFill>
        <p:spPr>
          <a:xfrm>
            <a:off x="2224167" y="2060289"/>
            <a:ext cx="2554124" cy="776202"/>
          </a:xfrm>
          <a:prstGeom prst="rect">
            <a:avLst/>
          </a:prstGeom>
        </p:spPr>
      </p:pic>
      <p:pic>
        <p:nvPicPr>
          <p:cNvPr id="13" name="Picture 12">
            <a:extLst>
              <a:ext uri="{FF2B5EF4-FFF2-40B4-BE49-F238E27FC236}">
                <a16:creationId xmlns:a16="http://schemas.microsoft.com/office/drawing/2014/main" id="{EE537DDA-A464-30D9-95C9-75660B2498F7}"/>
              </a:ext>
            </a:extLst>
          </p:cNvPr>
          <p:cNvPicPr>
            <a:picLocks noChangeAspect="1"/>
          </p:cNvPicPr>
          <p:nvPr/>
        </p:nvPicPr>
        <p:blipFill>
          <a:blip r:embed="rId5"/>
          <a:stretch>
            <a:fillRect/>
          </a:stretch>
        </p:blipFill>
        <p:spPr>
          <a:xfrm>
            <a:off x="2513672" y="3713966"/>
            <a:ext cx="2621092" cy="825902"/>
          </a:xfrm>
          <a:prstGeom prst="rect">
            <a:avLst/>
          </a:prstGeom>
        </p:spPr>
      </p:pic>
      <p:pic>
        <p:nvPicPr>
          <p:cNvPr id="15" name="Picture 14">
            <a:extLst>
              <a:ext uri="{FF2B5EF4-FFF2-40B4-BE49-F238E27FC236}">
                <a16:creationId xmlns:a16="http://schemas.microsoft.com/office/drawing/2014/main" id="{7AEE054D-3746-DF1D-0B21-51AECB0BBC54}"/>
              </a:ext>
            </a:extLst>
          </p:cNvPr>
          <p:cNvPicPr>
            <a:picLocks noChangeAspect="1"/>
          </p:cNvPicPr>
          <p:nvPr/>
        </p:nvPicPr>
        <p:blipFill>
          <a:blip r:embed="rId6"/>
          <a:stretch>
            <a:fillRect/>
          </a:stretch>
        </p:blipFill>
        <p:spPr>
          <a:xfrm>
            <a:off x="2834199" y="4569307"/>
            <a:ext cx="2300565" cy="477476"/>
          </a:xfrm>
          <a:prstGeom prst="rect">
            <a:avLst/>
          </a:prstGeom>
        </p:spPr>
      </p:pic>
      <p:pic>
        <p:nvPicPr>
          <p:cNvPr id="17" name="Picture 16">
            <a:extLst>
              <a:ext uri="{FF2B5EF4-FFF2-40B4-BE49-F238E27FC236}">
                <a16:creationId xmlns:a16="http://schemas.microsoft.com/office/drawing/2014/main" id="{5C2AE346-43AE-A540-5090-AAC90F9D9E89}"/>
              </a:ext>
            </a:extLst>
          </p:cNvPr>
          <p:cNvPicPr>
            <a:picLocks noChangeAspect="1"/>
          </p:cNvPicPr>
          <p:nvPr/>
        </p:nvPicPr>
        <p:blipFill>
          <a:blip r:embed="rId7"/>
          <a:stretch>
            <a:fillRect/>
          </a:stretch>
        </p:blipFill>
        <p:spPr>
          <a:xfrm>
            <a:off x="2905760" y="2973216"/>
            <a:ext cx="2162036" cy="629214"/>
          </a:xfrm>
          <a:prstGeom prst="rect">
            <a:avLst/>
          </a:prstGeom>
        </p:spPr>
      </p:pic>
      <p:pic>
        <p:nvPicPr>
          <p:cNvPr id="19" name="Picture 18">
            <a:extLst>
              <a:ext uri="{FF2B5EF4-FFF2-40B4-BE49-F238E27FC236}">
                <a16:creationId xmlns:a16="http://schemas.microsoft.com/office/drawing/2014/main" id="{D2A75A18-B2FB-D526-4FDE-060A3BA58B5A}"/>
              </a:ext>
            </a:extLst>
          </p:cNvPr>
          <p:cNvPicPr>
            <a:picLocks noChangeAspect="1"/>
          </p:cNvPicPr>
          <p:nvPr/>
        </p:nvPicPr>
        <p:blipFill>
          <a:blip r:embed="rId8"/>
          <a:stretch>
            <a:fillRect/>
          </a:stretch>
        </p:blipFill>
        <p:spPr>
          <a:xfrm>
            <a:off x="2513672" y="5105661"/>
            <a:ext cx="2554124" cy="571662"/>
          </a:xfrm>
          <a:prstGeom prst="rect">
            <a:avLst/>
          </a:prstGeom>
        </p:spPr>
      </p:pic>
      <p:pic>
        <p:nvPicPr>
          <p:cNvPr id="21" name="Picture 20">
            <a:extLst>
              <a:ext uri="{FF2B5EF4-FFF2-40B4-BE49-F238E27FC236}">
                <a16:creationId xmlns:a16="http://schemas.microsoft.com/office/drawing/2014/main" id="{BD88FCB2-2470-F94F-17E9-C2888962A21D}"/>
              </a:ext>
            </a:extLst>
          </p:cNvPr>
          <p:cNvPicPr>
            <a:picLocks noChangeAspect="1"/>
          </p:cNvPicPr>
          <p:nvPr/>
        </p:nvPicPr>
        <p:blipFill>
          <a:blip r:embed="rId9"/>
          <a:stretch>
            <a:fillRect/>
          </a:stretch>
        </p:blipFill>
        <p:spPr>
          <a:xfrm>
            <a:off x="2197425" y="5795079"/>
            <a:ext cx="2788163" cy="819682"/>
          </a:xfrm>
          <a:prstGeom prst="rect">
            <a:avLst/>
          </a:prstGeom>
        </p:spPr>
      </p:pic>
      <p:pic>
        <p:nvPicPr>
          <p:cNvPr id="23" name="Picture 22">
            <a:extLst>
              <a:ext uri="{FF2B5EF4-FFF2-40B4-BE49-F238E27FC236}">
                <a16:creationId xmlns:a16="http://schemas.microsoft.com/office/drawing/2014/main" id="{CCB90F17-D529-6FB7-B04F-7A3AD9A4D8C7}"/>
              </a:ext>
            </a:extLst>
          </p:cNvPr>
          <p:cNvPicPr>
            <a:picLocks noChangeAspect="1"/>
          </p:cNvPicPr>
          <p:nvPr/>
        </p:nvPicPr>
        <p:blipFill>
          <a:blip r:embed="rId10"/>
          <a:stretch>
            <a:fillRect/>
          </a:stretch>
        </p:blipFill>
        <p:spPr>
          <a:xfrm>
            <a:off x="5455165" y="1310156"/>
            <a:ext cx="2476145" cy="706700"/>
          </a:xfrm>
          <a:prstGeom prst="rect">
            <a:avLst/>
          </a:prstGeom>
        </p:spPr>
      </p:pic>
      <p:pic>
        <p:nvPicPr>
          <p:cNvPr id="25" name="Picture 24">
            <a:extLst>
              <a:ext uri="{FF2B5EF4-FFF2-40B4-BE49-F238E27FC236}">
                <a16:creationId xmlns:a16="http://schemas.microsoft.com/office/drawing/2014/main" id="{68561982-2847-2EE3-69C1-BFF44BB7A1E6}"/>
              </a:ext>
            </a:extLst>
          </p:cNvPr>
          <p:cNvPicPr>
            <a:picLocks noChangeAspect="1"/>
          </p:cNvPicPr>
          <p:nvPr/>
        </p:nvPicPr>
        <p:blipFill>
          <a:blip r:embed="rId11"/>
          <a:stretch>
            <a:fillRect/>
          </a:stretch>
        </p:blipFill>
        <p:spPr>
          <a:xfrm>
            <a:off x="6512559" y="2108685"/>
            <a:ext cx="1439071" cy="727806"/>
          </a:xfrm>
          <a:prstGeom prst="rect">
            <a:avLst/>
          </a:prstGeom>
        </p:spPr>
      </p:pic>
      <p:pic>
        <p:nvPicPr>
          <p:cNvPr id="27" name="Picture 26">
            <a:extLst>
              <a:ext uri="{FF2B5EF4-FFF2-40B4-BE49-F238E27FC236}">
                <a16:creationId xmlns:a16="http://schemas.microsoft.com/office/drawing/2014/main" id="{7DA3723C-0946-E230-28E2-2A4FE8BB7983}"/>
              </a:ext>
            </a:extLst>
          </p:cNvPr>
          <p:cNvPicPr>
            <a:picLocks noChangeAspect="1"/>
          </p:cNvPicPr>
          <p:nvPr/>
        </p:nvPicPr>
        <p:blipFill>
          <a:blip r:embed="rId12"/>
          <a:stretch>
            <a:fillRect/>
          </a:stretch>
        </p:blipFill>
        <p:spPr>
          <a:xfrm>
            <a:off x="5597843" y="2887931"/>
            <a:ext cx="2422373" cy="714626"/>
          </a:xfrm>
          <a:prstGeom prst="rect">
            <a:avLst/>
          </a:prstGeom>
        </p:spPr>
      </p:pic>
      <p:pic>
        <p:nvPicPr>
          <p:cNvPr id="29" name="Picture 28">
            <a:extLst>
              <a:ext uri="{FF2B5EF4-FFF2-40B4-BE49-F238E27FC236}">
                <a16:creationId xmlns:a16="http://schemas.microsoft.com/office/drawing/2014/main" id="{441D23A1-3F8C-6DB3-7BC0-A49797EEED55}"/>
              </a:ext>
            </a:extLst>
          </p:cNvPr>
          <p:cNvPicPr>
            <a:picLocks noChangeAspect="1"/>
          </p:cNvPicPr>
          <p:nvPr/>
        </p:nvPicPr>
        <p:blipFill>
          <a:blip r:embed="rId13"/>
          <a:stretch>
            <a:fillRect/>
          </a:stretch>
        </p:blipFill>
        <p:spPr>
          <a:xfrm>
            <a:off x="5455165" y="3909889"/>
            <a:ext cx="2448199" cy="918738"/>
          </a:xfrm>
          <a:prstGeom prst="rect">
            <a:avLst/>
          </a:prstGeom>
        </p:spPr>
      </p:pic>
      <p:pic>
        <p:nvPicPr>
          <p:cNvPr id="31" name="Picture 30">
            <a:extLst>
              <a:ext uri="{FF2B5EF4-FFF2-40B4-BE49-F238E27FC236}">
                <a16:creationId xmlns:a16="http://schemas.microsoft.com/office/drawing/2014/main" id="{4B135959-5C0C-2DED-E32A-FAC77138D0EF}"/>
              </a:ext>
            </a:extLst>
          </p:cNvPr>
          <p:cNvPicPr>
            <a:picLocks noChangeAspect="1"/>
          </p:cNvPicPr>
          <p:nvPr/>
        </p:nvPicPr>
        <p:blipFill>
          <a:blip r:embed="rId14"/>
          <a:stretch>
            <a:fillRect/>
          </a:stretch>
        </p:blipFill>
        <p:spPr>
          <a:xfrm>
            <a:off x="5364480" y="4931506"/>
            <a:ext cx="2648116" cy="829597"/>
          </a:xfrm>
          <a:prstGeom prst="rect">
            <a:avLst/>
          </a:prstGeom>
        </p:spPr>
      </p:pic>
      <p:pic>
        <p:nvPicPr>
          <p:cNvPr id="33" name="Picture 32">
            <a:extLst>
              <a:ext uri="{FF2B5EF4-FFF2-40B4-BE49-F238E27FC236}">
                <a16:creationId xmlns:a16="http://schemas.microsoft.com/office/drawing/2014/main" id="{662B8787-7A29-CC93-5D31-2EFF1440AAEC}"/>
              </a:ext>
            </a:extLst>
          </p:cNvPr>
          <p:cNvPicPr>
            <a:picLocks noChangeAspect="1"/>
          </p:cNvPicPr>
          <p:nvPr/>
        </p:nvPicPr>
        <p:blipFill>
          <a:blip r:embed="rId15"/>
          <a:stretch>
            <a:fillRect/>
          </a:stretch>
        </p:blipFill>
        <p:spPr>
          <a:xfrm>
            <a:off x="5242560" y="5799208"/>
            <a:ext cx="2788163" cy="789296"/>
          </a:xfrm>
          <a:prstGeom prst="rect">
            <a:avLst/>
          </a:prstGeom>
        </p:spPr>
      </p:pic>
      <p:sp>
        <p:nvSpPr>
          <p:cNvPr id="34" name="Rectangle 33">
            <a:extLst>
              <a:ext uri="{FF2B5EF4-FFF2-40B4-BE49-F238E27FC236}">
                <a16:creationId xmlns:a16="http://schemas.microsoft.com/office/drawing/2014/main" id="{F57E9FBC-F2B9-1175-6F81-466ED4311304}"/>
              </a:ext>
            </a:extLst>
          </p:cNvPr>
          <p:cNvSpPr/>
          <p:nvPr/>
        </p:nvSpPr>
        <p:spPr>
          <a:xfrm>
            <a:off x="2224166" y="2560320"/>
            <a:ext cx="478393" cy="225210"/>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5" name="Rectangle 34">
            <a:extLst>
              <a:ext uri="{FF2B5EF4-FFF2-40B4-BE49-F238E27FC236}">
                <a16:creationId xmlns:a16="http://schemas.microsoft.com/office/drawing/2014/main" id="{804EA5CD-98A3-A97D-4E9F-7A012B96F391}"/>
              </a:ext>
            </a:extLst>
          </p:cNvPr>
          <p:cNvSpPr/>
          <p:nvPr/>
        </p:nvSpPr>
        <p:spPr>
          <a:xfrm>
            <a:off x="3667760" y="1754510"/>
            <a:ext cx="373341" cy="92070"/>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6" name="Rectangle 35">
            <a:extLst>
              <a:ext uri="{FF2B5EF4-FFF2-40B4-BE49-F238E27FC236}">
                <a16:creationId xmlns:a16="http://schemas.microsoft.com/office/drawing/2014/main" id="{E546156B-49AD-5223-3B64-675EEFB79512}"/>
              </a:ext>
            </a:extLst>
          </p:cNvPr>
          <p:cNvSpPr/>
          <p:nvPr/>
        </p:nvSpPr>
        <p:spPr>
          <a:xfrm>
            <a:off x="5809554" y="5522456"/>
            <a:ext cx="367934" cy="238647"/>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204306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Testing:3</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graphicFrame>
        <p:nvGraphicFramePr>
          <p:cNvPr id="4" name="Table 3">
            <a:extLst>
              <a:ext uri="{FF2B5EF4-FFF2-40B4-BE49-F238E27FC236}">
                <a16:creationId xmlns:a16="http://schemas.microsoft.com/office/drawing/2014/main" id="{F8AB2154-4BFF-8056-1FE5-F89A95E4D970}"/>
              </a:ext>
            </a:extLst>
          </p:cNvPr>
          <p:cNvGraphicFramePr>
            <a:graphicFrameLocks noGrp="1"/>
          </p:cNvGraphicFramePr>
          <p:nvPr>
            <p:extLst>
              <p:ext uri="{D42A27DB-BD31-4B8C-83A1-F6EECF244321}">
                <p14:modId xmlns:p14="http://schemas.microsoft.com/office/powerpoint/2010/main" val="3755893515"/>
              </p:ext>
            </p:extLst>
          </p:nvPr>
        </p:nvGraphicFramePr>
        <p:xfrm>
          <a:off x="838200" y="1825625"/>
          <a:ext cx="8138160" cy="3055992"/>
        </p:xfrm>
        <a:graphic>
          <a:graphicData uri="http://schemas.openxmlformats.org/drawingml/2006/table">
            <a:tbl>
              <a:tblPr firstRow="1" bandRow="1">
                <a:noFill/>
              </a:tblPr>
              <a:tblGrid>
                <a:gridCol w="3328055">
                  <a:extLst>
                    <a:ext uri="{9D8B030D-6E8A-4147-A177-3AD203B41FA5}">
                      <a16:colId xmlns:a16="http://schemas.microsoft.com/office/drawing/2014/main" val="2886090995"/>
                    </a:ext>
                  </a:extLst>
                </a:gridCol>
                <a:gridCol w="4810105">
                  <a:extLst>
                    <a:ext uri="{9D8B030D-6E8A-4147-A177-3AD203B41FA5}">
                      <a16:colId xmlns:a16="http://schemas.microsoft.com/office/drawing/2014/main" val="2016471551"/>
                    </a:ext>
                  </a:extLst>
                </a:gridCol>
              </a:tblGrid>
              <a:tr h="0">
                <a:tc>
                  <a:txBody>
                    <a:bodyPr/>
                    <a:lstStyle/>
                    <a:p>
                      <a:pPr marL="0" lvl="0" indent="0" algn="l" rtl="0">
                        <a:spcBef>
                          <a:spcPts val="0"/>
                        </a:spcBef>
                        <a:spcAft>
                          <a:spcPts val="0"/>
                        </a:spcAft>
                        <a:buNone/>
                      </a:pPr>
                      <a:r>
                        <a:rPr lang="en-NZ" sz="1100" b="1" dirty="0"/>
                        <a:t>Test Plan - input</a:t>
                      </a:r>
                    </a:p>
                  </a:txBody>
                  <a:tcPr marL="172116" marR="172116" marT="172116" marB="172116">
                    <a:solidFill>
                      <a:srgbClr val="CCCCCC"/>
                    </a:solidFill>
                  </a:tcPr>
                </a:tc>
                <a:tc>
                  <a:txBody>
                    <a:bodyPr/>
                    <a:lstStyle/>
                    <a:p>
                      <a:pPr marL="0" lvl="0" indent="0" algn="l" rtl="0">
                        <a:spcBef>
                          <a:spcPts val="0"/>
                        </a:spcBef>
                        <a:spcAft>
                          <a:spcPts val="0"/>
                        </a:spcAft>
                        <a:buNone/>
                      </a:pPr>
                      <a:r>
                        <a:rPr lang="en-NZ" sz="1100" b="1" dirty="0"/>
                        <a:t>Expected output</a:t>
                      </a:r>
                    </a:p>
                  </a:txBody>
                  <a:tcPr marL="172116" marR="172116" marT="172116" marB="172116">
                    <a:solidFill>
                      <a:srgbClr val="CCCCCC"/>
                    </a:solidFill>
                  </a:tcPr>
                </a:tc>
                <a:extLst>
                  <a:ext uri="{0D108BD9-81ED-4DB2-BD59-A6C34878D82A}">
                    <a16:rowId xmlns:a16="http://schemas.microsoft.com/office/drawing/2014/main" val="367332542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What would you like to do today</a:t>
                      </a:r>
                    </a:p>
                    <a:p>
                      <a:pPr lvl="0" algn="l">
                        <a:lnSpc>
                          <a:spcPct val="100000"/>
                        </a:lnSpc>
                        <a:spcBef>
                          <a:spcPts val="0"/>
                        </a:spcBef>
                        <a:spcAft>
                          <a:spcPts val="0"/>
                        </a:spcAft>
                        <a:buNone/>
                      </a:pPr>
                      <a:r>
                        <a:rPr lang="en-US" sz="900" b="1" i="0" u="none" strike="noStrike" noProof="0" dirty="0">
                          <a:solidFill>
                            <a:srgbClr val="6A8759"/>
                          </a:solidFill>
                          <a:latin typeface="Consolas"/>
                        </a:rPr>
                        <a:t>-Remove monster</a:t>
                      </a:r>
                    </a:p>
                  </a:txBody>
                  <a:tcPr marL="172116" marR="172116" marT="172116" marB="172116"/>
                </a:tc>
                <a:tc>
                  <a:txBody>
                    <a:bodyPr/>
                    <a:lstStyle/>
                    <a:p>
                      <a:pPr marL="0" lvl="0" indent="0" algn="l">
                        <a:spcBef>
                          <a:spcPts val="0"/>
                        </a:spcBef>
                        <a:spcAft>
                          <a:spcPts val="0"/>
                        </a:spcAft>
                        <a:buNone/>
                      </a:pPr>
                      <a:endParaRPr lang="en-US" sz="900" dirty="0"/>
                    </a:p>
                    <a:p>
                      <a:pPr lvl="0" algn="l">
                        <a:lnSpc>
                          <a:spcPct val="100000"/>
                        </a:lnSpc>
                        <a:spcBef>
                          <a:spcPts val="0"/>
                        </a:spcBef>
                        <a:spcAft>
                          <a:spcPts val="0"/>
                        </a:spcAft>
                        <a:buNone/>
                      </a:pPr>
                      <a:r>
                        <a:rPr lang="en-US" sz="900" b="1" i="0" u="none" strike="noStrike" noProof="0" dirty="0" err="1">
                          <a:solidFill>
                            <a:srgbClr val="6A8759"/>
                          </a:solidFill>
                          <a:latin typeface="Consolas"/>
                        </a:rPr>
                        <a:t>Remove_monster</a:t>
                      </a:r>
                      <a:r>
                        <a:rPr lang="en-US" sz="900" b="1" i="0" u="none" strike="noStrike" noProof="0" dirty="0">
                          <a:solidFill>
                            <a:srgbClr val="6A8759"/>
                          </a:solidFill>
                          <a:latin typeface="Consolas"/>
                        </a:rPr>
                        <a:t>)</a:t>
                      </a:r>
                    </a:p>
                  </a:txBody>
                  <a:tcPr marL="172116" marR="172116" marT="172116" marB="172116"/>
                </a:tc>
                <a:extLst>
                  <a:ext uri="{0D108BD9-81ED-4DB2-BD59-A6C34878D82A}">
                    <a16:rowId xmlns:a16="http://schemas.microsoft.com/office/drawing/2014/main" val="307811537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Previous </a:t>
                      </a:r>
                    </a:p>
                  </a:txBody>
                  <a:tcPr marL="172116" marR="172116" marT="172116" marB="172116"/>
                </a:tc>
                <a:tc>
                  <a:txBody>
                    <a:bodyPr/>
                    <a:lstStyle/>
                    <a:p>
                      <a:pPr marL="0" lvl="0" indent="0" algn="l">
                        <a:spcBef>
                          <a:spcPts val="0"/>
                        </a:spcBef>
                        <a:spcAft>
                          <a:spcPts val="0"/>
                        </a:spcAft>
                        <a:buNone/>
                      </a:pPr>
                      <a:r>
                        <a:rPr lang="en-US" sz="900" dirty="0"/>
                        <a:t>Goes to previous monster</a:t>
                      </a:r>
                    </a:p>
                  </a:txBody>
                  <a:tcPr marL="172116" marR="172116" marT="172116" marB="172116"/>
                </a:tc>
                <a:extLst>
                  <a:ext uri="{0D108BD9-81ED-4DB2-BD59-A6C34878D82A}">
                    <a16:rowId xmlns:a16="http://schemas.microsoft.com/office/drawing/2014/main" val="155071440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Next</a:t>
                      </a:r>
                    </a:p>
                  </a:txBody>
                  <a:tcPr marL="172116" marR="172116" marT="172116" marB="172116"/>
                </a:tc>
                <a:tc>
                  <a:txBody>
                    <a:bodyPr/>
                    <a:lstStyle/>
                    <a:p>
                      <a:pPr marL="0" lvl="0" indent="0" algn="l">
                        <a:spcBef>
                          <a:spcPts val="0"/>
                        </a:spcBef>
                        <a:spcAft>
                          <a:spcPts val="0"/>
                        </a:spcAft>
                        <a:buNone/>
                      </a:pPr>
                      <a:r>
                        <a:rPr lang="en-US" sz="900" dirty="0"/>
                        <a:t>Goes to next monster</a:t>
                      </a:r>
                    </a:p>
                  </a:txBody>
                  <a:tcPr marL="172116" marR="172116" marT="172116" marB="172116"/>
                </a:tc>
                <a:extLst>
                  <a:ext uri="{0D108BD9-81ED-4DB2-BD59-A6C34878D82A}">
                    <a16:rowId xmlns:a16="http://schemas.microsoft.com/office/drawing/2014/main" val="56841573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Delete</a:t>
                      </a:r>
                    </a:p>
                  </a:txBody>
                  <a:tcPr marL="172116" marR="172116" marT="172116" marB="172116"/>
                </a:tc>
                <a:tc>
                  <a:txBody>
                    <a:bodyPr/>
                    <a:lstStyle/>
                    <a:p>
                      <a:pPr marL="0" lvl="0" indent="0" algn="l">
                        <a:spcBef>
                          <a:spcPts val="0"/>
                        </a:spcBef>
                        <a:spcAft>
                          <a:spcPts val="0"/>
                        </a:spcAft>
                        <a:buNone/>
                      </a:pPr>
                      <a:r>
                        <a:rPr lang="en-US" sz="900" dirty="0"/>
                        <a:t>Deletes current monster</a:t>
                      </a:r>
                    </a:p>
                  </a:txBody>
                  <a:tcPr marL="172116" marR="172116" marT="172116" marB="172116"/>
                </a:tc>
                <a:extLst>
                  <a:ext uri="{0D108BD9-81ED-4DB2-BD59-A6C34878D82A}">
                    <a16:rowId xmlns:a16="http://schemas.microsoft.com/office/drawing/2014/main" val="224553661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exit</a:t>
                      </a:r>
                    </a:p>
                  </a:txBody>
                  <a:tcPr marL="172116" marR="172116" marT="172116" marB="172116"/>
                </a:tc>
                <a:tc>
                  <a:txBody>
                    <a:bodyPr/>
                    <a:lstStyle/>
                    <a:p>
                      <a:pPr marL="0" lvl="0" indent="0" algn="l">
                        <a:spcBef>
                          <a:spcPts val="0"/>
                        </a:spcBef>
                        <a:spcAft>
                          <a:spcPts val="0"/>
                        </a:spcAft>
                        <a:buNone/>
                      </a:pPr>
                      <a:r>
                        <a:rPr lang="en-US" sz="900" dirty="0"/>
                        <a:t>Return to welcome function</a:t>
                      </a:r>
                    </a:p>
                  </a:txBody>
                  <a:tcPr marL="172116" marR="172116" marT="172116" marB="172116"/>
                </a:tc>
                <a:extLst>
                  <a:ext uri="{0D108BD9-81ED-4DB2-BD59-A6C34878D82A}">
                    <a16:rowId xmlns:a16="http://schemas.microsoft.com/office/drawing/2014/main" val="1170199195"/>
                  </a:ext>
                </a:extLst>
              </a:tr>
            </a:tbl>
          </a:graphicData>
        </a:graphic>
      </p:graphicFrame>
    </p:spTree>
    <p:extLst>
      <p:ext uri="{BB962C8B-B14F-4D97-AF65-F5344CB8AC3E}">
        <p14:creationId xmlns:p14="http://schemas.microsoft.com/office/powerpoint/2010/main" val="7328368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3</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graphicFrame>
        <p:nvGraphicFramePr>
          <p:cNvPr id="4" name="Table 3">
            <a:extLst>
              <a:ext uri="{FF2B5EF4-FFF2-40B4-BE49-F238E27FC236}">
                <a16:creationId xmlns:a16="http://schemas.microsoft.com/office/drawing/2014/main" id="{05E74800-D339-B8E8-BAC8-55F085DF7977}"/>
              </a:ext>
            </a:extLst>
          </p:cNvPr>
          <p:cNvGraphicFramePr>
            <a:graphicFrameLocks noGrp="1"/>
          </p:cNvGraphicFramePr>
          <p:nvPr>
            <p:extLst>
              <p:ext uri="{D42A27DB-BD31-4B8C-83A1-F6EECF244321}">
                <p14:modId xmlns:p14="http://schemas.microsoft.com/office/powerpoint/2010/main" val="1005526095"/>
              </p:ext>
            </p:extLst>
          </p:nvPr>
        </p:nvGraphicFramePr>
        <p:xfrm>
          <a:off x="8448040" y="1666332"/>
          <a:ext cx="3169652" cy="3383189"/>
        </p:xfrm>
        <a:graphic>
          <a:graphicData uri="http://schemas.openxmlformats.org/drawingml/2006/table">
            <a:tbl>
              <a:tblPr firstRow="1" bandRow="1">
                <a:noFill/>
              </a:tblPr>
              <a:tblGrid>
                <a:gridCol w="1296212">
                  <a:extLst>
                    <a:ext uri="{9D8B030D-6E8A-4147-A177-3AD203B41FA5}">
                      <a16:colId xmlns:a16="http://schemas.microsoft.com/office/drawing/2014/main" val="2886090995"/>
                    </a:ext>
                  </a:extLst>
                </a:gridCol>
                <a:gridCol w="1873440">
                  <a:extLst>
                    <a:ext uri="{9D8B030D-6E8A-4147-A177-3AD203B41FA5}">
                      <a16:colId xmlns:a16="http://schemas.microsoft.com/office/drawing/2014/main" val="2016471551"/>
                    </a:ext>
                  </a:extLst>
                </a:gridCol>
              </a:tblGrid>
              <a:tr h="522977">
                <a:tc>
                  <a:txBody>
                    <a:bodyPr/>
                    <a:lstStyle/>
                    <a:p>
                      <a:pPr marL="0" lvl="0" indent="0" algn="l" rtl="0">
                        <a:spcBef>
                          <a:spcPts val="0"/>
                        </a:spcBef>
                        <a:spcAft>
                          <a:spcPts val="0"/>
                        </a:spcAft>
                        <a:buNone/>
                      </a:pPr>
                      <a:r>
                        <a:rPr lang="en-NZ" sz="1100" b="1" dirty="0"/>
                        <a:t>Test Plan - input</a:t>
                      </a:r>
                    </a:p>
                  </a:txBody>
                  <a:tcPr marL="172116" marR="172116" marT="172116" marB="172116">
                    <a:solidFill>
                      <a:srgbClr val="CCCCCC"/>
                    </a:solidFill>
                  </a:tcPr>
                </a:tc>
                <a:tc>
                  <a:txBody>
                    <a:bodyPr/>
                    <a:lstStyle/>
                    <a:p>
                      <a:pPr marL="0" lvl="0" indent="0" algn="l" rtl="0">
                        <a:spcBef>
                          <a:spcPts val="0"/>
                        </a:spcBef>
                        <a:spcAft>
                          <a:spcPts val="0"/>
                        </a:spcAft>
                        <a:buNone/>
                      </a:pPr>
                      <a:r>
                        <a:rPr lang="en-NZ" sz="1100" b="1" dirty="0"/>
                        <a:t>Expected output</a:t>
                      </a:r>
                    </a:p>
                  </a:txBody>
                  <a:tcPr marL="172116" marR="172116" marT="172116" marB="172116">
                    <a:solidFill>
                      <a:srgbClr val="CCCCCC"/>
                    </a:solidFill>
                  </a:tcPr>
                </a:tc>
                <a:extLst>
                  <a:ext uri="{0D108BD9-81ED-4DB2-BD59-A6C34878D82A}">
                    <a16:rowId xmlns:a16="http://schemas.microsoft.com/office/drawing/2014/main" val="3673325421"/>
                  </a:ext>
                </a:extLst>
              </a:tr>
              <a:tr h="6319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What would you like to do today</a:t>
                      </a:r>
                    </a:p>
                    <a:p>
                      <a:pPr lvl="0" algn="l">
                        <a:lnSpc>
                          <a:spcPct val="100000"/>
                        </a:lnSpc>
                        <a:spcBef>
                          <a:spcPts val="0"/>
                        </a:spcBef>
                        <a:spcAft>
                          <a:spcPts val="0"/>
                        </a:spcAft>
                        <a:buNone/>
                      </a:pPr>
                      <a:r>
                        <a:rPr lang="en-US" sz="900" b="1" i="0" u="none" strike="noStrike" noProof="0" dirty="0">
                          <a:solidFill>
                            <a:srgbClr val="6A8759"/>
                          </a:solidFill>
                          <a:latin typeface="Consolas"/>
                        </a:rPr>
                        <a:t>-Remove monster</a:t>
                      </a:r>
                    </a:p>
                  </a:txBody>
                  <a:tcPr marL="172116" marR="172116" marT="172116" marB="172116"/>
                </a:tc>
                <a:tc>
                  <a:txBody>
                    <a:bodyPr/>
                    <a:lstStyle/>
                    <a:p>
                      <a:pPr marL="0" lvl="0" indent="0" algn="l">
                        <a:spcBef>
                          <a:spcPts val="0"/>
                        </a:spcBef>
                        <a:spcAft>
                          <a:spcPts val="0"/>
                        </a:spcAft>
                        <a:buNone/>
                      </a:pPr>
                      <a:endParaRPr lang="en-US" sz="900" dirty="0"/>
                    </a:p>
                    <a:p>
                      <a:pPr lvl="0" algn="l">
                        <a:lnSpc>
                          <a:spcPct val="100000"/>
                        </a:lnSpc>
                        <a:spcBef>
                          <a:spcPts val="0"/>
                        </a:spcBef>
                        <a:spcAft>
                          <a:spcPts val="0"/>
                        </a:spcAft>
                        <a:buNone/>
                      </a:pPr>
                      <a:r>
                        <a:rPr lang="en-US" sz="900" b="1" i="0" u="none" strike="noStrike" noProof="0" dirty="0" err="1">
                          <a:solidFill>
                            <a:srgbClr val="6A8759"/>
                          </a:solidFill>
                          <a:latin typeface="Consolas"/>
                        </a:rPr>
                        <a:t>Remove_monster</a:t>
                      </a:r>
                      <a:r>
                        <a:rPr lang="en-US" sz="900" b="1" i="0" u="none" strike="noStrike" noProof="0" dirty="0">
                          <a:solidFill>
                            <a:srgbClr val="6A8759"/>
                          </a:solidFill>
                          <a:latin typeface="Consolas"/>
                        </a:rPr>
                        <a:t>)</a:t>
                      </a:r>
                    </a:p>
                  </a:txBody>
                  <a:tcPr marL="172116" marR="172116" marT="172116" marB="172116"/>
                </a:tc>
                <a:extLst>
                  <a:ext uri="{0D108BD9-81ED-4DB2-BD59-A6C34878D82A}">
                    <a16:rowId xmlns:a16="http://schemas.microsoft.com/office/drawing/2014/main" val="3078115374"/>
                  </a:ext>
                </a:extLst>
              </a:tr>
              <a:tr h="4918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Previous </a:t>
                      </a:r>
                    </a:p>
                  </a:txBody>
                  <a:tcPr marL="172116" marR="172116" marT="172116" marB="172116"/>
                </a:tc>
                <a:tc>
                  <a:txBody>
                    <a:bodyPr/>
                    <a:lstStyle/>
                    <a:p>
                      <a:pPr marL="0" lvl="0" indent="0" algn="l">
                        <a:spcBef>
                          <a:spcPts val="0"/>
                        </a:spcBef>
                        <a:spcAft>
                          <a:spcPts val="0"/>
                        </a:spcAft>
                        <a:buNone/>
                      </a:pPr>
                      <a:r>
                        <a:rPr lang="en-US" sz="900" dirty="0"/>
                        <a:t>Goes to previous monster</a:t>
                      </a:r>
                    </a:p>
                  </a:txBody>
                  <a:tcPr marL="172116" marR="172116" marT="172116" marB="172116"/>
                </a:tc>
                <a:extLst>
                  <a:ext uri="{0D108BD9-81ED-4DB2-BD59-A6C34878D82A}">
                    <a16:rowId xmlns:a16="http://schemas.microsoft.com/office/drawing/2014/main" val="1550714404"/>
                  </a:ext>
                </a:extLst>
              </a:tr>
              <a:tr h="4918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Next</a:t>
                      </a:r>
                    </a:p>
                  </a:txBody>
                  <a:tcPr marL="172116" marR="172116" marT="172116" marB="172116"/>
                </a:tc>
                <a:tc>
                  <a:txBody>
                    <a:bodyPr/>
                    <a:lstStyle/>
                    <a:p>
                      <a:pPr marL="0" lvl="0" indent="0" algn="l">
                        <a:spcBef>
                          <a:spcPts val="0"/>
                        </a:spcBef>
                        <a:spcAft>
                          <a:spcPts val="0"/>
                        </a:spcAft>
                        <a:buNone/>
                      </a:pPr>
                      <a:r>
                        <a:rPr lang="en-US" sz="900" dirty="0"/>
                        <a:t>Goes to next monster</a:t>
                      </a:r>
                    </a:p>
                  </a:txBody>
                  <a:tcPr marL="172116" marR="172116" marT="172116" marB="172116"/>
                </a:tc>
                <a:extLst>
                  <a:ext uri="{0D108BD9-81ED-4DB2-BD59-A6C34878D82A}">
                    <a16:rowId xmlns:a16="http://schemas.microsoft.com/office/drawing/2014/main" val="568415737"/>
                  </a:ext>
                </a:extLst>
              </a:tr>
              <a:tr h="4918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Delete</a:t>
                      </a:r>
                    </a:p>
                  </a:txBody>
                  <a:tcPr marL="172116" marR="172116" marT="172116" marB="172116"/>
                </a:tc>
                <a:tc>
                  <a:txBody>
                    <a:bodyPr/>
                    <a:lstStyle/>
                    <a:p>
                      <a:pPr marL="0" lvl="0" indent="0" algn="l">
                        <a:spcBef>
                          <a:spcPts val="0"/>
                        </a:spcBef>
                        <a:spcAft>
                          <a:spcPts val="0"/>
                        </a:spcAft>
                        <a:buNone/>
                      </a:pPr>
                      <a:r>
                        <a:rPr lang="en-US" sz="900" dirty="0"/>
                        <a:t>Deletes current monster</a:t>
                      </a:r>
                    </a:p>
                  </a:txBody>
                  <a:tcPr marL="172116" marR="172116" marT="172116" marB="172116"/>
                </a:tc>
                <a:extLst>
                  <a:ext uri="{0D108BD9-81ED-4DB2-BD59-A6C34878D82A}">
                    <a16:rowId xmlns:a16="http://schemas.microsoft.com/office/drawing/2014/main" val="2245536611"/>
                  </a:ext>
                </a:extLst>
              </a:tr>
              <a:tr h="4918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exit</a:t>
                      </a:r>
                    </a:p>
                  </a:txBody>
                  <a:tcPr marL="172116" marR="172116" marT="172116" marB="172116"/>
                </a:tc>
                <a:tc>
                  <a:txBody>
                    <a:bodyPr/>
                    <a:lstStyle/>
                    <a:p>
                      <a:pPr marL="0" lvl="0" indent="0" algn="l">
                        <a:spcBef>
                          <a:spcPts val="0"/>
                        </a:spcBef>
                        <a:spcAft>
                          <a:spcPts val="0"/>
                        </a:spcAft>
                        <a:buNone/>
                      </a:pPr>
                      <a:r>
                        <a:rPr lang="en-US" sz="900" dirty="0"/>
                        <a:t>Return to welcome function</a:t>
                      </a:r>
                    </a:p>
                  </a:txBody>
                  <a:tcPr marL="172116" marR="172116" marT="172116" marB="172116"/>
                </a:tc>
                <a:extLst>
                  <a:ext uri="{0D108BD9-81ED-4DB2-BD59-A6C34878D82A}">
                    <a16:rowId xmlns:a16="http://schemas.microsoft.com/office/drawing/2014/main" val="1170199195"/>
                  </a:ext>
                </a:extLst>
              </a:tr>
            </a:tbl>
          </a:graphicData>
        </a:graphic>
      </p:graphicFrame>
      <p:pic>
        <p:nvPicPr>
          <p:cNvPr id="6" name="Picture 5">
            <a:extLst>
              <a:ext uri="{FF2B5EF4-FFF2-40B4-BE49-F238E27FC236}">
                <a16:creationId xmlns:a16="http://schemas.microsoft.com/office/drawing/2014/main" id="{18D1B0E0-2CC0-AEA4-22A1-3ACBC62D7294}"/>
              </a:ext>
            </a:extLst>
          </p:cNvPr>
          <p:cNvPicPr>
            <a:picLocks noChangeAspect="1"/>
          </p:cNvPicPr>
          <p:nvPr/>
        </p:nvPicPr>
        <p:blipFill>
          <a:blip r:embed="rId3"/>
          <a:stretch>
            <a:fillRect/>
          </a:stretch>
        </p:blipFill>
        <p:spPr>
          <a:xfrm>
            <a:off x="667838" y="2027980"/>
            <a:ext cx="4191363" cy="1181202"/>
          </a:xfrm>
          <a:prstGeom prst="rect">
            <a:avLst/>
          </a:prstGeom>
        </p:spPr>
      </p:pic>
      <p:pic>
        <p:nvPicPr>
          <p:cNvPr id="8" name="Picture 7">
            <a:extLst>
              <a:ext uri="{FF2B5EF4-FFF2-40B4-BE49-F238E27FC236}">
                <a16:creationId xmlns:a16="http://schemas.microsoft.com/office/drawing/2014/main" id="{DA2D7D39-ED2D-7D74-6079-9850A2C3B296}"/>
              </a:ext>
            </a:extLst>
          </p:cNvPr>
          <p:cNvPicPr>
            <a:picLocks noChangeAspect="1"/>
          </p:cNvPicPr>
          <p:nvPr/>
        </p:nvPicPr>
        <p:blipFill>
          <a:blip r:embed="rId4"/>
          <a:stretch>
            <a:fillRect/>
          </a:stretch>
        </p:blipFill>
        <p:spPr>
          <a:xfrm>
            <a:off x="558908" y="3445507"/>
            <a:ext cx="3688400" cy="1356478"/>
          </a:xfrm>
          <a:prstGeom prst="rect">
            <a:avLst/>
          </a:prstGeom>
        </p:spPr>
      </p:pic>
      <p:pic>
        <p:nvPicPr>
          <p:cNvPr id="10" name="Picture 9">
            <a:extLst>
              <a:ext uri="{FF2B5EF4-FFF2-40B4-BE49-F238E27FC236}">
                <a16:creationId xmlns:a16="http://schemas.microsoft.com/office/drawing/2014/main" id="{DA0FECCA-012A-789D-A55C-3625A673254E}"/>
              </a:ext>
            </a:extLst>
          </p:cNvPr>
          <p:cNvPicPr>
            <a:picLocks noChangeAspect="1"/>
          </p:cNvPicPr>
          <p:nvPr/>
        </p:nvPicPr>
        <p:blipFill>
          <a:blip r:embed="rId5"/>
          <a:stretch>
            <a:fillRect/>
          </a:stretch>
        </p:blipFill>
        <p:spPr>
          <a:xfrm>
            <a:off x="597012" y="5079881"/>
            <a:ext cx="3650296" cy="1371719"/>
          </a:xfrm>
          <a:prstGeom prst="rect">
            <a:avLst/>
          </a:prstGeom>
        </p:spPr>
      </p:pic>
      <p:pic>
        <p:nvPicPr>
          <p:cNvPr id="12" name="Picture 11">
            <a:extLst>
              <a:ext uri="{FF2B5EF4-FFF2-40B4-BE49-F238E27FC236}">
                <a16:creationId xmlns:a16="http://schemas.microsoft.com/office/drawing/2014/main" id="{7D39DF15-D4A9-1B59-E02A-8FF69B410AE1}"/>
              </a:ext>
            </a:extLst>
          </p:cNvPr>
          <p:cNvPicPr>
            <a:picLocks noChangeAspect="1"/>
          </p:cNvPicPr>
          <p:nvPr/>
        </p:nvPicPr>
        <p:blipFill>
          <a:blip r:embed="rId6"/>
          <a:stretch>
            <a:fillRect/>
          </a:stretch>
        </p:blipFill>
        <p:spPr>
          <a:xfrm>
            <a:off x="5150170" y="3784700"/>
            <a:ext cx="3169652" cy="1106759"/>
          </a:xfrm>
          <a:prstGeom prst="rect">
            <a:avLst/>
          </a:prstGeom>
        </p:spPr>
      </p:pic>
      <p:pic>
        <p:nvPicPr>
          <p:cNvPr id="14" name="Picture 13">
            <a:extLst>
              <a:ext uri="{FF2B5EF4-FFF2-40B4-BE49-F238E27FC236}">
                <a16:creationId xmlns:a16="http://schemas.microsoft.com/office/drawing/2014/main" id="{26A591B5-4D4A-BD91-96DD-4CC6D6CB236B}"/>
              </a:ext>
            </a:extLst>
          </p:cNvPr>
          <p:cNvPicPr>
            <a:picLocks noChangeAspect="1"/>
          </p:cNvPicPr>
          <p:nvPr/>
        </p:nvPicPr>
        <p:blipFill>
          <a:blip r:embed="rId7"/>
          <a:stretch>
            <a:fillRect/>
          </a:stretch>
        </p:blipFill>
        <p:spPr>
          <a:xfrm>
            <a:off x="5415280" y="5768717"/>
            <a:ext cx="2639432" cy="940298"/>
          </a:xfrm>
          <a:prstGeom prst="rect">
            <a:avLst/>
          </a:prstGeom>
        </p:spPr>
      </p:pic>
      <p:pic>
        <p:nvPicPr>
          <p:cNvPr id="16" name="Picture 15">
            <a:extLst>
              <a:ext uri="{FF2B5EF4-FFF2-40B4-BE49-F238E27FC236}">
                <a16:creationId xmlns:a16="http://schemas.microsoft.com/office/drawing/2014/main" id="{9538411F-E095-9BE0-1C49-14A7B5312B83}"/>
              </a:ext>
            </a:extLst>
          </p:cNvPr>
          <p:cNvPicPr>
            <a:picLocks noChangeAspect="1"/>
          </p:cNvPicPr>
          <p:nvPr/>
        </p:nvPicPr>
        <p:blipFill>
          <a:blip r:embed="rId8"/>
          <a:stretch>
            <a:fillRect/>
          </a:stretch>
        </p:blipFill>
        <p:spPr>
          <a:xfrm rot="10800000" flipH="1" flipV="1">
            <a:off x="4859201" y="5022165"/>
            <a:ext cx="4352386" cy="577049"/>
          </a:xfrm>
          <a:prstGeom prst="rect">
            <a:avLst/>
          </a:prstGeom>
        </p:spPr>
      </p:pic>
      <p:sp>
        <p:nvSpPr>
          <p:cNvPr id="17" name="Rectangle 16">
            <a:extLst>
              <a:ext uri="{FF2B5EF4-FFF2-40B4-BE49-F238E27FC236}">
                <a16:creationId xmlns:a16="http://schemas.microsoft.com/office/drawing/2014/main" id="{CDE76049-DCEB-5022-9BDA-DD2DFBC093A2}"/>
              </a:ext>
            </a:extLst>
          </p:cNvPr>
          <p:cNvSpPr/>
          <p:nvPr/>
        </p:nvSpPr>
        <p:spPr>
          <a:xfrm>
            <a:off x="1755714" y="2936240"/>
            <a:ext cx="1170366" cy="253193"/>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8" name="Rectangle 17">
            <a:extLst>
              <a:ext uri="{FF2B5EF4-FFF2-40B4-BE49-F238E27FC236}">
                <a16:creationId xmlns:a16="http://schemas.microsoft.com/office/drawing/2014/main" id="{655E5AEF-4587-40E3-572C-728EF4270EAD}"/>
              </a:ext>
            </a:extLst>
          </p:cNvPr>
          <p:cNvSpPr/>
          <p:nvPr/>
        </p:nvSpPr>
        <p:spPr>
          <a:xfrm>
            <a:off x="751546" y="4563338"/>
            <a:ext cx="630213" cy="238647"/>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9" name="Rectangle 18">
            <a:extLst>
              <a:ext uri="{FF2B5EF4-FFF2-40B4-BE49-F238E27FC236}">
                <a16:creationId xmlns:a16="http://schemas.microsoft.com/office/drawing/2014/main" id="{193A95DF-1706-B562-4517-F193B6EFA721}"/>
              </a:ext>
            </a:extLst>
          </p:cNvPr>
          <p:cNvSpPr/>
          <p:nvPr/>
        </p:nvSpPr>
        <p:spPr>
          <a:xfrm>
            <a:off x="1847154" y="6119542"/>
            <a:ext cx="438846" cy="332058"/>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0" name="Rectangle 19">
            <a:extLst>
              <a:ext uri="{FF2B5EF4-FFF2-40B4-BE49-F238E27FC236}">
                <a16:creationId xmlns:a16="http://schemas.microsoft.com/office/drawing/2014/main" id="{B1ED3562-67C7-7B84-6327-4EA75DBCB489}"/>
              </a:ext>
            </a:extLst>
          </p:cNvPr>
          <p:cNvSpPr/>
          <p:nvPr/>
        </p:nvSpPr>
        <p:spPr>
          <a:xfrm>
            <a:off x="7089714" y="4652812"/>
            <a:ext cx="367934" cy="238647"/>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1" name="Rectangle 20">
            <a:extLst>
              <a:ext uri="{FF2B5EF4-FFF2-40B4-BE49-F238E27FC236}">
                <a16:creationId xmlns:a16="http://schemas.microsoft.com/office/drawing/2014/main" id="{832332CC-03AB-6CD6-F7CD-B1B3CF027C22}"/>
              </a:ext>
            </a:extLst>
          </p:cNvPr>
          <p:cNvSpPr/>
          <p:nvPr/>
        </p:nvSpPr>
        <p:spPr>
          <a:xfrm>
            <a:off x="7686778" y="6465795"/>
            <a:ext cx="367934" cy="238647"/>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3413532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Testing:4</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graphicFrame>
        <p:nvGraphicFramePr>
          <p:cNvPr id="4" name="Table 3">
            <a:extLst>
              <a:ext uri="{FF2B5EF4-FFF2-40B4-BE49-F238E27FC236}">
                <a16:creationId xmlns:a16="http://schemas.microsoft.com/office/drawing/2014/main" id="{F8AB2154-4BFF-8056-1FE5-F89A95E4D970}"/>
              </a:ext>
            </a:extLst>
          </p:cNvPr>
          <p:cNvGraphicFramePr>
            <a:graphicFrameLocks noGrp="1"/>
          </p:cNvGraphicFramePr>
          <p:nvPr>
            <p:extLst>
              <p:ext uri="{D42A27DB-BD31-4B8C-83A1-F6EECF244321}">
                <p14:modId xmlns:p14="http://schemas.microsoft.com/office/powerpoint/2010/main" val="1408117439"/>
              </p:ext>
            </p:extLst>
          </p:nvPr>
        </p:nvGraphicFramePr>
        <p:xfrm>
          <a:off x="838200" y="1825625"/>
          <a:ext cx="7948337" cy="3467472"/>
        </p:xfrm>
        <a:graphic>
          <a:graphicData uri="http://schemas.openxmlformats.org/drawingml/2006/table">
            <a:tbl>
              <a:tblPr firstRow="1" bandRow="1">
                <a:noFill/>
              </a:tblPr>
              <a:tblGrid>
                <a:gridCol w="3138232">
                  <a:extLst>
                    <a:ext uri="{9D8B030D-6E8A-4147-A177-3AD203B41FA5}">
                      <a16:colId xmlns:a16="http://schemas.microsoft.com/office/drawing/2014/main" val="2886090995"/>
                    </a:ext>
                  </a:extLst>
                </a:gridCol>
                <a:gridCol w="4810105">
                  <a:extLst>
                    <a:ext uri="{9D8B030D-6E8A-4147-A177-3AD203B41FA5}">
                      <a16:colId xmlns:a16="http://schemas.microsoft.com/office/drawing/2014/main" val="2016471551"/>
                    </a:ext>
                  </a:extLst>
                </a:gridCol>
              </a:tblGrid>
              <a:tr h="0">
                <a:tc>
                  <a:txBody>
                    <a:bodyPr/>
                    <a:lstStyle/>
                    <a:p>
                      <a:pPr marL="0" lvl="0" indent="0" algn="l" rtl="0">
                        <a:spcBef>
                          <a:spcPts val="0"/>
                        </a:spcBef>
                        <a:spcAft>
                          <a:spcPts val="0"/>
                        </a:spcAft>
                        <a:buNone/>
                      </a:pPr>
                      <a:r>
                        <a:rPr lang="en-NZ" sz="1100" b="1" dirty="0"/>
                        <a:t>Test Plan - input</a:t>
                      </a:r>
                    </a:p>
                  </a:txBody>
                  <a:tcPr marL="172116" marR="172116" marT="172116" marB="172116">
                    <a:solidFill>
                      <a:srgbClr val="CCCCCC"/>
                    </a:solidFill>
                  </a:tcPr>
                </a:tc>
                <a:tc>
                  <a:txBody>
                    <a:bodyPr/>
                    <a:lstStyle/>
                    <a:p>
                      <a:pPr marL="0" lvl="0" indent="0" algn="l" rtl="0">
                        <a:spcBef>
                          <a:spcPts val="0"/>
                        </a:spcBef>
                        <a:spcAft>
                          <a:spcPts val="0"/>
                        </a:spcAft>
                        <a:buNone/>
                      </a:pPr>
                      <a:r>
                        <a:rPr lang="en-NZ" sz="1100" b="1" dirty="0"/>
                        <a:t>Expected output</a:t>
                      </a:r>
                    </a:p>
                  </a:txBody>
                  <a:tcPr marL="172116" marR="172116" marT="172116" marB="172116">
                    <a:solidFill>
                      <a:srgbClr val="CCCCCC"/>
                    </a:solidFill>
                  </a:tcPr>
                </a:tc>
                <a:extLst>
                  <a:ext uri="{0D108BD9-81ED-4DB2-BD59-A6C34878D82A}">
                    <a16:rowId xmlns:a16="http://schemas.microsoft.com/office/drawing/2014/main" val="367332542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What would you like to do today</a:t>
                      </a:r>
                    </a:p>
                    <a:p>
                      <a:pPr lvl="0" algn="l">
                        <a:lnSpc>
                          <a:spcPct val="100000"/>
                        </a:lnSpc>
                        <a:spcBef>
                          <a:spcPts val="0"/>
                        </a:spcBef>
                        <a:spcAft>
                          <a:spcPts val="0"/>
                        </a:spcAft>
                        <a:buNone/>
                      </a:pPr>
                      <a:r>
                        <a:rPr lang="en-US" sz="900" b="1" i="0" u="none" strike="noStrike" noProof="0" dirty="0">
                          <a:solidFill>
                            <a:srgbClr val="6A8759"/>
                          </a:solidFill>
                          <a:latin typeface="Consolas"/>
                        </a:rPr>
                        <a:t>-find/show monster</a:t>
                      </a:r>
                    </a:p>
                  </a:txBody>
                  <a:tcPr marL="172116" marR="172116" marT="172116" marB="172116"/>
                </a:tc>
                <a:tc>
                  <a:txBody>
                    <a:bodyPr/>
                    <a:lstStyle/>
                    <a:p>
                      <a:pPr marL="0" lvl="0" indent="0" algn="l">
                        <a:spcBef>
                          <a:spcPts val="0"/>
                        </a:spcBef>
                        <a:spcAft>
                          <a:spcPts val="0"/>
                        </a:spcAft>
                        <a:buNone/>
                      </a:pPr>
                      <a:endParaRPr lang="en-US" sz="900" dirty="0"/>
                    </a:p>
                    <a:p>
                      <a:pPr lvl="0" algn="l">
                        <a:lnSpc>
                          <a:spcPct val="100000"/>
                        </a:lnSpc>
                        <a:spcBef>
                          <a:spcPts val="0"/>
                        </a:spcBef>
                        <a:spcAft>
                          <a:spcPts val="0"/>
                        </a:spcAft>
                        <a:buNone/>
                      </a:pPr>
                      <a:r>
                        <a:rPr lang="en-US" sz="900" b="1" i="0" u="none" strike="noStrike" noProof="0" dirty="0" err="1">
                          <a:solidFill>
                            <a:srgbClr val="6A8759"/>
                          </a:solidFill>
                          <a:latin typeface="Consolas"/>
                        </a:rPr>
                        <a:t>Find_show</a:t>
                      </a:r>
                      <a:r>
                        <a:rPr lang="en-US" sz="900" b="1" i="0" u="none" strike="noStrike" noProof="0" dirty="0">
                          <a:solidFill>
                            <a:srgbClr val="6A8759"/>
                          </a:solidFill>
                          <a:latin typeface="Consolas"/>
                        </a:rPr>
                        <a:t>()</a:t>
                      </a:r>
                    </a:p>
                  </a:txBody>
                  <a:tcPr marL="172116" marR="172116" marT="172116" marB="172116"/>
                </a:tc>
                <a:extLst>
                  <a:ext uri="{0D108BD9-81ED-4DB2-BD59-A6C34878D82A}">
                    <a16:rowId xmlns:a16="http://schemas.microsoft.com/office/drawing/2014/main" val="3078115374"/>
                  </a:ext>
                </a:extLst>
              </a:tr>
              <a:tr h="0">
                <a:tc>
                  <a:txBody>
                    <a:bodyPr/>
                    <a:lstStyle/>
                    <a:p>
                      <a:pPr lvl="0" algn="l">
                        <a:lnSpc>
                          <a:spcPct val="100000"/>
                        </a:lnSpc>
                        <a:spcBef>
                          <a:spcPts val="0"/>
                        </a:spcBef>
                        <a:spcAft>
                          <a:spcPts val="0"/>
                        </a:spcAft>
                        <a:buNone/>
                      </a:pPr>
                      <a:r>
                        <a:rPr lang="en-US" sz="900" b="1" i="0" u="none" strike="noStrike" noProof="0" dirty="0">
                          <a:solidFill>
                            <a:srgbClr val="6A8759"/>
                          </a:solidFill>
                          <a:latin typeface="Consolas"/>
                        </a:rPr>
                        <a:t>Would you like to view or show all monsters</a:t>
                      </a:r>
                    </a:p>
                    <a:p>
                      <a:pPr lvl="0" algn="l">
                        <a:lnSpc>
                          <a:spcPct val="100000"/>
                        </a:lnSpc>
                        <a:spcBef>
                          <a:spcPts val="0"/>
                        </a:spcBef>
                        <a:spcAft>
                          <a:spcPts val="0"/>
                        </a:spcAft>
                        <a:buNone/>
                      </a:pPr>
                      <a:r>
                        <a:rPr lang="en-US" sz="900" b="1" i="0" u="none" strike="noStrike" noProof="0" dirty="0">
                          <a:solidFill>
                            <a:srgbClr val="6A8759"/>
                          </a:solidFill>
                          <a:latin typeface="Consolas"/>
                        </a:rPr>
                        <a:t>show monster</a:t>
                      </a:r>
                    </a:p>
                  </a:txBody>
                  <a:tcPr marL="172116" marR="172116" marT="172116" marB="172116"/>
                </a:tc>
                <a:tc>
                  <a:txBody>
                    <a:bodyPr/>
                    <a:lstStyle/>
                    <a:p>
                      <a:pPr lvl="0" algn="l">
                        <a:lnSpc>
                          <a:spcPct val="100000"/>
                        </a:lnSpc>
                        <a:spcBef>
                          <a:spcPts val="0"/>
                        </a:spcBef>
                        <a:spcAft>
                          <a:spcPts val="0"/>
                        </a:spcAft>
                        <a:buNone/>
                      </a:pPr>
                      <a:r>
                        <a:rPr lang="en-US" sz="900" b="1" i="0" u="none" strike="noStrike" noProof="0" dirty="0">
                          <a:solidFill>
                            <a:srgbClr val="6A8759"/>
                          </a:solidFill>
                          <a:latin typeface="Consolas"/>
                        </a:rPr>
                        <a:t>Proceed to show monster</a:t>
                      </a:r>
                    </a:p>
                  </a:txBody>
                  <a:tcPr marL="172116" marR="172116" marT="172116" marB="172116"/>
                </a:tc>
                <a:extLst>
                  <a:ext uri="{0D108BD9-81ED-4DB2-BD59-A6C34878D82A}">
                    <a16:rowId xmlns:a16="http://schemas.microsoft.com/office/drawing/2014/main" val="3454355725"/>
                  </a:ext>
                </a:extLst>
              </a:tr>
              <a:tr h="0">
                <a:tc>
                  <a:txBody>
                    <a:bodyPr/>
                    <a:lstStyle/>
                    <a:p>
                      <a:pPr lvl="0" algn="l">
                        <a:lnSpc>
                          <a:spcPct val="100000"/>
                        </a:lnSpc>
                        <a:spcBef>
                          <a:spcPts val="0"/>
                        </a:spcBef>
                        <a:spcAft>
                          <a:spcPts val="0"/>
                        </a:spcAft>
                        <a:buNone/>
                      </a:pPr>
                      <a:r>
                        <a:rPr lang="en-US" sz="900" b="1" i="0" u="none" strike="noStrike" noProof="0" dirty="0">
                          <a:solidFill>
                            <a:srgbClr val="6A8759"/>
                          </a:solidFill>
                          <a:latin typeface="Consolas"/>
                        </a:rPr>
                        <a:t>Which monster would you like to find</a:t>
                      </a:r>
                    </a:p>
                  </a:txBody>
                  <a:tcPr marL="172116" marR="172116" marT="172116" marB="172116"/>
                </a:tc>
                <a:tc>
                  <a:txBody>
                    <a:bodyPr/>
                    <a:lstStyle/>
                    <a:p>
                      <a:pPr lvl="0" algn="l">
                        <a:lnSpc>
                          <a:spcPct val="100000"/>
                        </a:lnSpc>
                        <a:spcBef>
                          <a:spcPts val="0"/>
                        </a:spcBef>
                        <a:spcAft>
                          <a:spcPts val="0"/>
                        </a:spcAft>
                        <a:buNone/>
                      </a:pPr>
                      <a:r>
                        <a:rPr lang="en-US" sz="900" b="1" i="0" u="none" strike="noStrike" noProof="0" dirty="0">
                          <a:solidFill>
                            <a:srgbClr val="6A8759"/>
                          </a:solidFill>
                          <a:latin typeface="Consolas"/>
                        </a:rPr>
                        <a:t>Proceed to whichever monster you choose</a:t>
                      </a:r>
                    </a:p>
                  </a:txBody>
                  <a:tcPr marL="172116" marR="172116" marT="172116" marB="172116"/>
                </a:tc>
                <a:extLst>
                  <a:ext uri="{0D108BD9-81ED-4DB2-BD59-A6C34878D82A}">
                    <a16:rowId xmlns:a16="http://schemas.microsoft.com/office/drawing/2014/main" val="4073220833"/>
                  </a:ext>
                </a:extLst>
              </a:tr>
              <a:tr h="0">
                <a:tc>
                  <a:txBody>
                    <a:bodyPr/>
                    <a:lstStyle/>
                    <a:p>
                      <a:pPr lvl="0" algn="l">
                        <a:lnSpc>
                          <a:spcPct val="100000"/>
                        </a:lnSpc>
                        <a:spcBef>
                          <a:spcPts val="0"/>
                        </a:spcBef>
                        <a:spcAft>
                          <a:spcPts val="0"/>
                        </a:spcAft>
                        <a:buNone/>
                      </a:pPr>
                      <a:r>
                        <a:rPr lang="en-US" sz="900" b="1" i="0" u="none" strike="noStrike" noProof="0" dirty="0">
                          <a:solidFill>
                            <a:srgbClr val="6A8759"/>
                          </a:solidFill>
                          <a:latin typeface="Consolas"/>
                        </a:rPr>
                        <a:t>Are the details of this monster correct</a:t>
                      </a:r>
                    </a:p>
                    <a:p>
                      <a:pPr marL="171450" lvl="0" indent="-171450" algn="l">
                        <a:lnSpc>
                          <a:spcPct val="100000"/>
                        </a:lnSpc>
                        <a:spcBef>
                          <a:spcPts val="0"/>
                        </a:spcBef>
                        <a:spcAft>
                          <a:spcPts val="0"/>
                        </a:spcAft>
                        <a:buFontTx/>
                        <a:buChar char="-"/>
                      </a:pPr>
                      <a:r>
                        <a:rPr lang="en-US" sz="900" b="1" i="0" u="none" strike="noStrike" noProof="0" dirty="0">
                          <a:solidFill>
                            <a:srgbClr val="6A8759"/>
                          </a:solidFill>
                          <a:latin typeface="Consolas"/>
                        </a:rPr>
                        <a:t>Yes</a:t>
                      </a:r>
                    </a:p>
                    <a:p>
                      <a:pPr marL="171450" lvl="0" indent="-171450" algn="l">
                        <a:lnSpc>
                          <a:spcPct val="100000"/>
                        </a:lnSpc>
                        <a:spcBef>
                          <a:spcPts val="0"/>
                        </a:spcBef>
                        <a:spcAft>
                          <a:spcPts val="0"/>
                        </a:spcAft>
                        <a:buFontTx/>
                        <a:buChar char="-"/>
                      </a:pPr>
                      <a:r>
                        <a:rPr lang="en-US" sz="900" b="1" i="0" u="none" strike="noStrike" noProof="0" dirty="0">
                          <a:solidFill>
                            <a:srgbClr val="6A8759"/>
                          </a:solidFill>
                          <a:latin typeface="Consolas"/>
                        </a:rPr>
                        <a:t>-no</a:t>
                      </a:r>
                    </a:p>
                  </a:txBody>
                  <a:tcPr marL="172116" marR="172116" marT="172116" marB="172116"/>
                </a:tc>
                <a:tc>
                  <a:txBody>
                    <a:bodyPr/>
                    <a:lstStyle/>
                    <a:p>
                      <a:pPr lvl="0" algn="l">
                        <a:lnSpc>
                          <a:spcPct val="100000"/>
                        </a:lnSpc>
                        <a:spcBef>
                          <a:spcPts val="0"/>
                        </a:spcBef>
                        <a:spcAft>
                          <a:spcPts val="0"/>
                        </a:spcAft>
                        <a:buNone/>
                      </a:pPr>
                      <a:endParaRPr lang="en-US" sz="900" b="1" i="0" u="none" strike="noStrike" noProof="0" dirty="0">
                        <a:solidFill>
                          <a:srgbClr val="6A8759"/>
                        </a:solidFill>
                        <a:latin typeface="Consolas"/>
                      </a:endParaRPr>
                    </a:p>
                    <a:p>
                      <a:pPr lvl="0" algn="l">
                        <a:lnSpc>
                          <a:spcPct val="100000"/>
                        </a:lnSpc>
                        <a:spcBef>
                          <a:spcPts val="0"/>
                        </a:spcBef>
                        <a:spcAft>
                          <a:spcPts val="0"/>
                        </a:spcAft>
                        <a:buNone/>
                      </a:pPr>
                      <a:r>
                        <a:rPr lang="en-US" sz="900" b="1" i="0" u="none" strike="noStrike" noProof="0" dirty="0">
                          <a:solidFill>
                            <a:srgbClr val="6A8759"/>
                          </a:solidFill>
                          <a:latin typeface="Consolas"/>
                        </a:rPr>
                        <a:t>return to welcome function </a:t>
                      </a:r>
                    </a:p>
                    <a:p>
                      <a:pPr lvl="0" algn="l">
                        <a:lnSpc>
                          <a:spcPct val="100000"/>
                        </a:lnSpc>
                        <a:spcBef>
                          <a:spcPts val="0"/>
                        </a:spcBef>
                        <a:spcAft>
                          <a:spcPts val="0"/>
                        </a:spcAft>
                        <a:buNone/>
                      </a:pPr>
                      <a:r>
                        <a:rPr lang="en-US" sz="900" b="1" i="0" u="none" strike="noStrike" noProof="0" dirty="0">
                          <a:solidFill>
                            <a:srgbClr val="6A8759"/>
                          </a:solidFill>
                          <a:latin typeface="Consolas"/>
                        </a:rPr>
                        <a:t>Proceed to edit monster</a:t>
                      </a:r>
                    </a:p>
                  </a:txBody>
                  <a:tcPr marL="172116" marR="172116" marT="172116" marB="172116"/>
                </a:tc>
                <a:extLst>
                  <a:ext uri="{0D108BD9-81ED-4DB2-BD59-A6C34878D82A}">
                    <a16:rowId xmlns:a16="http://schemas.microsoft.com/office/drawing/2014/main" val="714868906"/>
                  </a:ext>
                </a:extLst>
              </a:tr>
              <a:tr h="0">
                <a:tc>
                  <a:txBody>
                    <a:bodyPr/>
                    <a:lstStyle/>
                    <a:p>
                      <a:pPr marL="0" lvl="0" indent="0" algn="l">
                        <a:lnSpc>
                          <a:spcPct val="100000"/>
                        </a:lnSpc>
                        <a:spcBef>
                          <a:spcPts val="0"/>
                        </a:spcBef>
                        <a:spcAft>
                          <a:spcPts val="0"/>
                        </a:spcAft>
                        <a:buFontTx/>
                        <a:buNone/>
                      </a:pPr>
                      <a:endParaRPr lang="en-US" sz="900" b="1" i="0" u="none" strike="noStrike" noProof="0" dirty="0">
                        <a:solidFill>
                          <a:srgbClr val="6A8759"/>
                        </a:solidFill>
                        <a:latin typeface="Consolas"/>
                      </a:endParaRPr>
                    </a:p>
                  </a:txBody>
                  <a:tcPr marL="172116" marR="172116" marT="172116" marB="172116"/>
                </a:tc>
                <a:tc>
                  <a:txBody>
                    <a:bodyPr/>
                    <a:lstStyle/>
                    <a:p>
                      <a:pPr lvl="0" algn="l">
                        <a:lnSpc>
                          <a:spcPct val="100000"/>
                        </a:lnSpc>
                        <a:spcBef>
                          <a:spcPts val="0"/>
                        </a:spcBef>
                        <a:spcAft>
                          <a:spcPts val="0"/>
                        </a:spcAft>
                        <a:buNone/>
                      </a:pPr>
                      <a:endParaRPr lang="en-US" sz="900" b="1" i="0" u="none" strike="noStrike" noProof="0" dirty="0">
                        <a:solidFill>
                          <a:srgbClr val="6A8759"/>
                        </a:solidFill>
                        <a:latin typeface="Consolas"/>
                      </a:endParaRPr>
                    </a:p>
                  </a:txBody>
                  <a:tcPr marL="172116" marR="172116" marT="172116" marB="172116"/>
                </a:tc>
                <a:extLst>
                  <a:ext uri="{0D108BD9-81ED-4DB2-BD59-A6C34878D82A}">
                    <a16:rowId xmlns:a16="http://schemas.microsoft.com/office/drawing/2014/main" val="1581142191"/>
                  </a:ext>
                </a:extLst>
              </a:tr>
            </a:tbl>
          </a:graphicData>
        </a:graphic>
      </p:graphicFrame>
    </p:spTree>
    <p:extLst>
      <p:ext uri="{BB962C8B-B14F-4D97-AF65-F5344CB8AC3E}">
        <p14:creationId xmlns:p14="http://schemas.microsoft.com/office/powerpoint/2010/main" val="31893177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4</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graphicFrame>
        <p:nvGraphicFramePr>
          <p:cNvPr id="4" name="Table 3">
            <a:extLst>
              <a:ext uri="{FF2B5EF4-FFF2-40B4-BE49-F238E27FC236}">
                <a16:creationId xmlns:a16="http://schemas.microsoft.com/office/drawing/2014/main" id="{0AC9F403-0472-8683-7492-C67ED6E7696C}"/>
              </a:ext>
            </a:extLst>
          </p:cNvPr>
          <p:cNvGraphicFramePr>
            <a:graphicFrameLocks noGrp="1"/>
          </p:cNvGraphicFramePr>
          <p:nvPr>
            <p:extLst>
              <p:ext uri="{D42A27DB-BD31-4B8C-83A1-F6EECF244321}">
                <p14:modId xmlns:p14="http://schemas.microsoft.com/office/powerpoint/2010/main" val="3419673100"/>
              </p:ext>
            </p:extLst>
          </p:nvPr>
        </p:nvGraphicFramePr>
        <p:xfrm>
          <a:off x="7051039" y="1988184"/>
          <a:ext cx="4302760" cy="4016112"/>
        </p:xfrm>
        <a:graphic>
          <a:graphicData uri="http://schemas.openxmlformats.org/drawingml/2006/table">
            <a:tbl>
              <a:tblPr firstRow="1" bandRow="1">
                <a:noFill/>
              </a:tblPr>
              <a:tblGrid>
                <a:gridCol w="1759590">
                  <a:extLst>
                    <a:ext uri="{9D8B030D-6E8A-4147-A177-3AD203B41FA5}">
                      <a16:colId xmlns:a16="http://schemas.microsoft.com/office/drawing/2014/main" val="2886090995"/>
                    </a:ext>
                  </a:extLst>
                </a:gridCol>
                <a:gridCol w="2543170">
                  <a:extLst>
                    <a:ext uri="{9D8B030D-6E8A-4147-A177-3AD203B41FA5}">
                      <a16:colId xmlns:a16="http://schemas.microsoft.com/office/drawing/2014/main" val="2016471551"/>
                    </a:ext>
                  </a:extLst>
                </a:gridCol>
              </a:tblGrid>
              <a:tr h="380918">
                <a:tc>
                  <a:txBody>
                    <a:bodyPr/>
                    <a:lstStyle/>
                    <a:p>
                      <a:pPr marL="0" lvl="0" indent="0" algn="l" rtl="0">
                        <a:spcBef>
                          <a:spcPts val="0"/>
                        </a:spcBef>
                        <a:spcAft>
                          <a:spcPts val="0"/>
                        </a:spcAft>
                        <a:buNone/>
                      </a:pPr>
                      <a:r>
                        <a:rPr lang="en-NZ" sz="1100" b="1" dirty="0"/>
                        <a:t>Test Plan - input</a:t>
                      </a:r>
                    </a:p>
                  </a:txBody>
                  <a:tcPr marL="172116" marR="172116" marT="172116" marB="172116">
                    <a:solidFill>
                      <a:srgbClr val="CCCCCC"/>
                    </a:solidFill>
                  </a:tcPr>
                </a:tc>
                <a:tc>
                  <a:txBody>
                    <a:bodyPr/>
                    <a:lstStyle/>
                    <a:p>
                      <a:pPr marL="0" lvl="0" indent="0" algn="l" rtl="0">
                        <a:spcBef>
                          <a:spcPts val="0"/>
                        </a:spcBef>
                        <a:spcAft>
                          <a:spcPts val="0"/>
                        </a:spcAft>
                        <a:buNone/>
                      </a:pPr>
                      <a:r>
                        <a:rPr lang="en-NZ" sz="1100" b="1" dirty="0"/>
                        <a:t>Expected output</a:t>
                      </a:r>
                    </a:p>
                  </a:txBody>
                  <a:tcPr marL="172116" marR="172116" marT="172116" marB="172116">
                    <a:solidFill>
                      <a:srgbClr val="CCCCCC"/>
                    </a:solidFill>
                  </a:tcPr>
                </a:tc>
                <a:extLst>
                  <a:ext uri="{0D108BD9-81ED-4DB2-BD59-A6C34878D82A}">
                    <a16:rowId xmlns:a16="http://schemas.microsoft.com/office/drawing/2014/main" val="3673325421"/>
                  </a:ext>
                </a:extLst>
              </a:tr>
              <a:tr h="4603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What would you like to do today</a:t>
                      </a:r>
                    </a:p>
                    <a:p>
                      <a:pPr lvl="0" algn="l">
                        <a:lnSpc>
                          <a:spcPct val="100000"/>
                        </a:lnSpc>
                        <a:spcBef>
                          <a:spcPts val="0"/>
                        </a:spcBef>
                        <a:spcAft>
                          <a:spcPts val="0"/>
                        </a:spcAft>
                        <a:buNone/>
                      </a:pPr>
                      <a:r>
                        <a:rPr lang="en-US" sz="900" b="1" i="0" u="none" strike="noStrike" noProof="0" dirty="0">
                          <a:solidFill>
                            <a:srgbClr val="6A8759"/>
                          </a:solidFill>
                          <a:latin typeface="Consolas"/>
                        </a:rPr>
                        <a:t>-find/show monster</a:t>
                      </a:r>
                    </a:p>
                  </a:txBody>
                  <a:tcPr marL="172116" marR="172116" marT="172116" marB="172116"/>
                </a:tc>
                <a:tc>
                  <a:txBody>
                    <a:bodyPr/>
                    <a:lstStyle/>
                    <a:p>
                      <a:pPr marL="0" lvl="0" indent="0" algn="l">
                        <a:spcBef>
                          <a:spcPts val="0"/>
                        </a:spcBef>
                        <a:spcAft>
                          <a:spcPts val="0"/>
                        </a:spcAft>
                        <a:buNone/>
                      </a:pPr>
                      <a:endParaRPr lang="en-US" sz="900" dirty="0"/>
                    </a:p>
                    <a:p>
                      <a:pPr lvl="0" algn="l">
                        <a:lnSpc>
                          <a:spcPct val="100000"/>
                        </a:lnSpc>
                        <a:spcBef>
                          <a:spcPts val="0"/>
                        </a:spcBef>
                        <a:spcAft>
                          <a:spcPts val="0"/>
                        </a:spcAft>
                        <a:buNone/>
                      </a:pPr>
                      <a:r>
                        <a:rPr lang="en-US" sz="900" b="1" i="0" u="none" strike="noStrike" noProof="0" dirty="0" err="1">
                          <a:solidFill>
                            <a:srgbClr val="6A8759"/>
                          </a:solidFill>
                          <a:latin typeface="Consolas"/>
                        </a:rPr>
                        <a:t>Find_show</a:t>
                      </a:r>
                      <a:r>
                        <a:rPr lang="en-US" sz="900" b="1" i="0" u="none" strike="noStrike" noProof="0" dirty="0">
                          <a:solidFill>
                            <a:srgbClr val="6A8759"/>
                          </a:solidFill>
                          <a:latin typeface="Consolas"/>
                        </a:rPr>
                        <a:t>()</a:t>
                      </a:r>
                    </a:p>
                  </a:txBody>
                  <a:tcPr marL="172116" marR="172116" marT="172116" marB="172116"/>
                </a:tc>
                <a:extLst>
                  <a:ext uri="{0D108BD9-81ED-4DB2-BD59-A6C34878D82A}">
                    <a16:rowId xmlns:a16="http://schemas.microsoft.com/office/drawing/2014/main" val="3078115374"/>
                  </a:ext>
                </a:extLst>
              </a:tr>
              <a:tr h="460306">
                <a:tc>
                  <a:txBody>
                    <a:bodyPr/>
                    <a:lstStyle/>
                    <a:p>
                      <a:pPr lvl="0" algn="l">
                        <a:lnSpc>
                          <a:spcPct val="100000"/>
                        </a:lnSpc>
                        <a:spcBef>
                          <a:spcPts val="0"/>
                        </a:spcBef>
                        <a:spcAft>
                          <a:spcPts val="0"/>
                        </a:spcAft>
                        <a:buNone/>
                      </a:pPr>
                      <a:r>
                        <a:rPr lang="en-US" sz="900" b="1" i="0" u="none" strike="noStrike" noProof="0" dirty="0">
                          <a:solidFill>
                            <a:srgbClr val="6A8759"/>
                          </a:solidFill>
                          <a:latin typeface="Consolas"/>
                        </a:rPr>
                        <a:t>Would you like to view or show all monsters</a:t>
                      </a:r>
                    </a:p>
                    <a:p>
                      <a:pPr lvl="0" algn="l">
                        <a:lnSpc>
                          <a:spcPct val="100000"/>
                        </a:lnSpc>
                        <a:spcBef>
                          <a:spcPts val="0"/>
                        </a:spcBef>
                        <a:spcAft>
                          <a:spcPts val="0"/>
                        </a:spcAft>
                        <a:buNone/>
                      </a:pPr>
                      <a:r>
                        <a:rPr lang="en-US" sz="900" b="1" i="0" u="none" strike="noStrike" noProof="0" dirty="0">
                          <a:solidFill>
                            <a:srgbClr val="6A8759"/>
                          </a:solidFill>
                          <a:latin typeface="Consolas"/>
                        </a:rPr>
                        <a:t>Find monster</a:t>
                      </a:r>
                    </a:p>
                  </a:txBody>
                  <a:tcPr marL="172116" marR="172116" marT="172116" marB="172116"/>
                </a:tc>
                <a:tc>
                  <a:txBody>
                    <a:bodyPr/>
                    <a:lstStyle/>
                    <a:p>
                      <a:pPr lvl="0" algn="l">
                        <a:lnSpc>
                          <a:spcPct val="100000"/>
                        </a:lnSpc>
                        <a:spcBef>
                          <a:spcPts val="0"/>
                        </a:spcBef>
                        <a:spcAft>
                          <a:spcPts val="0"/>
                        </a:spcAft>
                        <a:buNone/>
                      </a:pPr>
                      <a:r>
                        <a:rPr lang="en-US" sz="900" b="1" i="0" u="none" strike="noStrike" noProof="0" dirty="0">
                          <a:solidFill>
                            <a:srgbClr val="6A8759"/>
                          </a:solidFill>
                          <a:latin typeface="Consolas"/>
                        </a:rPr>
                        <a:t>Proceed to find monster</a:t>
                      </a:r>
                    </a:p>
                  </a:txBody>
                  <a:tcPr marL="172116" marR="172116" marT="172116" marB="172116"/>
                </a:tc>
                <a:extLst>
                  <a:ext uri="{0D108BD9-81ED-4DB2-BD59-A6C34878D82A}">
                    <a16:rowId xmlns:a16="http://schemas.microsoft.com/office/drawing/2014/main" val="3454355725"/>
                  </a:ext>
                </a:extLst>
              </a:tr>
              <a:tr h="0">
                <a:tc>
                  <a:txBody>
                    <a:bodyPr/>
                    <a:lstStyle/>
                    <a:p>
                      <a:pPr lvl="0" algn="l">
                        <a:lnSpc>
                          <a:spcPct val="100000"/>
                        </a:lnSpc>
                        <a:spcBef>
                          <a:spcPts val="0"/>
                        </a:spcBef>
                        <a:spcAft>
                          <a:spcPts val="0"/>
                        </a:spcAft>
                        <a:buNone/>
                      </a:pPr>
                      <a:r>
                        <a:rPr lang="en-US" sz="900" b="1" i="0" u="none" strike="noStrike" noProof="0" dirty="0">
                          <a:solidFill>
                            <a:srgbClr val="6A8759"/>
                          </a:solidFill>
                          <a:latin typeface="Consolas"/>
                        </a:rPr>
                        <a:t>Which monster would you like to find</a:t>
                      </a:r>
                    </a:p>
                  </a:txBody>
                  <a:tcPr marL="172116" marR="172116" marT="172116" marB="172116"/>
                </a:tc>
                <a:tc>
                  <a:txBody>
                    <a:bodyPr/>
                    <a:lstStyle/>
                    <a:p>
                      <a:pPr lvl="0" algn="l">
                        <a:lnSpc>
                          <a:spcPct val="100000"/>
                        </a:lnSpc>
                        <a:spcBef>
                          <a:spcPts val="0"/>
                        </a:spcBef>
                        <a:spcAft>
                          <a:spcPts val="0"/>
                        </a:spcAft>
                        <a:buNone/>
                      </a:pPr>
                      <a:r>
                        <a:rPr lang="en-US" sz="900" b="1" i="0" u="none" strike="noStrike" noProof="0" dirty="0">
                          <a:solidFill>
                            <a:srgbClr val="6A8759"/>
                          </a:solidFill>
                          <a:latin typeface="Consolas"/>
                        </a:rPr>
                        <a:t>Proceed to whichever monster you choose</a:t>
                      </a:r>
                    </a:p>
                  </a:txBody>
                  <a:tcPr marL="172116" marR="172116" marT="172116" marB="172116"/>
                </a:tc>
                <a:extLst>
                  <a:ext uri="{0D108BD9-81ED-4DB2-BD59-A6C34878D82A}">
                    <a16:rowId xmlns:a16="http://schemas.microsoft.com/office/drawing/2014/main" val="4073220833"/>
                  </a:ext>
                </a:extLst>
              </a:tr>
              <a:tr h="562376">
                <a:tc>
                  <a:txBody>
                    <a:bodyPr/>
                    <a:lstStyle/>
                    <a:p>
                      <a:pPr lvl="0" algn="l">
                        <a:lnSpc>
                          <a:spcPct val="100000"/>
                        </a:lnSpc>
                        <a:spcBef>
                          <a:spcPts val="0"/>
                        </a:spcBef>
                        <a:spcAft>
                          <a:spcPts val="0"/>
                        </a:spcAft>
                        <a:buNone/>
                      </a:pPr>
                      <a:r>
                        <a:rPr lang="en-US" sz="900" b="1" i="0" u="none" strike="noStrike" noProof="0" dirty="0">
                          <a:solidFill>
                            <a:srgbClr val="6A8759"/>
                          </a:solidFill>
                          <a:latin typeface="Consolas"/>
                        </a:rPr>
                        <a:t>Are the details of this monster correct</a:t>
                      </a:r>
                    </a:p>
                    <a:p>
                      <a:pPr marL="171450" lvl="0" indent="-171450" algn="l">
                        <a:lnSpc>
                          <a:spcPct val="100000"/>
                        </a:lnSpc>
                        <a:spcBef>
                          <a:spcPts val="0"/>
                        </a:spcBef>
                        <a:spcAft>
                          <a:spcPts val="0"/>
                        </a:spcAft>
                        <a:buFontTx/>
                        <a:buChar char="-"/>
                      </a:pPr>
                      <a:r>
                        <a:rPr lang="en-US" sz="900" b="1" i="0" u="none" strike="noStrike" noProof="0" dirty="0">
                          <a:solidFill>
                            <a:srgbClr val="6A8759"/>
                          </a:solidFill>
                          <a:latin typeface="Consolas"/>
                        </a:rPr>
                        <a:t>Yes</a:t>
                      </a:r>
                    </a:p>
                    <a:p>
                      <a:pPr marL="171450" lvl="0" indent="-171450" algn="l">
                        <a:lnSpc>
                          <a:spcPct val="100000"/>
                        </a:lnSpc>
                        <a:spcBef>
                          <a:spcPts val="0"/>
                        </a:spcBef>
                        <a:spcAft>
                          <a:spcPts val="0"/>
                        </a:spcAft>
                        <a:buFontTx/>
                        <a:buChar char="-"/>
                      </a:pPr>
                      <a:r>
                        <a:rPr lang="en-US" sz="900" b="1" i="0" u="none" strike="noStrike" noProof="0" dirty="0">
                          <a:solidFill>
                            <a:srgbClr val="6A8759"/>
                          </a:solidFill>
                          <a:latin typeface="Consolas"/>
                        </a:rPr>
                        <a:t>-no</a:t>
                      </a:r>
                    </a:p>
                  </a:txBody>
                  <a:tcPr marL="172116" marR="172116" marT="172116" marB="172116"/>
                </a:tc>
                <a:tc>
                  <a:txBody>
                    <a:bodyPr/>
                    <a:lstStyle/>
                    <a:p>
                      <a:pPr lvl="0" algn="l">
                        <a:lnSpc>
                          <a:spcPct val="100000"/>
                        </a:lnSpc>
                        <a:spcBef>
                          <a:spcPts val="0"/>
                        </a:spcBef>
                        <a:spcAft>
                          <a:spcPts val="0"/>
                        </a:spcAft>
                        <a:buNone/>
                      </a:pPr>
                      <a:endParaRPr lang="en-US" sz="900" b="1" i="0" u="none" strike="noStrike" noProof="0" dirty="0">
                        <a:solidFill>
                          <a:srgbClr val="6A8759"/>
                        </a:solidFill>
                        <a:latin typeface="Consolas"/>
                      </a:endParaRPr>
                    </a:p>
                    <a:p>
                      <a:pPr lvl="0" algn="l">
                        <a:lnSpc>
                          <a:spcPct val="100000"/>
                        </a:lnSpc>
                        <a:spcBef>
                          <a:spcPts val="0"/>
                        </a:spcBef>
                        <a:spcAft>
                          <a:spcPts val="0"/>
                        </a:spcAft>
                        <a:buNone/>
                      </a:pPr>
                      <a:r>
                        <a:rPr lang="en-US" sz="900" b="1" i="0" u="none" strike="noStrike" noProof="0" dirty="0">
                          <a:solidFill>
                            <a:srgbClr val="6A8759"/>
                          </a:solidFill>
                          <a:latin typeface="Consolas"/>
                        </a:rPr>
                        <a:t>return to welcome function </a:t>
                      </a:r>
                    </a:p>
                    <a:p>
                      <a:pPr lvl="0" algn="l">
                        <a:lnSpc>
                          <a:spcPct val="100000"/>
                        </a:lnSpc>
                        <a:spcBef>
                          <a:spcPts val="0"/>
                        </a:spcBef>
                        <a:spcAft>
                          <a:spcPts val="0"/>
                        </a:spcAft>
                        <a:buNone/>
                      </a:pPr>
                      <a:r>
                        <a:rPr lang="en-US" sz="900" b="1" i="0" u="none" strike="noStrike" noProof="0" dirty="0">
                          <a:solidFill>
                            <a:srgbClr val="6A8759"/>
                          </a:solidFill>
                          <a:latin typeface="Consolas"/>
                        </a:rPr>
                        <a:t>Proceed to edit monster</a:t>
                      </a:r>
                    </a:p>
                  </a:txBody>
                  <a:tcPr marL="172116" marR="172116" marT="172116" marB="172116"/>
                </a:tc>
                <a:extLst>
                  <a:ext uri="{0D108BD9-81ED-4DB2-BD59-A6C34878D82A}">
                    <a16:rowId xmlns:a16="http://schemas.microsoft.com/office/drawing/2014/main" val="714868906"/>
                  </a:ext>
                </a:extLst>
              </a:tr>
              <a:tr h="0">
                <a:tc>
                  <a:txBody>
                    <a:bodyPr/>
                    <a:lstStyle/>
                    <a:p>
                      <a:pPr marL="0" lvl="0" indent="0" algn="l">
                        <a:lnSpc>
                          <a:spcPct val="100000"/>
                        </a:lnSpc>
                        <a:spcBef>
                          <a:spcPts val="0"/>
                        </a:spcBef>
                        <a:spcAft>
                          <a:spcPts val="0"/>
                        </a:spcAft>
                        <a:buFontTx/>
                        <a:buNone/>
                      </a:pPr>
                      <a:endParaRPr lang="en-US" sz="900" b="1" i="0" u="none" strike="noStrike" noProof="0" dirty="0">
                        <a:solidFill>
                          <a:srgbClr val="6A8759"/>
                        </a:solidFill>
                        <a:latin typeface="Consolas"/>
                      </a:endParaRPr>
                    </a:p>
                  </a:txBody>
                  <a:tcPr marL="172116" marR="172116" marT="172116" marB="172116"/>
                </a:tc>
                <a:tc>
                  <a:txBody>
                    <a:bodyPr/>
                    <a:lstStyle/>
                    <a:p>
                      <a:pPr lvl="0" algn="l">
                        <a:lnSpc>
                          <a:spcPct val="100000"/>
                        </a:lnSpc>
                        <a:spcBef>
                          <a:spcPts val="0"/>
                        </a:spcBef>
                        <a:spcAft>
                          <a:spcPts val="0"/>
                        </a:spcAft>
                        <a:buNone/>
                      </a:pPr>
                      <a:endParaRPr lang="en-US" sz="900" b="1" i="0" u="none" strike="noStrike" noProof="0" dirty="0">
                        <a:solidFill>
                          <a:srgbClr val="6A8759"/>
                        </a:solidFill>
                        <a:latin typeface="Consolas"/>
                      </a:endParaRPr>
                    </a:p>
                  </a:txBody>
                  <a:tcPr marL="172116" marR="172116" marT="172116" marB="172116"/>
                </a:tc>
                <a:extLst>
                  <a:ext uri="{0D108BD9-81ED-4DB2-BD59-A6C34878D82A}">
                    <a16:rowId xmlns:a16="http://schemas.microsoft.com/office/drawing/2014/main" val="1581142191"/>
                  </a:ext>
                </a:extLst>
              </a:tr>
            </a:tbl>
          </a:graphicData>
        </a:graphic>
      </p:graphicFrame>
      <p:pic>
        <p:nvPicPr>
          <p:cNvPr id="6" name="Picture 5">
            <a:extLst>
              <a:ext uri="{FF2B5EF4-FFF2-40B4-BE49-F238E27FC236}">
                <a16:creationId xmlns:a16="http://schemas.microsoft.com/office/drawing/2014/main" id="{D1255EB3-687B-18F5-0711-E2648B5AC6C4}"/>
              </a:ext>
            </a:extLst>
          </p:cNvPr>
          <p:cNvPicPr>
            <a:picLocks noChangeAspect="1"/>
          </p:cNvPicPr>
          <p:nvPr/>
        </p:nvPicPr>
        <p:blipFill>
          <a:blip r:embed="rId3"/>
          <a:stretch>
            <a:fillRect/>
          </a:stretch>
        </p:blipFill>
        <p:spPr>
          <a:xfrm>
            <a:off x="531953" y="1988184"/>
            <a:ext cx="4077053" cy="944962"/>
          </a:xfrm>
          <a:prstGeom prst="rect">
            <a:avLst/>
          </a:prstGeom>
        </p:spPr>
      </p:pic>
      <p:pic>
        <p:nvPicPr>
          <p:cNvPr id="8" name="Picture 7">
            <a:extLst>
              <a:ext uri="{FF2B5EF4-FFF2-40B4-BE49-F238E27FC236}">
                <a16:creationId xmlns:a16="http://schemas.microsoft.com/office/drawing/2014/main" id="{BC711E55-C0FC-8AFA-54EE-287197B7D5F8}"/>
              </a:ext>
            </a:extLst>
          </p:cNvPr>
          <p:cNvPicPr>
            <a:picLocks noChangeAspect="1"/>
          </p:cNvPicPr>
          <p:nvPr/>
        </p:nvPicPr>
        <p:blipFill>
          <a:blip r:embed="rId4"/>
          <a:stretch>
            <a:fillRect/>
          </a:stretch>
        </p:blipFill>
        <p:spPr>
          <a:xfrm>
            <a:off x="531953" y="3265121"/>
            <a:ext cx="3756986" cy="1120237"/>
          </a:xfrm>
          <a:prstGeom prst="rect">
            <a:avLst/>
          </a:prstGeom>
        </p:spPr>
      </p:pic>
      <p:pic>
        <p:nvPicPr>
          <p:cNvPr id="10" name="Picture 9">
            <a:extLst>
              <a:ext uri="{FF2B5EF4-FFF2-40B4-BE49-F238E27FC236}">
                <a16:creationId xmlns:a16="http://schemas.microsoft.com/office/drawing/2014/main" id="{AE759070-6745-4504-68E4-8CF25B0591B8}"/>
              </a:ext>
            </a:extLst>
          </p:cNvPr>
          <p:cNvPicPr>
            <a:picLocks noChangeAspect="1"/>
          </p:cNvPicPr>
          <p:nvPr/>
        </p:nvPicPr>
        <p:blipFill>
          <a:blip r:embed="rId5"/>
          <a:stretch>
            <a:fillRect/>
          </a:stretch>
        </p:blipFill>
        <p:spPr>
          <a:xfrm>
            <a:off x="453007" y="4581887"/>
            <a:ext cx="5094354" cy="627470"/>
          </a:xfrm>
          <a:prstGeom prst="rect">
            <a:avLst/>
          </a:prstGeom>
        </p:spPr>
      </p:pic>
      <p:pic>
        <p:nvPicPr>
          <p:cNvPr id="12" name="Picture 11">
            <a:extLst>
              <a:ext uri="{FF2B5EF4-FFF2-40B4-BE49-F238E27FC236}">
                <a16:creationId xmlns:a16="http://schemas.microsoft.com/office/drawing/2014/main" id="{42ADA1CF-59F4-2D97-FA64-EF15FD25B66E}"/>
              </a:ext>
            </a:extLst>
          </p:cNvPr>
          <p:cNvPicPr>
            <a:picLocks noChangeAspect="1"/>
          </p:cNvPicPr>
          <p:nvPr/>
        </p:nvPicPr>
        <p:blipFill>
          <a:blip r:embed="rId6"/>
          <a:stretch>
            <a:fillRect/>
          </a:stretch>
        </p:blipFill>
        <p:spPr>
          <a:xfrm>
            <a:off x="453007" y="5432067"/>
            <a:ext cx="3688400" cy="1204064"/>
          </a:xfrm>
          <a:prstGeom prst="rect">
            <a:avLst/>
          </a:prstGeom>
        </p:spPr>
      </p:pic>
      <p:sp>
        <p:nvSpPr>
          <p:cNvPr id="13" name="Rectangle 12">
            <a:extLst>
              <a:ext uri="{FF2B5EF4-FFF2-40B4-BE49-F238E27FC236}">
                <a16:creationId xmlns:a16="http://schemas.microsoft.com/office/drawing/2014/main" id="{1A710211-B619-EF2F-1A88-18AEE4F588AB}"/>
              </a:ext>
            </a:extLst>
          </p:cNvPr>
          <p:cNvSpPr/>
          <p:nvPr/>
        </p:nvSpPr>
        <p:spPr>
          <a:xfrm>
            <a:off x="2816217" y="2638389"/>
            <a:ext cx="1404136" cy="294757"/>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4" name="Rectangle 13">
            <a:extLst>
              <a:ext uri="{FF2B5EF4-FFF2-40B4-BE49-F238E27FC236}">
                <a16:creationId xmlns:a16="http://schemas.microsoft.com/office/drawing/2014/main" id="{4D11E430-187F-DA3E-CC44-619CD0710C10}"/>
              </a:ext>
            </a:extLst>
          </p:cNvPr>
          <p:cNvSpPr/>
          <p:nvPr/>
        </p:nvSpPr>
        <p:spPr>
          <a:xfrm>
            <a:off x="838199" y="3957484"/>
            <a:ext cx="1034423" cy="380164"/>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5" name="Rectangle 14">
            <a:extLst>
              <a:ext uri="{FF2B5EF4-FFF2-40B4-BE49-F238E27FC236}">
                <a16:creationId xmlns:a16="http://schemas.microsoft.com/office/drawing/2014/main" id="{5DC801C4-D38C-D395-6A72-65C594301853}"/>
              </a:ext>
            </a:extLst>
          </p:cNvPr>
          <p:cNvSpPr/>
          <p:nvPr/>
        </p:nvSpPr>
        <p:spPr>
          <a:xfrm>
            <a:off x="3150351" y="6212953"/>
            <a:ext cx="367934" cy="238647"/>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2447306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Testing:5</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graphicFrame>
        <p:nvGraphicFramePr>
          <p:cNvPr id="4" name="Table 3">
            <a:extLst>
              <a:ext uri="{FF2B5EF4-FFF2-40B4-BE49-F238E27FC236}">
                <a16:creationId xmlns:a16="http://schemas.microsoft.com/office/drawing/2014/main" id="{F8AB2154-4BFF-8056-1FE5-F89A95E4D970}"/>
              </a:ext>
            </a:extLst>
          </p:cNvPr>
          <p:cNvGraphicFramePr>
            <a:graphicFrameLocks noGrp="1"/>
          </p:cNvGraphicFramePr>
          <p:nvPr>
            <p:extLst>
              <p:ext uri="{D42A27DB-BD31-4B8C-83A1-F6EECF244321}">
                <p14:modId xmlns:p14="http://schemas.microsoft.com/office/powerpoint/2010/main" val="1601374720"/>
              </p:ext>
            </p:extLst>
          </p:nvPr>
        </p:nvGraphicFramePr>
        <p:xfrm>
          <a:off x="838200" y="1825625"/>
          <a:ext cx="8138160" cy="3878952"/>
        </p:xfrm>
        <a:graphic>
          <a:graphicData uri="http://schemas.openxmlformats.org/drawingml/2006/table">
            <a:tbl>
              <a:tblPr firstRow="1" bandRow="1">
                <a:noFill/>
              </a:tblPr>
              <a:tblGrid>
                <a:gridCol w="3328055">
                  <a:extLst>
                    <a:ext uri="{9D8B030D-6E8A-4147-A177-3AD203B41FA5}">
                      <a16:colId xmlns:a16="http://schemas.microsoft.com/office/drawing/2014/main" val="2886090995"/>
                    </a:ext>
                  </a:extLst>
                </a:gridCol>
                <a:gridCol w="4810105">
                  <a:extLst>
                    <a:ext uri="{9D8B030D-6E8A-4147-A177-3AD203B41FA5}">
                      <a16:colId xmlns:a16="http://schemas.microsoft.com/office/drawing/2014/main" val="2016471551"/>
                    </a:ext>
                  </a:extLst>
                </a:gridCol>
              </a:tblGrid>
              <a:tr h="0">
                <a:tc>
                  <a:txBody>
                    <a:bodyPr/>
                    <a:lstStyle/>
                    <a:p>
                      <a:pPr marL="0" lvl="0" indent="0" algn="l" rtl="0">
                        <a:spcBef>
                          <a:spcPts val="0"/>
                        </a:spcBef>
                        <a:spcAft>
                          <a:spcPts val="0"/>
                        </a:spcAft>
                        <a:buNone/>
                      </a:pPr>
                      <a:r>
                        <a:rPr lang="en-NZ" sz="1100" b="1" dirty="0"/>
                        <a:t>Test Plan - input</a:t>
                      </a:r>
                    </a:p>
                  </a:txBody>
                  <a:tcPr marL="172116" marR="172116" marT="172116" marB="172116">
                    <a:solidFill>
                      <a:srgbClr val="CCCCCC"/>
                    </a:solidFill>
                  </a:tcPr>
                </a:tc>
                <a:tc>
                  <a:txBody>
                    <a:bodyPr/>
                    <a:lstStyle/>
                    <a:p>
                      <a:pPr marL="0" lvl="0" indent="0" algn="l" rtl="0">
                        <a:spcBef>
                          <a:spcPts val="0"/>
                        </a:spcBef>
                        <a:spcAft>
                          <a:spcPts val="0"/>
                        </a:spcAft>
                        <a:buNone/>
                      </a:pPr>
                      <a:r>
                        <a:rPr lang="en-NZ" sz="1100" b="1" dirty="0"/>
                        <a:t>Expected output</a:t>
                      </a:r>
                    </a:p>
                  </a:txBody>
                  <a:tcPr marL="172116" marR="172116" marT="172116" marB="172116">
                    <a:solidFill>
                      <a:srgbClr val="CCCCCC"/>
                    </a:solidFill>
                  </a:tcPr>
                </a:tc>
                <a:extLst>
                  <a:ext uri="{0D108BD9-81ED-4DB2-BD59-A6C34878D82A}">
                    <a16:rowId xmlns:a16="http://schemas.microsoft.com/office/drawing/2014/main" val="3673325421"/>
                  </a:ext>
                </a:extLst>
              </a:tr>
              <a:tr h="0">
                <a:tc>
                  <a:txBody>
                    <a:bodyPr/>
                    <a:lstStyle/>
                    <a:p>
                      <a:pPr lvl="0" algn="l">
                        <a:lnSpc>
                          <a:spcPct val="100000"/>
                        </a:lnSpc>
                        <a:spcBef>
                          <a:spcPts val="0"/>
                        </a:spcBef>
                        <a:spcAft>
                          <a:spcPts val="0"/>
                        </a:spcAft>
                        <a:buNone/>
                      </a:pPr>
                      <a:r>
                        <a:rPr lang="en-US" sz="900" b="1" i="0" u="none" strike="noStrike" noProof="0" dirty="0">
                          <a:solidFill>
                            <a:srgbClr val="6A8759"/>
                          </a:solidFill>
                          <a:latin typeface="Consolas"/>
                        </a:rPr>
                        <a:t>Which stat would you like to change</a:t>
                      </a:r>
                    </a:p>
                  </a:txBody>
                  <a:tcPr marL="172116" marR="172116" marT="172116" marB="172116"/>
                </a:tc>
                <a:tc>
                  <a:txBody>
                    <a:bodyPr/>
                    <a:lstStyle/>
                    <a:p>
                      <a:pPr marL="0" lvl="0" indent="0" algn="l">
                        <a:spcBef>
                          <a:spcPts val="0"/>
                        </a:spcBef>
                        <a:spcAft>
                          <a:spcPts val="0"/>
                        </a:spcAft>
                        <a:buNone/>
                      </a:pPr>
                      <a:r>
                        <a:rPr lang="en-US" sz="900" dirty="0"/>
                        <a:t>Proceed to </a:t>
                      </a:r>
                      <a:r>
                        <a:rPr lang="en-US" sz="900" dirty="0" err="1"/>
                        <a:t>whichev</a:t>
                      </a:r>
                      <a:r>
                        <a:rPr lang="en-US" sz="900" dirty="0"/>
                        <a:t> </a:t>
                      </a:r>
                      <a:r>
                        <a:rPr lang="en-US" sz="900" dirty="0" err="1"/>
                        <a:t>rstat</a:t>
                      </a:r>
                      <a:r>
                        <a:rPr lang="en-US" sz="900" dirty="0"/>
                        <a:t> user chose</a:t>
                      </a:r>
                    </a:p>
                  </a:txBody>
                  <a:tcPr marL="172116" marR="172116" marT="172116" marB="172116"/>
                </a:tc>
                <a:extLst>
                  <a:ext uri="{0D108BD9-81ED-4DB2-BD59-A6C34878D82A}">
                    <a16:rowId xmlns:a16="http://schemas.microsoft.com/office/drawing/2014/main" val="3078115374"/>
                  </a:ext>
                </a:extLst>
              </a:tr>
              <a:tr h="0">
                <a:tc>
                  <a:txBody>
                    <a:bodyPr/>
                    <a:lstStyle/>
                    <a:p>
                      <a:pPr lvl="0" algn="l">
                        <a:lnSpc>
                          <a:spcPct val="100000"/>
                        </a:lnSpc>
                        <a:spcBef>
                          <a:spcPts val="0"/>
                        </a:spcBef>
                        <a:spcAft>
                          <a:spcPts val="0"/>
                        </a:spcAft>
                        <a:buNone/>
                      </a:pPr>
                      <a:r>
                        <a:rPr lang="en-US" sz="900" b="1" i="0" u="none" strike="noStrike" noProof="0" dirty="0">
                          <a:solidFill>
                            <a:srgbClr val="6A8759"/>
                          </a:solidFill>
                          <a:latin typeface="Consolas"/>
                        </a:rPr>
                        <a:t>Strength </a:t>
                      </a:r>
                    </a:p>
                    <a:p>
                      <a:pPr lvl="0" algn="l">
                        <a:lnSpc>
                          <a:spcPct val="100000"/>
                        </a:lnSpc>
                        <a:spcBef>
                          <a:spcPts val="0"/>
                        </a:spcBef>
                        <a:spcAft>
                          <a:spcPts val="0"/>
                        </a:spcAft>
                        <a:buNone/>
                      </a:pPr>
                      <a:r>
                        <a:rPr lang="en-US" sz="900" b="1" i="0" u="none" strike="noStrike" noProof="0" dirty="0">
                          <a:solidFill>
                            <a:srgbClr val="6A8759"/>
                          </a:solidFill>
                          <a:latin typeface="Consolas"/>
                        </a:rPr>
                        <a:t>0</a:t>
                      </a:r>
                    </a:p>
                    <a:p>
                      <a:pPr lvl="0" algn="l">
                        <a:lnSpc>
                          <a:spcPct val="100000"/>
                        </a:lnSpc>
                        <a:spcBef>
                          <a:spcPts val="0"/>
                        </a:spcBef>
                        <a:spcAft>
                          <a:spcPts val="0"/>
                        </a:spcAft>
                        <a:buNone/>
                      </a:pPr>
                      <a:r>
                        <a:rPr lang="en-US" sz="900" b="1" i="0" u="none" strike="noStrike" noProof="0" dirty="0">
                          <a:solidFill>
                            <a:srgbClr val="6A8759"/>
                          </a:solidFill>
                          <a:latin typeface="Consolas"/>
                        </a:rPr>
                        <a:t>26</a:t>
                      </a:r>
                    </a:p>
                    <a:p>
                      <a:pPr lvl="0" algn="l">
                        <a:lnSpc>
                          <a:spcPct val="100000"/>
                        </a:lnSpc>
                        <a:spcBef>
                          <a:spcPts val="0"/>
                        </a:spcBef>
                        <a:spcAft>
                          <a:spcPts val="0"/>
                        </a:spcAft>
                        <a:buNone/>
                      </a:pPr>
                      <a:r>
                        <a:rPr lang="en-US" sz="900" b="1" i="0" u="none" strike="noStrike" noProof="0" dirty="0">
                          <a:solidFill>
                            <a:srgbClr val="6A8759"/>
                          </a:solidFill>
                          <a:latin typeface="Consolas"/>
                        </a:rPr>
                        <a:t>1</a:t>
                      </a:r>
                    </a:p>
                  </a:txBody>
                  <a:tcPr marL="172116" marR="172116" marT="172116" marB="172116"/>
                </a:tc>
                <a:tc>
                  <a:txBody>
                    <a:bodyPr/>
                    <a:lstStyle/>
                    <a:p>
                      <a:pPr marL="0" lvl="0" indent="0" algn="l">
                        <a:spcBef>
                          <a:spcPts val="0"/>
                        </a:spcBef>
                        <a:spcAft>
                          <a:spcPts val="0"/>
                        </a:spcAft>
                        <a:buNone/>
                      </a:pPr>
                      <a:r>
                        <a:rPr lang="en-US" sz="900" dirty="0"/>
                        <a:t>Error message</a:t>
                      </a:r>
                    </a:p>
                    <a:p>
                      <a:pPr marL="0" lvl="0" indent="0" algn="l">
                        <a:spcBef>
                          <a:spcPts val="0"/>
                        </a:spcBef>
                        <a:spcAft>
                          <a:spcPts val="0"/>
                        </a:spcAft>
                        <a:buNone/>
                      </a:pPr>
                      <a:r>
                        <a:rPr lang="en-US" sz="900" dirty="0"/>
                        <a:t>Error message</a:t>
                      </a:r>
                    </a:p>
                    <a:p>
                      <a:pPr marL="0" lvl="0" indent="0" algn="l">
                        <a:spcBef>
                          <a:spcPts val="0"/>
                        </a:spcBef>
                        <a:spcAft>
                          <a:spcPts val="0"/>
                        </a:spcAft>
                        <a:buNone/>
                      </a:pPr>
                      <a:r>
                        <a:rPr lang="en-US" sz="900" dirty="0"/>
                        <a:t>Add to dictionary</a:t>
                      </a:r>
                    </a:p>
                  </a:txBody>
                  <a:tcPr marL="172116" marR="172116" marT="172116" marB="172116"/>
                </a:tc>
                <a:extLst>
                  <a:ext uri="{0D108BD9-81ED-4DB2-BD59-A6C34878D82A}">
                    <a16:rowId xmlns:a16="http://schemas.microsoft.com/office/drawing/2014/main" val="3454355725"/>
                  </a:ext>
                </a:extLst>
              </a:tr>
              <a:tr h="0">
                <a:tc>
                  <a:txBody>
                    <a:bodyPr/>
                    <a:lstStyle/>
                    <a:p>
                      <a:pPr lvl="0" algn="l">
                        <a:lnSpc>
                          <a:spcPct val="100000"/>
                        </a:lnSpc>
                        <a:spcBef>
                          <a:spcPts val="0"/>
                        </a:spcBef>
                        <a:spcAft>
                          <a:spcPts val="0"/>
                        </a:spcAft>
                        <a:buNone/>
                      </a:pPr>
                      <a:r>
                        <a:rPr lang="en-US" sz="900" b="1" i="0" u="none" strike="noStrike" noProof="0" dirty="0">
                          <a:solidFill>
                            <a:srgbClr val="6A8759"/>
                          </a:solidFill>
                          <a:latin typeface="Consolas"/>
                        </a:rPr>
                        <a:t>Speed</a:t>
                      </a:r>
                    </a:p>
                    <a:p>
                      <a:pPr lvl="0" algn="l">
                        <a:lnSpc>
                          <a:spcPct val="100000"/>
                        </a:lnSpc>
                        <a:spcBef>
                          <a:spcPts val="0"/>
                        </a:spcBef>
                        <a:spcAft>
                          <a:spcPts val="0"/>
                        </a:spcAft>
                        <a:buNone/>
                      </a:pPr>
                      <a:r>
                        <a:rPr lang="en-US" sz="900" b="1" i="0" u="none" strike="noStrike" noProof="0" dirty="0">
                          <a:solidFill>
                            <a:srgbClr val="6A8759"/>
                          </a:solidFill>
                          <a:latin typeface="Consolas"/>
                        </a:rPr>
                        <a:t>One</a:t>
                      </a:r>
                    </a:p>
                    <a:p>
                      <a:pPr lvl="0" algn="l">
                        <a:lnSpc>
                          <a:spcPct val="100000"/>
                        </a:lnSpc>
                        <a:spcBef>
                          <a:spcPts val="0"/>
                        </a:spcBef>
                        <a:spcAft>
                          <a:spcPts val="0"/>
                        </a:spcAft>
                        <a:buNone/>
                      </a:pPr>
                      <a:r>
                        <a:rPr lang="en-US" sz="900" b="1" i="0" u="none" strike="noStrike" noProof="0" dirty="0">
                          <a:solidFill>
                            <a:srgbClr val="6A8759"/>
                          </a:solidFill>
                          <a:latin typeface="Consolas"/>
                        </a:rPr>
                        <a:t>1</a:t>
                      </a:r>
                    </a:p>
                  </a:txBody>
                  <a:tcPr marL="172116" marR="172116" marT="172116" marB="172116"/>
                </a:tc>
                <a:tc>
                  <a:txBody>
                    <a:bodyPr/>
                    <a:lstStyle/>
                    <a:p>
                      <a:pPr marL="0" lvl="0" indent="0" algn="l">
                        <a:spcBef>
                          <a:spcPts val="0"/>
                        </a:spcBef>
                        <a:spcAft>
                          <a:spcPts val="0"/>
                        </a:spcAft>
                        <a:buNone/>
                      </a:pPr>
                      <a:r>
                        <a:rPr lang="en-US" sz="900" dirty="0"/>
                        <a:t>Error message</a:t>
                      </a:r>
                    </a:p>
                    <a:p>
                      <a:pPr marL="0" lvl="0" indent="0" algn="l">
                        <a:spcBef>
                          <a:spcPts val="0"/>
                        </a:spcBef>
                        <a:spcAft>
                          <a:spcPts val="0"/>
                        </a:spcAft>
                        <a:buNone/>
                      </a:pPr>
                      <a:r>
                        <a:rPr lang="en-US" sz="900" dirty="0"/>
                        <a:t>Add to dictionary</a:t>
                      </a:r>
                    </a:p>
                  </a:txBody>
                  <a:tcPr marL="172116" marR="172116" marT="172116" marB="172116"/>
                </a:tc>
                <a:extLst>
                  <a:ext uri="{0D108BD9-81ED-4DB2-BD59-A6C34878D82A}">
                    <a16:rowId xmlns:a16="http://schemas.microsoft.com/office/drawing/2014/main" val="4073220833"/>
                  </a:ext>
                </a:extLst>
              </a:tr>
              <a:tr h="0">
                <a:tc>
                  <a:txBody>
                    <a:bodyPr/>
                    <a:lstStyle/>
                    <a:p>
                      <a:pPr lvl="0" algn="l">
                        <a:lnSpc>
                          <a:spcPct val="100000"/>
                        </a:lnSpc>
                        <a:spcBef>
                          <a:spcPts val="0"/>
                        </a:spcBef>
                        <a:spcAft>
                          <a:spcPts val="0"/>
                        </a:spcAft>
                        <a:buNone/>
                      </a:pPr>
                      <a:r>
                        <a:rPr lang="en-US" sz="900" b="1" i="0" u="none" strike="noStrike" noProof="0" dirty="0">
                          <a:solidFill>
                            <a:srgbClr val="6A8759"/>
                          </a:solidFill>
                          <a:latin typeface="Consolas"/>
                        </a:rPr>
                        <a:t>Name</a:t>
                      </a:r>
                    </a:p>
                    <a:p>
                      <a:pPr lvl="0" algn="l">
                        <a:lnSpc>
                          <a:spcPct val="100000"/>
                        </a:lnSpc>
                        <a:spcBef>
                          <a:spcPts val="0"/>
                        </a:spcBef>
                        <a:spcAft>
                          <a:spcPts val="0"/>
                        </a:spcAft>
                        <a:buNone/>
                      </a:pPr>
                      <a:r>
                        <a:rPr lang="en-US" sz="900" b="1" i="0" u="none" strike="noStrike" noProof="0" dirty="0">
                          <a:solidFill>
                            <a:srgbClr val="6A8759"/>
                          </a:solidFill>
                          <a:latin typeface="Consolas"/>
                        </a:rPr>
                        <a:t>monster</a:t>
                      </a:r>
                    </a:p>
                  </a:txBody>
                  <a:tcPr marL="172116" marR="172116" marT="172116" marB="172116"/>
                </a:tc>
                <a:tc>
                  <a:txBody>
                    <a:bodyPr/>
                    <a:lstStyle/>
                    <a:p>
                      <a:pPr marL="0" lvl="0" indent="0" algn="l">
                        <a:spcBef>
                          <a:spcPts val="0"/>
                        </a:spcBef>
                        <a:spcAft>
                          <a:spcPts val="0"/>
                        </a:spcAft>
                        <a:buNone/>
                      </a:pPr>
                      <a:r>
                        <a:rPr lang="en-US" sz="900" dirty="0"/>
                        <a:t>Add to </a:t>
                      </a:r>
                      <a:r>
                        <a:rPr lang="en-US" sz="900" dirty="0" err="1"/>
                        <a:t>dictionart</a:t>
                      </a:r>
                      <a:endParaRPr lang="en-US" sz="900" dirty="0"/>
                    </a:p>
                  </a:txBody>
                  <a:tcPr marL="172116" marR="172116" marT="172116" marB="172116"/>
                </a:tc>
                <a:extLst>
                  <a:ext uri="{0D108BD9-81ED-4DB2-BD59-A6C34878D82A}">
                    <a16:rowId xmlns:a16="http://schemas.microsoft.com/office/drawing/2014/main" val="714868906"/>
                  </a:ext>
                </a:extLst>
              </a:tr>
              <a:tr h="0">
                <a:tc>
                  <a:txBody>
                    <a:bodyPr/>
                    <a:lstStyle/>
                    <a:p>
                      <a:pPr lvl="0" algn="l">
                        <a:lnSpc>
                          <a:spcPct val="100000"/>
                        </a:lnSpc>
                        <a:spcBef>
                          <a:spcPts val="0"/>
                        </a:spcBef>
                        <a:spcAft>
                          <a:spcPts val="0"/>
                        </a:spcAft>
                        <a:buNone/>
                      </a:pPr>
                      <a:r>
                        <a:rPr lang="en-US" sz="900" b="1" i="0" u="none" strike="noStrike" noProof="0" dirty="0">
                          <a:solidFill>
                            <a:srgbClr val="6A8759"/>
                          </a:solidFill>
                          <a:latin typeface="Consolas"/>
                        </a:rPr>
                        <a:t>Are the details cored</a:t>
                      </a:r>
                    </a:p>
                    <a:p>
                      <a:pPr lvl="0" algn="l">
                        <a:lnSpc>
                          <a:spcPct val="100000"/>
                        </a:lnSpc>
                        <a:spcBef>
                          <a:spcPts val="0"/>
                        </a:spcBef>
                        <a:spcAft>
                          <a:spcPts val="0"/>
                        </a:spcAft>
                        <a:buNone/>
                      </a:pPr>
                      <a:r>
                        <a:rPr lang="en-US" sz="900" b="1" i="0" u="none" strike="noStrike" noProof="0" dirty="0">
                          <a:solidFill>
                            <a:srgbClr val="6A8759"/>
                          </a:solidFill>
                          <a:latin typeface="Consolas"/>
                        </a:rPr>
                        <a:t>- yes</a:t>
                      </a:r>
                    </a:p>
                  </a:txBody>
                  <a:tcPr marL="172116" marR="172116" marT="172116" marB="172116"/>
                </a:tc>
                <a:tc>
                  <a:txBody>
                    <a:bodyPr/>
                    <a:lstStyle/>
                    <a:p>
                      <a:pPr marL="0" lvl="0" indent="0" algn="l">
                        <a:spcBef>
                          <a:spcPts val="0"/>
                        </a:spcBef>
                        <a:spcAft>
                          <a:spcPts val="0"/>
                        </a:spcAft>
                        <a:buNone/>
                      </a:pPr>
                      <a:r>
                        <a:rPr lang="en-US" sz="900" dirty="0"/>
                        <a:t>Return to welcome</a:t>
                      </a:r>
                    </a:p>
                  </a:txBody>
                  <a:tcPr marL="172116" marR="172116" marT="172116" marB="172116"/>
                </a:tc>
                <a:extLst>
                  <a:ext uri="{0D108BD9-81ED-4DB2-BD59-A6C34878D82A}">
                    <a16:rowId xmlns:a16="http://schemas.microsoft.com/office/drawing/2014/main" val="1581142191"/>
                  </a:ext>
                </a:extLst>
              </a:tr>
            </a:tbl>
          </a:graphicData>
        </a:graphic>
      </p:graphicFrame>
    </p:spTree>
    <p:extLst>
      <p:ext uri="{BB962C8B-B14F-4D97-AF65-F5344CB8AC3E}">
        <p14:creationId xmlns:p14="http://schemas.microsoft.com/office/powerpoint/2010/main" val="1478856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5 (same as 2 as they use the same edit component)</a:t>
            </a:r>
          </a:p>
        </p:txBody>
      </p:sp>
      <p:graphicFrame>
        <p:nvGraphicFramePr>
          <p:cNvPr id="4" name="Table 3">
            <a:extLst>
              <a:ext uri="{FF2B5EF4-FFF2-40B4-BE49-F238E27FC236}">
                <a16:creationId xmlns:a16="http://schemas.microsoft.com/office/drawing/2014/main" id="{9FBCED9D-5717-A6CE-42BF-2798D5B3E20C}"/>
              </a:ext>
            </a:extLst>
          </p:cNvPr>
          <p:cNvGraphicFramePr>
            <a:graphicFrameLocks noGrp="1"/>
          </p:cNvGraphicFramePr>
          <p:nvPr>
            <p:extLst>
              <p:ext uri="{D42A27DB-BD31-4B8C-83A1-F6EECF244321}">
                <p14:modId xmlns:p14="http://schemas.microsoft.com/office/powerpoint/2010/main" val="1652754870"/>
              </p:ext>
            </p:extLst>
          </p:nvPr>
        </p:nvGraphicFramePr>
        <p:xfrm>
          <a:off x="8671560" y="1791655"/>
          <a:ext cx="2981960" cy="4615086"/>
        </p:xfrm>
        <a:graphic>
          <a:graphicData uri="http://schemas.openxmlformats.org/drawingml/2006/table">
            <a:tbl>
              <a:tblPr firstRow="1" bandRow="1">
                <a:noFill/>
              </a:tblPr>
              <a:tblGrid>
                <a:gridCol w="1219456">
                  <a:extLst>
                    <a:ext uri="{9D8B030D-6E8A-4147-A177-3AD203B41FA5}">
                      <a16:colId xmlns:a16="http://schemas.microsoft.com/office/drawing/2014/main" val="2886090995"/>
                    </a:ext>
                  </a:extLst>
                </a:gridCol>
                <a:gridCol w="1762504">
                  <a:extLst>
                    <a:ext uri="{9D8B030D-6E8A-4147-A177-3AD203B41FA5}">
                      <a16:colId xmlns:a16="http://schemas.microsoft.com/office/drawing/2014/main" val="2016471551"/>
                    </a:ext>
                  </a:extLst>
                </a:gridCol>
              </a:tblGrid>
              <a:tr h="516355">
                <a:tc>
                  <a:txBody>
                    <a:bodyPr/>
                    <a:lstStyle/>
                    <a:p>
                      <a:pPr marL="0" lvl="0" indent="0" algn="l" rtl="0">
                        <a:spcBef>
                          <a:spcPts val="0"/>
                        </a:spcBef>
                        <a:spcAft>
                          <a:spcPts val="0"/>
                        </a:spcAft>
                        <a:buNone/>
                      </a:pPr>
                      <a:r>
                        <a:rPr lang="en-NZ" sz="1100" b="1" dirty="0"/>
                        <a:t>Test Plan - input</a:t>
                      </a:r>
                    </a:p>
                  </a:txBody>
                  <a:tcPr marL="172116" marR="172116" marT="172116" marB="172116">
                    <a:solidFill>
                      <a:srgbClr val="CCCCCC"/>
                    </a:solidFill>
                  </a:tcPr>
                </a:tc>
                <a:tc>
                  <a:txBody>
                    <a:bodyPr/>
                    <a:lstStyle/>
                    <a:p>
                      <a:pPr marL="0" lvl="0" indent="0" algn="l" rtl="0">
                        <a:spcBef>
                          <a:spcPts val="0"/>
                        </a:spcBef>
                        <a:spcAft>
                          <a:spcPts val="0"/>
                        </a:spcAft>
                        <a:buNone/>
                      </a:pPr>
                      <a:r>
                        <a:rPr lang="en-NZ" sz="1100" b="1" dirty="0"/>
                        <a:t>Expected output</a:t>
                      </a:r>
                    </a:p>
                  </a:txBody>
                  <a:tcPr marL="172116" marR="172116" marT="172116" marB="172116">
                    <a:solidFill>
                      <a:srgbClr val="CCCCCC"/>
                    </a:solidFill>
                  </a:tcPr>
                </a:tc>
                <a:extLst>
                  <a:ext uri="{0D108BD9-81ED-4DB2-BD59-A6C34878D82A}">
                    <a16:rowId xmlns:a16="http://schemas.microsoft.com/office/drawing/2014/main" val="3673325421"/>
                  </a:ext>
                </a:extLst>
              </a:tr>
              <a:tr h="485608">
                <a:tc>
                  <a:txBody>
                    <a:bodyPr/>
                    <a:lstStyle/>
                    <a:p>
                      <a:pPr lvl="0" algn="l">
                        <a:lnSpc>
                          <a:spcPct val="100000"/>
                        </a:lnSpc>
                        <a:spcBef>
                          <a:spcPts val="0"/>
                        </a:spcBef>
                        <a:spcAft>
                          <a:spcPts val="0"/>
                        </a:spcAft>
                        <a:buNone/>
                      </a:pPr>
                      <a:r>
                        <a:rPr lang="en-US" sz="900" b="1" i="0" u="none" strike="noStrike" noProof="0" dirty="0">
                          <a:solidFill>
                            <a:srgbClr val="6A8759"/>
                          </a:solidFill>
                          <a:latin typeface="Consolas"/>
                        </a:rPr>
                        <a:t>Which stat would you like to change</a:t>
                      </a:r>
                    </a:p>
                  </a:txBody>
                  <a:tcPr marL="172116" marR="172116" marT="172116" marB="172116"/>
                </a:tc>
                <a:tc>
                  <a:txBody>
                    <a:bodyPr/>
                    <a:lstStyle/>
                    <a:p>
                      <a:pPr marL="0" lvl="0" indent="0" algn="l">
                        <a:spcBef>
                          <a:spcPts val="0"/>
                        </a:spcBef>
                        <a:spcAft>
                          <a:spcPts val="0"/>
                        </a:spcAft>
                        <a:buNone/>
                      </a:pPr>
                      <a:r>
                        <a:rPr lang="en-US" sz="900" dirty="0"/>
                        <a:t>Proceed to </a:t>
                      </a:r>
                      <a:r>
                        <a:rPr lang="en-US" sz="900" dirty="0" err="1"/>
                        <a:t>whichev</a:t>
                      </a:r>
                      <a:r>
                        <a:rPr lang="en-US" sz="900" dirty="0"/>
                        <a:t> </a:t>
                      </a:r>
                      <a:r>
                        <a:rPr lang="en-US" sz="900" dirty="0" err="1"/>
                        <a:t>rstat</a:t>
                      </a:r>
                      <a:r>
                        <a:rPr lang="en-US" sz="900" dirty="0"/>
                        <a:t> user chose</a:t>
                      </a:r>
                    </a:p>
                  </a:txBody>
                  <a:tcPr marL="172116" marR="172116" marT="172116" marB="172116"/>
                </a:tc>
                <a:extLst>
                  <a:ext uri="{0D108BD9-81ED-4DB2-BD59-A6C34878D82A}">
                    <a16:rowId xmlns:a16="http://schemas.microsoft.com/office/drawing/2014/main" val="3078115374"/>
                  </a:ext>
                </a:extLst>
              </a:tr>
              <a:tr h="900691">
                <a:tc>
                  <a:txBody>
                    <a:bodyPr/>
                    <a:lstStyle/>
                    <a:p>
                      <a:pPr lvl="0" algn="l">
                        <a:lnSpc>
                          <a:spcPct val="100000"/>
                        </a:lnSpc>
                        <a:spcBef>
                          <a:spcPts val="0"/>
                        </a:spcBef>
                        <a:spcAft>
                          <a:spcPts val="0"/>
                        </a:spcAft>
                        <a:buNone/>
                      </a:pPr>
                      <a:r>
                        <a:rPr lang="en-US" sz="900" b="1" i="0" u="none" strike="noStrike" noProof="0" dirty="0">
                          <a:solidFill>
                            <a:srgbClr val="6A8759"/>
                          </a:solidFill>
                          <a:latin typeface="Consolas"/>
                        </a:rPr>
                        <a:t>Strength </a:t>
                      </a:r>
                    </a:p>
                    <a:p>
                      <a:pPr lvl="0" algn="l">
                        <a:lnSpc>
                          <a:spcPct val="100000"/>
                        </a:lnSpc>
                        <a:spcBef>
                          <a:spcPts val="0"/>
                        </a:spcBef>
                        <a:spcAft>
                          <a:spcPts val="0"/>
                        </a:spcAft>
                        <a:buNone/>
                      </a:pPr>
                      <a:r>
                        <a:rPr lang="en-US" sz="900" b="1" i="0" u="none" strike="noStrike" noProof="0" dirty="0">
                          <a:solidFill>
                            <a:srgbClr val="6A8759"/>
                          </a:solidFill>
                          <a:latin typeface="Consolas"/>
                        </a:rPr>
                        <a:t>0</a:t>
                      </a:r>
                    </a:p>
                    <a:p>
                      <a:pPr lvl="0" algn="l">
                        <a:lnSpc>
                          <a:spcPct val="100000"/>
                        </a:lnSpc>
                        <a:spcBef>
                          <a:spcPts val="0"/>
                        </a:spcBef>
                        <a:spcAft>
                          <a:spcPts val="0"/>
                        </a:spcAft>
                        <a:buNone/>
                      </a:pPr>
                      <a:r>
                        <a:rPr lang="en-US" sz="900" b="1" i="0" u="none" strike="noStrike" noProof="0" dirty="0">
                          <a:solidFill>
                            <a:srgbClr val="6A8759"/>
                          </a:solidFill>
                          <a:latin typeface="Consolas"/>
                        </a:rPr>
                        <a:t>26</a:t>
                      </a:r>
                    </a:p>
                    <a:p>
                      <a:pPr lvl="0" algn="l">
                        <a:lnSpc>
                          <a:spcPct val="100000"/>
                        </a:lnSpc>
                        <a:spcBef>
                          <a:spcPts val="0"/>
                        </a:spcBef>
                        <a:spcAft>
                          <a:spcPts val="0"/>
                        </a:spcAft>
                        <a:buNone/>
                      </a:pPr>
                      <a:r>
                        <a:rPr lang="en-US" sz="900" b="1" i="0" u="none" strike="noStrike" noProof="0" dirty="0">
                          <a:solidFill>
                            <a:srgbClr val="6A8759"/>
                          </a:solidFill>
                          <a:latin typeface="Consolas"/>
                        </a:rPr>
                        <a:t>1</a:t>
                      </a:r>
                    </a:p>
                  </a:txBody>
                  <a:tcPr marL="172116" marR="172116" marT="172116" marB="172116"/>
                </a:tc>
                <a:tc>
                  <a:txBody>
                    <a:bodyPr/>
                    <a:lstStyle/>
                    <a:p>
                      <a:pPr marL="0" lvl="0" indent="0" algn="l">
                        <a:spcBef>
                          <a:spcPts val="0"/>
                        </a:spcBef>
                        <a:spcAft>
                          <a:spcPts val="0"/>
                        </a:spcAft>
                        <a:buNone/>
                      </a:pPr>
                      <a:r>
                        <a:rPr lang="en-US" sz="900" dirty="0"/>
                        <a:t>Error message</a:t>
                      </a:r>
                    </a:p>
                    <a:p>
                      <a:pPr marL="0" lvl="0" indent="0" algn="l">
                        <a:spcBef>
                          <a:spcPts val="0"/>
                        </a:spcBef>
                        <a:spcAft>
                          <a:spcPts val="0"/>
                        </a:spcAft>
                        <a:buNone/>
                      </a:pPr>
                      <a:r>
                        <a:rPr lang="en-US" sz="900" dirty="0"/>
                        <a:t>Error message</a:t>
                      </a:r>
                    </a:p>
                    <a:p>
                      <a:pPr marL="0" lvl="0" indent="0" algn="l">
                        <a:spcBef>
                          <a:spcPts val="0"/>
                        </a:spcBef>
                        <a:spcAft>
                          <a:spcPts val="0"/>
                        </a:spcAft>
                        <a:buNone/>
                      </a:pPr>
                      <a:r>
                        <a:rPr lang="en-US" sz="900" dirty="0"/>
                        <a:t>Add to dictionary</a:t>
                      </a:r>
                    </a:p>
                  </a:txBody>
                  <a:tcPr marL="172116" marR="172116" marT="172116" marB="172116"/>
                </a:tc>
                <a:extLst>
                  <a:ext uri="{0D108BD9-81ED-4DB2-BD59-A6C34878D82A}">
                    <a16:rowId xmlns:a16="http://schemas.microsoft.com/office/drawing/2014/main" val="3454355725"/>
                  </a:ext>
                </a:extLst>
              </a:tr>
              <a:tr h="762330">
                <a:tc>
                  <a:txBody>
                    <a:bodyPr/>
                    <a:lstStyle/>
                    <a:p>
                      <a:pPr lvl="0" algn="l">
                        <a:lnSpc>
                          <a:spcPct val="100000"/>
                        </a:lnSpc>
                        <a:spcBef>
                          <a:spcPts val="0"/>
                        </a:spcBef>
                        <a:spcAft>
                          <a:spcPts val="0"/>
                        </a:spcAft>
                        <a:buNone/>
                      </a:pPr>
                      <a:r>
                        <a:rPr lang="en-US" sz="900" b="1" i="0" u="none" strike="noStrike" noProof="0" dirty="0">
                          <a:solidFill>
                            <a:srgbClr val="6A8759"/>
                          </a:solidFill>
                          <a:latin typeface="Consolas"/>
                        </a:rPr>
                        <a:t>Speed</a:t>
                      </a:r>
                    </a:p>
                    <a:p>
                      <a:pPr lvl="0" algn="l">
                        <a:lnSpc>
                          <a:spcPct val="100000"/>
                        </a:lnSpc>
                        <a:spcBef>
                          <a:spcPts val="0"/>
                        </a:spcBef>
                        <a:spcAft>
                          <a:spcPts val="0"/>
                        </a:spcAft>
                        <a:buNone/>
                      </a:pPr>
                      <a:r>
                        <a:rPr lang="en-US" sz="900" b="1" i="0" u="none" strike="noStrike" noProof="0" dirty="0">
                          <a:solidFill>
                            <a:srgbClr val="6A8759"/>
                          </a:solidFill>
                          <a:latin typeface="Consolas"/>
                        </a:rPr>
                        <a:t>One</a:t>
                      </a:r>
                    </a:p>
                    <a:p>
                      <a:pPr lvl="0" algn="l">
                        <a:lnSpc>
                          <a:spcPct val="100000"/>
                        </a:lnSpc>
                        <a:spcBef>
                          <a:spcPts val="0"/>
                        </a:spcBef>
                        <a:spcAft>
                          <a:spcPts val="0"/>
                        </a:spcAft>
                        <a:buNone/>
                      </a:pPr>
                      <a:r>
                        <a:rPr lang="en-US" sz="900" b="1" i="0" u="none" strike="noStrike" noProof="0" dirty="0">
                          <a:solidFill>
                            <a:srgbClr val="6A8759"/>
                          </a:solidFill>
                          <a:latin typeface="Consolas"/>
                        </a:rPr>
                        <a:t>1</a:t>
                      </a:r>
                    </a:p>
                  </a:txBody>
                  <a:tcPr marL="172116" marR="172116" marT="172116" marB="172116"/>
                </a:tc>
                <a:tc>
                  <a:txBody>
                    <a:bodyPr/>
                    <a:lstStyle/>
                    <a:p>
                      <a:pPr marL="0" lvl="0" indent="0" algn="l">
                        <a:spcBef>
                          <a:spcPts val="0"/>
                        </a:spcBef>
                        <a:spcAft>
                          <a:spcPts val="0"/>
                        </a:spcAft>
                        <a:buNone/>
                      </a:pPr>
                      <a:r>
                        <a:rPr lang="en-US" sz="900" dirty="0"/>
                        <a:t>Error message</a:t>
                      </a:r>
                    </a:p>
                    <a:p>
                      <a:pPr marL="0" lvl="0" indent="0" algn="l">
                        <a:spcBef>
                          <a:spcPts val="0"/>
                        </a:spcBef>
                        <a:spcAft>
                          <a:spcPts val="0"/>
                        </a:spcAft>
                        <a:buNone/>
                      </a:pPr>
                      <a:r>
                        <a:rPr lang="en-US" sz="900" dirty="0"/>
                        <a:t>Add to dictionary</a:t>
                      </a:r>
                    </a:p>
                  </a:txBody>
                  <a:tcPr marL="172116" marR="172116" marT="172116" marB="172116"/>
                </a:tc>
                <a:extLst>
                  <a:ext uri="{0D108BD9-81ED-4DB2-BD59-A6C34878D82A}">
                    <a16:rowId xmlns:a16="http://schemas.microsoft.com/office/drawing/2014/main" val="4073220833"/>
                  </a:ext>
                </a:extLst>
              </a:tr>
              <a:tr h="623969">
                <a:tc>
                  <a:txBody>
                    <a:bodyPr/>
                    <a:lstStyle/>
                    <a:p>
                      <a:pPr lvl="0" algn="l">
                        <a:lnSpc>
                          <a:spcPct val="100000"/>
                        </a:lnSpc>
                        <a:spcBef>
                          <a:spcPts val="0"/>
                        </a:spcBef>
                        <a:spcAft>
                          <a:spcPts val="0"/>
                        </a:spcAft>
                        <a:buNone/>
                      </a:pPr>
                      <a:r>
                        <a:rPr lang="en-US" sz="900" b="1" i="0" u="none" strike="noStrike" noProof="0" dirty="0">
                          <a:solidFill>
                            <a:srgbClr val="6A8759"/>
                          </a:solidFill>
                          <a:latin typeface="Consolas"/>
                        </a:rPr>
                        <a:t>Name</a:t>
                      </a:r>
                    </a:p>
                    <a:p>
                      <a:pPr lvl="0" algn="l">
                        <a:lnSpc>
                          <a:spcPct val="100000"/>
                        </a:lnSpc>
                        <a:spcBef>
                          <a:spcPts val="0"/>
                        </a:spcBef>
                        <a:spcAft>
                          <a:spcPts val="0"/>
                        </a:spcAft>
                        <a:buNone/>
                      </a:pPr>
                      <a:r>
                        <a:rPr lang="en-US" sz="900" b="1" i="0" u="none" strike="noStrike" noProof="0" dirty="0">
                          <a:solidFill>
                            <a:srgbClr val="6A8759"/>
                          </a:solidFill>
                          <a:latin typeface="Consolas"/>
                        </a:rPr>
                        <a:t>monster</a:t>
                      </a:r>
                    </a:p>
                  </a:txBody>
                  <a:tcPr marL="172116" marR="172116" marT="172116" marB="172116"/>
                </a:tc>
                <a:tc>
                  <a:txBody>
                    <a:bodyPr/>
                    <a:lstStyle/>
                    <a:p>
                      <a:pPr marL="0" lvl="0" indent="0" algn="l">
                        <a:spcBef>
                          <a:spcPts val="0"/>
                        </a:spcBef>
                        <a:spcAft>
                          <a:spcPts val="0"/>
                        </a:spcAft>
                        <a:buNone/>
                      </a:pPr>
                      <a:r>
                        <a:rPr lang="en-US" sz="900" dirty="0"/>
                        <a:t>Add to </a:t>
                      </a:r>
                      <a:r>
                        <a:rPr lang="en-US" sz="900" dirty="0" err="1"/>
                        <a:t>dictionart</a:t>
                      </a:r>
                      <a:endParaRPr lang="en-US" sz="900" dirty="0"/>
                    </a:p>
                  </a:txBody>
                  <a:tcPr marL="172116" marR="172116" marT="172116" marB="172116"/>
                </a:tc>
                <a:extLst>
                  <a:ext uri="{0D108BD9-81ED-4DB2-BD59-A6C34878D82A}">
                    <a16:rowId xmlns:a16="http://schemas.microsoft.com/office/drawing/2014/main" val="714868906"/>
                  </a:ext>
                </a:extLst>
              </a:tr>
              <a:tr h="623969">
                <a:tc>
                  <a:txBody>
                    <a:bodyPr/>
                    <a:lstStyle/>
                    <a:p>
                      <a:pPr lvl="0" algn="l">
                        <a:lnSpc>
                          <a:spcPct val="100000"/>
                        </a:lnSpc>
                        <a:spcBef>
                          <a:spcPts val="0"/>
                        </a:spcBef>
                        <a:spcAft>
                          <a:spcPts val="0"/>
                        </a:spcAft>
                        <a:buNone/>
                      </a:pPr>
                      <a:r>
                        <a:rPr lang="en-US" sz="900" b="1" i="0" u="none" strike="noStrike" noProof="0" dirty="0">
                          <a:solidFill>
                            <a:srgbClr val="6A8759"/>
                          </a:solidFill>
                          <a:latin typeface="Consolas"/>
                        </a:rPr>
                        <a:t>Are the details cored</a:t>
                      </a:r>
                    </a:p>
                    <a:p>
                      <a:pPr lvl="0" algn="l">
                        <a:lnSpc>
                          <a:spcPct val="100000"/>
                        </a:lnSpc>
                        <a:spcBef>
                          <a:spcPts val="0"/>
                        </a:spcBef>
                        <a:spcAft>
                          <a:spcPts val="0"/>
                        </a:spcAft>
                        <a:buNone/>
                      </a:pPr>
                      <a:r>
                        <a:rPr lang="en-US" sz="900" b="1" i="0" u="none" strike="noStrike" noProof="0" dirty="0">
                          <a:solidFill>
                            <a:srgbClr val="6A8759"/>
                          </a:solidFill>
                          <a:latin typeface="Consolas"/>
                        </a:rPr>
                        <a:t>- yes</a:t>
                      </a:r>
                    </a:p>
                  </a:txBody>
                  <a:tcPr marL="172116" marR="172116" marT="172116" marB="172116"/>
                </a:tc>
                <a:tc>
                  <a:txBody>
                    <a:bodyPr/>
                    <a:lstStyle/>
                    <a:p>
                      <a:pPr marL="0" lvl="0" indent="0" algn="l">
                        <a:spcBef>
                          <a:spcPts val="0"/>
                        </a:spcBef>
                        <a:spcAft>
                          <a:spcPts val="0"/>
                        </a:spcAft>
                        <a:buNone/>
                      </a:pPr>
                      <a:r>
                        <a:rPr lang="en-US" sz="900" dirty="0"/>
                        <a:t>Return to welcome</a:t>
                      </a:r>
                    </a:p>
                  </a:txBody>
                  <a:tcPr marL="172116" marR="172116" marT="172116" marB="172116"/>
                </a:tc>
                <a:extLst>
                  <a:ext uri="{0D108BD9-81ED-4DB2-BD59-A6C34878D82A}">
                    <a16:rowId xmlns:a16="http://schemas.microsoft.com/office/drawing/2014/main" val="1581142191"/>
                  </a:ext>
                </a:extLst>
              </a:tr>
            </a:tbl>
          </a:graphicData>
        </a:graphic>
      </p:graphicFrame>
      <p:pic>
        <p:nvPicPr>
          <p:cNvPr id="5" name="Picture 4">
            <a:extLst>
              <a:ext uri="{FF2B5EF4-FFF2-40B4-BE49-F238E27FC236}">
                <a16:creationId xmlns:a16="http://schemas.microsoft.com/office/drawing/2014/main" id="{6DA1AFCE-B318-2391-4CF3-750553AF6043}"/>
              </a:ext>
            </a:extLst>
          </p:cNvPr>
          <p:cNvPicPr>
            <a:picLocks noChangeAspect="1"/>
          </p:cNvPicPr>
          <p:nvPr/>
        </p:nvPicPr>
        <p:blipFill>
          <a:blip r:embed="rId3"/>
          <a:stretch>
            <a:fillRect/>
          </a:stretch>
        </p:blipFill>
        <p:spPr>
          <a:xfrm>
            <a:off x="1809038" y="1239822"/>
            <a:ext cx="1796095" cy="603698"/>
          </a:xfrm>
          <a:prstGeom prst="rect">
            <a:avLst/>
          </a:prstGeom>
        </p:spPr>
      </p:pic>
      <p:pic>
        <p:nvPicPr>
          <p:cNvPr id="6" name="Picture 5">
            <a:extLst>
              <a:ext uri="{FF2B5EF4-FFF2-40B4-BE49-F238E27FC236}">
                <a16:creationId xmlns:a16="http://schemas.microsoft.com/office/drawing/2014/main" id="{BF2F5C16-79CF-5DCE-0425-9204A77F744A}"/>
              </a:ext>
            </a:extLst>
          </p:cNvPr>
          <p:cNvPicPr>
            <a:picLocks noChangeAspect="1"/>
          </p:cNvPicPr>
          <p:nvPr/>
        </p:nvPicPr>
        <p:blipFill>
          <a:blip r:embed="rId4"/>
          <a:stretch>
            <a:fillRect/>
          </a:stretch>
        </p:blipFill>
        <p:spPr>
          <a:xfrm>
            <a:off x="1519533" y="2039066"/>
            <a:ext cx="2554124" cy="776202"/>
          </a:xfrm>
          <a:prstGeom prst="rect">
            <a:avLst/>
          </a:prstGeom>
        </p:spPr>
      </p:pic>
      <p:pic>
        <p:nvPicPr>
          <p:cNvPr id="7" name="Picture 6">
            <a:extLst>
              <a:ext uri="{FF2B5EF4-FFF2-40B4-BE49-F238E27FC236}">
                <a16:creationId xmlns:a16="http://schemas.microsoft.com/office/drawing/2014/main" id="{EE537DDA-A464-30D9-95C9-75660B2498F7}"/>
              </a:ext>
            </a:extLst>
          </p:cNvPr>
          <p:cNvPicPr>
            <a:picLocks noChangeAspect="1"/>
          </p:cNvPicPr>
          <p:nvPr/>
        </p:nvPicPr>
        <p:blipFill>
          <a:blip r:embed="rId5"/>
          <a:stretch>
            <a:fillRect/>
          </a:stretch>
        </p:blipFill>
        <p:spPr>
          <a:xfrm>
            <a:off x="1809038" y="3692743"/>
            <a:ext cx="2621092" cy="825902"/>
          </a:xfrm>
          <a:prstGeom prst="rect">
            <a:avLst/>
          </a:prstGeom>
        </p:spPr>
      </p:pic>
      <p:pic>
        <p:nvPicPr>
          <p:cNvPr id="8" name="Picture 7">
            <a:extLst>
              <a:ext uri="{FF2B5EF4-FFF2-40B4-BE49-F238E27FC236}">
                <a16:creationId xmlns:a16="http://schemas.microsoft.com/office/drawing/2014/main" id="{7AEE054D-3746-DF1D-0B21-51AECB0BBC54}"/>
              </a:ext>
            </a:extLst>
          </p:cNvPr>
          <p:cNvPicPr>
            <a:picLocks noChangeAspect="1"/>
          </p:cNvPicPr>
          <p:nvPr/>
        </p:nvPicPr>
        <p:blipFill>
          <a:blip r:embed="rId6"/>
          <a:stretch>
            <a:fillRect/>
          </a:stretch>
        </p:blipFill>
        <p:spPr>
          <a:xfrm>
            <a:off x="2129565" y="4548084"/>
            <a:ext cx="2300565" cy="477476"/>
          </a:xfrm>
          <a:prstGeom prst="rect">
            <a:avLst/>
          </a:prstGeom>
        </p:spPr>
      </p:pic>
      <p:pic>
        <p:nvPicPr>
          <p:cNvPr id="9" name="Picture 8">
            <a:extLst>
              <a:ext uri="{FF2B5EF4-FFF2-40B4-BE49-F238E27FC236}">
                <a16:creationId xmlns:a16="http://schemas.microsoft.com/office/drawing/2014/main" id="{5C2AE346-43AE-A540-5090-AAC90F9D9E89}"/>
              </a:ext>
            </a:extLst>
          </p:cNvPr>
          <p:cNvPicPr>
            <a:picLocks noChangeAspect="1"/>
          </p:cNvPicPr>
          <p:nvPr/>
        </p:nvPicPr>
        <p:blipFill>
          <a:blip r:embed="rId7"/>
          <a:stretch>
            <a:fillRect/>
          </a:stretch>
        </p:blipFill>
        <p:spPr>
          <a:xfrm>
            <a:off x="2201126" y="2951993"/>
            <a:ext cx="2162036" cy="629214"/>
          </a:xfrm>
          <a:prstGeom prst="rect">
            <a:avLst/>
          </a:prstGeom>
        </p:spPr>
      </p:pic>
      <p:pic>
        <p:nvPicPr>
          <p:cNvPr id="10" name="Picture 9">
            <a:extLst>
              <a:ext uri="{FF2B5EF4-FFF2-40B4-BE49-F238E27FC236}">
                <a16:creationId xmlns:a16="http://schemas.microsoft.com/office/drawing/2014/main" id="{D2A75A18-B2FB-D526-4FDE-060A3BA58B5A}"/>
              </a:ext>
            </a:extLst>
          </p:cNvPr>
          <p:cNvPicPr>
            <a:picLocks noChangeAspect="1"/>
          </p:cNvPicPr>
          <p:nvPr/>
        </p:nvPicPr>
        <p:blipFill>
          <a:blip r:embed="rId8"/>
          <a:stretch>
            <a:fillRect/>
          </a:stretch>
        </p:blipFill>
        <p:spPr>
          <a:xfrm>
            <a:off x="1809038" y="5084438"/>
            <a:ext cx="2554124" cy="571662"/>
          </a:xfrm>
          <a:prstGeom prst="rect">
            <a:avLst/>
          </a:prstGeom>
        </p:spPr>
      </p:pic>
      <p:pic>
        <p:nvPicPr>
          <p:cNvPr id="11" name="Picture 10">
            <a:extLst>
              <a:ext uri="{FF2B5EF4-FFF2-40B4-BE49-F238E27FC236}">
                <a16:creationId xmlns:a16="http://schemas.microsoft.com/office/drawing/2014/main" id="{BD88FCB2-2470-F94F-17E9-C2888962A21D}"/>
              </a:ext>
            </a:extLst>
          </p:cNvPr>
          <p:cNvPicPr>
            <a:picLocks noChangeAspect="1"/>
          </p:cNvPicPr>
          <p:nvPr/>
        </p:nvPicPr>
        <p:blipFill>
          <a:blip r:embed="rId9"/>
          <a:stretch>
            <a:fillRect/>
          </a:stretch>
        </p:blipFill>
        <p:spPr>
          <a:xfrm>
            <a:off x="1492791" y="5773856"/>
            <a:ext cx="2788163" cy="819682"/>
          </a:xfrm>
          <a:prstGeom prst="rect">
            <a:avLst/>
          </a:prstGeom>
        </p:spPr>
      </p:pic>
      <p:pic>
        <p:nvPicPr>
          <p:cNvPr id="12" name="Picture 11">
            <a:extLst>
              <a:ext uri="{FF2B5EF4-FFF2-40B4-BE49-F238E27FC236}">
                <a16:creationId xmlns:a16="http://schemas.microsoft.com/office/drawing/2014/main" id="{CCB90F17-D529-6FB7-B04F-7A3AD9A4D8C7}"/>
              </a:ext>
            </a:extLst>
          </p:cNvPr>
          <p:cNvPicPr>
            <a:picLocks noChangeAspect="1"/>
          </p:cNvPicPr>
          <p:nvPr/>
        </p:nvPicPr>
        <p:blipFill>
          <a:blip r:embed="rId10"/>
          <a:stretch>
            <a:fillRect/>
          </a:stretch>
        </p:blipFill>
        <p:spPr>
          <a:xfrm>
            <a:off x="4750531" y="1288933"/>
            <a:ext cx="2476145" cy="706700"/>
          </a:xfrm>
          <a:prstGeom prst="rect">
            <a:avLst/>
          </a:prstGeom>
        </p:spPr>
      </p:pic>
      <p:pic>
        <p:nvPicPr>
          <p:cNvPr id="13" name="Picture 12">
            <a:extLst>
              <a:ext uri="{FF2B5EF4-FFF2-40B4-BE49-F238E27FC236}">
                <a16:creationId xmlns:a16="http://schemas.microsoft.com/office/drawing/2014/main" id="{68561982-2847-2EE3-69C1-BFF44BB7A1E6}"/>
              </a:ext>
            </a:extLst>
          </p:cNvPr>
          <p:cNvPicPr>
            <a:picLocks noChangeAspect="1"/>
          </p:cNvPicPr>
          <p:nvPr/>
        </p:nvPicPr>
        <p:blipFill>
          <a:blip r:embed="rId11"/>
          <a:stretch>
            <a:fillRect/>
          </a:stretch>
        </p:blipFill>
        <p:spPr>
          <a:xfrm>
            <a:off x="5807925" y="2087462"/>
            <a:ext cx="1439071" cy="727806"/>
          </a:xfrm>
          <a:prstGeom prst="rect">
            <a:avLst/>
          </a:prstGeom>
        </p:spPr>
      </p:pic>
      <p:pic>
        <p:nvPicPr>
          <p:cNvPr id="14" name="Picture 13">
            <a:extLst>
              <a:ext uri="{FF2B5EF4-FFF2-40B4-BE49-F238E27FC236}">
                <a16:creationId xmlns:a16="http://schemas.microsoft.com/office/drawing/2014/main" id="{7DA3723C-0946-E230-28E2-2A4FE8BB7983}"/>
              </a:ext>
            </a:extLst>
          </p:cNvPr>
          <p:cNvPicPr>
            <a:picLocks noChangeAspect="1"/>
          </p:cNvPicPr>
          <p:nvPr/>
        </p:nvPicPr>
        <p:blipFill>
          <a:blip r:embed="rId12"/>
          <a:stretch>
            <a:fillRect/>
          </a:stretch>
        </p:blipFill>
        <p:spPr>
          <a:xfrm>
            <a:off x="4893209" y="2866708"/>
            <a:ext cx="2422373" cy="714626"/>
          </a:xfrm>
          <a:prstGeom prst="rect">
            <a:avLst/>
          </a:prstGeom>
        </p:spPr>
      </p:pic>
      <p:pic>
        <p:nvPicPr>
          <p:cNvPr id="15" name="Picture 14">
            <a:extLst>
              <a:ext uri="{FF2B5EF4-FFF2-40B4-BE49-F238E27FC236}">
                <a16:creationId xmlns:a16="http://schemas.microsoft.com/office/drawing/2014/main" id="{441D23A1-3F8C-6DB3-7BC0-A49797EEED55}"/>
              </a:ext>
            </a:extLst>
          </p:cNvPr>
          <p:cNvPicPr>
            <a:picLocks noChangeAspect="1"/>
          </p:cNvPicPr>
          <p:nvPr/>
        </p:nvPicPr>
        <p:blipFill>
          <a:blip r:embed="rId13"/>
          <a:stretch>
            <a:fillRect/>
          </a:stretch>
        </p:blipFill>
        <p:spPr>
          <a:xfrm>
            <a:off x="4750531" y="3888666"/>
            <a:ext cx="2448199" cy="918738"/>
          </a:xfrm>
          <a:prstGeom prst="rect">
            <a:avLst/>
          </a:prstGeom>
        </p:spPr>
      </p:pic>
      <p:pic>
        <p:nvPicPr>
          <p:cNvPr id="16" name="Picture 15">
            <a:extLst>
              <a:ext uri="{FF2B5EF4-FFF2-40B4-BE49-F238E27FC236}">
                <a16:creationId xmlns:a16="http://schemas.microsoft.com/office/drawing/2014/main" id="{4B135959-5C0C-2DED-E32A-FAC77138D0EF}"/>
              </a:ext>
            </a:extLst>
          </p:cNvPr>
          <p:cNvPicPr>
            <a:picLocks noChangeAspect="1"/>
          </p:cNvPicPr>
          <p:nvPr/>
        </p:nvPicPr>
        <p:blipFill>
          <a:blip r:embed="rId14"/>
          <a:stretch>
            <a:fillRect/>
          </a:stretch>
        </p:blipFill>
        <p:spPr>
          <a:xfrm>
            <a:off x="4659846" y="4910283"/>
            <a:ext cx="2648116" cy="829597"/>
          </a:xfrm>
          <a:prstGeom prst="rect">
            <a:avLst/>
          </a:prstGeom>
        </p:spPr>
      </p:pic>
      <p:pic>
        <p:nvPicPr>
          <p:cNvPr id="17" name="Picture 16">
            <a:extLst>
              <a:ext uri="{FF2B5EF4-FFF2-40B4-BE49-F238E27FC236}">
                <a16:creationId xmlns:a16="http://schemas.microsoft.com/office/drawing/2014/main" id="{662B8787-7A29-CC93-5D31-2EFF1440AAEC}"/>
              </a:ext>
            </a:extLst>
          </p:cNvPr>
          <p:cNvPicPr>
            <a:picLocks noChangeAspect="1"/>
          </p:cNvPicPr>
          <p:nvPr/>
        </p:nvPicPr>
        <p:blipFill>
          <a:blip r:embed="rId15"/>
          <a:stretch>
            <a:fillRect/>
          </a:stretch>
        </p:blipFill>
        <p:spPr>
          <a:xfrm>
            <a:off x="4537926" y="5777985"/>
            <a:ext cx="2788163" cy="789296"/>
          </a:xfrm>
          <a:prstGeom prst="rect">
            <a:avLst/>
          </a:prstGeom>
        </p:spPr>
      </p:pic>
      <p:sp>
        <p:nvSpPr>
          <p:cNvPr id="31" name="Rectangle 30">
            <a:extLst>
              <a:ext uri="{FF2B5EF4-FFF2-40B4-BE49-F238E27FC236}">
                <a16:creationId xmlns:a16="http://schemas.microsoft.com/office/drawing/2014/main" id="{1929125E-366B-4DE8-1667-AA31257764F1}"/>
              </a:ext>
            </a:extLst>
          </p:cNvPr>
          <p:cNvSpPr/>
          <p:nvPr/>
        </p:nvSpPr>
        <p:spPr>
          <a:xfrm>
            <a:off x="1519533" y="2554094"/>
            <a:ext cx="367934" cy="238647"/>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2" name="Rectangle 31">
            <a:extLst>
              <a:ext uri="{FF2B5EF4-FFF2-40B4-BE49-F238E27FC236}">
                <a16:creationId xmlns:a16="http://schemas.microsoft.com/office/drawing/2014/main" id="{8BC6E26E-F8E6-432D-AA39-00FFD36A36F4}"/>
              </a:ext>
            </a:extLst>
          </p:cNvPr>
          <p:cNvSpPr/>
          <p:nvPr/>
        </p:nvSpPr>
        <p:spPr>
          <a:xfrm>
            <a:off x="5098354" y="5501233"/>
            <a:ext cx="367934" cy="238647"/>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4026580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41248" y="256032"/>
            <a:ext cx="10506456" cy="1014984"/>
          </a:xfrm>
        </p:spPr>
        <p:txBody>
          <a:bodyPr vert="horz" lIns="91440" tIns="45720" rIns="91440" bIns="45720" rtlCol="0" anchor="b">
            <a:normAutofit/>
          </a:bodyPr>
          <a:lstStyle/>
          <a:p>
            <a:pPr>
              <a:spcAft>
                <a:spcPts val="0"/>
              </a:spcAft>
            </a:pPr>
            <a:r>
              <a:rPr lang="en-US" kern="1200">
                <a:solidFill>
                  <a:schemeClr val="tx1"/>
                </a:solidFill>
                <a:latin typeface="+mj-lt"/>
                <a:ea typeface="+mj-ea"/>
                <a:cs typeface="+mj-cs"/>
              </a:rPr>
              <a:t>Explain relevant Implications:</a:t>
            </a:r>
          </a:p>
        </p:txBody>
      </p:sp>
      <p:sp>
        <p:nvSpPr>
          <p:cNvPr id="13" name="Rectangle 1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Rectangle 4">
            <a:extLst>
              <a:ext uri="{FF2B5EF4-FFF2-40B4-BE49-F238E27FC236}">
                <a16:creationId xmlns:a16="http://schemas.microsoft.com/office/drawing/2014/main" id="{ACAE53BB-FF7D-43E7-AF26-E5A3D9A837CF}"/>
              </a:ext>
            </a:extLst>
          </p:cNvPr>
          <p:cNvSpPr/>
          <p:nvPr/>
        </p:nvSpPr>
        <p:spPr>
          <a:xfrm>
            <a:off x="1075844" y="1915150"/>
            <a:ext cx="9217650" cy="358560"/>
          </a:xfrm>
          <a:prstGeom prst="rect">
            <a:avLst/>
          </a:prstGeom>
        </p:spPr>
        <p:txBody>
          <a:bodyPr wrap="square">
            <a:spAutoFit/>
          </a:bodyPr>
          <a:lstStyle/>
          <a:p>
            <a:pPr defTabSz="841248">
              <a:spcAft>
                <a:spcPts val="600"/>
              </a:spcAft>
              <a:defRPr/>
            </a:pPr>
            <a:r>
              <a:rPr lang="en-NZ" sz="1730" i="1" kern="1200" dirty="0">
                <a:solidFill>
                  <a:schemeClr val="tx1"/>
                </a:solidFill>
                <a:latin typeface="+mn-lt"/>
                <a:ea typeface="+mn-ea"/>
                <a:cs typeface="+mn-cs"/>
              </a:rPr>
              <a:t>Additional rows can be added by clicking in the last cell and then using the Tab key </a:t>
            </a:r>
            <a:endParaRPr lang="en-NZ" sz="1730" i="1" dirty="0"/>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3842682300"/>
              </p:ext>
            </p:extLst>
          </p:nvPr>
        </p:nvGraphicFramePr>
        <p:xfrm>
          <a:off x="1075844" y="2467427"/>
          <a:ext cx="10515600" cy="396748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the implication and say how it is relevant to </a:t>
                      </a:r>
                      <a:r>
                        <a:rPr lang="en-NZ"/>
                        <a:t>this project</a:t>
                      </a:r>
                      <a:endParaRPr lang="en-NZ" dirty="0"/>
                    </a:p>
                  </a:txBody>
                  <a:tcPr/>
                </a:tc>
                <a:extLst>
                  <a:ext uri="{0D108BD9-81ED-4DB2-BD59-A6C34878D82A}">
                    <a16:rowId xmlns:a16="http://schemas.microsoft.com/office/drawing/2014/main" val="2286542890"/>
                  </a:ext>
                </a:extLst>
              </a:tr>
              <a:tr h="370840">
                <a:tc>
                  <a:txBody>
                    <a:bodyPr/>
                    <a:lstStyle/>
                    <a:p>
                      <a:pPr lvl="0" algn="l">
                        <a:lnSpc>
                          <a:spcPct val="100000"/>
                        </a:lnSpc>
                        <a:spcBef>
                          <a:spcPts val="0"/>
                        </a:spcBef>
                        <a:spcAft>
                          <a:spcPts val="0"/>
                        </a:spcAft>
                        <a:buNone/>
                      </a:pPr>
                      <a:r>
                        <a:rPr lang="en-NZ" sz="2500" b="1" i="0" u="none" strike="noStrike" noProof="0" dirty="0">
                          <a:latin typeface="Bahnschrift Light" panose="020B0502040204020203" pitchFamily="34" charset="0"/>
                        </a:rPr>
                        <a:t>Future proofing</a:t>
                      </a:r>
                      <a:endParaRPr lang="en-US" sz="2500" b="1" dirty="0">
                        <a:latin typeface="Bahnschrift Light" panose="020B0502040204020203" pitchFamily="34" charset="0"/>
                      </a:endParaRPr>
                    </a:p>
                  </a:txBody>
                  <a:tcPr/>
                </a:tc>
                <a:tc>
                  <a:txBody>
                    <a:bodyPr/>
                    <a:lstStyle/>
                    <a:p>
                      <a:r>
                        <a:rPr lang="en-US" sz="1600" b="0" i="0" u="none" strike="noStrike" noProof="0" dirty="0">
                          <a:latin typeface="Bahnschrift Light" panose="020B0502040204020203" pitchFamily="34" charset="0"/>
                        </a:rPr>
                        <a:t>As technology develops digital systems and programs will quickly become obsolete or inefficient which is why its important to future proof your project to make sure its easy to edit, change and improve in the case it needs to be. You can do this by annotating your code (writing down what each part of the program does). Splitting the program into smaller functions that can be edited easily without affecting the entire program and many others</a:t>
                      </a:r>
                      <a:endParaRPr lang="en-NZ" sz="1600" b="0" i="0" u="none" strike="noStrike" noProof="0" dirty="0">
                        <a:latin typeface="Bahnschrift Light" panose="020B0502040204020203" pitchFamily="34" charset="0"/>
                      </a:endParaRPr>
                    </a:p>
                  </a:txBody>
                  <a:tcPr/>
                </a:tc>
                <a:extLst>
                  <a:ext uri="{0D108BD9-81ED-4DB2-BD59-A6C34878D82A}">
                    <a16:rowId xmlns:a16="http://schemas.microsoft.com/office/drawing/2014/main" val="2636529970"/>
                  </a:ext>
                </a:extLst>
              </a:tr>
              <a:tr h="370840">
                <a:tc>
                  <a:txBody>
                    <a:bodyPr/>
                    <a:lstStyle/>
                    <a:p>
                      <a:pPr lvl="0" algn="l">
                        <a:lnSpc>
                          <a:spcPct val="100000"/>
                        </a:lnSpc>
                        <a:spcBef>
                          <a:spcPts val="0"/>
                        </a:spcBef>
                        <a:spcAft>
                          <a:spcPts val="0"/>
                        </a:spcAft>
                        <a:buNone/>
                      </a:pPr>
                      <a:r>
                        <a:rPr lang="en-NZ" sz="2500" b="1" i="0" u="none" strike="noStrike" noProof="0" dirty="0">
                          <a:latin typeface="Bahnschrift Light" panose="020B0502040204020203" pitchFamily="34" charset="0"/>
                        </a:rPr>
                        <a:t>Aesthetics</a:t>
                      </a:r>
                      <a:endParaRPr lang="en-US" sz="2500" b="1" dirty="0">
                        <a:latin typeface="Bahnschrift Light" panose="020B0502040204020203" pitchFamily="34" charset="0"/>
                      </a:endParaRPr>
                    </a:p>
                  </a:txBody>
                  <a:tcPr/>
                </a:tc>
                <a:tc>
                  <a:txBody>
                    <a:bodyPr/>
                    <a:lstStyle/>
                    <a:p>
                      <a:pPr lvl="0" algn="l">
                        <a:lnSpc>
                          <a:spcPct val="100000"/>
                        </a:lnSpc>
                        <a:spcBef>
                          <a:spcPts val="0"/>
                        </a:spcBef>
                        <a:spcAft>
                          <a:spcPts val="0"/>
                        </a:spcAft>
                        <a:buNone/>
                      </a:pPr>
                      <a:r>
                        <a:rPr lang="en-NZ" sz="1600" b="0" i="0" u="none" strike="noStrike" noProof="0" dirty="0">
                          <a:latin typeface="Bahnschrift Light" panose="020B0502040204020203" pitchFamily="34" charset="0"/>
                        </a:rPr>
                        <a:t>Aesthetics is the overall look of the program and making the outcome pleasing to look at/use. A program with proper spacing prompts and decoration will be more aesthetic than one without and be easier for a user to navigate. when thinking about aesthetics you should consider things like, Is it well laid out, Does it follow design conventions, does it reduce unused information. So that it has a cleaner look.</a:t>
                      </a:r>
                      <a:endParaRPr lang="en-US" sz="1600" dirty="0">
                        <a:latin typeface="Bahnschrift Light" panose="020B0502040204020203" pitchFamily="34" charset="0"/>
                      </a:endParaRPr>
                    </a:p>
                  </a:txBody>
                  <a:tcPr/>
                </a:tc>
                <a:extLst>
                  <a:ext uri="{0D108BD9-81ED-4DB2-BD59-A6C34878D82A}">
                    <a16:rowId xmlns:a16="http://schemas.microsoft.com/office/drawing/2014/main" val="845002142"/>
                  </a:ext>
                </a:extLst>
              </a:tr>
            </a:tbl>
          </a:graphicData>
        </a:graphic>
      </p:graphicFrame>
    </p:spTree>
    <p:extLst>
      <p:ext uri="{BB962C8B-B14F-4D97-AF65-F5344CB8AC3E}">
        <p14:creationId xmlns:p14="http://schemas.microsoft.com/office/powerpoint/2010/main" val="16543422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6</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graphicFrame>
        <p:nvGraphicFramePr>
          <p:cNvPr id="4" name="Table 3">
            <a:extLst>
              <a:ext uri="{FF2B5EF4-FFF2-40B4-BE49-F238E27FC236}">
                <a16:creationId xmlns:a16="http://schemas.microsoft.com/office/drawing/2014/main" id="{F8AB2154-4BFF-8056-1FE5-F89A95E4D970}"/>
              </a:ext>
            </a:extLst>
          </p:cNvPr>
          <p:cNvGraphicFramePr>
            <a:graphicFrameLocks noGrp="1"/>
          </p:cNvGraphicFramePr>
          <p:nvPr>
            <p:extLst>
              <p:ext uri="{D42A27DB-BD31-4B8C-83A1-F6EECF244321}">
                <p14:modId xmlns:p14="http://schemas.microsoft.com/office/powerpoint/2010/main" val="2268190727"/>
              </p:ext>
            </p:extLst>
          </p:nvPr>
        </p:nvGraphicFramePr>
        <p:xfrm>
          <a:off x="838200" y="1825625"/>
          <a:ext cx="7948337" cy="3674544"/>
        </p:xfrm>
        <a:graphic>
          <a:graphicData uri="http://schemas.openxmlformats.org/drawingml/2006/table">
            <a:tbl>
              <a:tblPr firstRow="1" bandRow="1">
                <a:noFill/>
              </a:tblPr>
              <a:tblGrid>
                <a:gridCol w="3138232">
                  <a:extLst>
                    <a:ext uri="{9D8B030D-6E8A-4147-A177-3AD203B41FA5}">
                      <a16:colId xmlns:a16="http://schemas.microsoft.com/office/drawing/2014/main" val="2886090995"/>
                    </a:ext>
                  </a:extLst>
                </a:gridCol>
                <a:gridCol w="4810105">
                  <a:extLst>
                    <a:ext uri="{9D8B030D-6E8A-4147-A177-3AD203B41FA5}">
                      <a16:colId xmlns:a16="http://schemas.microsoft.com/office/drawing/2014/main" val="2016471551"/>
                    </a:ext>
                  </a:extLst>
                </a:gridCol>
              </a:tblGrid>
              <a:tr h="0">
                <a:tc>
                  <a:txBody>
                    <a:bodyPr/>
                    <a:lstStyle/>
                    <a:p>
                      <a:pPr marL="0" lvl="0" indent="0" algn="l" rtl="0">
                        <a:spcBef>
                          <a:spcPts val="0"/>
                        </a:spcBef>
                        <a:spcAft>
                          <a:spcPts val="0"/>
                        </a:spcAft>
                        <a:buNone/>
                      </a:pPr>
                      <a:r>
                        <a:rPr lang="en-NZ" sz="1100" b="1" dirty="0"/>
                        <a:t>Test Plan - input</a:t>
                      </a:r>
                    </a:p>
                  </a:txBody>
                  <a:tcPr marL="172116" marR="172116" marT="172116" marB="172116">
                    <a:solidFill>
                      <a:srgbClr val="CCCCCC"/>
                    </a:solidFill>
                  </a:tcPr>
                </a:tc>
                <a:tc>
                  <a:txBody>
                    <a:bodyPr/>
                    <a:lstStyle/>
                    <a:p>
                      <a:pPr marL="0" lvl="0" indent="0" algn="l" rtl="0">
                        <a:spcBef>
                          <a:spcPts val="0"/>
                        </a:spcBef>
                        <a:spcAft>
                          <a:spcPts val="0"/>
                        </a:spcAft>
                        <a:buNone/>
                      </a:pPr>
                      <a:r>
                        <a:rPr lang="en-NZ" sz="1100" b="1" dirty="0"/>
                        <a:t>Expected output</a:t>
                      </a:r>
                    </a:p>
                  </a:txBody>
                  <a:tcPr marL="172116" marR="172116" marT="172116" marB="172116">
                    <a:solidFill>
                      <a:srgbClr val="CCCCCC"/>
                    </a:solidFill>
                  </a:tcPr>
                </a:tc>
                <a:extLst>
                  <a:ext uri="{0D108BD9-81ED-4DB2-BD59-A6C34878D82A}">
                    <a16:rowId xmlns:a16="http://schemas.microsoft.com/office/drawing/2014/main" val="3673325421"/>
                  </a:ext>
                </a:extLst>
              </a:tr>
              <a:tr h="0">
                <a:tc>
                  <a:txBody>
                    <a:bodyPr/>
                    <a:lstStyle/>
                    <a:p>
                      <a:pPr lvl="0" algn="l">
                        <a:lnSpc>
                          <a:spcPct val="100000"/>
                        </a:lnSpc>
                        <a:spcBef>
                          <a:spcPts val="0"/>
                        </a:spcBef>
                        <a:spcAft>
                          <a:spcPts val="0"/>
                        </a:spcAft>
                        <a:buNone/>
                      </a:pPr>
                      <a:r>
                        <a:rPr lang="en-US" sz="900" b="1" i="0" u="none" strike="noStrike" noProof="0" dirty="0">
                          <a:solidFill>
                            <a:srgbClr val="6A8759"/>
                          </a:solidFill>
                          <a:latin typeface="Consolas"/>
                        </a:rPr>
                        <a:t>Would you like to view or show all monsters</a:t>
                      </a:r>
                    </a:p>
                    <a:p>
                      <a:pPr lvl="0" algn="l">
                        <a:lnSpc>
                          <a:spcPct val="100000"/>
                        </a:lnSpc>
                        <a:spcBef>
                          <a:spcPts val="0"/>
                        </a:spcBef>
                        <a:spcAft>
                          <a:spcPts val="0"/>
                        </a:spcAft>
                        <a:buNone/>
                      </a:pPr>
                      <a:r>
                        <a:rPr lang="en-US" sz="900" b="1" i="0" u="none" strike="noStrike" noProof="0" dirty="0">
                          <a:solidFill>
                            <a:srgbClr val="6A8759"/>
                          </a:solidFill>
                          <a:latin typeface="Consolas"/>
                        </a:rPr>
                        <a:t>show monster</a:t>
                      </a:r>
                    </a:p>
                  </a:txBody>
                  <a:tcPr marL="172116" marR="172116" marT="172116" marB="172116"/>
                </a:tc>
                <a:tc>
                  <a:txBody>
                    <a:bodyPr/>
                    <a:lstStyle/>
                    <a:p>
                      <a:pPr lvl="0" algn="l">
                        <a:lnSpc>
                          <a:spcPct val="100000"/>
                        </a:lnSpc>
                        <a:spcBef>
                          <a:spcPts val="0"/>
                        </a:spcBef>
                        <a:spcAft>
                          <a:spcPts val="0"/>
                        </a:spcAft>
                        <a:buNone/>
                      </a:pPr>
                      <a:r>
                        <a:rPr lang="en-US" sz="900" b="1" i="0" u="none" strike="noStrike" noProof="0" dirty="0">
                          <a:solidFill>
                            <a:srgbClr val="6A8759"/>
                          </a:solidFill>
                          <a:latin typeface="Consolas"/>
                        </a:rPr>
                        <a:t>Proceed to find monster</a:t>
                      </a:r>
                    </a:p>
                  </a:txBody>
                  <a:tcPr marL="172116" marR="172116" marT="172116" marB="172116"/>
                </a:tc>
                <a:extLst>
                  <a:ext uri="{0D108BD9-81ED-4DB2-BD59-A6C34878D82A}">
                    <a16:rowId xmlns:a16="http://schemas.microsoft.com/office/drawing/2014/main" val="307811537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What would you like to do today</a:t>
                      </a:r>
                    </a:p>
                    <a:p>
                      <a:pPr lvl="0" algn="l">
                        <a:lnSpc>
                          <a:spcPct val="100000"/>
                        </a:lnSpc>
                        <a:spcBef>
                          <a:spcPts val="0"/>
                        </a:spcBef>
                        <a:spcAft>
                          <a:spcPts val="0"/>
                        </a:spcAft>
                        <a:buNone/>
                      </a:pPr>
                      <a:r>
                        <a:rPr lang="en-US" sz="900" b="1" i="0" u="none" strike="noStrike" noProof="0" dirty="0">
                          <a:solidFill>
                            <a:srgbClr val="6A8759"/>
                          </a:solidFill>
                          <a:latin typeface="Consolas"/>
                        </a:rPr>
                        <a:t>-Remove monster</a:t>
                      </a:r>
                    </a:p>
                  </a:txBody>
                  <a:tcPr marL="172116" marR="172116" marT="172116" marB="172116"/>
                </a:tc>
                <a:tc>
                  <a:txBody>
                    <a:bodyPr/>
                    <a:lstStyle/>
                    <a:p>
                      <a:pPr marL="0" lvl="0" indent="0" algn="l">
                        <a:spcBef>
                          <a:spcPts val="0"/>
                        </a:spcBef>
                        <a:spcAft>
                          <a:spcPts val="0"/>
                        </a:spcAft>
                        <a:buNone/>
                      </a:pPr>
                      <a:endParaRPr lang="en-US" sz="900" dirty="0"/>
                    </a:p>
                    <a:p>
                      <a:pPr lvl="0" algn="l">
                        <a:lnSpc>
                          <a:spcPct val="100000"/>
                        </a:lnSpc>
                        <a:spcBef>
                          <a:spcPts val="0"/>
                        </a:spcBef>
                        <a:spcAft>
                          <a:spcPts val="0"/>
                        </a:spcAft>
                        <a:buNone/>
                      </a:pPr>
                      <a:r>
                        <a:rPr lang="en-US" sz="900" b="1" i="0" u="none" strike="noStrike" noProof="0" dirty="0" err="1">
                          <a:solidFill>
                            <a:srgbClr val="6A8759"/>
                          </a:solidFill>
                          <a:latin typeface="Consolas"/>
                        </a:rPr>
                        <a:t>Remove_monster</a:t>
                      </a:r>
                      <a:r>
                        <a:rPr lang="en-US" sz="900" b="1" i="0" u="none" strike="noStrike" noProof="0" dirty="0">
                          <a:solidFill>
                            <a:srgbClr val="6A8759"/>
                          </a:solidFill>
                          <a:latin typeface="Consolas"/>
                        </a:rPr>
                        <a:t>)</a:t>
                      </a:r>
                    </a:p>
                  </a:txBody>
                  <a:tcPr marL="172116" marR="172116" marT="172116" marB="172116"/>
                </a:tc>
                <a:extLst>
                  <a:ext uri="{0D108BD9-81ED-4DB2-BD59-A6C34878D82A}">
                    <a16:rowId xmlns:a16="http://schemas.microsoft.com/office/drawing/2014/main" val="3454355725"/>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Previous </a:t>
                      </a:r>
                    </a:p>
                  </a:txBody>
                  <a:tcPr marL="172116" marR="172116" marT="172116" marB="172116"/>
                </a:tc>
                <a:tc>
                  <a:txBody>
                    <a:bodyPr/>
                    <a:lstStyle/>
                    <a:p>
                      <a:pPr marL="0" lvl="0" indent="0" algn="l">
                        <a:spcBef>
                          <a:spcPts val="0"/>
                        </a:spcBef>
                        <a:spcAft>
                          <a:spcPts val="0"/>
                        </a:spcAft>
                        <a:buNone/>
                      </a:pPr>
                      <a:r>
                        <a:rPr lang="en-US" sz="900" dirty="0"/>
                        <a:t>Goes to previous monster</a:t>
                      </a:r>
                    </a:p>
                  </a:txBody>
                  <a:tcPr marL="172116" marR="172116" marT="172116" marB="172116"/>
                </a:tc>
                <a:extLst>
                  <a:ext uri="{0D108BD9-81ED-4DB2-BD59-A6C34878D82A}">
                    <a16:rowId xmlns:a16="http://schemas.microsoft.com/office/drawing/2014/main" val="4073220833"/>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Next</a:t>
                      </a:r>
                    </a:p>
                  </a:txBody>
                  <a:tcPr marL="172116" marR="172116" marT="172116" marB="172116"/>
                </a:tc>
                <a:tc>
                  <a:txBody>
                    <a:bodyPr/>
                    <a:lstStyle/>
                    <a:p>
                      <a:pPr marL="0" lvl="0" indent="0" algn="l">
                        <a:spcBef>
                          <a:spcPts val="0"/>
                        </a:spcBef>
                        <a:spcAft>
                          <a:spcPts val="0"/>
                        </a:spcAft>
                        <a:buNone/>
                      </a:pPr>
                      <a:r>
                        <a:rPr lang="en-US" sz="900" dirty="0"/>
                        <a:t>Goes to next monster</a:t>
                      </a:r>
                    </a:p>
                  </a:txBody>
                  <a:tcPr marL="172116" marR="172116" marT="172116" marB="172116"/>
                </a:tc>
                <a:extLst>
                  <a:ext uri="{0D108BD9-81ED-4DB2-BD59-A6C34878D82A}">
                    <a16:rowId xmlns:a16="http://schemas.microsoft.com/office/drawing/2014/main" val="71486890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exit</a:t>
                      </a:r>
                    </a:p>
                  </a:txBody>
                  <a:tcPr marL="172116" marR="172116" marT="172116" marB="172116"/>
                </a:tc>
                <a:tc>
                  <a:txBody>
                    <a:bodyPr/>
                    <a:lstStyle/>
                    <a:p>
                      <a:pPr marL="0" lvl="0" indent="0" algn="l">
                        <a:spcBef>
                          <a:spcPts val="0"/>
                        </a:spcBef>
                        <a:spcAft>
                          <a:spcPts val="0"/>
                        </a:spcAft>
                        <a:buNone/>
                      </a:pPr>
                      <a:r>
                        <a:rPr lang="en-US" sz="900" dirty="0" err="1"/>
                        <a:t>Reutnr</a:t>
                      </a:r>
                      <a:r>
                        <a:rPr lang="en-US" sz="900" dirty="0"/>
                        <a:t> to welcome function</a:t>
                      </a:r>
                    </a:p>
                  </a:txBody>
                  <a:tcPr marL="172116" marR="172116" marT="172116" marB="172116"/>
                </a:tc>
                <a:extLst>
                  <a:ext uri="{0D108BD9-81ED-4DB2-BD59-A6C34878D82A}">
                    <a16:rowId xmlns:a16="http://schemas.microsoft.com/office/drawing/2014/main" val="842288973"/>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exit</a:t>
                      </a:r>
                    </a:p>
                  </a:txBody>
                  <a:tcPr marL="172116" marR="172116" marT="172116" marB="172116"/>
                </a:tc>
                <a:tc>
                  <a:txBody>
                    <a:bodyPr/>
                    <a:lstStyle/>
                    <a:p>
                      <a:pPr marL="0" lvl="0" indent="0" algn="l">
                        <a:spcBef>
                          <a:spcPts val="0"/>
                        </a:spcBef>
                        <a:spcAft>
                          <a:spcPts val="0"/>
                        </a:spcAft>
                        <a:buNone/>
                      </a:pPr>
                      <a:r>
                        <a:rPr lang="en-US" sz="900" dirty="0"/>
                        <a:t>Show exit message</a:t>
                      </a:r>
                    </a:p>
                  </a:txBody>
                  <a:tcPr marL="172116" marR="172116" marT="172116" marB="172116"/>
                </a:tc>
                <a:extLst>
                  <a:ext uri="{0D108BD9-81ED-4DB2-BD59-A6C34878D82A}">
                    <a16:rowId xmlns:a16="http://schemas.microsoft.com/office/drawing/2014/main" val="2927379954"/>
                  </a:ext>
                </a:extLst>
              </a:tr>
            </a:tbl>
          </a:graphicData>
        </a:graphic>
      </p:graphicFrame>
    </p:spTree>
    <p:extLst>
      <p:ext uri="{BB962C8B-B14F-4D97-AF65-F5344CB8AC3E}">
        <p14:creationId xmlns:p14="http://schemas.microsoft.com/office/powerpoint/2010/main" val="33471800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6</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graphicFrame>
        <p:nvGraphicFramePr>
          <p:cNvPr id="4" name="Table 3">
            <a:extLst>
              <a:ext uri="{FF2B5EF4-FFF2-40B4-BE49-F238E27FC236}">
                <a16:creationId xmlns:a16="http://schemas.microsoft.com/office/drawing/2014/main" id="{8F4C51D4-2D79-A3FF-2DFF-4A169E38F74C}"/>
              </a:ext>
            </a:extLst>
          </p:cNvPr>
          <p:cNvGraphicFramePr>
            <a:graphicFrameLocks noGrp="1"/>
          </p:cNvGraphicFramePr>
          <p:nvPr>
            <p:extLst>
              <p:ext uri="{D42A27DB-BD31-4B8C-83A1-F6EECF244321}">
                <p14:modId xmlns:p14="http://schemas.microsoft.com/office/powerpoint/2010/main" val="1783585940"/>
              </p:ext>
            </p:extLst>
          </p:nvPr>
        </p:nvGraphicFramePr>
        <p:xfrm>
          <a:off x="8122921" y="2171064"/>
          <a:ext cx="3743960" cy="4086024"/>
        </p:xfrm>
        <a:graphic>
          <a:graphicData uri="http://schemas.openxmlformats.org/drawingml/2006/table">
            <a:tbl>
              <a:tblPr firstRow="1" bandRow="1">
                <a:noFill/>
              </a:tblPr>
              <a:tblGrid>
                <a:gridCol w="1478223">
                  <a:extLst>
                    <a:ext uri="{9D8B030D-6E8A-4147-A177-3AD203B41FA5}">
                      <a16:colId xmlns:a16="http://schemas.microsoft.com/office/drawing/2014/main" val="2886090995"/>
                    </a:ext>
                  </a:extLst>
                </a:gridCol>
                <a:gridCol w="2265737">
                  <a:extLst>
                    <a:ext uri="{9D8B030D-6E8A-4147-A177-3AD203B41FA5}">
                      <a16:colId xmlns:a16="http://schemas.microsoft.com/office/drawing/2014/main" val="2016471551"/>
                    </a:ext>
                  </a:extLst>
                </a:gridCol>
              </a:tblGrid>
              <a:tr h="502725">
                <a:tc>
                  <a:txBody>
                    <a:bodyPr/>
                    <a:lstStyle/>
                    <a:p>
                      <a:pPr marL="0" lvl="0" indent="0" algn="l" rtl="0">
                        <a:spcBef>
                          <a:spcPts val="0"/>
                        </a:spcBef>
                        <a:spcAft>
                          <a:spcPts val="0"/>
                        </a:spcAft>
                        <a:buNone/>
                      </a:pPr>
                      <a:r>
                        <a:rPr lang="en-NZ" sz="1100" b="1" dirty="0"/>
                        <a:t>Test Plan - input</a:t>
                      </a:r>
                    </a:p>
                  </a:txBody>
                  <a:tcPr marL="172116" marR="172116" marT="172116" marB="172116">
                    <a:solidFill>
                      <a:srgbClr val="CCCCCC"/>
                    </a:solidFill>
                  </a:tcPr>
                </a:tc>
                <a:tc>
                  <a:txBody>
                    <a:bodyPr/>
                    <a:lstStyle/>
                    <a:p>
                      <a:pPr marL="0" lvl="0" indent="0" algn="l" rtl="0">
                        <a:spcBef>
                          <a:spcPts val="0"/>
                        </a:spcBef>
                        <a:spcAft>
                          <a:spcPts val="0"/>
                        </a:spcAft>
                        <a:buNone/>
                      </a:pPr>
                      <a:r>
                        <a:rPr lang="en-NZ" sz="1100" b="1" dirty="0"/>
                        <a:t>Expected output</a:t>
                      </a:r>
                    </a:p>
                  </a:txBody>
                  <a:tcPr marL="172116" marR="172116" marT="172116" marB="172116">
                    <a:solidFill>
                      <a:srgbClr val="CCCCCC"/>
                    </a:solidFill>
                  </a:tcPr>
                </a:tc>
                <a:extLst>
                  <a:ext uri="{0D108BD9-81ED-4DB2-BD59-A6C34878D82A}">
                    <a16:rowId xmlns:a16="http://schemas.microsoft.com/office/drawing/2014/main" val="3673325421"/>
                  </a:ext>
                </a:extLst>
              </a:tr>
              <a:tr h="607498">
                <a:tc>
                  <a:txBody>
                    <a:bodyPr/>
                    <a:lstStyle/>
                    <a:p>
                      <a:pPr lvl="0" algn="l">
                        <a:lnSpc>
                          <a:spcPct val="100000"/>
                        </a:lnSpc>
                        <a:spcBef>
                          <a:spcPts val="0"/>
                        </a:spcBef>
                        <a:spcAft>
                          <a:spcPts val="0"/>
                        </a:spcAft>
                        <a:buNone/>
                      </a:pPr>
                      <a:r>
                        <a:rPr lang="en-US" sz="900" b="1" i="0" u="none" strike="noStrike" noProof="0" dirty="0">
                          <a:solidFill>
                            <a:srgbClr val="6A8759"/>
                          </a:solidFill>
                          <a:latin typeface="Consolas"/>
                        </a:rPr>
                        <a:t>Would you like to view or show all monsters</a:t>
                      </a:r>
                    </a:p>
                    <a:p>
                      <a:pPr lvl="0" algn="l">
                        <a:lnSpc>
                          <a:spcPct val="100000"/>
                        </a:lnSpc>
                        <a:spcBef>
                          <a:spcPts val="0"/>
                        </a:spcBef>
                        <a:spcAft>
                          <a:spcPts val="0"/>
                        </a:spcAft>
                        <a:buNone/>
                      </a:pPr>
                      <a:r>
                        <a:rPr lang="en-US" sz="900" b="1" i="0" u="none" strike="noStrike" noProof="0" dirty="0">
                          <a:solidFill>
                            <a:srgbClr val="6A8759"/>
                          </a:solidFill>
                          <a:latin typeface="Consolas"/>
                        </a:rPr>
                        <a:t>show monster</a:t>
                      </a:r>
                    </a:p>
                  </a:txBody>
                  <a:tcPr marL="172116" marR="172116" marT="172116" marB="172116"/>
                </a:tc>
                <a:tc>
                  <a:txBody>
                    <a:bodyPr/>
                    <a:lstStyle/>
                    <a:p>
                      <a:pPr lvl="0" algn="l">
                        <a:lnSpc>
                          <a:spcPct val="100000"/>
                        </a:lnSpc>
                        <a:spcBef>
                          <a:spcPts val="0"/>
                        </a:spcBef>
                        <a:spcAft>
                          <a:spcPts val="0"/>
                        </a:spcAft>
                        <a:buNone/>
                      </a:pPr>
                      <a:r>
                        <a:rPr lang="en-US" sz="900" b="1" i="0" u="none" strike="noStrike" noProof="0" dirty="0">
                          <a:solidFill>
                            <a:srgbClr val="6A8759"/>
                          </a:solidFill>
                          <a:latin typeface="Consolas"/>
                        </a:rPr>
                        <a:t>Proceed to find monster</a:t>
                      </a:r>
                    </a:p>
                  </a:txBody>
                  <a:tcPr marL="172116" marR="172116" marT="172116" marB="172116"/>
                </a:tc>
                <a:extLst>
                  <a:ext uri="{0D108BD9-81ED-4DB2-BD59-A6C34878D82A}">
                    <a16:rowId xmlns:a16="http://schemas.microsoft.com/office/drawing/2014/main" val="3078115374"/>
                  </a:ext>
                </a:extLst>
              </a:tr>
              <a:tr h="6074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What would you like to do today</a:t>
                      </a:r>
                    </a:p>
                    <a:p>
                      <a:pPr lvl="0" algn="l">
                        <a:lnSpc>
                          <a:spcPct val="100000"/>
                        </a:lnSpc>
                        <a:spcBef>
                          <a:spcPts val="0"/>
                        </a:spcBef>
                        <a:spcAft>
                          <a:spcPts val="0"/>
                        </a:spcAft>
                        <a:buNone/>
                      </a:pPr>
                      <a:r>
                        <a:rPr lang="en-US" sz="900" b="1" i="0" u="none" strike="noStrike" noProof="0" dirty="0">
                          <a:solidFill>
                            <a:srgbClr val="6A8759"/>
                          </a:solidFill>
                          <a:latin typeface="Consolas"/>
                        </a:rPr>
                        <a:t>-Remove monster</a:t>
                      </a:r>
                    </a:p>
                  </a:txBody>
                  <a:tcPr marL="172116" marR="172116" marT="172116" marB="172116"/>
                </a:tc>
                <a:tc>
                  <a:txBody>
                    <a:bodyPr/>
                    <a:lstStyle/>
                    <a:p>
                      <a:pPr marL="0" lvl="0" indent="0" algn="l">
                        <a:spcBef>
                          <a:spcPts val="0"/>
                        </a:spcBef>
                        <a:spcAft>
                          <a:spcPts val="0"/>
                        </a:spcAft>
                        <a:buNone/>
                      </a:pPr>
                      <a:endParaRPr lang="en-US" sz="900" dirty="0"/>
                    </a:p>
                    <a:p>
                      <a:pPr lvl="0" algn="l">
                        <a:lnSpc>
                          <a:spcPct val="100000"/>
                        </a:lnSpc>
                        <a:spcBef>
                          <a:spcPts val="0"/>
                        </a:spcBef>
                        <a:spcAft>
                          <a:spcPts val="0"/>
                        </a:spcAft>
                        <a:buNone/>
                      </a:pPr>
                      <a:r>
                        <a:rPr lang="en-US" sz="900" b="1" i="0" u="none" strike="noStrike" noProof="0" dirty="0" err="1">
                          <a:solidFill>
                            <a:srgbClr val="6A8759"/>
                          </a:solidFill>
                          <a:latin typeface="Consolas"/>
                        </a:rPr>
                        <a:t>Remove_monster</a:t>
                      </a:r>
                      <a:r>
                        <a:rPr lang="en-US" sz="900" b="1" i="0" u="none" strike="noStrike" noProof="0" dirty="0">
                          <a:solidFill>
                            <a:srgbClr val="6A8759"/>
                          </a:solidFill>
                          <a:latin typeface="Consolas"/>
                        </a:rPr>
                        <a:t>)</a:t>
                      </a:r>
                    </a:p>
                  </a:txBody>
                  <a:tcPr marL="172116" marR="172116" marT="172116" marB="172116"/>
                </a:tc>
                <a:extLst>
                  <a:ext uri="{0D108BD9-81ED-4DB2-BD59-A6C34878D82A}">
                    <a16:rowId xmlns:a16="http://schemas.microsoft.com/office/drawing/2014/main" val="3454355725"/>
                  </a:ext>
                </a:extLst>
              </a:tr>
              <a:tr h="4727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Previous </a:t>
                      </a:r>
                    </a:p>
                  </a:txBody>
                  <a:tcPr marL="172116" marR="172116" marT="172116" marB="172116"/>
                </a:tc>
                <a:tc>
                  <a:txBody>
                    <a:bodyPr/>
                    <a:lstStyle/>
                    <a:p>
                      <a:pPr marL="0" lvl="0" indent="0" algn="l">
                        <a:spcBef>
                          <a:spcPts val="0"/>
                        </a:spcBef>
                        <a:spcAft>
                          <a:spcPts val="0"/>
                        </a:spcAft>
                        <a:buNone/>
                      </a:pPr>
                      <a:r>
                        <a:rPr lang="en-US" sz="900" dirty="0"/>
                        <a:t>Goes to previous monster</a:t>
                      </a:r>
                    </a:p>
                  </a:txBody>
                  <a:tcPr marL="172116" marR="172116" marT="172116" marB="172116"/>
                </a:tc>
                <a:extLst>
                  <a:ext uri="{0D108BD9-81ED-4DB2-BD59-A6C34878D82A}">
                    <a16:rowId xmlns:a16="http://schemas.microsoft.com/office/drawing/2014/main" val="4073220833"/>
                  </a:ext>
                </a:extLst>
              </a:tr>
              <a:tr h="4727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Next</a:t>
                      </a:r>
                    </a:p>
                  </a:txBody>
                  <a:tcPr marL="172116" marR="172116" marT="172116" marB="172116"/>
                </a:tc>
                <a:tc>
                  <a:txBody>
                    <a:bodyPr/>
                    <a:lstStyle/>
                    <a:p>
                      <a:pPr marL="0" lvl="0" indent="0" algn="l">
                        <a:spcBef>
                          <a:spcPts val="0"/>
                        </a:spcBef>
                        <a:spcAft>
                          <a:spcPts val="0"/>
                        </a:spcAft>
                        <a:buNone/>
                      </a:pPr>
                      <a:r>
                        <a:rPr lang="en-US" sz="900" dirty="0"/>
                        <a:t>Goes to next monster</a:t>
                      </a:r>
                    </a:p>
                  </a:txBody>
                  <a:tcPr marL="172116" marR="172116" marT="172116" marB="172116"/>
                </a:tc>
                <a:extLst>
                  <a:ext uri="{0D108BD9-81ED-4DB2-BD59-A6C34878D82A}">
                    <a16:rowId xmlns:a16="http://schemas.microsoft.com/office/drawing/2014/main" val="714868906"/>
                  </a:ext>
                </a:extLst>
              </a:tr>
              <a:tr h="4727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exit</a:t>
                      </a:r>
                    </a:p>
                  </a:txBody>
                  <a:tcPr marL="172116" marR="172116" marT="172116" marB="172116"/>
                </a:tc>
                <a:tc>
                  <a:txBody>
                    <a:bodyPr/>
                    <a:lstStyle/>
                    <a:p>
                      <a:pPr marL="0" lvl="0" indent="0" algn="l">
                        <a:spcBef>
                          <a:spcPts val="0"/>
                        </a:spcBef>
                        <a:spcAft>
                          <a:spcPts val="0"/>
                        </a:spcAft>
                        <a:buNone/>
                      </a:pPr>
                      <a:r>
                        <a:rPr lang="en-US" sz="900" dirty="0" err="1"/>
                        <a:t>Reutnr</a:t>
                      </a:r>
                      <a:r>
                        <a:rPr lang="en-US" sz="900" dirty="0"/>
                        <a:t> to welcome function</a:t>
                      </a:r>
                    </a:p>
                  </a:txBody>
                  <a:tcPr marL="172116" marR="172116" marT="172116" marB="172116"/>
                </a:tc>
                <a:extLst>
                  <a:ext uri="{0D108BD9-81ED-4DB2-BD59-A6C34878D82A}">
                    <a16:rowId xmlns:a16="http://schemas.microsoft.com/office/drawing/2014/main" val="842288973"/>
                  </a:ext>
                </a:extLst>
              </a:tr>
              <a:tr h="4727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exit</a:t>
                      </a:r>
                    </a:p>
                  </a:txBody>
                  <a:tcPr marL="172116" marR="172116" marT="172116" marB="172116"/>
                </a:tc>
                <a:tc>
                  <a:txBody>
                    <a:bodyPr/>
                    <a:lstStyle/>
                    <a:p>
                      <a:pPr marL="0" lvl="0" indent="0" algn="l">
                        <a:spcBef>
                          <a:spcPts val="0"/>
                        </a:spcBef>
                        <a:spcAft>
                          <a:spcPts val="0"/>
                        </a:spcAft>
                        <a:buNone/>
                      </a:pPr>
                      <a:r>
                        <a:rPr lang="en-US" sz="900" dirty="0"/>
                        <a:t>Show exit message</a:t>
                      </a:r>
                    </a:p>
                  </a:txBody>
                  <a:tcPr marL="172116" marR="172116" marT="172116" marB="172116"/>
                </a:tc>
                <a:extLst>
                  <a:ext uri="{0D108BD9-81ED-4DB2-BD59-A6C34878D82A}">
                    <a16:rowId xmlns:a16="http://schemas.microsoft.com/office/drawing/2014/main" val="2927379954"/>
                  </a:ext>
                </a:extLst>
              </a:tr>
            </a:tbl>
          </a:graphicData>
        </a:graphic>
      </p:graphicFrame>
      <p:pic>
        <p:nvPicPr>
          <p:cNvPr id="6" name="Picture 5">
            <a:extLst>
              <a:ext uri="{FF2B5EF4-FFF2-40B4-BE49-F238E27FC236}">
                <a16:creationId xmlns:a16="http://schemas.microsoft.com/office/drawing/2014/main" id="{7EF3A84C-AEE6-949E-0CC6-2510E6815FCD}"/>
              </a:ext>
            </a:extLst>
          </p:cNvPr>
          <p:cNvPicPr>
            <a:picLocks noChangeAspect="1"/>
          </p:cNvPicPr>
          <p:nvPr/>
        </p:nvPicPr>
        <p:blipFill>
          <a:blip r:embed="rId3"/>
          <a:stretch>
            <a:fillRect/>
          </a:stretch>
        </p:blipFill>
        <p:spPr>
          <a:xfrm>
            <a:off x="483517" y="2150441"/>
            <a:ext cx="3619814" cy="1143099"/>
          </a:xfrm>
          <a:prstGeom prst="rect">
            <a:avLst/>
          </a:prstGeom>
        </p:spPr>
      </p:pic>
      <p:pic>
        <p:nvPicPr>
          <p:cNvPr id="8" name="Picture 7">
            <a:extLst>
              <a:ext uri="{FF2B5EF4-FFF2-40B4-BE49-F238E27FC236}">
                <a16:creationId xmlns:a16="http://schemas.microsoft.com/office/drawing/2014/main" id="{715645AD-2040-20F3-5236-AF352906CB7B}"/>
              </a:ext>
            </a:extLst>
          </p:cNvPr>
          <p:cNvPicPr>
            <a:picLocks noChangeAspect="1"/>
          </p:cNvPicPr>
          <p:nvPr/>
        </p:nvPicPr>
        <p:blipFill>
          <a:blip r:embed="rId4"/>
          <a:stretch>
            <a:fillRect/>
          </a:stretch>
        </p:blipFill>
        <p:spPr>
          <a:xfrm>
            <a:off x="449266" y="3429000"/>
            <a:ext cx="3596952" cy="1341236"/>
          </a:xfrm>
          <a:prstGeom prst="rect">
            <a:avLst/>
          </a:prstGeom>
        </p:spPr>
      </p:pic>
      <p:pic>
        <p:nvPicPr>
          <p:cNvPr id="10" name="Picture 9">
            <a:extLst>
              <a:ext uri="{FF2B5EF4-FFF2-40B4-BE49-F238E27FC236}">
                <a16:creationId xmlns:a16="http://schemas.microsoft.com/office/drawing/2014/main" id="{4DAB1338-B32A-7E68-7042-1F070987CDA3}"/>
              </a:ext>
            </a:extLst>
          </p:cNvPr>
          <p:cNvPicPr>
            <a:picLocks noChangeAspect="1"/>
          </p:cNvPicPr>
          <p:nvPr/>
        </p:nvPicPr>
        <p:blipFill>
          <a:blip r:embed="rId5"/>
          <a:stretch>
            <a:fillRect/>
          </a:stretch>
        </p:blipFill>
        <p:spPr>
          <a:xfrm>
            <a:off x="441646" y="4905696"/>
            <a:ext cx="3604572" cy="1295512"/>
          </a:xfrm>
          <a:prstGeom prst="rect">
            <a:avLst/>
          </a:prstGeom>
        </p:spPr>
      </p:pic>
      <p:pic>
        <p:nvPicPr>
          <p:cNvPr id="12" name="Picture 11">
            <a:extLst>
              <a:ext uri="{FF2B5EF4-FFF2-40B4-BE49-F238E27FC236}">
                <a16:creationId xmlns:a16="http://schemas.microsoft.com/office/drawing/2014/main" id="{C8A33D1F-2E2F-265D-CD33-D53F75236A32}"/>
              </a:ext>
            </a:extLst>
          </p:cNvPr>
          <p:cNvPicPr>
            <a:picLocks noChangeAspect="1"/>
          </p:cNvPicPr>
          <p:nvPr/>
        </p:nvPicPr>
        <p:blipFill>
          <a:blip r:embed="rId6"/>
          <a:stretch>
            <a:fillRect/>
          </a:stretch>
        </p:blipFill>
        <p:spPr>
          <a:xfrm>
            <a:off x="4274663" y="1599086"/>
            <a:ext cx="3619814" cy="1257409"/>
          </a:xfrm>
          <a:prstGeom prst="rect">
            <a:avLst/>
          </a:prstGeom>
        </p:spPr>
      </p:pic>
      <p:pic>
        <p:nvPicPr>
          <p:cNvPr id="14" name="Picture 13">
            <a:extLst>
              <a:ext uri="{FF2B5EF4-FFF2-40B4-BE49-F238E27FC236}">
                <a16:creationId xmlns:a16="http://schemas.microsoft.com/office/drawing/2014/main" id="{FADD5E93-6D98-8862-524B-85CDBD61E201}"/>
              </a:ext>
            </a:extLst>
          </p:cNvPr>
          <p:cNvPicPr>
            <a:picLocks noChangeAspect="1"/>
          </p:cNvPicPr>
          <p:nvPr/>
        </p:nvPicPr>
        <p:blipFill>
          <a:blip r:embed="rId7"/>
          <a:stretch>
            <a:fillRect/>
          </a:stretch>
        </p:blipFill>
        <p:spPr>
          <a:xfrm>
            <a:off x="4388883" y="3009677"/>
            <a:ext cx="3337849" cy="1051651"/>
          </a:xfrm>
          <a:prstGeom prst="rect">
            <a:avLst/>
          </a:prstGeom>
        </p:spPr>
      </p:pic>
      <p:pic>
        <p:nvPicPr>
          <p:cNvPr id="16" name="Picture 15">
            <a:extLst>
              <a:ext uri="{FF2B5EF4-FFF2-40B4-BE49-F238E27FC236}">
                <a16:creationId xmlns:a16="http://schemas.microsoft.com/office/drawing/2014/main" id="{3D06AF10-7F71-6589-C105-1B27D21A48A8}"/>
              </a:ext>
            </a:extLst>
          </p:cNvPr>
          <p:cNvPicPr>
            <a:picLocks noChangeAspect="1"/>
          </p:cNvPicPr>
          <p:nvPr/>
        </p:nvPicPr>
        <p:blipFill>
          <a:blip r:embed="rId8"/>
          <a:stretch>
            <a:fillRect/>
          </a:stretch>
        </p:blipFill>
        <p:spPr>
          <a:xfrm>
            <a:off x="4427075" y="4261707"/>
            <a:ext cx="3520598" cy="951513"/>
          </a:xfrm>
          <a:prstGeom prst="rect">
            <a:avLst/>
          </a:prstGeom>
        </p:spPr>
      </p:pic>
      <p:pic>
        <p:nvPicPr>
          <p:cNvPr id="18" name="Picture 17">
            <a:extLst>
              <a:ext uri="{FF2B5EF4-FFF2-40B4-BE49-F238E27FC236}">
                <a16:creationId xmlns:a16="http://schemas.microsoft.com/office/drawing/2014/main" id="{F0F1BB88-1C2E-8BF4-41D4-BFF4E49CE790}"/>
              </a:ext>
            </a:extLst>
          </p:cNvPr>
          <p:cNvPicPr>
            <a:picLocks noChangeAspect="1"/>
          </p:cNvPicPr>
          <p:nvPr/>
        </p:nvPicPr>
        <p:blipFill>
          <a:blip r:embed="rId9"/>
          <a:stretch>
            <a:fillRect/>
          </a:stretch>
        </p:blipFill>
        <p:spPr>
          <a:xfrm>
            <a:off x="4152599" y="5389211"/>
            <a:ext cx="3772227" cy="1188823"/>
          </a:xfrm>
          <a:prstGeom prst="rect">
            <a:avLst/>
          </a:prstGeom>
        </p:spPr>
      </p:pic>
      <p:sp>
        <p:nvSpPr>
          <p:cNvPr id="19" name="Rectangle 18">
            <a:extLst>
              <a:ext uri="{FF2B5EF4-FFF2-40B4-BE49-F238E27FC236}">
                <a16:creationId xmlns:a16="http://schemas.microsoft.com/office/drawing/2014/main" id="{039D57F5-AACE-8DB5-D1D1-424E2786DD4D}"/>
              </a:ext>
            </a:extLst>
          </p:cNvPr>
          <p:cNvSpPr/>
          <p:nvPr/>
        </p:nvSpPr>
        <p:spPr>
          <a:xfrm>
            <a:off x="2808700" y="2856495"/>
            <a:ext cx="845246" cy="371246"/>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0" name="Rectangle 19">
            <a:extLst>
              <a:ext uri="{FF2B5EF4-FFF2-40B4-BE49-F238E27FC236}">
                <a16:creationId xmlns:a16="http://schemas.microsoft.com/office/drawing/2014/main" id="{BA283A74-1ADF-4B15-A334-7B0FB827D2B6}"/>
              </a:ext>
            </a:extLst>
          </p:cNvPr>
          <p:cNvSpPr/>
          <p:nvPr/>
        </p:nvSpPr>
        <p:spPr>
          <a:xfrm>
            <a:off x="838199" y="5956654"/>
            <a:ext cx="367934" cy="238647"/>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1" name="Rectangle 20">
            <a:extLst>
              <a:ext uri="{FF2B5EF4-FFF2-40B4-BE49-F238E27FC236}">
                <a16:creationId xmlns:a16="http://schemas.microsoft.com/office/drawing/2014/main" id="{2638717E-6B20-ECA1-78ED-D87816C45E59}"/>
              </a:ext>
            </a:extLst>
          </p:cNvPr>
          <p:cNvSpPr/>
          <p:nvPr/>
        </p:nvSpPr>
        <p:spPr>
          <a:xfrm>
            <a:off x="6016085" y="2570651"/>
            <a:ext cx="367934" cy="238647"/>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2" name="Rectangle 21">
            <a:extLst>
              <a:ext uri="{FF2B5EF4-FFF2-40B4-BE49-F238E27FC236}">
                <a16:creationId xmlns:a16="http://schemas.microsoft.com/office/drawing/2014/main" id="{97B7720D-BAAA-9B8D-733E-E53A72BD9F59}"/>
              </a:ext>
            </a:extLst>
          </p:cNvPr>
          <p:cNvSpPr/>
          <p:nvPr/>
        </p:nvSpPr>
        <p:spPr>
          <a:xfrm>
            <a:off x="7140514" y="3822681"/>
            <a:ext cx="367934" cy="238647"/>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3" name="Rectangle 22">
            <a:extLst>
              <a:ext uri="{FF2B5EF4-FFF2-40B4-BE49-F238E27FC236}">
                <a16:creationId xmlns:a16="http://schemas.microsoft.com/office/drawing/2014/main" id="{2123E68C-009E-166A-DF5C-D54FB781B5B3}"/>
              </a:ext>
            </a:extLst>
          </p:cNvPr>
          <p:cNvSpPr/>
          <p:nvPr/>
        </p:nvSpPr>
        <p:spPr>
          <a:xfrm>
            <a:off x="7542765" y="4964235"/>
            <a:ext cx="367934" cy="238647"/>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14078174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Feedback</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
        <p:nvSpPr>
          <p:cNvPr id="5" name="TextBox 4">
            <a:extLst>
              <a:ext uri="{FF2B5EF4-FFF2-40B4-BE49-F238E27FC236}">
                <a16:creationId xmlns:a16="http://schemas.microsoft.com/office/drawing/2014/main" id="{E7E7D2B4-4A0E-19DD-7A56-B474A676AC8A}"/>
              </a:ext>
            </a:extLst>
          </p:cNvPr>
          <p:cNvSpPr txBox="1"/>
          <p:nvPr/>
        </p:nvSpPr>
        <p:spPr>
          <a:xfrm>
            <a:off x="761999" y="2418080"/>
            <a:ext cx="5334000" cy="3693319"/>
          </a:xfrm>
          <a:prstGeom prst="rect">
            <a:avLst/>
          </a:prstGeom>
          <a:noFill/>
        </p:spPr>
        <p:txBody>
          <a:bodyPr wrap="square" rtlCol="0">
            <a:spAutoFit/>
          </a:bodyPr>
          <a:lstStyle/>
          <a:p>
            <a:r>
              <a:rPr lang="en-NZ" dirty="0"/>
              <a:t>While I was having my mother test out my code and give me feedback the strongest complaint she had was with the way that my show monsters function was formatted as it changed from the easy </a:t>
            </a:r>
            <a:r>
              <a:rPr lang="en-NZ" dirty="0" err="1"/>
              <a:t>gui</a:t>
            </a:r>
            <a:r>
              <a:rPr lang="en-NZ" dirty="0"/>
              <a:t> function to the python console and also displayed a lot of information all at once. So to combat this I trialled this function and changed it from printing to the python console to the easy </a:t>
            </a:r>
            <a:r>
              <a:rPr lang="en-NZ" dirty="0" err="1"/>
              <a:t>gui</a:t>
            </a:r>
            <a:r>
              <a:rPr lang="en-NZ" dirty="0"/>
              <a:t> function and doing it in a way that was natural to her and other users. As there was a lot of information I decided to format it like a book with a previous next and exit buttons that seemed to work well with her and some of the other people that I got to try it.</a:t>
            </a:r>
          </a:p>
        </p:txBody>
      </p:sp>
      <p:pic>
        <p:nvPicPr>
          <p:cNvPr id="9" name="Picture 8">
            <a:extLst>
              <a:ext uri="{FF2B5EF4-FFF2-40B4-BE49-F238E27FC236}">
                <a16:creationId xmlns:a16="http://schemas.microsoft.com/office/drawing/2014/main" id="{BBC04620-0FED-96B3-69EE-670B3A3BD7BE}"/>
              </a:ext>
            </a:extLst>
          </p:cNvPr>
          <p:cNvPicPr>
            <a:picLocks noChangeAspect="1"/>
          </p:cNvPicPr>
          <p:nvPr/>
        </p:nvPicPr>
        <p:blipFill>
          <a:blip r:embed="rId3"/>
          <a:stretch>
            <a:fillRect/>
          </a:stretch>
        </p:blipFill>
        <p:spPr>
          <a:xfrm>
            <a:off x="7177880" y="4526222"/>
            <a:ext cx="3688400" cy="1341236"/>
          </a:xfrm>
          <a:prstGeom prst="rect">
            <a:avLst/>
          </a:prstGeom>
        </p:spPr>
      </p:pic>
      <p:pic>
        <p:nvPicPr>
          <p:cNvPr id="13" name="Picture 12">
            <a:extLst>
              <a:ext uri="{FF2B5EF4-FFF2-40B4-BE49-F238E27FC236}">
                <a16:creationId xmlns:a16="http://schemas.microsoft.com/office/drawing/2014/main" id="{7DC05D44-2F81-DF9D-742A-4C26D471F45A}"/>
              </a:ext>
            </a:extLst>
          </p:cNvPr>
          <p:cNvPicPr>
            <a:picLocks noChangeAspect="1"/>
          </p:cNvPicPr>
          <p:nvPr/>
        </p:nvPicPr>
        <p:blipFill>
          <a:blip r:embed="rId4"/>
          <a:stretch>
            <a:fillRect/>
          </a:stretch>
        </p:blipFill>
        <p:spPr>
          <a:xfrm>
            <a:off x="6301504" y="80996"/>
            <a:ext cx="5441152" cy="4183743"/>
          </a:xfrm>
          <a:prstGeom prst="rect">
            <a:avLst/>
          </a:prstGeom>
        </p:spPr>
      </p:pic>
    </p:spTree>
    <p:extLst>
      <p:ext uri="{BB962C8B-B14F-4D97-AF65-F5344CB8AC3E}">
        <p14:creationId xmlns:p14="http://schemas.microsoft.com/office/powerpoint/2010/main" val="25950162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638881" y="457201"/>
            <a:ext cx="10909640" cy="1832654"/>
          </a:xfrm>
        </p:spPr>
        <p:txBody>
          <a:bodyPr vert="horz" lIns="91440" tIns="45720" rIns="91440" bIns="45720" rtlCol="0" anchor="b">
            <a:normAutofit/>
          </a:bodyPr>
          <a:lstStyle/>
          <a:p>
            <a:pPr algn="ctr">
              <a:spcAft>
                <a:spcPts val="0"/>
              </a:spcAft>
            </a:pPr>
            <a:r>
              <a:rPr lang="en-US" sz="6600" kern="1200">
                <a:solidFill>
                  <a:schemeClr val="tx1"/>
                </a:solidFill>
                <a:latin typeface="+mj-lt"/>
                <a:ea typeface="+mj-ea"/>
                <a:cs typeface="+mj-cs"/>
              </a:rPr>
              <a:t>Address relevant Implications:</a:t>
            </a:r>
          </a:p>
        </p:txBody>
      </p:sp>
      <p:sp>
        <p:nvSpPr>
          <p:cNvPr id="18"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234391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807127850"/>
              </p:ext>
            </p:extLst>
          </p:nvPr>
        </p:nvGraphicFramePr>
        <p:xfrm>
          <a:off x="1887996" y="2955289"/>
          <a:ext cx="8416008" cy="3445510"/>
        </p:xfrm>
        <a:graphic>
          <a:graphicData uri="http://schemas.openxmlformats.org/drawingml/2006/table">
            <a:tbl>
              <a:tblPr firstRow="1" bandRow="1">
                <a:tableStyleId>{5C22544A-7EE6-4342-B048-85BDC9FD1C3A}</a:tableStyleId>
              </a:tblPr>
              <a:tblGrid>
                <a:gridCol w="1400411">
                  <a:extLst>
                    <a:ext uri="{9D8B030D-6E8A-4147-A177-3AD203B41FA5}">
                      <a16:colId xmlns:a16="http://schemas.microsoft.com/office/drawing/2014/main" val="2849256304"/>
                    </a:ext>
                  </a:extLst>
                </a:gridCol>
                <a:gridCol w="7015597">
                  <a:extLst>
                    <a:ext uri="{9D8B030D-6E8A-4147-A177-3AD203B41FA5}">
                      <a16:colId xmlns:a16="http://schemas.microsoft.com/office/drawing/2014/main" val="2106481727"/>
                    </a:ext>
                  </a:extLst>
                </a:gridCol>
              </a:tblGrid>
              <a:tr h="564737">
                <a:tc>
                  <a:txBody>
                    <a:bodyPr/>
                    <a:lstStyle/>
                    <a:p>
                      <a:r>
                        <a:rPr lang="en-NZ" sz="1400"/>
                        <a:t>Relevant implication</a:t>
                      </a:r>
                    </a:p>
                  </a:txBody>
                  <a:tcPr marL="69507" marR="69507" marT="34754" marB="34754"/>
                </a:tc>
                <a:tc>
                  <a:txBody>
                    <a:bodyPr/>
                    <a:lstStyle/>
                    <a:p>
                      <a:r>
                        <a:rPr lang="en-NZ" sz="1400"/>
                        <a:t>Explain how your final outcome </a:t>
                      </a:r>
                      <a:r>
                        <a:rPr lang="en-NZ" sz="1400" b="1" i="1"/>
                        <a:t>addresses</a:t>
                      </a:r>
                      <a:r>
                        <a:rPr lang="en-NZ" sz="1400"/>
                        <a:t> each implication</a:t>
                      </a:r>
                    </a:p>
                  </a:txBody>
                  <a:tcPr marL="69507" marR="69507" marT="34754" marB="34754"/>
                </a:tc>
                <a:extLst>
                  <a:ext uri="{0D108BD9-81ED-4DB2-BD59-A6C34878D82A}">
                    <a16:rowId xmlns:a16="http://schemas.microsoft.com/office/drawing/2014/main" val="2286542890"/>
                  </a:ext>
                </a:extLst>
              </a:tr>
              <a:tr h="1352055">
                <a:tc>
                  <a:txBody>
                    <a:bodyPr/>
                    <a:lstStyle/>
                    <a:p>
                      <a:r>
                        <a:rPr lang="en-NZ" sz="1200"/>
                        <a:t>Usability</a:t>
                      </a:r>
                    </a:p>
                  </a:txBody>
                  <a:tcPr marL="63106" marR="63106" marT="31553" marB="3155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t>To address the usability of my program I Reduced the need for user input by replacing user input with button boxes instead of making them input based off their memory and putting in the option to return instead of asking them if they were sure that’s what they wanted to do. This is especially useful when they're searching up combos as they won't be able to remember all the different combos so using a button box makes it easy to find all the options or when they must do the same thing a lot of times like adding monsters and don’t want to be asked if their sure multiple times</a:t>
                      </a:r>
                    </a:p>
                  </a:txBody>
                  <a:tcPr marL="63106" marR="63106" marT="31553" marB="31553"/>
                </a:tc>
                <a:extLst>
                  <a:ext uri="{0D108BD9-81ED-4DB2-BD59-A6C34878D82A}">
                    <a16:rowId xmlns:a16="http://schemas.microsoft.com/office/drawing/2014/main" val="2636529970"/>
                  </a:ext>
                </a:extLst>
              </a:tr>
              <a:tr h="1528718">
                <a:tc>
                  <a:txBody>
                    <a:bodyPr/>
                    <a:lstStyle/>
                    <a:p>
                      <a:r>
                        <a:rPr lang="en-NZ" sz="1200"/>
                        <a:t>Functionality</a:t>
                      </a:r>
                    </a:p>
                  </a:txBody>
                  <a:tcPr marL="63106" marR="63106" marT="31553" marB="31553"/>
                </a:tc>
                <a:tc>
                  <a:txBody>
                    <a:bodyPr/>
                    <a:lstStyle/>
                    <a:p>
                      <a:r>
                        <a:rPr lang="en-US" sz="1200" b="0" i="0" kern="1200" dirty="0">
                          <a:solidFill>
                            <a:schemeClr val="dk1"/>
                          </a:solidFill>
                          <a:effectLst/>
                          <a:latin typeface="+mn-lt"/>
                          <a:ea typeface="+mn-ea"/>
                          <a:cs typeface="+mn-cs"/>
                        </a:rPr>
                        <a:t>I’ve addressed functionality in my code by reducing the need to check for boundary cases by using button boxes and Easy Gui's built in checks. they still have all the options they’d normally have but the human error is removed by allowing them to press buttons rather than type what they want in. this also make the code more functional as I don’t have to add as many checks to my code. I also reduced the amount of user input I needed so that the program was faster and more straight to the point as this is a code meant to build a database of monster codes and didn’t need much interaction.</a:t>
                      </a:r>
                      <a:endParaRPr lang="en-NZ" sz="1200" dirty="0"/>
                    </a:p>
                  </a:txBody>
                  <a:tcPr marL="63106" marR="63106" marT="31553" marB="31553"/>
                </a:tc>
                <a:extLst>
                  <a:ext uri="{0D108BD9-81ED-4DB2-BD59-A6C34878D82A}">
                    <a16:rowId xmlns:a16="http://schemas.microsoft.com/office/drawing/2014/main" val="845002142"/>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spcAft>
                <a:spcPts val="0"/>
              </a:spcAft>
            </a:pPr>
            <a:r>
              <a:rPr lang="en-US" sz="6600" kern="1200">
                <a:solidFill>
                  <a:schemeClr val="tx1"/>
                </a:solidFill>
                <a:latin typeface="+mj-lt"/>
                <a:ea typeface="+mj-ea"/>
                <a:cs typeface="+mj-cs"/>
              </a:rPr>
              <a:t>Address relevant Implications:</a:t>
            </a: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83716395"/>
              </p:ext>
            </p:extLst>
          </p:nvPr>
        </p:nvGraphicFramePr>
        <p:xfrm>
          <a:off x="1350099" y="2633472"/>
          <a:ext cx="9488755" cy="3586355"/>
        </p:xfrm>
        <a:graphic>
          <a:graphicData uri="http://schemas.openxmlformats.org/drawingml/2006/table">
            <a:tbl>
              <a:tblPr firstRow="1" bandRow="1">
                <a:tableStyleId>{5C22544A-7EE6-4342-B048-85BDC9FD1C3A}</a:tableStyleId>
              </a:tblPr>
              <a:tblGrid>
                <a:gridCol w="3099878">
                  <a:extLst>
                    <a:ext uri="{9D8B030D-6E8A-4147-A177-3AD203B41FA5}">
                      <a16:colId xmlns:a16="http://schemas.microsoft.com/office/drawing/2014/main" val="2849256304"/>
                    </a:ext>
                  </a:extLst>
                </a:gridCol>
                <a:gridCol w="6388877">
                  <a:extLst>
                    <a:ext uri="{9D8B030D-6E8A-4147-A177-3AD203B41FA5}">
                      <a16:colId xmlns:a16="http://schemas.microsoft.com/office/drawing/2014/main" val="2106481727"/>
                    </a:ext>
                  </a:extLst>
                </a:gridCol>
              </a:tblGrid>
              <a:tr h="355813">
                <a:tc>
                  <a:txBody>
                    <a:bodyPr/>
                    <a:lstStyle/>
                    <a:p>
                      <a:r>
                        <a:rPr lang="en-NZ" sz="1600"/>
                        <a:t>Relevant implication</a:t>
                      </a:r>
                    </a:p>
                  </a:txBody>
                  <a:tcPr marL="80866" marR="80866" marT="40433" marB="40433"/>
                </a:tc>
                <a:tc>
                  <a:txBody>
                    <a:bodyPr/>
                    <a:lstStyle/>
                    <a:p>
                      <a:r>
                        <a:rPr lang="en-NZ" sz="1600"/>
                        <a:t>Explain how your final outcome </a:t>
                      </a:r>
                      <a:r>
                        <a:rPr lang="en-NZ" sz="1600" b="1" i="1"/>
                        <a:t>addresses</a:t>
                      </a:r>
                      <a:r>
                        <a:rPr lang="en-NZ" sz="1600"/>
                        <a:t> each implication</a:t>
                      </a:r>
                    </a:p>
                  </a:txBody>
                  <a:tcPr marL="80866" marR="80866" marT="40433" marB="40433"/>
                </a:tc>
                <a:extLst>
                  <a:ext uri="{0D108BD9-81ED-4DB2-BD59-A6C34878D82A}">
                    <a16:rowId xmlns:a16="http://schemas.microsoft.com/office/drawing/2014/main" val="2286542890"/>
                  </a:ext>
                </a:extLst>
              </a:tr>
              <a:tr h="1830915">
                <a:tc>
                  <a:txBody>
                    <a:bodyPr/>
                    <a:lstStyle/>
                    <a:p>
                      <a:r>
                        <a:rPr lang="en-NZ" sz="1400"/>
                        <a:t>Aesthetics</a:t>
                      </a:r>
                    </a:p>
                  </a:txBody>
                  <a:tcPr marL="73417" marR="73417" marT="36709" marB="3670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400" dirty="0"/>
                        <a:t>To address the Aesthetics of my program I have for the show menu and other parts of the code formatted better so that its easier for user to discern what they're looking at. For the find function I made it so that you can choose which Monster you want to look at and then view its details and for the show menu function I made it so you can view one monster at a time then go back and forth looking at different one. I did this so it's easier to view the monsters because there are so many if you had to look at all of them at once it would be very time consuming and difficult to find what your looking for.</a:t>
                      </a:r>
                    </a:p>
                  </a:txBody>
                  <a:tcPr marL="73417" marR="73417" marT="36709" marB="36709"/>
                </a:tc>
                <a:extLst>
                  <a:ext uri="{0D108BD9-81ED-4DB2-BD59-A6C34878D82A}">
                    <a16:rowId xmlns:a16="http://schemas.microsoft.com/office/drawing/2014/main" val="1686164491"/>
                  </a:ext>
                </a:extLst>
              </a:tr>
              <a:tr h="1399627">
                <a:tc>
                  <a:txBody>
                    <a:bodyPr/>
                    <a:lstStyle/>
                    <a:p>
                      <a:r>
                        <a:rPr lang="en-NZ" sz="1400"/>
                        <a:t>Future proofing</a:t>
                      </a:r>
                    </a:p>
                  </a:txBody>
                  <a:tcPr marL="73417" marR="73417" marT="36709" marB="36709"/>
                </a:tc>
                <a:tc>
                  <a:txBody>
                    <a:bodyPr/>
                    <a:lstStyle/>
                    <a:p>
                      <a:r>
                        <a:rPr lang="en-NZ" sz="1400" dirty="0"/>
                        <a:t>To help future proof my code I broke the program down into multiple functions so that it's easier to edit/remove/ add functions as well as creating dictionaries/lists to store Monster cards, names, stats so that its easily changeable in the future as well as usable in many different parts of the code. I also made sure to fully annotate my final version of the program so future programmers will know what each part of the code does</a:t>
                      </a:r>
                    </a:p>
                  </a:txBody>
                  <a:tcPr marL="73417" marR="73417" marT="36709" marB="36709"/>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564984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b="1"/>
              <a:t>Version Control Evidence:</a:t>
            </a:r>
          </a:p>
        </p:txBody>
      </p:sp>
      <p:sp>
        <p:nvSpPr>
          <p:cNvPr id="1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with medium confidence">
            <a:extLst>
              <a:ext uri="{FF2B5EF4-FFF2-40B4-BE49-F238E27FC236}">
                <a16:creationId xmlns:a16="http://schemas.microsoft.com/office/drawing/2014/main" id="{571944CF-5904-3AEB-39D3-2E057E4DDC9E}"/>
              </a:ext>
            </a:extLst>
          </p:cNvPr>
          <p:cNvPicPr>
            <a:picLocks noChangeAspect="1"/>
          </p:cNvPicPr>
          <p:nvPr/>
        </p:nvPicPr>
        <p:blipFill>
          <a:blip r:embed="rId3"/>
          <a:stretch>
            <a:fillRect/>
          </a:stretch>
        </p:blipFill>
        <p:spPr>
          <a:xfrm>
            <a:off x="665962" y="2642616"/>
            <a:ext cx="4922572" cy="3605784"/>
          </a:xfrm>
          <a:prstGeom prst="rect">
            <a:avLst/>
          </a:prstGeom>
          <a:ln w="38100">
            <a:solidFill>
              <a:schemeClr val="tx1"/>
            </a:solidFill>
          </a:ln>
        </p:spPr>
      </p:pic>
      <p:pic>
        <p:nvPicPr>
          <p:cNvPr id="7" name="Picture 6" descr="A screenshot of a computer&#10;&#10;Description automatically generated with medium confidence">
            <a:extLst>
              <a:ext uri="{FF2B5EF4-FFF2-40B4-BE49-F238E27FC236}">
                <a16:creationId xmlns:a16="http://schemas.microsoft.com/office/drawing/2014/main" id="{A9A2FEE6-B788-6C23-1772-7B35FCA289BE}"/>
              </a:ext>
            </a:extLst>
          </p:cNvPr>
          <p:cNvPicPr>
            <a:picLocks noChangeAspect="1"/>
          </p:cNvPicPr>
          <p:nvPr/>
        </p:nvPicPr>
        <p:blipFill>
          <a:blip r:embed="rId4"/>
          <a:stretch>
            <a:fillRect/>
          </a:stretch>
        </p:blipFill>
        <p:spPr>
          <a:xfrm>
            <a:off x="6591989" y="2642616"/>
            <a:ext cx="4939429" cy="3605784"/>
          </a:xfrm>
          <a:prstGeom prst="rect">
            <a:avLst/>
          </a:prstGeom>
          <a:ln w="38100">
            <a:solidFill>
              <a:schemeClr val="tx1"/>
            </a:solidFill>
          </a:ln>
        </p:spPr>
      </p:pic>
    </p:spTree>
    <p:extLst>
      <p:ext uri="{BB962C8B-B14F-4D97-AF65-F5344CB8AC3E}">
        <p14:creationId xmlns:p14="http://schemas.microsoft.com/office/powerpoint/2010/main" val="13575497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b="1"/>
              <a:t>Version Control Evidence:</a:t>
            </a:r>
          </a:p>
        </p:txBody>
      </p:sp>
      <p:sp>
        <p:nvSpPr>
          <p:cNvPr id="19"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with medium confidence">
            <a:extLst>
              <a:ext uri="{FF2B5EF4-FFF2-40B4-BE49-F238E27FC236}">
                <a16:creationId xmlns:a16="http://schemas.microsoft.com/office/drawing/2014/main" id="{B044FF03-E204-A88B-ABEC-FD153C1FB707}"/>
              </a:ext>
            </a:extLst>
          </p:cNvPr>
          <p:cNvPicPr>
            <a:picLocks noChangeAspect="1"/>
          </p:cNvPicPr>
          <p:nvPr/>
        </p:nvPicPr>
        <p:blipFill rotWithShape="1">
          <a:blip r:embed="rId3"/>
          <a:srcRect b="328"/>
          <a:stretch/>
        </p:blipFill>
        <p:spPr>
          <a:xfrm>
            <a:off x="320040" y="2696758"/>
            <a:ext cx="5614416" cy="3497500"/>
          </a:xfrm>
          <a:prstGeom prst="rect">
            <a:avLst/>
          </a:prstGeom>
          <a:ln w="38100">
            <a:solidFill>
              <a:schemeClr val="tx1"/>
            </a:solidFill>
          </a:ln>
        </p:spPr>
      </p:pic>
      <p:pic>
        <p:nvPicPr>
          <p:cNvPr id="12" name="Picture 11" descr="A screenshot of a computer&#10;&#10;Description automatically generated with medium confidence">
            <a:extLst>
              <a:ext uri="{FF2B5EF4-FFF2-40B4-BE49-F238E27FC236}">
                <a16:creationId xmlns:a16="http://schemas.microsoft.com/office/drawing/2014/main" id="{895CC770-049D-CDBD-89FC-2BFFBAA0DE38}"/>
              </a:ext>
            </a:extLst>
          </p:cNvPr>
          <p:cNvPicPr>
            <a:picLocks noChangeAspect="1"/>
          </p:cNvPicPr>
          <p:nvPr/>
        </p:nvPicPr>
        <p:blipFill>
          <a:blip r:embed="rId4"/>
          <a:stretch>
            <a:fillRect/>
          </a:stretch>
        </p:blipFill>
        <p:spPr>
          <a:xfrm>
            <a:off x="6254496" y="2894525"/>
            <a:ext cx="5614416" cy="3101965"/>
          </a:xfrm>
          <a:prstGeom prst="rect">
            <a:avLst/>
          </a:prstGeom>
          <a:ln w="38100">
            <a:solidFill>
              <a:schemeClr val="tx1"/>
            </a:solidFill>
          </a:ln>
        </p:spPr>
      </p:pic>
    </p:spTree>
    <p:extLst>
      <p:ext uri="{BB962C8B-B14F-4D97-AF65-F5344CB8AC3E}">
        <p14:creationId xmlns:p14="http://schemas.microsoft.com/office/powerpoint/2010/main" val="2628296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
        <p:nvSpPr>
          <p:cNvPr id="5" name="TextBox 4">
            <a:extLst>
              <a:ext uri="{FF2B5EF4-FFF2-40B4-BE49-F238E27FC236}">
                <a16:creationId xmlns:a16="http://schemas.microsoft.com/office/drawing/2014/main" id="{668AECEF-E3E4-DDEB-7089-F758F32A5E3C}"/>
              </a:ext>
            </a:extLst>
          </p:cNvPr>
          <p:cNvSpPr txBox="1"/>
          <p:nvPr/>
        </p:nvSpPr>
        <p:spPr>
          <a:xfrm>
            <a:off x="838200" y="2439199"/>
            <a:ext cx="10776155" cy="4745915"/>
          </a:xfrm>
          <a:prstGeom prst="rect">
            <a:avLst/>
          </a:prstGeom>
          <a:noFill/>
        </p:spPr>
        <p:txBody>
          <a:bodyPr wrap="square">
            <a:spAutoFit/>
          </a:bodyPr>
          <a:lstStyle/>
          <a:p>
            <a:pPr indent="-228600">
              <a:lnSpc>
                <a:spcPct val="90000"/>
              </a:lnSpc>
              <a:spcAft>
                <a:spcPts val="600"/>
              </a:spcAft>
              <a:buFont typeface="Arial" panose="020B0604020202020204" pitchFamily="34" charset="0"/>
              <a:buChar char="•"/>
            </a:pPr>
            <a:r>
              <a:rPr lang="en-US" sz="1300" dirty="0"/>
              <a:t>Planning(Trello):</a:t>
            </a:r>
          </a:p>
          <a:p>
            <a:pPr>
              <a:lnSpc>
                <a:spcPct val="90000"/>
              </a:lnSpc>
              <a:spcAft>
                <a:spcPts val="600"/>
              </a:spcAft>
            </a:pPr>
            <a:r>
              <a:rPr lang="en-US" sz="1300" dirty="0"/>
              <a:t>Preplanning my program helped me break each problem down into smaller components and visualize the process of how they were going to work and giving me a plan of things that I needed to complete and add to my components to make it work. It helped increase the cohesiveness between each of the functions and saved me time on making all the functions work using one list and other variables. Overall, it helped me make my code much cleaner and made it easier to visualize and tick of parts of my program as I completed it helping me keep up to date with what I had to add and what was finished.</a:t>
            </a:r>
          </a:p>
          <a:p>
            <a:pPr>
              <a:lnSpc>
                <a:spcPct val="90000"/>
              </a:lnSpc>
              <a:spcAft>
                <a:spcPts val="600"/>
              </a:spcAft>
            </a:pPr>
            <a:endParaRPr lang="en-US" sz="1300" dirty="0"/>
          </a:p>
          <a:p>
            <a:pPr indent="-228600">
              <a:lnSpc>
                <a:spcPct val="90000"/>
              </a:lnSpc>
              <a:spcAft>
                <a:spcPts val="600"/>
              </a:spcAft>
              <a:buFont typeface="Arial" panose="020B0604020202020204" pitchFamily="34" charset="0"/>
              <a:buChar char="•"/>
            </a:pPr>
            <a:r>
              <a:rPr lang="en-US" sz="1300" dirty="0"/>
              <a:t>Testing:</a:t>
            </a:r>
          </a:p>
          <a:p>
            <a:pPr>
              <a:lnSpc>
                <a:spcPct val="90000"/>
              </a:lnSpc>
              <a:spcAft>
                <a:spcPts val="600"/>
              </a:spcAft>
            </a:pPr>
            <a:r>
              <a:rPr lang="en-US" sz="1300" dirty="0"/>
              <a:t>Testing my code was crucial as I progressed through the development of my program. Creating multiple versions of each component allowed me to find errors easier as well as fix them without having to worry about effecting the entire program. By testing the program myself and getting others to test It I was able to discover potential errors easier and implement fixes to them to make sure that my code would working in many different scenarios. It also helped discover areas that could be improved or needed to be clearer e.g. my mother found my original show monster function impractical and difficult to read as well as find what she was looking for so I trialed it and changed it into something that was more natural (going page by page). This testing really helped me develop my code and make it work better for the users.</a:t>
            </a:r>
          </a:p>
          <a:p>
            <a:pPr indent="-228600">
              <a:lnSpc>
                <a:spcPct val="90000"/>
              </a:lnSpc>
              <a:spcAft>
                <a:spcPts val="600"/>
              </a:spcAft>
              <a:buFont typeface="Arial" panose="020B0604020202020204" pitchFamily="34" charset="0"/>
              <a:buChar char="•"/>
            </a:pPr>
            <a:endParaRPr lang="en-US" sz="1300" dirty="0"/>
          </a:p>
          <a:p>
            <a:pPr indent="-228600">
              <a:lnSpc>
                <a:spcPct val="90000"/>
              </a:lnSpc>
              <a:spcAft>
                <a:spcPts val="600"/>
              </a:spcAft>
              <a:buFont typeface="Arial" panose="020B0604020202020204" pitchFamily="34" charset="0"/>
              <a:buChar char="•"/>
            </a:pPr>
            <a:r>
              <a:rPr lang="en-US" sz="1300" dirty="0"/>
              <a:t>Trialing(show monster / add monster):</a:t>
            </a:r>
          </a:p>
          <a:p>
            <a:pPr>
              <a:lnSpc>
                <a:spcPct val="90000"/>
              </a:lnSpc>
              <a:spcAft>
                <a:spcPts val="600"/>
              </a:spcAft>
            </a:pPr>
            <a:r>
              <a:rPr lang="en-US" sz="1300" dirty="0" err="1"/>
              <a:t>Im</a:t>
            </a:r>
            <a:r>
              <a:rPr lang="en-US" sz="1300" dirty="0"/>
              <a:t> used to normally just doing my code one way and sticking with it but trying multiple ways of doing your code is very beneficial especially when you're code gets more complex as there's more things that can be changed more things that can be done differently and by trialing you can find these different ways of doing things that make your code better faster or more user friendly. I did this with multiple components including show monster and add combo each helping me develop those code as well as other especially with my add combo component as that helped me look at how I used my for loops differently and helped me implement them into my show monster component to format my monster details</a:t>
            </a:r>
          </a:p>
          <a:p>
            <a:pPr>
              <a:lnSpc>
                <a:spcPct val="90000"/>
              </a:lnSpc>
              <a:spcAft>
                <a:spcPts val="600"/>
              </a:spcAft>
            </a:pPr>
            <a:endParaRPr lang="en-US" sz="1300" dirty="0"/>
          </a:p>
          <a:p>
            <a:pPr>
              <a:lnSpc>
                <a:spcPct val="90000"/>
              </a:lnSpc>
              <a:spcAft>
                <a:spcPts val="600"/>
              </a:spcAft>
            </a:pPr>
            <a:endParaRPr lang="en-US" sz="1300" dirty="0"/>
          </a:p>
        </p:txBody>
      </p:sp>
    </p:spTree>
    <p:extLst>
      <p:ext uri="{BB962C8B-B14F-4D97-AF65-F5344CB8AC3E}">
        <p14:creationId xmlns:p14="http://schemas.microsoft.com/office/powerpoint/2010/main" val="2276153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249378"/>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853953"/>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pic>
        <p:nvPicPr>
          <p:cNvPr id="5" name="Picture 4">
            <a:extLst>
              <a:ext uri="{FF2B5EF4-FFF2-40B4-BE49-F238E27FC236}">
                <a16:creationId xmlns:a16="http://schemas.microsoft.com/office/drawing/2014/main" id="{BB6FC639-F003-5EA0-DDC1-37A926FDE989}"/>
              </a:ext>
            </a:extLst>
          </p:cNvPr>
          <p:cNvPicPr>
            <a:picLocks noChangeAspect="1"/>
          </p:cNvPicPr>
          <p:nvPr/>
        </p:nvPicPr>
        <p:blipFill>
          <a:blip r:embed="rId3"/>
          <a:stretch>
            <a:fillRect/>
          </a:stretch>
        </p:blipFill>
        <p:spPr>
          <a:xfrm>
            <a:off x="1139694" y="1763812"/>
            <a:ext cx="9912611" cy="4518470"/>
          </a:xfrm>
          <a:prstGeom prst="rect">
            <a:avLst/>
          </a:prstGeom>
          <a:ln w="38100">
            <a:solidFill>
              <a:schemeClr val="tx1"/>
            </a:solidFill>
          </a:ln>
        </p:spPr>
      </p:pic>
    </p:spTree>
    <p:extLst>
      <p:ext uri="{BB962C8B-B14F-4D97-AF65-F5344CB8AC3E}">
        <p14:creationId xmlns:p14="http://schemas.microsoft.com/office/powerpoint/2010/main" val="3781960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247492"/>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861025"/>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pic>
        <p:nvPicPr>
          <p:cNvPr id="7" name="Picture 6">
            <a:extLst>
              <a:ext uri="{FF2B5EF4-FFF2-40B4-BE49-F238E27FC236}">
                <a16:creationId xmlns:a16="http://schemas.microsoft.com/office/drawing/2014/main" id="{89B66FAB-B5C1-9ABC-B4D7-93E06B9D49A0}"/>
              </a:ext>
            </a:extLst>
          </p:cNvPr>
          <p:cNvPicPr>
            <a:picLocks noChangeAspect="1"/>
          </p:cNvPicPr>
          <p:nvPr/>
        </p:nvPicPr>
        <p:blipFill rotWithShape="1">
          <a:blip r:embed="rId3"/>
          <a:srcRect r="325"/>
          <a:stretch/>
        </p:blipFill>
        <p:spPr>
          <a:xfrm>
            <a:off x="336876" y="1850000"/>
            <a:ext cx="11480876" cy="4146975"/>
          </a:xfrm>
          <a:prstGeom prst="rect">
            <a:avLst/>
          </a:prstGeom>
          <a:ln w="381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715090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p:nvSpPr>
          <p:cNvPr id="9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Google Shape;86;p18"/>
          <p:cNvSpPr txBox="1">
            <a:spLocks noGrp="1"/>
          </p:cNvSpPr>
          <p:nvPr>
            <p:ph type="title"/>
          </p:nvPr>
        </p:nvSpPr>
        <p:spPr>
          <a:xfrm>
            <a:off x="1028700" y="1967266"/>
            <a:ext cx="2628900" cy="2547257"/>
          </a:xfrm>
          <a:prstGeom prst="rect">
            <a:avLst/>
          </a:prstGeom>
          <a:noFill/>
        </p:spPr>
        <p:txBody>
          <a:bodyPr spcFirstLastPara="1" vert="horz" lIns="91440" tIns="45720" rIns="91440" bIns="45720" rtlCol="0" anchor="ctr" anchorCtr="0">
            <a:normAutofit/>
          </a:bodyPr>
          <a:lstStyle/>
          <a:p>
            <a:pPr algn="ctr">
              <a:spcBef>
                <a:spcPct val="0"/>
              </a:spcBef>
            </a:pPr>
            <a:r>
              <a:rPr lang="en-US" sz="3600" kern="1200">
                <a:solidFill>
                  <a:srgbClr val="FFFFFF"/>
                </a:solidFill>
                <a:latin typeface="+mj-lt"/>
                <a:ea typeface="+mj-ea"/>
                <a:cs typeface="+mj-cs"/>
              </a:rPr>
              <a:t>[Welcome] (Trello screenshot)</a:t>
            </a:r>
          </a:p>
        </p:txBody>
      </p:sp>
      <p:pic>
        <p:nvPicPr>
          <p:cNvPr id="3" name="Picture 2">
            <a:extLst>
              <a:ext uri="{FF2B5EF4-FFF2-40B4-BE49-F238E27FC236}">
                <a16:creationId xmlns:a16="http://schemas.microsoft.com/office/drawing/2014/main" id="{0370ADC2-613D-6BEF-6279-FC0C3886ECB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6083" b="92214" l="7797" r="94576">
                        <a14:foregroundMark x1="17627" y1="9489" x2="13559" y2="19221"/>
                        <a14:foregroundMark x1="13559" y1="19221" x2="13559" y2="19221"/>
                        <a14:foregroundMark x1="10847" y1="11436" x2="7797" y2="33333"/>
                        <a14:foregroundMark x1="9831" y1="8516" x2="46780" y2="9976"/>
                        <a14:foregroundMark x1="18644" y1="6083" x2="57966" y2="7056"/>
                        <a14:foregroundMark x1="95254" y1="6326" x2="93898" y2="56448"/>
                        <a14:foregroundMark x1="70635" y1="91727" x2="63729" y2="91727"/>
                        <a14:foregroundMark x1="68136" y1="92214" x2="64746" y2="92214"/>
                        <a14:backgroundMark x1="9153" y1="92944" x2="14237" y2="93431"/>
                        <a14:backgroundMark x1="92203" y1="92701" x2="89492" y2="93187"/>
                        <a14:backgroundMark x1="64580" y1="92687" x2="64407" y2="92701"/>
                        <a14:backgroundMark x1="92203" y1="93187" x2="87119" y2="92944"/>
                        <a14:backgroundMark x1="69831" y1="93187" x2="71864" y2="93187"/>
                        <a14:backgroundMark x1="69153" y1="93187" x2="72542" y2="93674"/>
                      </a14:backgroundRemoval>
                    </a14:imgEffect>
                  </a14:imgLayer>
                </a14:imgProps>
              </a:ext>
            </a:extLst>
          </a:blip>
          <a:stretch>
            <a:fillRect/>
          </a:stretch>
        </p:blipFill>
        <p:spPr>
          <a:xfrm>
            <a:off x="6169152" y="643466"/>
            <a:ext cx="3997027" cy="556873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30936" y="502920"/>
            <a:ext cx="3419856" cy="1463040"/>
          </a:xfrm>
          <a:prstGeom prst="rect">
            <a:avLst/>
          </a:prstGeom>
        </p:spPr>
        <p:txBody>
          <a:bodyPr spcFirstLastPara="1" vert="horz" lIns="91440" tIns="45720" rIns="91440" bIns="45720" rtlCol="0" anchor="ctr" anchorCtr="0">
            <a:normAutofit/>
          </a:bodyPr>
          <a:lstStyle/>
          <a:p>
            <a:pPr>
              <a:spcBef>
                <a:spcPct val="0"/>
              </a:spcBef>
            </a:pPr>
            <a:r>
              <a:rPr lang="en-US" sz="4800" kern="1200">
                <a:solidFill>
                  <a:schemeClr val="tx1"/>
                </a:solidFill>
                <a:latin typeface="+mj-lt"/>
                <a:ea typeface="+mj-ea"/>
                <a:cs typeface="+mj-cs"/>
              </a:rPr>
              <a:t>[Welcome] - Test Plan</a:t>
            </a:r>
          </a:p>
        </p:txBody>
      </p:sp>
      <p:sp>
        <p:nvSpPr>
          <p:cNvPr id="9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18343B6-2201-4ACD-B907-770BC22E8B26}"/>
              </a:ext>
            </a:extLst>
          </p:cNvPr>
          <p:cNvSpPr/>
          <p:nvPr/>
        </p:nvSpPr>
        <p:spPr>
          <a:xfrm>
            <a:off x="4654295" y="514495"/>
            <a:ext cx="6894576" cy="1463040"/>
          </a:xfrm>
          <a:prstGeom prst="rect">
            <a:avLst/>
          </a:prstGeom>
        </p:spPr>
        <p:txBody>
          <a:bodyPr vert="horz" lIns="91440" tIns="45720" rIns="91440" bIns="45720" rtlCol="0" anchor="ctr">
            <a:normAutofit/>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lang="en-US" sz="2200" i="1"/>
              <a:t>Additional rows can be added by clicking in the last cell and then using the Tab key </a:t>
            </a:r>
          </a:p>
        </p:txBody>
      </p:sp>
      <p:graphicFrame>
        <p:nvGraphicFramePr>
          <p:cNvPr id="2" name="Google Shape;92;p19">
            <a:extLst>
              <a:ext uri="{FF2B5EF4-FFF2-40B4-BE49-F238E27FC236}">
                <a16:creationId xmlns:a16="http://schemas.microsoft.com/office/drawing/2014/main" id="{5B2EDF07-3E53-F346-02B2-441FD7178060}"/>
              </a:ext>
            </a:extLst>
          </p:cNvPr>
          <p:cNvGraphicFramePr/>
          <p:nvPr>
            <p:extLst>
              <p:ext uri="{D42A27DB-BD31-4B8C-83A1-F6EECF244321}">
                <p14:modId xmlns:p14="http://schemas.microsoft.com/office/powerpoint/2010/main" val="2787094468"/>
              </p:ext>
            </p:extLst>
          </p:nvPr>
        </p:nvGraphicFramePr>
        <p:xfrm>
          <a:off x="1203767" y="2514600"/>
          <a:ext cx="9711159" cy="3840480"/>
        </p:xfrm>
        <a:graphic>
          <a:graphicData uri="http://schemas.openxmlformats.org/drawingml/2006/table">
            <a:tbl>
              <a:tblPr firstRow="1" bandRow="1">
                <a:noFill/>
              </a:tblPr>
              <a:tblGrid>
                <a:gridCol w="5092870">
                  <a:extLst>
                    <a:ext uri="{9D8B030D-6E8A-4147-A177-3AD203B41FA5}">
                      <a16:colId xmlns:a16="http://schemas.microsoft.com/office/drawing/2014/main" val="20000"/>
                    </a:ext>
                  </a:extLst>
                </a:gridCol>
                <a:gridCol w="4618289">
                  <a:extLst>
                    <a:ext uri="{9D8B030D-6E8A-4147-A177-3AD203B41FA5}">
                      <a16:colId xmlns:a16="http://schemas.microsoft.com/office/drawing/2014/main" val="20001"/>
                    </a:ext>
                  </a:extLst>
                </a:gridCol>
              </a:tblGrid>
              <a:tr h="737477">
                <a:tc>
                  <a:txBody>
                    <a:bodyPr/>
                    <a:lstStyle/>
                    <a:p>
                      <a:pPr marL="0" lvl="0" indent="0" algn="l" rtl="0">
                        <a:spcBef>
                          <a:spcPts val="0"/>
                        </a:spcBef>
                        <a:spcAft>
                          <a:spcPts val="0"/>
                        </a:spcAft>
                        <a:buNone/>
                      </a:pPr>
                      <a:r>
                        <a:rPr lang="en" sz="2400" b="1" dirty="0"/>
                        <a:t>Test Cases - input</a:t>
                      </a:r>
                      <a:endParaRPr sz="2400" b="1" dirty="0"/>
                    </a:p>
                  </a:txBody>
                  <a:tcPr marL="136823" marR="136823" marT="136823" marB="136823">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36823" marR="136823" marT="136823" marB="136823">
                    <a:solidFill>
                      <a:srgbClr val="CCCCCC"/>
                    </a:solidFill>
                  </a:tcPr>
                </a:tc>
                <a:extLst>
                  <a:ext uri="{0D108BD9-81ED-4DB2-BD59-A6C34878D82A}">
                    <a16:rowId xmlns:a16="http://schemas.microsoft.com/office/drawing/2014/main" val="10000"/>
                  </a:ext>
                </a:extLst>
              </a:tr>
              <a:tr h="775753">
                <a:tc>
                  <a:txBody>
                    <a:bodyPr/>
                    <a:lstStyle/>
                    <a:p>
                      <a:pPr lvl="0" algn="l">
                        <a:lnSpc>
                          <a:spcPct val="100000"/>
                        </a:lnSpc>
                        <a:spcBef>
                          <a:spcPts val="0"/>
                        </a:spcBef>
                        <a:spcAft>
                          <a:spcPts val="0"/>
                        </a:spcAft>
                        <a:buNone/>
                      </a:pPr>
                      <a:r>
                        <a:rPr lang="en-US" sz="1500" b="1" i="0" u="none" strike="noStrike" noProof="0" dirty="0">
                          <a:solidFill>
                            <a:srgbClr val="6A8759"/>
                          </a:solidFill>
                          <a:latin typeface="Consolas"/>
                        </a:rPr>
                        <a:t>Add MONSTER</a:t>
                      </a:r>
                    </a:p>
                  </a:txBody>
                  <a:tcPr marL="221996" marR="221996" marT="221996" marB="221996"/>
                </a:tc>
                <a:tc>
                  <a:txBody>
                    <a:bodyPr/>
                    <a:lstStyle/>
                    <a:p>
                      <a:pPr lvl="0" algn="l">
                        <a:lnSpc>
                          <a:spcPct val="100000"/>
                        </a:lnSpc>
                        <a:spcBef>
                          <a:spcPts val="0"/>
                        </a:spcBef>
                        <a:spcAft>
                          <a:spcPts val="0"/>
                        </a:spcAft>
                        <a:buNone/>
                      </a:pPr>
                      <a:r>
                        <a:rPr lang="en-US" sz="1100" b="0" i="0" u="none" strike="noStrike" noProof="0" dirty="0" err="1">
                          <a:solidFill>
                            <a:schemeClr val="tx1"/>
                          </a:solidFill>
                          <a:latin typeface="Consolas"/>
                        </a:rPr>
                        <a:t>add_monster</a:t>
                      </a:r>
                      <a:r>
                        <a:rPr lang="en-US" sz="1100" b="0" i="0" u="none" strike="noStrike" noProof="0" dirty="0">
                          <a:solidFill>
                            <a:schemeClr val="tx1"/>
                          </a:solidFill>
                          <a:latin typeface="Consolas"/>
                        </a:rPr>
                        <a:t>()</a:t>
                      </a:r>
                      <a:endParaRPr lang="en-US" sz="1100" dirty="0">
                        <a:solidFill>
                          <a:schemeClr val="tx1"/>
                        </a:solidFill>
                      </a:endParaRPr>
                    </a:p>
                  </a:txBody>
                  <a:tcPr marL="221996" marR="221996" marT="221996" marB="221996"/>
                </a:tc>
                <a:extLst>
                  <a:ext uri="{0D108BD9-81ED-4DB2-BD59-A6C34878D82A}">
                    <a16:rowId xmlns:a16="http://schemas.microsoft.com/office/drawing/2014/main" val="10001"/>
                  </a:ext>
                </a:extLst>
              </a:tr>
              <a:tr h="775753">
                <a:tc>
                  <a:txBody>
                    <a:bodyPr/>
                    <a:lstStyle/>
                    <a:p>
                      <a:pPr lvl="0" algn="l">
                        <a:lnSpc>
                          <a:spcPct val="100000"/>
                        </a:lnSpc>
                        <a:spcBef>
                          <a:spcPts val="0"/>
                        </a:spcBef>
                        <a:spcAft>
                          <a:spcPts val="0"/>
                        </a:spcAft>
                        <a:buNone/>
                      </a:pPr>
                      <a:r>
                        <a:rPr kumimoji="0" lang="en-US" sz="1500" b="1" i="0" u="none" strike="noStrike" kern="1200" cap="none" spc="0" normalizeH="0" baseline="0" noProof="0" dirty="0">
                          <a:ln>
                            <a:noFill/>
                          </a:ln>
                          <a:solidFill>
                            <a:srgbClr val="6A8759"/>
                          </a:solidFill>
                          <a:effectLst/>
                          <a:uLnTx/>
                          <a:uFillTx/>
                          <a:latin typeface="Consolas"/>
                          <a:ea typeface="+mn-ea"/>
                          <a:cs typeface="+mn-cs"/>
                        </a:rPr>
                        <a:t>Remove MONSTER</a:t>
                      </a:r>
                      <a:endParaRPr lang="en-US" sz="1500" b="1" i="0" u="none" strike="noStrike" noProof="0" dirty="0">
                        <a:solidFill>
                          <a:srgbClr val="6A8759"/>
                        </a:solidFill>
                        <a:latin typeface="Consolas"/>
                      </a:endParaRPr>
                    </a:p>
                  </a:txBody>
                  <a:tcPr marL="221996" marR="221996" marT="221996" marB="22199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err="1">
                          <a:ln>
                            <a:noFill/>
                          </a:ln>
                          <a:solidFill>
                            <a:prstClr val="black"/>
                          </a:solidFill>
                          <a:effectLst/>
                          <a:uLnTx/>
                          <a:uFillTx/>
                          <a:latin typeface="Consolas"/>
                          <a:ea typeface="+mn-ea"/>
                          <a:cs typeface="+mn-cs"/>
                        </a:rPr>
                        <a:t>remove_monster</a:t>
                      </a:r>
                      <a:r>
                        <a:rPr kumimoji="0" lang="en-US" sz="1100" b="0" i="0" u="none" strike="noStrike" kern="1200" cap="none" spc="0" normalizeH="0" baseline="0" noProof="0" dirty="0">
                          <a:ln>
                            <a:noFill/>
                          </a:ln>
                          <a:solidFill>
                            <a:prstClr val="black"/>
                          </a:solidFill>
                          <a:effectLst/>
                          <a:uLnTx/>
                          <a:uFillTx/>
                          <a:latin typeface="Consolas"/>
                          <a:ea typeface="+mn-ea"/>
                          <a:cs typeface="+mn-cs"/>
                        </a:rPr>
                        <a:t>()</a:t>
                      </a: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txBody>
                  <a:tcPr marL="221996" marR="221996" marT="221996" marB="221996"/>
                </a:tc>
                <a:extLst>
                  <a:ext uri="{0D108BD9-81ED-4DB2-BD59-A6C34878D82A}">
                    <a16:rowId xmlns:a16="http://schemas.microsoft.com/office/drawing/2014/main" val="1603092495"/>
                  </a:ext>
                </a:extLst>
              </a:tr>
              <a:tr h="775751">
                <a:tc>
                  <a:txBody>
                    <a:bodyPr/>
                    <a:lstStyle/>
                    <a:p>
                      <a:pPr lvl="0" algn="l">
                        <a:lnSpc>
                          <a:spcPct val="100000"/>
                        </a:lnSpc>
                        <a:spcBef>
                          <a:spcPts val="0"/>
                        </a:spcBef>
                        <a:spcAft>
                          <a:spcPts val="0"/>
                        </a:spcAft>
                        <a:buNone/>
                      </a:pPr>
                      <a:r>
                        <a:rPr lang="en-US" sz="1500" b="1" i="0" u="none" strike="noStrike" noProof="0" dirty="0">
                          <a:solidFill>
                            <a:srgbClr val="6A8759"/>
                          </a:solidFill>
                          <a:latin typeface="Consolas"/>
                        </a:rPr>
                        <a:t>Find Show</a:t>
                      </a:r>
                      <a:endParaRPr lang="en-US" sz="1500" b="1" dirty="0"/>
                    </a:p>
                  </a:txBody>
                  <a:tcPr marL="221995" marR="221995" marT="221995" marB="221995"/>
                </a:tc>
                <a:tc>
                  <a:txBody>
                    <a:bodyPr/>
                    <a:lstStyle/>
                    <a:p>
                      <a:pPr lvl="0" algn="l">
                        <a:lnSpc>
                          <a:spcPct val="100000"/>
                        </a:lnSpc>
                        <a:spcBef>
                          <a:spcPts val="0"/>
                        </a:spcBef>
                        <a:spcAft>
                          <a:spcPts val="0"/>
                        </a:spcAft>
                        <a:buNone/>
                      </a:pPr>
                      <a:r>
                        <a:rPr lang="en-US" sz="1100" b="0" i="0" u="none" strike="noStrike" noProof="0" dirty="0" err="1">
                          <a:solidFill>
                            <a:schemeClr val="tx1"/>
                          </a:solidFill>
                          <a:latin typeface="Consolas"/>
                        </a:rPr>
                        <a:t>Find_show</a:t>
                      </a:r>
                      <a:r>
                        <a:rPr lang="en-US" sz="1100" b="0" i="0" u="none" strike="noStrike" noProof="0" dirty="0">
                          <a:solidFill>
                            <a:schemeClr val="tx1"/>
                          </a:solidFill>
                          <a:latin typeface="Consolas"/>
                        </a:rPr>
                        <a:t>()</a:t>
                      </a:r>
                      <a:endParaRPr lang="en-US" sz="1100" dirty="0">
                        <a:solidFill>
                          <a:schemeClr val="tx1"/>
                        </a:solidFill>
                      </a:endParaRPr>
                    </a:p>
                  </a:txBody>
                  <a:tcPr marL="221995" marR="221995" marT="221995" marB="221995"/>
                </a:tc>
                <a:extLst>
                  <a:ext uri="{0D108BD9-81ED-4DB2-BD59-A6C34878D82A}">
                    <a16:rowId xmlns:a16="http://schemas.microsoft.com/office/drawing/2014/main" val="2439926434"/>
                  </a:ext>
                </a:extLst>
              </a:tr>
              <a:tr h="775746">
                <a:tc>
                  <a:txBody>
                    <a:bodyPr/>
                    <a:lstStyle/>
                    <a:p>
                      <a:pPr lvl="0" algn="l">
                        <a:lnSpc>
                          <a:spcPct val="100000"/>
                        </a:lnSpc>
                        <a:spcBef>
                          <a:spcPts val="0"/>
                        </a:spcBef>
                        <a:spcAft>
                          <a:spcPts val="0"/>
                        </a:spcAft>
                        <a:buNone/>
                      </a:pPr>
                      <a:r>
                        <a:rPr lang="en-US" sz="1500" b="1" i="0" u="none" strike="noStrike" noProof="0" dirty="0">
                          <a:solidFill>
                            <a:srgbClr val="6A8759"/>
                          </a:solidFill>
                          <a:latin typeface="Consolas"/>
                        </a:rPr>
                        <a:t>Exit</a:t>
                      </a:r>
                    </a:p>
                  </a:txBody>
                  <a:tcPr marL="221993" marR="221993" marT="221993" marB="221993"/>
                </a:tc>
                <a:tc>
                  <a:txBody>
                    <a:bodyPr/>
                    <a:lstStyle/>
                    <a:p>
                      <a:r>
                        <a:rPr lang="en-US" sz="1100" kern="1200" dirty="0">
                          <a:solidFill>
                            <a:schemeClr val="tx1"/>
                          </a:solidFill>
                          <a:effectLst/>
                          <a:latin typeface="+mn-lt"/>
                          <a:ea typeface="+mn-ea"/>
                          <a:cs typeface="+mn-cs"/>
                        </a:rPr>
                        <a:t>Exit()</a:t>
                      </a:r>
                    </a:p>
                  </a:txBody>
                  <a:tcPr marL="221993" marR="221993" marT="221993" marB="221993"/>
                </a:tc>
                <a:extLst>
                  <a:ext uri="{0D108BD9-81ED-4DB2-BD59-A6C34878D82A}">
                    <a16:rowId xmlns:a16="http://schemas.microsoft.com/office/drawing/2014/main" val="352747561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a:t>[Welcome]: Testing </a:t>
            </a:r>
            <a:endParaRPr lang="en-NZ" dirty="0"/>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graphicFrame>
        <p:nvGraphicFramePr>
          <p:cNvPr id="3" name="Google Shape;92;p19">
            <a:extLst>
              <a:ext uri="{FF2B5EF4-FFF2-40B4-BE49-F238E27FC236}">
                <a16:creationId xmlns:a16="http://schemas.microsoft.com/office/drawing/2014/main" id="{769D7784-9B4E-6D2D-B3B0-78E10074B1A8}"/>
              </a:ext>
            </a:extLst>
          </p:cNvPr>
          <p:cNvGraphicFramePr/>
          <p:nvPr>
            <p:extLst>
              <p:ext uri="{D42A27DB-BD31-4B8C-83A1-F6EECF244321}">
                <p14:modId xmlns:p14="http://schemas.microsoft.com/office/powerpoint/2010/main" val="2096291770"/>
              </p:ext>
            </p:extLst>
          </p:nvPr>
        </p:nvGraphicFramePr>
        <p:xfrm>
          <a:off x="231493" y="3320706"/>
          <a:ext cx="5428527" cy="3329766"/>
        </p:xfrm>
        <a:graphic>
          <a:graphicData uri="http://schemas.openxmlformats.org/drawingml/2006/table">
            <a:tbl>
              <a:tblPr firstRow="1" bandRow="1">
                <a:noFill/>
              </a:tblPr>
              <a:tblGrid>
                <a:gridCol w="2846909">
                  <a:extLst>
                    <a:ext uri="{9D8B030D-6E8A-4147-A177-3AD203B41FA5}">
                      <a16:colId xmlns:a16="http://schemas.microsoft.com/office/drawing/2014/main" val="20000"/>
                    </a:ext>
                  </a:extLst>
                </a:gridCol>
                <a:gridCol w="2581618">
                  <a:extLst>
                    <a:ext uri="{9D8B030D-6E8A-4147-A177-3AD203B41FA5}">
                      <a16:colId xmlns:a16="http://schemas.microsoft.com/office/drawing/2014/main" val="20001"/>
                    </a:ext>
                  </a:extLst>
                </a:gridCol>
              </a:tblGrid>
              <a:tr h="339445">
                <a:tc>
                  <a:txBody>
                    <a:bodyPr/>
                    <a:lstStyle/>
                    <a:p>
                      <a:pPr marL="0" lvl="0" indent="0" algn="l" rtl="0">
                        <a:spcBef>
                          <a:spcPts val="0"/>
                        </a:spcBef>
                        <a:spcAft>
                          <a:spcPts val="0"/>
                        </a:spcAft>
                        <a:buNone/>
                      </a:pPr>
                      <a:r>
                        <a:rPr lang="en" sz="2400" b="1" dirty="0"/>
                        <a:t>Test Cases - input</a:t>
                      </a:r>
                      <a:endParaRPr sz="2400" b="1" dirty="0"/>
                    </a:p>
                  </a:txBody>
                  <a:tcPr marL="136823" marR="136823" marT="136823" marB="136823">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36823" marR="136823" marT="136823" marB="136823">
                    <a:solidFill>
                      <a:srgbClr val="CCCCCC"/>
                    </a:solidFill>
                  </a:tcPr>
                </a:tc>
                <a:extLst>
                  <a:ext uri="{0D108BD9-81ED-4DB2-BD59-A6C34878D82A}">
                    <a16:rowId xmlns:a16="http://schemas.microsoft.com/office/drawing/2014/main" val="10000"/>
                  </a:ext>
                </a:extLst>
              </a:tr>
              <a:tr h="0">
                <a:tc>
                  <a:txBody>
                    <a:bodyPr/>
                    <a:lstStyle/>
                    <a:p>
                      <a:pPr lvl="0" algn="l">
                        <a:lnSpc>
                          <a:spcPct val="100000"/>
                        </a:lnSpc>
                        <a:spcBef>
                          <a:spcPts val="0"/>
                        </a:spcBef>
                        <a:spcAft>
                          <a:spcPts val="0"/>
                        </a:spcAft>
                        <a:buNone/>
                      </a:pPr>
                      <a:r>
                        <a:rPr lang="en-US" sz="1500" b="1" i="0" u="none" strike="noStrike" noProof="0" dirty="0">
                          <a:solidFill>
                            <a:srgbClr val="6A8759"/>
                          </a:solidFill>
                          <a:latin typeface="Consolas"/>
                        </a:rPr>
                        <a:t>Add MONSTER</a:t>
                      </a:r>
                    </a:p>
                  </a:txBody>
                  <a:tcPr marL="221996" marR="221996" marT="221996" marB="221996"/>
                </a:tc>
                <a:tc>
                  <a:txBody>
                    <a:bodyPr/>
                    <a:lstStyle/>
                    <a:p>
                      <a:pPr lvl="0" algn="l">
                        <a:lnSpc>
                          <a:spcPct val="100000"/>
                        </a:lnSpc>
                        <a:spcBef>
                          <a:spcPts val="0"/>
                        </a:spcBef>
                        <a:spcAft>
                          <a:spcPts val="0"/>
                        </a:spcAft>
                        <a:buNone/>
                      </a:pPr>
                      <a:r>
                        <a:rPr lang="en-US" sz="1100" b="0" i="0" u="none" strike="noStrike" noProof="0" dirty="0" err="1">
                          <a:solidFill>
                            <a:schemeClr val="tx1"/>
                          </a:solidFill>
                          <a:latin typeface="Consolas"/>
                        </a:rPr>
                        <a:t>add_monster</a:t>
                      </a:r>
                      <a:r>
                        <a:rPr lang="en-US" sz="1100" b="0" i="0" u="none" strike="noStrike" noProof="0" dirty="0">
                          <a:solidFill>
                            <a:schemeClr val="tx1"/>
                          </a:solidFill>
                          <a:latin typeface="Consolas"/>
                        </a:rPr>
                        <a:t>()</a:t>
                      </a:r>
                      <a:endParaRPr lang="en-US" sz="1100" dirty="0">
                        <a:solidFill>
                          <a:schemeClr val="tx1"/>
                        </a:solidFill>
                      </a:endParaRPr>
                    </a:p>
                  </a:txBody>
                  <a:tcPr marL="221996" marR="221996" marT="221996" marB="221996"/>
                </a:tc>
                <a:extLst>
                  <a:ext uri="{0D108BD9-81ED-4DB2-BD59-A6C34878D82A}">
                    <a16:rowId xmlns:a16="http://schemas.microsoft.com/office/drawing/2014/main" val="10001"/>
                  </a:ext>
                </a:extLst>
              </a:tr>
              <a:tr h="0">
                <a:tc>
                  <a:txBody>
                    <a:bodyPr/>
                    <a:lstStyle/>
                    <a:p>
                      <a:pPr lvl="0" algn="l">
                        <a:lnSpc>
                          <a:spcPct val="100000"/>
                        </a:lnSpc>
                        <a:spcBef>
                          <a:spcPts val="0"/>
                        </a:spcBef>
                        <a:spcAft>
                          <a:spcPts val="0"/>
                        </a:spcAft>
                        <a:buNone/>
                      </a:pPr>
                      <a:r>
                        <a:rPr kumimoji="0" lang="en-US" sz="1500" b="1" i="0" u="none" strike="noStrike" kern="1200" cap="none" spc="0" normalizeH="0" baseline="0" noProof="0" dirty="0">
                          <a:ln>
                            <a:noFill/>
                          </a:ln>
                          <a:solidFill>
                            <a:srgbClr val="6A8759"/>
                          </a:solidFill>
                          <a:effectLst/>
                          <a:uLnTx/>
                          <a:uFillTx/>
                          <a:latin typeface="Consolas"/>
                          <a:ea typeface="+mn-ea"/>
                          <a:cs typeface="+mn-cs"/>
                        </a:rPr>
                        <a:t>Remove MONSTER</a:t>
                      </a:r>
                      <a:endParaRPr lang="en-US" sz="1500" b="1" i="0" u="none" strike="noStrike" noProof="0" dirty="0">
                        <a:solidFill>
                          <a:srgbClr val="6A8759"/>
                        </a:solidFill>
                        <a:latin typeface="Consolas"/>
                      </a:endParaRPr>
                    </a:p>
                  </a:txBody>
                  <a:tcPr marL="221996" marR="221996" marT="221996" marB="22199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err="1">
                          <a:ln>
                            <a:noFill/>
                          </a:ln>
                          <a:solidFill>
                            <a:prstClr val="black"/>
                          </a:solidFill>
                          <a:effectLst/>
                          <a:uLnTx/>
                          <a:uFillTx/>
                          <a:latin typeface="Consolas"/>
                          <a:ea typeface="+mn-ea"/>
                          <a:cs typeface="+mn-cs"/>
                        </a:rPr>
                        <a:t>remove_monster</a:t>
                      </a:r>
                      <a:r>
                        <a:rPr kumimoji="0" lang="en-US" sz="1100" b="0" i="0" u="none" strike="noStrike" kern="1200" cap="none" spc="0" normalizeH="0" baseline="0" noProof="0" dirty="0">
                          <a:ln>
                            <a:noFill/>
                          </a:ln>
                          <a:solidFill>
                            <a:prstClr val="black"/>
                          </a:solidFill>
                          <a:effectLst/>
                          <a:uLnTx/>
                          <a:uFillTx/>
                          <a:latin typeface="Consolas"/>
                          <a:ea typeface="+mn-ea"/>
                          <a:cs typeface="+mn-cs"/>
                        </a:rPr>
                        <a:t>()</a:t>
                      </a: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txBody>
                  <a:tcPr marL="221996" marR="221996" marT="221996" marB="221996"/>
                </a:tc>
                <a:extLst>
                  <a:ext uri="{0D108BD9-81ED-4DB2-BD59-A6C34878D82A}">
                    <a16:rowId xmlns:a16="http://schemas.microsoft.com/office/drawing/2014/main" val="1603092495"/>
                  </a:ext>
                </a:extLst>
              </a:tr>
              <a:tr h="0">
                <a:tc>
                  <a:txBody>
                    <a:bodyPr/>
                    <a:lstStyle/>
                    <a:p>
                      <a:pPr lvl="0" algn="l">
                        <a:lnSpc>
                          <a:spcPct val="100000"/>
                        </a:lnSpc>
                        <a:spcBef>
                          <a:spcPts val="0"/>
                        </a:spcBef>
                        <a:spcAft>
                          <a:spcPts val="0"/>
                        </a:spcAft>
                        <a:buNone/>
                      </a:pPr>
                      <a:r>
                        <a:rPr lang="en-US" sz="1500" b="1" i="0" u="none" strike="noStrike" noProof="0" dirty="0">
                          <a:solidFill>
                            <a:srgbClr val="6A8759"/>
                          </a:solidFill>
                          <a:latin typeface="Consolas"/>
                        </a:rPr>
                        <a:t>Find Show</a:t>
                      </a:r>
                      <a:endParaRPr lang="en-US" sz="1500" b="1" dirty="0"/>
                    </a:p>
                  </a:txBody>
                  <a:tcPr marL="221995" marR="221995" marT="221995" marB="221995"/>
                </a:tc>
                <a:tc>
                  <a:txBody>
                    <a:bodyPr/>
                    <a:lstStyle/>
                    <a:p>
                      <a:pPr lvl="0" algn="l">
                        <a:lnSpc>
                          <a:spcPct val="100000"/>
                        </a:lnSpc>
                        <a:spcBef>
                          <a:spcPts val="0"/>
                        </a:spcBef>
                        <a:spcAft>
                          <a:spcPts val="0"/>
                        </a:spcAft>
                        <a:buNone/>
                      </a:pPr>
                      <a:r>
                        <a:rPr lang="en-US" sz="1100" b="0" i="0" u="none" strike="noStrike" noProof="0" dirty="0" err="1">
                          <a:solidFill>
                            <a:schemeClr val="tx1"/>
                          </a:solidFill>
                          <a:latin typeface="Consolas"/>
                        </a:rPr>
                        <a:t>Find_show</a:t>
                      </a:r>
                      <a:r>
                        <a:rPr lang="en-US" sz="1100" b="0" i="0" u="none" strike="noStrike" noProof="0" dirty="0">
                          <a:solidFill>
                            <a:schemeClr val="tx1"/>
                          </a:solidFill>
                          <a:latin typeface="Consolas"/>
                        </a:rPr>
                        <a:t>()</a:t>
                      </a:r>
                      <a:endParaRPr lang="en-US" sz="1100" dirty="0">
                        <a:solidFill>
                          <a:schemeClr val="tx1"/>
                        </a:solidFill>
                      </a:endParaRPr>
                    </a:p>
                  </a:txBody>
                  <a:tcPr marL="221995" marR="221995" marT="221995" marB="221995"/>
                </a:tc>
                <a:extLst>
                  <a:ext uri="{0D108BD9-81ED-4DB2-BD59-A6C34878D82A}">
                    <a16:rowId xmlns:a16="http://schemas.microsoft.com/office/drawing/2014/main" val="2439926434"/>
                  </a:ext>
                </a:extLst>
              </a:tr>
              <a:tr h="670871">
                <a:tc>
                  <a:txBody>
                    <a:bodyPr/>
                    <a:lstStyle/>
                    <a:p>
                      <a:pPr lvl="0" algn="l">
                        <a:lnSpc>
                          <a:spcPct val="100000"/>
                        </a:lnSpc>
                        <a:spcBef>
                          <a:spcPts val="0"/>
                        </a:spcBef>
                        <a:spcAft>
                          <a:spcPts val="0"/>
                        </a:spcAft>
                        <a:buNone/>
                      </a:pPr>
                      <a:r>
                        <a:rPr lang="en-US" sz="1500" b="1" i="0" u="none" strike="noStrike" noProof="0" dirty="0">
                          <a:solidFill>
                            <a:srgbClr val="6A8759"/>
                          </a:solidFill>
                          <a:latin typeface="Consolas"/>
                        </a:rPr>
                        <a:t>Exit</a:t>
                      </a:r>
                    </a:p>
                  </a:txBody>
                  <a:tcPr marL="221993" marR="221993" marT="221993" marB="221993"/>
                </a:tc>
                <a:tc>
                  <a:txBody>
                    <a:bodyPr/>
                    <a:lstStyle/>
                    <a:p>
                      <a:r>
                        <a:rPr lang="en-US" sz="1100" kern="1200" dirty="0">
                          <a:solidFill>
                            <a:schemeClr val="tx1"/>
                          </a:solidFill>
                          <a:effectLst/>
                          <a:latin typeface="+mn-lt"/>
                          <a:ea typeface="+mn-ea"/>
                          <a:cs typeface="+mn-cs"/>
                        </a:rPr>
                        <a:t>Exit()</a:t>
                      </a:r>
                    </a:p>
                  </a:txBody>
                  <a:tcPr marL="221993" marR="221993" marT="221993" marB="221993"/>
                </a:tc>
                <a:extLst>
                  <a:ext uri="{0D108BD9-81ED-4DB2-BD59-A6C34878D82A}">
                    <a16:rowId xmlns:a16="http://schemas.microsoft.com/office/drawing/2014/main" val="3527475613"/>
                  </a:ext>
                </a:extLst>
              </a:tr>
            </a:tbl>
          </a:graphicData>
        </a:graphic>
      </p:graphicFrame>
      <p:pic>
        <p:nvPicPr>
          <p:cNvPr id="14" name="Picture 13">
            <a:extLst>
              <a:ext uri="{FF2B5EF4-FFF2-40B4-BE49-F238E27FC236}">
                <a16:creationId xmlns:a16="http://schemas.microsoft.com/office/drawing/2014/main" id="{DB2C35B1-3E50-6683-B112-400C0ACF6884}"/>
              </a:ext>
            </a:extLst>
          </p:cNvPr>
          <p:cNvPicPr>
            <a:picLocks noChangeAspect="1"/>
          </p:cNvPicPr>
          <p:nvPr/>
        </p:nvPicPr>
        <p:blipFill>
          <a:blip r:embed="rId3"/>
          <a:stretch>
            <a:fillRect/>
          </a:stretch>
        </p:blipFill>
        <p:spPr>
          <a:xfrm>
            <a:off x="4140151" y="2129742"/>
            <a:ext cx="3228845" cy="1030061"/>
          </a:xfrm>
          <a:prstGeom prst="rect">
            <a:avLst/>
          </a:prstGeom>
          <a:ln w="38100">
            <a:solidFill>
              <a:srgbClr val="FF0000"/>
            </a:solidFill>
          </a:ln>
        </p:spPr>
      </p:pic>
      <p:pic>
        <p:nvPicPr>
          <p:cNvPr id="17" name="Picture 16">
            <a:extLst>
              <a:ext uri="{FF2B5EF4-FFF2-40B4-BE49-F238E27FC236}">
                <a16:creationId xmlns:a16="http://schemas.microsoft.com/office/drawing/2014/main" id="{B63EB44D-B899-B4B4-0812-BF22E57D7EF9}"/>
              </a:ext>
            </a:extLst>
          </p:cNvPr>
          <p:cNvPicPr>
            <a:picLocks noChangeAspect="1"/>
          </p:cNvPicPr>
          <p:nvPr/>
        </p:nvPicPr>
        <p:blipFill>
          <a:blip r:embed="rId4"/>
          <a:stretch>
            <a:fillRect/>
          </a:stretch>
        </p:blipFill>
        <p:spPr>
          <a:xfrm>
            <a:off x="5821928" y="3354624"/>
            <a:ext cx="3213272" cy="1030061"/>
          </a:xfrm>
          <a:prstGeom prst="rect">
            <a:avLst/>
          </a:prstGeom>
          <a:ln w="38100">
            <a:solidFill>
              <a:srgbClr val="FFC000"/>
            </a:solidFill>
          </a:ln>
        </p:spPr>
      </p:pic>
      <p:pic>
        <p:nvPicPr>
          <p:cNvPr id="19" name="Picture 18">
            <a:extLst>
              <a:ext uri="{FF2B5EF4-FFF2-40B4-BE49-F238E27FC236}">
                <a16:creationId xmlns:a16="http://schemas.microsoft.com/office/drawing/2014/main" id="{D66C36E6-34AA-4D62-9E0A-0832DC3B463C}"/>
              </a:ext>
            </a:extLst>
          </p:cNvPr>
          <p:cNvPicPr>
            <a:picLocks noChangeAspect="1"/>
          </p:cNvPicPr>
          <p:nvPr/>
        </p:nvPicPr>
        <p:blipFill>
          <a:blip r:embed="rId5"/>
          <a:stretch>
            <a:fillRect/>
          </a:stretch>
        </p:blipFill>
        <p:spPr>
          <a:xfrm>
            <a:off x="5821928" y="4536204"/>
            <a:ext cx="3282905" cy="1030061"/>
          </a:xfrm>
          <a:prstGeom prst="rect">
            <a:avLst/>
          </a:prstGeom>
          <a:ln w="38100">
            <a:solidFill>
              <a:srgbClr val="92D050"/>
            </a:solidFill>
          </a:ln>
        </p:spPr>
      </p:pic>
      <p:pic>
        <p:nvPicPr>
          <p:cNvPr id="21" name="Picture 20">
            <a:extLst>
              <a:ext uri="{FF2B5EF4-FFF2-40B4-BE49-F238E27FC236}">
                <a16:creationId xmlns:a16="http://schemas.microsoft.com/office/drawing/2014/main" id="{D24A0DD1-437F-2700-330F-A1F3BF0ADC0F}"/>
              </a:ext>
            </a:extLst>
          </p:cNvPr>
          <p:cNvPicPr>
            <a:picLocks noChangeAspect="1"/>
          </p:cNvPicPr>
          <p:nvPr/>
        </p:nvPicPr>
        <p:blipFill>
          <a:blip r:embed="rId6"/>
          <a:stretch>
            <a:fillRect/>
          </a:stretch>
        </p:blipFill>
        <p:spPr>
          <a:xfrm>
            <a:off x="5821928" y="5717784"/>
            <a:ext cx="3478127" cy="1030061"/>
          </a:xfrm>
          <a:prstGeom prst="rect">
            <a:avLst/>
          </a:prstGeom>
          <a:ln w="38100">
            <a:solidFill>
              <a:srgbClr val="00B0F0"/>
            </a:solidFill>
          </a:ln>
        </p:spPr>
      </p:pic>
      <p:sp>
        <p:nvSpPr>
          <p:cNvPr id="22" name="Rectangle 21">
            <a:extLst>
              <a:ext uri="{FF2B5EF4-FFF2-40B4-BE49-F238E27FC236}">
                <a16:creationId xmlns:a16="http://schemas.microsoft.com/office/drawing/2014/main" id="{4ABE1112-23B4-7758-ACC0-086456B24335}"/>
              </a:ext>
            </a:extLst>
          </p:cNvPr>
          <p:cNvSpPr/>
          <p:nvPr/>
        </p:nvSpPr>
        <p:spPr>
          <a:xfrm>
            <a:off x="231493" y="3958542"/>
            <a:ext cx="5428527" cy="6713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noFill/>
            </a:endParaRPr>
          </a:p>
        </p:txBody>
      </p:sp>
      <p:sp>
        <p:nvSpPr>
          <p:cNvPr id="23" name="Rectangle 22">
            <a:extLst>
              <a:ext uri="{FF2B5EF4-FFF2-40B4-BE49-F238E27FC236}">
                <a16:creationId xmlns:a16="http://schemas.microsoft.com/office/drawing/2014/main" id="{0B984135-863B-8058-26B1-1AFE8DDA5432}"/>
              </a:ext>
            </a:extLst>
          </p:cNvPr>
          <p:cNvSpPr/>
          <p:nvPr/>
        </p:nvSpPr>
        <p:spPr>
          <a:xfrm>
            <a:off x="233421" y="4631802"/>
            <a:ext cx="5428527" cy="671331"/>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solidFill>
                <a:srgbClr val="FFC000"/>
              </a:solidFill>
            </a:endParaRPr>
          </a:p>
        </p:txBody>
      </p:sp>
      <p:sp>
        <p:nvSpPr>
          <p:cNvPr id="24" name="Rectangle 23">
            <a:extLst>
              <a:ext uri="{FF2B5EF4-FFF2-40B4-BE49-F238E27FC236}">
                <a16:creationId xmlns:a16="http://schemas.microsoft.com/office/drawing/2014/main" id="{A8F60FC8-A749-92FD-81E4-A716AB2B3659}"/>
              </a:ext>
            </a:extLst>
          </p:cNvPr>
          <p:cNvSpPr/>
          <p:nvPr/>
        </p:nvSpPr>
        <p:spPr>
          <a:xfrm>
            <a:off x="227498" y="5305148"/>
            <a:ext cx="5428527" cy="671331"/>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solidFill>
                <a:srgbClr val="FFC000"/>
              </a:solidFill>
            </a:endParaRPr>
          </a:p>
        </p:txBody>
      </p:sp>
      <p:sp>
        <p:nvSpPr>
          <p:cNvPr id="25" name="Rectangle 24">
            <a:extLst>
              <a:ext uri="{FF2B5EF4-FFF2-40B4-BE49-F238E27FC236}">
                <a16:creationId xmlns:a16="http://schemas.microsoft.com/office/drawing/2014/main" id="{0F437F7D-1223-E524-F76D-21CE30092E19}"/>
              </a:ext>
            </a:extLst>
          </p:cNvPr>
          <p:cNvSpPr/>
          <p:nvPr/>
        </p:nvSpPr>
        <p:spPr>
          <a:xfrm>
            <a:off x="229428" y="5966831"/>
            <a:ext cx="5428527" cy="671331"/>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solidFill>
                <a:srgbClr val="FFC000"/>
              </a:solidFill>
            </a:endParaRPr>
          </a:p>
        </p:txBody>
      </p:sp>
      <p:sp>
        <p:nvSpPr>
          <p:cNvPr id="5" name="TextBox 4">
            <a:extLst>
              <a:ext uri="{FF2B5EF4-FFF2-40B4-BE49-F238E27FC236}">
                <a16:creationId xmlns:a16="http://schemas.microsoft.com/office/drawing/2014/main" id="{843E468E-03F1-5074-4280-79803E829DA3}"/>
              </a:ext>
            </a:extLst>
          </p:cNvPr>
          <p:cNvSpPr txBox="1"/>
          <p:nvPr/>
        </p:nvSpPr>
        <p:spPr>
          <a:xfrm>
            <a:off x="7882359" y="2447028"/>
            <a:ext cx="4078148" cy="646331"/>
          </a:xfrm>
          <a:prstGeom prst="rect">
            <a:avLst/>
          </a:prstGeom>
          <a:noFill/>
        </p:spPr>
        <p:txBody>
          <a:bodyPr wrap="square" rtlCol="0">
            <a:spAutoFit/>
          </a:bodyPr>
          <a:lstStyle/>
          <a:p>
            <a:r>
              <a:rPr lang="en-NZ" dirty="0"/>
              <a:t>Placeholders just to test that it was working</a:t>
            </a:r>
          </a:p>
        </p:txBody>
      </p:sp>
      <p:pic>
        <p:nvPicPr>
          <p:cNvPr id="7" name="Picture 6">
            <a:extLst>
              <a:ext uri="{FF2B5EF4-FFF2-40B4-BE49-F238E27FC236}">
                <a16:creationId xmlns:a16="http://schemas.microsoft.com/office/drawing/2014/main" id="{6EDDC825-7A09-25B3-071A-7220BDBBCA8D}"/>
              </a:ext>
            </a:extLst>
          </p:cNvPr>
          <p:cNvPicPr>
            <a:picLocks noChangeAspect="1"/>
          </p:cNvPicPr>
          <p:nvPr/>
        </p:nvPicPr>
        <p:blipFill>
          <a:blip r:embed="rId7"/>
          <a:stretch>
            <a:fillRect/>
          </a:stretch>
        </p:blipFill>
        <p:spPr>
          <a:xfrm>
            <a:off x="227498" y="1965543"/>
            <a:ext cx="3734124" cy="1226926"/>
          </a:xfrm>
          <a:prstGeom prst="rect">
            <a:avLst/>
          </a:prstGeom>
        </p:spPr>
      </p:pic>
      <p:sp>
        <p:nvSpPr>
          <p:cNvPr id="9" name="Rectangle 8">
            <a:extLst>
              <a:ext uri="{FF2B5EF4-FFF2-40B4-BE49-F238E27FC236}">
                <a16:creationId xmlns:a16="http://schemas.microsoft.com/office/drawing/2014/main" id="{CBFE2EEF-C35E-A124-460B-3C842845DDF4}"/>
              </a:ext>
            </a:extLst>
          </p:cNvPr>
          <p:cNvSpPr/>
          <p:nvPr/>
        </p:nvSpPr>
        <p:spPr>
          <a:xfrm>
            <a:off x="273799" y="2905246"/>
            <a:ext cx="913488" cy="26613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 name="Rectangle 9">
            <a:extLst>
              <a:ext uri="{FF2B5EF4-FFF2-40B4-BE49-F238E27FC236}">
                <a16:creationId xmlns:a16="http://schemas.microsoft.com/office/drawing/2014/main" id="{15D12298-D2DD-1CE1-1A66-6CD6545F1E61}"/>
              </a:ext>
            </a:extLst>
          </p:cNvPr>
          <p:cNvSpPr/>
          <p:nvPr/>
        </p:nvSpPr>
        <p:spPr>
          <a:xfrm>
            <a:off x="1331090" y="2907174"/>
            <a:ext cx="1194122" cy="266132"/>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Rectangle 10">
            <a:extLst>
              <a:ext uri="{FF2B5EF4-FFF2-40B4-BE49-F238E27FC236}">
                <a16:creationId xmlns:a16="http://schemas.microsoft.com/office/drawing/2014/main" id="{1DB374A9-F5F2-76CD-37B4-8D0EF743006F}"/>
              </a:ext>
            </a:extLst>
          </p:cNvPr>
          <p:cNvSpPr/>
          <p:nvPr/>
        </p:nvSpPr>
        <p:spPr>
          <a:xfrm>
            <a:off x="2657439" y="2905246"/>
            <a:ext cx="714655" cy="269987"/>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Rectangle 11">
            <a:extLst>
              <a:ext uri="{FF2B5EF4-FFF2-40B4-BE49-F238E27FC236}">
                <a16:creationId xmlns:a16="http://schemas.microsoft.com/office/drawing/2014/main" id="{58CC27B4-D283-AC5A-6E91-3ADCE12914CB}"/>
              </a:ext>
            </a:extLst>
          </p:cNvPr>
          <p:cNvSpPr/>
          <p:nvPr/>
        </p:nvSpPr>
        <p:spPr>
          <a:xfrm>
            <a:off x="3481172" y="2893672"/>
            <a:ext cx="468875" cy="271914"/>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89592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37AA4149E3FCE42B2F0D36F55263BE7" ma:contentTypeVersion="3" ma:contentTypeDescription="Create a new document." ma:contentTypeScope="" ma:versionID="f7f1c092f231b6630c24ec1f654af881">
  <xsd:schema xmlns:xsd="http://www.w3.org/2001/XMLSchema" xmlns:xs="http://www.w3.org/2001/XMLSchema" xmlns:p="http://schemas.microsoft.com/office/2006/metadata/properties" xmlns:ns2="205ad105-7c38-4030-89bf-bb8828f957ce" targetNamespace="http://schemas.microsoft.com/office/2006/metadata/properties" ma:root="true" ma:fieldsID="4b98ef4347ca2c9d6ddeb86b863b8840" ns2:_="">
    <xsd:import namespace="205ad105-7c38-4030-89bf-bb8828f957ce"/>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5ad105-7c38-4030-89bf-bb8828f957c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18AE1B-89AB-4E8D-A474-F3B1187AE7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5ad105-7c38-4030-89bf-bb8828f957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25CDDF-CD31-423A-BEB8-DE00B73966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3312</TotalTime>
  <Words>5824</Words>
  <Application>Microsoft Office PowerPoint</Application>
  <PresentationFormat>Widescreen</PresentationFormat>
  <Paragraphs>661</Paragraphs>
  <Slides>47</Slides>
  <Notes>43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Bahnschrift Light</vt:lpstr>
      <vt:lpstr>Calibri</vt:lpstr>
      <vt:lpstr>Calibri Light</vt:lpstr>
      <vt:lpstr>Consolas</vt:lpstr>
      <vt:lpstr>Office Theme</vt:lpstr>
      <vt:lpstr>AS91896[2.7] AS91887[2.8] Documentation</vt:lpstr>
      <vt:lpstr>[Monster_Cards_Internal]</vt:lpstr>
      <vt:lpstr>Explain relevant Implications:</vt:lpstr>
      <vt:lpstr>Explain relevant Implications:</vt:lpstr>
      <vt:lpstr>Decomposition:</vt:lpstr>
      <vt:lpstr>Decomposition:</vt:lpstr>
      <vt:lpstr>[Welcome] (Trello screenshot)</vt:lpstr>
      <vt:lpstr>[Welcome] - Test Plan</vt:lpstr>
      <vt:lpstr>[Welcome]: Testing </vt:lpstr>
      <vt:lpstr>[Add Monster Cards] (Trello screenshot)</vt:lpstr>
      <vt:lpstr>[Add Monster Cards] - Test Plan</vt:lpstr>
      <vt:lpstr>[Add Monster Cards]: Testing </vt:lpstr>
      <vt:lpstr>[Add Monster Cards]: Testing </vt:lpstr>
      <vt:lpstr>[Remove Monster Cards] (Trello screenshot)</vt:lpstr>
      <vt:lpstr>[Remove Monster Cards] - Test Plan</vt:lpstr>
      <vt:lpstr>[Remove Monster Cards]: Testing </vt:lpstr>
      <vt:lpstr>[Find Monster Cards] (Trello screenshot)</vt:lpstr>
      <vt:lpstr>[Find Monster Cards] - Test Plan</vt:lpstr>
      <vt:lpstr>[Find Monster Cards]: Testing </vt:lpstr>
      <vt:lpstr>[Edit Monster Card] (Trello screenshot)</vt:lpstr>
      <vt:lpstr>[Edit Monster Cards] - Test Plan</vt:lpstr>
      <vt:lpstr>[Edit Monster Cards] - Test Plan</vt:lpstr>
      <vt:lpstr>[Edit Monster Cards]: Testing </vt:lpstr>
      <vt:lpstr>[Edit Monster Cards]: Testing </vt:lpstr>
      <vt:lpstr>[Show Monster Cards] (Trello screenshot)</vt:lpstr>
      <vt:lpstr>[Show Monster Cards] - Test Plan</vt:lpstr>
      <vt:lpstr>[Show Monster Cards]: Testing </vt:lpstr>
      <vt:lpstr>[Show_Monster]: Trialling </vt:lpstr>
      <vt:lpstr>[Add_Monster]: Trialling </vt:lpstr>
      <vt:lpstr>Assembled Outcome Testing:1</vt:lpstr>
      <vt:lpstr>Assembled Outcome Testing: 1</vt:lpstr>
      <vt:lpstr>Assembled Outcome Testing:2</vt:lpstr>
      <vt:lpstr>Assembled Outcome Testing: 2</vt:lpstr>
      <vt:lpstr>Assembled Outcome Testing:3</vt:lpstr>
      <vt:lpstr>Assembled Outcome Testing: 3</vt:lpstr>
      <vt:lpstr>Assembled Outcome Testing:4</vt:lpstr>
      <vt:lpstr>Assembled Outcome Testing: 4</vt:lpstr>
      <vt:lpstr>Assembled Outcome Testing:5</vt:lpstr>
      <vt:lpstr>Assembled Outcome Testing: 5 (same as 2 as they use the same edit component)</vt:lpstr>
      <vt:lpstr>Assembled Outcome Testing: 6</vt:lpstr>
      <vt:lpstr>Assembled Outcome Testing: 6</vt:lpstr>
      <vt:lpstr>Feedback</vt:lpstr>
      <vt:lpstr>Address relevant Implications:</vt:lpstr>
      <vt:lpstr>Address relevant Implications:</vt:lpstr>
      <vt:lpstr>Version Control Evidence:</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Peter McKay</cp:lastModifiedBy>
  <cp:revision>22</cp:revision>
  <dcterms:created xsi:type="dcterms:W3CDTF">2020-03-13T23:52:53Z</dcterms:created>
  <dcterms:modified xsi:type="dcterms:W3CDTF">2023-05-28T11:58:02Z</dcterms:modified>
</cp:coreProperties>
</file>