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17"/>
  </p:notesMasterIdLst>
  <p:sldIdLst>
    <p:sldId id="256" r:id="rId4"/>
    <p:sldId id="258" r:id="rId5"/>
    <p:sldId id="272" r:id="rId6"/>
    <p:sldId id="275" r:id="rId7"/>
    <p:sldId id="260" r:id="rId8"/>
    <p:sldId id="268" r:id="rId9"/>
    <p:sldId id="269" r:id="rId10"/>
    <p:sldId id="274" r:id="rId11"/>
    <p:sldId id="273" r:id="rId12"/>
    <p:sldId id="263" r:id="rId13"/>
    <p:sldId id="270" r:id="rId14"/>
    <p:sldId id="261"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546" autoAdjust="0"/>
  </p:normalViewPr>
  <p:slideViewPr>
    <p:cSldViewPr snapToGrid="0">
      <p:cViewPr varScale="1">
        <p:scale>
          <a:sx n="66" d="100"/>
          <a:sy n="66" d="100"/>
        </p:scale>
        <p:origin x="27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1.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1/05/2023</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13</a:t>
            </a:fld>
            <a:endParaRPr lang="en-NZ"/>
          </a:p>
        </p:txBody>
      </p:sp>
    </p:spTree>
    <p:extLst>
      <p:ext uri="{BB962C8B-B14F-4D97-AF65-F5344CB8AC3E}">
        <p14:creationId xmlns:p14="http://schemas.microsoft.com/office/powerpoint/2010/main" val="1738331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376639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5</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8</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10</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12</a:t>
            </a:fld>
            <a:endParaRPr lang="en-NZ"/>
          </a:p>
        </p:txBody>
      </p:sp>
    </p:spTree>
    <p:extLst>
      <p:ext uri="{BB962C8B-B14F-4D97-AF65-F5344CB8AC3E}">
        <p14:creationId xmlns:p14="http://schemas.microsoft.com/office/powerpoint/2010/main" val="1431557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1/05/2023</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1/05/2023</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1/05/2023</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1/05/2023</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1/05/2023</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1/05/2023</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1/05/2023</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1/05/2023</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1/05/2023</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1/05/2023</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1/05/2023</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1/05/2023</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a:bodyPr>
          <a:lstStyle/>
          <a:p>
            <a:r>
              <a:rPr lang="en-NZ" dirty="0"/>
              <a:t>AS91896[2.7] AS91887[2.8]</a:t>
            </a:r>
            <a:br>
              <a:rPr lang="en-NZ" dirty="0"/>
            </a:br>
            <a:r>
              <a:rPr lang="en-NZ" dirty="0"/>
              <a:t>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a:lstStyle/>
          <a:p>
            <a:endParaRPr lang="en-NZ" b="1" dirty="0"/>
          </a:p>
          <a:p>
            <a:r>
              <a:rPr lang="en-NZ" b="1" dirty="0"/>
              <a:t>[Peter McKay]</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84233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314179954"/>
              </p:ext>
            </p:extLst>
          </p:nvPr>
        </p:nvGraphicFramePr>
        <p:xfrm>
          <a:off x="782320" y="1213485"/>
          <a:ext cx="10627360" cy="18542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57549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646331"/>
          </a:xfrm>
          <a:prstGeom prst="rect">
            <a:avLst/>
          </a:prstGeom>
        </p:spPr>
        <p:txBody>
          <a:bodyPr wrap="square">
            <a:spAutoFit/>
          </a:bodyPr>
          <a:lstStyle/>
          <a:p>
            <a:r>
              <a:rPr lang="en-NZ" i="1" dirty="0">
                <a:latin typeface="Arial" panose="020B0604020202020204" pitchFamily="34" charset="0"/>
              </a:rPr>
              <a:t>Discuss how the information from planning, testing and trialling of components assisted in the development of a high-quality outcome.</a:t>
            </a:r>
          </a:p>
        </p:txBody>
      </p:sp>
    </p:spTree>
    <p:extLst>
      <p:ext uri="{BB962C8B-B14F-4D97-AF65-F5344CB8AC3E}">
        <p14:creationId xmlns:p14="http://schemas.microsoft.com/office/powerpoint/2010/main" val="2276153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t>[Monster_Cards_Internal]</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4"/>
            <a:ext cx="8520600" cy="2009343"/>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a:t>
            </a:r>
          </a:p>
          <a:p>
            <a:pPr marL="0" indent="0">
              <a:lnSpc>
                <a:spcPct val="100000"/>
              </a:lnSpc>
              <a:spcBef>
                <a:spcPts val="0"/>
              </a:spcBef>
              <a:buClr>
                <a:schemeClr val="dk1"/>
              </a:buClr>
              <a:buSzPts val="1100"/>
              <a:buFont typeface="Arial"/>
              <a:buNone/>
            </a:pPr>
            <a:r>
              <a:rPr lang="en-NZ" sz="2000" b="1" dirty="0">
                <a:solidFill>
                  <a:srgbClr val="FF0000"/>
                </a:solidFill>
              </a:rPr>
              <a:t>[https://github.com/peter123321123321/Monster-Cards-Internal]</a:t>
            </a: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a:t>
            </a:r>
          </a:p>
          <a:p>
            <a:pPr marL="0" indent="0">
              <a:lnSpc>
                <a:spcPct val="100000"/>
              </a:lnSpc>
              <a:spcBef>
                <a:spcPts val="0"/>
              </a:spcBef>
              <a:buClr>
                <a:schemeClr val="dk1"/>
              </a:buClr>
              <a:buSzPts val="1100"/>
              <a:buNone/>
            </a:pPr>
            <a:r>
              <a:rPr lang="en-NZ" sz="2000" b="1" dirty="0">
                <a:solidFill>
                  <a:srgbClr val="FF0000"/>
                </a:solidFill>
              </a:rPr>
              <a:t>[https://trello.com/b/HvmDrkWJ/monstercardsinternal]</a:t>
            </a: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a:t>
            </a:r>
          </a:p>
          <a:p>
            <a:pPr marL="0" indent="0">
              <a:lnSpc>
                <a:spcPct val="100000"/>
              </a:lnSpc>
              <a:spcBef>
                <a:spcPts val="0"/>
              </a:spcBef>
              <a:buClr>
                <a:schemeClr val="dk1"/>
              </a:buClr>
              <a:buSzPts val="1100"/>
              <a:buNone/>
            </a:pPr>
            <a:r>
              <a:rPr lang="en-NZ" sz="2000" b="1" dirty="0">
                <a:solidFill>
                  <a:srgbClr val="274E13"/>
                </a:solidFill>
              </a:rPr>
              <a:t>[]</a:t>
            </a: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41248" y="256032"/>
            <a:ext cx="10506456" cy="1014984"/>
          </a:xfrm>
        </p:spPr>
        <p:txBody>
          <a:bodyPr vert="horz" lIns="91440" tIns="45720" rIns="91440" bIns="45720" rtlCol="0" anchor="b">
            <a:normAutofit/>
          </a:bodyPr>
          <a:lstStyle/>
          <a:p>
            <a:pPr>
              <a:spcAft>
                <a:spcPts val="0"/>
              </a:spcAft>
            </a:pPr>
            <a:r>
              <a:rPr lang="en-US" kern="1200">
                <a:solidFill>
                  <a:schemeClr val="tx1"/>
                </a:solidFill>
                <a:latin typeface="+mj-lt"/>
                <a:ea typeface="+mj-ea"/>
                <a:cs typeface="+mj-cs"/>
              </a:rPr>
              <a:t>Explain relevant Implications:</a:t>
            </a:r>
          </a:p>
        </p:txBody>
      </p:sp>
      <p:sp>
        <p:nvSpPr>
          <p:cNvPr id="13" name="Rectangle 12">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Rectangle 4">
            <a:extLst>
              <a:ext uri="{FF2B5EF4-FFF2-40B4-BE49-F238E27FC236}">
                <a16:creationId xmlns:a16="http://schemas.microsoft.com/office/drawing/2014/main" id="{ACAE53BB-FF7D-43E7-AF26-E5A3D9A837CF}"/>
              </a:ext>
            </a:extLst>
          </p:cNvPr>
          <p:cNvSpPr/>
          <p:nvPr/>
        </p:nvSpPr>
        <p:spPr>
          <a:xfrm>
            <a:off x="1078263" y="1915150"/>
            <a:ext cx="9653340" cy="356534"/>
          </a:xfrm>
          <a:prstGeom prst="rect">
            <a:avLst/>
          </a:prstGeom>
        </p:spPr>
        <p:txBody>
          <a:bodyPr wrap="square">
            <a:spAutoFit/>
          </a:bodyPr>
          <a:lstStyle/>
          <a:p>
            <a:pPr defTabSz="877824">
              <a:spcAft>
                <a:spcPts val="600"/>
              </a:spcAft>
              <a:defRPr/>
            </a:pPr>
            <a:r>
              <a:rPr lang="en-NZ" sz="1728" i="1" kern="1200" dirty="0">
                <a:solidFill>
                  <a:schemeClr val="tx1"/>
                </a:solidFill>
                <a:latin typeface="+mn-lt"/>
                <a:ea typeface="+mn-ea"/>
                <a:cs typeface="+mn-cs"/>
              </a:rPr>
              <a:t>Additional rows can be added by clicking in the last cell and then using the Tab key </a:t>
            </a:r>
            <a:endParaRPr lang="en-NZ" i="1" dirty="0"/>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3861743078"/>
              </p:ext>
            </p:extLst>
          </p:nvPr>
        </p:nvGraphicFramePr>
        <p:xfrm>
          <a:off x="1078263" y="2453788"/>
          <a:ext cx="10515600" cy="396748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the implication and say how it is relevant to </a:t>
                      </a:r>
                      <a:r>
                        <a:rPr lang="en-NZ"/>
                        <a:t>this project</a:t>
                      </a:r>
                      <a:endParaRPr lang="en-NZ" dirty="0"/>
                    </a:p>
                  </a:txBody>
                  <a:tcPr/>
                </a:tc>
                <a:extLst>
                  <a:ext uri="{0D108BD9-81ED-4DB2-BD59-A6C34878D82A}">
                    <a16:rowId xmlns:a16="http://schemas.microsoft.com/office/drawing/2014/main" val="2286542890"/>
                  </a:ext>
                </a:extLst>
              </a:tr>
              <a:tr h="370840">
                <a:tc>
                  <a:txBody>
                    <a:bodyPr/>
                    <a:lstStyle/>
                    <a:p>
                      <a:r>
                        <a:rPr lang="en-NZ" sz="2500" b="1" dirty="0">
                          <a:latin typeface="Bahnschrift Light" panose="020B0502040204020203" pitchFamily="34" charset="0"/>
                        </a:rPr>
                        <a:t>Usability</a:t>
                      </a:r>
                    </a:p>
                  </a:txBody>
                  <a:tcPr/>
                </a:tc>
                <a:tc>
                  <a:txBody>
                    <a:bodyPr/>
                    <a:lstStyle/>
                    <a:p>
                      <a:pPr lvl="0" algn="l">
                        <a:lnSpc>
                          <a:spcPct val="100000"/>
                        </a:lnSpc>
                        <a:spcBef>
                          <a:spcPts val="0"/>
                        </a:spcBef>
                        <a:spcAft>
                          <a:spcPts val="0"/>
                        </a:spcAft>
                        <a:buNone/>
                      </a:pPr>
                      <a:r>
                        <a:rPr lang="en-NZ" sz="1600" b="0" i="0" u="none" strike="noStrike" noProof="0" dirty="0">
                          <a:latin typeface="Bahnschrift Light" panose="020B0502040204020203" pitchFamily="34" charset="0"/>
                        </a:rPr>
                        <a:t>Usability is about making the program as easy to use as possible for the largest number of users. It considers things like are instructions clear so that the user can avoid and correct errors, and does it tell the user what is currently happening. It is important to minimize or eliminate frustration by eliminating the things that could cause frustration.</a:t>
                      </a:r>
                      <a:endParaRPr lang="en-NZ" sz="1600" dirty="0">
                        <a:latin typeface="Bahnschrift Light" panose="020B0502040204020203" pitchFamily="34" charset="0"/>
                      </a:endParaRPr>
                    </a:p>
                  </a:txBody>
                  <a:tcPr/>
                </a:tc>
                <a:extLst>
                  <a:ext uri="{0D108BD9-81ED-4DB2-BD59-A6C34878D82A}">
                    <a16:rowId xmlns:a16="http://schemas.microsoft.com/office/drawing/2014/main" val="2636529970"/>
                  </a:ext>
                </a:extLst>
              </a:tr>
              <a:tr h="370840">
                <a:tc>
                  <a:txBody>
                    <a:bodyPr/>
                    <a:lstStyle/>
                    <a:p>
                      <a:r>
                        <a:rPr lang="en-NZ" sz="2500" b="1" dirty="0">
                          <a:latin typeface="Bahnschrift Light" panose="020B0502040204020203" pitchFamily="34" charset="0"/>
                        </a:rPr>
                        <a:t>Functionality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Bahnschrift Light" panose="020B0502040204020203" pitchFamily="34" charset="0"/>
                          <a:ea typeface="+mn-ea"/>
                          <a:cs typeface="+mn-cs"/>
                        </a:rPr>
                        <a:t>Functionality is making sure that the outcome works as intended. It should work for expected, unexpected, and boundary cases. For example, if the user is asked to input yes or no when asked a question. Along with expected cases, e.g., yes or no it. It should also works as intended If the user inputs unexpected cases, e.g., maybe or 1234. Another part of functionality is making the code as efficient as possible. This can be done by breaking large code problems into multiple subproblems.</a:t>
                      </a:r>
                      <a:endParaRPr lang="en-NZ" sz="1600" dirty="0">
                        <a:latin typeface="Bahnschrift Light" panose="020B0502040204020203" pitchFamily="34" charset="0"/>
                      </a:endParaRPr>
                    </a:p>
                  </a:txBody>
                  <a:tcPr/>
                </a:tc>
                <a:extLst>
                  <a:ext uri="{0D108BD9-81ED-4DB2-BD59-A6C34878D82A}">
                    <a16:rowId xmlns:a16="http://schemas.microsoft.com/office/drawing/2014/main" val="845002142"/>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41248" y="256032"/>
            <a:ext cx="10506456" cy="1014984"/>
          </a:xfrm>
        </p:spPr>
        <p:txBody>
          <a:bodyPr vert="horz" lIns="91440" tIns="45720" rIns="91440" bIns="45720" rtlCol="0" anchor="b">
            <a:normAutofit/>
          </a:bodyPr>
          <a:lstStyle/>
          <a:p>
            <a:pPr>
              <a:spcAft>
                <a:spcPts val="0"/>
              </a:spcAft>
            </a:pPr>
            <a:r>
              <a:rPr lang="en-US" kern="1200">
                <a:solidFill>
                  <a:schemeClr val="tx1"/>
                </a:solidFill>
                <a:latin typeface="+mj-lt"/>
                <a:ea typeface="+mj-ea"/>
                <a:cs typeface="+mj-cs"/>
              </a:rPr>
              <a:t>Explain relevant Implications:</a:t>
            </a:r>
          </a:p>
        </p:txBody>
      </p:sp>
      <p:sp>
        <p:nvSpPr>
          <p:cNvPr id="13" name="Rectangle 12">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Rectangle 4">
            <a:extLst>
              <a:ext uri="{FF2B5EF4-FFF2-40B4-BE49-F238E27FC236}">
                <a16:creationId xmlns:a16="http://schemas.microsoft.com/office/drawing/2014/main" id="{ACAE53BB-FF7D-43E7-AF26-E5A3D9A837CF}"/>
              </a:ext>
            </a:extLst>
          </p:cNvPr>
          <p:cNvSpPr/>
          <p:nvPr/>
        </p:nvSpPr>
        <p:spPr>
          <a:xfrm>
            <a:off x="1075844" y="1915150"/>
            <a:ext cx="9217650" cy="358560"/>
          </a:xfrm>
          <a:prstGeom prst="rect">
            <a:avLst/>
          </a:prstGeom>
        </p:spPr>
        <p:txBody>
          <a:bodyPr wrap="square">
            <a:spAutoFit/>
          </a:bodyPr>
          <a:lstStyle/>
          <a:p>
            <a:pPr defTabSz="841248">
              <a:spcAft>
                <a:spcPts val="600"/>
              </a:spcAft>
              <a:defRPr/>
            </a:pPr>
            <a:r>
              <a:rPr lang="en-NZ" sz="1730" i="1" kern="1200" dirty="0">
                <a:solidFill>
                  <a:schemeClr val="tx1"/>
                </a:solidFill>
                <a:latin typeface="+mn-lt"/>
                <a:ea typeface="+mn-ea"/>
                <a:cs typeface="+mn-cs"/>
              </a:rPr>
              <a:t>Additional rows can be added by clicking in the last cell and then using the Tab key </a:t>
            </a:r>
            <a:endParaRPr lang="en-NZ" sz="1730" i="1" dirty="0"/>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3842682300"/>
              </p:ext>
            </p:extLst>
          </p:nvPr>
        </p:nvGraphicFramePr>
        <p:xfrm>
          <a:off x="1075844" y="2467427"/>
          <a:ext cx="10515600" cy="396748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the implication and say how it is relevant to </a:t>
                      </a:r>
                      <a:r>
                        <a:rPr lang="en-NZ"/>
                        <a:t>this project</a:t>
                      </a:r>
                      <a:endParaRPr lang="en-NZ" dirty="0"/>
                    </a:p>
                  </a:txBody>
                  <a:tcPr/>
                </a:tc>
                <a:extLst>
                  <a:ext uri="{0D108BD9-81ED-4DB2-BD59-A6C34878D82A}">
                    <a16:rowId xmlns:a16="http://schemas.microsoft.com/office/drawing/2014/main" val="2286542890"/>
                  </a:ext>
                </a:extLst>
              </a:tr>
              <a:tr h="370840">
                <a:tc>
                  <a:txBody>
                    <a:bodyPr/>
                    <a:lstStyle/>
                    <a:p>
                      <a:pPr lvl="0" algn="l">
                        <a:lnSpc>
                          <a:spcPct val="100000"/>
                        </a:lnSpc>
                        <a:spcBef>
                          <a:spcPts val="0"/>
                        </a:spcBef>
                        <a:spcAft>
                          <a:spcPts val="0"/>
                        </a:spcAft>
                        <a:buNone/>
                      </a:pPr>
                      <a:r>
                        <a:rPr lang="en-NZ" sz="2500" b="1" i="0" u="none" strike="noStrike" noProof="0" dirty="0">
                          <a:latin typeface="Bahnschrift Light" panose="020B0502040204020203" pitchFamily="34" charset="0"/>
                        </a:rPr>
                        <a:t>Future proofing</a:t>
                      </a:r>
                      <a:endParaRPr lang="en-US" sz="2500" b="1" dirty="0">
                        <a:latin typeface="Bahnschrift Light" panose="020B0502040204020203" pitchFamily="34" charset="0"/>
                      </a:endParaRPr>
                    </a:p>
                  </a:txBody>
                  <a:tcPr/>
                </a:tc>
                <a:tc>
                  <a:txBody>
                    <a:bodyPr/>
                    <a:lstStyle/>
                    <a:p>
                      <a:r>
                        <a:rPr lang="en-US" sz="1600" b="0" i="0" u="none" strike="noStrike" noProof="0" dirty="0">
                          <a:latin typeface="Bahnschrift Light" panose="020B0502040204020203" pitchFamily="34" charset="0"/>
                        </a:rPr>
                        <a:t>As technology develops digital systems and programs will quickly become obsolete or inefficient which is why its important to future proof your project to make sure its easy to edit, change and improve in the case it needs to be. You can do this by annotating your code (writing down what each part of the program does). Splitting the program into smaller functions that can be edited easily without affecting the entire program and many others</a:t>
                      </a:r>
                      <a:endParaRPr lang="en-NZ" sz="1600" b="0" i="0" u="none" strike="noStrike" noProof="0" dirty="0">
                        <a:latin typeface="Bahnschrift Light" panose="020B0502040204020203" pitchFamily="34" charset="0"/>
                      </a:endParaRPr>
                    </a:p>
                  </a:txBody>
                  <a:tcPr/>
                </a:tc>
                <a:extLst>
                  <a:ext uri="{0D108BD9-81ED-4DB2-BD59-A6C34878D82A}">
                    <a16:rowId xmlns:a16="http://schemas.microsoft.com/office/drawing/2014/main" val="2636529970"/>
                  </a:ext>
                </a:extLst>
              </a:tr>
              <a:tr h="370840">
                <a:tc>
                  <a:txBody>
                    <a:bodyPr/>
                    <a:lstStyle/>
                    <a:p>
                      <a:pPr lvl="0" algn="l">
                        <a:lnSpc>
                          <a:spcPct val="100000"/>
                        </a:lnSpc>
                        <a:spcBef>
                          <a:spcPts val="0"/>
                        </a:spcBef>
                        <a:spcAft>
                          <a:spcPts val="0"/>
                        </a:spcAft>
                        <a:buNone/>
                      </a:pPr>
                      <a:r>
                        <a:rPr lang="en-NZ" sz="2500" b="1" i="0" u="none" strike="noStrike" noProof="0" dirty="0">
                          <a:latin typeface="Bahnschrift Light" panose="020B0502040204020203" pitchFamily="34" charset="0"/>
                        </a:rPr>
                        <a:t>Aesthetics</a:t>
                      </a:r>
                      <a:endParaRPr lang="en-US" sz="2500" b="1" dirty="0">
                        <a:latin typeface="Bahnschrift Light" panose="020B0502040204020203" pitchFamily="34" charset="0"/>
                      </a:endParaRPr>
                    </a:p>
                  </a:txBody>
                  <a:tcPr/>
                </a:tc>
                <a:tc>
                  <a:txBody>
                    <a:bodyPr/>
                    <a:lstStyle/>
                    <a:p>
                      <a:pPr lvl="0" algn="l">
                        <a:lnSpc>
                          <a:spcPct val="100000"/>
                        </a:lnSpc>
                        <a:spcBef>
                          <a:spcPts val="0"/>
                        </a:spcBef>
                        <a:spcAft>
                          <a:spcPts val="0"/>
                        </a:spcAft>
                        <a:buNone/>
                      </a:pPr>
                      <a:r>
                        <a:rPr lang="en-NZ" sz="1600" b="0" i="0" u="none" strike="noStrike" noProof="0" dirty="0">
                          <a:latin typeface="Bahnschrift Light" panose="020B0502040204020203" pitchFamily="34" charset="0"/>
                        </a:rPr>
                        <a:t>Aesthetics is the overall look of the program and making the outcome pleasing to look at/use. A program with proper spacing prompts and decoration will be more aesthetic than one without and be easier for a user to navigate. when thinking about aesthetics you should consider things like, Is it well laid out, Does it follow design conventions, does it reduce unused information. So that it has a cleaner look.</a:t>
                      </a:r>
                      <a:endParaRPr lang="en-US" sz="1600" dirty="0">
                        <a:latin typeface="Bahnschrift Light" panose="020B0502040204020203" pitchFamily="34" charset="0"/>
                      </a:endParaRPr>
                    </a:p>
                  </a:txBody>
                  <a:tcPr/>
                </a:tc>
                <a:extLst>
                  <a:ext uri="{0D108BD9-81ED-4DB2-BD59-A6C34878D82A}">
                    <a16:rowId xmlns:a16="http://schemas.microsoft.com/office/drawing/2014/main" val="845002142"/>
                  </a:ext>
                </a:extLst>
              </a:tr>
            </a:tbl>
          </a:graphicData>
        </a:graphic>
      </p:graphicFrame>
    </p:spTree>
    <p:extLst>
      <p:ext uri="{BB962C8B-B14F-4D97-AF65-F5344CB8AC3E}">
        <p14:creationId xmlns:p14="http://schemas.microsoft.com/office/powerpoint/2010/main" val="1654342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sp>
        <p:nvSpPr>
          <p:cNvPr id="4" name="Rectangle 3">
            <a:extLst>
              <a:ext uri="{FF2B5EF4-FFF2-40B4-BE49-F238E27FC236}">
                <a16:creationId xmlns:a16="http://schemas.microsoft.com/office/drawing/2014/main" id="{937BF58F-E358-4625-919F-7C3D6EEBA8FB}"/>
              </a:ext>
            </a:extLst>
          </p:cNvPr>
          <p:cNvSpPr/>
          <p:nvPr/>
        </p:nvSpPr>
        <p:spPr>
          <a:xfrm>
            <a:off x="838200" y="965200"/>
            <a:ext cx="9999846" cy="708912"/>
          </a:xfrm>
          <a:prstGeom prst="rect">
            <a:avLst/>
          </a:prstGeom>
        </p:spPr>
        <p:txBody>
          <a:bodyPr wrap="square">
            <a:spAutoFit/>
          </a:bodyPr>
          <a:lstStyle/>
          <a:p>
            <a:pPr>
              <a:lnSpc>
                <a:spcPct val="115000"/>
              </a:lnSpc>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p:txBody>
      </p:sp>
    </p:spTree>
    <p:extLst>
      <p:ext uri="{BB962C8B-B14F-4D97-AF65-F5344CB8AC3E}">
        <p14:creationId xmlns:p14="http://schemas.microsoft.com/office/powerpoint/2010/main" val="3760331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name] (Trello screenshot)</a:t>
            </a:r>
            <a:endParaRPr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[Component name] - Test Plan</a:t>
            </a:r>
            <a:endParaRPr sz="4000" dirty="0"/>
          </a:p>
        </p:txBody>
      </p:sp>
      <p:graphicFrame>
        <p:nvGraphicFramePr>
          <p:cNvPr id="92" name="Google Shape;92;p19"/>
          <p:cNvGraphicFramePr/>
          <p:nvPr>
            <p:extLst>
              <p:ext uri="{D42A27DB-BD31-4B8C-83A1-F6EECF244321}">
                <p14:modId xmlns:p14="http://schemas.microsoft.com/office/powerpoint/2010/main" val="2698883836"/>
              </p:ext>
            </p:extLst>
          </p:nvPr>
        </p:nvGraphicFramePr>
        <p:xfrm>
          <a:off x="509967" y="1690300"/>
          <a:ext cx="11360800" cy="12191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endParaRPr sz="2400" dirty="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extLst>
                  <a:ext uri="{0D108BD9-81ED-4DB2-BD59-A6C34878D82A}">
                    <a16:rowId xmlns:a16="http://schemas.microsoft.com/office/drawing/2014/main" val="10001"/>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[Component name]: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spTree>
    <p:extLst>
      <p:ext uri="{BB962C8B-B14F-4D97-AF65-F5344CB8AC3E}">
        <p14:creationId xmlns:p14="http://schemas.microsoft.com/office/powerpoint/2010/main" val="89592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[Component name]: Trialling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660400" y="1030288"/>
            <a:ext cx="10693400" cy="923330"/>
          </a:xfrm>
          <a:prstGeom prst="rect">
            <a:avLst/>
          </a:prstGeom>
          <a:noFill/>
        </p:spPr>
        <p:txBody>
          <a:bodyPr wrap="square">
            <a:spAutoFit/>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Tree>
    <p:extLst>
      <p:ext uri="{BB962C8B-B14F-4D97-AF65-F5344CB8AC3E}">
        <p14:creationId xmlns:p14="http://schemas.microsoft.com/office/powerpoint/2010/main" val="2708288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37AA4149E3FCE42B2F0D36F55263BE7" ma:contentTypeVersion="3" ma:contentTypeDescription="Create a new document." ma:contentTypeScope="" ma:versionID="f7f1c092f231b6630c24ec1f654af881">
  <xsd:schema xmlns:xsd="http://www.w3.org/2001/XMLSchema" xmlns:xs="http://www.w3.org/2001/XMLSchema" xmlns:p="http://schemas.microsoft.com/office/2006/metadata/properties" xmlns:ns2="205ad105-7c38-4030-89bf-bb8828f957ce" targetNamespace="http://schemas.microsoft.com/office/2006/metadata/properties" ma:root="true" ma:fieldsID="4b98ef4347ca2c9d6ddeb86b863b8840" ns2:_="">
    <xsd:import namespace="205ad105-7c38-4030-89bf-bb8828f957ce"/>
    <xsd:element name="properties">
      <xsd:complexType>
        <xsd:sequence>
          <xsd:element name="documentManagement">
            <xsd:complexType>
              <xsd:all>
                <xsd:element ref="ns2:ReferenceId"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5ad105-7c38-4030-89bf-bb8828f957ce"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118AE1B-89AB-4E8D-A474-F3B1187AE7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05ad105-7c38-4030-89bf-bb8828f957c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025CDDF-CD31-423A-BEB8-DE00B73966B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657</TotalTime>
  <Words>1038</Words>
  <Application>Microsoft Office PowerPoint</Application>
  <PresentationFormat>Widescreen</PresentationFormat>
  <Paragraphs>69</Paragraphs>
  <Slides>13</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Bahnschrift Light</vt:lpstr>
      <vt:lpstr>Calibri</vt:lpstr>
      <vt:lpstr>Calibri Light</vt:lpstr>
      <vt:lpstr>Office Theme</vt:lpstr>
      <vt:lpstr>AS91896[2.7] AS91887[2.8] Documentation</vt:lpstr>
      <vt:lpstr>[Monster_Cards_Internal]</vt:lpstr>
      <vt:lpstr>Explain relevant Implications:</vt:lpstr>
      <vt:lpstr>Explain relevant Implications:</vt:lpstr>
      <vt:lpstr>Decomposition:</vt:lpstr>
      <vt:lpstr>[Component name] (Trello screenshot)</vt:lpstr>
      <vt:lpstr>[Component name] - Test Plan</vt:lpstr>
      <vt:lpstr>[Component name]: Testing </vt:lpstr>
      <vt:lpstr>[Component name]: Trialling </vt:lpstr>
      <vt:lpstr>Assembled Outcome Testing:</vt:lpstr>
      <vt:lpstr>Address relevant Implications:</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Peter McKay</cp:lastModifiedBy>
  <cp:revision>13</cp:revision>
  <dcterms:created xsi:type="dcterms:W3CDTF">2020-03-13T23:52:53Z</dcterms:created>
  <dcterms:modified xsi:type="dcterms:W3CDTF">2023-04-30T22:05:08Z</dcterms:modified>
</cp:coreProperties>
</file>