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4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77" r:id="rId12"/>
    <p:sldId id="275" r:id="rId13"/>
    <p:sldId id="269" r:id="rId14"/>
    <p:sldId id="270" r:id="rId15"/>
    <p:sldId id="272" r:id="rId16"/>
    <p:sldId id="271" r:id="rId17"/>
    <p:sldId id="273" r:id="rId18"/>
    <p:sldId id="27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delsbrunner" initials="PE" lastIdx="1" clrIdx="0">
    <p:extLst>
      <p:ext uri="{19B8F6BF-5375-455C-9EA6-DF929625EA0E}">
        <p15:presenceInfo xmlns:p15="http://schemas.microsoft.com/office/powerpoint/2012/main" userId="S-1-5-21-3566815219-1428861548-2357816731-95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588" autoAdjust="0"/>
  </p:normalViewPr>
  <p:slideViewPr>
    <p:cSldViewPr snapToGrid="0" showGuides="1">
      <p:cViewPr varScale="1">
        <p:scale>
          <a:sx n="63" d="100"/>
          <a:sy n="63" d="100"/>
        </p:scale>
        <p:origin x="1382" y="5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01EAA-7CC9-482C-A9DD-8473213700F4}" type="datetimeFigureOut">
              <a:rPr lang="de-DE" smtClean="0"/>
              <a:t>26.08.2025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B640-9CD1-4F4E-B497-A0EABE0206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76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not </a:t>
            </a:r>
            <a:r>
              <a:rPr lang="de-DE" dirty="0" err="1"/>
              <a:t>done</a:t>
            </a:r>
            <a:r>
              <a:rPr lang="de-DE" dirty="0"/>
              <a:t>;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?</a:t>
            </a:r>
          </a:p>
          <a:p>
            <a:r>
              <a:rPr lang="de-DE" dirty="0"/>
              <a:t>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notes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I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love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;</a:t>
            </a:r>
          </a:p>
          <a:p>
            <a:r>
              <a:rPr lang="de-DE" dirty="0"/>
              <a:t>But </a:t>
            </a:r>
            <a:r>
              <a:rPr lang="de-DE" dirty="0" err="1"/>
              <a:t>here</a:t>
            </a:r>
            <a:r>
              <a:rPr lang="de-DE" dirty="0"/>
              <a:t>, I zoom out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:</a:t>
            </a:r>
          </a:p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studies</a:t>
            </a:r>
            <a:r>
              <a:rPr lang="de-DE" dirty="0"/>
              <a:t> – in </a:t>
            </a:r>
            <a:r>
              <a:rPr lang="de-DE" dirty="0" err="1"/>
              <a:t>tandem</a:t>
            </a:r>
            <a:r>
              <a:rPr lang="de-DE" dirty="0"/>
              <a:t> – </a:t>
            </a:r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stepping</a:t>
            </a:r>
            <a:r>
              <a:rPr lang="de-DE" dirty="0"/>
              <a:t> </a:t>
            </a:r>
            <a:r>
              <a:rPr lang="de-DE" dirty="0" err="1"/>
              <a:t>stone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on IBL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 in </a:t>
            </a:r>
            <a:r>
              <a:rPr lang="de-DE" dirty="0" err="1"/>
              <a:t>instructional</a:t>
            </a:r>
            <a:r>
              <a:rPr lang="de-DE" dirty="0"/>
              <a:t> </a:t>
            </a:r>
            <a:r>
              <a:rPr lang="de-DE" dirty="0" err="1"/>
              <a:t>arrangements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640-9CD1-4F4E-B497-A0EABE0206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08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all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in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aim</a:t>
            </a:r>
            <a:r>
              <a:rPr lang="de-DE" dirty="0"/>
              <a:t> at </a:t>
            </a:r>
            <a:r>
              <a:rPr lang="de-DE" dirty="0" err="1"/>
              <a:t>delivering</a:t>
            </a:r>
            <a:r>
              <a:rPr lang="de-DE" dirty="0"/>
              <a:t> an </a:t>
            </a:r>
            <a:r>
              <a:rPr lang="de-DE" dirty="0" err="1"/>
              <a:t>inquiry-based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parcel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640-9CD1-4F4E-B497-A0EABE0206C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43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Who </a:t>
            </a:r>
            <a:r>
              <a:rPr lang="de-DE" dirty="0" err="1"/>
              <a:t>wants</a:t>
            </a:r>
            <a:r>
              <a:rPr lang="de-DE" dirty="0"/>
              <a:t> – and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circumstances</a:t>
            </a:r>
            <a:r>
              <a:rPr lang="de-DE" dirty="0"/>
              <a:t> </a:t>
            </a:r>
            <a:r>
              <a:rPr lang="de-DE" dirty="0" err="1"/>
              <a:t>correlate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intention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640-9CD1-4F4E-B497-A0EABE0206C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00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IBL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itself</a:t>
            </a:r>
            <a:r>
              <a:rPr lang="de-DE" dirty="0"/>
              <a:t> a multi-phase </a:t>
            </a:r>
            <a:r>
              <a:rPr lang="de-DE" dirty="0" err="1"/>
              <a:t>instructional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–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predict-observe-explain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640-9CD1-4F4E-B497-A0EABE0206C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3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: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transfer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r>
              <a:rPr lang="de-DE" dirty="0"/>
              <a:t>These </a:t>
            </a:r>
            <a:r>
              <a:rPr lang="de-DE" dirty="0" err="1"/>
              <a:t>linking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carefully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explicit </a:t>
            </a:r>
            <a:r>
              <a:rPr lang="de-DE" dirty="0" err="1"/>
              <a:t>instruction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640-9CD1-4F4E-B497-A0EABE0206C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68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all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studies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in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aim</a:t>
            </a:r>
            <a:r>
              <a:rPr lang="de-DE" dirty="0"/>
              <a:t> at </a:t>
            </a:r>
            <a:r>
              <a:rPr lang="de-DE" dirty="0" err="1"/>
              <a:t>delivering</a:t>
            </a:r>
            <a:r>
              <a:rPr lang="de-DE" dirty="0"/>
              <a:t> an </a:t>
            </a:r>
            <a:r>
              <a:rPr lang="de-DE" dirty="0" err="1"/>
              <a:t>inquiry-based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parcel</a:t>
            </a:r>
            <a:r>
              <a:rPr lang="de-DE" dirty="0"/>
              <a:t>.</a:t>
            </a:r>
          </a:p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pressing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IBL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and </a:t>
            </a:r>
            <a:r>
              <a:rPr lang="de-DE" dirty="0" err="1"/>
              <a:t>discuss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E8B640-9CD1-4F4E-B497-A0EABE0206C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12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C7D4E-E597-4633-8A7D-B779F4E47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AD2023-D569-43C6-B071-9697EC490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6854CE-E05D-411A-9E27-7FCB21E4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26.08.2025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8736D-0D03-4C9F-9653-3C3613BE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0B856-33EF-4FDD-A1C8-C5CB67B2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07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1754C-C0AC-4CEC-9F35-164AE0BB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B38D33-BBFF-47F1-95CE-DB716A12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021C0-E531-4DBB-B14A-E62C0EE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26.08.2025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C3EB-5268-4F90-97FC-51E8612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E0CE03-50FB-4F19-BC12-1AC2224B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57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002EFC-7008-4883-B790-EB9A89826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CF5137-B20D-4EC6-845A-450F52694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4AAFE-23F0-43F8-B101-010190D3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26.08.2025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D8CC2-72B9-4445-97E3-D8494170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54524-EA97-4215-8BFC-FC10BA19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41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7DECD-25A4-4C55-B2A7-69ADDBFE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FB083-E779-4F53-B564-6F725DAA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B4F18-6499-4BE5-8230-15A16EE3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26.08.2025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16C2A-9756-47BD-8C42-D9C54700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2638D-F628-4BEE-AAA6-E0570666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10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63AC1-6FBD-4EBC-85AD-D592779B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82C38A-7CB0-44E2-8714-EC8F19D01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E4DAFB-2BB4-426C-ADDF-0FBF5C95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26.08.2025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B062B-E82C-4552-8A83-855FC531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02555-44FC-4AA8-BEEC-7F35FDF6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13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66BE5-EBD8-4B68-9531-A9F3ABEE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74797-F033-49ED-B2D4-60F4C0E57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9A4F1E-AEFD-4DED-8AC0-6AD35B603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4D3061-8B67-4B79-8510-35C64BE1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26.08.2025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91F13A-5258-4A45-A6F4-195CC7C8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C6ED68-8B81-42E3-9678-4A4A40AE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77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F5F59-B803-4AF7-9313-4091752C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684F12-1358-444E-8FEB-FD964A58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1078DB-B812-4022-BD54-38E44DB4A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1AF705-E4F2-4FDD-8333-93064DCDC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B45B10-7178-488B-B40B-84FFF730B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F3C43F-C24B-4DA2-9705-7A5EB4FD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26.08.2025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511B43-80E7-4958-A118-E46B2E96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3FF50A-EDC1-4521-9679-25F7A854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4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A74BB-7920-4B46-AAB2-07DE1A5A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4F72D3-B784-49F5-BBE9-F26C36F2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26.08.2025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3C608C-A84B-4DA1-9CF4-DEE9C394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769503-805D-4982-842B-3879E1D7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0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A6F811-FA30-4050-A759-650C5919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26.08.2025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AF3620-D417-4627-8CD2-74B38223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CCE572-1EDD-41EF-AD4B-2C863A98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0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0DB77-3AF9-4831-A5F7-0A8EDC5A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DB5FA0-7AE6-46C9-AC34-51D4F681F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B044EC-DCE0-43FB-90B6-23E259A1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1AE93F-9FEE-4923-8F67-BCBC2542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26.08.2025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06711C-CDAE-40DD-AE82-1F4B80F8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E83716-9BBA-4AF3-861D-165C8662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8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4CF6D-FFE6-4364-867D-F673B3D8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21D037-EF2D-4913-8068-D3232FE8D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B434E6-DC6A-447D-AE61-3305AD0F3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2040D1-2A37-4D1E-AB17-E33BF7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26.08.2025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121FBA-68F9-4FAB-BAE7-2F13D9F4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7CAE02-392B-444A-B3F1-A7E9B7D6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73E13E-CD28-4AB3-9AB7-3BDA3906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C6A909-B3F3-4F38-B4A0-F9AA5D16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6C5026-ABBF-4EF8-A9BE-D6B6E51B2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E933-6DC1-4EA1-A338-405FF0A7A2DC}" type="datetimeFigureOut">
              <a:rPr lang="de-DE" smtClean="0"/>
              <a:t>26.08.2025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B9654-2D90-4217-9CEF-F1F7EE5C9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00D16-DAA4-4ADB-BBAF-D360BC68B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44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eterE_present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link.springer.com/article/10.3758/s13428-025-02706-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link.springer.com/article/10.3758/s13428-025-02706-2" TargetMode="External"/><Relationship Id="rId4" Type="http://schemas.openxmlformats.org/officeDocument/2006/relationships/hyperlink" Target="https://bit.ly/PeterE_presenta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F18B86-EE5C-44A2-88FE-2042400A155A}"/>
              </a:ext>
            </a:extLst>
          </p:cNvPr>
          <p:cNvSpPr/>
          <p:nvPr/>
        </p:nvSpPr>
        <p:spPr>
          <a:xfrm>
            <a:off x="-146201" y="304786"/>
            <a:ext cx="126854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opportunities for theorizing and implementing inquiry-based learning</a:t>
            </a:r>
            <a:endParaRPr lang="en-US" sz="240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45702B-55A8-4517-8255-7CC385FD2E2F}"/>
              </a:ext>
            </a:extLst>
          </p:cNvPr>
          <p:cNvSpPr/>
          <p:nvPr/>
        </p:nvSpPr>
        <p:spPr>
          <a:xfrm>
            <a:off x="-81024" y="447121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we learn looking at these studies </a:t>
            </a:r>
            <a:r>
              <a: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tandem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b="0" i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3EDC9F6-C50E-4632-88A0-8A3CC714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889" y="1071236"/>
            <a:ext cx="4994175" cy="319965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89C6DBF-A39A-4B07-B9A2-7F493EDE4DCF}"/>
              </a:ext>
            </a:extLst>
          </p:cNvPr>
          <p:cNvSpPr/>
          <p:nvPr/>
        </p:nvSpPr>
        <p:spPr>
          <a:xfrm>
            <a:off x="-146201" y="6437757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 Conference 2025, Peter Edelsbrunner</a:t>
            </a:r>
            <a:endPara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5A2F8D3-88E1-4DCA-BECD-7FAF6D89F684}"/>
              </a:ext>
            </a:extLst>
          </p:cNvPr>
          <p:cNvSpPr/>
          <p:nvPr/>
        </p:nvSpPr>
        <p:spPr>
          <a:xfrm>
            <a:off x="3170648" y="1036511"/>
            <a:ext cx="3249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 der Graaf et al.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85CF618-6FBC-435A-98B5-27E6C0DF8C46}"/>
              </a:ext>
            </a:extLst>
          </p:cNvPr>
          <p:cNvSpPr/>
          <p:nvPr/>
        </p:nvSpPr>
        <p:spPr>
          <a:xfrm>
            <a:off x="4325072" y="2966346"/>
            <a:ext cx="3249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Flegr &amp; Kuhn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CBB8F9E-BB7E-477F-A11B-09E14F35E926}"/>
              </a:ext>
            </a:extLst>
          </p:cNvPr>
          <p:cNvSpPr/>
          <p:nvPr/>
        </p:nvSpPr>
        <p:spPr>
          <a:xfrm>
            <a:off x="5262611" y="1173901"/>
            <a:ext cx="3249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Covic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A329923-67DC-440E-9483-F88DE016F16A}"/>
              </a:ext>
            </a:extLst>
          </p:cNvPr>
          <p:cNvSpPr/>
          <p:nvPr/>
        </p:nvSpPr>
        <p:spPr>
          <a:xfrm>
            <a:off x="7888713" y="2386781"/>
            <a:ext cx="2638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Agesilaou &amp; Kyza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779F2E4-50B2-4AA9-B979-8F41D102FE3D}"/>
              </a:ext>
            </a:extLst>
          </p:cNvPr>
          <p:cNvSpPr/>
          <p:nvPr/>
        </p:nvSpPr>
        <p:spPr>
          <a:xfrm>
            <a:off x="1374532" y="5192984"/>
            <a:ext cx="9442935" cy="92333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 of all, I would like to thank the symposium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rganizers and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presenters; the contributions provide an excellent overview of current approaches in IBL research and a strong basis for discussing where the field is standing and going next.</a:t>
            </a:r>
            <a:endParaRPr lang="en-US" b="0" i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3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90EE722-41BF-431A-AB3D-69E5D9CB4F43}"/>
              </a:ext>
            </a:extLst>
          </p:cNvPr>
          <p:cNvGrpSpPr/>
          <p:nvPr/>
        </p:nvGrpSpPr>
        <p:grpSpPr>
          <a:xfrm>
            <a:off x="5245994" y="2659314"/>
            <a:ext cx="1700012" cy="1539372"/>
            <a:chOff x="1259324" y="2769969"/>
            <a:chExt cx="1700012" cy="153937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8FD5B5F1-B4DB-4FF3-81BF-9C5B34CDB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324" y="2769969"/>
              <a:ext cx="1695106" cy="1539372"/>
            </a:xfrm>
            <a:prstGeom prst="rect">
              <a:avLst/>
            </a:prstGeom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3EF9688-B803-4CAB-ACD2-E49BA82CED57}"/>
                </a:ext>
              </a:extLst>
            </p:cNvPr>
            <p:cNvSpPr/>
            <p:nvPr/>
          </p:nvSpPr>
          <p:spPr>
            <a:xfrm rot="19929225">
              <a:off x="1461931" y="3463725"/>
              <a:ext cx="14974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IBL</a:t>
              </a:r>
            </a:p>
          </p:txBody>
        </p: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12FE68AC-0EE1-484B-821A-FAE49C447407}"/>
              </a:ext>
            </a:extLst>
          </p:cNvPr>
          <p:cNvSpPr txBox="1"/>
          <p:nvPr/>
        </p:nvSpPr>
        <p:spPr>
          <a:xfrm>
            <a:off x="354245" y="1598202"/>
            <a:ext cx="11686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inquiry-based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4EDB92D-3078-4671-8E40-F32076DE8CDB}"/>
              </a:ext>
            </a:extLst>
          </p:cNvPr>
          <p:cNvSpPr txBox="1"/>
          <p:nvPr/>
        </p:nvSpPr>
        <p:spPr>
          <a:xfrm>
            <a:off x="354244" y="5028965"/>
            <a:ext cx="1168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de-DE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IBL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4777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F18B86-EE5C-44A2-88FE-2042400A155A}"/>
              </a:ext>
            </a:extLst>
          </p:cNvPr>
          <p:cNvSpPr/>
          <p:nvPr/>
        </p:nvSpPr>
        <p:spPr>
          <a:xfrm>
            <a:off x="176653" y="319816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opportunities for theorizing and implementing inquiry-based learning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45702B-55A8-4517-8255-7CC385FD2E2F}"/>
              </a:ext>
            </a:extLst>
          </p:cNvPr>
          <p:cNvSpPr/>
          <p:nvPr/>
        </p:nvSpPr>
        <p:spPr>
          <a:xfrm>
            <a:off x="88327" y="443122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can we learn from the </a:t>
            </a:r>
            <a:r>
              <a: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methodology and issues 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these studies?</a:t>
            </a:r>
            <a:endParaRPr lang="en-US" sz="2400" b="0" i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1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F18B86-EE5C-44A2-88FE-2042400A155A}"/>
              </a:ext>
            </a:extLst>
          </p:cNvPr>
          <p:cNvSpPr/>
          <p:nvPr/>
        </p:nvSpPr>
        <p:spPr>
          <a:xfrm>
            <a:off x="176653" y="319816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opportunities for theorizing and implementing inquiry-based learning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45702B-55A8-4517-8255-7CC385FD2E2F}"/>
              </a:ext>
            </a:extLst>
          </p:cNvPr>
          <p:cNvSpPr/>
          <p:nvPr/>
        </p:nvSpPr>
        <p:spPr>
          <a:xfrm>
            <a:off x="88327" y="4431221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Orchestration:</a:t>
            </a:r>
          </a:p>
          <a:p>
            <a:pPr algn="ctr"/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Agesilaou &amp; Kyza: What about going a step back and asking not within the framework of IBL: How can we best design tasks and scaffold? But: For whom is IBL best, and in what amount?</a:t>
            </a:r>
          </a:p>
          <a:p>
            <a:pPr algn="ctr"/>
            <a:r>
              <a:rPr lang="en-US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Flegr and Kuhn: Sequences and or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chestrations. Katharina </a:t>
            </a:r>
            <a:r>
              <a:rPr lang="en-US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Loibl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framework :)</a:t>
            </a:r>
          </a:p>
          <a:p>
            <a:pPr algn="ctr"/>
            <a:r>
              <a:rPr lang="en-US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Covic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Is it good that teachers use IBL often? Monthly to weekly does not seem so little to me. Depending on the learning goal:</a:t>
            </a:r>
          </a:p>
          <a:p>
            <a:pPr algn="ctr"/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more emphasis on the deep structure; first, within individual pedagogies – but, more importantly, second, on the level of the topical and curricular orchestration.</a:t>
            </a:r>
          </a:p>
          <a:p>
            <a:pPr algn="ctr"/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Mention: ICAP: We know that we want active – but how much, in which order, and how to connect active learning with other kinds of learning? -&gt; Orchestration!</a:t>
            </a:r>
          </a:p>
          <a:p>
            <a:pPr algn="ctr"/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F18B86-EE5C-44A2-88FE-2042400A155A}"/>
              </a:ext>
            </a:extLst>
          </p:cNvPr>
          <p:cNvSpPr/>
          <p:nvPr/>
        </p:nvSpPr>
        <p:spPr>
          <a:xfrm>
            <a:off x="139707" y="26100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Agesilaou &amp; Kyza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6FA7DF2-A3FB-43C2-B2A3-0CA71199280E}"/>
              </a:ext>
            </a:extLst>
          </p:cNvPr>
          <p:cNvSpPr/>
          <p:nvPr/>
        </p:nvSpPr>
        <p:spPr>
          <a:xfrm>
            <a:off x="4849091" y="2661949"/>
            <a:ext cx="2493818" cy="80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Inquiry-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1E60EA-75D3-4DBA-9D5A-91EB8D0846D7}"/>
              </a:ext>
            </a:extLst>
          </p:cNvPr>
          <p:cNvSpPr/>
          <p:nvPr/>
        </p:nvSpPr>
        <p:spPr>
          <a:xfrm>
            <a:off x="4849091" y="4277957"/>
            <a:ext cx="2493818" cy="80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Critical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literacy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3AC22E-3FB5-4D16-811B-A4A16B147C60}"/>
              </a:ext>
            </a:extLst>
          </p:cNvPr>
          <p:cNvSpPr/>
          <p:nvPr/>
        </p:nvSpPr>
        <p:spPr>
          <a:xfrm>
            <a:off x="1713346" y="5739180"/>
            <a:ext cx="2493818" cy="80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personal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F27C086-642E-4EEE-A361-C9A9CD2A396E}"/>
              </a:ext>
            </a:extLst>
          </p:cNvPr>
          <p:cNvSpPr/>
          <p:nvPr/>
        </p:nvSpPr>
        <p:spPr>
          <a:xfrm>
            <a:off x="4849091" y="5738113"/>
            <a:ext cx="2493818" cy="80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Reflect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upon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personal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4A32E5-1E74-419C-B6DC-47FD65A7000D}"/>
              </a:ext>
            </a:extLst>
          </p:cNvPr>
          <p:cNvSpPr/>
          <p:nvPr/>
        </p:nvSpPr>
        <p:spPr>
          <a:xfrm>
            <a:off x="7809346" y="5738113"/>
            <a:ext cx="2493818" cy="80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Act 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personal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5A3B15-2A35-44EE-9660-2EE1FEB8C35D}"/>
              </a:ext>
            </a:extLst>
          </p:cNvPr>
          <p:cNvSpPr/>
          <p:nvPr/>
        </p:nvSpPr>
        <p:spPr>
          <a:xfrm>
            <a:off x="4849091" y="1290527"/>
            <a:ext cx="2493818" cy="80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= 63 5th- and 6th-graders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3B28E2B-B03D-4041-A86F-DBF5F83F6CEC}"/>
              </a:ext>
            </a:extLst>
          </p:cNvPr>
          <p:cNvCxnSpPr>
            <a:stCxn id="10" idx="2"/>
            <a:endCxn id="2" idx="0"/>
          </p:cNvCxnSpPr>
          <p:nvPr/>
        </p:nvCxnSpPr>
        <p:spPr>
          <a:xfrm>
            <a:off x="6096000" y="2094091"/>
            <a:ext cx="0" cy="5678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A078D54-E91A-482F-8F0E-F731B4A1B96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6096000" y="3465513"/>
            <a:ext cx="0" cy="8124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E8782DE-7B0F-4EC3-AB11-FAE99054296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96000" y="5081521"/>
            <a:ext cx="0" cy="6565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AAE76D3-BB1C-42DD-8C34-7B1C0817DDC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60255" y="5081521"/>
            <a:ext cx="3135745" cy="6576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C3E3112-C679-44DA-AAAD-6306237B5CE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5081521"/>
            <a:ext cx="2960255" cy="6565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7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F18B86-EE5C-44A2-88FE-2042400A155A}"/>
              </a:ext>
            </a:extLst>
          </p:cNvPr>
          <p:cNvSpPr/>
          <p:nvPr/>
        </p:nvSpPr>
        <p:spPr>
          <a:xfrm>
            <a:off x="139707" y="26100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Agesilaou &amp; Kyza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 descr="A diagram of a group of individuals&#10;&#10;AI-generated content may be incorrect.">
            <a:extLst>
              <a:ext uri="{FF2B5EF4-FFF2-40B4-BE49-F238E27FC236}">
                <a16:creationId xmlns:a16="http://schemas.microsoft.com/office/drawing/2014/main" id="{EEBF2D05-E9DA-45F2-864D-ECAFC01F09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5" y="1885603"/>
            <a:ext cx="5810250" cy="4084320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FBE66438-C485-4ADC-A305-23CCBD260618}"/>
              </a:ext>
            </a:extLst>
          </p:cNvPr>
          <p:cNvSpPr/>
          <p:nvPr/>
        </p:nvSpPr>
        <p:spPr>
          <a:xfrm>
            <a:off x="139707" y="108392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Conjecture map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2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F18B86-EE5C-44A2-88FE-2042400A155A}"/>
              </a:ext>
            </a:extLst>
          </p:cNvPr>
          <p:cNvSpPr/>
          <p:nvPr/>
        </p:nvSpPr>
        <p:spPr>
          <a:xfrm>
            <a:off x="139707" y="26100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Agesilaou &amp; Kyza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E66438-C485-4ADC-A305-23CCBD260618}"/>
              </a:ext>
            </a:extLst>
          </p:cNvPr>
          <p:cNvSpPr/>
          <p:nvPr/>
        </p:nvSpPr>
        <p:spPr>
          <a:xfrm>
            <a:off x="139707" y="1083925"/>
            <a:ext cx="1219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naïve methodologist`s view:</a:t>
            </a:r>
          </a:p>
          <a:p>
            <a:pPr algn="ctr"/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Sampling error and variability</a:t>
            </a:r>
          </a:p>
          <a:p>
            <a:pPr algn="ctr"/>
            <a:endParaRPr lang="en-US" sz="2400" b="0" i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adaptations based on 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case study 1:</a:t>
            </a:r>
          </a:p>
          <a:p>
            <a:pPr algn="ctr"/>
            <a:r>
              <a:rPr lang="en-US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Novelty effects – will they hold across samples/populations of learners?</a:t>
            </a:r>
          </a:p>
          <a:p>
            <a:pPr algn="ctr"/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Adaptive learning environment:</a:t>
            </a:r>
          </a:p>
          <a:p>
            <a:pPr algn="ctr"/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 not only the scaffolds, but the design</a:t>
            </a:r>
          </a:p>
          <a:p>
            <a:pPr algn="ctr"/>
            <a:endParaRPr lang="en-US" sz="2400" b="0" i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Let`s adapt the (very) pedagogy!</a:t>
            </a:r>
          </a:p>
          <a:p>
            <a:pPr algn="ctr"/>
            <a:endParaRPr lang="en-US" sz="2400" b="0" i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e.g., </a:t>
            </a:r>
            <a:endParaRPr lang="en-US" sz="2400" b="0" i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 even the focus in IBL/group discussion?</a:t>
            </a:r>
          </a:p>
          <a:p>
            <a:pPr algn="ctr"/>
            <a:r>
              <a:rPr lang="en-US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 Some learners would benefit from more “think”,</a:t>
            </a:r>
          </a:p>
          <a:p>
            <a:pPr algn="ctr"/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 from more “pair”, and other ones again from more “share”?</a:t>
            </a:r>
          </a:p>
          <a:p>
            <a:pPr algn="ctr"/>
            <a:endParaRPr lang="en-US" sz="2400" b="0" i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Discussions with LS…</a:t>
            </a:r>
            <a:endParaRPr lang="en-US" sz="2400" b="0" i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0" i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5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F18B86-EE5C-44A2-88FE-2042400A155A}"/>
              </a:ext>
            </a:extLst>
          </p:cNvPr>
          <p:cNvSpPr/>
          <p:nvPr/>
        </p:nvSpPr>
        <p:spPr>
          <a:xfrm>
            <a:off x="139707" y="26100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Flegr &amp; Kuhn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E66438-C485-4ADC-A305-23CCBD260618}"/>
              </a:ext>
            </a:extLst>
          </p:cNvPr>
          <p:cNvSpPr/>
          <p:nvPr/>
        </p:nvSpPr>
        <p:spPr>
          <a:xfrm>
            <a:off x="139707" y="108392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0" i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49FADD-95A9-4D41-94CB-7951A2D0D0A8}"/>
              </a:ext>
            </a:extLst>
          </p:cNvPr>
          <p:cNvSpPr/>
          <p:nvPr/>
        </p:nvSpPr>
        <p:spPr>
          <a:xfrm>
            <a:off x="0" y="1116715"/>
            <a:ext cx="1219200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with multiple representations:</a:t>
            </a:r>
          </a:p>
          <a:p>
            <a:pPr algn="ctr"/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 representation (Real Experiment)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representation (Virtual Reality Experiment)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question: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the processes allowing a benefit?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suggestion: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processes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These need to be supported!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assumption: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real experiment is easier to digest when it comes second – higher extraneous cognitive load. When I have built up prior knowledge, the intrinsic and germane load may be lower -&gt; I can concentrate more on handling the extraneous factors.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But, importantly: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needs to be cognitive space and activation of integration processes across the two conditions!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and contrast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actitives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Self-explanation prompts, Think-pair-share.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inferrting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common underlying abstract conceptions.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4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F18B86-EE5C-44A2-88FE-2042400A155A}"/>
              </a:ext>
            </a:extLst>
          </p:cNvPr>
          <p:cNvSpPr/>
          <p:nvPr/>
        </p:nvSpPr>
        <p:spPr>
          <a:xfrm>
            <a:off x="139707" y="26100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Covic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E66438-C485-4ADC-A305-23CCBD260618}"/>
              </a:ext>
            </a:extLst>
          </p:cNvPr>
          <p:cNvSpPr/>
          <p:nvPr/>
        </p:nvSpPr>
        <p:spPr>
          <a:xfrm>
            <a:off x="139707" y="108392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0" i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832B78-2FB0-462E-87D6-4FA50CC386B3}"/>
              </a:ext>
            </a:extLst>
          </p:cNvPr>
          <p:cNvSpPr/>
          <p:nvPr/>
        </p:nvSpPr>
        <p:spPr>
          <a:xfrm>
            <a:off x="4849090" y="1290526"/>
            <a:ext cx="3484681" cy="14179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Teachers`attitudes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&amp; beliefs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E-IBL,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self-perceived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ped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Competences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contextual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provisions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etc.)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ED0AAC-4993-4CA1-A95E-242691EEDDC4}"/>
              </a:ext>
            </a:extLst>
          </p:cNvPr>
          <p:cNvSpPr/>
          <p:nvPr/>
        </p:nvSpPr>
        <p:spPr>
          <a:xfrm>
            <a:off x="4758422" y="4356126"/>
            <a:ext cx="3484681" cy="14179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N = 1061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teachers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representative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? 99,2%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. Age?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8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F18B86-EE5C-44A2-88FE-2042400A155A}"/>
              </a:ext>
            </a:extLst>
          </p:cNvPr>
          <p:cNvSpPr/>
          <p:nvPr/>
        </p:nvSpPr>
        <p:spPr>
          <a:xfrm>
            <a:off x="139707" y="26100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 der Graaf et al.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E66438-C485-4ADC-A305-23CCBD260618}"/>
              </a:ext>
            </a:extLst>
          </p:cNvPr>
          <p:cNvSpPr/>
          <p:nvPr/>
        </p:nvSpPr>
        <p:spPr>
          <a:xfrm>
            <a:off x="139707" y="108392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0" i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6832B78-2FB0-462E-87D6-4FA50CC386B3}"/>
              </a:ext>
            </a:extLst>
          </p:cNvPr>
          <p:cNvSpPr/>
          <p:nvPr/>
        </p:nvSpPr>
        <p:spPr>
          <a:xfrm>
            <a:off x="4758421" y="5179048"/>
            <a:ext cx="3484681" cy="14179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Latent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Focus on AIC?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ED0AAC-4993-4CA1-A95E-242691EEDDC4}"/>
              </a:ext>
            </a:extLst>
          </p:cNvPr>
          <p:cNvSpPr/>
          <p:nvPr/>
        </p:nvSpPr>
        <p:spPr>
          <a:xfrm>
            <a:off x="4758420" y="1538192"/>
            <a:ext cx="3484681" cy="14179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„Low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? I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don`t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 so!.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4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F18B86-EE5C-44A2-88FE-2042400A155A}"/>
              </a:ext>
            </a:extLst>
          </p:cNvPr>
          <p:cNvSpPr/>
          <p:nvPr/>
        </p:nvSpPr>
        <p:spPr>
          <a:xfrm>
            <a:off x="2416767" y="3198166"/>
            <a:ext cx="73584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Experimental Comparison of the Seven-Point- and Visual Analogue Scale in Intensive Assessment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3C0A99B-5B75-4900-8421-85441AAA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282677"/>
            <a:ext cx="6096000" cy="232180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6334D54-84A4-4489-801A-BFB03E3A4649}"/>
              </a:ext>
            </a:extLst>
          </p:cNvPr>
          <p:cNvSpPr/>
          <p:nvPr/>
        </p:nvSpPr>
        <p:spPr>
          <a:xfrm>
            <a:off x="1717342" y="454880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hlinkClick r:id="rId3"/>
              </a:rPr>
              <a:t>https://bit.ly/PeterE_presentations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018E4BF-D02B-44DC-9467-2A8C5180854B}"/>
              </a:ext>
            </a:extLst>
          </p:cNvPr>
          <p:cNvSpPr/>
          <p:nvPr/>
        </p:nvSpPr>
        <p:spPr>
          <a:xfrm>
            <a:off x="5568907" y="467915"/>
            <a:ext cx="645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hlinkClick r:id="rId4"/>
              </a:rPr>
              <a:t>https://link.springer.com/article/10.3758/s13428-025-02706-2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34AE9B-6D8E-4A16-9C43-88E77D059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287" y="872930"/>
            <a:ext cx="1629346" cy="163939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61183F-2E67-4D6C-801E-14BBC5D51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6873" y="927428"/>
            <a:ext cx="1534449" cy="15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6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90EE722-41BF-431A-AB3D-69E5D9CB4F43}"/>
              </a:ext>
            </a:extLst>
          </p:cNvPr>
          <p:cNvGrpSpPr/>
          <p:nvPr/>
        </p:nvGrpSpPr>
        <p:grpSpPr>
          <a:xfrm>
            <a:off x="5245994" y="2659314"/>
            <a:ext cx="1700012" cy="1539372"/>
            <a:chOff x="1259324" y="2769969"/>
            <a:chExt cx="1700012" cy="153937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8FD5B5F1-B4DB-4FF3-81BF-9C5B34CDB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324" y="2769969"/>
              <a:ext cx="1695106" cy="1539372"/>
            </a:xfrm>
            <a:prstGeom prst="rect">
              <a:avLst/>
            </a:prstGeom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3EF9688-B803-4CAB-ACD2-E49BA82CED57}"/>
                </a:ext>
              </a:extLst>
            </p:cNvPr>
            <p:cNvSpPr/>
            <p:nvPr/>
          </p:nvSpPr>
          <p:spPr>
            <a:xfrm rot="19929225">
              <a:off x="1461931" y="3463725"/>
              <a:ext cx="14974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IBL</a:t>
              </a:r>
              <a:endParaRPr lang="en-US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22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"/>
          <a:stretch/>
        </p:blipFill>
        <p:spPr>
          <a:xfrm>
            <a:off x="5054600" y="1915818"/>
            <a:ext cx="2089916" cy="31768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 rot="664404">
            <a:off x="634528" y="734118"/>
            <a:ext cx="449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Blume et al., 2022; Blume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Schmiedek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2024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5E9E50-513B-4DBE-B99A-050B2677A335}"/>
              </a:ext>
            </a:extLst>
          </p:cNvPr>
          <p:cNvSpPr txBox="1"/>
          <p:nvPr/>
        </p:nvSpPr>
        <p:spPr>
          <a:xfrm rot="20793247">
            <a:off x="8765687" y="594844"/>
            <a:ext cx="449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Idiography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trike="sngStrik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nomothetics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Molenaar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Valsiner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50E0F2-4DC5-4698-A199-23E7D4E3EE9A}"/>
              </a:ext>
            </a:extLst>
          </p:cNvPr>
          <p:cNvSpPr txBox="1"/>
          <p:nvPr/>
        </p:nvSpPr>
        <p:spPr>
          <a:xfrm rot="21315091">
            <a:off x="715678" y="5328547"/>
            <a:ext cx="449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Hamaker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2007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0F416EB-E436-4950-8130-F4497590FAE1}"/>
              </a:ext>
            </a:extLst>
          </p:cNvPr>
          <p:cNvSpPr txBox="1"/>
          <p:nvPr/>
        </p:nvSpPr>
        <p:spPr>
          <a:xfrm rot="664404">
            <a:off x="8950545" y="5701767"/>
            <a:ext cx="449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Haslbeck &amp; Ryan, 2022</a:t>
            </a:r>
          </a:p>
        </p:txBody>
      </p:sp>
    </p:spTree>
    <p:extLst>
      <p:ext uri="{BB962C8B-B14F-4D97-AF65-F5344CB8AC3E}">
        <p14:creationId xmlns:p14="http://schemas.microsoft.com/office/powerpoint/2010/main" val="354497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5166356" y="1993900"/>
            <a:ext cx="2097033" cy="321651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 rot="664404">
            <a:off x="631285" y="767573"/>
            <a:ext cx="4842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unjustified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/intuitive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Haslbeck et al., 2023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5E9E50-513B-4DBE-B99A-050B2677A335}"/>
              </a:ext>
            </a:extLst>
          </p:cNvPr>
          <p:cNvSpPr txBox="1"/>
          <p:nvPr/>
        </p:nvSpPr>
        <p:spPr>
          <a:xfrm rot="20793247">
            <a:off x="7528426" y="817529"/>
            <a:ext cx="449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cross-sectional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4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Simms et al., 2019; Fritz et al., 2024)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50E0F2-4DC5-4698-A199-23E7D4E3EE9A}"/>
              </a:ext>
            </a:extLst>
          </p:cNvPr>
          <p:cNvSpPr txBox="1"/>
          <p:nvPr/>
        </p:nvSpPr>
        <p:spPr>
          <a:xfrm rot="21315091">
            <a:off x="634529" y="5258177"/>
            <a:ext cx="44936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 Likert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analogue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linear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ML-SEM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Haslbeck et al., 2023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0F416EB-E436-4950-8130-F4497590FAE1}"/>
              </a:ext>
            </a:extLst>
          </p:cNvPr>
          <p:cNvSpPr txBox="1"/>
          <p:nvPr/>
        </p:nvSpPr>
        <p:spPr>
          <a:xfrm rot="664404">
            <a:off x="7627038" y="4585503"/>
            <a:ext cx="4493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28600" indent="-228600">
              <a:buAutoNum type="arabicParenR"/>
            </a:pP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Multivariate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Relations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external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covariates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arenR"/>
            </a:pPr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3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9600433" y="2920081"/>
            <a:ext cx="2097033" cy="321651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562909" y="980991"/>
            <a:ext cx="8474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(happy,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satisfied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 5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negative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stressed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worried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 9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valence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vs.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analogue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(101-step)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possible parallel (e.g.,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endlabels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7-step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VAS horizontal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 = not at all, 2, 3, 4, 5, 6,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extremely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carry-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reactance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3x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7-step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7158616" y="2920081"/>
            <a:ext cx="2160363" cy="321651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12D67CF-BD37-421A-80DF-670E250E188A}"/>
              </a:ext>
            </a:extLst>
          </p:cNvPr>
          <p:cNvSpPr txBox="1"/>
          <p:nvPr/>
        </p:nvSpPr>
        <p:spPr>
          <a:xfrm>
            <a:off x="562909" y="121164"/>
            <a:ext cx="29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studied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CEB4BF-7CFF-4963-9EED-E7F374C431DB}"/>
              </a:ext>
            </a:extLst>
          </p:cNvPr>
          <p:cNvSpPr txBox="1"/>
          <p:nvPr/>
        </p:nvSpPr>
        <p:spPr>
          <a:xfrm>
            <a:off x="2311213" y="349943"/>
            <a:ext cx="29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486D63F-CA65-4595-8B97-856461E78B23}"/>
              </a:ext>
            </a:extLst>
          </p:cNvPr>
          <p:cNvSpPr txBox="1"/>
          <p:nvPr/>
        </p:nvSpPr>
        <p:spPr>
          <a:xfrm>
            <a:off x="3788709" y="177201"/>
            <a:ext cx="29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studied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512AE60-03EB-4EDF-A75B-CBA4A7AC9730}"/>
              </a:ext>
            </a:extLst>
          </p:cNvPr>
          <p:cNvCxnSpPr/>
          <p:nvPr/>
        </p:nvCxnSpPr>
        <p:spPr>
          <a:xfrm>
            <a:off x="1460500" y="661603"/>
            <a:ext cx="381000" cy="3193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647A7CE-70BA-4116-8815-F9BA9E9A6D10}"/>
              </a:ext>
            </a:extLst>
          </p:cNvPr>
          <p:cNvCxnSpPr>
            <a:cxnSpLocks/>
          </p:cNvCxnSpPr>
          <p:nvPr/>
        </p:nvCxnSpPr>
        <p:spPr>
          <a:xfrm>
            <a:off x="2993091" y="766550"/>
            <a:ext cx="0" cy="2745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517050F-F277-4C62-9B86-02C5301C6CC7}"/>
              </a:ext>
            </a:extLst>
          </p:cNvPr>
          <p:cNvCxnSpPr>
            <a:cxnSpLocks/>
          </p:cNvCxnSpPr>
          <p:nvPr/>
        </p:nvCxnSpPr>
        <p:spPr>
          <a:xfrm>
            <a:off x="4354047" y="606856"/>
            <a:ext cx="381000" cy="3193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541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9600433" y="2920081"/>
            <a:ext cx="2097033" cy="321651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494534" y="731614"/>
            <a:ext cx="93811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(Likert) = 63</a:t>
            </a:r>
          </a:p>
          <a:p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(VAS) = 56</a:t>
            </a:r>
          </a:p>
          <a:p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22 (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4)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Models: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multilevel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brms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0-1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Inter-individual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Zero-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inflated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Likert),</a:t>
            </a: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valence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all distributional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(zero- &amp;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-shares,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beta-parameters)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7158616" y="2920081"/>
            <a:ext cx="2160363" cy="32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53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732DB87-BD8A-4558-8213-163D58AA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787" y="875014"/>
            <a:ext cx="5178950" cy="5668190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45558F7-1451-4D85-8433-336FCAB84817}"/>
              </a:ext>
            </a:extLst>
          </p:cNvPr>
          <p:cNvCxnSpPr/>
          <p:nvPr/>
        </p:nvCxnSpPr>
        <p:spPr>
          <a:xfrm flipH="1" flipV="1">
            <a:off x="6225436" y="1803748"/>
            <a:ext cx="3550081" cy="2843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7E0CE0B-255E-4642-87CA-FC21CCA844F2}"/>
              </a:ext>
            </a:extLst>
          </p:cNvPr>
          <p:cNvCxnSpPr>
            <a:cxnSpLocks/>
          </p:cNvCxnSpPr>
          <p:nvPr/>
        </p:nvCxnSpPr>
        <p:spPr>
          <a:xfrm flipH="1">
            <a:off x="6225436" y="4909795"/>
            <a:ext cx="3550081" cy="564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63C4A67-9BB6-4A75-9844-57E3E1F02AF8}"/>
              </a:ext>
            </a:extLst>
          </p:cNvPr>
          <p:cNvSpPr txBox="1"/>
          <p:nvPr/>
        </p:nvSpPr>
        <p:spPr>
          <a:xfrm rot="2369885">
            <a:off x="7233237" y="2998852"/>
            <a:ext cx="21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9A1EF1-B41D-48A6-B52C-CE00E7E0FF76}"/>
              </a:ext>
            </a:extLst>
          </p:cNvPr>
          <p:cNvSpPr txBox="1"/>
          <p:nvPr/>
        </p:nvSpPr>
        <p:spPr>
          <a:xfrm rot="21006330">
            <a:off x="7049473" y="4734284"/>
            <a:ext cx="21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skewnesses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32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9A1EF1-B41D-48A6-B52C-CE00E7E0FF76}"/>
              </a:ext>
            </a:extLst>
          </p:cNvPr>
          <p:cNvSpPr txBox="1"/>
          <p:nvPr/>
        </p:nvSpPr>
        <p:spPr>
          <a:xfrm>
            <a:off x="7279302" y="4540463"/>
            <a:ext cx="276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167EC4-6EB2-4ED5-958C-EEDA2EDF3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4" y="1384126"/>
            <a:ext cx="6696075" cy="4991100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7E0CE0B-255E-4642-87CA-FC21CCA844F2}"/>
              </a:ext>
            </a:extLst>
          </p:cNvPr>
          <p:cNvCxnSpPr>
            <a:cxnSpLocks/>
          </p:cNvCxnSpPr>
          <p:nvPr/>
        </p:nvCxnSpPr>
        <p:spPr>
          <a:xfrm flipH="1">
            <a:off x="6309360" y="4909795"/>
            <a:ext cx="34661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75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multivariate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9A1EF1-B41D-48A6-B52C-CE00E7E0FF76}"/>
              </a:ext>
            </a:extLst>
          </p:cNvPr>
          <p:cNvSpPr txBox="1"/>
          <p:nvPr/>
        </p:nvSpPr>
        <p:spPr>
          <a:xfrm>
            <a:off x="7341302" y="4104077"/>
            <a:ext cx="276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Slightly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item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D1123BC-DA2B-4182-9B77-A8AF2C8AE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77" y="3814513"/>
            <a:ext cx="6943725" cy="300037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7E0CE0B-255E-4642-87CA-FC21CCA844F2}"/>
              </a:ext>
            </a:extLst>
          </p:cNvPr>
          <p:cNvCxnSpPr>
            <a:cxnSpLocks/>
          </p:cNvCxnSpPr>
          <p:nvPr/>
        </p:nvCxnSpPr>
        <p:spPr>
          <a:xfrm flipH="1">
            <a:off x="6309359" y="4750408"/>
            <a:ext cx="34661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08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external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General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psychopathology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depression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anxiety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/stress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9A1EF1-B41D-48A6-B52C-CE00E7E0FF76}"/>
              </a:ext>
            </a:extLst>
          </p:cNvPr>
          <p:cNvSpPr txBox="1"/>
          <p:nvPr/>
        </p:nvSpPr>
        <p:spPr>
          <a:xfrm rot="192288">
            <a:off x="7505210" y="4145161"/>
            <a:ext cx="276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Brutally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1752BE-9652-4B53-930F-707C2778D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99" y="894165"/>
            <a:ext cx="6337069" cy="5300863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7E0CE0B-255E-4642-87CA-FC21CCA844F2}"/>
              </a:ext>
            </a:extLst>
          </p:cNvPr>
          <p:cNvCxnSpPr>
            <a:cxnSpLocks/>
          </p:cNvCxnSpPr>
          <p:nvPr/>
        </p:nvCxnSpPr>
        <p:spPr>
          <a:xfrm flipH="1" flipV="1">
            <a:off x="6643869" y="4104078"/>
            <a:ext cx="3307198" cy="97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496BAB7-7294-4BB7-849F-BECB13405D29}"/>
              </a:ext>
            </a:extLst>
          </p:cNvPr>
          <p:cNvCxnSpPr>
            <a:cxnSpLocks/>
          </p:cNvCxnSpPr>
          <p:nvPr/>
        </p:nvCxnSpPr>
        <p:spPr>
          <a:xfrm flipH="1" flipV="1">
            <a:off x="3599727" y="1666754"/>
            <a:ext cx="6351340" cy="2437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D4B1937-85F3-41D3-96C3-8599239A05D4}"/>
              </a:ext>
            </a:extLst>
          </p:cNvPr>
          <p:cNvCxnSpPr>
            <a:cxnSpLocks/>
          </p:cNvCxnSpPr>
          <p:nvPr/>
        </p:nvCxnSpPr>
        <p:spPr>
          <a:xfrm flipH="1" flipV="1">
            <a:off x="6643869" y="1666754"/>
            <a:ext cx="3369198" cy="2346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755DD54-6A2E-45CE-9B8D-B7579EC3627B}"/>
              </a:ext>
            </a:extLst>
          </p:cNvPr>
          <p:cNvCxnSpPr>
            <a:cxnSpLocks/>
          </p:cNvCxnSpPr>
          <p:nvPr/>
        </p:nvCxnSpPr>
        <p:spPr>
          <a:xfrm flipH="1" flipV="1">
            <a:off x="3599727" y="4427242"/>
            <a:ext cx="6328190" cy="475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92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Self-reports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VAS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slightly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exhausting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confusing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mutlimodality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(Haslbeck et al., 2023)</a:t>
            </a:r>
          </a:p>
          <a:p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elevation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de-D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Shrout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2018)</a:t>
            </a:r>
            <a:endParaRPr lang="de-D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</p:spTree>
    <p:extLst>
      <p:ext uri="{BB962C8B-B14F-4D97-AF65-F5344CB8AC3E}">
        <p14:creationId xmlns:p14="http://schemas.microsoft.com/office/powerpoint/2010/main" val="4173522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VAS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systematic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ariation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(Higher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external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VAS in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- 7-step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Second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„1“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„2“?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Labels (e.g.,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mildly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horizontal vs.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initial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VAS)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Baribault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2018),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formal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latent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Multi-item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</p:spTree>
    <p:extLst>
      <p:ext uri="{BB962C8B-B14F-4D97-AF65-F5344CB8AC3E}">
        <p14:creationId xmlns:p14="http://schemas.microsoft.com/office/powerpoint/2010/main" val="43340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F18B86-EE5C-44A2-88FE-2042400A155A}"/>
              </a:ext>
            </a:extLst>
          </p:cNvPr>
          <p:cNvSpPr/>
          <p:nvPr/>
        </p:nvSpPr>
        <p:spPr>
          <a:xfrm>
            <a:off x="285381" y="1552794"/>
            <a:ext cx="3249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 der Graaf et al.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25ED99-98CD-45CA-AECC-0351C45D0809}"/>
              </a:ext>
            </a:extLst>
          </p:cNvPr>
          <p:cNvSpPr/>
          <p:nvPr/>
        </p:nvSpPr>
        <p:spPr>
          <a:xfrm>
            <a:off x="3046842" y="1561317"/>
            <a:ext cx="3249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Flegr &amp; Kuhn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5A2401A-715F-4DCB-A078-796A7691098D}"/>
              </a:ext>
            </a:extLst>
          </p:cNvPr>
          <p:cNvSpPr/>
          <p:nvPr/>
        </p:nvSpPr>
        <p:spPr>
          <a:xfrm>
            <a:off x="5808303" y="1569840"/>
            <a:ext cx="3249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Covic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AC7F6A0-4B3F-462E-A1FC-C771CCFCD130}"/>
              </a:ext>
            </a:extLst>
          </p:cNvPr>
          <p:cNvSpPr/>
          <p:nvPr/>
        </p:nvSpPr>
        <p:spPr>
          <a:xfrm>
            <a:off x="9057756" y="1569839"/>
            <a:ext cx="2638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Agesilaou &amp; Kyza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1095302-008A-4572-929B-ADB889152D62}"/>
              </a:ext>
            </a:extLst>
          </p:cNvPr>
          <p:cNvGrpSpPr/>
          <p:nvPr/>
        </p:nvGrpSpPr>
        <p:grpSpPr>
          <a:xfrm>
            <a:off x="1062555" y="2758394"/>
            <a:ext cx="1700012" cy="1539372"/>
            <a:chOff x="1259324" y="2769969"/>
            <a:chExt cx="1700012" cy="1539372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66E15394-E204-4A2A-884A-6D9BEB34F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324" y="2769969"/>
              <a:ext cx="1695106" cy="1539372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245702B-55A8-4517-8255-7CC385FD2E2F}"/>
                </a:ext>
              </a:extLst>
            </p:cNvPr>
            <p:cNvSpPr/>
            <p:nvPr/>
          </p:nvSpPr>
          <p:spPr>
            <a:xfrm rot="19929225">
              <a:off x="1461931" y="3463725"/>
              <a:ext cx="14974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IBL</a:t>
              </a:r>
              <a:endParaRPr lang="en-US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90EE722-41BF-431A-AB3D-69E5D9CB4F43}"/>
              </a:ext>
            </a:extLst>
          </p:cNvPr>
          <p:cNvGrpSpPr/>
          <p:nvPr/>
        </p:nvGrpSpPr>
        <p:grpSpPr>
          <a:xfrm>
            <a:off x="3824016" y="2697433"/>
            <a:ext cx="1700012" cy="1539372"/>
            <a:chOff x="1259324" y="2769969"/>
            <a:chExt cx="1700012" cy="153937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8FD5B5F1-B4DB-4FF3-81BF-9C5B34CDB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324" y="2769969"/>
              <a:ext cx="1695106" cy="1539372"/>
            </a:xfrm>
            <a:prstGeom prst="rect">
              <a:avLst/>
            </a:prstGeom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3EF9688-B803-4CAB-ACD2-E49BA82CED57}"/>
                </a:ext>
              </a:extLst>
            </p:cNvPr>
            <p:cNvSpPr/>
            <p:nvPr/>
          </p:nvSpPr>
          <p:spPr>
            <a:xfrm rot="19929225">
              <a:off x="1461931" y="3463725"/>
              <a:ext cx="14974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IBL</a:t>
              </a:r>
              <a:endParaRPr lang="en-US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DF71572-B932-4192-BAC9-345948402CD5}"/>
              </a:ext>
            </a:extLst>
          </p:cNvPr>
          <p:cNvGrpSpPr/>
          <p:nvPr/>
        </p:nvGrpSpPr>
        <p:grpSpPr>
          <a:xfrm>
            <a:off x="6585477" y="2697433"/>
            <a:ext cx="1700012" cy="1539372"/>
            <a:chOff x="1259324" y="2769969"/>
            <a:chExt cx="1700012" cy="1539372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063E327A-2A2F-4E3F-A645-A0C18E37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324" y="2769969"/>
              <a:ext cx="1695106" cy="1539372"/>
            </a:xfrm>
            <a:prstGeom prst="rect">
              <a:avLst/>
            </a:prstGeom>
          </p:spPr>
        </p:pic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0E0372A9-791A-401E-BFBF-0AD88C953CA4}"/>
                </a:ext>
              </a:extLst>
            </p:cNvPr>
            <p:cNvSpPr/>
            <p:nvPr/>
          </p:nvSpPr>
          <p:spPr>
            <a:xfrm rot="19929225">
              <a:off x="1461931" y="3463725"/>
              <a:ext cx="14974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IBL</a:t>
              </a:r>
              <a:endParaRPr lang="en-US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DF3E9A0-52E9-4E40-99E2-94BA5F9ACD66}"/>
              </a:ext>
            </a:extLst>
          </p:cNvPr>
          <p:cNvGrpSpPr/>
          <p:nvPr/>
        </p:nvGrpSpPr>
        <p:grpSpPr>
          <a:xfrm>
            <a:off x="9539907" y="2697433"/>
            <a:ext cx="1700012" cy="1539372"/>
            <a:chOff x="1259324" y="2769969"/>
            <a:chExt cx="1700012" cy="1539372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20148698-B152-4CE7-913E-B4B36571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324" y="2769969"/>
              <a:ext cx="1695106" cy="1539372"/>
            </a:xfrm>
            <a:prstGeom prst="rect">
              <a:avLst/>
            </a:prstGeom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EA59503-5F71-45BD-94AC-96357CA5E0FD}"/>
                </a:ext>
              </a:extLst>
            </p:cNvPr>
            <p:cNvSpPr/>
            <p:nvPr/>
          </p:nvSpPr>
          <p:spPr>
            <a:xfrm rot="19929225">
              <a:off x="1461931" y="3463725"/>
              <a:ext cx="14974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IBL</a:t>
              </a:r>
              <a:endParaRPr lang="en-US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E6779BA9-B8AC-46E9-893E-FCFE4CB7FEB1}"/>
              </a:ext>
            </a:extLst>
          </p:cNvPr>
          <p:cNvSpPr txBox="1"/>
          <p:nvPr/>
        </p:nvSpPr>
        <p:spPr>
          <a:xfrm>
            <a:off x="115747" y="4376629"/>
            <a:ext cx="431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1115B4E5-39DF-4DE0-B62D-66FE01FC1C3E}"/>
              </a:ext>
            </a:extLst>
          </p:cNvPr>
          <p:cNvSpPr/>
          <p:nvPr/>
        </p:nvSpPr>
        <p:spPr>
          <a:xfrm>
            <a:off x="0" y="2031506"/>
            <a:ext cx="3813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Teachers`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attitudes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01099F4-8345-4DA3-BE55-DADAEAE95104}"/>
              </a:ext>
            </a:extLst>
          </p:cNvPr>
          <p:cNvSpPr txBox="1"/>
          <p:nvPr/>
        </p:nvSpPr>
        <p:spPr>
          <a:xfrm>
            <a:off x="3046842" y="4862531"/>
            <a:ext cx="431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9AE48E1-BB53-48D0-BA5E-4F0074EB8212}"/>
              </a:ext>
            </a:extLst>
          </p:cNvPr>
          <p:cNvSpPr/>
          <p:nvPr/>
        </p:nvSpPr>
        <p:spPr>
          <a:xfrm>
            <a:off x="2485940" y="1141174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virtual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D2ED26A-D197-4E73-A0D6-CF70E1D02B09}"/>
              </a:ext>
            </a:extLst>
          </p:cNvPr>
          <p:cNvSpPr/>
          <p:nvPr/>
        </p:nvSpPr>
        <p:spPr>
          <a:xfrm>
            <a:off x="5730616" y="1991768"/>
            <a:ext cx="3634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Teachers`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attitudes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ADEE902-30E8-4739-A323-EDE180CB0BCD}"/>
              </a:ext>
            </a:extLst>
          </p:cNvPr>
          <p:cNvSpPr/>
          <p:nvPr/>
        </p:nvSpPr>
        <p:spPr>
          <a:xfrm>
            <a:off x="5542126" y="4353820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wants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CC3E985-E9FD-4446-975A-D6D8CDA0C954}"/>
              </a:ext>
            </a:extLst>
          </p:cNvPr>
          <p:cNvSpPr/>
          <p:nvPr/>
        </p:nvSpPr>
        <p:spPr>
          <a:xfrm>
            <a:off x="7728278" y="1174209"/>
            <a:ext cx="4463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IBL design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literacy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C8A1E2F-1BC6-4916-A957-E5ED28326BB2}"/>
              </a:ext>
            </a:extLst>
          </p:cNvPr>
          <p:cNvSpPr/>
          <p:nvPr/>
        </p:nvSpPr>
        <p:spPr>
          <a:xfrm>
            <a:off x="8381014" y="4728213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63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05230" y="2509904"/>
            <a:ext cx="95251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Baribault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B., Donkin, C., Little, D. R.,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Trueblood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S.,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Oravecz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Z., van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Ravenzwaaij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D., White, C. N., De Boeck, P.,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Vandekerckhove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(2018).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Metastudies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robust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Proceedings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National Academy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Sciences, 115(11), 2607–2612. https://doi.org/10.1073/pnas.1708285114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Blume, F., Irmer, A., Dirk, J.,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Schmiedek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 (2022). Day-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-regulation,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achievement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Science, 25(6), e13301. https://doi.org/10.1111/desc.13301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Blume, F.,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Schmiedek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 (2024).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-and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-regulation. Learning and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92, 101908.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Fritz, J.,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Piccirillo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 L., Cohen, Z. D.,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Frumkin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Kirtley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O., Moeller, J., Neubauer, A. B., Norris, L. A.,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Schuurman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 K.,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Snippe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E., &amp; Bringmann, L. F. (2024). So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Want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ESM? 10 Essential Topics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Experience-Sampling Method.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Methods and Practices in Psychological Science, 7(3), 25152459241267912. https://doi.org/10.1177/25152459241267912</a:t>
            </a:r>
          </a:p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Hamaker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 L.,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Nesselroade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R.,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Molenaar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P. C. (2007). The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personality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41(2), 295–315.Haslbeck, J. M. B., &amp; Ryan, O. (2022).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Recovering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Dynamics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Psychological Time Series. Multivariate Behavioral Research, 57(5), 735–766. https://doi.org/10.1080/00273171.2021.1896353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Haslbeck, J., Ryan, O.,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Dablander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 (2023).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Multimodality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Emotion. https://psycnet.apa.org/record/2023-72233-001</a:t>
            </a:r>
          </a:p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Molenaar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P. C.,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Valsiner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(2009).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simple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idiographic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individual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psychotherapy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YIS: Yearbook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idiographic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1, 23–38.</a:t>
            </a:r>
          </a:p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Shrout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P. E., Stadler, G., Lane, S. P., McClure, M. J., Jackson, G. L.,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Clavél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 D.,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Iida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M., Gleason, M. E. J.,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H., &amp; Bolger, N. (2018). Initial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Proceedings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National Academy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Sciences, 115(1), E15–E23. https://doi.org/10.1073/pnas.1712277115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Simms, L. J.,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Zelazny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K., Williams, T. F., &amp; Bernstein, L. (2019).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matter?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Psychometric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personality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questionnaire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Psychological Assessment, 31(4), 557–566. https://doi.org/10.1037/pas0000648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904272A-5DF2-43D5-9ABC-DBF58542D307}"/>
              </a:ext>
            </a:extLst>
          </p:cNvPr>
          <p:cNvSpPr/>
          <p:nvPr/>
        </p:nvSpPr>
        <p:spPr>
          <a:xfrm>
            <a:off x="305230" y="362282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hlinkClick r:id="rId4"/>
              </a:rPr>
              <a:t>https://bit.ly/PeterE_presentations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F7F40C-CEAF-425E-95D4-310881780BD5}"/>
              </a:ext>
            </a:extLst>
          </p:cNvPr>
          <p:cNvSpPr/>
          <p:nvPr/>
        </p:nvSpPr>
        <p:spPr>
          <a:xfrm>
            <a:off x="4156795" y="375317"/>
            <a:ext cx="645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hlinkClick r:id="rId5"/>
              </a:rPr>
              <a:t>https://link.springer.com/article/10.3758/s13428-025-02706-2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C17C4A-4327-45E4-9B7C-330E9194C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175" y="780332"/>
            <a:ext cx="1629346" cy="163939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4CB1A2B-70E8-4DDA-A3A8-4908A537D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761" y="834830"/>
            <a:ext cx="1534449" cy="15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3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90EE722-41BF-431A-AB3D-69E5D9CB4F43}"/>
              </a:ext>
            </a:extLst>
          </p:cNvPr>
          <p:cNvGrpSpPr/>
          <p:nvPr/>
        </p:nvGrpSpPr>
        <p:grpSpPr>
          <a:xfrm>
            <a:off x="5245994" y="2659314"/>
            <a:ext cx="1700012" cy="1539372"/>
            <a:chOff x="1259324" y="2769969"/>
            <a:chExt cx="1700012" cy="153937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8FD5B5F1-B4DB-4FF3-81BF-9C5B34CDB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324" y="2769969"/>
              <a:ext cx="1695106" cy="1539372"/>
            </a:xfrm>
            <a:prstGeom prst="rect">
              <a:avLst/>
            </a:prstGeom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3EF9688-B803-4CAB-ACD2-E49BA82CED57}"/>
                </a:ext>
              </a:extLst>
            </p:cNvPr>
            <p:cNvSpPr/>
            <p:nvPr/>
          </p:nvSpPr>
          <p:spPr>
            <a:xfrm rot="19929225">
              <a:off x="1461931" y="3463725"/>
              <a:ext cx="14974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IBL</a:t>
              </a:r>
            </a:p>
          </p:txBody>
        </p: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29AABF17-B45D-41B4-A927-3BE35279F51D}"/>
              </a:ext>
            </a:extLst>
          </p:cNvPr>
          <p:cNvSpPr/>
          <p:nvPr/>
        </p:nvSpPr>
        <p:spPr>
          <a:xfrm>
            <a:off x="3124186" y="2038741"/>
            <a:ext cx="6146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inquiry-based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2AF4858-D9A6-4227-9913-5E2F1F2A09DA}"/>
              </a:ext>
            </a:extLst>
          </p:cNvPr>
          <p:cNvSpPr/>
          <p:nvPr/>
        </p:nvSpPr>
        <p:spPr>
          <a:xfrm>
            <a:off x="999165" y="4539147"/>
            <a:ext cx="10587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IBL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pedagogies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9888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25ED99-98CD-45CA-AECC-0351C45D0809}"/>
              </a:ext>
            </a:extLst>
          </p:cNvPr>
          <p:cNvSpPr/>
          <p:nvPr/>
        </p:nvSpPr>
        <p:spPr>
          <a:xfrm>
            <a:off x="7549394" y="2105327"/>
            <a:ext cx="3249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Flegr &amp; Kuhn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90EE722-41BF-431A-AB3D-69E5D9CB4F43}"/>
              </a:ext>
            </a:extLst>
          </p:cNvPr>
          <p:cNvGrpSpPr/>
          <p:nvPr/>
        </p:nvGrpSpPr>
        <p:grpSpPr>
          <a:xfrm>
            <a:off x="8326568" y="3241443"/>
            <a:ext cx="1700012" cy="1539372"/>
            <a:chOff x="1259324" y="2769969"/>
            <a:chExt cx="1700012" cy="153937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8FD5B5F1-B4DB-4FF3-81BF-9C5B34CDB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324" y="2769969"/>
              <a:ext cx="1695106" cy="1539372"/>
            </a:xfrm>
            <a:prstGeom prst="rect">
              <a:avLst/>
            </a:prstGeom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3EF9688-B803-4CAB-ACD2-E49BA82CED57}"/>
                </a:ext>
              </a:extLst>
            </p:cNvPr>
            <p:cNvSpPr/>
            <p:nvPr/>
          </p:nvSpPr>
          <p:spPr>
            <a:xfrm rot="19929225">
              <a:off x="1461931" y="3463725"/>
              <a:ext cx="14974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IBL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501099F4-8345-4DA3-BE55-DADAEAE95104}"/>
              </a:ext>
            </a:extLst>
          </p:cNvPr>
          <p:cNvSpPr txBox="1"/>
          <p:nvPr/>
        </p:nvSpPr>
        <p:spPr>
          <a:xfrm>
            <a:off x="7549394" y="5406541"/>
            <a:ext cx="431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Which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package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deliver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9AE48E1-BB53-48D0-BA5E-4F0074EB8212}"/>
              </a:ext>
            </a:extLst>
          </p:cNvPr>
          <p:cNvSpPr/>
          <p:nvPr/>
        </p:nvSpPr>
        <p:spPr>
          <a:xfrm>
            <a:off x="6988492" y="1685184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experiments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&amp; virtual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reality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experiments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AC8774-DC3C-428B-AFC5-64B978188DD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9DA11963-51F9-4055-B9AB-4BA934DE77BD}"/>
              </a:ext>
            </a:extLst>
          </p:cNvPr>
          <p:cNvSpPr/>
          <p:nvPr/>
        </p:nvSpPr>
        <p:spPr>
          <a:xfrm>
            <a:off x="234898" y="1736364"/>
            <a:ext cx="2493818" cy="80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CE7DF8-F222-4221-88AA-5CE64BE1C038}"/>
              </a:ext>
            </a:extLst>
          </p:cNvPr>
          <p:cNvSpPr/>
          <p:nvPr/>
        </p:nvSpPr>
        <p:spPr>
          <a:xfrm>
            <a:off x="3395698" y="1736364"/>
            <a:ext cx="2493818" cy="80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27BF575-42B2-4F3B-BBF8-A6D00DB80051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>
            <a:off x="2728716" y="2138146"/>
            <a:ext cx="6669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C0CD2A30-A3A3-4C45-85A5-F2B6AAFE2EAA}"/>
              </a:ext>
            </a:extLst>
          </p:cNvPr>
          <p:cNvSpPr/>
          <p:nvPr/>
        </p:nvSpPr>
        <p:spPr>
          <a:xfrm>
            <a:off x="234898" y="4318072"/>
            <a:ext cx="2493818" cy="80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75FACBA-F673-4BB3-9DDD-EC08AD0B54E4}"/>
              </a:ext>
            </a:extLst>
          </p:cNvPr>
          <p:cNvSpPr/>
          <p:nvPr/>
        </p:nvSpPr>
        <p:spPr>
          <a:xfrm>
            <a:off x="3395698" y="4318072"/>
            <a:ext cx="2493818" cy="80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6E92681-BB66-430A-9371-1D03F08E274A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2728716" y="4719854"/>
            <a:ext cx="6669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7EE4315-E0FB-4AAD-8630-A3A122ACC4F7}"/>
              </a:ext>
            </a:extLst>
          </p:cNvPr>
          <p:cNvSpPr txBox="1"/>
          <p:nvPr/>
        </p:nvSpPr>
        <p:spPr>
          <a:xfrm>
            <a:off x="478403" y="3030159"/>
            <a:ext cx="518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and real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48DE8A5-0197-427F-B29B-17C69F61286C}"/>
              </a:ext>
            </a:extLst>
          </p:cNvPr>
          <p:cNvSpPr/>
          <p:nvPr/>
        </p:nvSpPr>
        <p:spPr>
          <a:xfrm>
            <a:off x="1618850" y="279578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Composite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Loibl et a. (2024)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C61927B-E596-43BF-A136-E80ECBD1BE2F}"/>
              </a:ext>
            </a:extLst>
          </p:cNvPr>
          <p:cNvSpPr/>
          <p:nvPr/>
        </p:nvSpPr>
        <p:spPr>
          <a:xfrm>
            <a:off x="1745180" y="1212455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Intermediate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D312F7F-3474-4D66-B59C-CC84DF426CEE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062207" y="1581787"/>
            <a:ext cx="7223" cy="4727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8BC47071-3A68-47F5-85F1-1AC38A0D9C21}"/>
              </a:ext>
            </a:extLst>
          </p:cNvPr>
          <p:cNvSpPr/>
          <p:nvPr/>
        </p:nvSpPr>
        <p:spPr>
          <a:xfrm>
            <a:off x="1752403" y="3754309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Intermediate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A0F5017-5B0E-43F9-B520-C54E5C94573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3069430" y="4123641"/>
            <a:ext cx="7223" cy="4727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1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8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25ED99-98CD-45CA-AECC-0351C45D0809}"/>
              </a:ext>
            </a:extLst>
          </p:cNvPr>
          <p:cNvSpPr/>
          <p:nvPr/>
        </p:nvSpPr>
        <p:spPr>
          <a:xfrm>
            <a:off x="7549394" y="2105327"/>
            <a:ext cx="3249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Flegr &amp; Kuhn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90EE722-41BF-431A-AB3D-69E5D9CB4F43}"/>
              </a:ext>
            </a:extLst>
          </p:cNvPr>
          <p:cNvGrpSpPr/>
          <p:nvPr/>
        </p:nvGrpSpPr>
        <p:grpSpPr>
          <a:xfrm>
            <a:off x="8326568" y="3241443"/>
            <a:ext cx="1700012" cy="1539372"/>
            <a:chOff x="1259324" y="2769969"/>
            <a:chExt cx="1700012" cy="153937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8FD5B5F1-B4DB-4FF3-81BF-9C5B34CDB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324" y="2769969"/>
              <a:ext cx="1695106" cy="1539372"/>
            </a:xfrm>
            <a:prstGeom prst="rect">
              <a:avLst/>
            </a:prstGeom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3EF9688-B803-4CAB-ACD2-E49BA82CED57}"/>
                </a:ext>
              </a:extLst>
            </p:cNvPr>
            <p:cNvSpPr/>
            <p:nvPr/>
          </p:nvSpPr>
          <p:spPr>
            <a:xfrm rot="19929225">
              <a:off x="1461931" y="3463725"/>
              <a:ext cx="14974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IBL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501099F4-8345-4DA3-BE55-DADAEAE95104}"/>
              </a:ext>
            </a:extLst>
          </p:cNvPr>
          <p:cNvSpPr txBox="1"/>
          <p:nvPr/>
        </p:nvSpPr>
        <p:spPr>
          <a:xfrm>
            <a:off x="7549394" y="5406541"/>
            <a:ext cx="431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Which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package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deliver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9AE48E1-BB53-48D0-BA5E-4F0074EB8212}"/>
              </a:ext>
            </a:extLst>
          </p:cNvPr>
          <p:cNvSpPr/>
          <p:nvPr/>
        </p:nvSpPr>
        <p:spPr>
          <a:xfrm>
            <a:off x="6988492" y="1685184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experiments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&amp; virtual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reality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experiments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AC8774-DC3C-428B-AFC5-64B978188DD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9DA11963-51F9-4055-B9AB-4BA934DE77BD}"/>
              </a:ext>
            </a:extLst>
          </p:cNvPr>
          <p:cNvSpPr/>
          <p:nvPr/>
        </p:nvSpPr>
        <p:spPr>
          <a:xfrm>
            <a:off x="234898" y="739836"/>
            <a:ext cx="2493818" cy="80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CE7DF8-F222-4221-88AA-5CE64BE1C038}"/>
              </a:ext>
            </a:extLst>
          </p:cNvPr>
          <p:cNvSpPr/>
          <p:nvPr/>
        </p:nvSpPr>
        <p:spPr>
          <a:xfrm>
            <a:off x="3395698" y="739836"/>
            <a:ext cx="2493818" cy="80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27BF575-42B2-4F3B-BBF8-A6D00DB80051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2728716" y="1141618"/>
            <a:ext cx="6669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C0CD2A30-A3A3-4C45-85A5-F2B6AAFE2EAA}"/>
              </a:ext>
            </a:extLst>
          </p:cNvPr>
          <p:cNvSpPr/>
          <p:nvPr/>
        </p:nvSpPr>
        <p:spPr>
          <a:xfrm>
            <a:off x="234898" y="5784527"/>
            <a:ext cx="2493818" cy="80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75FACBA-F673-4BB3-9DDD-EC08AD0B54E4}"/>
              </a:ext>
            </a:extLst>
          </p:cNvPr>
          <p:cNvSpPr/>
          <p:nvPr/>
        </p:nvSpPr>
        <p:spPr>
          <a:xfrm>
            <a:off x="3395698" y="5784527"/>
            <a:ext cx="2493818" cy="80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6E92681-BB66-430A-9371-1D03F08E274A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2728716" y="6186309"/>
            <a:ext cx="6669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7EE4315-E0FB-4AAD-8630-A3A122ACC4F7}"/>
              </a:ext>
            </a:extLst>
          </p:cNvPr>
          <p:cNvSpPr txBox="1"/>
          <p:nvPr/>
        </p:nvSpPr>
        <p:spPr>
          <a:xfrm>
            <a:off x="234898" y="1668139"/>
            <a:ext cx="249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C61927B-E596-43BF-A136-E80ECBD1BE2F}"/>
              </a:ext>
            </a:extLst>
          </p:cNvPr>
          <p:cNvSpPr/>
          <p:nvPr/>
        </p:nvSpPr>
        <p:spPr>
          <a:xfrm>
            <a:off x="1745180" y="215927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Intermediate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D312F7F-3474-4D66-B59C-CC84DF426CEE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062207" y="585259"/>
            <a:ext cx="7223" cy="4727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8BC47071-3A68-47F5-85F1-1AC38A0D9C21}"/>
              </a:ext>
            </a:extLst>
          </p:cNvPr>
          <p:cNvSpPr/>
          <p:nvPr/>
        </p:nvSpPr>
        <p:spPr>
          <a:xfrm>
            <a:off x="1752403" y="5220764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Intermediate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5A0F5017-5B0E-43F9-B520-C54E5C94573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3069430" y="5590096"/>
            <a:ext cx="7223" cy="4727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59412CD-ED47-415C-9C05-544B3B0A8F28}"/>
              </a:ext>
            </a:extLst>
          </p:cNvPr>
          <p:cNvSpPr txBox="1"/>
          <p:nvPr/>
        </p:nvSpPr>
        <p:spPr>
          <a:xfrm>
            <a:off x="234898" y="2618768"/>
            <a:ext cx="277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BDCEC48-AA31-445E-923F-704CC98CAB15}"/>
              </a:ext>
            </a:extLst>
          </p:cNvPr>
          <p:cNvSpPr txBox="1"/>
          <p:nvPr/>
        </p:nvSpPr>
        <p:spPr>
          <a:xfrm>
            <a:off x="234898" y="3289043"/>
            <a:ext cx="277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C17FD6B-AE43-4AD9-8117-8BAB00566EBA}"/>
              </a:ext>
            </a:extLst>
          </p:cNvPr>
          <p:cNvSpPr txBox="1"/>
          <p:nvPr/>
        </p:nvSpPr>
        <p:spPr>
          <a:xfrm>
            <a:off x="234898" y="3985528"/>
            <a:ext cx="277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0ADD9EA-818E-4725-9461-A60AE1CC880B}"/>
              </a:ext>
            </a:extLst>
          </p:cNvPr>
          <p:cNvSpPr txBox="1"/>
          <p:nvPr/>
        </p:nvSpPr>
        <p:spPr>
          <a:xfrm>
            <a:off x="3369131" y="1617985"/>
            <a:ext cx="249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conducting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378C0E6-32A0-4703-B057-5100EE600271}"/>
              </a:ext>
            </a:extLst>
          </p:cNvPr>
          <p:cNvSpPr txBox="1"/>
          <p:nvPr/>
        </p:nvSpPr>
        <p:spPr>
          <a:xfrm>
            <a:off x="3369131" y="2568614"/>
            <a:ext cx="277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FAF0306-C53B-4478-A473-D06E3BB048A3}"/>
              </a:ext>
            </a:extLst>
          </p:cNvPr>
          <p:cNvSpPr txBox="1"/>
          <p:nvPr/>
        </p:nvSpPr>
        <p:spPr>
          <a:xfrm>
            <a:off x="3369131" y="3238889"/>
            <a:ext cx="277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178F3F-7F70-4A96-916F-F7B2DF7B2CF1}"/>
              </a:ext>
            </a:extLst>
          </p:cNvPr>
          <p:cNvSpPr txBox="1"/>
          <p:nvPr/>
        </p:nvSpPr>
        <p:spPr>
          <a:xfrm>
            <a:off x="3369131" y="3935374"/>
            <a:ext cx="277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analog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88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25ED99-98CD-45CA-AECC-0351C45D0809}"/>
              </a:ext>
            </a:extLst>
          </p:cNvPr>
          <p:cNvSpPr/>
          <p:nvPr/>
        </p:nvSpPr>
        <p:spPr>
          <a:xfrm>
            <a:off x="7549394" y="2105327"/>
            <a:ext cx="3249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Flegr &amp; Kuhn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390EE722-41BF-431A-AB3D-69E5D9CB4F43}"/>
              </a:ext>
            </a:extLst>
          </p:cNvPr>
          <p:cNvGrpSpPr/>
          <p:nvPr/>
        </p:nvGrpSpPr>
        <p:grpSpPr>
          <a:xfrm>
            <a:off x="7284846" y="3265099"/>
            <a:ext cx="1700012" cy="1539372"/>
            <a:chOff x="1259324" y="2769969"/>
            <a:chExt cx="1700012" cy="153937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8FD5B5F1-B4DB-4FF3-81BF-9C5B34CDB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324" y="2769969"/>
              <a:ext cx="1695106" cy="1539372"/>
            </a:xfrm>
            <a:prstGeom prst="rect">
              <a:avLst/>
            </a:prstGeom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3EF9688-B803-4CAB-ACD2-E49BA82CED57}"/>
                </a:ext>
              </a:extLst>
            </p:cNvPr>
            <p:cNvSpPr/>
            <p:nvPr/>
          </p:nvSpPr>
          <p:spPr>
            <a:xfrm rot="19929225">
              <a:off x="1461931" y="3463725"/>
              <a:ext cx="14974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IBL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501099F4-8345-4DA3-BE55-DADAEAE95104}"/>
              </a:ext>
            </a:extLst>
          </p:cNvPr>
          <p:cNvSpPr txBox="1"/>
          <p:nvPr/>
        </p:nvSpPr>
        <p:spPr>
          <a:xfrm>
            <a:off x="7549394" y="5406541"/>
            <a:ext cx="431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Which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package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deliver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9AE48E1-BB53-48D0-BA5E-4F0074EB8212}"/>
              </a:ext>
            </a:extLst>
          </p:cNvPr>
          <p:cNvSpPr/>
          <p:nvPr/>
        </p:nvSpPr>
        <p:spPr>
          <a:xfrm>
            <a:off x="6988492" y="1685184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experiments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&amp; virtual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reality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experiments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AC8774-DC3C-428B-AFC5-64B978188DD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9DA11963-51F9-4055-B9AB-4BA934DE77BD}"/>
              </a:ext>
            </a:extLst>
          </p:cNvPr>
          <p:cNvSpPr/>
          <p:nvPr/>
        </p:nvSpPr>
        <p:spPr>
          <a:xfrm>
            <a:off x="234898" y="739836"/>
            <a:ext cx="2493818" cy="80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CE7DF8-F222-4221-88AA-5CE64BE1C038}"/>
              </a:ext>
            </a:extLst>
          </p:cNvPr>
          <p:cNvSpPr/>
          <p:nvPr/>
        </p:nvSpPr>
        <p:spPr>
          <a:xfrm>
            <a:off x="3395698" y="739836"/>
            <a:ext cx="2493818" cy="8035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27BF575-42B2-4F3B-BBF8-A6D00DB80051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2728716" y="1141618"/>
            <a:ext cx="66698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7EE4315-E0FB-4AAD-8630-A3A122ACC4F7}"/>
              </a:ext>
            </a:extLst>
          </p:cNvPr>
          <p:cNvSpPr txBox="1"/>
          <p:nvPr/>
        </p:nvSpPr>
        <p:spPr>
          <a:xfrm>
            <a:off x="234898" y="1668139"/>
            <a:ext cx="249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C61927B-E596-43BF-A136-E80ECBD1BE2F}"/>
              </a:ext>
            </a:extLst>
          </p:cNvPr>
          <p:cNvSpPr/>
          <p:nvPr/>
        </p:nvSpPr>
        <p:spPr>
          <a:xfrm>
            <a:off x="1745180" y="215927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Intermediate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D312F7F-3474-4D66-B59C-CC84DF426CEE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062207" y="585259"/>
            <a:ext cx="7223" cy="4727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8BC47071-3A68-47F5-85F1-1AC38A0D9C21}"/>
              </a:ext>
            </a:extLst>
          </p:cNvPr>
          <p:cNvSpPr/>
          <p:nvPr/>
        </p:nvSpPr>
        <p:spPr>
          <a:xfrm>
            <a:off x="637426" y="5023313"/>
            <a:ext cx="4839786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Linking </a:t>
            </a:r>
            <a:r>
              <a:rPr lang="de-DE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generalized</a:t>
            </a: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  <a:endParaRPr lang="de-DE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Expansive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framing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Building on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CK (&amp;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awareness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Edelsbrunner et al. (2024); Linn (2004); Loibl et al. (2024);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Schumacher &amp; Stern (2022); 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59412CD-ED47-415C-9C05-544B3B0A8F28}"/>
              </a:ext>
            </a:extLst>
          </p:cNvPr>
          <p:cNvSpPr txBox="1"/>
          <p:nvPr/>
        </p:nvSpPr>
        <p:spPr>
          <a:xfrm>
            <a:off x="234898" y="2618768"/>
            <a:ext cx="277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BDCEC48-AA31-445E-923F-704CC98CAB15}"/>
              </a:ext>
            </a:extLst>
          </p:cNvPr>
          <p:cNvSpPr txBox="1"/>
          <p:nvPr/>
        </p:nvSpPr>
        <p:spPr>
          <a:xfrm>
            <a:off x="234898" y="3289043"/>
            <a:ext cx="277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C17FD6B-AE43-4AD9-8117-8BAB00566EBA}"/>
              </a:ext>
            </a:extLst>
          </p:cNvPr>
          <p:cNvSpPr txBox="1"/>
          <p:nvPr/>
        </p:nvSpPr>
        <p:spPr>
          <a:xfrm>
            <a:off x="234898" y="3985528"/>
            <a:ext cx="277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virtual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0ADD9EA-818E-4725-9461-A60AE1CC880B}"/>
              </a:ext>
            </a:extLst>
          </p:cNvPr>
          <p:cNvSpPr txBox="1"/>
          <p:nvPr/>
        </p:nvSpPr>
        <p:spPr>
          <a:xfrm>
            <a:off x="3369131" y="1617985"/>
            <a:ext cx="249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conducting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378C0E6-32A0-4703-B057-5100EE600271}"/>
              </a:ext>
            </a:extLst>
          </p:cNvPr>
          <p:cNvSpPr txBox="1"/>
          <p:nvPr/>
        </p:nvSpPr>
        <p:spPr>
          <a:xfrm>
            <a:off x="3369131" y="2568614"/>
            <a:ext cx="277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FAF0306-C53B-4478-A473-D06E3BB048A3}"/>
              </a:ext>
            </a:extLst>
          </p:cNvPr>
          <p:cNvSpPr txBox="1"/>
          <p:nvPr/>
        </p:nvSpPr>
        <p:spPr>
          <a:xfrm>
            <a:off x="3369131" y="3238889"/>
            <a:ext cx="277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178F3F-7F70-4A96-916F-F7B2DF7B2CF1}"/>
              </a:ext>
            </a:extLst>
          </p:cNvPr>
          <p:cNvSpPr txBox="1"/>
          <p:nvPr/>
        </p:nvSpPr>
        <p:spPr>
          <a:xfrm>
            <a:off x="3369131" y="3935374"/>
            <a:ext cx="277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analog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89FB09D-2392-4AB9-A282-EE3C3339EB18}"/>
              </a:ext>
            </a:extLst>
          </p:cNvPr>
          <p:cNvCxnSpPr/>
          <p:nvPr/>
        </p:nvCxnSpPr>
        <p:spPr>
          <a:xfrm flipV="1">
            <a:off x="2581154" y="3612208"/>
            <a:ext cx="787977" cy="9482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82AFCBC-EDE0-49C5-9CE9-0AC215FBD603}"/>
              </a:ext>
            </a:extLst>
          </p:cNvPr>
          <p:cNvCxnSpPr>
            <a:cxnSpLocks/>
          </p:cNvCxnSpPr>
          <p:nvPr/>
        </p:nvCxnSpPr>
        <p:spPr>
          <a:xfrm>
            <a:off x="2581154" y="4397039"/>
            <a:ext cx="6637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AEC5781-C0B6-4CB8-9134-8A1B483BE75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728716" y="2120479"/>
            <a:ext cx="516143" cy="9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2F69B04-BA93-4CB9-8434-6C553231E260}"/>
              </a:ext>
            </a:extLst>
          </p:cNvPr>
          <p:cNvCxnSpPr>
            <a:cxnSpLocks/>
          </p:cNvCxnSpPr>
          <p:nvPr/>
        </p:nvCxnSpPr>
        <p:spPr>
          <a:xfrm flipV="1">
            <a:off x="2913006" y="4560425"/>
            <a:ext cx="4679" cy="4115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AFEA226-9A78-4E59-B3FE-EF88709CAE14}"/>
              </a:ext>
            </a:extLst>
          </p:cNvPr>
          <p:cNvGrpSpPr/>
          <p:nvPr/>
        </p:nvGrpSpPr>
        <p:grpSpPr>
          <a:xfrm>
            <a:off x="10166739" y="3265099"/>
            <a:ext cx="1700012" cy="1539372"/>
            <a:chOff x="1259324" y="2769969"/>
            <a:chExt cx="1700012" cy="1539372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B71296D8-2D1F-4FAC-AFB4-BF3E05453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324" y="2769969"/>
              <a:ext cx="1695106" cy="1539372"/>
            </a:xfrm>
            <a:prstGeom prst="rect">
              <a:avLst/>
            </a:prstGeom>
          </p:spPr>
        </p:pic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7F770460-5DB5-4C92-843C-1BA7E4F383F0}"/>
                </a:ext>
              </a:extLst>
            </p:cNvPr>
            <p:cNvSpPr/>
            <p:nvPr/>
          </p:nvSpPr>
          <p:spPr>
            <a:xfrm rot="19929225">
              <a:off x="1461931" y="3463725"/>
              <a:ext cx="14974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IBL</a:t>
              </a:r>
            </a:p>
          </p:txBody>
        </p:sp>
      </p:grp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426E6E3B-5DE6-4CEF-A81C-BFCD2BE93DD1}"/>
              </a:ext>
            </a:extLst>
          </p:cNvPr>
          <p:cNvCxnSpPr>
            <a:stCxn id="14" idx="0"/>
            <a:endCxn id="44" idx="0"/>
          </p:cNvCxnSpPr>
          <p:nvPr/>
        </p:nvCxnSpPr>
        <p:spPr>
          <a:xfrm rot="5400000" flipH="1" flipV="1">
            <a:off x="9573345" y="1824153"/>
            <a:ext cx="12700" cy="2881893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C2202716-F7BD-4CB4-B119-57E6AF59267A}"/>
              </a:ext>
            </a:extLst>
          </p:cNvPr>
          <p:cNvSpPr/>
          <p:nvPr/>
        </p:nvSpPr>
        <p:spPr>
          <a:xfrm>
            <a:off x="7865123" y="2636360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sng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Package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Knowledge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integration</a:t>
            </a:r>
            <a:endParaRPr kumimoji="0" lang="de-DE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BD434DF3-AD6E-4944-8509-050ECF7F24CD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728716" y="2891780"/>
            <a:ext cx="640415" cy="1139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87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97BFFBA-5BC4-4DD5-B762-706906D0687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7EF9A7F0-D95B-4B82-9F86-F4B0F8EB55B4}"/>
              </a:ext>
            </a:extLst>
          </p:cNvPr>
          <p:cNvSpPr/>
          <p:nvPr/>
        </p:nvSpPr>
        <p:spPr>
          <a:xfrm>
            <a:off x="648756" y="272346"/>
            <a:ext cx="3249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 der Graaf et al.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F527562-433F-4ADE-8AB5-67C431694350}"/>
              </a:ext>
            </a:extLst>
          </p:cNvPr>
          <p:cNvSpPr/>
          <p:nvPr/>
        </p:nvSpPr>
        <p:spPr>
          <a:xfrm>
            <a:off x="2552577" y="3183185"/>
            <a:ext cx="3249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Covic</a:t>
            </a:r>
            <a:endParaRPr 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F660B82A-ABE2-4374-A691-E0F0A82DB5FC}"/>
              </a:ext>
            </a:extLst>
          </p:cNvPr>
          <p:cNvGrpSpPr/>
          <p:nvPr/>
        </p:nvGrpSpPr>
        <p:grpSpPr>
          <a:xfrm>
            <a:off x="1425930" y="1477946"/>
            <a:ext cx="1700012" cy="1539372"/>
            <a:chOff x="1259324" y="2769969"/>
            <a:chExt cx="1700012" cy="1539372"/>
          </a:xfrm>
        </p:grpSpPr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E0759752-50A5-47CC-98CA-2C9E5444A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324" y="2769969"/>
              <a:ext cx="1695106" cy="1539372"/>
            </a:xfrm>
            <a:prstGeom prst="rect">
              <a:avLst/>
            </a:prstGeom>
          </p:spPr>
        </p:pic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B274835F-CBC0-4075-BEF0-2B98920ED0D0}"/>
                </a:ext>
              </a:extLst>
            </p:cNvPr>
            <p:cNvSpPr/>
            <p:nvPr/>
          </p:nvSpPr>
          <p:spPr>
            <a:xfrm rot="19929225">
              <a:off x="1461931" y="3463725"/>
              <a:ext cx="14974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IBL</a:t>
              </a:r>
              <a:endParaRPr lang="en-US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02107E6-CC61-4207-BC0C-99C5A8D394A2}"/>
              </a:ext>
            </a:extLst>
          </p:cNvPr>
          <p:cNvGrpSpPr/>
          <p:nvPr/>
        </p:nvGrpSpPr>
        <p:grpSpPr>
          <a:xfrm>
            <a:off x="3329751" y="4310778"/>
            <a:ext cx="1700012" cy="1539372"/>
            <a:chOff x="1259324" y="2769969"/>
            <a:chExt cx="1700012" cy="1539372"/>
          </a:xfrm>
        </p:grpSpPr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6175E68C-A03B-4DD1-BED5-48AE2E998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324" y="2769969"/>
              <a:ext cx="1695106" cy="1539372"/>
            </a:xfrm>
            <a:prstGeom prst="rect">
              <a:avLst/>
            </a:prstGeom>
          </p:spPr>
        </p:pic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3FD9B2CF-85E7-4F8C-A987-F4187DA3FB55}"/>
                </a:ext>
              </a:extLst>
            </p:cNvPr>
            <p:cNvSpPr/>
            <p:nvPr/>
          </p:nvSpPr>
          <p:spPr>
            <a:xfrm rot="19929225">
              <a:off x="1461931" y="3463725"/>
              <a:ext cx="14974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IBL</a:t>
              </a:r>
              <a:endParaRPr lang="en-US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Textfeld 46">
            <a:extLst>
              <a:ext uri="{FF2B5EF4-FFF2-40B4-BE49-F238E27FC236}">
                <a16:creationId xmlns:a16="http://schemas.microsoft.com/office/drawing/2014/main" id="{0856C5F9-8153-42E0-9DA9-9DE20D6D240E}"/>
              </a:ext>
            </a:extLst>
          </p:cNvPr>
          <p:cNvSpPr txBox="1"/>
          <p:nvPr/>
        </p:nvSpPr>
        <p:spPr>
          <a:xfrm>
            <a:off x="479122" y="3096181"/>
            <a:ext cx="431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93A54DD-A019-4385-97D5-CD7AB9118632}"/>
              </a:ext>
            </a:extLst>
          </p:cNvPr>
          <p:cNvSpPr/>
          <p:nvPr/>
        </p:nvSpPr>
        <p:spPr>
          <a:xfrm>
            <a:off x="363375" y="751058"/>
            <a:ext cx="3813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Teachers`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attitudes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C15BAB4-8BD9-4FEC-A7FD-49D9C092DE6B}"/>
              </a:ext>
            </a:extLst>
          </p:cNvPr>
          <p:cNvSpPr/>
          <p:nvPr/>
        </p:nvSpPr>
        <p:spPr>
          <a:xfrm>
            <a:off x="2474890" y="3605113"/>
            <a:ext cx="3634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Teachers`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attitudes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5F95958-38AC-43CF-B65E-391C431983FF}"/>
              </a:ext>
            </a:extLst>
          </p:cNvPr>
          <p:cNvSpPr/>
          <p:nvPr/>
        </p:nvSpPr>
        <p:spPr>
          <a:xfrm>
            <a:off x="2286400" y="5967165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wants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796E14D-57C7-4841-8FE4-7EC9B06D930A}"/>
              </a:ext>
            </a:extLst>
          </p:cNvPr>
          <p:cNvSpPr txBox="1"/>
          <p:nvPr/>
        </p:nvSpPr>
        <p:spPr>
          <a:xfrm>
            <a:off x="6447099" y="503178"/>
            <a:ext cx="538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conceptualizing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IBL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curricular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multi-phase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de-DE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7C7453CD-DDF6-4F11-AACD-28C3F76F12A0}"/>
              </a:ext>
            </a:extLst>
          </p:cNvPr>
          <p:cNvSpPr/>
          <p:nvPr/>
        </p:nvSpPr>
        <p:spPr>
          <a:xfrm>
            <a:off x="6394955" y="3179733"/>
            <a:ext cx="5948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such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IBL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trike="sngStrik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de-DE" strike="sngStrik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trike="sngStrik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de-DE" strike="sngStrik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carefully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orchestated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(ICAP; Chi &amp; Wiley, 2014; Loibl et al., 2024)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879E8C7-63AE-4756-B414-52CA8EA73AF3}"/>
              </a:ext>
            </a:extLst>
          </p:cNvPr>
          <p:cNvSpPr/>
          <p:nvPr/>
        </p:nvSpPr>
        <p:spPr>
          <a:xfrm>
            <a:off x="6163650" y="4205809"/>
            <a:ext cx="59484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 der Graaf et al.: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Let`s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Teachers`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IBL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Teachers`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competencies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expreiences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IBL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i="1" strike="sngStrik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IBL/</a:t>
            </a:r>
            <a:r>
              <a:rPr lang="de-DE" i="1" strike="sngStrik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i="1" strike="sngStrik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strike="sngStrik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de-DE" i="1" strike="sngStrik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Instructional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723474A-FD71-4D5E-A53F-5A64A2ADCA87}"/>
              </a:ext>
            </a:extLst>
          </p:cNvPr>
          <p:cNvSpPr/>
          <p:nvPr/>
        </p:nvSpPr>
        <p:spPr>
          <a:xfrm>
            <a:off x="6423284" y="1618853"/>
            <a:ext cx="5556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Covic:</a:t>
            </a:r>
          </a:p>
          <a:p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E-IBL -&gt;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de-DE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de-DE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de-DE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endParaRPr lang="de-DE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1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AC7F6A0-4B3F-462E-A1FC-C771CCFCD130}"/>
              </a:ext>
            </a:extLst>
          </p:cNvPr>
          <p:cNvSpPr/>
          <p:nvPr/>
        </p:nvSpPr>
        <p:spPr>
          <a:xfrm>
            <a:off x="8363275" y="2067551"/>
            <a:ext cx="2638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Agesilaou &amp; Kyza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DF3E9A0-52E9-4E40-99E2-94BA5F9ACD66}"/>
              </a:ext>
            </a:extLst>
          </p:cNvPr>
          <p:cNvGrpSpPr/>
          <p:nvPr/>
        </p:nvGrpSpPr>
        <p:grpSpPr>
          <a:xfrm>
            <a:off x="8845426" y="3195145"/>
            <a:ext cx="1700012" cy="1539372"/>
            <a:chOff x="1259324" y="2769969"/>
            <a:chExt cx="1700012" cy="1539372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20148698-B152-4CE7-913E-B4B36571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324" y="2769969"/>
              <a:ext cx="1695106" cy="1539372"/>
            </a:xfrm>
            <a:prstGeom prst="rect">
              <a:avLst/>
            </a:prstGeom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EA59503-5F71-45BD-94AC-96357CA5E0FD}"/>
                </a:ext>
              </a:extLst>
            </p:cNvPr>
            <p:cNvSpPr/>
            <p:nvPr/>
          </p:nvSpPr>
          <p:spPr>
            <a:xfrm rot="19929225">
              <a:off x="1461931" y="3463725"/>
              <a:ext cx="14974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IBL</a:t>
              </a:r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3CC3E985-E9FD-4446-975A-D6D8CDA0C954}"/>
              </a:ext>
            </a:extLst>
          </p:cNvPr>
          <p:cNvSpPr/>
          <p:nvPr/>
        </p:nvSpPr>
        <p:spPr>
          <a:xfrm>
            <a:off x="7033797" y="1671921"/>
            <a:ext cx="4702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IBL 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design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support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privacy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literacy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C8A1E2F-1BC6-4916-A957-E5ED28326BB2}"/>
              </a:ext>
            </a:extLst>
          </p:cNvPr>
          <p:cNvSpPr/>
          <p:nvPr/>
        </p:nvSpPr>
        <p:spPr>
          <a:xfrm>
            <a:off x="7686533" y="5225925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should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package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de-DE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contain</a:t>
            </a:r>
            <a:r>
              <a:rPr kumimoji="0" lang="de-DE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97BFFBA-5BC4-4DD5-B762-706906D06870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2C511F6-9850-4E09-8D86-200A3A9FABD1}"/>
              </a:ext>
            </a:extLst>
          </p:cNvPr>
          <p:cNvSpPr txBox="1"/>
          <p:nvPr/>
        </p:nvSpPr>
        <p:spPr>
          <a:xfrm>
            <a:off x="814543" y="1066417"/>
            <a:ext cx="5215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same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everyone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B2D592-71AD-4B38-85A5-D6F6CD6136C2}"/>
              </a:ext>
            </a:extLst>
          </p:cNvPr>
          <p:cNvSpPr txBox="1"/>
          <p:nvPr/>
        </p:nvSpPr>
        <p:spPr>
          <a:xfrm>
            <a:off x="1277575" y="2130648"/>
            <a:ext cx="428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Agesilaou &amp; Kyza: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Scaffolding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600E2CB-0E58-404D-A4A7-5A3C9F93E04B}"/>
              </a:ext>
            </a:extLst>
          </p:cNvPr>
          <p:cNvSpPr txBox="1"/>
          <p:nvPr/>
        </p:nvSpPr>
        <p:spPr>
          <a:xfrm>
            <a:off x="1227566" y="2690177"/>
            <a:ext cx="428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IBL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EBD3A5-8566-40A7-B511-BBA64DDFAAAE}"/>
              </a:ext>
            </a:extLst>
          </p:cNvPr>
          <p:cNvSpPr txBox="1"/>
          <p:nvPr/>
        </p:nvSpPr>
        <p:spPr>
          <a:xfrm>
            <a:off x="1277574" y="3569742"/>
            <a:ext cx="428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Adaptive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1F92CBC-D8FE-41D3-A27E-D038C036CD63}"/>
              </a:ext>
            </a:extLst>
          </p:cNvPr>
          <p:cNvSpPr txBox="1"/>
          <p:nvPr/>
        </p:nvSpPr>
        <p:spPr>
          <a:xfrm>
            <a:off x="1190508" y="4483600"/>
            <a:ext cx="4289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caomputer-based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Think-pair-share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C04AD35-D302-42E0-9EB9-700C33327628}"/>
              </a:ext>
            </a:extLst>
          </p:cNvPr>
          <p:cNvSpPr txBox="1"/>
          <p:nvPr/>
        </p:nvSpPr>
        <p:spPr>
          <a:xfrm>
            <a:off x="351514" y="152559"/>
            <a:ext cx="5678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 </a:t>
            </a:r>
            <a:r>
              <a:rPr lang="de-DE" sz="24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two-study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 </a:t>
            </a:r>
            <a:r>
              <a:rPr lang="de-DE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de-DE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10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2594</Words>
  <Application>Microsoft Office PowerPoint</Application>
  <PresentationFormat>Breitbild</PresentationFormat>
  <Paragraphs>320</Paragraphs>
  <Slides>30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Edelsbrunner</dc:creator>
  <cp:lastModifiedBy>Peter Edelsbrunner</cp:lastModifiedBy>
  <cp:revision>92</cp:revision>
  <dcterms:created xsi:type="dcterms:W3CDTF">2025-08-17T15:53:59Z</dcterms:created>
  <dcterms:modified xsi:type="dcterms:W3CDTF">2025-08-26T13:52:37Z</dcterms:modified>
</cp:coreProperties>
</file>