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70" r:id="rId4"/>
    <p:sldId id="271" r:id="rId5"/>
    <p:sldId id="272" r:id="rId6"/>
    <p:sldId id="273" r:id="rId7"/>
    <p:sldId id="274" r:id="rId8"/>
    <p:sldId id="268"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112" autoAdjust="0"/>
  </p:normalViewPr>
  <p:slideViewPr>
    <p:cSldViewPr snapToGrid="0" showGuides="1">
      <p:cViewPr varScale="1">
        <p:scale>
          <a:sx n="57" d="100"/>
          <a:sy n="57" d="100"/>
        </p:scale>
        <p:origin x="1603" y="53"/>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E9A59E-BEAE-4A34-ADF7-2CDDAADA0086}" type="datetimeFigureOut">
              <a:rPr lang="de-DE" smtClean="0"/>
              <a:t>27.08.2025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77885-2596-4F96-A366-7BE465231BF8}" type="slidenum">
              <a:rPr lang="de-DE" smtClean="0"/>
              <a:t>‹Nr.›</a:t>
            </a:fld>
            <a:endParaRPr lang="de-DE"/>
          </a:p>
        </p:txBody>
      </p:sp>
    </p:spTree>
    <p:extLst>
      <p:ext uri="{BB962C8B-B14F-4D97-AF65-F5344CB8AC3E}">
        <p14:creationId xmlns:p14="http://schemas.microsoft.com/office/powerpoint/2010/main" val="2283895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Stepping</a:t>
            </a:r>
            <a:r>
              <a:rPr lang="de-DE" dirty="0"/>
              <a:t> in </a:t>
            </a:r>
            <a:r>
              <a:rPr lang="de-DE" dirty="0" err="1"/>
              <a:t>for</a:t>
            </a:r>
            <a:r>
              <a:rPr lang="de-DE" dirty="0"/>
              <a:t> Uli </a:t>
            </a:r>
            <a:r>
              <a:rPr lang="de-DE" dirty="0" err="1"/>
              <a:t>Dettweilter</a:t>
            </a:r>
            <a:r>
              <a:rPr lang="de-DE" dirty="0"/>
              <a:t> </a:t>
            </a:r>
            <a:r>
              <a:rPr lang="de-DE" dirty="0" err="1"/>
              <a:t>who</a:t>
            </a:r>
            <a:r>
              <a:rPr lang="de-DE" dirty="0"/>
              <a:t> </a:t>
            </a:r>
            <a:r>
              <a:rPr lang="de-DE" dirty="0" err="1"/>
              <a:t>is</a:t>
            </a:r>
            <a:r>
              <a:rPr lang="de-DE" dirty="0"/>
              <a:t> </a:t>
            </a:r>
            <a:r>
              <a:rPr lang="de-DE" dirty="0" err="1"/>
              <a:t>saying</a:t>
            </a:r>
            <a:r>
              <a:rPr lang="de-DE" dirty="0"/>
              <a:t> </a:t>
            </a:r>
            <a:r>
              <a:rPr lang="de-DE" dirty="0" err="1"/>
              <a:t>hello</a:t>
            </a:r>
            <a:r>
              <a:rPr lang="de-DE" dirty="0"/>
              <a:t>, I </a:t>
            </a:r>
            <a:r>
              <a:rPr lang="de-DE" dirty="0" err="1"/>
              <a:t>congratulate</a:t>
            </a:r>
            <a:r>
              <a:rPr lang="de-DE" dirty="0"/>
              <a:t> in </a:t>
            </a:r>
            <a:r>
              <a:rPr lang="de-DE" dirty="0" err="1"/>
              <a:t>particular</a:t>
            </a:r>
            <a:r>
              <a:rPr lang="de-DE" dirty="0"/>
              <a:t> </a:t>
            </a:r>
            <a:r>
              <a:rPr lang="de-DE" dirty="0" err="1"/>
              <a:t>the</a:t>
            </a:r>
            <a:r>
              <a:rPr lang="de-DE" dirty="0"/>
              <a:t> </a:t>
            </a:r>
            <a:r>
              <a:rPr lang="de-DE" dirty="0" err="1"/>
              <a:t>doctoral</a:t>
            </a:r>
            <a:r>
              <a:rPr lang="de-DE" dirty="0"/>
              <a:t> </a:t>
            </a:r>
            <a:r>
              <a:rPr lang="de-DE" dirty="0" err="1"/>
              <a:t>researchers</a:t>
            </a:r>
            <a:r>
              <a:rPr lang="de-DE" dirty="0"/>
              <a:t> and </a:t>
            </a:r>
            <a:r>
              <a:rPr lang="de-DE" dirty="0" err="1"/>
              <a:t>their</a:t>
            </a:r>
            <a:r>
              <a:rPr lang="de-DE" dirty="0"/>
              <a:t> </a:t>
            </a:r>
            <a:r>
              <a:rPr lang="de-DE" dirty="0" err="1"/>
              <a:t>supervisors</a:t>
            </a:r>
            <a:r>
              <a:rPr lang="de-DE"/>
              <a:t> involved</a:t>
            </a:r>
            <a:r>
              <a:rPr lang="de-DE" dirty="0"/>
              <a:t> in </a:t>
            </a:r>
            <a:r>
              <a:rPr lang="de-DE" dirty="0" err="1"/>
              <a:t>these</a:t>
            </a:r>
            <a:r>
              <a:rPr lang="de-DE" dirty="0"/>
              <a:t> </a:t>
            </a:r>
            <a:r>
              <a:rPr lang="de-DE" dirty="0" err="1"/>
              <a:t>projects</a:t>
            </a:r>
            <a:r>
              <a:rPr lang="de-DE" dirty="0"/>
              <a:t> </a:t>
            </a:r>
            <a:r>
              <a:rPr lang="de-DE" dirty="0" err="1"/>
              <a:t>for</a:t>
            </a:r>
            <a:r>
              <a:rPr lang="de-DE" dirty="0"/>
              <a:t> </a:t>
            </a:r>
            <a:r>
              <a:rPr lang="de-DE" dirty="0" err="1"/>
              <a:t>developing</a:t>
            </a:r>
            <a:r>
              <a:rPr lang="de-DE" dirty="0"/>
              <a:t> and </a:t>
            </a:r>
            <a:r>
              <a:rPr lang="de-DE" dirty="0" err="1"/>
              <a:t>implementing</a:t>
            </a:r>
            <a:r>
              <a:rPr lang="de-DE" dirty="0"/>
              <a:t> such high-quality </a:t>
            </a:r>
            <a:r>
              <a:rPr lang="de-DE" dirty="0" err="1"/>
              <a:t>research</a:t>
            </a:r>
            <a:r>
              <a:rPr lang="de-DE" dirty="0"/>
              <a:t> </a:t>
            </a:r>
            <a:r>
              <a:rPr lang="de-DE" dirty="0" err="1"/>
              <a:t>projects</a:t>
            </a:r>
            <a:r>
              <a:rPr lang="de-DE" dirty="0"/>
              <a:t>.</a:t>
            </a:r>
          </a:p>
        </p:txBody>
      </p:sp>
      <p:sp>
        <p:nvSpPr>
          <p:cNvPr id="4" name="Foliennummernplatzhalter 3"/>
          <p:cNvSpPr>
            <a:spLocks noGrp="1"/>
          </p:cNvSpPr>
          <p:nvPr>
            <p:ph type="sldNum" sz="quarter" idx="5"/>
          </p:nvPr>
        </p:nvSpPr>
        <p:spPr/>
        <p:txBody>
          <a:bodyPr/>
          <a:lstStyle/>
          <a:p>
            <a:fld id="{72077885-2596-4F96-A366-7BE465231BF8}" type="slidenum">
              <a:rPr lang="de-DE" smtClean="0"/>
              <a:t>1</a:t>
            </a:fld>
            <a:endParaRPr lang="de-DE"/>
          </a:p>
        </p:txBody>
      </p:sp>
    </p:spTree>
    <p:extLst>
      <p:ext uri="{BB962C8B-B14F-4D97-AF65-F5344CB8AC3E}">
        <p14:creationId xmlns:p14="http://schemas.microsoft.com/office/powerpoint/2010/main" val="3026821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time-variant predictor variables were included in the models with centered within student (</a:t>
            </a:r>
            <a:r>
              <a:rPr lang="en-US" sz="1200" kern="1200" dirty="0" err="1">
                <a:solidFill>
                  <a:schemeClr val="tx1"/>
                </a:solidFill>
                <a:effectLst/>
                <a:latin typeface="+mn-lt"/>
                <a:ea typeface="+mn-ea"/>
                <a:cs typeface="+mn-cs"/>
              </a:rPr>
              <a:t>cwc</a:t>
            </a:r>
            <a:r>
              <a:rPr lang="en-US" sz="1200" kern="1200" dirty="0">
                <a:solidFill>
                  <a:schemeClr val="tx1"/>
                </a:solidFill>
                <a:effectLst/>
                <a:latin typeface="+mn-lt"/>
                <a:ea typeface="+mn-ea"/>
                <a:cs typeface="+mn-cs"/>
              </a:rPr>
              <a:t>) and centered between students (</a:t>
            </a:r>
            <a:r>
              <a:rPr lang="en-US" sz="1200" kern="1200" dirty="0" err="1">
                <a:solidFill>
                  <a:schemeClr val="tx1"/>
                </a:solidFill>
                <a:effectLst/>
                <a:latin typeface="+mn-lt"/>
                <a:ea typeface="+mn-ea"/>
                <a:cs typeface="+mn-cs"/>
              </a:rPr>
              <a:t>cbc</a:t>
            </a:r>
            <a:r>
              <a:rPr lang="en-US" sz="1200" kern="1200" dirty="0">
                <a:solidFill>
                  <a:schemeClr val="tx1"/>
                </a:solidFill>
                <a:effectLst/>
                <a:latin typeface="+mn-lt"/>
                <a:ea typeface="+mn-ea"/>
                <a:cs typeface="+mn-cs"/>
              </a:rPr>
              <a:t>) versions</a:t>
            </a:r>
            <a:endParaRPr lang="de-DE" dirty="0"/>
          </a:p>
        </p:txBody>
      </p:sp>
      <p:sp>
        <p:nvSpPr>
          <p:cNvPr id="4" name="Foliennummernplatzhalter 3"/>
          <p:cNvSpPr>
            <a:spLocks noGrp="1"/>
          </p:cNvSpPr>
          <p:nvPr>
            <p:ph type="sldNum" sz="quarter" idx="5"/>
          </p:nvPr>
        </p:nvSpPr>
        <p:spPr/>
        <p:txBody>
          <a:bodyPr/>
          <a:lstStyle/>
          <a:p>
            <a:fld id="{72077885-2596-4F96-A366-7BE465231BF8}" type="slidenum">
              <a:rPr lang="de-DE" smtClean="0"/>
              <a:t>5</a:t>
            </a:fld>
            <a:endParaRPr lang="de-DE"/>
          </a:p>
        </p:txBody>
      </p:sp>
    </p:spTree>
    <p:extLst>
      <p:ext uri="{BB962C8B-B14F-4D97-AF65-F5344CB8AC3E}">
        <p14:creationId xmlns:p14="http://schemas.microsoft.com/office/powerpoint/2010/main" val="2450761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time-variant predictor variables were included in the models with centered within student (</a:t>
            </a:r>
            <a:r>
              <a:rPr lang="en-US" sz="1200" kern="1200" dirty="0" err="1">
                <a:solidFill>
                  <a:schemeClr val="tx1"/>
                </a:solidFill>
                <a:effectLst/>
                <a:latin typeface="+mn-lt"/>
                <a:ea typeface="+mn-ea"/>
                <a:cs typeface="+mn-cs"/>
              </a:rPr>
              <a:t>cwc</a:t>
            </a:r>
            <a:r>
              <a:rPr lang="en-US" sz="1200" kern="1200" dirty="0">
                <a:solidFill>
                  <a:schemeClr val="tx1"/>
                </a:solidFill>
                <a:effectLst/>
                <a:latin typeface="+mn-lt"/>
                <a:ea typeface="+mn-ea"/>
                <a:cs typeface="+mn-cs"/>
              </a:rPr>
              <a:t>) and centered between students (</a:t>
            </a:r>
            <a:r>
              <a:rPr lang="en-US" sz="1200" kern="1200" dirty="0" err="1">
                <a:solidFill>
                  <a:schemeClr val="tx1"/>
                </a:solidFill>
                <a:effectLst/>
                <a:latin typeface="+mn-lt"/>
                <a:ea typeface="+mn-ea"/>
                <a:cs typeface="+mn-cs"/>
              </a:rPr>
              <a:t>cbc</a:t>
            </a:r>
            <a:r>
              <a:rPr lang="en-US" sz="1200" kern="1200" dirty="0">
                <a:solidFill>
                  <a:schemeClr val="tx1"/>
                </a:solidFill>
                <a:effectLst/>
                <a:latin typeface="+mn-lt"/>
                <a:ea typeface="+mn-ea"/>
                <a:cs typeface="+mn-cs"/>
              </a:rPr>
              <a:t>) versions</a:t>
            </a:r>
          </a:p>
          <a:p>
            <a:r>
              <a:rPr lang="en-US" sz="1200" kern="1200" dirty="0">
                <a:solidFill>
                  <a:schemeClr val="tx1"/>
                </a:solidFill>
                <a:effectLst/>
                <a:latin typeface="+mn-lt"/>
                <a:ea typeface="+mn-ea"/>
                <a:cs typeface="+mn-cs"/>
              </a:rPr>
              <a:t>Galvanic skin response peaks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Furthermore, based on the GSR- measures, namely the event-related phasic peaks, based on the faster changing elements which show a reactive response (</a:t>
            </a:r>
            <a:r>
              <a:rPr lang="en-US" sz="1200" kern="1200" dirty="0" err="1">
                <a:solidFill>
                  <a:schemeClr val="tx1"/>
                </a:solidFill>
                <a:effectLst/>
                <a:latin typeface="+mn-lt"/>
                <a:ea typeface="+mn-ea"/>
                <a:cs typeface="+mn-cs"/>
              </a:rPr>
              <a:t>Horvers</a:t>
            </a:r>
            <a:r>
              <a:rPr lang="en-US" sz="1200" kern="1200" dirty="0">
                <a:solidFill>
                  <a:schemeClr val="tx1"/>
                </a:solidFill>
                <a:effectLst/>
                <a:latin typeface="+mn-lt"/>
                <a:ea typeface="+mn-ea"/>
                <a:cs typeface="+mn-cs"/>
              </a:rPr>
              <a:t> et al., 2021; Potter &amp; Bolls, 2012), specific parts of the feedback text were shown and the participants were asked to explain what they felt and thought while reading this particular part of the feedback report the instruction was </a:t>
            </a:r>
            <a:r>
              <a:rPr lang="en-US" sz="1200" i="1" kern="1200" dirty="0">
                <a:solidFill>
                  <a:schemeClr val="tx1"/>
                </a:solidFill>
                <a:effectLst/>
                <a:latin typeface="+mn-lt"/>
                <a:ea typeface="+mn-ea"/>
                <a:cs typeface="+mn-cs"/>
              </a:rPr>
              <a:t>“Please explain what you </a:t>
            </a:r>
            <a:endParaRPr lang="de-DE" dirty="0"/>
          </a:p>
        </p:txBody>
      </p:sp>
      <p:sp>
        <p:nvSpPr>
          <p:cNvPr id="4" name="Foliennummernplatzhalter 3"/>
          <p:cNvSpPr>
            <a:spLocks noGrp="1"/>
          </p:cNvSpPr>
          <p:nvPr>
            <p:ph type="sldNum" sz="quarter" idx="5"/>
          </p:nvPr>
        </p:nvSpPr>
        <p:spPr/>
        <p:txBody>
          <a:bodyPr/>
          <a:lstStyle/>
          <a:p>
            <a:fld id="{72077885-2596-4F96-A366-7BE465231BF8}" type="slidenum">
              <a:rPr lang="de-DE" smtClean="0"/>
              <a:t>6</a:t>
            </a:fld>
            <a:endParaRPr lang="de-DE"/>
          </a:p>
        </p:txBody>
      </p:sp>
    </p:spTree>
    <p:extLst>
      <p:ext uri="{BB962C8B-B14F-4D97-AF65-F5344CB8AC3E}">
        <p14:creationId xmlns:p14="http://schemas.microsoft.com/office/powerpoint/2010/main" val="651949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200" kern="1200" dirty="0">
                <a:solidFill>
                  <a:schemeClr val="tx1"/>
                </a:solidFill>
                <a:effectLst/>
                <a:latin typeface="+mn-lt"/>
                <a:ea typeface="+mn-ea"/>
                <a:cs typeface="+mn-cs"/>
              </a:rPr>
              <a:t>time-variant predictor variables were included in the models with centered within student (</a:t>
            </a:r>
            <a:r>
              <a:rPr lang="en-US" sz="1200" kern="1200" dirty="0" err="1">
                <a:solidFill>
                  <a:schemeClr val="tx1"/>
                </a:solidFill>
                <a:effectLst/>
                <a:latin typeface="+mn-lt"/>
                <a:ea typeface="+mn-ea"/>
                <a:cs typeface="+mn-cs"/>
              </a:rPr>
              <a:t>cwc</a:t>
            </a:r>
            <a:r>
              <a:rPr lang="en-US" sz="1200" kern="1200" dirty="0">
                <a:solidFill>
                  <a:schemeClr val="tx1"/>
                </a:solidFill>
                <a:effectLst/>
                <a:latin typeface="+mn-lt"/>
                <a:ea typeface="+mn-ea"/>
                <a:cs typeface="+mn-cs"/>
              </a:rPr>
              <a:t>) and centered between students (</a:t>
            </a:r>
            <a:r>
              <a:rPr lang="en-US" sz="1200" kern="1200" dirty="0" err="1">
                <a:solidFill>
                  <a:schemeClr val="tx1"/>
                </a:solidFill>
                <a:effectLst/>
                <a:latin typeface="+mn-lt"/>
                <a:ea typeface="+mn-ea"/>
                <a:cs typeface="+mn-cs"/>
              </a:rPr>
              <a:t>cbc</a:t>
            </a:r>
            <a:r>
              <a:rPr lang="en-US" sz="1200" kern="1200" dirty="0">
                <a:solidFill>
                  <a:schemeClr val="tx1"/>
                </a:solidFill>
                <a:effectLst/>
                <a:latin typeface="+mn-lt"/>
                <a:ea typeface="+mn-ea"/>
                <a:cs typeface="+mn-cs"/>
              </a:rPr>
              <a:t>) versions</a:t>
            </a:r>
          </a:p>
          <a:p>
            <a:r>
              <a:rPr lang="en-US" sz="1200" kern="1200" dirty="0">
                <a:solidFill>
                  <a:schemeClr val="tx1"/>
                </a:solidFill>
                <a:effectLst/>
                <a:latin typeface="+mn-lt"/>
                <a:ea typeface="+mn-ea"/>
                <a:cs typeface="+mn-cs"/>
              </a:rPr>
              <a:t>Galvanic skin response peaks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Furthermore, based on the GSR- measures, namely the event-related phasic peaks, based on the faster changing elements which show a reactive response (</a:t>
            </a:r>
            <a:r>
              <a:rPr lang="en-US" sz="1200" kern="1200" dirty="0" err="1">
                <a:solidFill>
                  <a:schemeClr val="tx1"/>
                </a:solidFill>
                <a:effectLst/>
                <a:latin typeface="+mn-lt"/>
                <a:ea typeface="+mn-ea"/>
                <a:cs typeface="+mn-cs"/>
              </a:rPr>
              <a:t>Horvers</a:t>
            </a:r>
            <a:r>
              <a:rPr lang="en-US" sz="1200" kern="1200" dirty="0">
                <a:solidFill>
                  <a:schemeClr val="tx1"/>
                </a:solidFill>
                <a:effectLst/>
                <a:latin typeface="+mn-lt"/>
                <a:ea typeface="+mn-ea"/>
                <a:cs typeface="+mn-cs"/>
              </a:rPr>
              <a:t> et al., 2021; Potter &amp; Bolls, 2012), specific parts of the feedback text were shown and the participants were asked to explain what they felt and thought while reading this particular part of the feedback report the instruction was </a:t>
            </a:r>
            <a:r>
              <a:rPr lang="en-US" sz="1200" i="1" kern="1200" dirty="0">
                <a:solidFill>
                  <a:schemeClr val="tx1"/>
                </a:solidFill>
                <a:effectLst/>
                <a:latin typeface="+mn-lt"/>
                <a:ea typeface="+mn-ea"/>
                <a:cs typeface="+mn-cs"/>
              </a:rPr>
              <a:t>“Please explain what you </a:t>
            </a:r>
            <a:endParaRPr lang="de-DE" dirty="0"/>
          </a:p>
        </p:txBody>
      </p:sp>
      <p:sp>
        <p:nvSpPr>
          <p:cNvPr id="4" name="Foliennummernplatzhalter 3"/>
          <p:cNvSpPr>
            <a:spLocks noGrp="1"/>
          </p:cNvSpPr>
          <p:nvPr>
            <p:ph type="sldNum" sz="quarter" idx="5"/>
          </p:nvPr>
        </p:nvSpPr>
        <p:spPr/>
        <p:txBody>
          <a:bodyPr/>
          <a:lstStyle/>
          <a:p>
            <a:fld id="{72077885-2596-4F96-A366-7BE465231BF8}" type="slidenum">
              <a:rPr lang="de-DE" smtClean="0"/>
              <a:t>7</a:t>
            </a:fld>
            <a:endParaRPr lang="de-DE"/>
          </a:p>
        </p:txBody>
      </p:sp>
    </p:spTree>
    <p:extLst>
      <p:ext uri="{BB962C8B-B14F-4D97-AF65-F5344CB8AC3E}">
        <p14:creationId xmlns:p14="http://schemas.microsoft.com/office/powerpoint/2010/main" val="3352585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Are </a:t>
            </a:r>
            <a:r>
              <a:rPr lang="de-DE" dirty="0" err="1"/>
              <a:t>th</a:t>
            </a:r>
            <a:endParaRPr lang="de-DE" dirty="0"/>
          </a:p>
        </p:txBody>
      </p:sp>
      <p:sp>
        <p:nvSpPr>
          <p:cNvPr id="4" name="Foliennummernplatzhalter 3"/>
          <p:cNvSpPr>
            <a:spLocks noGrp="1"/>
          </p:cNvSpPr>
          <p:nvPr>
            <p:ph type="sldNum" sz="quarter" idx="5"/>
          </p:nvPr>
        </p:nvSpPr>
        <p:spPr/>
        <p:txBody>
          <a:bodyPr/>
          <a:lstStyle/>
          <a:p>
            <a:fld id="{72077885-2596-4F96-A366-7BE465231BF8}" type="slidenum">
              <a:rPr lang="de-DE" smtClean="0"/>
              <a:t>8</a:t>
            </a:fld>
            <a:endParaRPr lang="de-DE"/>
          </a:p>
        </p:txBody>
      </p:sp>
    </p:spTree>
    <p:extLst>
      <p:ext uri="{BB962C8B-B14F-4D97-AF65-F5344CB8AC3E}">
        <p14:creationId xmlns:p14="http://schemas.microsoft.com/office/powerpoint/2010/main" val="1352161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EC7D4E-E597-4633-8A7D-B779F4E474D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6AD2023-D569-43C6-B071-9697EC4902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E6854CE-E05D-411A-9E27-7FCB21E4D70B}"/>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5" name="Fußzeilenplatzhalter 4">
            <a:extLst>
              <a:ext uri="{FF2B5EF4-FFF2-40B4-BE49-F238E27FC236}">
                <a16:creationId xmlns:a16="http://schemas.microsoft.com/office/drawing/2014/main" id="{AAC8736D-0D03-4C9F-9653-3C3613BEC08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E90B856-33EF-4FDD-A1C8-C5CB67B2CA0B}"/>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180107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1754C-C0AC-4CEC-9F35-164AE0BBFFCC}"/>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0B38D33-BBFF-47F1-95CE-DB716A12B4B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44021C0-E531-4DBB-B14A-E62C0EE29924}"/>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5" name="Fußzeilenplatzhalter 4">
            <a:extLst>
              <a:ext uri="{FF2B5EF4-FFF2-40B4-BE49-F238E27FC236}">
                <a16:creationId xmlns:a16="http://schemas.microsoft.com/office/drawing/2014/main" id="{3500C3EB-5268-4F90-97FC-51E86126DA1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4E0CE03-50FB-4F19-BC12-1AC2224B1FBF}"/>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2919575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4002EFC-7008-4883-B790-EB9A8982651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9CF5137-B20D-4EC6-845A-450F52694F6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9B4AAFE-23F0-43F8-B101-010190D31A37}"/>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5" name="Fußzeilenplatzhalter 4">
            <a:extLst>
              <a:ext uri="{FF2B5EF4-FFF2-40B4-BE49-F238E27FC236}">
                <a16:creationId xmlns:a16="http://schemas.microsoft.com/office/drawing/2014/main" id="{8AED8CC2-72B9-4445-97E3-D849417038B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654524-EA97-4215-8BFC-FC10BA19EE7A}"/>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284141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C7DECD-25A4-4C55-B2A7-69ADDBFE80E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9BFB083-E779-4F53-B564-6F725DAA19D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08B4F18-6499-4BE5-8230-15A16EE3A3E9}"/>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5" name="Fußzeilenplatzhalter 4">
            <a:extLst>
              <a:ext uri="{FF2B5EF4-FFF2-40B4-BE49-F238E27FC236}">
                <a16:creationId xmlns:a16="http://schemas.microsoft.com/office/drawing/2014/main" id="{71116C2A-9756-47BD-8C42-D9C54700A04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872638D-F628-4BEE-AAA6-E057066671B5}"/>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180910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263AC1-6FBD-4EBC-85AD-D592779BE53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A82C38A-7CB0-44E2-8714-EC8F19D01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5E4DAFB-2BB4-426C-ADDF-0FBF5C95BD4D}"/>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5" name="Fußzeilenplatzhalter 4">
            <a:extLst>
              <a:ext uri="{FF2B5EF4-FFF2-40B4-BE49-F238E27FC236}">
                <a16:creationId xmlns:a16="http://schemas.microsoft.com/office/drawing/2014/main" id="{F88B062B-E82C-4552-8A83-855FC5318A2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2302555-44FC-4AA8-BEEC-7F35FDF63364}"/>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3936137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66BE5-EBD8-4B68-9531-A9F3ABEEEB1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8B74797-F033-49ED-B2D4-60F4C0E5755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699A4F1E-AEFD-4DED-8AC0-6AD35B603BB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04D3061-8B67-4B79-8510-35C64BE171B4}"/>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6" name="Fußzeilenplatzhalter 5">
            <a:extLst>
              <a:ext uri="{FF2B5EF4-FFF2-40B4-BE49-F238E27FC236}">
                <a16:creationId xmlns:a16="http://schemas.microsoft.com/office/drawing/2014/main" id="{4D91F13A-5258-4A45-A6F4-195CC7C887F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9C6ED68-8B81-42E3-9678-4A4A40AEAD40}"/>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2013773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FF5F59-B803-4AF7-9313-4091752C049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4684F12-1358-444E-8FEB-FD964A5858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C1078DB-B812-4022-BD54-38E44DB4A78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E1AF705-E4F2-4FDD-8333-93064DCDC9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7B45B10-7178-488B-B40B-84FFF730BFA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5F3C43F-C24B-4DA2-9705-7A5EB4FD8965}"/>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8" name="Fußzeilenplatzhalter 7">
            <a:extLst>
              <a:ext uri="{FF2B5EF4-FFF2-40B4-BE49-F238E27FC236}">
                <a16:creationId xmlns:a16="http://schemas.microsoft.com/office/drawing/2014/main" id="{F2511B43-80E7-4958-A118-E46B2E96661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043FF50A-EDC1-4521-9679-25F7A854F9BD}"/>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612147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5A74BB-7920-4B46-AAB2-07DE1A5A50F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C4F72D3-B784-49F5-BBE9-F26C36F24FA7}"/>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4" name="Fußzeilenplatzhalter 3">
            <a:extLst>
              <a:ext uri="{FF2B5EF4-FFF2-40B4-BE49-F238E27FC236}">
                <a16:creationId xmlns:a16="http://schemas.microsoft.com/office/drawing/2014/main" id="{323C608C-A84B-4DA1-9CF4-DEE9C3941E6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A769503-805D-4982-842B-3879E1D783D5}"/>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2932000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BA6F811-FA30-4050-A759-650C5919DBF3}"/>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3" name="Fußzeilenplatzhalter 2">
            <a:extLst>
              <a:ext uri="{FF2B5EF4-FFF2-40B4-BE49-F238E27FC236}">
                <a16:creationId xmlns:a16="http://schemas.microsoft.com/office/drawing/2014/main" id="{87AF3620-D417-4627-8CD2-74B38223E020}"/>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5CCE572-1EDD-41EF-AD4B-2C863A98848B}"/>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397050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10DB77-3AF9-4831-A5F7-0A8EDC5A45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4DB5FA0-7AE6-46C9-AC34-51D4F681F3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6B044EC-DCE0-43FB-90B6-23E259A1F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F1AE93F-9FEE-4923-8F67-BCBC25423EBC}"/>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6" name="Fußzeilenplatzhalter 5">
            <a:extLst>
              <a:ext uri="{FF2B5EF4-FFF2-40B4-BE49-F238E27FC236}">
                <a16:creationId xmlns:a16="http://schemas.microsoft.com/office/drawing/2014/main" id="{3906711C-CDAE-40DD-AE82-1F4B80F81D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5E83716-9BBA-4AF3-861D-165C8662FFCB}"/>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329868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4CF6D-FFE6-4364-867D-F673B3D80DE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1221D037-EF2D-4913-8068-D3232FE8D1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54B434E6-DC6A-447D-AE61-3305AD0F3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92040D1-2A37-4D1E-AB17-E33BF7D9E689}"/>
              </a:ext>
            </a:extLst>
          </p:cNvPr>
          <p:cNvSpPr>
            <a:spLocks noGrp="1"/>
          </p:cNvSpPr>
          <p:nvPr>
            <p:ph type="dt" sz="half" idx="10"/>
          </p:nvPr>
        </p:nvSpPr>
        <p:spPr/>
        <p:txBody>
          <a:bodyPr/>
          <a:lstStyle/>
          <a:p>
            <a:fld id="{B719E933-6DC1-4EA1-A338-405FF0A7A2DC}" type="datetimeFigureOut">
              <a:rPr lang="de-DE" smtClean="0"/>
              <a:t>27.08.2025</a:t>
            </a:fld>
            <a:endParaRPr lang="de-DE"/>
          </a:p>
        </p:txBody>
      </p:sp>
      <p:sp>
        <p:nvSpPr>
          <p:cNvPr id="6" name="Fußzeilenplatzhalter 5">
            <a:extLst>
              <a:ext uri="{FF2B5EF4-FFF2-40B4-BE49-F238E27FC236}">
                <a16:creationId xmlns:a16="http://schemas.microsoft.com/office/drawing/2014/main" id="{05121FBA-68F9-4FAB-BAE7-2F13D9F4EE9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07CAE02-392B-444A-B3F1-A7E9B7D6FDE3}"/>
              </a:ext>
            </a:extLst>
          </p:cNvPr>
          <p:cNvSpPr>
            <a:spLocks noGrp="1"/>
          </p:cNvSpPr>
          <p:nvPr>
            <p:ph type="sldNum" sz="quarter" idx="12"/>
          </p:nvPr>
        </p:nvSpPr>
        <p:spPr/>
        <p:txBody>
          <a:bodyPr/>
          <a:lstStyle/>
          <a:p>
            <a:fld id="{2006A555-73E7-4C4B-9AFA-EB1C499CB159}" type="slidenum">
              <a:rPr lang="de-DE" smtClean="0"/>
              <a:t>‹Nr.›</a:t>
            </a:fld>
            <a:endParaRPr lang="de-DE"/>
          </a:p>
        </p:txBody>
      </p:sp>
    </p:spTree>
    <p:extLst>
      <p:ext uri="{BB962C8B-B14F-4D97-AF65-F5344CB8AC3E}">
        <p14:creationId xmlns:p14="http://schemas.microsoft.com/office/powerpoint/2010/main" val="239745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373E13E-CD28-4AB3-9AB7-3BDA39063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2C6A909-B3F3-4F38-B4A0-F9AA5D169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86C5026-ABBF-4EF8-A9BE-D6B6E51B2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9E933-6DC1-4EA1-A338-405FF0A7A2DC}" type="datetimeFigureOut">
              <a:rPr lang="de-DE" smtClean="0"/>
              <a:t>27.08.2025</a:t>
            </a:fld>
            <a:endParaRPr lang="de-DE"/>
          </a:p>
        </p:txBody>
      </p:sp>
      <p:sp>
        <p:nvSpPr>
          <p:cNvPr id="5" name="Fußzeilenplatzhalter 4">
            <a:extLst>
              <a:ext uri="{FF2B5EF4-FFF2-40B4-BE49-F238E27FC236}">
                <a16:creationId xmlns:a16="http://schemas.microsoft.com/office/drawing/2014/main" id="{9B0B9654-2D90-4217-9CEF-F1F7EE5C9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06900D16-DAA4-4ADB-BBAF-D360BC68B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6A555-73E7-4C4B-9AFA-EB1C499CB159}" type="slidenum">
              <a:rPr lang="de-DE" smtClean="0"/>
              <a:t>‹Nr.›</a:t>
            </a:fld>
            <a:endParaRPr lang="de-DE"/>
          </a:p>
        </p:txBody>
      </p:sp>
    </p:spTree>
    <p:extLst>
      <p:ext uri="{BB962C8B-B14F-4D97-AF65-F5344CB8AC3E}">
        <p14:creationId xmlns:p14="http://schemas.microsoft.com/office/powerpoint/2010/main" val="2920446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bit.ly/PeterE_presentation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B5EAFA0-062C-4FED-9166-C2A982B94F7F}"/>
              </a:ext>
            </a:extLst>
          </p:cNvPr>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FF18B86-EE5C-44A2-88FE-2042400A155A}"/>
              </a:ext>
            </a:extLst>
          </p:cNvPr>
          <p:cNvSpPr/>
          <p:nvPr/>
        </p:nvSpPr>
        <p:spPr>
          <a:xfrm>
            <a:off x="176653" y="3198167"/>
            <a:ext cx="12192000" cy="461665"/>
          </a:xfrm>
          <a:prstGeom prst="rect">
            <a:avLst/>
          </a:prstGeom>
        </p:spPr>
        <p:txBody>
          <a:bodyPr wrap="square">
            <a:spAutoFit/>
          </a:bodyPr>
          <a:lstStyle/>
          <a:p>
            <a:pPr algn="ctr"/>
            <a:r>
              <a:rPr lang="en-US" sz="2400" b="1" dirty="0">
                <a:solidFill>
                  <a:schemeClr val="bg1"/>
                </a:solidFill>
                <a:latin typeface="Arial" panose="020B0604020202020204" pitchFamily="34" charset="0"/>
                <a:cs typeface="Arial" panose="020B0604020202020204" pitchFamily="34" charset="0"/>
              </a:rPr>
              <a:t>Physiological measures in research on higher education teaching and learning</a:t>
            </a:r>
            <a:endParaRPr lang="en-US" sz="2400" b="1" i="0" dirty="0">
              <a:solidFill>
                <a:schemeClr val="bg1"/>
              </a:solidFill>
              <a:effectLst/>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CBB1BFB7-41BB-4C51-9C2E-0B9C5DDCC784}"/>
              </a:ext>
            </a:extLst>
          </p:cNvPr>
          <p:cNvSpPr/>
          <p:nvPr/>
        </p:nvSpPr>
        <p:spPr>
          <a:xfrm>
            <a:off x="429491" y="3659832"/>
            <a:ext cx="12192000" cy="461665"/>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An inspirational note by Peter Edelsbrunner</a:t>
            </a:r>
            <a:endParaRPr lang="en-US" sz="2400" b="0" i="0" dirty="0">
              <a:solidFill>
                <a:schemeClr val="bg1"/>
              </a:solidFill>
              <a:effectLst/>
              <a:latin typeface="Arial" panose="020B0604020202020204" pitchFamily="34" charset="0"/>
              <a:cs typeface="Arial" panose="020B0604020202020204" pitchFamily="34" charset="0"/>
            </a:endParaRPr>
          </a:p>
        </p:txBody>
      </p:sp>
      <p:sp>
        <p:nvSpPr>
          <p:cNvPr id="2" name="Rechteck: abgerundete Ecken 1">
            <a:extLst>
              <a:ext uri="{FF2B5EF4-FFF2-40B4-BE49-F238E27FC236}">
                <a16:creationId xmlns:a16="http://schemas.microsoft.com/office/drawing/2014/main" id="{9BD6E9CB-E0F2-4BA7-8993-35A61A9D6DE8}"/>
              </a:ext>
            </a:extLst>
          </p:cNvPr>
          <p:cNvSpPr/>
          <p:nvPr/>
        </p:nvSpPr>
        <p:spPr>
          <a:xfrm>
            <a:off x="2050472" y="4747417"/>
            <a:ext cx="8756073" cy="1923548"/>
          </a:xfrm>
          <a:prstGeom prst="roundRect">
            <a:avLst/>
          </a:prstGeom>
          <a:solidFill>
            <a:schemeClr val="tx1"/>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bg1"/>
                </a:solidFill>
                <a:latin typeface="Arial" panose="020B0604020202020204" pitchFamily="34" charset="0"/>
                <a:cs typeface="Arial" panose="020B0604020202020204" pitchFamily="34" charset="0"/>
              </a:rPr>
              <a:t>First </a:t>
            </a:r>
            <a:r>
              <a:rPr lang="de-DE" sz="2400" dirty="0" err="1">
                <a:solidFill>
                  <a:schemeClr val="bg1"/>
                </a:solidFill>
                <a:latin typeface="Arial" panose="020B0604020202020204" pitchFamily="34" charset="0"/>
                <a:cs typeface="Arial" panose="020B0604020202020204" pitchFamily="34" charset="0"/>
              </a:rPr>
              <a:t>of</a:t>
            </a:r>
            <a:r>
              <a:rPr lang="de-DE" sz="2400" dirty="0">
                <a:solidFill>
                  <a:schemeClr val="bg1"/>
                </a:solidFill>
                <a:latin typeface="Arial" panose="020B0604020202020204" pitchFamily="34" charset="0"/>
                <a:cs typeface="Arial" panose="020B0604020202020204" pitchFamily="34" charset="0"/>
              </a:rPr>
              <a:t> all, I </a:t>
            </a:r>
            <a:r>
              <a:rPr lang="de-DE" sz="2400" dirty="0" err="1">
                <a:solidFill>
                  <a:schemeClr val="bg1"/>
                </a:solidFill>
                <a:latin typeface="Arial" panose="020B0604020202020204" pitchFamily="34" charset="0"/>
                <a:cs typeface="Arial" panose="020B0604020202020204" pitchFamily="34" charset="0"/>
              </a:rPr>
              <a:t>would</a:t>
            </a:r>
            <a:r>
              <a:rPr lang="de-DE" sz="2400" dirty="0">
                <a:solidFill>
                  <a:schemeClr val="bg1"/>
                </a:solidFill>
                <a:latin typeface="Arial" panose="020B0604020202020204" pitchFamily="34" charset="0"/>
                <a:cs typeface="Arial" panose="020B0604020202020204" pitchFamily="34" charset="0"/>
              </a:rPr>
              <a:t> like </a:t>
            </a:r>
            <a:r>
              <a:rPr lang="de-DE" sz="2400" dirty="0" err="1">
                <a:solidFill>
                  <a:schemeClr val="bg1"/>
                </a:solidFill>
                <a:latin typeface="Arial" panose="020B0604020202020204" pitchFamily="34" charset="0"/>
                <a:cs typeface="Arial" panose="020B0604020202020204" pitchFamily="34" charset="0"/>
              </a:rPr>
              <a:t>to</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thank</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the</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organizers</a:t>
            </a:r>
            <a:r>
              <a:rPr lang="de-DE" sz="2400" dirty="0">
                <a:solidFill>
                  <a:schemeClr val="bg1"/>
                </a:solidFill>
                <a:latin typeface="Arial" panose="020B0604020202020204" pitchFamily="34" charset="0"/>
                <a:cs typeface="Arial" panose="020B0604020202020204" pitchFamily="34" charset="0"/>
              </a:rPr>
              <a:t> and </a:t>
            </a:r>
            <a:r>
              <a:rPr lang="de-DE" sz="2400" dirty="0" err="1">
                <a:solidFill>
                  <a:schemeClr val="bg1"/>
                </a:solidFill>
                <a:latin typeface="Arial" panose="020B0604020202020204" pitchFamily="34" charset="0"/>
                <a:cs typeface="Arial" panose="020B0604020202020204" pitchFamily="34" charset="0"/>
              </a:rPr>
              <a:t>presenters</a:t>
            </a:r>
            <a:r>
              <a:rPr lang="de-DE" sz="2400" dirty="0">
                <a:solidFill>
                  <a:schemeClr val="bg1"/>
                </a:solidFill>
                <a:latin typeface="Arial" panose="020B0604020202020204" pitchFamily="34" charset="0"/>
                <a:cs typeface="Arial" panose="020B0604020202020204" pitchFamily="34" charset="0"/>
              </a:rPr>
              <a:t>. The </a:t>
            </a:r>
            <a:r>
              <a:rPr lang="de-DE" sz="2400" dirty="0" err="1">
                <a:solidFill>
                  <a:schemeClr val="bg1"/>
                </a:solidFill>
                <a:latin typeface="Arial" panose="020B0604020202020204" pitchFamily="34" charset="0"/>
                <a:cs typeface="Arial" panose="020B0604020202020204" pitchFamily="34" charset="0"/>
              </a:rPr>
              <a:t>projects</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showcase</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the</a:t>
            </a:r>
            <a:r>
              <a:rPr lang="de-DE" sz="2400" dirty="0">
                <a:solidFill>
                  <a:schemeClr val="bg1"/>
                </a:solidFill>
                <a:latin typeface="Arial" panose="020B0604020202020204" pitchFamily="34" charset="0"/>
                <a:cs typeface="Arial" panose="020B0604020202020204" pitchFamily="34" charset="0"/>
              </a:rPr>
              <a:t> excellent </a:t>
            </a:r>
            <a:r>
              <a:rPr lang="de-DE" sz="2400" dirty="0" err="1">
                <a:solidFill>
                  <a:schemeClr val="bg1"/>
                </a:solidFill>
                <a:latin typeface="Arial" panose="020B0604020202020204" pitchFamily="34" charset="0"/>
                <a:cs typeface="Arial" panose="020B0604020202020204" pitchFamily="34" charset="0"/>
              </a:rPr>
              <a:t>theoretical</a:t>
            </a:r>
            <a:r>
              <a:rPr lang="de-DE" sz="2400" dirty="0">
                <a:solidFill>
                  <a:schemeClr val="bg1"/>
                </a:solidFill>
                <a:latin typeface="Arial" panose="020B0604020202020204" pitchFamily="34" charset="0"/>
                <a:cs typeface="Arial" panose="020B0604020202020204" pitchFamily="34" charset="0"/>
              </a:rPr>
              <a:t> and </a:t>
            </a:r>
            <a:r>
              <a:rPr lang="de-DE" sz="2400" dirty="0" err="1">
                <a:solidFill>
                  <a:schemeClr val="bg1"/>
                </a:solidFill>
                <a:latin typeface="Arial" panose="020B0604020202020204" pitchFamily="34" charset="0"/>
                <a:cs typeface="Arial" panose="020B0604020202020204" pitchFamily="34" charset="0"/>
              </a:rPr>
              <a:t>empirical</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level</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of</a:t>
            </a:r>
            <a:r>
              <a:rPr lang="de-DE" sz="2400" dirty="0">
                <a:solidFill>
                  <a:schemeClr val="bg1"/>
                </a:solidFill>
                <a:latin typeface="Arial" panose="020B0604020202020204" pitchFamily="34" charset="0"/>
                <a:cs typeface="Arial" panose="020B0604020202020204" pitchFamily="34" charset="0"/>
              </a:rPr>
              <a:t> HE </a:t>
            </a:r>
            <a:r>
              <a:rPr lang="de-DE" sz="2400" dirty="0" err="1">
                <a:solidFill>
                  <a:schemeClr val="bg1"/>
                </a:solidFill>
                <a:latin typeface="Arial" panose="020B0604020202020204" pitchFamily="34" charset="0"/>
                <a:cs typeface="Arial" panose="020B0604020202020204" pitchFamily="34" charset="0"/>
              </a:rPr>
              <a:t>research</a:t>
            </a:r>
            <a:r>
              <a:rPr lang="de-DE" sz="2400" dirty="0">
                <a:solidFill>
                  <a:schemeClr val="bg1"/>
                </a:solidFill>
                <a:latin typeface="Arial" panose="020B0604020202020204" pitchFamily="34" charset="0"/>
                <a:cs typeface="Arial" panose="020B0604020202020204" pitchFamily="34" charset="0"/>
              </a:rPr>
              <a:t> and </a:t>
            </a:r>
            <a:r>
              <a:rPr lang="de-DE" sz="2400" dirty="0" err="1">
                <a:solidFill>
                  <a:schemeClr val="bg1"/>
                </a:solidFill>
                <a:latin typeface="Arial" panose="020B0604020202020204" pitchFamily="34" charset="0"/>
                <a:cs typeface="Arial" panose="020B0604020202020204" pitchFamily="34" charset="0"/>
              </a:rPr>
              <a:t>they</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provide</a:t>
            </a:r>
            <a:r>
              <a:rPr lang="de-DE" sz="2400" dirty="0">
                <a:solidFill>
                  <a:schemeClr val="bg1"/>
                </a:solidFill>
                <a:latin typeface="Arial" panose="020B0604020202020204" pitchFamily="34" charset="0"/>
                <a:cs typeface="Arial" panose="020B0604020202020204" pitchFamily="34" charset="0"/>
              </a:rPr>
              <a:t> a </a:t>
            </a:r>
            <a:r>
              <a:rPr lang="de-DE" sz="2400" dirty="0" err="1">
                <a:solidFill>
                  <a:schemeClr val="bg1"/>
                </a:solidFill>
                <a:latin typeface="Arial" panose="020B0604020202020204" pitchFamily="34" charset="0"/>
                <a:cs typeface="Arial" panose="020B0604020202020204" pitchFamily="34" charset="0"/>
              </a:rPr>
              <a:t>coherent</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overview</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of</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the</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value</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of</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physiological</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measures</a:t>
            </a:r>
            <a:r>
              <a:rPr lang="de-DE" sz="2400" dirty="0">
                <a:solidFill>
                  <a:schemeClr val="bg1"/>
                </a:solidFill>
                <a:latin typeface="Arial" panose="020B0604020202020204" pitchFamily="34" charset="0"/>
                <a:cs typeface="Arial" panose="020B0604020202020204" pitchFamily="34" charset="0"/>
              </a:rPr>
              <a:t> in </a:t>
            </a:r>
            <a:r>
              <a:rPr lang="de-DE" sz="2400" dirty="0" err="1">
                <a:solidFill>
                  <a:schemeClr val="bg1"/>
                </a:solidFill>
                <a:latin typeface="Arial" panose="020B0604020202020204" pitchFamily="34" charset="0"/>
                <a:cs typeface="Arial" panose="020B0604020202020204" pitchFamily="34" charset="0"/>
              </a:rPr>
              <a:t>looking</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under</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the</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hood</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of</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learning</a:t>
            </a:r>
            <a:r>
              <a:rPr lang="de-DE" sz="2400" dirty="0">
                <a:solidFill>
                  <a:schemeClr val="bg1"/>
                </a:solidFill>
                <a:latin typeface="Arial" panose="020B0604020202020204" pitchFamily="34" charset="0"/>
                <a:cs typeface="Arial" panose="020B0604020202020204" pitchFamily="34" charset="0"/>
              </a:rPr>
              <a:t> </a:t>
            </a:r>
            <a:r>
              <a:rPr lang="de-DE" sz="2400" dirty="0" err="1">
                <a:solidFill>
                  <a:schemeClr val="bg1"/>
                </a:solidFill>
                <a:latin typeface="Arial" panose="020B0604020202020204" pitchFamily="34" charset="0"/>
                <a:cs typeface="Arial" panose="020B0604020202020204" pitchFamily="34" charset="0"/>
              </a:rPr>
              <a:t>processes</a:t>
            </a:r>
            <a:r>
              <a:rPr lang="de-DE" sz="24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3923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B5EAFA0-062C-4FED-9166-C2A982B94F7F}"/>
              </a:ext>
            </a:extLst>
          </p:cNvPr>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FF18B86-EE5C-44A2-88FE-2042400A155A}"/>
              </a:ext>
            </a:extLst>
          </p:cNvPr>
          <p:cNvSpPr/>
          <p:nvPr/>
        </p:nvSpPr>
        <p:spPr>
          <a:xfrm>
            <a:off x="0" y="416867"/>
            <a:ext cx="12192000" cy="461665"/>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Gijsen et al.</a:t>
            </a:r>
            <a:endParaRPr lang="en-US" sz="2400" b="0" i="0" dirty="0">
              <a:solidFill>
                <a:schemeClr val="bg1"/>
              </a:solidFill>
              <a:effectLst/>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CEA958A8-31D4-4793-B891-FC74CCF9338B}"/>
              </a:ext>
            </a:extLst>
          </p:cNvPr>
          <p:cNvSpPr/>
          <p:nvPr/>
        </p:nvSpPr>
        <p:spPr>
          <a:xfrm>
            <a:off x="0" y="765000"/>
            <a:ext cx="12192000" cy="830997"/>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Bayesian multilevel modeling in </a:t>
            </a:r>
            <a:r>
              <a:rPr lang="en-US" sz="2400" i="1" dirty="0">
                <a:solidFill>
                  <a:schemeClr val="bg1"/>
                </a:solidFill>
                <a:latin typeface="Arial" panose="020B0604020202020204" pitchFamily="34" charset="0"/>
                <a:cs typeface="Arial" panose="020B0604020202020204" pitchFamily="34" charset="0"/>
              </a:rPr>
              <a:t>brms</a:t>
            </a:r>
          </a:p>
          <a:p>
            <a:pPr algn="ctr"/>
            <a:r>
              <a:rPr lang="en-US" sz="2400" b="0" i="1" dirty="0">
                <a:solidFill>
                  <a:schemeClr val="bg1"/>
                </a:solidFill>
                <a:effectLst/>
                <a:latin typeface="Arial" panose="020B0604020202020204" pitchFamily="34" charset="0"/>
                <a:cs typeface="Arial" panose="020B0604020202020204" pitchFamily="34" charset="0"/>
              </a:rPr>
              <a:t>The power of the </a:t>
            </a:r>
            <a:r>
              <a:rPr lang="en-US" sz="2400" b="1" i="1" dirty="0">
                <a:solidFill>
                  <a:schemeClr val="bg1"/>
                </a:solidFill>
                <a:effectLst/>
                <a:latin typeface="Arial" panose="020B0604020202020204" pitchFamily="34" charset="0"/>
                <a:cs typeface="Arial" panose="020B0604020202020204" pitchFamily="34" charset="0"/>
              </a:rPr>
              <a:t>within-person experiment</a:t>
            </a:r>
          </a:p>
        </p:txBody>
      </p:sp>
      <p:sp>
        <p:nvSpPr>
          <p:cNvPr id="2" name="Rechteck 1">
            <a:extLst>
              <a:ext uri="{FF2B5EF4-FFF2-40B4-BE49-F238E27FC236}">
                <a16:creationId xmlns:a16="http://schemas.microsoft.com/office/drawing/2014/main" id="{423AEC09-B69D-4243-A54F-91420A9A2446}"/>
              </a:ext>
            </a:extLst>
          </p:cNvPr>
          <p:cNvSpPr/>
          <p:nvPr/>
        </p:nvSpPr>
        <p:spPr>
          <a:xfrm>
            <a:off x="8724900" y="4686750"/>
            <a:ext cx="184404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Arial" panose="020B0604020202020204" pitchFamily="34" charset="0"/>
                <a:cs typeface="Arial" panose="020B0604020202020204" pitchFamily="34" charset="0"/>
              </a:rPr>
              <a:t>Outcome</a:t>
            </a:r>
          </a:p>
        </p:txBody>
      </p:sp>
      <p:sp>
        <p:nvSpPr>
          <p:cNvPr id="7" name="Rechteck 6">
            <a:extLst>
              <a:ext uri="{FF2B5EF4-FFF2-40B4-BE49-F238E27FC236}">
                <a16:creationId xmlns:a16="http://schemas.microsoft.com/office/drawing/2014/main" id="{9E3485CE-4926-480D-AFD3-50D14381533F}"/>
              </a:ext>
            </a:extLst>
          </p:cNvPr>
          <p:cNvSpPr/>
          <p:nvPr/>
        </p:nvSpPr>
        <p:spPr>
          <a:xfrm>
            <a:off x="1592580" y="4686750"/>
            <a:ext cx="184404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Arial" panose="020B0604020202020204" pitchFamily="34" charset="0"/>
                <a:cs typeface="Arial" panose="020B0604020202020204" pitchFamily="34" charset="0"/>
              </a:rPr>
              <a:t>Note-</a:t>
            </a:r>
            <a:r>
              <a:rPr lang="de-DE" sz="2400" dirty="0" err="1">
                <a:latin typeface="Arial" panose="020B0604020202020204" pitchFamily="34" charset="0"/>
                <a:cs typeface="Arial" panose="020B0604020202020204" pitchFamily="34" charset="0"/>
              </a:rPr>
              <a:t>taking</a:t>
            </a:r>
            <a:endParaRPr lang="de-DE" sz="2400" dirty="0">
              <a:latin typeface="Arial" panose="020B0604020202020204" pitchFamily="34" charset="0"/>
              <a:cs typeface="Arial" panose="020B0604020202020204" pitchFamily="34" charset="0"/>
            </a:endParaRPr>
          </a:p>
        </p:txBody>
      </p:sp>
      <p:sp>
        <p:nvSpPr>
          <p:cNvPr id="8" name="Rechteck 7">
            <a:extLst>
              <a:ext uri="{FF2B5EF4-FFF2-40B4-BE49-F238E27FC236}">
                <a16:creationId xmlns:a16="http://schemas.microsoft.com/office/drawing/2014/main" id="{0B965926-B48F-4698-B6BB-5D68A6B02FA4}"/>
              </a:ext>
            </a:extLst>
          </p:cNvPr>
          <p:cNvSpPr/>
          <p:nvPr/>
        </p:nvSpPr>
        <p:spPr>
          <a:xfrm>
            <a:off x="5093970" y="3475092"/>
            <a:ext cx="197358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latin typeface="Arial" panose="020B0604020202020204" pitchFamily="34" charset="0"/>
                <a:cs typeface="Arial" panose="020B0604020202020204" pitchFamily="34" charset="0"/>
              </a:rPr>
              <a:t>Alpha-/theta-</a:t>
            </a:r>
            <a:r>
              <a:rPr lang="de-DE" sz="2400" dirty="0" err="1">
                <a:latin typeface="Arial" panose="020B0604020202020204" pitchFamily="34" charset="0"/>
                <a:cs typeface="Arial" panose="020B0604020202020204" pitchFamily="34" charset="0"/>
              </a:rPr>
              <a:t>oscillation</a:t>
            </a:r>
            <a:endParaRPr lang="de-DE" sz="2400" dirty="0">
              <a:latin typeface="Arial" panose="020B0604020202020204" pitchFamily="34" charset="0"/>
              <a:cs typeface="Arial" panose="020B0604020202020204" pitchFamily="34" charset="0"/>
            </a:endParaRPr>
          </a:p>
        </p:txBody>
      </p:sp>
      <p:cxnSp>
        <p:nvCxnSpPr>
          <p:cNvPr id="9" name="Gerade Verbindung mit Pfeil 8">
            <a:extLst>
              <a:ext uri="{FF2B5EF4-FFF2-40B4-BE49-F238E27FC236}">
                <a16:creationId xmlns:a16="http://schemas.microsoft.com/office/drawing/2014/main" id="{29BC14D0-5682-4E9A-8843-E7372225E296}"/>
              </a:ext>
            </a:extLst>
          </p:cNvPr>
          <p:cNvCxnSpPr>
            <a:stCxn id="7" idx="3"/>
            <a:endCxn id="8" idx="1"/>
          </p:cNvCxnSpPr>
          <p:nvPr/>
        </p:nvCxnSpPr>
        <p:spPr>
          <a:xfrm flipV="1">
            <a:off x="3436620" y="3959756"/>
            <a:ext cx="1657350" cy="12116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33599589-A9F3-4E7A-8DFC-6A0656397F7E}"/>
              </a:ext>
            </a:extLst>
          </p:cNvPr>
          <p:cNvCxnSpPr>
            <a:cxnSpLocks/>
            <a:stCxn id="8" idx="3"/>
            <a:endCxn id="2" idx="1"/>
          </p:cNvCxnSpPr>
          <p:nvPr/>
        </p:nvCxnSpPr>
        <p:spPr>
          <a:xfrm>
            <a:off x="7067550" y="3959756"/>
            <a:ext cx="1657350" cy="12116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BDD73B6-2B89-434E-BF80-C88824FA8E67}"/>
              </a:ext>
            </a:extLst>
          </p:cNvPr>
          <p:cNvCxnSpPr>
            <a:cxnSpLocks/>
            <a:stCxn id="7" idx="3"/>
            <a:endCxn id="2" idx="1"/>
          </p:cNvCxnSpPr>
          <p:nvPr/>
        </p:nvCxnSpPr>
        <p:spPr>
          <a:xfrm>
            <a:off x="3436620" y="5171414"/>
            <a:ext cx="528828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1A60B8AC-F5A3-4153-BFA6-041CF5DE1583}"/>
              </a:ext>
            </a:extLst>
          </p:cNvPr>
          <p:cNvSpPr/>
          <p:nvPr/>
        </p:nvSpPr>
        <p:spPr>
          <a:xfrm>
            <a:off x="4709160" y="1934771"/>
            <a:ext cx="2743200" cy="11484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a:latin typeface="Arial" panose="020B0604020202020204" pitchFamily="34" charset="0"/>
                <a:cs typeface="Arial" panose="020B0604020202020204" pitchFamily="34" charset="0"/>
              </a:rPr>
              <a:t>Engagement</a:t>
            </a:r>
            <a:endParaRPr lang="de-DE" sz="2400" dirty="0">
              <a:latin typeface="Arial" panose="020B0604020202020204" pitchFamily="34" charset="0"/>
              <a:cs typeface="Arial" panose="020B0604020202020204" pitchFamily="34" charset="0"/>
            </a:endParaRPr>
          </a:p>
        </p:txBody>
      </p:sp>
      <p:cxnSp>
        <p:nvCxnSpPr>
          <p:cNvPr id="17" name="Gerade Verbindung mit Pfeil 16">
            <a:extLst>
              <a:ext uri="{FF2B5EF4-FFF2-40B4-BE49-F238E27FC236}">
                <a16:creationId xmlns:a16="http://schemas.microsoft.com/office/drawing/2014/main" id="{067CE37E-58E6-4ABF-9BA6-B40D3DCE0814}"/>
              </a:ext>
            </a:extLst>
          </p:cNvPr>
          <p:cNvCxnSpPr>
            <a:cxnSpLocks/>
            <a:stCxn id="16" idx="4"/>
            <a:endCxn id="8" idx="0"/>
          </p:cNvCxnSpPr>
          <p:nvPr/>
        </p:nvCxnSpPr>
        <p:spPr>
          <a:xfrm>
            <a:off x="6080760" y="3083174"/>
            <a:ext cx="0" cy="391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440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B5EAFA0-062C-4FED-9166-C2A982B94F7F}"/>
              </a:ext>
            </a:extLst>
          </p:cNvPr>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2FF18B86-EE5C-44A2-88FE-2042400A155A}"/>
              </a:ext>
            </a:extLst>
          </p:cNvPr>
          <p:cNvSpPr/>
          <p:nvPr/>
        </p:nvSpPr>
        <p:spPr>
          <a:xfrm>
            <a:off x="0" y="416867"/>
            <a:ext cx="12192000" cy="461665"/>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Gijsen et al.</a:t>
            </a:r>
            <a:endParaRPr lang="en-US" sz="2400" b="0" i="0" dirty="0">
              <a:solidFill>
                <a:schemeClr val="bg1"/>
              </a:solidFill>
              <a:effectLst/>
              <a:latin typeface="Arial" panose="020B0604020202020204" pitchFamily="34" charset="0"/>
              <a:cs typeface="Arial" panose="020B0604020202020204" pitchFamily="34" charset="0"/>
            </a:endParaRPr>
          </a:p>
        </p:txBody>
      </p:sp>
      <p:cxnSp>
        <p:nvCxnSpPr>
          <p:cNvPr id="9" name="Gerade Verbindung mit Pfeil 8">
            <a:extLst>
              <a:ext uri="{FF2B5EF4-FFF2-40B4-BE49-F238E27FC236}">
                <a16:creationId xmlns:a16="http://schemas.microsoft.com/office/drawing/2014/main" id="{29BC14D0-5682-4E9A-8843-E7372225E296}"/>
              </a:ext>
            </a:extLst>
          </p:cNvPr>
          <p:cNvCxnSpPr>
            <a:cxnSpLocks/>
          </p:cNvCxnSpPr>
          <p:nvPr/>
        </p:nvCxnSpPr>
        <p:spPr>
          <a:xfrm flipV="1">
            <a:off x="3825240" y="2422757"/>
            <a:ext cx="0" cy="28982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BDD73B6-2B89-434E-BF80-C88824FA8E67}"/>
              </a:ext>
            </a:extLst>
          </p:cNvPr>
          <p:cNvCxnSpPr>
            <a:cxnSpLocks/>
          </p:cNvCxnSpPr>
          <p:nvPr/>
        </p:nvCxnSpPr>
        <p:spPr>
          <a:xfrm>
            <a:off x="3554730" y="5171414"/>
            <a:ext cx="517017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7B934B9C-9794-4FB8-803D-D849E16A65D1}"/>
              </a:ext>
            </a:extLst>
          </p:cNvPr>
          <p:cNvSpPr txBox="1"/>
          <p:nvPr/>
        </p:nvSpPr>
        <p:spPr>
          <a:xfrm>
            <a:off x="4343400" y="5254674"/>
            <a:ext cx="1386840" cy="646331"/>
          </a:xfrm>
          <a:prstGeom prst="rect">
            <a:avLst/>
          </a:prstGeom>
          <a:noFill/>
        </p:spPr>
        <p:txBody>
          <a:bodyPr wrap="square" rtlCol="0">
            <a:spAutoFit/>
          </a:bodyPr>
          <a:lstStyle/>
          <a:p>
            <a:r>
              <a:rPr lang="de-DE" dirty="0" err="1">
                <a:solidFill>
                  <a:schemeClr val="bg1"/>
                </a:solidFill>
                <a:latin typeface="Arial" panose="020B0604020202020204" pitchFamily="34" charset="0"/>
                <a:cs typeface="Arial" panose="020B0604020202020204" pitchFamily="34" charset="0"/>
              </a:rPr>
              <a:t>No</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note-taking</a:t>
            </a:r>
            <a:endParaRPr lang="de-DE" dirty="0">
              <a:solidFill>
                <a:schemeClr val="bg1"/>
              </a:solidFill>
              <a:latin typeface="Arial" panose="020B0604020202020204" pitchFamily="34" charset="0"/>
              <a:cs typeface="Arial" panose="020B0604020202020204" pitchFamily="34" charset="0"/>
            </a:endParaRPr>
          </a:p>
        </p:txBody>
      </p:sp>
      <p:sp>
        <p:nvSpPr>
          <p:cNvPr id="18" name="Textfeld 17">
            <a:extLst>
              <a:ext uri="{FF2B5EF4-FFF2-40B4-BE49-F238E27FC236}">
                <a16:creationId xmlns:a16="http://schemas.microsoft.com/office/drawing/2014/main" id="{1BC2ABEC-8AFD-4B48-9B4F-D263A43ACA27}"/>
              </a:ext>
            </a:extLst>
          </p:cNvPr>
          <p:cNvSpPr txBox="1"/>
          <p:nvPr/>
        </p:nvSpPr>
        <p:spPr>
          <a:xfrm>
            <a:off x="5935981" y="5254674"/>
            <a:ext cx="1386840" cy="646331"/>
          </a:xfrm>
          <a:prstGeom prst="rect">
            <a:avLst/>
          </a:prstGeom>
          <a:noFill/>
        </p:spPr>
        <p:txBody>
          <a:bodyPr wrap="square" rtlCol="0">
            <a:spAutoFit/>
          </a:bodyPr>
          <a:lstStyle/>
          <a:p>
            <a:r>
              <a:rPr lang="de-DE" dirty="0">
                <a:solidFill>
                  <a:schemeClr val="bg1"/>
                </a:solidFill>
                <a:latin typeface="Arial" panose="020B0604020202020204" pitchFamily="34" charset="0"/>
                <a:cs typeface="Arial" panose="020B0604020202020204" pitchFamily="34" charset="0"/>
              </a:rPr>
              <a:t>Hand </a:t>
            </a:r>
            <a:r>
              <a:rPr lang="de-DE" dirty="0" err="1">
                <a:solidFill>
                  <a:schemeClr val="bg1"/>
                </a:solidFill>
                <a:latin typeface="Arial" panose="020B0604020202020204" pitchFamily="34" charset="0"/>
                <a:cs typeface="Arial" panose="020B0604020202020204" pitchFamily="34" charset="0"/>
              </a:rPr>
              <a:t>note-taking</a:t>
            </a:r>
            <a:endParaRPr lang="de-DE" dirty="0">
              <a:solidFill>
                <a:schemeClr val="bg1"/>
              </a:solidFill>
              <a:latin typeface="Arial" panose="020B0604020202020204" pitchFamily="34" charset="0"/>
              <a:cs typeface="Arial" panose="020B0604020202020204" pitchFamily="34" charset="0"/>
            </a:endParaRPr>
          </a:p>
        </p:txBody>
      </p:sp>
      <p:sp>
        <p:nvSpPr>
          <p:cNvPr id="19" name="Textfeld 18">
            <a:extLst>
              <a:ext uri="{FF2B5EF4-FFF2-40B4-BE49-F238E27FC236}">
                <a16:creationId xmlns:a16="http://schemas.microsoft.com/office/drawing/2014/main" id="{5F798AA0-2708-4064-8E72-8319CAC76841}"/>
              </a:ext>
            </a:extLst>
          </p:cNvPr>
          <p:cNvSpPr txBox="1"/>
          <p:nvPr/>
        </p:nvSpPr>
        <p:spPr>
          <a:xfrm>
            <a:off x="7650481" y="5254674"/>
            <a:ext cx="1386840" cy="646331"/>
          </a:xfrm>
          <a:prstGeom prst="rect">
            <a:avLst/>
          </a:prstGeom>
          <a:noFill/>
        </p:spPr>
        <p:txBody>
          <a:bodyPr wrap="square" rtlCol="0">
            <a:spAutoFit/>
          </a:bodyPr>
          <a:lstStyle/>
          <a:p>
            <a:r>
              <a:rPr lang="de-DE" dirty="0">
                <a:solidFill>
                  <a:schemeClr val="bg1"/>
                </a:solidFill>
                <a:latin typeface="Arial" panose="020B0604020202020204" pitchFamily="34" charset="0"/>
                <a:cs typeface="Arial" panose="020B0604020202020204" pitchFamily="34" charset="0"/>
              </a:rPr>
              <a:t>Computer </a:t>
            </a:r>
            <a:r>
              <a:rPr lang="de-DE" dirty="0" err="1">
                <a:solidFill>
                  <a:schemeClr val="bg1"/>
                </a:solidFill>
                <a:latin typeface="Arial" panose="020B0604020202020204" pitchFamily="34" charset="0"/>
                <a:cs typeface="Arial" panose="020B0604020202020204" pitchFamily="34" charset="0"/>
              </a:rPr>
              <a:t>note-taking</a:t>
            </a:r>
            <a:endParaRPr lang="de-DE" dirty="0">
              <a:solidFill>
                <a:schemeClr val="bg1"/>
              </a:solidFill>
              <a:latin typeface="Arial" panose="020B0604020202020204" pitchFamily="34" charset="0"/>
              <a:cs typeface="Arial" panose="020B0604020202020204" pitchFamily="34" charset="0"/>
            </a:endParaRPr>
          </a:p>
        </p:txBody>
      </p:sp>
      <p:sp>
        <p:nvSpPr>
          <p:cNvPr id="15" name="Ellipse 14">
            <a:extLst>
              <a:ext uri="{FF2B5EF4-FFF2-40B4-BE49-F238E27FC236}">
                <a16:creationId xmlns:a16="http://schemas.microsoft.com/office/drawing/2014/main" id="{A8B7BED5-D441-4E4C-8A90-53E801E75899}"/>
              </a:ext>
            </a:extLst>
          </p:cNvPr>
          <p:cNvSpPr/>
          <p:nvPr/>
        </p:nvSpPr>
        <p:spPr>
          <a:xfrm>
            <a:off x="4663441" y="4114801"/>
            <a:ext cx="243840" cy="182878"/>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Ellipse 20">
            <a:extLst>
              <a:ext uri="{FF2B5EF4-FFF2-40B4-BE49-F238E27FC236}">
                <a16:creationId xmlns:a16="http://schemas.microsoft.com/office/drawing/2014/main" id="{81A83A9C-CE50-4789-8308-58659DD4246A}"/>
              </a:ext>
            </a:extLst>
          </p:cNvPr>
          <p:cNvSpPr/>
          <p:nvPr/>
        </p:nvSpPr>
        <p:spPr>
          <a:xfrm>
            <a:off x="6233161" y="3746725"/>
            <a:ext cx="243840" cy="182878"/>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Ellipse 21">
            <a:extLst>
              <a:ext uri="{FF2B5EF4-FFF2-40B4-BE49-F238E27FC236}">
                <a16:creationId xmlns:a16="http://schemas.microsoft.com/office/drawing/2014/main" id="{217355B2-11AE-4167-B881-ED0F574D59CB}"/>
              </a:ext>
            </a:extLst>
          </p:cNvPr>
          <p:cNvSpPr/>
          <p:nvPr/>
        </p:nvSpPr>
        <p:spPr>
          <a:xfrm>
            <a:off x="8107681" y="3870961"/>
            <a:ext cx="243840" cy="182878"/>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4" name="Gerader Verbinder 23">
            <a:extLst>
              <a:ext uri="{FF2B5EF4-FFF2-40B4-BE49-F238E27FC236}">
                <a16:creationId xmlns:a16="http://schemas.microsoft.com/office/drawing/2014/main" id="{654002B6-2F28-4D7C-8127-8E1E541E96AC}"/>
              </a:ext>
            </a:extLst>
          </p:cNvPr>
          <p:cNvCxnSpPr>
            <a:cxnSpLocks/>
            <a:endCxn id="22" idx="2"/>
          </p:cNvCxnSpPr>
          <p:nvPr/>
        </p:nvCxnSpPr>
        <p:spPr>
          <a:xfrm>
            <a:off x="4663441" y="3962400"/>
            <a:ext cx="3444240" cy="0"/>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7" name="Ellipse 26">
            <a:extLst>
              <a:ext uri="{FF2B5EF4-FFF2-40B4-BE49-F238E27FC236}">
                <a16:creationId xmlns:a16="http://schemas.microsoft.com/office/drawing/2014/main" id="{F3054AAF-93CE-41F0-8692-39F6300AAA06}"/>
              </a:ext>
            </a:extLst>
          </p:cNvPr>
          <p:cNvSpPr/>
          <p:nvPr/>
        </p:nvSpPr>
        <p:spPr>
          <a:xfrm>
            <a:off x="4511041" y="3590763"/>
            <a:ext cx="243840" cy="182878"/>
          </a:xfrm>
          <a:prstGeom prst="ellips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90C69FB5-3C9E-4B63-AF3D-32C59C4C299C}"/>
              </a:ext>
            </a:extLst>
          </p:cNvPr>
          <p:cNvSpPr/>
          <p:nvPr/>
        </p:nvSpPr>
        <p:spPr>
          <a:xfrm>
            <a:off x="6080761" y="3420807"/>
            <a:ext cx="243840" cy="182878"/>
          </a:xfrm>
          <a:prstGeom prst="ellips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EBC659A0-D0FA-45D5-A39F-471A8E4785B7}"/>
              </a:ext>
            </a:extLst>
          </p:cNvPr>
          <p:cNvSpPr/>
          <p:nvPr/>
        </p:nvSpPr>
        <p:spPr>
          <a:xfrm>
            <a:off x="7955281" y="3621243"/>
            <a:ext cx="243840" cy="182878"/>
          </a:xfrm>
          <a:prstGeom prst="ellips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0" name="Gerader Verbinder 29">
            <a:extLst>
              <a:ext uri="{FF2B5EF4-FFF2-40B4-BE49-F238E27FC236}">
                <a16:creationId xmlns:a16="http://schemas.microsoft.com/office/drawing/2014/main" id="{31664FCF-47E0-4F43-9166-0DCF5CE22870}"/>
              </a:ext>
            </a:extLst>
          </p:cNvPr>
          <p:cNvCxnSpPr>
            <a:cxnSpLocks/>
          </p:cNvCxnSpPr>
          <p:nvPr/>
        </p:nvCxnSpPr>
        <p:spPr>
          <a:xfrm>
            <a:off x="4511041" y="3651722"/>
            <a:ext cx="3444240" cy="0"/>
          </a:xfrm>
          <a:prstGeom prst="line">
            <a:avLst/>
          </a:prstGeom>
          <a:ln>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1" name="Ellipse 30">
            <a:extLst>
              <a:ext uri="{FF2B5EF4-FFF2-40B4-BE49-F238E27FC236}">
                <a16:creationId xmlns:a16="http://schemas.microsoft.com/office/drawing/2014/main" id="{9A0BF1E6-89DD-4D68-9E7B-85E53CE459C0}"/>
              </a:ext>
            </a:extLst>
          </p:cNvPr>
          <p:cNvSpPr/>
          <p:nvPr/>
        </p:nvSpPr>
        <p:spPr>
          <a:xfrm>
            <a:off x="4602482" y="4543116"/>
            <a:ext cx="243840" cy="182878"/>
          </a:xfrm>
          <a:prstGeom prst="ellips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25DDFC2D-1131-4064-89D7-1FC99FD240B0}"/>
              </a:ext>
            </a:extLst>
          </p:cNvPr>
          <p:cNvSpPr/>
          <p:nvPr/>
        </p:nvSpPr>
        <p:spPr>
          <a:xfrm>
            <a:off x="6000750" y="4524762"/>
            <a:ext cx="243840" cy="182878"/>
          </a:xfrm>
          <a:prstGeom prst="ellips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E019E0FE-47AF-4F26-9DC8-BC2CF7E2C14E}"/>
              </a:ext>
            </a:extLst>
          </p:cNvPr>
          <p:cNvSpPr/>
          <p:nvPr/>
        </p:nvSpPr>
        <p:spPr>
          <a:xfrm>
            <a:off x="7875270" y="4450878"/>
            <a:ext cx="243840" cy="182878"/>
          </a:xfrm>
          <a:prstGeom prst="ellips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4" name="Gerader Verbinder 33">
            <a:extLst>
              <a:ext uri="{FF2B5EF4-FFF2-40B4-BE49-F238E27FC236}">
                <a16:creationId xmlns:a16="http://schemas.microsoft.com/office/drawing/2014/main" id="{A0C7ABC8-7FF7-49EE-8D48-C27F464DBD0F}"/>
              </a:ext>
            </a:extLst>
          </p:cNvPr>
          <p:cNvCxnSpPr>
            <a:cxnSpLocks/>
          </p:cNvCxnSpPr>
          <p:nvPr/>
        </p:nvCxnSpPr>
        <p:spPr>
          <a:xfrm>
            <a:off x="4602482" y="4601757"/>
            <a:ext cx="3444240" cy="0"/>
          </a:xfrm>
          <a:prstGeom prst="line">
            <a:avLst/>
          </a:prstGeom>
          <a:ln>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44531C2E-EB87-44EE-A3B0-5AA998543362}"/>
              </a:ext>
            </a:extLst>
          </p:cNvPr>
          <p:cNvSpPr txBox="1"/>
          <p:nvPr/>
        </p:nvSpPr>
        <p:spPr>
          <a:xfrm>
            <a:off x="885826" y="3406715"/>
            <a:ext cx="2468878" cy="1754326"/>
          </a:xfrm>
          <a:prstGeom prst="rect">
            <a:avLst/>
          </a:prstGeom>
          <a:noFill/>
        </p:spPr>
        <p:txBody>
          <a:bodyPr wrap="square" rtlCol="0">
            <a:spAutoFit/>
          </a:bodyPr>
          <a:lstStyle/>
          <a:p>
            <a:r>
              <a:rPr lang="de-DE" dirty="0" err="1">
                <a:solidFill>
                  <a:schemeClr val="bg1"/>
                </a:solidFill>
                <a:latin typeface="Arial" panose="020B0604020202020204" pitchFamily="34" charset="0"/>
                <a:cs typeface="Arial" panose="020B0604020202020204" pitchFamily="34" charset="0"/>
              </a:rPr>
              <a:t>Intelligence</a:t>
            </a:r>
            <a:r>
              <a:rPr lang="de-DE" dirty="0">
                <a:solidFill>
                  <a:schemeClr val="bg1"/>
                </a:solidFill>
                <a:latin typeface="Arial" panose="020B0604020202020204" pitchFamily="34" charset="0"/>
                <a:cs typeface="Arial" panose="020B0604020202020204" pitchFamily="34" charset="0"/>
              </a:rPr>
              <a:t>,</a:t>
            </a:r>
          </a:p>
          <a:p>
            <a:r>
              <a:rPr lang="de-DE" dirty="0" err="1">
                <a:solidFill>
                  <a:schemeClr val="bg1"/>
                </a:solidFill>
                <a:latin typeface="Arial" panose="020B0604020202020204" pitchFamily="34" charset="0"/>
                <a:cs typeface="Arial" panose="020B0604020202020204" pitchFamily="34" charset="0"/>
              </a:rPr>
              <a:t>neural</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efficiency</a:t>
            </a:r>
            <a:r>
              <a:rPr lang="de-DE" dirty="0">
                <a:solidFill>
                  <a:schemeClr val="bg1"/>
                </a:solidFill>
                <a:latin typeface="Arial" panose="020B0604020202020204" pitchFamily="34" charset="0"/>
                <a:cs typeface="Arial" panose="020B0604020202020204" pitchFamily="34" charset="0"/>
              </a:rPr>
              <a:t>,</a:t>
            </a:r>
          </a:p>
          <a:p>
            <a:r>
              <a:rPr lang="de-DE" dirty="0" err="1">
                <a:solidFill>
                  <a:schemeClr val="bg1"/>
                </a:solidFill>
                <a:latin typeface="Arial" panose="020B0604020202020204" pitchFamily="34" charset="0"/>
                <a:cs typeface="Arial" panose="020B0604020202020204" pitchFamily="34" charset="0"/>
              </a:rPr>
              <a:t>working</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memory</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brain</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characteristics</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prior</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knowledge</a:t>
            </a:r>
            <a:r>
              <a:rPr lang="de-DE" dirty="0">
                <a:solidFill>
                  <a:schemeClr val="bg1"/>
                </a:solidFill>
                <a:latin typeface="Arial" panose="020B0604020202020204" pitchFamily="34" charset="0"/>
                <a:cs typeface="Arial" panose="020B0604020202020204" pitchFamily="34" charset="0"/>
              </a:rPr>
              <a:t>,</a:t>
            </a:r>
          </a:p>
          <a:p>
            <a:r>
              <a:rPr lang="de-DE" dirty="0">
                <a:solidFill>
                  <a:schemeClr val="bg1"/>
                </a:solidFill>
                <a:latin typeface="Arial" panose="020B0604020202020204" pitchFamily="34" charset="0"/>
                <a:cs typeface="Arial" panose="020B0604020202020204" pitchFamily="34" charset="0"/>
              </a:rPr>
              <a:t>…</a:t>
            </a:r>
          </a:p>
        </p:txBody>
      </p:sp>
      <p:sp>
        <p:nvSpPr>
          <p:cNvPr id="36" name="Textfeld 35">
            <a:extLst>
              <a:ext uri="{FF2B5EF4-FFF2-40B4-BE49-F238E27FC236}">
                <a16:creationId xmlns:a16="http://schemas.microsoft.com/office/drawing/2014/main" id="{67B1C92E-4420-4F47-BA4F-F42BA436E7FA}"/>
              </a:ext>
            </a:extLst>
          </p:cNvPr>
          <p:cNvSpPr txBox="1"/>
          <p:nvPr/>
        </p:nvSpPr>
        <p:spPr>
          <a:xfrm>
            <a:off x="1085852" y="1968783"/>
            <a:ext cx="2468878" cy="1200329"/>
          </a:xfrm>
          <a:prstGeom prst="rect">
            <a:avLst/>
          </a:prstGeom>
          <a:noFill/>
        </p:spPr>
        <p:txBody>
          <a:bodyPr wrap="square" rtlCol="0">
            <a:spAutoFit/>
          </a:bodyPr>
          <a:lstStyle/>
          <a:p>
            <a:r>
              <a:rPr lang="de-DE" i="1" dirty="0">
                <a:solidFill>
                  <a:schemeClr val="bg1"/>
                </a:solidFill>
                <a:latin typeface="Arial" panose="020B0604020202020204" pitchFamily="34" charset="0"/>
                <a:cs typeface="Arial" panose="020B0604020202020204" pitchFamily="34" charset="0"/>
              </a:rPr>
              <a:t>Stable individual </a:t>
            </a:r>
            <a:r>
              <a:rPr lang="de-DE" i="1" dirty="0" err="1">
                <a:solidFill>
                  <a:schemeClr val="bg1"/>
                </a:solidFill>
                <a:latin typeface="Arial" panose="020B0604020202020204" pitchFamily="34" charset="0"/>
                <a:cs typeface="Arial" panose="020B0604020202020204" pitchFamily="34" charset="0"/>
              </a:rPr>
              <a:t>characteristics</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that</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affect</a:t>
            </a:r>
            <a:r>
              <a:rPr lang="de-DE" i="1" dirty="0">
                <a:solidFill>
                  <a:schemeClr val="bg1"/>
                </a:solidFill>
                <a:latin typeface="Arial" panose="020B0604020202020204" pitchFamily="34" charset="0"/>
                <a:cs typeface="Arial" panose="020B0604020202020204" pitchFamily="34" charset="0"/>
              </a:rPr>
              <a:t> alpha-/theta-</a:t>
            </a:r>
            <a:r>
              <a:rPr lang="de-DE" i="1" dirty="0" err="1">
                <a:solidFill>
                  <a:schemeClr val="bg1"/>
                </a:solidFill>
                <a:latin typeface="Arial" panose="020B0604020202020204" pitchFamily="34" charset="0"/>
                <a:cs typeface="Arial" panose="020B0604020202020204" pitchFamily="34" charset="0"/>
              </a:rPr>
              <a:t>oscillations</a:t>
            </a:r>
            <a:endParaRPr lang="de-DE" i="1" dirty="0">
              <a:solidFill>
                <a:schemeClr val="bg1"/>
              </a:solidFill>
              <a:latin typeface="Arial" panose="020B0604020202020204" pitchFamily="34" charset="0"/>
              <a:cs typeface="Arial" panose="020B0604020202020204" pitchFamily="34" charset="0"/>
            </a:endParaRPr>
          </a:p>
        </p:txBody>
      </p:sp>
      <p:cxnSp>
        <p:nvCxnSpPr>
          <p:cNvPr id="38" name="Gerade Verbindung mit Pfeil 37">
            <a:extLst>
              <a:ext uri="{FF2B5EF4-FFF2-40B4-BE49-F238E27FC236}">
                <a16:creationId xmlns:a16="http://schemas.microsoft.com/office/drawing/2014/main" id="{4F2EEDD8-BFAB-438D-AAAA-50BEC274CDD8}"/>
              </a:ext>
            </a:extLst>
          </p:cNvPr>
          <p:cNvCxnSpPr>
            <a:cxnSpLocks/>
          </p:cNvCxnSpPr>
          <p:nvPr/>
        </p:nvCxnSpPr>
        <p:spPr>
          <a:xfrm>
            <a:off x="3215640" y="2773680"/>
            <a:ext cx="1630682" cy="7385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2EC01DD0-7E11-4B97-854D-C74565C1C80A}"/>
              </a:ext>
            </a:extLst>
          </p:cNvPr>
          <p:cNvCxnSpPr>
            <a:cxnSpLocks/>
          </p:cNvCxnSpPr>
          <p:nvPr/>
        </p:nvCxnSpPr>
        <p:spPr>
          <a:xfrm>
            <a:off x="3208021" y="2934373"/>
            <a:ext cx="1440179" cy="103084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8F5560CF-1A06-4192-834A-0205F8A95813}"/>
              </a:ext>
            </a:extLst>
          </p:cNvPr>
          <p:cNvCxnSpPr>
            <a:cxnSpLocks/>
          </p:cNvCxnSpPr>
          <p:nvPr/>
        </p:nvCxnSpPr>
        <p:spPr>
          <a:xfrm>
            <a:off x="3101340" y="3053293"/>
            <a:ext cx="1885951" cy="148902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Textfeld 45">
            <a:extLst>
              <a:ext uri="{FF2B5EF4-FFF2-40B4-BE49-F238E27FC236}">
                <a16:creationId xmlns:a16="http://schemas.microsoft.com/office/drawing/2014/main" id="{6E506342-82B7-4252-91BF-CF1A94DD9EEA}"/>
              </a:ext>
            </a:extLst>
          </p:cNvPr>
          <p:cNvSpPr txBox="1"/>
          <p:nvPr/>
        </p:nvSpPr>
        <p:spPr>
          <a:xfrm>
            <a:off x="9311644" y="2035697"/>
            <a:ext cx="2468878" cy="2031325"/>
          </a:xfrm>
          <a:prstGeom prst="rect">
            <a:avLst/>
          </a:prstGeom>
          <a:noFill/>
        </p:spPr>
        <p:txBody>
          <a:bodyPr wrap="square" rtlCol="0">
            <a:spAutoFit/>
          </a:bodyPr>
          <a:lstStyle/>
          <a:p>
            <a:r>
              <a:rPr lang="de-DE" dirty="0">
                <a:solidFill>
                  <a:schemeClr val="bg1"/>
                </a:solidFill>
                <a:latin typeface="Arial" panose="020B0604020202020204" pitchFamily="34" charset="0"/>
                <a:cs typeface="Arial" panose="020B0604020202020204" pitchFamily="34" charset="0"/>
              </a:rPr>
              <a:t>Statistical </a:t>
            </a:r>
            <a:r>
              <a:rPr lang="de-DE" dirty="0" err="1">
                <a:solidFill>
                  <a:schemeClr val="bg1"/>
                </a:solidFill>
                <a:latin typeface="Arial" panose="020B0604020202020204" pitchFamily="34" charset="0"/>
                <a:cs typeface="Arial" panose="020B0604020202020204" pitchFamily="34" charset="0"/>
              </a:rPr>
              <a:t>model</a:t>
            </a:r>
            <a:r>
              <a:rPr lang="de-DE" dirty="0">
                <a:solidFill>
                  <a:schemeClr val="bg1"/>
                </a:solidFill>
                <a:latin typeface="Arial" panose="020B0604020202020204" pitchFamily="34" charset="0"/>
                <a:cs typeface="Arial" panose="020B0604020202020204" pitchFamily="34" charset="0"/>
              </a:rPr>
              <a:t>:</a:t>
            </a:r>
          </a:p>
          <a:p>
            <a:r>
              <a:rPr lang="de-DE" b="1" dirty="0">
                <a:solidFill>
                  <a:schemeClr val="bg1"/>
                </a:solidFill>
                <a:latin typeface="Arial" panose="020B0604020202020204" pitchFamily="34" charset="0"/>
                <a:cs typeface="Arial" panose="020B0604020202020204" pitchFamily="34" charset="0"/>
              </a:rPr>
              <a:t>Fixed/</a:t>
            </a:r>
            <a:r>
              <a:rPr lang="de-DE" b="1" dirty="0" err="1">
                <a:solidFill>
                  <a:schemeClr val="bg1"/>
                </a:solidFill>
                <a:latin typeface="Arial" panose="020B0604020202020204" pitchFamily="34" charset="0"/>
                <a:cs typeface="Arial" panose="020B0604020202020204" pitchFamily="34" charset="0"/>
              </a:rPr>
              <a:t>random</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intercepts</a:t>
            </a:r>
            <a:r>
              <a:rPr lang="de-DE" b="1" dirty="0">
                <a:solidFill>
                  <a:schemeClr val="bg1"/>
                </a:solidFill>
                <a:latin typeface="Arial" panose="020B0604020202020204" pitchFamily="34" charset="0"/>
                <a:cs typeface="Arial" panose="020B0604020202020204" pitchFamily="34" charset="0"/>
              </a:rPr>
              <a:t> </a:t>
            </a:r>
            <a:r>
              <a:rPr lang="de-DE" dirty="0">
                <a:solidFill>
                  <a:schemeClr val="bg1"/>
                </a:solidFill>
                <a:latin typeface="Arial" panose="020B0604020202020204" pitchFamily="34" charset="0"/>
                <a:cs typeface="Arial" panose="020B0604020202020204" pitchFamily="34" charset="0"/>
              </a:rPr>
              <a:t>per </a:t>
            </a:r>
            <a:r>
              <a:rPr lang="de-DE" dirty="0" err="1">
                <a:solidFill>
                  <a:schemeClr val="bg1"/>
                </a:solidFill>
                <a:latin typeface="Arial" panose="020B0604020202020204" pitchFamily="34" charset="0"/>
                <a:cs typeface="Arial" panose="020B0604020202020204" pitchFamily="34" charset="0"/>
              </a:rPr>
              <a:t>person</a:t>
            </a:r>
            <a:endParaRPr lang="de-DE" dirty="0">
              <a:solidFill>
                <a:schemeClr val="bg1"/>
              </a:solidFill>
              <a:latin typeface="Arial" panose="020B0604020202020204" pitchFamily="34" charset="0"/>
              <a:cs typeface="Arial" panose="020B0604020202020204" pitchFamily="34" charset="0"/>
            </a:endParaRPr>
          </a:p>
          <a:p>
            <a:endParaRPr lang="de-DE" dirty="0">
              <a:solidFill>
                <a:schemeClr val="bg1"/>
              </a:solidFill>
              <a:latin typeface="Arial" panose="020B0604020202020204" pitchFamily="34" charset="0"/>
              <a:cs typeface="Arial" panose="020B0604020202020204" pitchFamily="34" charset="0"/>
            </a:endParaRPr>
          </a:p>
          <a:p>
            <a:r>
              <a:rPr lang="de-DE" dirty="0">
                <a:solidFill>
                  <a:schemeClr val="bg1"/>
                </a:solidFill>
                <a:latin typeface="Arial" panose="020B0604020202020204" pitchFamily="34" charset="0"/>
                <a:cs typeface="Arial" panose="020B0604020202020204" pitchFamily="34" charset="0"/>
              </a:rPr>
              <a:t>-&gt; </a:t>
            </a:r>
            <a:r>
              <a:rPr lang="de-DE" dirty="0" err="1">
                <a:solidFill>
                  <a:schemeClr val="bg1"/>
                </a:solidFill>
                <a:latin typeface="Arial" panose="020B0604020202020204" pitchFamily="34" charset="0"/>
                <a:cs typeface="Arial" panose="020B0604020202020204" pitchFamily="34" charset="0"/>
              </a:rPr>
              <a:t>We</a:t>
            </a:r>
            <a:r>
              <a:rPr lang="de-DE"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control</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away</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stable</a:t>
            </a:r>
            <a:r>
              <a:rPr lang="de-DE" b="1" dirty="0">
                <a:solidFill>
                  <a:schemeClr val="bg1"/>
                </a:solidFill>
                <a:latin typeface="Arial" panose="020B0604020202020204" pitchFamily="34" charset="0"/>
                <a:cs typeface="Arial" panose="020B0604020202020204" pitchFamily="34" charset="0"/>
              </a:rPr>
              <a:t> individual </a:t>
            </a:r>
            <a:r>
              <a:rPr lang="de-DE" b="1" dirty="0" err="1">
                <a:solidFill>
                  <a:schemeClr val="bg1"/>
                </a:solidFill>
                <a:latin typeface="Arial" panose="020B0604020202020204" pitchFamily="34" charset="0"/>
                <a:cs typeface="Arial" panose="020B0604020202020204" pitchFamily="34" charset="0"/>
              </a:rPr>
              <a:t>characteristics</a:t>
            </a:r>
            <a:endParaRPr lang="de-DE" b="1" dirty="0">
              <a:solidFill>
                <a:schemeClr val="bg1"/>
              </a:solidFill>
              <a:latin typeface="Arial" panose="020B0604020202020204" pitchFamily="34" charset="0"/>
              <a:cs typeface="Arial" panose="020B0604020202020204" pitchFamily="34" charset="0"/>
            </a:endParaRPr>
          </a:p>
        </p:txBody>
      </p:sp>
      <p:sp>
        <p:nvSpPr>
          <p:cNvPr id="47" name="Textfeld 46">
            <a:extLst>
              <a:ext uri="{FF2B5EF4-FFF2-40B4-BE49-F238E27FC236}">
                <a16:creationId xmlns:a16="http://schemas.microsoft.com/office/drawing/2014/main" id="{43AA1752-5D5B-4D6E-8605-A82C33BB3EC4}"/>
              </a:ext>
            </a:extLst>
          </p:cNvPr>
          <p:cNvSpPr txBox="1"/>
          <p:nvPr/>
        </p:nvSpPr>
        <p:spPr>
          <a:xfrm>
            <a:off x="4888231" y="5889603"/>
            <a:ext cx="2762250" cy="923330"/>
          </a:xfrm>
          <a:prstGeom prst="rect">
            <a:avLst/>
          </a:prstGeom>
          <a:noFill/>
        </p:spPr>
        <p:txBody>
          <a:bodyPr wrap="square" rtlCol="0">
            <a:spAutoFit/>
          </a:bodyPr>
          <a:lstStyle/>
          <a:p>
            <a:r>
              <a:rPr lang="de-DE" dirty="0">
                <a:solidFill>
                  <a:schemeClr val="bg1"/>
                </a:solidFill>
                <a:latin typeface="Arial" panose="020B0604020202020204" pitchFamily="34" charset="0"/>
                <a:cs typeface="Arial" panose="020B0604020202020204" pitchFamily="34" charset="0"/>
              </a:rPr>
              <a:t>Statistical </a:t>
            </a:r>
            <a:r>
              <a:rPr lang="de-DE" dirty="0" err="1">
                <a:solidFill>
                  <a:schemeClr val="bg1"/>
                </a:solidFill>
                <a:latin typeface="Arial" panose="020B0604020202020204" pitchFamily="34" charset="0"/>
                <a:cs typeface="Arial" panose="020B0604020202020204" pitchFamily="34" charset="0"/>
              </a:rPr>
              <a:t>model</a:t>
            </a:r>
            <a:r>
              <a:rPr lang="de-DE" dirty="0">
                <a:solidFill>
                  <a:schemeClr val="bg1"/>
                </a:solidFill>
                <a:latin typeface="Arial" panose="020B0604020202020204" pitchFamily="34" charset="0"/>
                <a:cs typeface="Arial" panose="020B0604020202020204" pitchFamily="34" charset="0"/>
              </a:rPr>
              <a:t>:</a:t>
            </a:r>
          </a:p>
          <a:p>
            <a:r>
              <a:rPr lang="de-DE" b="1" dirty="0">
                <a:solidFill>
                  <a:schemeClr val="bg1"/>
                </a:solidFill>
                <a:latin typeface="Arial" panose="020B0604020202020204" pitchFamily="34" charset="0"/>
                <a:cs typeface="Arial" panose="020B0604020202020204" pitchFamily="34" charset="0"/>
              </a:rPr>
              <a:t>Fixed </a:t>
            </a:r>
            <a:r>
              <a:rPr lang="de-DE" b="1" dirty="0" err="1">
                <a:solidFill>
                  <a:schemeClr val="bg1"/>
                </a:solidFill>
                <a:latin typeface="Arial" panose="020B0604020202020204" pitchFamily="34" charset="0"/>
                <a:cs typeface="Arial" panose="020B0604020202020204" pitchFamily="34" charset="0"/>
              </a:rPr>
              <a:t>intercepts</a:t>
            </a:r>
            <a:r>
              <a:rPr lang="de-DE" b="1" dirty="0">
                <a:solidFill>
                  <a:schemeClr val="bg1"/>
                </a:solidFill>
                <a:latin typeface="Arial" panose="020B0604020202020204" pitchFamily="34" charset="0"/>
                <a:cs typeface="Arial" panose="020B0604020202020204" pitchFamily="34" charset="0"/>
              </a:rPr>
              <a:t> </a:t>
            </a:r>
            <a:r>
              <a:rPr lang="de-DE" dirty="0">
                <a:solidFill>
                  <a:schemeClr val="bg1"/>
                </a:solidFill>
                <a:latin typeface="Arial" panose="020B0604020202020204" pitchFamily="34" charset="0"/>
                <a:cs typeface="Arial" panose="020B0604020202020204" pitchFamily="34" charset="0"/>
              </a:rPr>
              <a:t>per </a:t>
            </a:r>
            <a:r>
              <a:rPr lang="de-DE" dirty="0" err="1">
                <a:solidFill>
                  <a:schemeClr val="bg1"/>
                </a:solidFill>
                <a:latin typeface="Arial" panose="020B0604020202020204" pitchFamily="34" charset="0"/>
                <a:cs typeface="Arial" panose="020B0604020202020204" pitchFamily="34" charset="0"/>
              </a:rPr>
              <a:t>condition</a:t>
            </a:r>
            <a:r>
              <a:rPr lang="de-DE" dirty="0">
                <a:solidFill>
                  <a:schemeClr val="bg1"/>
                </a:solidFill>
                <a:latin typeface="Arial" panose="020B0604020202020204" pitchFamily="34" charset="0"/>
                <a:cs typeface="Arial" panose="020B0604020202020204" pitchFamily="34" charset="0"/>
              </a:rPr>
              <a:t> (cf. RMANOVA)</a:t>
            </a:r>
          </a:p>
        </p:txBody>
      </p:sp>
      <p:sp>
        <p:nvSpPr>
          <p:cNvPr id="48" name="Textfeld 47">
            <a:extLst>
              <a:ext uri="{FF2B5EF4-FFF2-40B4-BE49-F238E27FC236}">
                <a16:creationId xmlns:a16="http://schemas.microsoft.com/office/drawing/2014/main" id="{749B6925-5D23-4369-8144-C228974538D6}"/>
              </a:ext>
            </a:extLst>
          </p:cNvPr>
          <p:cNvSpPr txBox="1"/>
          <p:nvPr/>
        </p:nvSpPr>
        <p:spPr>
          <a:xfrm>
            <a:off x="7560947" y="5917837"/>
            <a:ext cx="3888103" cy="923330"/>
          </a:xfrm>
          <a:prstGeom prst="rect">
            <a:avLst/>
          </a:prstGeom>
          <a:noFill/>
        </p:spPr>
        <p:txBody>
          <a:bodyPr wrap="square" rtlCol="0">
            <a:spAutoFit/>
          </a:bodyPr>
          <a:lstStyle/>
          <a:p>
            <a:r>
              <a:rPr lang="de-DE" i="1" dirty="0">
                <a:solidFill>
                  <a:schemeClr val="bg1"/>
                </a:solidFill>
                <a:latin typeface="Arial" panose="020B0604020202020204" pitchFamily="34" charset="0"/>
                <a:cs typeface="Arial" panose="020B0604020202020204" pitchFamily="34" charset="0"/>
              </a:rPr>
              <a:t>Can </a:t>
            </a:r>
            <a:r>
              <a:rPr lang="de-DE" i="1" dirty="0" err="1">
                <a:solidFill>
                  <a:schemeClr val="bg1"/>
                </a:solidFill>
                <a:latin typeface="Arial" panose="020B0604020202020204" pitchFamily="34" charset="0"/>
                <a:cs typeface="Arial" panose="020B0604020202020204" pitchFamily="34" charset="0"/>
              </a:rPr>
              <a:t>the</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condition</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explain</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variation</a:t>
            </a:r>
            <a:r>
              <a:rPr lang="de-DE" i="1" dirty="0">
                <a:solidFill>
                  <a:schemeClr val="bg1"/>
                </a:solidFill>
                <a:latin typeface="Arial" panose="020B0604020202020204" pitchFamily="34" charset="0"/>
                <a:cs typeface="Arial" panose="020B0604020202020204" pitchFamily="34" charset="0"/>
              </a:rPr>
              <a:t> in alpha-/theta-</a:t>
            </a:r>
            <a:r>
              <a:rPr lang="de-DE" i="1" dirty="0" err="1">
                <a:solidFill>
                  <a:schemeClr val="bg1"/>
                </a:solidFill>
                <a:latin typeface="Arial" panose="020B0604020202020204" pitchFamily="34" charset="0"/>
                <a:cs typeface="Arial" panose="020B0604020202020204" pitchFamily="34" charset="0"/>
              </a:rPr>
              <a:t>oscillations</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around</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the</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person-specific</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mean</a:t>
            </a:r>
            <a:r>
              <a:rPr lang="de-DE" i="1" dirty="0">
                <a:solidFill>
                  <a:schemeClr val="bg1"/>
                </a:solidFill>
                <a:latin typeface="Arial" panose="020B0604020202020204" pitchFamily="34" charset="0"/>
                <a:cs typeface="Arial" panose="020B0604020202020204" pitchFamily="34" charset="0"/>
              </a:rPr>
              <a:t>?</a:t>
            </a:r>
          </a:p>
        </p:txBody>
      </p:sp>
      <p:sp>
        <p:nvSpPr>
          <p:cNvPr id="49" name="Rechteck 48">
            <a:extLst>
              <a:ext uri="{FF2B5EF4-FFF2-40B4-BE49-F238E27FC236}">
                <a16:creationId xmlns:a16="http://schemas.microsoft.com/office/drawing/2014/main" id="{75BF6E6D-148C-4F51-9983-A37398371080}"/>
              </a:ext>
            </a:extLst>
          </p:cNvPr>
          <p:cNvSpPr/>
          <p:nvPr/>
        </p:nvSpPr>
        <p:spPr>
          <a:xfrm>
            <a:off x="0" y="765000"/>
            <a:ext cx="12192000" cy="830997"/>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Bayesian multilevel modeling in </a:t>
            </a:r>
            <a:r>
              <a:rPr lang="en-US" sz="2400" i="1" dirty="0">
                <a:solidFill>
                  <a:schemeClr val="bg1"/>
                </a:solidFill>
                <a:latin typeface="Arial" panose="020B0604020202020204" pitchFamily="34" charset="0"/>
                <a:cs typeface="Arial" panose="020B0604020202020204" pitchFamily="34" charset="0"/>
              </a:rPr>
              <a:t>brms</a:t>
            </a:r>
          </a:p>
          <a:p>
            <a:pPr algn="ctr"/>
            <a:r>
              <a:rPr lang="en-US" sz="2400" b="0" i="1" dirty="0">
                <a:solidFill>
                  <a:schemeClr val="bg1"/>
                </a:solidFill>
                <a:effectLst/>
                <a:latin typeface="Arial" panose="020B0604020202020204" pitchFamily="34" charset="0"/>
                <a:cs typeface="Arial" panose="020B0604020202020204" pitchFamily="34" charset="0"/>
              </a:rPr>
              <a:t>The power of the </a:t>
            </a:r>
            <a:r>
              <a:rPr lang="en-US" sz="2400" b="1" i="1" dirty="0">
                <a:solidFill>
                  <a:schemeClr val="bg1"/>
                </a:solidFill>
                <a:effectLst/>
                <a:latin typeface="Arial" panose="020B0604020202020204" pitchFamily="34" charset="0"/>
                <a:cs typeface="Arial" panose="020B0604020202020204" pitchFamily="34" charset="0"/>
              </a:rPr>
              <a:t>within-person experiment</a:t>
            </a:r>
          </a:p>
        </p:txBody>
      </p:sp>
      <p:sp>
        <p:nvSpPr>
          <p:cNvPr id="50" name="Textfeld 49">
            <a:extLst>
              <a:ext uri="{FF2B5EF4-FFF2-40B4-BE49-F238E27FC236}">
                <a16:creationId xmlns:a16="http://schemas.microsoft.com/office/drawing/2014/main" id="{CAF0D60C-04E2-4CCE-867D-1A27C1AE6650}"/>
              </a:ext>
            </a:extLst>
          </p:cNvPr>
          <p:cNvSpPr txBox="1"/>
          <p:nvPr/>
        </p:nvSpPr>
        <p:spPr>
          <a:xfrm>
            <a:off x="8848728" y="4206240"/>
            <a:ext cx="2468878" cy="369332"/>
          </a:xfrm>
          <a:prstGeom prst="rect">
            <a:avLst/>
          </a:prstGeom>
          <a:noFill/>
        </p:spPr>
        <p:txBody>
          <a:bodyPr wrap="square" rtlCol="0">
            <a:spAutoFit/>
          </a:bodyPr>
          <a:lstStyle/>
          <a:p>
            <a:r>
              <a:rPr lang="de-DE" i="1" dirty="0">
                <a:solidFill>
                  <a:schemeClr val="bg1"/>
                </a:solidFill>
                <a:latin typeface="Arial" panose="020B0604020202020204" pitchFamily="34" charset="0"/>
                <a:cs typeface="Arial" panose="020B0604020202020204" pitchFamily="34" charset="0"/>
              </a:rPr>
              <a:t>Person-</a:t>
            </a:r>
            <a:r>
              <a:rPr lang="de-DE" i="1" dirty="0" err="1">
                <a:solidFill>
                  <a:schemeClr val="bg1"/>
                </a:solidFill>
                <a:latin typeface="Arial" panose="020B0604020202020204" pitchFamily="34" charset="0"/>
                <a:cs typeface="Arial" panose="020B0604020202020204" pitchFamily="34" charset="0"/>
              </a:rPr>
              <a:t>specific</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mean</a:t>
            </a:r>
            <a:endParaRPr lang="de-DE" i="1" dirty="0">
              <a:solidFill>
                <a:schemeClr val="bg1"/>
              </a:solidFill>
              <a:latin typeface="Arial" panose="020B0604020202020204" pitchFamily="34" charset="0"/>
              <a:cs typeface="Arial" panose="020B0604020202020204" pitchFamily="34" charset="0"/>
            </a:endParaRPr>
          </a:p>
        </p:txBody>
      </p:sp>
      <p:cxnSp>
        <p:nvCxnSpPr>
          <p:cNvPr id="51" name="Gerade Verbindung mit Pfeil 50">
            <a:extLst>
              <a:ext uri="{FF2B5EF4-FFF2-40B4-BE49-F238E27FC236}">
                <a16:creationId xmlns:a16="http://schemas.microsoft.com/office/drawing/2014/main" id="{4ACD4196-1C8B-4C58-B243-FA960ACF4C74}"/>
              </a:ext>
            </a:extLst>
          </p:cNvPr>
          <p:cNvCxnSpPr>
            <a:cxnSpLocks/>
            <a:stCxn id="50" idx="1"/>
          </p:cNvCxnSpPr>
          <p:nvPr/>
        </p:nvCxnSpPr>
        <p:spPr>
          <a:xfrm flipH="1" flipV="1">
            <a:off x="7421882" y="4032101"/>
            <a:ext cx="1426846" cy="35880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feld 53">
            <a:extLst>
              <a:ext uri="{FF2B5EF4-FFF2-40B4-BE49-F238E27FC236}">
                <a16:creationId xmlns:a16="http://schemas.microsoft.com/office/drawing/2014/main" id="{6B47DF66-0475-4C7E-9626-667BAE4895C1}"/>
              </a:ext>
            </a:extLst>
          </p:cNvPr>
          <p:cNvSpPr txBox="1"/>
          <p:nvPr/>
        </p:nvSpPr>
        <p:spPr>
          <a:xfrm rot="16200000">
            <a:off x="2251711" y="3464222"/>
            <a:ext cx="2468878" cy="646331"/>
          </a:xfrm>
          <a:prstGeom prst="rect">
            <a:avLst/>
          </a:prstGeom>
          <a:noFill/>
        </p:spPr>
        <p:txBody>
          <a:bodyPr wrap="square" rtlCol="0">
            <a:spAutoFit/>
          </a:bodyPr>
          <a:lstStyle/>
          <a:p>
            <a:r>
              <a:rPr lang="de-DE" dirty="0">
                <a:solidFill>
                  <a:schemeClr val="bg1"/>
                </a:solidFill>
                <a:latin typeface="Arial" panose="020B0604020202020204" pitchFamily="34" charset="0"/>
                <a:cs typeface="Arial" panose="020B0604020202020204" pitchFamily="34" charset="0"/>
              </a:rPr>
              <a:t>Alpha-/theta-</a:t>
            </a:r>
            <a:r>
              <a:rPr lang="de-DE" dirty="0" err="1">
                <a:solidFill>
                  <a:schemeClr val="bg1"/>
                </a:solidFill>
                <a:latin typeface="Arial" panose="020B0604020202020204" pitchFamily="34" charset="0"/>
                <a:cs typeface="Arial" panose="020B0604020202020204" pitchFamily="34" charset="0"/>
              </a:rPr>
              <a:t>oscillation</a:t>
            </a:r>
            <a:endParaRPr lang="de-DE"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108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32" grpId="0" animBg="1"/>
      <p:bldP spid="33" grpId="0" animBg="1"/>
      <p:bldP spid="35" grpId="0"/>
      <p:bldP spid="36" grpId="0"/>
      <p:bldP spid="46" grpId="0"/>
      <p:bldP spid="47" grpId="0"/>
      <p:bldP spid="4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B5EAFA0-062C-4FED-9166-C2A982B94F7F}"/>
              </a:ext>
            </a:extLst>
          </p:cNvPr>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hteck 4">
            <a:extLst>
              <a:ext uri="{FF2B5EF4-FFF2-40B4-BE49-F238E27FC236}">
                <a16:creationId xmlns:a16="http://schemas.microsoft.com/office/drawing/2014/main" id="{2FF18B86-EE5C-44A2-88FE-2042400A155A}"/>
              </a:ext>
            </a:extLst>
          </p:cNvPr>
          <p:cNvSpPr/>
          <p:nvPr/>
        </p:nvSpPr>
        <p:spPr>
          <a:xfrm>
            <a:off x="0" y="416867"/>
            <a:ext cx="12192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Gijsen et al.</a:t>
            </a:r>
          </a:p>
        </p:txBody>
      </p:sp>
      <p:sp>
        <p:nvSpPr>
          <p:cNvPr id="2" name="Rechteck 1">
            <a:extLst>
              <a:ext uri="{FF2B5EF4-FFF2-40B4-BE49-F238E27FC236}">
                <a16:creationId xmlns:a16="http://schemas.microsoft.com/office/drawing/2014/main" id="{423AEC09-B69D-4243-A54F-91420A9A2446}"/>
              </a:ext>
            </a:extLst>
          </p:cNvPr>
          <p:cNvSpPr/>
          <p:nvPr/>
        </p:nvSpPr>
        <p:spPr>
          <a:xfrm>
            <a:off x="8724900" y="4686750"/>
            <a:ext cx="184404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Outcome</a:t>
            </a:r>
          </a:p>
        </p:txBody>
      </p:sp>
      <p:sp>
        <p:nvSpPr>
          <p:cNvPr id="7" name="Rechteck 6">
            <a:extLst>
              <a:ext uri="{FF2B5EF4-FFF2-40B4-BE49-F238E27FC236}">
                <a16:creationId xmlns:a16="http://schemas.microsoft.com/office/drawing/2014/main" id="{9E3485CE-4926-480D-AFD3-50D14381533F}"/>
              </a:ext>
            </a:extLst>
          </p:cNvPr>
          <p:cNvSpPr/>
          <p:nvPr/>
        </p:nvSpPr>
        <p:spPr>
          <a:xfrm>
            <a:off x="1592580" y="4686750"/>
            <a:ext cx="184404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Note-</a:t>
            </a: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taking</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Rechteck 7">
            <a:extLst>
              <a:ext uri="{FF2B5EF4-FFF2-40B4-BE49-F238E27FC236}">
                <a16:creationId xmlns:a16="http://schemas.microsoft.com/office/drawing/2014/main" id="{0B965926-B48F-4698-B6BB-5D68A6B02FA4}"/>
              </a:ext>
            </a:extLst>
          </p:cNvPr>
          <p:cNvSpPr/>
          <p:nvPr/>
        </p:nvSpPr>
        <p:spPr>
          <a:xfrm>
            <a:off x="5093970" y="3475092"/>
            <a:ext cx="197358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Alpha-/theta-</a:t>
            </a: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oscillation</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9" name="Gerade Verbindung mit Pfeil 8">
            <a:extLst>
              <a:ext uri="{FF2B5EF4-FFF2-40B4-BE49-F238E27FC236}">
                <a16:creationId xmlns:a16="http://schemas.microsoft.com/office/drawing/2014/main" id="{29BC14D0-5682-4E9A-8843-E7372225E296}"/>
              </a:ext>
            </a:extLst>
          </p:cNvPr>
          <p:cNvCxnSpPr>
            <a:stCxn id="7" idx="3"/>
            <a:endCxn id="8" idx="1"/>
          </p:cNvCxnSpPr>
          <p:nvPr/>
        </p:nvCxnSpPr>
        <p:spPr>
          <a:xfrm flipV="1">
            <a:off x="3436620" y="3959756"/>
            <a:ext cx="1657350" cy="12116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Gerade Verbindung mit Pfeil 9">
            <a:extLst>
              <a:ext uri="{FF2B5EF4-FFF2-40B4-BE49-F238E27FC236}">
                <a16:creationId xmlns:a16="http://schemas.microsoft.com/office/drawing/2014/main" id="{33599589-A9F3-4E7A-8DFC-6A0656397F7E}"/>
              </a:ext>
            </a:extLst>
          </p:cNvPr>
          <p:cNvCxnSpPr>
            <a:cxnSpLocks/>
            <a:stCxn id="8" idx="3"/>
            <a:endCxn id="2" idx="1"/>
          </p:cNvCxnSpPr>
          <p:nvPr/>
        </p:nvCxnSpPr>
        <p:spPr>
          <a:xfrm>
            <a:off x="7067550" y="3959756"/>
            <a:ext cx="1657350" cy="12116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BDD73B6-2B89-434E-BF80-C88824FA8E67}"/>
              </a:ext>
            </a:extLst>
          </p:cNvPr>
          <p:cNvCxnSpPr>
            <a:cxnSpLocks/>
            <a:stCxn id="7" idx="3"/>
            <a:endCxn id="2" idx="1"/>
          </p:cNvCxnSpPr>
          <p:nvPr/>
        </p:nvCxnSpPr>
        <p:spPr>
          <a:xfrm>
            <a:off x="3436620" y="5171414"/>
            <a:ext cx="528828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1A60B8AC-F5A3-4153-BFA6-041CF5DE1583}"/>
              </a:ext>
            </a:extLst>
          </p:cNvPr>
          <p:cNvSpPr/>
          <p:nvPr/>
        </p:nvSpPr>
        <p:spPr>
          <a:xfrm>
            <a:off x="4709160" y="1934771"/>
            <a:ext cx="2743200" cy="11484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Engagement</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17" name="Gerade Verbindung mit Pfeil 16">
            <a:extLst>
              <a:ext uri="{FF2B5EF4-FFF2-40B4-BE49-F238E27FC236}">
                <a16:creationId xmlns:a16="http://schemas.microsoft.com/office/drawing/2014/main" id="{067CE37E-58E6-4ABF-9BA6-B40D3DCE0814}"/>
              </a:ext>
            </a:extLst>
          </p:cNvPr>
          <p:cNvCxnSpPr>
            <a:cxnSpLocks/>
            <a:stCxn id="16" idx="4"/>
            <a:endCxn id="8" idx="0"/>
          </p:cNvCxnSpPr>
          <p:nvPr/>
        </p:nvCxnSpPr>
        <p:spPr>
          <a:xfrm>
            <a:off x="6080760" y="3083174"/>
            <a:ext cx="0" cy="391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4CDB4AB3-9FEC-46FC-9437-7CF40A8D513E}"/>
              </a:ext>
            </a:extLst>
          </p:cNvPr>
          <p:cNvSpPr txBox="1"/>
          <p:nvPr/>
        </p:nvSpPr>
        <p:spPr>
          <a:xfrm>
            <a:off x="9334501" y="1088963"/>
            <a:ext cx="2468878" cy="1477328"/>
          </a:xfrm>
          <a:prstGeom prst="rect">
            <a:avLst/>
          </a:prstGeom>
          <a:noFill/>
        </p:spPr>
        <p:txBody>
          <a:bodyPr wrap="square" rtlCol="0">
            <a:spAutoFit/>
          </a:bodyPr>
          <a:lstStyle/>
          <a:p>
            <a:r>
              <a:rPr lang="de-DE" dirty="0">
                <a:solidFill>
                  <a:schemeClr val="bg1"/>
                </a:solidFill>
                <a:latin typeface="Arial" panose="020B0604020202020204" pitchFamily="34" charset="0"/>
                <a:cs typeface="Arial" panose="020B0604020202020204" pitchFamily="34" charset="0"/>
              </a:rPr>
              <a:t>Mediation </a:t>
            </a:r>
            <a:r>
              <a:rPr lang="de-DE" dirty="0" err="1">
                <a:solidFill>
                  <a:schemeClr val="bg1"/>
                </a:solidFill>
                <a:latin typeface="Arial" panose="020B0604020202020204" pitchFamily="34" charset="0"/>
                <a:cs typeface="Arial" panose="020B0604020202020204" pitchFamily="34" charset="0"/>
              </a:rPr>
              <a:t>model</a:t>
            </a:r>
            <a:r>
              <a:rPr lang="de-DE" dirty="0">
                <a:solidFill>
                  <a:schemeClr val="bg1"/>
                </a:solidFill>
                <a:latin typeface="Arial" panose="020B0604020202020204" pitchFamily="34" charset="0"/>
                <a:cs typeface="Arial" panose="020B0604020202020204" pitchFamily="34" charset="0"/>
              </a:rPr>
              <a:t>:</a:t>
            </a:r>
          </a:p>
          <a:p>
            <a:r>
              <a:rPr lang="de-DE" dirty="0" err="1">
                <a:solidFill>
                  <a:schemeClr val="bg1"/>
                </a:solidFill>
                <a:latin typeface="Arial" panose="020B0604020202020204" pitchFamily="34" charset="0"/>
                <a:cs typeface="Arial" panose="020B0604020202020204" pitchFamily="34" charset="0"/>
              </a:rPr>
              <a:t>Typically</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we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have</a:t>
            </a:r>
            <a:r>
              <a:rPr lang="de-DE" dirty="0">
                <a:solidFill>
                  <a:schemeClr val="bg1"/>
                </a:solidFill>
                <a:latin typeface="Arial" panose="020B0604020202020204" pitchFamily="34" charset="0"/>
                <a:cs typeface="Arial" panose="020B0604020202020204" pitchFamily="34" charset="0"/>
              </a:rPr>
              <a:t> a </a:t>
            </a:r>
            <a:r>
              <a:rPr lang="de-DE" b="1" dirty="0" err="1">
                <a:solidFill>
                  <a:schemeClr val="bg1"/>
                </a:solidFill>
                <a:latin typeface="Arial" panose="020B0604020202020204" pitchFamily="34" charset="0"/>
                <a:cs typeface="Arial" panose="020B0604020202020204" pitchFamily="34" charset="0"/>
              </a:rPr>
              <a:t>confounded</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path</a:t>
            </a:r>
            <a:r>
              <a:rPr lang="de-DE" b="1"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between</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the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mediator</a:t>
            </a:r>
            <a:r>
              <a:rPr lang="de-DE" dirty="0">
                <a:solidFill>
                  <a:schemeClr val="bg1"/>
                </a:solidFill>
                <a:latin typeface="Arial" panose="020B0604020202020204" pitchFamily="34" charset="0"/>
                <a:cs typeface="Arial" panose="020B0604020202020204" pitchFamily="34" charset="0"/>
              </a:rPr>
              <a:t> and </a:t>
            </a:r>
            <a:r>
              <a:rPr lang="de-DE" dirty="0" err="1">
                <a:solidFill>
                  <a:schemeClr val="bg1"/>
                </a:solidFill>
                <a:latin typeface="Arial" panose="020B0604020202020204" pitchFamily="34" charset="0"/>
                <a:cs typeface="Arial" panose="020B0604020202020204" pitchFamily="34" charset="0"/>
              </a:rPr>
              <a:t>the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outcome</a:t>
            </a:r>
            <a:endParaRPr lang="de-DE" dirty="0">
              <a:solidFill>
                <a:schemeClr val="bg1"/>
              </a:solidFill>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BF7B5E42-4348-44D4-9965-98484B33CC5F}"/>
              </a:ext>
            </a:extLst>
          </p:cNvPr>
          <p:cNvSpPr txBox="1"/>
          <p:nvPr/>
        </p:nvSpPr>
        <p:spPr>
          <a:xfrm>
            <a:off x="8823960" y="2607664"/>
            <a:ext cx="3061336" cy="1754326"/>
          </a:xfrm>
          <a:prstGeom prst="rect">
            <a:avLst/>
          </a:prstGeom>
          <a:noFill/>
        </p:spPr>
        <p:txBody>
          <a:bodyPr wrap="square" rtlCol="0">
            <a:spAutoFit/>
          </a:bodyPr>
          <a:lstStyle/>
          <a:p>
            <a:r>
              <a:rPr lang="de-DE" dirty="0" err="1">
                <a:solidFill>
                  <a:schemeClr val="bg1"/>
                </a:solidFill>
                <a:latin typeface="Arial" panose="020B0604020202020204" pitchFamily="34" charset="0"/>
                <a:cs typeface="Arial" panose="020B0604020202020204" pitchFamily="34" charset="0"/>
              </a:rPr>
              <a:t>Within</a:t>
            </a:r>
            <a:r>
              <a:rPr lang="de-DE" dirty="0">
                <a:solidFill>
                  <a:schemeClr val="bg1"/>
                </a:solidFill>
                <a:latin typeface="Arial" panose="020B0604020202020204" pitchFamily="34" charset="0"/>
                <a:cs typeface="Arial" panose="020B0604020202020204" pitchFamily="34" charset="0"/>
              </a:rPr>
              <a:t>-person </a:t>
            </a:r>
            <a:r>
              <a:rPr lang="de-DE" dirty="0" err="1">
                <a:solidFill>
                  <a:schemeClr val="bg1"/>
                </a:solidFill>
                <a:latin typeface="Arial" panose="020B0604020202020204" pitchFamily="34" charset="0"/>
                <a:cs typeface="Arial" panose="020B0604020202020204" pitchFamily="34" charset="0"/>
              </a:rPr>
              <a:t>experiment</a:t>
            </a:r>
            <a:r>
              <a:rPr lang="de-DE" dirty="0">
                <a:solidFill>
                  <a:schemeClr val="bg1"/>
                </a:solidFill>
                <a:latin typeface="Arial" panose="020B0604020202020204" pitchFamily="34" charset="0"/>
                <a:cs typeface="Arial" panose="020B0604020202020204" pitchFamily="34" charset="0"/>
              </a:rPr>
              <a:t>:</a:t>
            </a:r>
          </a:p>
          <a:p>
            <a:r>
              <a:rPr lang="de-DE" dirty="0" err="1">
                <a:solidFill>
                  <a:schemeClr val="bg1"/>
                </a:solidFill>
                <a:latin typeface="Arial" panose="020B0604020202020204" pitchFamily="34" charset="0"/>
                <a:cs typeface="Arial" panose="020B0604020202020204" pitchFamily="34" charset="0"/>
              </a:rPr>
              <a:t>We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can</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correct</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this</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path</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for</a:t>
            </a:r>
            <a:r>
              <a:rPr lang="de-DE" dirty="0">
                <a:solidFill>
                  <a:schemeClr val="bg1"/>
                </a:solidFill>
                <a:latin typeface="Arial" panose="020B0604020202020204" pitchFamily="34" charset="0"/>
                <a:cs typeface="Arial" panose="020B0604020202020204" pitchFamily="34" charset="0"/>
              </a:rPr>
              <a:t> all </a:t>
            </a:r>
            <a:r>
              <a:rPr lang="de-DE" dirty="0" err="1">
                <a:solidFill>
                  <a:schemeClr val="bg1"/>
                </a:solidFill>
                <a:latin typeface="Arial" panose="020B0604020202020204" pitchFamily="34" charset="0"/>
                <a:cs typeface="Arial" panose="020B0604020202020204" pitchFamily="34" charset="0"/>
              </a:rPr>
              <a:t>stable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person</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characteristics</a:t>
            </a:r>
            <a:r>
              <a:rPr lang="de-DE" dirty="0">
                <a:solidFill>
                  <a:schemeClr val="bg1"/>
                </a:solidFill>
                <a:latin typeface="Arial" panose="020B0604020202020204" pitchFamily="34" charset="0"/>
                <a:cs typeface="Arial" panose="020B0604020202020204" pitchFamily="34" charset="0"/>
              </a:rPr>
              <a:t> (i.e., </a:t>
            </a:r>
            <a:r>
              <a:rPr lang="de-DE" dirty="0" err="1">
                <a:solidFill>
                  <a:schemeClr val="bg1"/>
                </a:solidFill>
                <a:latin typeface="Arial" panose="020B0604020202020204" pitchFamily="34" charset="0"/>
                <a:cs typeface="Arial" panose="020B0604020202020204" pitchFamily="34" charset="0"/>
              </a:rPr>
              <a:t>between</a:t>
            </a:r>
            <a:r>
              <a:rPr lang="de-DE" dirty="0">
                <a:solidFill>
                  <a:schemeClr val="bg1"/>
                </a:solidFill>
                <a:latin typeface="Arial" panose="020B0604020202020204" pitchFamily="34" charset="0"/>
                <a:cs typeface="Arial" panose="020B0604020202020204" pitchFamily="34" charset="0"/>
              </a:rPr>
              <a:t>-person </a:t>
            </a:r>
            <a:r>
              <a:rPr lang="de-DE" dirty="0" err="1">
                <a:solidFill>
                  <a:schemeClr val="bg1"/>
                </a:solidFill>
                <a:latin typeface="Arial" panose="020B0604020202020204" pitchFamily="34" charset="0"/>
                <a:cs typeface="Arial" panose="020B0604020202020204" pitchFamily="34" charset="0"/>
              </a:rPr>
              <a:t>confounding</a:t>
            </a:r>
            <a:r>
              <a:rPr lang="de-DE" dirty="0">
                <a:solidFill>
                  <a:schemeClr val="bg1"/>
                </a:solidFill>
                <a:latin typeface="Arial" panose="020B0604020202020204" pitchFamily="34" charset="0"/>
                <a:cs typeface="Arial" panose="020B0604020202020204" pitchFamily="34" charset="0"/>
              </a:rPr>
              <a:t>)</a:t>
            </a:r>
          </a:p>
        </p:txBody>
      </p:sp>
      <p:cxnSp>
        <p:nvCxnSpPr>
          <p:cNvPr id="18" name="Gerade Verbindung mit Pfeil 17">
            <a:extLst>
              <a:ext uri="{FF2B5EF4-FFF2-40B4-BE49-F238E27FC236}">
                <a16:creationId xmlns:a16="http://schemas.microsoft.com/office/drawing/2014/main" id="{3EEBFE49-D58B-44CB-94DA-12A1ED233629}"/>
              </a:ext>
            </a:extLst>
          </p:cNvPr>
          <p:cNvCxnSpPr>
            <a:cxnSpLocks/>
          </p:cNvCxnSpPr>
          <p:nvPr/>
        </p:nvCxnSpPr>
        <p:spPr>
          <a:xfrm flipH="1">
            <a:off x="7671434" y="1868841"/>
            <a:ext cx="1369696" cy="20909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4E396DFB-9EAC-47BC-8BF2-DAE1F5BD72B7}"/>
              </a:ext>
            </a:extLst>
          </p:cNvPr>
          <p:cNvSpPr txBox="1"/>
          <p:nvPr/>
        </p:nvSpPr>
        <p:spPr>
          <a:xfrm>
            <a:off x="3554730" y="5321001"/>
            <a:ext cx="7962080" cy="1477328"/>
          </a:xfrm>
          <a:prstGeom prst="rect">
            <a:avLst/>
          </a:prstGeom>
          <a:noFill/>
        </p:spPr>
        <p:txBody>
          <a:bodyPr wrap="square" rtlCol="0">
            <a:spAutoFit/>
          </a:bodyPr>
          <a:lstStyle/>
          <a:p>
            <a:r>
              <a:rPr lang="de-DE" dirty="0" err="1">
                <a:solidFill>
                  <a:schemeClr val="bg1"/>
                </a:solidFill>
                <a:latin typeface="Arial" panose="020B0604020202020204" pitchFamily="34" charset="0"/>
                <a:cs typeface="Arial" panose="020B0604020202020204" pitchFamily="34" charset="0"/>
              </a:rPr>
              <a:t>Suggestions</a:t>
            </a:r>
            <a:r>
              <a:rPr lang="de-DE" dirty="0">
                <a:solidFill>
                  <a:schemeClr val="bg1"/>
                </a:solidFill>
                <a:latin typeface="Arial" panose="020B0604020202020204" pitchFamily="34" charset="0"/>
                <a:cs typeface="Arial" panose="020B0604020202020204" pitchFamily="34" charset="0"/>
              </a:rPr>
              <a:t>:</a:t>
            </a:r>
          </a:p>
          <a:p>
            <a:r>
              <a:rPr lang="de-DE" dirty="0">
                <a:solidFill>
                  <a:schemeClr val="bg1"/>
                </a:solidFill>
                <a:latin typeface="Arial" panose="020B0604020202020204" pitchFamily="34" charset="0"/>
                <a:cs typeface="Arial" panose="020B0604020202020204" pitchFamily="34" charset="0"/>
              </a:rPr>
              <a:t>Model alpha- and theta-mediation </a:t>
            </a:r>
            <a:r>
              <a:rPr lang="de-DE" b="1" dirty="0" err="1">
                <a:solidFill>
                  <a:schemeClr val="bg1"/>
                </a:solidFill>
                <a:latin typeface="Arial" panose="020B0604020202020204" pitchFamily="34" charset="0"/>
                <a:cs typeface="Arial" panose="020B0604020202020204" pitchFamily="34" charset="0"/>
              </a:rPr>
              <a:t>concurrently</a:t>
            </a:r>
            <a:endParaRPr lang="de-DE" b="1" dirty="0">
              <a:solidFill>
                <a:schemeClr val="bg1"/>
              </a:solidFill>
              <a:latin typeface="Arial" panose="020B0604020202020204" pitchFamily="34" charset="0"/>
              <a:cs typeface="Arial" panose="020B0604020202020204" pitchFamily="34" charset="0"/>
            </a:endParaRPr>
          </a:p>
          <a:p>
            <a:r>
              <a:rPr lang="de-DE" dirty="0">
                <a:solidFill>
                  <a:schemeClr val="bg1"/>
                </a:solidFill>
                <a:latin typeface="Arial" panose="020B0604020202020204" pitchFamily="34" charset="0"/>
                <a:cs typeface="Arial" panose="020B0604020202020204" pitchFamily="34" charset="0"/>
              </a:rPr>
              <a:t>Sample </a:t>
            </a:r>
            <a:r>
              <a:rPr lang="de-DE" b="1" dirty="0" err="1">
                <a:solidFill>
                  <a:schemeClr val="bg1"/>
                </a:solidFill>
                <a:latin typeface="Arial" panose="020B0604020202020204" pitchFamily="34" charset="0"/>
                <a:cs typeface="Arial" panose="020B0604020202020204" pitchFamily="34" charset="0"/>
              </a:rPr>
              <a:t>more</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learners</a:t>
            </a:r>
            <a:r>
              <a:rPr lang="de-DE" b="1" dirty="0">
                <a:solidFill>
                  <a:schemeClr val="bg1"/>
                </a:solidFill>
                <a:latin typeface="Arial" panose="020B0604020202020204" pitchFamily="34" charset="0"/>
                <a:cs typeface="Arial" panose="020B0604020202020204" pitchFamily="34" charset="0"/>
              </a:rPr>
              <a:t> </a:t>
            </a:r>
            <a:r>
              <a:rPr lang="de-DE" dirty="0">
                <a:solidFill>
                  <a:schemeClr val="bg1"/>
                </a:solidFill>
                <a:latin typeface="Arial" panose="020B0604020202020204" pitchFamily="34" charset="0"/>
                <a:cs typeface="Arial" panose="020B0604020202020204" pitchFamily="34" charset="0"/>
              </a:rPr>
              <a:t>(30-60)</a:t>
            </a:r>
          </a:p>
          <a:p>
            <a:r>
              <a:rPr lang="de-DE" b="1" dirty="0">
                <a:solidFill>
                  <a:schemeClr val="bg1"/>
                </a:solidFill>
                <a:latin typeface="Arial" panose="020B0604020202020204" pitchFamily="34" charset="0"/>
                <a:cs typeface="Arial" panose="020B0604020202020204" pitchFamily="34" charset="0"/>
              </a:rPr>
              <a:t>Control </a:t>
            </a:r>
            <a:r>
              <a:rPr lang="de-DE" b="1" dirty="0" err="1">
                <a:solidFill>
                  <a:schemeClr val="bg1"/>
                </a:solidFill>
                <a:latin typeface="Arial" panose="020B0604020202020204" pitchFamily="34" charset="0"/>
                <a:cs typeface="Arial" panose="020B0604020202020204" pitchFamily="34" charset="0"/>
              </a:rPr>
              <a:t>for</a:t>
            </a:r>
            <a:r>
              <a:rPr lang="de-DE" b="1" dirty="0">
                <a:solidFill>
                  <a:schemeClr val="bg1"/>
                </a:solidFill>
                <a:latin typeface="Arial" panose="020B0604020202020204" pitchFamily="34" charset="0"/>
                <a:cs typeface="Arial" panose="020B0604020202020204" pitchFamily="34" charset="0"/>
              </a:rPr>
              <a:t> non-engagement</a:t>
            </a:r>
            <a:r>
              <a:rPr lang="de-DE" dirty="0">
                <a:solidFill>
                  <a:schemeClr val="bg1"/>
                </a:solidFill>
                <a:latin typeface="Arial" panose="020B0604020202020204" pitchFamily="34" charset="0"/>
                <a:cs typeface="Arial" panose="020B0604020202020204" pitchFamily="34" charset="0"/>
              </a:rPr>
              <a:t> alpha-/theta-</a:t>
            </a:r>
            <a:r>
              <a:rPr lang="de-DE" dirty="0" err="1">
                <a:solidFill>
                  <a:schemeClr val="bg1"/>
                </a:solidFill>
                <a:latin typeface="Arial" panose="020B0604020202020204" pitchFamily="34" charset="0"/>
                <a:cs typeface="Arial" panose="020B0604020202020204" pitchFamily="34" charset="0"/>
              </a:rPr>
              <a:t>oscillation</a:t>
            </a:r>
            <a:r>
              <a:rPr lang="de-DE" dirty="0">
                <a:solidFill>
                  <a:schemeClr val="bg1"/>
                </a:solidFill>
                <a:latin typeface="Arial" panose="020B0604020202020204" pitchFamily="34" charset="0"/>
                <a:cs typeface="Arial" panose="020B0604020202020204" pitchFamily="34" charset="0"/>
              </a:rPr>
              <a:t> in </a:t>
            </a:r>
            <a:r>
              <a:rPr lang="de-DE" dirty="0" err="1">
                <a:solidFill>
                  <a:schemeClr val="bg1"/>
                </a:solidFill>
                <a:latin typeface="Arial" panose="020B0604020202020204" pitchFamily="34" charset="0"/>
                <a:cs typeface="Arial" panose="020B0604020202020204" pitchFamily="34" charset="0"/>
              </a:rPr>
              <a:t>note-taking</a:t>
            </a:r>
            <a:endParaRPr lang="de-DE" dirty="0">
              <a:solidFill>
                <a:schemeClr val="bg1"/>
              </a:solidFill>
              <a:latin typeface="Arial" panose="020B0604020202020204" pitchFamily="34" charset="0"/>
              <a:cs typeface="Arial" panose="020B0604020202020204" pitchFamily="34" charset="0"/>
            </a:endParaRPr>
          </a:p>
          <a:p>
            <a:r>
              <a:rPr lang="de-DE" dirty="0">
                <a:solidFill>
                  <a:schemeClr val="bg1"/>
                </a:solidFill>
                <a:latin typeface="Arial" panose="020B0604020202020204" pitchFamily="34" charset="0"/>
                <a:cs typeface="Arial" panose="020B0604020202020204" pitchFamily="34" charset="0"/>
              </a:rPr>
              <a:t>Individual </a:t>
            </a:r>
            <a:r>
              <a:rPr lang="de-DE" dirty="0" err="1">
                <a:solidFill>
                  <a:schemeClr val="bg1"/>
                </a:solidFill>
                <a:latin typeface="Arial" panose="020B0604020202020204" pitchFamily="34" charset="0"/>
                <a:cs typeface="Arial" panose="020B0604020202020204" pitchFamily="34" charset="0"/>
              </a:rPr>
              <a:t>characteristics</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may</a:t>
            </a:r>
            <a:r>
              <a:rPr lang="de-DE"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affect</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condition</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effects</a:t>
            </a:r>
            <a:r>
              <a:rPr lang="de-DE" dirty="0">
                <a:solidFill>
                  <a:schemeClr val="bg1"/>
                </a:solidFill>
                <a:latin typeface="Arial" panose="020B0604020202020204" pitchFamily="34" charset="0"/>
                <a:cs typeface="Arial" panose="020B0604020202020204" pitchFamily="34" charset="0"/>
              </a:rPr>
              <a:t> (i.e., ATI </a:t>
            </a:r>
            <a:r>
              <a:rPr lang="de-DE" dirty="0" err="1">
                <a:solidFill>
                  <a:schemeClr val="bg1"/>
                </a:solidFill>
                <a:latin typeface="Arial" panose="020B0604020202020204" pitchFamily="34" charset="0"/>
                <a:cs typeface="Arial" panose="020B0604020202020204" pitchFamily="34" charset="0"/>
              </a:rPr>
              <a:t>effects</a:t>
            </a:r>
            <a:r>
              <a:rPr lang="de-DE" dirty="0">
                <a:solidFill>
                  <a:schemeClr val="bg1"/>
                </a:solidFill>
                <a:latin typeface="Arial" panose="020B0604020202020204" pitchFamily="34" charset="0"/>
                <a:cs typeface="Arial" panose="020B0604020202020204" pitchFamily="34" charset="0"/>
              </a:rPr>
              <a:t>)</a:t>
            </a:r>
          </a:p>
        </p:txBody>
      </p:sp>
      <p:sp>
        <p:nvSpPr>
          <p:cNvPr id="20" name="Rechteck 19">
            <a:extLst>
              <a:ext uri="{FF2B5EF4-FFF2-40B4-BE49-F238E27FC236}">
                <a16:creationId xmlns:a16="http://schemas.microsoft.com/office/drawing/2014/main" id="{B87CAFFB-564C-428D-A24A-99844A208111}"/>
              </a:ext>
            </a:extLst>
          </p:cNvPr>
          <p:cNvSpPr/>
          <p:nvPr/>
        </p:nvSpPr>
        <p:spPr>
          <a:xfrm>
            <a:off x="0" y="765000"/>
            <a:ext cx="12192000" cy="830997"/>
          </a:xfrm>
          <a:prstGeom prst="rect">
            <a:avLst/>
          </a:prstGeom>
        </p:spPr>
        <p:txBody>
          <a:bodyPr wrap="square">
            <a:spAutoFit/>
          </a:bodyPr>
          <a:lstStyle/>
          <a:p>
            <a:pPr algn="ctr"/>
            <a:r>
              <a:rPr lang="en-US" sz="2400" dirty="0">
                <a:solidFill>
                  <a:schemeClr val="bg1"/>
                </a:solidFill>
                <a:latin typeface="Arial" panose="020B0604020202020204" pitchFamily="34" charset="0"/>
                <a:cs typeface="Arial" panose="020B0604020202020204" pitchFamily="34" charset="0"/>
              </a:rPr>
              <a:t>Bayesian multilevel modeling in </a:t>
            </a:r>
            <a:r>
              <a:rPr lang="en-US" sz="2400" i="1" dirty="0">
                <a:solidFill>
                  <a:schemeClr val="bg1"/>
                </a:solidFill>
                <a:latin typeface="Arial" panose="020B0604020202020204" pitchFamily="34" charset="0"/>
                <a:cs typeface="Arial" panose="020B0604020202020204" pitchFamily="34" charset="0"/>
              </a:rPr>
              <a:t>brms</a:t>
            </a:r>
          </a:p>
          <a:p>
            <a:pPr algn="ctr"/>
            <a:r>
              <a:rPr lang="en-US" sz="2400" b="0" i="1" dirty="0">
                <a:solidFill>
                  <a:schemeClr val="bg1"/>
                </a:solidFill>
                <a:effectLst/>
                <a:latin typeface="Arial" panose="020B0604020202020204" pitchFamily="34" charset="0"/>
                <a:cs typeface="Arial" panose="020B0604020202020204" pitchFamily="34" charset="0"/>
              </a:rPr>
              <a:t>The power of the </a:t>
            </a:r>
            <a:r>
              <a:rPr lang="en-US" sz="2400" b="1" i="1" dirty="0">
                <a:solidFill>
                  <a:schemeClr val="bg1"/>
                </a:solidFill>
                <a:effectLst/>
                <a:latin typeface="Arial" panose="020B0604020202020204" pitchFamily="34" charset="0"/>
                <a:cs typeface="Arial" panose="020B0604020202020204" pitchFamily="34" charset="0"/>
              </a:rPr>
              <a:t>within-person experiment</a:t>
            </a:r>
          </a:p>
        </p:txBody>
      </p:sp>
    </p:spTree>
    <p:extLst>
      <p:ext uri="{BB962C8B-B14F-4D97-AF65-F5344CB8AC3E}">
        <p14:creationId xmlns:p14="http://schemas.microsoft.com/office/powerpoint/2010/main" val="3560076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B5EAFA0-062C-4FED-9166-C2A982B94F7F}"/>
              </a:ext>
            </a:extLst>
          </p:cNvPr>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hteck 4">
            <a:extLst>
              <a:ext uri="{FF2B5EF4-FFF2-40B4-BE49-F238E27FC236}">
                <a16:creationId xmlns:a16="http://schemas.microsoft.com/office/drawing/2014/main" id="{2FF18B86-EE5C-44A2-88FE-2042400A155A}"/>
              </a:ext>
            </a:extLst>
          </p:cNvPr>
          <p:cNvSpPr/>
          <p:nvPr/>
        </p:nvSpPr>
        <p:spPr>
          <a:xfrm>
            <a:off x="0" y="416867"/>
            <a:ext cx="12192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Hartikainen</a:t>
            </a: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et al.</a:t>
            </a:r>
          </a:p>
        </p:txBody>
      </p:sp>
      <p:sp>
        <p:nvSpPr>
          <p:cNvPr id="2" name="Rechteck 1">
            <a:extLst>
              <a:ext uri="{FF2B5EF4-FFF2-40B4-BE49-F238E27FC236}">
                <a16:creationId xmlns:a16="http://schemas.microsoft.com/office/drawing/2014/main" id="{423AEC09-B69D-4243-A54F-91420A9A2446}"/>
              </a:ext>
            </a:extLst>
          </p:cNvPr>
          <p:cNvSpPr/>
          <p:nvPr/>
        </p:nvSpPr>
        <p:spPr>
          <a:xfrm>
            <a:off x="8724900" y="4261540"/>
            <a:ext cx="1844040" cy="1211658"/>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Positve</a:t>
            </a:r>
            <a:r>
              <a:rPr lang="en-US" dirty="0">
                <a:latin typeface="Arial" panose="020B0604020202020204" pitchFamily="34" charset="0"/>
                <a:cs typeface="Arial" panose="020B0604020202020204" pitchFamily="34" charset="0"/>
              </a:rPr>
              <a:t>) post-learning event emotional valence </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7" name="Rechteck 6">
            <a:extLst>
              <a:ext uri="{FF2B5EF4-FFF2-40B4-BE49-F238E27FC236}">
                <a16:creationId xmlns:a16="http://schemas.microsoft.com/office/drawing/2014/main" id="{9E3485CE-4926-480D-AFD3-50D14381533F}"/>
              </a:ext>
            </a:extLst>
          </p:cNvPr>
          <p:cNvSpPr/>
          <p:nvPr/>
        </p:nvSpPr>
        <p:spPr>
          <a:xfrm>
            <a:off x="1581150" y="4343967"/>
            <a:ext cx="197358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Pre-learning</a:t>
            </a:r>
            <a:r>
              <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DE"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event</a:t>
            </a:r>
            <a:r>
              <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emotional </a:t>
            </a:r>
            <a:r>
              <a:rPr kumimoji="0" lang="de-DE"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valence</a:t>
            </a:r>
            <a:endPar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8" name="Rechteck 7">
            <a:extLst>
              <a:ext uri="{FF2B5EF4-FFF2-40B4-BE49-F238E27FC236}">
                <a16:creationId xmlns:a16="http://schemas.microsoft.com/office/drawing/2014/main" id="{0B965926-B48F-4698-B6BB-5D68A6B02FA4}"/>
              </a:ext>
            </a:extLst>
          </p:cNvPr>
          <p:cNvSpPr/>
          <p:nvPr/>
        </p:nvSpPr>
        <p:spPr>
          <a:xfrm>
            <a:off x="1581150" y="3132308"/>
            <a:ext cx="197358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Electroder</a:t>
            </a: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-mal </a:t>
            </a: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activity</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10" name="Gerade Verbindung mit Pfeil 9">
            <a:extLst>
              <a:ext uri="{FF2B5EF4-FFF2-40B4-BE49-F238E27FC236}">
                <a16:creationId xmlns:a16="http://schemas.microsoft.com/office/drawing/2014/main" id="{33599589-A9F3-4E7A-8DFC-6A0656397F7E}"/>
              </a:ext>
            </a:extLst>
          </p:cNvPr>
          <p:cNvCxnSpPr>
            <a:cxnSpLocks/>
            <a:stCxn id="8" idx="3"/>
            <a:endCxn id="2" idx="1"/>
          </p:cNvCxnSpPr>
          <p:nvPr/>
        </p:nvCxnSpPr>
        <p:spPr>
          <a:xfrm>
            <a:off x="3554730" y="3616972"/>
            <a:ext cx="5170170" cy="12503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6BDD73B6-2B89-434E-BF80-C88824FA8E67}"/>
              </a:ext>
            </a:extLst>
          </p:cNvPr>
          <p:cNvCxnSpPr>
            <a:cxnSpLocks/>
            <a:stCxn id="7" idx="3"/>
            <a:endCxn id="2" idx="1"/>
          </p:cNvCxnSpPr>
          <p:nvPr/>
        </p:nvCxnSpPr>
        <p:spPr>
          <a:xfrm>
            <a:off x="3554730" y="4828631"/>
            <a:ext cx="5170170" cy="3873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4CDB4AB3-9FEC-46FC-9437-7CF40A8D513E}"/>
              </a:ext>
            </a:extLst>
          </p:cNvPr>
          <p:cNvSpPr txBox="1"/>
          <p:nvPr/>
        </p:nvSpPr>
        <p:spPr>
          <a:xfrm>
            <a:off x="9723122" y="922694"/>
            <a:ext cx="2468878" cy="1477328"/>
          </a:xfrm>
          <a:prstGeom prst="rect">
            <a:avLst/>
          </a:prstGeom>
          <a:noFill/>
        </p:spPr>
        <p:txBody>
          <a:bodyPr wrap="square" rtlCol="0">
            <a:spAutoFit/>
          </a:bodyPr>
          <a:lstStyle/>
          <a:p>
            <a:r>
              <a:rPr lang="de-DE" dirty="0" err="1">
                <a:solidFill>
                  <a:schemeClr val="bg1"/>
                </a:solidFill>
                <a:latin typeface="Arial" panose="020B0604020202020204" pitchFamily="34" charset="0"/>
                <a:cs typeface="Arial" panose="020B0604020202020204" pitchFamily="34" charset="0"/>
              </a:rPr>
              <a:t>Inclusion</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of</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person</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means</a:t>
            </a:r>
            <a:r>
              <a:rPr lang="de-DE" dirty="0">
                <a:solidFill>
                  <a:schemeClr val="bg1"/>
                </a:solidFill>
                <a:latin typeface="Arial" panose="020B0604020202020204" pitchFamily="34" charset="0"/>
                <a:cs typeface="Arial" panose="020B0604020202020204" pitchFamily="34" charset="0"/>
              </a:rPr>
              <a:t> and </a:t>
            </a:r>
            <a:r>
              <a:rPr lang="de-DE" dirty="0" err="1">
                <a:solidFill>
                  <a:schemeClr val="bg1"/>
                </a:solidFill>
                <a:latin typeface="Arial" panose="020B0604020202020204" pitchFamily="34" charset="0"/>
                <a:cs typeface="Arial" panose="020B0604020202020204" pitchFamily="34" charset="0"/>
              </a:rPr>
              <a:t>learning</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event</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variation</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of</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each</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predictor</a:t>
            </a:r>
            <a:endParaRPr lang="de-DE" dirty="0">
              <a:solidFill>
                <a:schemeClr val="bg1"/>
              </a:solidFill>
              <a:latin typeface="Arial" panose="020B0604020202020204" pitchFamily="34" charset="0"/>
              <a:cs typeface="Arial" panose="020B0604020202020204" pitchFamily="34" charset="0"/>
            </a:endParaRPr>
          </a:p>
          <a:p>
            <a:r>
              <a:rPr lang="de-DE" dirty="0">
                <a:solidFill>
                  <a:schemeClr val="bg1"/>
                </a:solidFill>
                <a:latin typeface="Arial" panose="020B0604020202020204" pitchFamily="34" charset="0"/>
                <a:cs typeface="Arial" panose="020B0604020202020204" pitchFamily="34" charset="0"/>
              </a:rPr>
              <a:t>-&gt; </a:t>
            </a:r>
            <a:r>
              <a:rPr lang="de-DE" i="1" dirty="0" err="1">
                <a:solidFill>
                  <a:schemeClr val="bg1"/>
                </a:solidFill>
                <a:latin typeface="Arial" panose="020B0604020202020204" pitchFamily="34" charset="0"/>
                <a:cs typeface="Arial" panose="020B0604020202020204" pitchFamily="34" charset="0"/>
              </a:rPr>
              <a:t>Mundlak-estimator</a:t>
            </a:r>
            <a:endParaRPr lang="de-DE" i="1" dirty="0">
              <a:solidFill>
                <a:schemeClr val="bg1"/>
              </a:solidFill>
              <a:latin typeface="Arial" panose="020B0604020202020204" pitchFamily="34" charset="0"/>
              <a:cs typeface="Arial" panose="020B0604020202020204" pitchFamily="34" charset="0"/>
            </a:endParaRPr>
          </a:p>
        </p:txBody>
      </p:sp>
      <p:sp>
        <p:nvSpPr>
          <p:cNvPr id="15" name="Textfeld 14">
            <a:extLst>
              <a:ext uri="{FF2B5EF4-FFF2-40B4-BE49-F238E27FC236}">
                <a16:creationId xmlns:a16="http://schemas.microsoft.com/office/drawing/2014/main" id="{BF7B5E42-4348-44D4-9965-98484B33CC5F}"/>
              </a:ext>
            </a:extLst>
          </p:cNvPr>
          <p:cNvSpPr txBox="1"/>
          <p:nvPr/>
        </p:nvSpPr>
        <p:spPr>
          <a:xfrm>
            <a:off x="8507392" y="2424784"/>
            <a:ext cx="3377904" cy="1754326"/>
          </a:xfrm>
          <a:prstGeom prst="rect">
            <a:avLst/>
          </a:prstGeom>
          <a:noFill/>
        </p:spPr>
        <p:txBody>
          <a:bodyPr wrap="square" rtlCol="0">
            <a:spAutoFit/>
          </a:bodyPr>
          <a:lstStyle/>
          <a:p>
            <a:r>
              <a:rPr lang="de-DE" dirty="0" err="1">
                <a:solidFill>
                  <a:schemeClr val="bg1"/>
                </a:solidFill>
                <a:latin typeface="Arial" panose="020B0604020202020204" pitchFamily="34" charset="0"/>
                <a:cs typeface="Arial" panose="020B0604020202020204" pitchFamily="34" charset="0"/>
              </a:rPr>
              <a:t>We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have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to</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exclude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the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possibility</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of</a:t>
            </a:r>
            <a:r>
              <a:rPr lang="de-DE"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within</a:t>
            </a:r>
            <a:r>
              <a:rPr lang="de-DE" i="1" dirty="0">
                <a:solidFill>
                  <a:schemeClr val="bg1"/>
                </a:solidFill>
                <a:latin typeface="Arial" panose="020B0604020202020204" pitchFamily="34" charset="0"/>
                <a:cs typeface="Arial" panose="020B0604020202020204" pitchFamily="34" charset="0"/>
              </a:rPr>
              <a:t>-/</a:t>
            </a:r>
            <a:r>
              <a:rPr lang="de-DE" i="1" dirty="0" err="1">
                <a:solidFill>
                  <a:schemeClr val="bg1"/>
                </a:solidFill>
                <a:latin typeface="Arial" panose="020B0604020202020204" pitchFamily="34" charset="0"/>
                <a:cs typeface="Arial" panose="020B0604020202020204" pitchFamily="34" charset="0"/>
              </a:rPr>
              <a:t>between</a:t>
            </a:r>
            <a:r>
              <a:rPr lang="de-DE" i="1" dirty="0">
                <a:solidFill>
                  <a:schemeClr val="bg1"/>
                </a:solidFill>
                <a:latin typeface="Arial" panose="020B0604020202020204" pitchFamily="34" charset="0"/>
                <a:cs typeface="Arial" panose="020B0604020202020204" pitchFamily="34" charset="0"/>
              </a:rPr>
              <a:t>-person </a:t>
            </a:r>
            <a:r>
              <a:rPr lang="de-DE" i="1" dirty="0" err="1">
                <a:solidFill>
                  <a:schemeClr val="bg1"/>
                </a:solidFill>
                <a:latin typeface="Arial" panose="020B0604020202020204" pitchFamily="34" charset="0"/>
                <a:cs typeface="Arial" panose="020B0604020202020204" pitchFamily="34" charset="0"/>
              </a:rPr>
              <a:t>dynamics</a:t>
            </a:r>
            <a:endParaRPr lang="de-DE" i="1" dirty="0">
              <a:solidFill>
                <a:schemeClr val="bg1"/>
              </a:solidFill>
              <a:latin typeface="Arial" panose="020B0604020202020204" pitchFamily="34" charset="0"/>
              <a:cs typeface="Arial" panose="020B0604020202020204" pitchFamily="34" charset="0"/>
            </a:endParaRPr>
          </a:p>
          <a:p>
            <a:r>
              <a:rPr lang="de-DE" dirty="0">
                <a:solidFill>
                  <a:schemeClr val="bg1"/>
                </a:solidFill>
                <a:latin typeface="Arial" panose="020B0604020202020204" pitchFamily="34" charset="0"/>
                <a:cs typeface="Arial" panose="020B0604020202020204" pitchFamily="34" charset="0"/>
              </a:rPr>
              <a:t>(„</a:t>
            </a:r>
            <a:r>
              <a:rPr lang="de-DE" i="1" dirty="0" err="1">
                <a:solidFill>
                  <a:schemeClr val="bg1"/>
                </a:solidFill>
                <a:latin typeface="Arial" panose="020B0604020202020204" pitchFamily="34" charset="0"/>
                <a:cs typeface="Arial" panose="020B0604020202020204" pitchFamily="34" charset="0"/>
              </a:rPr>
              <a:t>That</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lecturer</a:t>
            </a:r>
            <a:r>
              <a:rPr lang="de-DE" i="1" dirty="0">
                <a:solidFill>
                  <a:schemeClr val="bg1"/>
                </a:solidFill>
                <a:latin typeface="Arial" panose="020B0604020202020204" pitchFamily="34" charset="0"/>
                <a:cs typeface="Arial" panose="020B0604020202020204" pitchFamily="34" charset="0"/>
              </a:rPr>
              <a:t> was </a:t>
            </a:r>
            <a:r>
              <a:rPr lang="de-DE" i="1" dirty="0" err="1">
                <a:solidFill>
                  <a:schemeClr val="bg1"/>
                </a:solidFill>
                <a:latin typeface="Arial" panose="020B0604020202020204" pitchFamily="34" charset="0"/>
                <a:cs typeface="Arial" panose="020B0604020202020204" pitchFamily="34" charset="0"/>
              </a:rPr>
              <a:t>horrible</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I`ll</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rather</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learn</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from</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home</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the</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next</a:t>
            </a:r>
            <a:r>
              <a:rPr lang="de-DE" i="1" dirty="0">
                <a:solidFill>
                  <a:schemeClr val="bg1"/>
                </a:solidFill>
                <a:latin typeface="Arial" panose="020B0604020202020204" pitchFamily="34" charset="0"/>
                <a:cs typeface="Arial" panose="020B0604020202020204" pitchFamily="34" charset="0"/>
              </a:rPr>
              <a:t> </a:t>
            </a:r>
            <a:r>
              <a:rPr lang="de-DE" i="1" dirty="0" err="1">
                <a:solidFill>
                  <a:schemeClr val="bg1"/>
                </a:solidFill>
                <a:latin typeface="Arial" panose="020B0604020202020204" pitchFamily="34" charset="0"/>
                <a:cs typeface="Arial" panose="020B0604020202020204" pitchFamily="34" charset="0"/>
              </a:rPr>
              <a:t>weeks</a:t>
            </a:r>
            <a:r>
              <a:rPr lang="de-DE" dirty="0">
                <a:solidFill>
                  <a:schemeClr val="bg1"/>
                </a:solidFill>
                <a:latin typeface="Arial" panose="020B0604020202020204" pitchFamily="34" charset="0"/>
                <a:cs typeface="Arial" panose="020B0604020202020204" pitchFamily="34" charset="0"/>
              </a:rPr>
              <a:t>“)</a:t>
            </a:r>
          </a:p>
        </p:txBody>
      </p:sp>
      <p:cxnSp>
        <p:nvCxnSpPr>
          <p:cNvPr id="18" name="Gerade Verbindung mit Pfeil 17">
            <a:extLst>
              <a:ext uri="{FF2B5EF4-FFF2-40B4-BE49-F238E27FC236}">
                <a16:creationId xmlns:a16="http://schemas.microsoft.com/office/drawing/2014/main" id="{3EEBFE49-D58B-44CB-94DA-12A1ED233629}"/>
              </a:ext>
            </a:extLst>
          </p:cNvPr>
          <p:cNvCxnSpPr>
            <a:cxnSpLocks/>
          </p:cNvCxnSpPr>
          <p:nvPr/>
        </p:nvCxnSpPr>
        <p:spPr>
          <a:xfrm flipH="1">
            <a:off x="6238755" y="1986288"/>
            <a:ext cx="3403588" cy="125983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4E396DFB-9EAC-47BC-8BF2-DAE1F5BD72B7}"/>
              </a:ext>
            </a:extLst>
          </p:cNvPr>
          <p:cNvSpPr txBox="1"/>
          <p:nvPr/>
        </p:nvSpPr>
        <p:spPr>
          <a:xfrm>
            <a:off x="1749270" y="5375568"/>
            <a:ext cx="10316514" cy="1477328"/>
          </a:xfrm>
          <a:prstGeom prst="rect">
            <a:avLst/>
          </a:prstGeom>
          <a:noFill/>
        </p:spPr>
        <p:txBody>
          <a:bodyPr wrap="square" rtlCol="0">
            <a:spAutoFit/>
          </a:bodyPr>
          <a:lstStyle/>
          <a:p>
            <a:r>
              <a:rPr lang="de-DE" dirty="0" err="1">
                <a:solidFill>
                  <a:schemeClr val="bg1"/>
                </a:solidFill>
                <a:latin typeface="Arial" panose="020B0604020202020204" pitchFamily="34" charset="0"/>
                <a:cs typeface="Arial" panose="020B0604020202020204" pitchFamily="34" charset="0"/>
              </a:rPr>
              <a:t>Suggestions</a:t>
            </a:r>
            <a:r>
              <a:rPr lang="de-DE" dirty="0">
                <a:solidFill>
                  <a:schemeClr val="bg1"/>
                </a:solidFill>
                <a:latin typeface="Arial" panose="020B0604020202020204" pitchFamily="34" charset="0"/>
                <a:cs typeface="Arial" panose="020B0604020202020204" pitchFamily="34" charset="0"/>
              </a:rPr>
              <a:t>:</a:t>
            </a:r>
          </a:p>
          <a:p>
            <a:r>
              <a:rPr lang="de-DE" b="1" dirty="0">
                <a:solidFill>
                  <a:schemeClr val="bg1"/>
                </a:solidFill>
                <a:latin typeface="Arial" panose="020B0604020202020204" pitchFamily="34" charset="0"/>
                <a:cs typeface="Arial" panose="020B0604020202020204" pitchFamily="34" charset="0"/>
              </a:rPr>
              <a:t>I am </a:t>
            </a:r>
            <a:r>
              <a:rPr lang="de-DE" b="1" dirty="0" err="1">
                <a:solidFill>
                  <a:schemeClr val="bg1"/>
                </a:solidFill>
                <a:latin typeface="Arial" panose="020B0604020202020204" pitchFamily="34" charset="0"/>
                <a:cs typeface="Arial" panose="020B0604020202020204" pitchFamily="34" charset="0"/>
              </a:rPr>
              <a:t>impressed</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by</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the</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thorough</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tests</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of</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model</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assumptions</a:t>
            </a:r>
            <a:r>
              <a:rPr lang="de-DE" b="1" dirty="0">
                <a:solidFill>
                  <a:schemeClr val="bg1"/>
                </a:solidFill>
                <a:latin typeface="Arial" panose="020B0604020202020204" pitchFamily="34" charset="0"/>
                <a:cs typeface="Arial" panose="020B0604020202020204" pitchFamily="34" charset="0"/>
              </a:rPr>
              <a:t>!</a:t>
            </a:r>
          </a:p>
          <a:p>
            <a:r>
              <a:rPr lang="de-DE" dirty="0" err="1">
                <a:solidFill>
                  <a:schemeClr val="bg1"/>
                </a:solidFill>
                <a:latin typeface="Arial" panose="020B0604020202020204" pitchFamily="34" charset="0"/>
                <a:cs typeface="Arial" panose="020B0604020202020204" pitchFamily="34" charset="0"/>
              </a:rPr>
              <a:t>Theoretically</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evaluate</a:t>
            </a:r>
            <a:r>
              <a:rPr lang="de-DE"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reciprocal</a:t>
            </a:r>
            <a:r>
              <a:rPr lang="de-DE" b="1"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effects</a:t>
            </a:r>
            <a:r>
              <a:rPr lang="de-DE" b="1"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include</a:t>
            </a:r>
            <a:r>
              <a:rPr lang="de-DE" dirty="0">
                <a:solidFill>
                  <a:schemeClr val="bg1"/>
                </a:solidFill>
                <a:latin typeface="Arial" panose="020B0604020202020204" pitchFamily="34" charset="0"/>
                <a:cs typeface="Arial" panose="020B0604020202020204" pitchFamily="34" charset="0"/>
              </a:rPr>
              <a:t>/</a:t>
            </a:r>
            <a:r>
              <a:rPr lang="de-DE" dirty="0" err="1">
                <a:solidFill>
                  <a:schemeClr val="bg1"/>
                </a:solidFill>
                <a:latin typeface="Arial" panose="020B0604020202020204" pitchFamily="34" charset="0"/>
                <a:cs typeface="Arial" panose="020B0604020202020204" pitchFamily="34" charset="0"/>
              </a:rPr>
              <a:t>evaluate</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autoregression</a:t>
            </a:r>
            <a:endParaRPr lang="de-DE" dirty="0">
              <a:solidFill>
                <a:schemeClr val="bg1"/>
              </a:solidFill>
              <a:latin typeface="Arial" panose="020B0604020202020204" pitchFamily="34" charset="0"/>
              <a:cs typeface="Arial" panose="020B0604020202020204" pitchFamily="34" charset="0"/>
            </a:endParaRPr>
          </a:p>
          <a:p>
            <a:r>
              <a:rPr lang="de-DE" dirty="0" err="1">
                <a:solidFill>
                  <a:schemeClr val="bg1"/>
                </a:solidFill>
                <a:latin typeface="Arial" panose="020B0604020202020204" pitchFamily="34" charset="0"/>
                <a:cs typeface="Arial" panose="020B0604020202020204" pitchFamily="34" charset="0"/>
              </a:rPr>
              <a:t>Build</a:t>
            </a:r>
            <a:r>
              <a:rPr lang="de-DE" dirty="0">
                <a:solidFill>
                  <a:schemeClr val="bg1"/>
                </a:solidFill>
                <a:latin typeface="Arial" panose="020B0604020202020204" pitchFamily="34" charset="0"/>
                <a:cs typeface="Arial" panose="020B0604020202020204" pitchFamily="34" charset="0"/>
              </a:rPr>
              <a:t> </a:t>
            </a:r>
            <a:r>
              <a:rPr lang="de-DE" b="1" dirty="0">
                <a:solidFill>
                  <a:schemeClr val="bg1"/>
                </a:solidFill>
                <a:latin typeface="Arial" panose="020B0604020202020204" pitchFamily="34" charset="0"/>
                <a:cs typeface="Arial" panose="020B0604020202020204" pitchFamily="34" charset="0"/>
              </a:rPr>
              <a:t>latent </a:t>
            </a:r>
            <a:r>
              <a:rPr lang="de-DE" b="1" dirty="0" err="1">
                <a:solidFill>
                  <a:schemeClr val="bg1"/>
                </a:solidFill>
                <a:latin typeface="Arial" panose="020B0604020202020204" pitchFamily="34" charset="0"/>
                <a:cs typeface="Arial" panose="020B0604020202020204" pitchFamily="34" charset="0"/>
              </a:rPr>
              <a:t>factor</a:t>
            </a:r>
            <a:r>
              <a:rPr lang="de-DE" b="1" dirty="0">
                <a:solidFill>
                  <a:schemeClr val="bg1"/>
                </a:solidFill>
                <a:latin typeface="Arial" panose="020B0604020202020204" pitchFamily="34" charset="0"/>
                <a:cs typeface="Arial" panose="020B0604020202020204" pitchFamily="34" charset="0"/>
              </a:rPr>
              <a:t>/</a:t>
            </a:r>
            <a:r>
              <a:rPr lang="de-DE" b="1" dirty="0" err="1">
                <a:solidFill>
                  <a:schemeClr val="bg1"/>
                </a:solidFill>
                <a:latin typeface="Arial" panose="020B0604020202020204" pitchFamily="34" charset="0"/>
                <a:cs typeface="Arial" panose="020B0604020202020204" pitchFamily="34" charset="0"/>
              </a:rPr>
              <a:t>random</a:t>
            </a:r>
            <a:r>
              <a:rPr lang="de-DE" b="1" dirty="0">
                <a:solidFill>
                  <a:schemeClr val="bg1"/>
                </a:solidFill>
                <a:latin typeface="Arial" panose="020B0604020202020204" pitchFamily="34" charset="0"/>
                <a:cs typeface="Arial" panose="020B0604020202020204" pitchFamily="34" charset="0"/>
              </a:rPr>
              <a:t> variable </a:t>
            </a:r>
            <a:r>
              <a:rPr lang="de-DE" dirty="0" err="1">
                <a:solidFill>
                  <a:schemeClr val="bg1"/>
                </a:solidFill>
                <a:latin typeface="Arial" panose="020B0604020202020204" pitchFamily="34" charset="0"/>
                <a:cs typeface="Arial" panose="020B0604020202020204" pitchFamily="34" charset="0"/>
              </a:rPr>
              <a:t>across</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three</a:t>
            </a:r>
            <a:r>
              <a:rPr lang="de-DE" dirty="0">
                <a:solidFill>
                  <a:schemeClr val="bg1"/>
                </a:solidFill>
                <a:latin typeface="Arial" panose="020B0604020202020204" pitchFamily="34" charset="0"/>
                <a:cs typeface="Arial" panose="020B0604020202020204" pitchFamily="34" charset="0"/>
              </a:rPr>
              <a:t> EDA </a:t>
            </a:r>
            <a:r>
              <a:rPr lang="de-DE" dirty="0" err="1">
                <a:solidFill>
                  <a:schemeClr val="bg1"/>
                </a:solidFill>
                <a:latin typeface="Arial" panose="020B0604020202020204" pitchFamily="34" charset="0"/>
                <a:cs typeface="Arial" panose="020B0604020202020204" pitchFamily="34" charset="0"/>
              </a:rPr>
              <a:t>phases</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random</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predictor</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slope</a:t>
            </a:r>
            <a:r>
              <a:rPr lang="de-DE" dirty="0">
                <a:solidFill>
                  <a:schemeClr val="bg1"/>
                </a:solidFill>
                <a:latin typeface="Arial" panose="020B0604020202020204" pitchFamily="34" charset="0"/>
                <a:cs typeface="Arial" panose="020B0604020202020204" pitchFamily="34" charset="0"/>
              </a:rPr>
              <a:t>(s)s)</a:t>
            </a:r>
          </a:p>
          <a:p>
            <a:r>
              <a:rPr lang="de-DE" dirty="0">
                <a:solidFill>
                  <a:schemeClr val="bg1"/>
                </a:solidFill>
                <a:latin typeface="Arial" panose="020B0604020202020204" pitchFamily="34" charset="0"/>
                <a:cs typeface="Arial" panose="020B0604020202020204" pitchFamily="34" charset="0"/>
              </a:rPr>
              <a:t>Further </a:t>
            </a:r>
            <a:r>
              <a:rPr lang="de-DE" dirty="0" err="1">
                <a:solidFill>
                  <a:schemeClr val="bg1"/>
                </a:solidFill>
                <a:latin typeface="Arial" panose="020B0604020202020204" pitchFamily="34" charset="0"/>
                <a:cs typeface="Arial" panose="020B0604020202020204" pitchFamily="34" charset="0"/>
              </a:rPr>
              <a:t>random</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effects</a:t>
            </a:r>
            <a:r>
              <a:rPr lang="de-DE" dirty="0">
                <a:solidFill>
                  <a:schemeClr val="bg1"/>
                </a:solidFill>
                <a:latin typeface="Arial" panose="020B0604020202020204" pitchFamily="34" charset="0"/>
                <a:cs typeface="Arial" panose="020B0604020202020204" pitchFamily="34" charset="0"/>
              </a:rPr>
              <a:t> (e.g., EDA </a:t>
            </a:r>
            <a:r>
              <a:rPr lang="de-DE" dirty="0" err="1">
                <a:solidFill>
                  <a:schemeClr val="bg1"/>
                </a:solidFill>
                <a:latin typeface="Arial" panose="020B0604020202020204" pitchFamily="34" charset="0"/>
                <a:cs typeface="Arial" panose="020B0604020202020204" pitchFamily="34" charset="0"/>
              </a:rPr>
              <a:t>effect</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correlated</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random</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effects</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varying</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across</a:t>
            </a:r>
            <a:r>
              <a:rPr lang="de-DE"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learners</a:t>
            </a:r>
            <a:r>
              <a:rPr lang="de-DE" dirty="0">
                <a:solidFill>
                  <a:schemeClr val="bg1"/>
                </a:solidFill>
                <a:latin typeface="Arial" panose="020B0604020202020204" pitchFamily="34" charset="0"/>
                <a:cs typeface="Arial" panose="020B0604020202020204" pitchFamily="34" charset="0"/>
              </a:rPr>
              <a:t>?</a:t>
            </a:r>
          </a:p>
        </p:txBody>
      </p:sp>
      <p:sp>
        <p:nvSpPr>
          <p:cNvPr id="20" name="Rechteck 19">
            <a:extLst>
              <a:ext uri="{FF2B5EF4-FFF2-40B4-BE49-F238E27FC236}">
                <a16:creationId xmlns:a16="http://schemas.microsoft.com/office/drawing/2014/main" id="{B87CAFFB-564C-428D-A24A-99844A208111}"/>
              </a:ext>
            </a:extLst>
          </p:cNvPr>
          <p:cNvSpPr/>
          <p:nvPr/>
        </p:nvSpPr>
        <p:spPr>
          <a:xfrm>
            <a:off x="0" y="765000"/>
            <a:ext cx="12192000" cy="830997"/>
          </a:xfrm>
          <a:prstGeom prst="rect">
            <a:avLst/>
          </a:prstGeom>
        </p:spPr>
        <p:txBody>
          <a:bodyPr wrap="square">
            <a:spAutoFit/>
          </a:bodyPr>
          <a:lstStyle/>
          <a:p>
            <a:pPr algn="ctr"/>
            <a:r>
              <a:rPr lang="en-US" sz="2400" dirty="0" err="1">
                <a:solidFill>
                  <a:schemeClr val="bg1"/>
                </a:solidFill>
                <a:latin typeface="Arial" panose="020B0604020202020204" pitchFamily="34" charset="0"/>
                <a:cs typeface="Arial" panose="020B0604020202020204" pitchFamily="34" charset="0"/>
              </a:rPr>
              <a:t>Logstic</a:t>
            </a:r>
            <a:r>
              <a:rPr lang="en-US" sz="2400" dirty="0">
                <a:solidFill>
                  <a:schemeClr val="bg1"/>
                </a:solidFill>
                <a:latin typeface="Arial" panose="020B0604020202020204" pitchFamily="34" charset="0"/>
                <a:cs typeface="Arial" panose="020B0604020202020204" pitchFamily="34" charset="0"/>
              </a:rPr>
              <a:t> multilevel modeling in </a:t>
            </a:r>
            <a:r>
              <a:rPr lang="en-US" sz="2400" i="1" dirty="0">
                <a:solidFill>
                  <a:schemeClr val="bg1"/>
                </a:solidFill>
                <a:latin typeface="Arial" panose="020B0604020202020204" pitchFamily="34" charset="0"/>
                <a:cs typeface="Arial" panose="020B0604020202020204" pitchFamily="34" charset="0"/>
              </a:rPr>
              <a:t>lme4</a:t>
            </a:r>
          </a:p>
          <a:p>
            <a:pPr algn="ctr"/>
            <a:r>
              <a:rPr lang="en-US" sz="2400" b="0" i="1" dirty="0">
                <a:solidFill>
                  <a:schemeClr val="bg1"/>
                </a:solidFill>
                <a:effectLst/>
                <a:latin typeface="Arial" panose="020B0604020202020204" pitchFamily="34" charset="0"/>
                <a:cs typeface="Arial" panose="020B0604020202020204" pitchFamily="34" charset="0"/>
              </a:rPr>
              <a:t>The power of </a:t>
            </a:r>
            <a:r>
              <a:rPr lang="en-US" sz="2400" b="1" i="1" dirty="0">
                <a:solidFill>
                  <a:schemeClr val="bg1"/>
                </a:solidFill>
                <a:effectLst/>
                <a:latin typeface="Arial" panose="020B0604020202020204" pitchFamily="34" charset="0"/>
                <a:cs typeface="Arial" panose="020B0604020202020204" pitchFamily="34" charset="0"/>
              </a:rPr>
              <a:t>within-person intensive measurement </a:t>
            </a:r>
          </a:p>
        </p:txBody>
      </p:sp>
      <p:sp>
        <p:nvSpPr>
          <p:cNvPr id="24" name="Rechteck 23">
            <a:extLst>
              <a:ext uri="{FF2B5EF4-FFF2-40B4-BE49-F238E27FC236}">
                <a16:creationId xmlns:a16="http://schemas.microsoft.com/office/drawing/2014/main" id="{533E2077-01BA-48B0-91F5-7065517AFD25}"/>
              </a:ext>
            </a:extLst>
          </p:cNvPr>
          <p:cNvSpPr/>
          <p:nvPr/>
        </p:nvSpPr>
        <p:spPr>
          <a:xfrm>
            <a:off x="1581150" y="1897781"/>
            <a:ext cx="1973580" cy="109387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Learning </a:t>
            </a:r>
            <a:r>
              <a:rPr kumimoji="0" lang="de-DE"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mode</a:t>
            </a:r>
            <a:r>
              <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(individual vs. </a:t>
            </a:r>
            <a:r>
              <a:rPr kumimoji="0" lang="de-DE"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peer</a:t>
            </a:r>
            <a:r>
              <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vs. </a:t>
            </a:r>
            <a:r>
              <a:rPr kumimoji="0" lang="de-DE"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classroom</a:t>
            </a:r>
            <a:r>
              <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cxnSp>
        <p:nvCxnSpPr>
          <p:cNvPr id="26" name="Gerade Verbindung mit Pfeil 25">
            <a:extLst>
              <a:ext uri="{FF2B5EF4-FFF2-40B4-BE49-F238E27FC236}">
                <a16:creationId xmlns:a16="http://schemas.microsoft.com/office/drawing/2014/main" id="{0B20C58C-120D-4B8E-BB74-FB6310DFFE99}"/>
              </a:ext>
            </a:extLst>
          </p:cNvPr>
          <p:cNvCxnSpPr>
            <a:cxnSpLocks/>
            <a:stCxn id="24" idx="3"/>
          </p:cNvCxnSpPr>
          <p:nvPr/>
        </p:nvCxnSpPr>
        <p:spPr>
          <a:xfrm>
            <a:off x="3554730" y="2444718"/>
            <a:ext cx="5082542" cy="238391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00B11D4E-E1E0-4536-8D87-45931DAC3439}"/>
              </a:ext>
            </a:extLst>
          </p:cNvPr>
          <p:cNvCxnSpPr>
            <a:cxnSpLocks/>
          </p:cNvCxnSpPr>
          <p:nvPr/>
        </p:nvCxnSpPr>
        <p:spPr>
          <a:xfrm flipH="1" flipV="1">
            <a:off x="6907527" y="3853114"/>
            <a:ext cx="1729746" cy="802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B1D51556-74AF-4EBD-B67E-A42E244FE549}"/>
              </a:ext>
            </a:extLst>
          </p:cNvPr>
          <p:cNvCxnSpPr>
            <a:cxnSpLocks/>
          </p:cNvCxnSpPr>
          <p:nvPr/>
        </p:nvCxnSpPr>
        <p:spPr>
          <a:xfrm>
            <a:off x="12352788" y="4350478"/>
            <a:ext cx="2389787" cy="0"/>
          </a:xfrm>
          <a:prstGeom prst="line">
            <a:avLst/>
          </a:prstGeom>
          <a:ln w="3810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3B33FB01-FF55-470E-A740-E27913212CFD}"/>
              </a:ext>
            </a:extLst>
          </p:cNvPr>
          <p:cNvCxnSpPr>
            <a:cxnSpLocks/>
          </p:cNvCxnSpPr>
          <p:nvPr/>
        </p:nvCxnSpPr>
        <p:spPr>
          <a:xfrm flipV="1">
            <a:off x="12352788" y="4187929"/>
            <a:ext cx="2328828" cy="19703"/>
          </a:xfrm>
          <a:prstGeom prst="line">
            <a:avLst/>
          </a:prstGeom>
          <a:ln w="38100">
            <a:solidFill>
              <a:schemeClr val="accent4">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9D271AFF-54D6-4D73-BD1E-5F4E835F9583}"/>
              </a:ext>
            </a:extLst>
          </p:cNvPr>
          <p:cNvCxnSpPr>
            <a:cxnSpLocks/>
          </p:cNvCxnSpPr>
          <p:nvPr/>
        </p:nvCxnSpPr>
        <p:spPr>
          <a:xfrm>
            <a:off x="12352788" y="4526847"/>
            <a:ext cx="2389787" cy="0"/>
          </a:xfrm>
          <a:prstGeom prst="line">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44" name="Grafik 43">
            <a:extLst>
              <a:ext uri="{FF2B5EF4-FFF2-40B4-BE49-F238E27FC236}">
                <a16:creationId xmlns:a16="http://schemas.microsoft.com/office/drawing/2014/main" id="{A44FF028-63CB-43A9-A5A6-63A7961122B0}"/>
              </a:ext>
            </a:extLst>
          </p:cNvPr>
          <p:cNvPicPr>
            <a:picLocks noChangeAspect="1"/>
          </p:cNvPicPr>
          <p:nvPr/>
        </p:nvPicPr>
        <p:blipFill>
          <a:blip r:embed="rId3"/>
          <a:stretch>
            <a:fillRect/>
          </a:stretch>
        </p:blipFill>
        <p:spPr>
          <a:xfrm rot="1390899">
            <a:off x="5409872" y="3287581"/>
            <a:ext cx="1457088" cy="227555"/>
          </a:xfrm>
          <a:prstGeom prst="rect">
            <a:avLst/>
          </a:prstGeom>
        </p:spPr>
      </p:pic>
      <p:sp>
        <p:nvSpPr>
          <p:cNvPr id="46" name="Ellipse 45">
            <a:extLst>
              <a:ext uri="{FF2B5EF4-FFF2-40B4-BE49-F238E27FC236}">
                <a16:creationId xmlns:a16="http://schemas.microsoft.com/office/drawing/2014/main" id="{8CC9F9B3-CE69-4534-8115-8B73E26EE797}"/>
              </a:ext>
            </a:extLst>
          </p:cNvPr>
          <p:cNvSpPr/>
          <p:nvPr/>
        </p:nvSpPr>
        <p:spPr>
          <a:xfrm>
            <a:off x="-3600450" y="4037484"/>
            <a:ext cx="243840" cy="182878"/>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Ellipse 46">
            <a:extLst>
              <a:ext uri="{FF2B5EF4-FFF2-40B4-BE49-F238E27FC236}">
                <a16:creationId xmlns:a16="http://schemas.microsoft.com/office/drawing/2014/main" id="{66D45E7B-36BA-4DC2-9E91-5AE07A300FDA}"/>
              </a:ext>
            </a:extLst>
          </p:cNvPr>
          <p:cNvSpPr/>
          <p:nvPr/>
        </p:nvSpPr>
        <p:spPr>
          <a:xfrm>
            <a:off x="-2124074" y="4037484"/>
            <a:ext cx="243840" cy="182878"/>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CE37414B-3BA0-4A1E-AF79-F60742D4B9A4}"/>
              </a:ext>
            </a:extLst>
          </p:cNvPr>
          <p:cNvSpPr/>
          <p:nvPr/>
        </p:nvSpPr>
        <p:spPr>
          <a:xfrm>
            <a:off x="-413986" y="3655663"/>
            <a:ext cx="243840" cy="182878"/>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Ellipse 48">
            <a:extLst>
              <a:ext uri="{FF2B5EF4-FFF2-40B4-BE49-F238E27FC236}">
                <a16:creationId xmlns:a16="http://schemas.microsoft.com/office/drawing/2014/main" id="{3D8962CB-D113-460A-BB15-9504DFE01170}"/>
              </a:ext>
            </a:extLst>
          </p:cNvPr>
          <p:cNvSpPr/>
          <p:nvPr/>
        </p:nvSpPr>
        <p:spPr>
          <a:xfrm>
            <a:off x="-2198369" y="3569969"/>
            <a:ext cx="243840" cy="182878"/>
          </a:xfrm>
          <a:prstGeom prst="ellips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Ellipse 49">
            <a:extLst>
              <a:ext uri="{FF2B5EF4-FFF2-40B4-BE49-F238E27FC236}">
                <a16:creationId xmlns:a16="http://schemas.microsoft.com/office/drawing/2014/main" id="{C62AC194-2C86-454B-83CA-2609F3BA27D2}"/>
              </a:ext>
            </a:extLst>
          </p:cNvPr>
          <p:cNvSpPr/>
          <p:nvPr/>
        </p:nvSpPr>
        <p:spPr>
          <a:xfrm>
            <a:off x="-323849" y="3466453"/>
            <a:ext cx="243840" cy="182878"/>
          </a:xfrm>
          <a:prstGeom prst="ellips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Ellipse 51">
            <a:extLst>
              <a:ext uri="{FF2B5EF4-FFF2-40B4-BE49-F238E27FC236}">
                <a16:creationId xmlns:a16="http://schemas.microsoft.com/office/drawing/2014/main" id="{1901F0E7-E805-487F-AFBE-5583040075DE}"/>
              </a:ext>
            </a:extLst>
          </p:cNvPr>
          <p:cNvSpPr/>
          <p:nvPr/>
        </p:nvSpPr>
        <p:spPr>
          <a:xfrm>
            <a:off x="-3596637" y="4302869"/>
            <a:ext cx="243840" cy="182878"/>
          </a:xfrm>
          <a:prstGeom prst="ellips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Ellipse 52">
            <a:extLst>
              <a:ext uri="{FF2B5EF4-FFF2-40B4-BE49-F238E27FC236}">
                <a16:creationId xmlns:a16="http://schemas.microsoft.com/office/drawing/2014/main" id="{1B9BABCC-2F6D-47AF-9B60-0B3333C2ABA6}"/>
              </a:ext>
            </a:extLst>
          </p:cNvPr>
          <p:cNvSpPr/>
          <p:nvPr/>
        </p:nvSpPr>
        <p:spPr>
          <a:xfrm>
            <a:off x="-2198369" y="4284515"/>
            <a:ext cx="243840" cy="182878"/>
          </a:xfrm>
          <a:prstGeom prst="ellips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Ellipse 53">
            <a:extLst>
              <a:ext uri="{FF2B5EF4-FFF2-40B4-BE49-F238E27FC236}">
                <a16:creationId xmlns:a16="http://schemas.microsoft.com/office/drawing/2014/main" id="{7764F935-A95F-4DA6-884E-C94A24E24C95}"/>
              </a:ext>
            </a:extLst>
          </p:cNvPr>
          <p:cNvSpPr/>
          <p:nvPr/>
        </p:nvSpPr>
        <p:spPr>
          <a:xfrm>
            <a:off x="-323849" y="4027751"/>
            <a:ext cx="243840" cy="182878"/>
          </a:xfrm>
          <a:prstGeom prst="ellipse">
            <a:avLst/>
          </a:prstGeom>
          <a:solidFill>
            <a:schemeClr val="accent6">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Ellipse 54">
            <a:extLst>
              <a:ext uri="{FF2B5EF4-FFF2-40B4-BE49-F238E27FC236}">
                <a16:creationId xmlns:a16="http://schemas.microsoft.com/office/drawing/2014/main" id="{483C1E1C-7EE0-47D2-AEBA-C1CCD8334182}"/>
              </a:ext>
            </a:extLst>
          </p:cNvPr>
          <p:cNvSpPr/>
          <p:nvPr/>
        </p:nvSpPr>
        <p:spPr>
          <a:xfrm>
            <a:off x="-3516543" y="3754845"/>
            <a:ext cx="243840" cy="182878"/>
          </a:xfrm>
          <a:prstGeom prst="ellipse">
            <a:avLst/>
          </a:prstGeom>
          <a:solidFill>
            <a:schemeClr val="accent4">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6" name="Grafik 55">
            <a:extLst>
              <a:ext uri="{FF2B5EF4-FFF2-40B4-BE49-F238E27FC236}">
                <a16:creationId xmlns:a16="http://schemas.microsoft.com/office/drawing/2014/main" id="{6BCDB02C-911D-4F70-966C-14EA4B48628F}"/>
              </a:ext>
            </a:extLst>
          </p:cNvPr>
          <p:cNvPicPr>
            <a:picLocks noChangeAspect="1"/>
          </p:cNvPicPr>
          <p:nvPr/>
        </p:nvPicPr>
        <p:blipFill>
          <a:blip r:embed="rId4"/>
          <a:stretch>
            <a:fillRect/>
          </a:stretch>
        </p:blipFill>
        <p:spPr>
          <a:xfrm rot="1202272">
            <a:off x="3966870" y="3091799"/>
            <a:ext cx="1264954" cy="331505"/>
          </a:xfrm>
          <a:prstGeom prst="rect">
            <a:avLst/>
          </a:prstGeom>
        </p:spPr>
      </p:pic>
      <p:cxnSp>
        <p:nvCxnSpPr>
          <p:cNvPr id="57" name="Gerade Verbindung mit Pfeil 56">
            <a:extLst>
              <a:ext uri="{FF2B5EF4-FFF2-40B4-BE49-F238E27FC236}">
                <a16:creationId xmlns:a16="http://schemas.microsoft.com/office/drawing/2014/main" id="{166DAEEB-CC27-4C73-9F0D-512857D6AC72}"/>
              </a:ext>
            </a:extLst>
          </p:cNvPr>
          <p:cNvCxnSpPr>
            <a:cxnSpLocks/>
          </p:cNvCxnSpPr>
          <p:nvPr/>
        </p:nvCxnSpPr>
        <p:spPr>
          <a:xfrm flipH="1">
            <a:off x="4946564" y="1627377"/>
            <a:ext cx="4505558" cy="14267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4" name="Textfeld 63">
            <a:extLst>
              <a:ext uri="{FF2B5EF4-FFF2-40B4-BE49-F238E27FC236}">
                <a16:creationId xmlns:a16="http://schemas.microsoft.com/office/drawing/2014/main" id="{00EA8BE0-8DDA-44FA-B8F6-2AA294077684}"/>
              </a:ext>
            </a:extLst>
          </p:cNvPr>
          <p:cNvSpPr txBox="1"/>
          <p:nvPr/>
        </p:nvSpPr>
        <p:spPr>
          <a:xfrm rot="1674053">
            <a:off x="3313069" y="2655750"/>
            <a:ext cx="4392381" cy="369332"/>
          </a:xfrm>
          <a:prstGeom prst="rect">
            <a:avLst/>
          </a:prstGeom>
          <a:noFill/>
        </p:spPr>
        <p:txBody>
          <a:bodyPr wrap="square" rtlCol="0">
            <a:spAutoFit/>
          </a:bodyPr>
          <a:lstStyle/>
          <a:p>
            <a:r>
              <a:rPr lang="de-DE" sz="1200" dirty="0">
                <a:solidFill>
                  <a:schemeClr val="bg1"/>
                </a:solidFill>
                <a:latin typeface="Arial" panose="020B0604020202020204" pitchFamily="34" charset="0"/>
                <a:cs typeface="Arial" panose="020B0604020202020204" pitchFamily="34" charset="0"/>
              </a:rPr>
              <a:t>Regression </a:t>
            </a:r>
            <a:r>
              <a:rPr lang="de-DE" sz="1200" dirty="0" err="1">
                <a:solidFill>
                  <a:schemeClr val="bg1"/>
                </a:solidFill>
                <a:latin typeface="Arial" panose="020B0604020202020204" pitchFamily="34" charset="0"/>
                <a:cs typeface="Arial" panose="020B0604020202020204" pitchFamily="34" charset="0"/>
              </a:rPr>
              <a:t>effect</a:t>
            </a:r>
            <a:r>
              <a:rPr lang="de-DE" sz="1200" dirty="0">
                <a:solidFill>
                  <a:schemeClr val="bg1"/>
                </a:solidFill>
                <a:latin typeface="Arial" panose="020B0604020202020204" pitchFamily="34" charset="0"/>
                <a:cs typeface="Arial" panose="020B0604020202020204" pitchFamily="34" charset="0"/>
              </a:rPr>
              <a:t> </a:t>
            </a:r>
            <a:r>
              <a:rPr lang="de-DE" dirty="0" err="1">
                <a:solidFill>
                  <a:schemeClr val="bg1"/>
                </a:solidFill>
                <a:latin typeface="Arial" panose="020B0604020202020204" pitchFamily="34" charset="0"/>
                <a:cs typeface="Arial" panose="020B0604020202020204" pitchFamily="34" charset="0"/>
              </a:rPr>
              <a:t>between</a:t>
            </a:r>
            <a:r>
              <a:rPr lang="de-DE" dirty="0">
                <a:solidFill>
                  <a:schemeClr val="bg1"/>
                </a:solidFill>
                <a:latin typeface="Arial" panose="020B0604020202020204" pitchFamily="34" charset="0"/>
                <a:cs typeface="Arial" panose="020B0604020202020204" pitchFamily="34" charset="0"/>
              </a:rPr>
              <a:t> </a:t>
            </a:r>
            <a:r>
              <a:rPr lang="de-DE" sz="1200" dirty="0" err="1">
                <a:solidFill>
                  <a:schemeClr val="bg1"/>
                </a:solidFill>
                <a:latin typeface="Arial" panose="020B0604020202020204" pitchFamily="34" charset="0"/>
                <a:cs typeface="Arial" panose="020B0604020202020204" pitchFamily="34" charset="0"/>
              </a:rPr>
              <a:t>individuals</a:t>
            </a:r>
            <a:endParaRPr lang="de-DE" dirty="0">
              <a:solidFill>
                <a:schemeClr val="bg1"/>
              </a:solidFill>
              <a:latin typeface="Arial" panose="020B0604020202020204" pitchFamily="34" charset="0"/>
              <a:cs typeface="Arial" panose="020B0604020202020204" pitchFamily="34" charset="0"/>
            </a:endParaRPr>
          </a:p>
        </p:txBody>
      </p:sp>
      <p:sp>
        <p:nvSpPr>
          <p:cNvPr id="65" name="Textfeld 64">
            <a:extLst>
              <a:ext uri="{FF2B5EF4-FFF2-40B4-BE49-F238E27FC236}">
                <a16:creationId xmlns:a16="http://schemas.microsoft.com/office/drawing/2014/main" id="{B96F1CBC-0210-40EE-A78C-BA0FB4A25C6A}"/>
              </a:ext>
            </a:extLst>
          </p:cNvPr>
          <p:cNvSpPr txBox="1"/>
          <p:nvPr/>
        </p:nvSpPr>
        <p:spPr>
          <a:xfrm rot="1471201">
            <a:off x="5006000" y="4113206"/>
            <a:ext cx="4520897" cy="369332"/>
          </a:xfrm>
          <a:prstGeom prst="rect">
            <a:avLst/>
          </a:prstGeom>
          <a:noFill/>
        </p:spPr>
        <p:txBody>
          <a:bodyPr wrap="square" rtlCol="0">
            <a:spAutoFit/>
          </a:bodyPr>
          <a:lstStyle/>
          <a:p>
            <a:r>
              <a:rPr lang="de-DE" sz="1200" dirty="0">
                <a:solidFill>
                  <a:schemeClr val="bg1"/>
                </a:solidFill>
                <a:latin typeface="Arial" panose="020B0604020202020204" pitchFamily="34" charset="0"/>
                <a:cs typeface="Arial" panose="020B0604020202020204" pitchFamily="34" charset="0"/>
              </a:rPr>
              <a:t>Regression </a:t>
            </a:r>
            <a:r>
              <a:rPr lang="de-DE" sz="1200" dirty="0" err="1">
                <a:solidFill>
                  <a:schemeClr val="bg1"/>
                </a:solidFill>
                <a:latin typeface="Arial" panose="020B0604020202020204" pitchFamily="34" charset="0"/>
                <a:cs typeface="Arial" panose="020B0604020202020204" pitchFamily="34" charset="0"/>
              </a:rPr>
              <a:t>effect</a:t>
            </a:r>
            <a:r>
              <a:rPr lang="de-DE" sz="1200" dirty="0">
                <a:solidFill>
                  <a:schemeClr val="bg1"/>
                </a:solidFill>
                <a:latin typeface="Arial" panose="020B0604020202020204" pitchFamily="34" charset="0"/>
                <a:cs typeface="Arial" panose="020B0604020202020204" pitchFamily="34" charset="0"/>
              </a:rPr>
              <a:t> </a:t>
            </a:r>
            <a:r>
              <a:rPr lang="de-DE" b="1" dirty="0" err="1">
                <a:solidFill>
                  <a:schemeClr val="bg1"/>
                </a:solidFill>
                <a:latin typeface="Arial" panose="020B0604020202020204" pitchFamily="34" charset="0"/>
                <a:cs typeface="Arial" panose="020B0604020202020204" pitchFamily="34" charset="0"/>
              </a:rPr>
              <a:t>within</a:t>
            </a:r>
            <a:r>
              <a:rPr lang="de-DE" sz="1200" dirty="0">
                <a:solidFill>
                  <a:schemeClr val="bg1"/>
                </a:solidFill>
                <a:latin typeface="Arial" panose="020B0604020202020204" pitchFamily="34" charset="0"/>
                <a:cs typeface="Arial" panose="020B0604020202020204" pitchFamily="34" charset="0"/>
              </a:rPr>
              <a:t> </a:t>
            </a:r>
            <a:r>
              <a:rPr lang="de-DE" sz="1200" dirty="0" err="1">
                <a:solidFill>
                  <a:schemeClr val="bg1"/>
                </a:solidFill>
                <a:latin typeface="Arial" panose="020B0604020202020204" pitchFamily="34" charset="0"/>
                <a:cs typeface="Arial" panose="020B0604020202020204" pitchFamily="34" charset="0"/>
              </a:rPr>
              <a:t>individuals</a:t>
            </a:r>
            <a:endParaRPr lang="de-DE" sz="1200" dirty="0">
              <a:solidFill>
                <a:schemeClr val="bg1"/>
              </a:solidFill>
              <a:latin typeface="Arial" panose="020B0604020202020204" pitchFamily="34" charset="0"/>
              <a:cs typeface="Arial" panose="020B0604020202020204" pitchFamily="34" charset="0"/>
            </a:endParaRPr>
          </a:p>
        </p:txBody>
      </p:sp>
      <p:cxnSp>
        <p:nvCxnSpPr>
          <p:cNvPr id="66" name="Gerade Verbindung mit Pfeil 65">
            <a:extLst>
              <a:ext uri="{FF2B5EF4-FFF2-40B4-BE49-F238E27FC236}">
                <a16:creationId xmlns:a16="http://schemas.microsoft.com/office/drawing/2014/main" id="{F1CC7E5A-A03D-418B-9F55-FE04044F42F1}"/>
              </a:ext>
            </a:extLst>
          </p:cNvPr>
          <p:cNvCxnSpPr>
            <a:cxnSpLocks/>
          </p:cNvCxnSpPr>
          <p:nvPr/>
        </p:nvCxnSpPr>
        <p:spPr>
          <a:xfrm flipH="1" flipV="1">
            <a:off x="6600823" y="4456534"/>
            <a:ext cx="1922598" cy="3969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400F2E4F-EDFA-43E4-A054-32FFEF5DDA5D}"/>
              </a:ext>
            </a:extLst>
          </p:cNvPr>
          <p:cNvCxnSpPr>
            <a:cxnSpLocks/>
          </p:cNvCxnSpPr>
          <p:nvPr/>
        </p:nvCxnSpPr>
        <p:spPr>
          <a:xfrm flipH="1" flipV="1">
            <a:off x="6664864" y="4910963"/>
            <a:ext cx="1959297" cy="932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70" name="Grafik 69">
            <a:extLst>
              <a:ext uri="{FF2B5EF4-FFF2-40B4-BE49-F238E27FC236}">
                <a16:creationId xmlns:a16="http://schemas.microsoft.com/office/drawing/2014/main" id="{821EDBFC-F3FF-4A54-93C8-32B8B6F4D249}"/>
              </a:ext>
            </a:extLst>
          </p:cNvPr>
          <p:cNvPicPr>
            <a:picLocks noChangeAspect="1"/>
          </p:cNvPicPr>
          <p:nvPr/>
        </p:nvPicPr>
        <p:blipFill>
          <a:blip r:embed="rId3"/>
          <a:stretch>
            <a:fillRect/>
          </a:stretch>
        </p:blipFill>
        <p:spPr>
          <a:xfrm rot="959076">
            <a:off x="3887067" y="3557017"/>
            <a:ext cx="1457088" cy="227555"/>
          </a:xfrm>
          <a:prstGeom prst="rect">
            <a:avLst/>
          </a:prstGeom>
        </p:spPr>
      </p:pic>
      <p:pic>
        <p:nvPicPr>
          <p:cNvPr id="71" name="Grafik 70">
            <a:extLst>
              <a:ext uri="{FF2B5EF4-FFF2-40B4-BE49-F238E27FC236}">
                <a16:creationId xmlns:a16="http://schemas.microsoft.com/office/drawing/2014/main" id="{B4BF320F-BECD-43C0-893F-2AEEDE53D753}"/>
              </a:ext>
            </a:extLst>
          </p:cNvPr>
          <p:cNvPicPr>
            <a:picLocks noChangeAspect="1"/>
          </p:cNvPicPr>
          <p:nvPr/>
        </p:nvPicPr>
        <p:blipFill>
          <a:blip r:embed="rId4"/>
          <a:stretch>
            <a:fillRect/>
          </a:stretch>
        </p:blipFill>
        <p:spPr>
          <a:xfrm rot="1202272">
            <a:off x="3700772" y="3852650"/>
            <a:ext cx="1264954" cy="331505"/>
          </a:xfrm>
          <a:prstGeom prst="rect">
            <a:avLst/>
          </a:prstGeom>
        </p:spPr>
      </p:pic>
      <p:pic>
        <p:nvPicPr>
          <p:cNvPr id="72" name="Grafik 71">
            <a:extLst>
              <a:ext uri="{FF2B5EF4-FFF2-40B4-BE49-F238E27FC236}">
                <a16:creationId xmlns:a16="http://schemas.microsoft.com/office/drawing/2014/main" id="{D0EEAA17-D16C-4102-9CD0-A80AFC8B38F1}"/>
              </a:ext>
            </a:extLst>
          </p:cNvPr>
          <p:cNvPicPr>
            <a:picLocks noChangeAspect="1"/>
          </p:cNvPicPr>
          <p:nvPr/>
        </p:nvPicPr>
        <p:blipFill>
          <a:blip r:embed="rId3"/>
          <a:stretch>
            <a:fillRect/>
          </a:stretch>
        </p:blipFill>
        <p:spPr>
          <a:xfrm>
            <a:off x="3814088" y="4518988"/>
            <a:ext cx="1457088" cy="227555"/>
          </a:xfrm>
          <a:prstGeom prst="rect">
            <a:avLst/>
          </a:prstGeom>
        </p:spPr>
      </p:pic>
      <p:pic>
        <p:nvPicPr>
          <p:cNvPr id="73" name="Grafik 72">
            <a:extLst>
              <a:ext uri="{FF2B5EF4-FFF2-40B4-BE49-F238E27FC236}">
                <a16:creationId xmlns:a16="http://schemas.microsoft.com/office/drawing/2014/main" id="{5F1A4AAD-C9A6-4657-968D-C33BCFF0A1B3}"/>
              </a:ext>
            </a:extLst>
          </p:cNvPr>
          <p:cNvPicPr>
            <a:picLocks noChangeAspect="1"/>
          </p:cNvPicPr>
          <p:nvPr/>
        </p:nvPicPr>
        <p:blipFill>
          <a:blip r:embed="rId4"/>
          <a:stretch>
            <a:fillRect/>
          </a:stretch>
        </p:blipFill>
        <p:spPr>
          <a:xfrm rot="262887">
            <a:off x="3752744" y="4938641"/>
            <a:ext cx="1264954" cy="331505"/>
          </a:xfrm>
          <a:prstGeom prst="rect">
            <a:avLst/>
          </a:prstGeom>
        </p:spPr>
      </p:pic>
    </p:spTree>
    <p:extLst>
      <p:ext uri="{BB962C8B-B14F-4D97-AF65-F5344CB8AC3E}">
        <p14:creationId xmlns:p14="http://schemas.microsoft.com/office/powerpoint/2010/main" val="235437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B5EAFA0-062C-4FED-9166-C2A982B94F7F}"/>
              </a:ext>
            </a:extLst>
          </p:cNvPr>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hteck 4">
            <a:extLst>
              <a:ext uri="{FF2B5EF4-FFF2-40B4-BE49-F238E27FC236}">
                <a16:creationId xmlns:a16="http://schemas.microsoft.com/office/drawing/2014/main" id="{2FF18B86-EE5C-44A2-88FE-2042400A155A}"/>
              </a:ext>
            </a:extLst>
          </p:cNvPr>
          <p:cNvSpPr/>
          <p:nvPr/>
        </p:nvSpPr>
        <p:spPr>
          <a:xfrm>
            <a:off x="0" y="164504"/>
            <a:ext cx="1219200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Van Tricht et 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Arial" panose="020B0604020202020204" pitchFamily="34" charset="0"/>
                <a:cs typeface="Arial" panose="020B0604020202020204" pitchFamily="34" charset="0"/>
              </a:rPr>
              <a:t>Comments by U. Dettweiler:</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aphicFrame>
        <p:nvGraphicFramePr>
          <p:cNvPr id="23" name="Tabelle 22">
            <a:extLst>
              <a:ext uri="{FF2B5EF4-FFF2-40B4-BE49-F238E27FC236}">
                <a16:creationId xmlns:a16="http://schemas.microsoft.com/office/drawing/2014/main" id="{AC5899FA-5D22-4365-AD6F-90FC64635637}"/>
              </a:ext>
            </a:extLst>
          </p:cNvPr>
          <p:cNvGraphicFramePr>
            <a:graphicFrameLocks noGrp="1"/>
          </p:cNvGraphicFramePr>
          <p:nvPr>
            <p:extLst>
              <p:ext uri="{D42A27DB-BD31-4B8C-83A1-F6EECF244321}">
                <p14:modId xmlns:p14="http://schemas.microsoft.com/office/powerpoint/2010/main" val="2634762745"/>
              </p:ext>
            </p:extLst>
          </p:nvPr>
        </p:nvGraphicFramePr>
        <p:xfrm>
          <a:off x="1254639" y="4553118"/>
          <a:ext cx="3237230" cy="669735"/>
        </p:xfrm>
        <a:graphic>
          <a:graphicData uri="http://schemas.openxmlformats.org/drawingml/2006/table">
            <a:tbl>
              <a:tblPr firstRow="1" firstCol="1" bandRow="1">
                <a:tableStyleId>{5C22544A-7EE6-4342-B048-85BDC9FD1C3A}</a:tableStyleId>
              </a:tblPr>
              <a:tblGrid>
                <a:gridCol w="3237230">
                  <a:extLst>
                    <a:ext uri="{9D8B030D-6E8A-4147-A177-3AD203B41FA5}">
                      <a16:colId xmlns:a16="http://schemas.microsoft.com/office/drawing/2014/main" val="289107704"/>
                    </a:ext>
                  </a:extLst>
                </a:gridCol>
              </a:tblGrid>
              <a:tr h="0">
                <a:tc>
                  <a:txBody>
                    <a:bodyPr/>
                    <a:lstStyle/>
                    <a:p>
                      <a:pPr algn="just">
                        <a:lnSpc>
                          <a:spcPct val="107000"/>
                        </a:lnSpc>
                        <a:spcAft>
                          <a:spcPts val="0"/>
                        </a:spcAft>
                      </a:pPr>
                      <a:r>
                        <a:rPr lang="en-US" sz="1100" dirty="0">
                          <a:effectLst/>
                        </a:rPr>
                        <a:t>Figure 2</a:t>
                      </a:r>
                      <a:endParaRPr lang="de-DE" sz="1100" dirty="0">
                        <a:effectLst/>
                      </a:endParaRPr>
                    </a:p>
                    <a:p>
                      <a:pPr algn="just">
                        <a:lnSpc>
                          <a:spcPct val="107000"/>
                        </a:lnSpc>
                        <a:spcAft>
                          <a:spcPts val="0"/>
                        </a:spcAft>
                      </a:pPr>
                      <a:r>
                        <a:rPr lang="en-US" sz="1000" dirty="0">
                          <a:effectLst/>
                        </a:rPr>
                        <a:t>Histogram for the number of phasic GSR Peaks per respondent as a basis for cued recalls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0880614"/>
                  </a:ext>
                </a:extLst>
              </a:tr>
              <a:tr h="0">
                <a:tc>
                  <a:txBody>
                    <a:bodyPr/>
                    <a:lstStyle/>
                    <a:p>
                      <a:pPr algn="just">
                        <a:lnSpc>
                          <a:spcPct val="107000"/>
                        </a:lnSpc>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9089195"/>
                  </a:ext>
                </a:extLst>
              </a:tr>
            </a:tbl>
          </a:graphicData>
        </a:graphic>
      </p:graphicFrame>
      <p:pic>
        <p:nvPicPr>
          <p:cNvPr id="1025" name="Picture 1">
            <a:extLst>
              <a:ext uri="{FF2B5EF4-FFF2-40B4-BE49-F238E27FC236}">
                <a16:creationId xmlns:a16="http://schemas.microsoft.com/office/drawing/2014/main" id="{9CD682D4-D115-45E0-8B5C-756251814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0351" r="6795"/>
          <a:stretch>
            <a:fillRect/>
          </a:stretch>
        </p:blipFill>
        <p:spPr bwMode="auto">
          <a:xfrm>
            <a:off x="1559572" y="5385046"/>
            <a:ext cx="1973580" cy="1176934"/>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C2BD0825-DBD8-40DD-9326-0E10EC2494B3}"/>
              </a:ext>
            </a:extLst>
          </p:cNvPr>
          <p:cNvSpPr/>
          <p:nvPr/>
        </p:nvSpPr>
        <p:spPr>
          <a:xfrm>
            <a:off x="799462" y="995501"/>
            <a:ext cx="10986226" cy="3416320"/>
          </a:xfrm>
          <a:prstGeom prst="rect">
            <a:avLst/>
          </a:prstGeom>
        </p:spPr>
        <p:txBody>
          <a:bodyPr wrap="square">
            <a:spAutoFit/>
          </a:bodyPr>
          <a:lstStyle/>
          <a:p>
            <a:r>
              <a:rPr lang="en-US" sz="2400" i="1" dirty="0">
                <a:solidFill>
                  <a:schemeClr val="bg1"/>
                </a:solidFill>
                <a:latin typeface="Arial" panose="020B0604020202020204" pitchFamily="34" charset="0"/>
                <a:cs typeface="Arial" panose="020B0604020202020204" pitchFamily="34" charset="0"/>
              </a:rPr>
              <a:t>How might the interpretation of high arousal differ between teachers with varying levels of teaching experience or pedagogical training?</a:t>
            </a:r>
          </a:p>
          <a:p>
            <a:r>
              <a:rPr lang="en-US" sz="2400" dirty="0">
                <a:solidFill>
                  <a:schemeClr val="bg1"/>
                </a:solidFill>
                <a:latin typeface="Arial" panose="020B0604020202020204" pitchFamily="34" charset="0"/>
                <a:cs typeface="Arial" panose="020B0604020202020204" pitchFamily="34" charset="0"/>
              </a:rPr>
              <a:t>→ This invites discussion on whether physiological arousal is </a:t>
            </a:r>
            <a:r>
              <a:rPr lang="en-US" sz="2400" b="1" dirty="0">
                <a:solidFill>
                  <a:schemeClr val="bg1"/>
                </a:solidFill>
                <a:latin typeface="Arial" panose="020B0604020202020204" pitchFamily="34" charset="0"/>
                <a:cs typeface="Arial" panose="020B0604020202020204" pitchFamily="34" charset="0"/>
              </a:rPr>
              <a:t>always a sign of stress</a:t>
            </a:r>
            <a:r>
              <a:rPr lang="en-US" sz="2400" dirty="0">
                <a:solidFill>
                  <a:schemeClr val="bg1"/>
                </a:solidFill>
                <a:latin typeface="Arial" panose="020B0604020202020204" pitchFamily="34" charset="0"/>
                <a:cs typeface="Arial" panose="020B0604020202020204" pitchFamily="34" charset="0"/>
              </a:rPr>
              <a:t> or could also </a:t>
            </a:r>
            <a:r>
              <a:rPr lang="en-US" sz="2400" b="1" dirty="0">
                <a:solidFill>
                  <a:schemeClr val="bg1"/>
                </a:solidFill>
                <a:latin typeface="Arial" panose="020B0604020202020204" pitchFamily="34" charset="0"/>
                <a:cs typeface="Arial" panose="020B0604020202020204" pitchFamily="34" charset="0"/>
              </a:rPr>
              <a:t>reflect engagement </a:t>
            </a:r>
            <a:r>
              <a:rPr lang="en-US" sz="2400" dirty="0">
                <a:solidFill>
                  <a:schemeClr val="bg1"/>
                </a:solidFill>
                <a:latin typeface="Arial" panose="020B0604020202020204" pitchFamily="34" charset="0"/>
                <a:cs typeface="Arial" panose="020B0604020202020204" pitchFamily="34" charset="0"/>
              </a:rPr>
              <a:t>or </a:t>
            </a:r>
            <a:r>
              <a:rPr lang="en-US" sz="2400" b="1" dirty="0">
                <a:solidFill>
                  <a:schemeClr val="bg1"/>
                </a:solidFill>
                <a:latin typeface="Arial" panose="020B0604020202020204" pitchFamily="34" charset="0"/>
                <a:cs typeface="Arial" panose="020B0604020202020204" pitchFamily="34" charset="0"/>
              </a:rPr>
              <a:t>flow </a:t>
            </a:r>
            <a:r>
              <a:rPr lang="en-US" sz="2400" dirty="0">
                <a:solidFill>
                  <a:schemeClr val="bg1"/>
                </a:solidFill>
                <a:latin typeface="Arial" panose="020B0604020202020204" pitchFamily="34" charset="0"/>
                <a:cs typeface="Arial" panose="020B0604020202020204" pitchFamily="34" charset="0"/>
              </a:rPr>
              <a:t>in expert teachers.</a:t>
            </a:r>
          </a:p>
          <a:p>
            <a:endParaRPr lang="en-US" sz="2400" dirty="0">
              <a:solidFill>
                <a:schemeClr val="bg1"/>
              </a:solidFill>
              <a:latin typeface="Arial" panose="020B0604020202020204" pitchFamily="34" charset="0"/>
              <a:cs typeface="Arial" panose="020B0604020202020204" pitchFamily="34" charset="0"/>
            </a:endParaRPr>
          </a:p>
          <a:p>
            <a:r>
              <a:rPr lang="en-US" sz="2400" i="1" dirty="0">
                <a:solidFill>
                  <a:schemeClr val="bg1"/>
                </a:solidFill>
                <a:latin typeface="Arial" panose="020B0604020202020204" pitchFamily="34" charset="0"/>
                <a:cs typeface="Arial" panose="020B0604020202020204" pitchFamily="34" charset="0"/>
              </a:rPr>
              <a:t>To what extent can guided reflection on arousal episodes be integrated into professional development programs for higher education teachers?</a:t>
            </a:r>
          </a:p>
          <a:p>
            <a:r>
              <a:rPr lang="en-US" sz="2400" dirty="0">
                <a:solidFill>
                  <a:schemeClr val="bg1"/>
                </a:solidFill>
                <a:latin typeface="Arial" panose="020B0604020202020204" pitchFamily="34" charset="0"/>
                <a:cs typeface="Arial" panose="020B0604020202020204" pitchFamily="34" charset="0"/>
              </a:rPr>
              <a:t>→ This opens a conversation about the </a:t>
            </a:r>
            <a:r>
              <a:rPr lang="en-US" sz="2400" b="1" dirty="0">
                <a:solidFill>
                  <a:schemeClr val="bg1"/>
                </a:solidFill>
                <a:latin typeface="Arial" panose="020B0604020202020204" pitchFamily="34" charset="0"/>
                <a:cs typeface="Arial" panose="020B0604020202020204" pitchFamily="34" charset="0"/>
              </a:rPr>
              <a:t>practical applications </a:t>
            </a:r>
            <a:r>
              <a:rPr lang="en-US" sz="2400" dirty="0">
                <a:solidFill>
                  <a:schemeClr val="bg1"/>
                </a:solidFill>
                <a:latin typeface="Arial" panose="020B0604020202020204" pitchFamily="34" charset="0"/>
                <a:cs typeface="Arial" panose="020B0604020202020204" pitchFamily="34" charset="0"/>
              </a:rPr>
              <a:t>of the method </a:t>
            </a:r>
            <a:r>
              <a:rPr lang="en-US" sz="2400" b="1" dirty="0">
                <a:solidFill>
                  <a:schemeClr val="bg1"/>
                </a:solidFill>
                <a:latin typeface="Arial" panose="020B0604020202020204" pitchFamily="34" charset="0"/>
                <a:cs typeface="Arial" panose="020B0604020202020204" pitchFamily="34" charset="0"/>
              </a:rPr>
              <a:t>beyond research</a:t>
            </a:r>
            <a:r>
              <a:rPr lang="en-US" sz="2400" dirty="0">
                <a:solidFill>
                  <a:schemeClr val="bg1"/>
                </a:solidFill>
                <a:latin typeface="Arial" panose="020B0604020202020204" pitchFamily="34" charset="0"/>
                <a:cs typeface="Arial" panose="020B0604020202020204" pitchFamily="34" charset="0"/>
              </a:rPr>
              <a:t>.</a:t>
            </a:r>
          </a:p>
        </p:txBody>
      </p:sp>
      <p:sp>
        <p:nvSpPr>
          <p:cNvPr id="16" name="Rechteck 15">
            <a:extLst>
              <a:ext uri="{FF2B5EF4-FFF2-40B4-BE49-F238E27FC236}">
                <a16:creationId xmlns:a16="http://schemas.microsoft.com/office/drawing/2014/main" id="{0D15194F-012A-4F1F-9DAE-06CFA6A30BCE}"/>
              </a:ext>
            </a:extLst>
          </p:cNvPr>
          <p:cNvSpPr/>
          <p:nvPr/>
        </p:nvSpPr>
        <p:spPr>
          <a:xfrm>
            <a:off x="17164632" y="841485"/>
            <a:ext cx="197358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Feedback </a:t>
            </a: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processing</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17" name="Gerade Verbindung mit Pfeil 16">
            <a:extLst>
              <a:ext uri="{FF2B5EF4-FFF2-40B4-BE49-F238E27FC236}">
                <a16:creationId xmlns:a16="http://schemas.microsoft.com/office/drawing/2014/main" id="{BCAF691E-48A7-4BAC-977D-C90BB55185F2}"/>
              </a:ext>
            </a:extLst>
          </p:cNvPr>
          <p:cNvCxnSpPr>
            <a:cxnSpLocks/>
            <a:stCxn id="16" idx="2"/>
            <a:endCxn id="20" idx="0"/>
          </p:cNvCxnSpPr>
          <p:nvPr/>
        </p:nvCxnSpPr>
        <p:spPr>
          <a:xfrm>
            <a:off x="18151422" y="1810812"/>
            <a:ext cx="0" cy="76573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FACAF37E-20E3-441E-8241-C711EC77E14C}"/>
              </a:ext>
            </a:extLst>
          </p:cNvPr>
          <p:cNvSpPr/>
          <p:nvPr/>
        </p:nvSpPr>
        <p:spPr>
          <a:xfrm>
            <a:off x="12338144" y="779212"/>
            <a:ext cx="1973580" cy="109387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FIT </a:t>
            </a:r>
            <a:r>
              <a:rPr kumimoji="0" lang="de-DE"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questionnaire</a:t>
            </a:r>
            <a:endParaRPr kumimoji="0" lang="de-DE"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19" name="Gerade Verbindung mit Pfeil 18">
            <a:extLst>
              <a:ext uri="{FF2B5EF4-FFF2-40B4-BE49-F238E27FC236}">
                <a16:creationId xmlns:a16="http://schemas.microsoft.com/office/drawing/2014/main" id="{3931D634-3F9E-4D32-A082-299D7AF29986}"/>
              </a:ext>
            </a:extLst>
          </p:cNvPr>
          <p:cNvCxnSpPr>
            <a:cxnSpLocks/>
            <a:stCxn id="18" idx="3"/>
            <a:endCxn id="16" idx="1"/>
          </p:cNvCxnSpPr>
          <p:nvPr/>
        </p:nvCxnSpPr>
        <p:spPr>
          <a:xfrm>
            <a:off x="14311724" y="1326149"/>
            <a:ext cx="2852908"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hteck 19">
            <a:extLst>
              <a:ext uri="{FF2B5EF4-FFF2-40B4-BE49-F238E27FC236}">
                <a16:creationId xmlns:a16="http://schemas.microsoft.com/office/drawing/2014/main" id="{4CBBF735-963A-48FF-9715-B8A94428C67A}"/>
              </a:ext>
            </a:extLst>
          </p:cNvPr>
          <p:cNvSpPr/>
          <p:nvPr/>
        </p:nvSpPr>
        <p:spPr>
          <a:xfrm>
            <a:off x="17164632" y="2576546"/>
            <a:ext cx="1973580" cy="170490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Emotion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2400" dirty="0">
                <a:solidFill>
                  <a:prstClr val="white"/>
                </a:solidFill>
                <a:latin typeface="Arial" panose="020B0604020202020204" pitchFamily="34" charset="0"/>
                <a:cs typeface="Arial" panose="020B0604020202020204" pitchFamily="34" charset="0"/>
              </a:rPr>
              <a:t>(type, </a:t>
            </a:r>
            <a:r>
              <a:rPr lang="de-DE" sz="2400" dirty="0" err="1">
                <a:solidFill>
                  <a:prstClr val="white"/>
                </a:solidFill>
                <a:latin typeface="Arial" panose="020B0604020202020204" pitchFamily="34" charset="0"/>
                <a:cs typeface="Arial" panose="020B0604020202020204" pitchFamily="34" charset="0"/>
              </a:rPr>
              <a:t>valence</a:t>
            </a:r>
            <a:r>
              <a:rPr lang="de-DE" sz="2400" dirty="0">
                <a:solidFill>
                  <a:prstClr val="white"/>
                </a:solidFill>
                <a:latin typeface="Arial" panose="020B0604020202020204" pitchFamily="34" charset="0"/>
                <a:cs typeface="Arial" panose="020B0604020202020204" pitchFamily="34" charset="0"/>
              </a:rPr>
              <a:t>, </a:t>
            </a:r>
            <a:r>
              <a:rPr lang="de-DE" sz="2400" dirty="0" err="1">
                <a:solidFill>
                  <a:prstClr val="white"/>
                </a:solidFill>
                <a:latin typeface="Arial" panose="020B0604020202020204" pitchFamily="34" charset="0"/>
                <a:cs typeface="Arial" panose="020B0604020202020204" pitchFamily="34" charset="0"/>
              </a:rPr>
              <a:t>arousal</a:t>
            </a:r>
            <a:r>
              <a:rPr lang="de-DE" sz="2400" dirty="0">
                <a:solidFill>
                  <a:prstClr val="white"/>
                </a:solidFill>
                <a:latin typeface="Arial" panose="020B0604020202020204" pitchFamily="34" charset="0"/>
                <a:cs typeface="Arial" panose="020B0604020202020204" pitchFamily="34" charset="0"/>
              </a:rPr>
              <a:t>)</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1" name="Rechteck 20">
            <a:extLst>
              <a:ext uri="{FF2B5EF4-FFF2-40B4-BE49-F238E27FC236}">
                <a16:creationId xmlns:a16="http://schemas.microsoft.com/office/drawing/2014/main" id="{79C5B4FD-F467-46D9-B325-D62E30CE56D8}"/>
              </a:ext>
            </a:extLst>
          </p:cNvPr>
          <p:cNvSpPr/>
          <p:nvPr/>
        </p:nvSpPr>
        <p:spPr>
          <a:xfrm>
            <a:off x="19366567" y="2435726"/>
            <a:ext cx="197358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Electrodermal </a:t>
            </a: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activity</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22" name="Gerade Verbindung mit Pfeil 21">
            <a:extLst>
              <a:ext uri="{FF2B5EF4-FFF2-40B4-BE49-F238E27FC236}">
                <a16:creationId xmlns:a16="http://schemas.microsoft.com/office/drawing/2014/main" id="{D74FFB12-D0C7-44A2-A18F-F4FCAB5C0464}"/>
              </a:ext>
            </a:extLst>
          </p:cNvPr>
          <p:cNvCxnSpPr>
            <a:cxnSpLocks/>
            <a:stCxn id="16" idx="2"/>
            <a:endCxn id="21" idx="0"/>
          </p:cNvCxnSpPr>
          <p:nvPr/>
        </p:nvCxnSpPr>
        <p:spPr>
          <a:xfrm>
            <a:off x="18151422" y="1810812"/>
            <a:ext cx="2201935" cy="62491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6F4C1856-848C-457D-BFBB-EDE5BE844658}"/>
              </a:ext>
            </a:extLst>
          </p:cNvPr>
          <p:cNvSpPr/>
          <p:nvPr/>
        </p:nvSpPr>
        <p:spPr>
          <a:xfrm>
            <a:off x="14750752" y="2261334"/>
            <a:ext cx="1920477" cy="51423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Self-</a:t>
            </a: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efficacy</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27" name="Gerade Verbindung mit Pfeil 26">
            <a:extLst>
              <a:ext uri="{FF2B5EF4-FFF2-40B4-BE49-F238E27FC236}">
                <a16:creationId xmlns:a16="http://schemas.microsoft.com/office/drawing/2014/main" id="{14DD9381-C3ED-4521-87F2-52E7A19BB5E2}"/>
              </a:ext>
            </a:extLst>
          </p:cNvPr>
          <p:cNvCxnSpPr>
            <a:cxnSpLocks/>
            <a:stCxn id="25" idx="0"/>
          </p:cNvCxnSpPr>
          <p:nvPr/>
        </p:nvCxnSpPr>
        <p:spPr>
          <a:xfrm flipV="1">
            <a:off x="15710991" y="1466970"/>
            <a:ext cx="0" cy="79436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 name="Grafik 2">
            <a:extLst>
              <a:ext uri="{FF2B5EF4-FFF2-40B4-BE49-F238E27FC236}">
                <a16:creationId xmlns:a16="http://schemas.microsoft.com/office/drawing/2014/main" id="{406F9D01-FD06-4E14-ABC5-CF9063BAAACF}"/>
              </a:ext>
            </a:extLst>
          </p:cNvPr>
          <p:cNvPicPr>
            <a:picLocks noChangeAspect="1"/>
          </p:cNvPicPr>
          <p:nvPr/>
        </p:nvPicPr>
        <p:blipFill>
          <a:blip r:embed="rId4"/>
          <a:stretch>
            <a:fillRect/>
          </a:stretch>
        </p:blipFill>
        <p:spPr>
          <a:xfrm>
            <a:off x="4665479" y="4483706"/>
            <a:ext cx="5470175" cy="2156476"/>
          </a:xfrm>
          <a:prstGeom prst="rect">
            <a:avLst/>
          </a:prstGeom>
        </p:spPr>
      </p:pic>
    </p:spTree>
    <p:extLst>
      <p:ext uri="{BB962C8B-B14F-4D97-AF65-F5344CB8AC3E}">
        <p14:creationId xmlns:p14="http://schemas.microsoft.com/office/powerpoint/2010/main" val="410366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B5EAFA0-062C-4FED-9166-C2A982B94F7F}"/>
              </a:ext>
            </a:extLst>
          </p:cNvPr>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hteck 4">
            <a:extLst>
              <a:ext uri="{FF2B5EF4-FFF2-40B4-BE49-F238E27FC236}">
                <a16:creationId xmlns:a16="http://schemas.microsoft.com/office/drawing/2014/main" id="{2FF18B86-EE5C-44A2-88FE-2042400A155A}"/>
              </a:ext>
            </a:extLst>
          </p:cNvPr>
          <p:cNvSpPr/>
          <p:nvPr/>
        </p:nvSpPr>
        <p:spPr>
          <a:xfrm>
            <a:off x="-43477" y="164835"/>
            <a:ext cx="1219200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Wallin et al.</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Arial" panose="020B0604020202020204" pitchFamily="34" charset="0"/>
                <a:cs typeface="Arial" panose="020B0604020202020204" pitchFamily="34" charset="0"/>
              </a:rPr>
              <a:t>Comments by U. Dettweiler</a:t>
            </a: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Rechteck 19">
            <a:extLst>
              <a:ext uri="{FF2B5EF4-FFF2-40B4-BE49-F238E27FC236}">
                <a16:creationId xmlns:a16="http://schemas.microsoft.com/office/drawing/2014/main" id="{B87CAFFB-564C-428D-A24A-99844A208111}"/>
              </a:ext>
            </a:extLst>
          </p:cNvPr>
          <p:cNvSpPr/>
          <p:nvPr/>
        </p:nvSpPr>
        <p:spPr>
          <a:xfrm>
            <a:off x="0" y="765000"/>
            <a:ext cx="12192000" cy="461665"/>
          </a:xfrm>
          <a:prstGeom prst="rect">
            <a:avLst/>
          </a:prstGeom>
        </p:spPr>
        <p:txBody>
          <a:bodyPr wrap="square">
            <a:spAutoFit/>
          </a:bodyPr>
          <a:lstStyle/>
          <a:p>
            <a:pPr algn="ctr"/>
            <a:r>
              <a:rPr lang="en-US" sz="2400" b="1" i="1" dirty="0">
                <a:solidFill>
                  <a:schemeClr val="bg1"/>
                </a:solidFill>
                <a:effectLst/>
                <a:latin typeface="Arial" panose="020B0604020202020204" pitchFamily="34" charset="0"/>
                <a:cs typeface="Arial" panose="020B0604020202020204" pitchFamily="34" charset="0"/>
              </a:rPr>
              <a:t> </a:t>
            </a:r>
          </a:p>
        </p:txBody>
      </p:sp>
      <p:sp>
        <p:nvSpPr>
          <p:cNvPr id="22" name="Rechteck 21">
            <a:extLst>
              <a:ext uri="{FF2B5EF4-FFF2-40B4-BE49-F238E27FC236}">
                <a16:creationId xmlns:a16="http://schemas.microsoft.com/office/drawing/2014/main" id="{DF2FBD40-72FF-499A-A9CF-4F49215F2D26}"/>
              </a:ext>
            </a:extLst>
          </p:cNvPr>
          <p:cNvSpPr/>
          <p:nvPr/>
        </p:nvSpPr>
        <p:spPr>
          <a:xfrm>
            <a:off x="20652442" y="3724913"/>
            <a:ext cx="184404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Emotion</a:t>
            </a:r>
          </a:p>
        </p:txBody>
      </p:sp>
      <p:sp>
        <p:nvSpPr>
          <p:cNvPr id="25" name="Rechteck 24">
            <a:extLst>
              <a:ext uri="{FF2B5EF4-FFF2-40B4-BE49-F238E27FC236}">
                <a16:creationId xmlns:a16="http://schemas.microsoft.com/office/drawing/2014/main" id="{AFC4FED3-83DD-43A0-B9F6-364D6A32C413}"/>
              </a:ext>
            </a:extLst>
          </p:cNvPr>
          <p:cNvSpPr/>
          <p:nvPr/>
        </p:nvSpPr>
        <p:spPr>
          <a:xfrm>
            <a:off x="13520122" y="3724913"/>
            <a:ext cx="184404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Teaching</a:t>
            </a:r>
          </a:p>
        </p:txBody>
      </p:sp>
      <p:sp>
        <p:nvSpPr>
          <p:cNvPr id="27" name="Rechteck 26">
            <a:extLst>
              <a:ext uri="{FF2B5EF4-FFF2-40B4-BE49-F238E27FC236}">
                <a16:creationId xmlns:a16="http://schemas.microsoft.com/office/drawing/2014/main" id="{621A9957-0405-4AE1-86E1-DA341164FE0E}"/>
              </a:ext>
            </a:extLst>
          </p:cNvPr>
          <p:cNvSpPr/>
          <p:nvPr/>
        </p:nvSpPr>
        <p:spPr>
          <a:xfrm>
            <a:off x="17021512" y="2513255"/>
            <a:ext cx="1973580" cy="96932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Electrodermal </a:t>
            </a: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activity</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28" name="Gerade Verbindung mit Pfeil 27">
            <a:extLst>
              <a:ext uri="{FF2B5EF4-FFF2-40B4-BE49-F238E27FC236}">
                <a16:creationId xmlns:a16="http://schemas.microsoft.com/office/drawing/2014/main" id="{8131A5F4-ABFC-48F5-9265-095BF421DE19}"/>
              </a:ext>
            </a:extLst>
          </p:cNvPr>
          <p:cNvCxnSpPr>
            <a:stCxn id="25" idx="3"/>
            <a:endCxn id="27" idx="1"/>
          </p:cNvCxnSpPr>
          <p:nvPr/>
        </p:nvCxnSpPr>
        <p:spPr>
          <a:xfrm flipV="1">
            <a:off x="15364162" y="2997919"/>
            <a:ext cx="1657350" cy="12116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32B4AA15-0CC9-450B-9833-D6AE56CC2444}"/>
              </a:ext>
            </a:extLst>
          </p:cNvPr>
          <p:cNvCxnSpPr>
            <a:cxnSpLocks/>
            <a:stCxn id="27" idx="3"/>
            <a:endCxn id="22" idx="1"/>
          </p:cNvCxnSpPr>
          <p:nvPr/>
        </p:nvCxnSpPr>
        <p:spPr>
          <a:xfrm>
            <a:off x="18995092" y="2997919"/>
            <a:ext cx="1657350" cy="121165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A5CFAAFE-A20B-4B5D-AFBC-89C99AFF7113}"/>
              </a:ext>
            </a:extLst>
          </p:cNvPr>
          <p:cNvCxnSpPr>
            <a:cxnSpLocks/>
            <a:endCxn id="22" idx="1"/>
          </p:cNvCxnSpPr>
          <p:nvPr/>
        </p:nvCxnSpPr>
        <p:spPr>
          <a:xfrm>
            <a:off x="15482272" y="4209577"/>
            <a:ext cx="517017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Ellipse 30">
            <a:extLst>
              <a:ext uri="{FF2B5EF4-FFF2-40B4-BE49-F238E27FC236}">
                <a16:creationId xmlns:a16="http://schemas.microsoft.com/office/drawing/2014/main" id="{32D04A77-92CA-449F-BEA2-6B7D9C626A79}"/>
              </a:ext>
            </a:extLst>
          </p:cNvPr>
          <p:cNvSpPr/>
          <p:nvPr/>
        </p:nvSpPr>
        <p:spPr>
          <a:xfrm>
            <a:off x="16636702" y="972934"/>
            <a:ext cx="2743200" cy="114840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Arousal</a:t>
            </a:r>
            <a:endParaRPr kumimoji="0" lang="de-DE"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32" name="Gerade Verbindung mit Pfeil 31">
            <a:extLst>
              <a:ext uri="{FF2B5EF4-FFF2-40B4-BE49-F238E27FC236}">
                <a16:creationId xmlns:a16="http://schemas.microsoft.com/office/drawing/2014/main" id="{590EE437-2FD6-4584-82F3-5BEEE4577BB3}"/>
              </a:ext>
            </a:extLst>
          </p:cNvPr>
          <p:cNvCxnSpPr>
            <a:cxnSpLocks/>
            <a:stCxn id="31" idx="4"/>
            <a:endCxn id="27" idx="0"/>
          </p:cNvCxnSpPr>
          <p:nvPr/>
        </p:nvCxnSpPr>
        <p:spPr>
          <a:xfrm>
            <a:off x="18008302" y="2121337"/>
            <a:ext cx="0" cy="3919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 name="Grafik 1">
            <a:extLst>
              <a:ext uri="{FF2B5EF4-FFF2-40B4-BE49-F238E27FC236}">
                <a16:creationId xmlns:a16="http://schemas.microsoft.com/office/drawing/2014/main" id="{94027721-8F7D-49A3-8D38-7492C5F45226}"/>
              </a:ext>
            </a:extLst>
          </p:cNvPr>
          <p:cNvPicPr>
            <a:picLocks noChangeAspect="1"/>
          </p:cNvPicPr>
          <p:nvPr/>
        </p:nvPicPr>
        <p:blipFill>
          <a:blip r:embed="rId3"/>
          <a:stretch>
            <a:fillRect/>
          </a:stretch>
        </p:blipFill>
        <p:spPr>
          <a:xfrm>
            <a:off x="2839402" y="4209576"/>
            <a:ext cx="6086415" cy="2527059"/>
          </a:xfrm>
          <a:prstGeom prst="rect">
            <a:avLst/>
          </a:prstGeom>
        </p:spPr>
      </p:pic>
      <p:sp>
        <p:nvSpPr>
          <p:cNvPr id="3" name="Rechteck 2">
            <a:extLst>
              <a:ext uri="{FF2B5EF4-FFF2-40B4-BE49-F238E27FC236}">
                <a16:creationId xmlns:a16="http://schemas.microsoft.com/office/drawing/2014/main" id="{7A3713F4-1222-47C7-AB1E-4FF1AD8AC4EC}"/>
              </a:ext>
            </a:extLst>
          </p:cNvPr>
          <p:cNvSpPr/>
          <p:nvPr/>
        </p:nvSpPr>
        <p:spPr>
          <a:xfrm>
            <a:off x="263237" y="1107743"/>
            <a:ext cx="11885286" cy="3416320"/>
          </a:xfrm>
          <a:prstGeom prst="rect">
            <a:avLst/>
          </a:prstGeom>
        </p:spPr>
        <p:txBody>
          <a:bodyPr wrap="square">
            <a:spAutoFit/>
          </a:bodyPr>
          <a:lstStyle/>
          <a:p>
            <a:r>
              <a:rPr lang="en-US" sz="2400" i="1" dirty="0">
                <a:solidFill>
                  <a:schemeClr val="bg1"/>
                </a:solidFill>
                <a:latin typeface="Arial" panose="020B0604020202020204" pitchFamily="34" charset="0"/>
                <a:cs typeface="Arial" panose="020B0604020202020204" pitchFamily="34" charset="0"/>
              </a:rPr>
              <a:t>How does the self-assessment origin of the feedback (i.e., self-perception) influence the emotional validity of GSR peaks?</a:t>
            </a:r>
          </a:p>
          <a:p>
            <a:r>
              <a:rPr lang="en-US" sz="2400" dirty="0">
                <a:solidFill>
                  <a:schemeClr val="bg1"/>
                </a:solidFill>
                <a:latin typeface="Arial" panose="020B0604020202020204" pitchFamily="34" charset="0"/>
                <a:cs typeface="Arial" panose="020B0604020202020204" pitchFamily="34" charset="0"/>
              </a:rPr>
              <a:t>→ This question </a:t>
            </a:r>
            <a:r>
              <a:rPr lang="en-US" sz="2400" b="1" dirty="0">
                <a:solidFill>
                  <a:schemeClr val="bg1"/>
                </a:solidFill>
                <a:latin typeface="Arial" panose="020B0604020202020204" pitchFamily="34" charset="0"/>
                <a:cs typeface="Arial" panose="020B0604020202020204" pitchFamily="34" charset="0"/>
              </a:rPr>
              <a:t>challenges</a:t>
            </a:r>
            <a:r>
              <a:rPr lang="en-US" sz="2400" dirty="0">
                <a:solidFill>
                  <a:schemeClr val="bg1"/>
                </a:solidFill>
                <a:latin typeface="Arial" panose="020B0604020202020204" pitchFamily="34" charset="0"/>
                <a:cs typeface="Arial" panose="020B0604020202020204" pitchFamily="34" charset="0"/>
              </a:rPr>
              <a:t> the assumption that </a:t>
            </a:r>
            <a:r>
              <a:rPr lang="en-US" sz="2400" b="1" dirty="0">
                <a:solidFill>
                  <a:schemeClr val="bg1"/>
                </a:solidFill>
                <a:latin typeface="Arial" panose="020B0604020202020204" pitchFamily="34" charset="0"/>
                <a:cs typeface="Arial" panose="020B0604020202020204" pitchFamily="34" charset="0"/>
              </a:rPr>
              <a:t>feedback</a:t>
            </a:r>
            <a:r>
              <a:rPr lang="en-US" sz="2400" dirty="0">
                <a:solidFill>
                  <a:schemeClr val="bg1"/>
                </a:solidFill>
                <a:latin typeface="Arial" panose="020B0604020202020204" pitchFamily="34" charset="0"/>
                <a:cs typeface="Arial" panose="020B0604020202020204" pitchFamily="34" charset="0"/>
              </a:rPr>
              <a:t> is an </a:t>
            </a:r>
            <a:r>
              <a:rPr lang="en-US" sz="2400" b="1" dirty="0">
                <a:solidFill>
                  <a:schemeClr val="bg1"/>
                </a:solidFill>
                <a:latin typeface="Arial" panose="020B0604020202020204" pitchFamily="34" charset="0"/>
                <a:cs typeface="Arial" panose="020B0604020202020204" pitchFamily="34" charset="0"/>
              </a:rPr>
              <a:t>external stimulus </a:t>
            </a:r>
            <a:r>
              <a:rPr lang="en-US" sz="2400" dirty="0">
                <a:solidFill>
                  <a:schemeClr val="bg1"/>
                </a:solidFill>
                <a:latin typeface="Arial" panose="020B0604020202020204" pitchFamily="34" charset="0"/>
                <a:cs typeface="Arial" panose="020B0604020202020204" pitchFamily="34" charset="0"/>
              </a:rPr>
              <a:t>and probes the role of self-concept. -&gt; Adapted theories of (internally gen.) feedback?</a:t>
            </a:r>
          </a:p>
          <a:p>
            <a:endParaRPr lang="en-US" sz="2400" dirty="0">
              <a:solidFill>
                <a:schemeClr val="bg1"/>
              </a:solidFill>
              <a:latin typeface="Arial" panose="020B0604020202020204" pitchFamily="34" charset="0"/>
              <a:cs typeface="Arial" panose="020B0604020202020204" pitchFamily="34" charset="0"/>
            </a:endParaRPr>
          </a:p>
          <a:p>
            <a:r>
              <a:rPr lang="en-US" sz="2400" i="1" dirty="0">
                <a:solidFill>
                  <a:schemeClr val="bg1"/>
                </a:solidFill>
                <a:latin typeface="Arial" panose="020B0604020202020204" pitchFamily="34" charset="0"/>
                <a:cs typeface="Arial" panose="020B0604020202020204" pitchFamily="34" charset="0"/>
              </a:rPr>
              <a:t>Could the emotional responses to feedback be used to personalize support systems in higher education, and if so, how?</a:t>
            </a:r>
          </a:p>
          <a:p>
            <a:r>
              <a:rPr lang="en-US" sz="2400" dirty="0">
                <a:solidFill>
                  <a:schemeClr val="bg1"/>
                </a:solidFill>
                <a:latin typeface="Arial" panose="020B0604020202020204" pitchFamily="34" charset="0"/>
                <a:cs typeface="Arial" panose="020B0604020202020204" pitchFamily="34" charset="0"/>
              </a:rPr>
              <a:t>→ This encourages thinking about adaptive learning environments and emotional analytics.</a:t>
            </a:r>
          </a:p>
        </p:txBody>
      </p:sp>
    </p:spTree>
    <p:extLst>
      <p:ext uri="{BB962C8B-B14F-4D97-AF65-F5344CB8AC3E}">
        <p14:creationId xmlns:p14="http://schemas.microsoft.com/office/powerpoint/2010/main" val="3655608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0B5EAFA0-062C-4FED-9166-C2A982B94F7F}"/>
              </a:ext>
            </a:extLst>
          </p:cNvPr>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Rechteck 1">
            <a:extLst>
              <a:ext uri="{FF2B5EF4-FFF2-40B4-BE49-F238E27FC236}">
                <a16:creationId xmlns:a16="http://schemas.microsoft.com/office/drawing/2014/main" id="{4904272A-5DF2-43D5-9ABC-DBF58542D307}"/>
              </a:ext>
            </a:extLst>
          </p:cNvPr>
          <p:cNvSpPr/>
          <p:nvPr/>
        </p:nvSpPr>
        <p:spPr>
          <a:xfrm>
            <a:off x="305230" y="362282"/>
            <a:ext cx="4871847" cy="461665"/>
          </a:xfrm>
          <a:prstGeom prst="rect">
            <a:avLst/>
          </a:prstGeom>
        </p:spPr>
        <p:txBody>
          <a:bodyPr wrap="none">
            <a:spAutoFit/>
          </a:bodyPr>
          <a:lstStyle/>
          <a:p>
            <a:r>
              <a:rPr lang="de-DE" sz="2400" dirty="0">
                <a:solidFill>
                  <a:schemeClr val="bg1"/>
                </a:solidFill>
                <a:latin typeface="Arial" panose="020B0604020202020204" pitchFamily="34" charset="0"/>
                <a:hlinkClick r:id="rId3"/>
              </a:rPr>
              <a:t>https://bit.ly/PeterE_presentations</a:t>
            </a:r>
            <a:r>
              <a:rPr lang="de-DE" sz="2400" dirty="0">
                <a:solidFill>
                  <a:schemeClr val="bg1"/>
                </a:solidFill>
                <a:latin typeface="Arial" panose="020B0604020202020204" pitchFamily="34" charset="0"/>
              </a:rPr>
              <a:t> </a:t>
            </a:r>
            <a:endParaRPr lang="de-DE" sz="2400" dirty="0">
              <a:solidFill>
                <a:schemeClr val="bg1"/>
              </a:solidFill>
            </a:endParaRPr>
          </a:p>
        </p:txBody>
      </p:sp>
      <p:pic>
        <p:nvPicPr>
          <p:cNvPr id="3" name="Grafik 2">
            <a:extLst>
              <a:ext uri="{FF2B5EF4-FFF2-40B4-BE49-F238E27FC236}">
                <a16:creationId xmlns:a16="http://schemas.microsoft.com/office/drawing/2014/main" id="{E3C17C4A-4327-45E4-9B7C-330E9194CA39}"/>
              </a:ext>
            </a:extLst>
          </p:cNvPr>
          <p:cNvPicPr>
            <a:picLocks noChangeAspect="1"/>
          </p:cNvPicPr>
          <p:nvPr/>
        </p:nvPicPr>
        <p:blipFill>
          <a:blip r:embed="rId4"/>
          <a:stretch>
            <a:fillRect/>
          </a:stretch>
        </p:blipFill>
        <p:spPr>
          <a:xfrm>
            <a:off x="5385578" y="202109"/>
            <a:ext cx="2131327" cy="2144467"/>
          </a:xfrm>
          <a:prstGeom prst="rect">
            <a:avLst/>
          </a:prstGeom>
        </p:spPr>
      </p:pic>
      <p:sp>
        <p:nvSpPr>
          <p:cNvPr id="6" name="Rechteck 5">
            <a:extLst>
              <a:ext uri="{FF2B5EF4-FFF2-40B4-BE49-F238E27FC236}">
                <a16:creationId xmlns:a16="http://schemas.microsoft.com/office/drawing/2014/main" id="{6F3A1973-9694-43B1-AF80-7663F5E07C05}"/>
              </a:ext>
            </a:extLst>
          </p:cNvPr>
          <p:cNvSpPr/>
          <p:nvPr/>
        </p:nvSpPr>
        <p:spPr>
          <a:xfrm>
            <a:off x="305230" y="1627914"/>
            <a:ext cx="11885286" cy="5262979"/>
          </a:xfrm>
          <a:prstGeom prst="rect">
            <a:avLst/>
          </a:prstGeom>
        </p:spPr>
        <p:txBody>
          <a:bodyPr wrap="square">
            <a:spAutoFit/>
          </a:bodyPr>
          <a:lstStyle/>
          <a:p>
            <a:r>
              <a:rPr lang="en-US" sz="2400" i="1" dirty="0">
                <a:solidFill>
                  <a:schemeClr val="bg1"/>
                </a:solidFill>
                <a:latin typeface="Arial" panose="020B0604020202020204" pitchFamily="34" charset="0"/>
                <a:cs typeface="Arial" panose="020B0604020202020204" pitchFamily="34" charset="0"/>
              </a:rPr>
              <a:t>What do you think?</a:t>
            </a:r>
          </a:p>
          <a:p>
            <a:endParaRPr lang="en-US" sz="2400" i="1" dirty="0">
              <a:solidFill>
                <a:schemeClr val="bg1"/>
              </a:solidFill>
              <a:latin typeface="Arial" panose="020B0604020202020204" pitchFamily="34" charset="0"/>
              <a:cs typeface="Arial" panose="020B0604020202020204" pitchFamily="34" charset="0"/>
            </a:endParaRPr>
          </a:p>
          <a:p>
            <a:r>
              <a:rPr lang="en-US" sz="2400" i="1" dirty="0">
                <a:solidFill>
                  <a:schemeClr val="bg1"/>
                </a:solidFill>
                <a:latin typeface="Arial" panose="020B0604020202020204" pitchFamily="34" charset="0"/>
                <a:cs typeface="Arial" panose="020B0604020202020204" pitchFamily="34" charset="0"/>
              </a:rPr>
              <a:t>Are the interpretations of the physiological measures and their underlying psychological states – corroborated by retrospective interviews - valid and informative?</a:t>
            </a:r>
          </a:p>
          <a:p>
            <a:r>
              <a:rPr lang="en-US" sz="2400" i="1" dirty="0">
                <a:solidFill>
                  <a:schemeClr val="bg1"/>
                </a:solidFill>
                <a:latin typeface="Arial" panose="020B0604020202020204" pitchFamily="34" charset="0"/>
                <a:cs typeface="Arial" panose="020B0604020202020204" pitchFamily="34" charset="0"/>
              </a:rPr>
              <a:t>methodological critique, encourages transparency in mixed-methods design, and opens space for discussing alternative or complementary approaches (e.g., facial expression analysis, heart rate variability, real-time self-report, etc.).</a:t>
            </a:r>
          </a:p>
          <a:p>
            <a:endParaRPr lang="en-US" sz="2400" i="1" dirty="0">
              <a:solidFill>
                <a:schemeClr val="bg1"/>
              </a:solidFill>
              <a:latin typeface="Arial" panose="020B0604020202020204" pitchFamily="34" charset="0"/>
              <a:cs typeface="Arial" panose="020B0604020202020204" pitchFamily="34" charset="0"/>
            </a:endParaRPr>
          </a:p>
          <a:p>
            <a:r>
              <a:rPr lang="en-US" sz="2400" i="1" dirty="0">
                <a:solidFill>
                  <a:schemeClr val="bg1"/>
                </a:solidFill>
                <a:latin typeface="Arial" panose="020B0604020202020204" pitchFamily="34" charset="0"/>
                <a:cs typeface="Arial" panose="020B0604020202020204" pitchFamily="34" charset="0"/>
              </a:rPr>
              <a:t>What are the theoretical and practical implications of these measurement technologies for higher education research and practice?</a:t>
            </a:r>
          </a:p>
          <a:p>
            <a:r>
              <a:rPr lang="en-US" sz="2400" dirty="0">
                <a:solidFill>
                  <a:schemeClr val="bg1"/>
                </a:solidFill>
                <a:latin typeface="Arial" panose="020B0604020202020204" pitchFamily="34" charset="0"/>
                <a:cs typeface="Arial" panose="020B0604020202020204" pitchFamily="34" charset="0"/>
              </a:rPr>
              <a:t>Keywords: privacy, interpretation limits, and the potential for misuse or overreach in emotion-sensitive education technologies</a:t>
            </a:r>
          </a:p>
          <a:p>
            <a:endParaRPr lang="en-US"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41307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1016</Words>
  <Application>Microsoft Office PowerPoint</Application>
  <PresentationFormat>Breitbild</PresentationFormat>
  <Paragraphs>115</Paragraphs>
  <Slides>8</Slides>
  <Notes>5</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8</vt:i4>
      </vt:variant>
    </vt:vector>
  </HeadingPairs>
  <TitlesOfParts>
    <vt:vector size="13" baseType="lpstr">
      <vt:lpstr>Arial</vt:lpstr>
      <vt:lpstr>Calibri</vt:lpstr>
      <vt:lpstr>Calibri Light</vt:lpstr>
      <vt:lpstr>Times New Roman</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Peter Edelsbrunner</dc:creator>
  <cp:lastModifiedBy>Peter Edelsbrunner</cp:lastModifiedBy>
  <cp:revision>86</cp:revision>
  <dcterms:created xsi:type="dcterms:W3CDTF">2025-08-17T15:53:59Z</dcterms:created>
  <dcterms:modified xsi:type="dcterms:W3CDTF">2025-08-27T09:35:42Z</dcterms:modified>
</cp:coreProperties>
</file>