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61" r:id="rId4"/>
    <p:sldId id="262" r:id="rId5"/>
    <p:sldId id="264" r:id="rId6"/>
    <p:sldId id="269" r:id="rId7"/>
    <p:sldId id="267" r:id="rId8"/>
    <p:sldId id="271" r:id="rId9"/>
    <p:sldId id="272" r:id="rId10"/>
    <p:sldId id="273" r:id="rId11"/>
    <p:sldId id="274" r:id="rId12"/>
    <p:sldId id="270" r:id="rId13"/>
    <p:sldId id="259" r:id="rId14"/>
    <p:sldId id="275" r:id="rId15"/>
    <p:sldId id="276" r:id="rId16"/>
    <p:sldId id="278" r:id="rId17"/>
    <p:sldId id="277" r:id="rId18"/>
    <p:sldId id="279" r:id="rId19"/>
    <p:sldId id="266" r:id="rId20"/>
    <p:sldId id="265" r:id="rId21"/>
    <p:sldId id="258" r:id="rId22"/>
    <p:sldId id="260"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569" autoAdjust="0"/>
    <p:restoredTop sz="65574" autoAdjust="0"/>
  </p:normalViewPr>
  <p:slideViewPr>
    <p:cSldViewPr snapToGrid="0">
      <p:cViewPr>
        <p:scale>
          <a:sx n="40" d="100"/>
          <a:sy n="40" d="100"/>
        </p:scale>
        <p:origin x="20" y="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352AF7-A346-481E-9F58-6C38E861B52E}" type="datetimeFigureOut">
              <a:rPr lang="en-US" smtClean="0"/>
              <a:t>3/15/2024</a:t>
            </a:fld>
            <a:endParaRPr lang="en-US"/>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2CABCA-8C1E-4156-B54C-4A689ED30C35}" type="slidenum">
              <a:rPr lang="en-US" smtClean="0"/>
              <a:t>‹Nr.›</a:t>
            </a:fld>
            <a:endParaRPr lang="en-US"/>
          </a:p>
        </p:txBody>
      </p:sp>
    </p:spTree>
    <p:extLst>
      <p:ext uri="{BB962C8B-B14F-4D97-AF65-F5344CB8AC3E}">
        <p14:creationId xmlns:p14="http://schemas.microsoft.com/office/powerpoint/2010/main" val="16171165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Prozessqualität im naturwissenschaftlichen Unterricht der Grundschule: Effekte von Diagnose- und Unterstützungsstrategien auf Konzeptlernen, Interesse und selbstbezogene Kognitionen</a:t>
            </a:r>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1</a:t>
            </a:fld>
            <a:endParaRPr lang="en-US"/>
          </a:p>
        </p:txBody>
      </p:sp>
    </p:spTree>
    <p:extLst>
      <p:ext uri="{BB962C8B-B14F-4D97-AF65-F5344CB8AC3E}">
        <p14:creationId xmlns:p14="http://schemas.microsoft.com/office/powerpoint/2010/main" val="3565825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Endogenität/Dynamik</a:t>
            </a:r>
            <a:r>
              <a:rPr lang="de-CH" baseline="0" smtClean="0"/>
              <a:t> ist rauskontrolliert, weil man den Lernzugewinn für den Vortest korrigiert und damit auch für den potentiellen Anteil, den dieser im Effekt der Unterstützung erklären könnte.</a:t>
            </a:r>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10</a:t>
            </a:fld>
            <a:endParaRPr lang="en-US"/>
          </a:p>
        </p:txBody>
      </p:sp>
    </p:spTree>
    <p:extLst>
      <p:ext uri="{BB962C8B-B14F-4D97-AF65-F5344CB8AC3E}">
        <p14:creationId xmlns:p14="http://schemas.microsoft.com/office/powerpoint/2010/main" val="17691682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Endogenität/Dynamik</a:t>
            </a:r>
            <a:r>
              <a:rPr lang="de-CH" baseline="0" smtClean="0"/>
              <a:t> ist rauskontrolliert, weil man den Lernzugewinn für den Vortest korrigiert und damit auch für den potentiellen Anteil, den dieser im Effekt der Unterstützung erklären könnte.</a:t>
            </a:r>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11</a:t>
            </a:fld>
            <a:endParaRPr lang="en-US"/>
          </a:p>
        </p:txBody>
      </p:sp>
    </p:spTree>
    <p:extLst>
      <p:ext uri="{BB962C8B-B14F-4D97-AF65-F5344CB8AC3E}">
        <p14:creationId xmlns:p14="http://schemas.microsoft.com/office/powerpoint/2010/main" val="1315202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12</a:t>
            </a:fld>
            <a:endParaRPr lang="en-US"/>
          </a:p>
        </p:txBody>
      </p:sp>
    </p:spTree>
    <p:extLst>
      <p:ext uri="{BB962C8B-B14F-4D97-AF65-F5344CB8AC3E}">
        <p14:creationId xmlns:p14="http://schemas.microsoft.com/office/powerpoint/2010/main" val="344845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smtClean="0">
                <a:solidFill>
                  <a:schemeClr val="tx1"/>
                </a:solidFill>
                <a:effectLst/>
                <a:latin typeface="+mn-lt"/>
                <a:ea typeface="+mn-ea"/>
                <a:cs typeface="+mn-cs"/>
              </a:rPr>
              <a:t>Annika:</a:t>
            </a:r>
          </a:p>
          <a:p>
            <a:r>
              <a:rPr lang="de-CH" smtClean="0">
                <a:solidFill>
                  <a:schemeClr val="bg1"/>
                </a:solidFill>
              </a:rPr>
              <a:t> sould scaffolding affect the pretest? Markov assumption holds or not? direct effects of scaffolding on posttest? Make schemtaic illustration or path model: effects from pretest on teacher variable and vice versa - plust endogeneity?</a:t>
            </a:r>
            <a:endParaRPr lang="en-US" smtClean="0">
              <a:solidFill>
                <a:schemeClr val="bg1"/>
              </a:solidFill>
            </a:endParaRPr>
          </a:p>
          <a:p>
            <a:endParaRPr lang="de-CH" smtClean="0"/>
          </a:p>
          <a:p>
            <a:r>
              <a:rPr lang="de-CH" smtClean="0"/>
              <a:t>---</a:t>
            </a:r>
          </a:p>
          <a:p>
            <a:endParaRPr lang="de-CH" smtClean="0"/>
          </a:p>
          <a:p>
            <a:r>
              <a:rPr lang="de-DE" smtClean="0"/>
              <a:t>Der Einfluss verbaler Unterstützungsstrategien auf den Konzeptwandel von Schüler:innen – eine latente Profiltransitionsanalyse</a:t>
            </a:r>
          </a:p>
          <a:p>
            <a:r>
              <a:rPr lang="de-DE" u="sng" smtClean="0"/>
              <a:t>Annika Herrmann</a:t>
            </a:r>
            <a:r>
              <a:rPr lang="de-DE" smtClean="0"/>
              <a:t>, Anika Bürgermeister, Cornelia Schulze, Kim Lange-Schubert, Henrik Saalbach</a:t>
            </a:r>
            <a:br>
              <a:rPr lang="de-DE" smtClean="0"/>
            </a:br>
            <a:r>
              <a:rPr lang="de-DE" smtClean="0"/>
              <a:t>Universität Leipzig</a:t>
            </a:r>
          </a:p>
          <a:p>
            <a:r>
              <a:rPr lang="de-DE" smtClean="0"/>
              <a:t>Der Aufbau belastbarer Konzepte gehört zu den Zielen des naturwissenschaftlichen Unterrichts (vgl. bspw. Posner et al., 1982). In ihrem Alltag sammeln Schüler:innen Erfahrungen mit naturwissenschaftlichen Phänomenen und konstruieren Erklärungen für diese. Diese weichen jedoch häufig von wissenschaftlichen Konzepten ab und werden als alternative Vorstellungen bezeichnet (vgl. Driver et al., 1994). Im naturwissenschaftlichen Unterricht wird eine Konzeptveränderung hin zu einem fachlich korrekten Konzept angestrebt (vgl. ebd.). Der Einsatz von strukturierenden und aktivierenden Unterstützungsstrategien kann das Konzeptverständnis unterstützen (vgl. Hardy et al., 2006; Leuchter &amp; Saalbach, 2014). Jedoch gibt es auch Studien, die keinen oder einen negativen Effekt einzelner Unterstützungsstrategien auf die Lernleistung zeigten (vgl. Studhalter et al., 2021). Mit Blick auf die Conceptual-Change-Theorie lässt sich annehmen, dass Unterstützung je nach Lernausgangslage differentiell wirkt und diese in empirische Untersuchungen einbezogen werden sollte (vgl. Carey, 2000). So konnte bereits gezeigt werden, dass sich Schüler:innen unterschiedlichen Konzeptprofilen zuordnen lassen und unterschiedlichen Pfaden bei der Konzeptveränderung folgen (vgl. Schneider &amp; Hardy, 2013). Allerdings fehlt es bislang an Studien, die untersuchen, wie sich Unterstützungsstrategien der Lehrperson auf diese Konzeptveränderung auswirken.</a:t>
            </a:r>
          </a:p>
          <a:p>
            <a:r>
              <a:rPr lang="de-DE" smtClean="0"/>
              <a:t>Fragestellungen</a:t>
            </a:r>
          </a:p>
          <a:p>
            <a:r>
              <a:rPr lang="de-DE" smtClean="0"/>
              <a:t>1. Welche Konzeptprofile zeigen Schüler:innen zum Thema Aggregatzustände und ihre Übergänge?</a:t>
            </a:r>
          </a:p>
          <a:p>
            <a:r>
              <a:rPr lang="de-DE" smtClean="0"/>
              <a:t>2. Wie verändern sich die Konzeptprofile durch Unterricht?</a:t>
            </a:r>
          </a:p>
          <a:p>
            <a:r>
              <a:rPr lang="de-DE" smtClean="0"/>
              <a:t>3. Wie wirkt sich der Einsatz von Unterstützungsstrategien auf die Konzeptveränderung aus?</a:t>
            </a:r>
          </a:p>
          <a:p>
            <a:r>
              <a:rPr lang="de-DE" smtClean="0"/>
              <a:t>Methode</a:t>
            </a:r>
          </a:p>
          <a:p>
            <a:r>
              <a:rPr lang="de-DE" smtClean="0"/>
              <a:t>Um die aufgestellten Fragestellungen zu beantworten, wurde die DFG-Studie PLUS re-analysiert (vgl. Tröbst et al., 2016). Mit 1162 Schüler:innen aus 53 vierten Klassen wurde vor und nach einer Unterrichtssequenz ein Leistungstest durchgeführt, bei dem den Schüler:innen naturwissenschaftliche Phänomene sowie dazugehörige Erklärungen präsentiert wurden. Die Erklärungen umfassten sowohl typische alternative Vorstellungen zu Aggregatzuständen und ihren Übergängen als auch wissenschaftlich anerkannte Konzepte. Für jede der Antwortmöglichkeiten sollten die Schüler:innen entscheiden, ob sie diese als richtig oder falsch einstufen. Die Unterstützungsstrategien der Lehrpersonen wurden mittels Videokodierung erfasst. Das angewandte Kodiersystem erfasst sowohl strukturierende, fokussierende, aktivierende und problematisierende Scaffoldingmaßnahmen, als auch Revoicing und Student Revoicing (vgl. Ing et al., 2015; Kleickmann et al., 2010; Mannel et al., 2016; Studhalter et al., 2021).</a:t>
            </a:r>
          </a:p>
          <a:p>
            <a:r>
              <a:rPr lang="de-DE" smtClean="0"/>
              <a:t>Statistische Analysen</a:t>
            </a:r>
          </a:p>
          <a:p>
            <a:r>
              <a:rPr lang="de-DE" smtClean="0"/>
              <a:t>Die Leistungstests wurden mittels latenter Profilanalyse in Mplus 8.5 untersucht (Muthén &amp; Muthén, 1998-2012). Die Profilanzahl wurde durch den Vergleich von Fitindizes (AIC, BIC) ermittelt. Danach wurde eine latente Profiltransitionsanalyse durchgeführt. Erneut wurden die Fitindizes verglichen. Die Mittelwerte zu Zeitpunkt 1 (vor dem Unterricht) und Zeitpunkt 2 (nach dem Unterricht) wurden zur Gewährleistung der besseren Vergleichbarkeit konstant gehalten. Im dritten Schritt wurde die Unterstützungsstrategien als Kovariate in die Analyse einbezogen. Richtung und Signifikanz der Zusammenhänge von Transitionswahrscheinlichkeit und Unterstützungsstrategie wurden mittels odds ratio unter Einbezug des Konfidenzintervalls ermittelt.</a:t>
            </a:r>
          </a:p>
          <a:p>
            <a:r>
              <a:rPr lang="de-DE" smtClean="0"/>
              <a:t>Ergebnisse und Diskussion</a:t>
            </a:r>
          </a:p>
          <a:p>
            <a:r>
              <a:rPr lang="de-DE" smtClean="0"/>
              <a:t>Bei der Analyse wurden drei Konzeptprofile identifiziert:</a:t>
            </a:r>
          </a:p>
          <a:p>
            <a:r>
              <a:rPr lang="de-DE" smtClean="0"/>
              <a:t>- Konzeptprofil 1: Überwiegend alternatives Konzept</a:t>
            </a:r>
          </a:p>
          <a:p>
            <a:r>
              <a:rPr lang="de-DE" smtClean="0"/>
              <a:t>- Konzeptprofil 2: Überwiegend Koexistenz von alternativem und wissenschaftlichem Konzept</a:t>
            </a:r>
          </a:p>
          <a:p>
            <a:r>
              <a:rPr lang="de-DE" smtClean="0"/>
              <a:t>- Konzeptprofil 3: Überwiegend wissenschaftliches Konzept</a:t>
            </a:r>
          </a:p>
          <a:p>
            <a:r>
              <a:rPr lang="de-DE" smtClean="0"/>
              <a:t>Zu Zeitpunkt 1 befand sich ein Großteil der Schüler:innen in den Konzeptprofilen 1 (511 Schüler:innen) und 2 (517 Schüler:innen). Etwa die Hälfte von ihnen verbleibt in diesem Konzeptprofil, während rund ein Drittel in das Konzeptprofil 3 wechselt. Von den 134 Schüler:innen die sich zu Zeitpunkt 1 in Konzeptprofil 3 befanden, verblieben 93% in diesem. 7% von ihnen wechselten in die Konzeptprofile 1 und 2. Der Einbezug der Unterstützungsstrategien zeigt differentielle Effekte auf die Transitionswahrscheinlichkeit. Die Transitionswahrscheinlichkeit von Konzeptprofil 1 zu Konzeptprofil 2 steigt beim Einsatz problematisierender Strategien. Die Transitionswahrscheinlichkeit von Konzeptprofil 1 zu Konzeptprofil 3 wird positiv durch aktivierende und strukturierende Strategien sowie Revoicing beeinflusst, verringert sich jedoch bei fokussierenden Strategien. Beim Wechsel von Konzeptprofil 2 in Konzeptprofil 3 zeigen sich aktivierende Strategien und Revoicing als förderlich.</a:t>
            </a:r>
          </a:p>
          <a:p>
            <a:r>
              <a:rPr lang="de-DE" smtClean="0"/>
              <a:t>Die Ergebnisse zeigen, dass Unterstützungsstrategien nicht für alle Schüler:innen gleichermaßen förderlich sind und erlauben die Schlussfolgerung, dass Lehrpersonen den Lernstand ihrer Schüler:innen fortlaufend diagnostizieren sollten, um Unterstützungsstrategien adaptiv einzusetzen.</a:t>
            </a:r>
          </a:p>
          <a:p>
            <a:r>
              <a:rPr lang="de-DE" sz="1200" smtClean="0">
                <a:effectLst/>
              </a:rPr>
              <a:t> </a:t>
            </a:r>
          </a:p>
          <a:p>
            <a:endParaRPr lang="de-DE" smtClean="0"/>
          </a:p>
        </p:txBody>
      </p:sp>
      <p:sp>
        <p:nvSpPr>
          <p:cNvPr id="4" name="Foliennummernplatzhalter 3"/>
          <p:cNvSpPr>
            <a:spLocks noGrp="1"/>
          </p:cNvSpPr>
          <p:nvPr>
            <p:ph type="sldNum" sz="quarter" idx="10"/>
          </p:nvPr>
        </p:nvSpPr>
        <p:spPr/>
        <p:txBody>
          <a:bodyPr/>
          <a:lstStyle/>
          <a:p>
            <a:fld id="{B82CABCA-8C1E-4156-B54C-4A689ED30C35}" type="slidenum">
              <a:rPr lang="en-US" smtClean="0"/>
              <a:t>13</a:t>
            </a:fld>
            <a:endParaRPr lang="en-US"/>
          </a:p>
        </p:txBody>
      </p:sp>
    </p:spTree>
    <p:extLst>
      <p:ext uri="{BB962C8B-B14F-4D97-AF65-F5344CB8AC3E}">
        <p14:creationId xmlns:p14="http://schemas.microsoft.com/office/powerpoint/2010/main" val="3287095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ABCA-8C1E-4156-B54C-4A689ED30C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105579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Starke endogene Dynamiken</a:t>
            </a:r>
            <a:r>
              <a:rPr lang="de-CH" baseline="0" smtClean="0"/>
              <a:t> zwischen Unterrichtsgespräch und Vorwissen:</a:t>
            </a:r>
          </a:p>
          <a:p>
            <a:r>
              <a:rPr lang="de-CH" baseline="0" smtClean="0"/>
              <a:t>z.B. Vorwissen beeinflusst Unterrichtsgespräch: Nicht einmodellieren! Ein Abwägen.</a:t>
            </a:r>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ABCA-8C1E-4156-B54C-4A689ED30C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54555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ABCA-8C1E-4156-B54C-4A689ED30C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6278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Reliabilitäts-</a:t>
            </a:r>
            <a:r>
              <a:rPr lang="de-CH" baseline="0" smtClean="0"/>
              <a:t> oder Validitätsproblem?</a:t>
            </a:r>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ABCA-8C1E-4156-B54C-4A689ED30C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6376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mtClean="0"/>
              <a:t>Danke für die Einladung und für die Organisation dieses</a:t>
            </a:r>
            <a:r>
              <a:rPr lang="de-DE" baseline="0" smtClean="0"/>
              <a:t> tollen Symposiums!</a:t>
            </a:r>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82CABCA-8C1E-4156-B54C-4A689ED30C3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4993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smtClean="0">
                <a:solidFill>
                  <a:schemeClr val="tx1"/>
                </a:solidFill>
                <a:effectLst/>
                <a:latin typeface="+mn-lt"/>
                <a:ea typeface="+mn-ea"/>
                <a:cs typeface="+mn-cs"/>
              </a:rPr>
              <a:t>Annika:</a:t>
            </a:r>
          </a:p>
          <a:p>
            <a:r>
              <a:rPr lang="de-CH" smtClean="0">
                <a:solidFill>
                  <a:schemeClr val="bg1"/>
                </a:solidFill>
              </a:rPr>
              <a:t> sould scaffolding affect the pretest? Markov assumption holds or not? direct effects of scaffolding on posttest? Make schemtaic illustration or path model: effects from pretest on teacher variable and vice versa - plust endogeneity?</a:t>
            </a:r>
            <a:endParaRPr lang="en-US" smtClean="0">
              <a:solidFill>
                <a:schemeClr val="bg1"/>
              </a:solidFill>
            </a:endParaRPr>
          </a:p>
          <a:p>
            <a:endParaRPr lang="de-CH" smtClean="0"/>
          </a:p>
          <a:p>
            <a:r>
              <a:rPr lang="de-CH" smtClean="0"/>
              <a:t>---</a:t>
            </a:r>
          </a:p>
          <a:p>
            <a:endParaRPr lang="de-CH" smtClean="0"/>
          </a:p>
          <a:p>
            <a:r>
              <a:rPr lang="de-DE" smtClean="0"/>
              <a:t>Der Einfluss verbaler Unterstützungsstrategien auf den Konzeptwandel von Schüler:innen – eine latente Profiltransitionsanalyse</a:t>
            </a:r>
          </a:p>
          <a:p>
            <a:r>
              <a:rPr lang="de-DE" u="sng" smtClean="0"/>
              <a:t>Annika Herrmann</a:t>
            </a:r>
            <a:r>
              <a:rPr lang="de-DE" smtClean="0"/>
              <a:t>, Anika Bürgermeister, Cornelia Schulze, Kim Lange-Schubert, Henrik Saalbach</a:t>
            </a:r>
            <a:br>
              <a:rPr lang="de-DE" smtClean="0"/>
            </a:br>
            <a:r>
              <a:rPr lang="de-DE" smtClean="0"/>
              <a:t>Universität Leipzig</a:t>
            </a:r>
          </a:p>
          <a:p>
            <a:r>
              <a:rPr lang="de-DE" smtClean="0"/>
              <a:t>Der Aufbau belastbarer Konzepte gehört zu den Zielen des naturwissenschaftlichen Unterrichts (vgl. bspw. Posner et al., 1982). In ihrem Alltag sammeln Schüler:innen Erfahrungen mit naturwissenschaftlichen Phänomenen und konstruieren Erklärungen für diese. Diese weichen jedoch häufig von wissenschaftlichen Konzepten ab und werden als alternative Vorstellungen bezeichnet (vgl. Driver et al., 1994). Im naturwissenschaftlichen Unterricht wird eine Konzeptveränderung hin zu einem fachlich korrekten Konzept angestrebt (vgl. ebd.). Der Einsatz von strukturierenden und aktivierenden Unterstützungsstrategien kann das Konzeptverständnis unterstützen (vgl. Hardy et al., 2006; Leuchter &amp; Saalbach, 2014). Jedoch gibt es auch Studien, die keinen oder einen negativen Effekt einzelner Unterstützungsstrategien auf die Lernleistung zeigten (vgl. Studhalter et al., 2021). Mit Blick auf die Conceptual-Change-Theorie lässt sich annehmen, dass Unterstützung je nach Lernausgangslage differentiell wirkt und diese in empirische Untersuchungen einbezogen werden sollte (vgl. Carey, 2000). So konnte bereits gezeigt werden, dass sich Schüler:innen unterschiedlichen Konzeptprofilen zuordnen lassen und unterschiedlichen Pfaden bei der Konzeptveränderung folgen (vgl. Schneider &amp; Hardy, 2013). Allerdings fehlt es bislang an Studien, die untersuchen, wie sich Unterstützungsstrategien der Lehrperson auf diese Konzeptveränderung auswirken.</a:t>
            </a:r>
          </a:p>
          <a:p>
            <a:r>
              <a:rPr lang="de-DE" smtClean="0"/>
              <a:t>Fragestellungen</a:t>
            </a:r>
          </a:p>
          <a:p>
            <a:r>
              <a:rPr lang="de-DE" smtClean="0"/>
              <a:t>1. Welche Konzeptprofile zeigen Schüler:innen zum Thema Aggregatzustände und ihre Übergänge?</a:t>
            </a:r>
          </a:p>
          <a:p>
            <a:r>
              <a:rPr lang="de-DE" smtClean="0"/>
              <a:t>2. Wie verändern sich die Konzeptprofile durch Unterricht?</a:t>
            </a:r>
          </a:p>
          <a:p>
            <a:r>
              <a:rPr lang="de-DE" smtClean="0"/>
              <a:t>3. Wie wirkt sich der Einsatz von Unterstützungsstrategien auf die Konzeptveränderung aus?</a:t>
            </a:r>
          </a:p>
          <a:p>
            <a:r>
              <a:rPr lang="de-DE" smtClean="0"/>
              <a:t>Methode</a:t>
            </a:r>
          </a:p>
          <a:p>
            <a:r>
              <a:rPr lang="de-DE" smtClean="0"/>
              <a:t>Um die aufgestellten Fragestellungen zu beantworten, wurde die DFG-Studie PLUS re-analysiert (vgl. Tröbst et al., 2016). Mit 1162 Schüler:innen aus 53 vierten Klassen wurde vor und nach einer Unterrichtssequenz ein Leistungstest durchgeführt, bei dem den Schüler:innen naturwissenschaftliche Phänomene sowie dazugehörige Erklärungen präsentiert wurden. Die Erklärungen umfassten sowohl typische alternative Vorstellungen zu Aggregatzuständen und ihren Übergängen als auch wissenschaftlich anerkannte Konzepte. Für jede der Antwortmöglichkeiten sollten die Schüler:innen entscheiden, ob sie diese als richtig oder falsch einstufen. Die Unterstützungsstrategien der Lehrpersonen wurden mittels Videokodierung erfasst. Das angewandte Kodiersystem erfasst sowohl strukturierende, fokussierende, aktivierende und problematisierende Scaffoldingmaßnahmen, als auch Revoicing und Student Revoicing (vgl. Ing et al., 2015; Kleickmann et al., 2010; Mannel et al., 2016; Studhalter et al., 2021).</a:t>
            </a:r>
          </a:p>
          <a:p>
            <a:r>
              <a:rPr lang="de-DE" smtClean="0"/>
              <a:t>Statistische Analysen</a:t>
            </a:r>
          </a:p>
          <a:p>
            <a:r>
              <a:rPr lang="de-DE" smtClean="0"/>
              <a:t>Die Leistungstests wurden mittels latenter Profilanalyse in Mplus 8.5 untersucht (Muthén &amp; Muthén, 1998-2012). Die Profilanzahl wurde durch den Vergleich von Fitindizes (AIC, BIC) ermittelt. Danach wurde eine latente Profiltransitionsanalyse durchgeführt. Erneut wurden die Fitindizes verglichen. Die Mittelwerte zu Zeitpunkt 1 (vor dem Unterricht) und Zeitpunkt 2 (nach dem Unterricht) wurden zur Gewährleistung der besseren Vergleichbarkeit konstant gehalten. Im dritten Schritt wurde die Unterstützungsstrategien als Kovariate in die Analyse einbezogen. Richtung und Signifikanz der Zusammenhänge von Transitionswahrscheinlichkeit und Unterstützungsstrategie wurden mittels odds ratio unter Einbezug des Konfidenzintervalls ermittelt.</a:t>
            </a:r>
          </a:p>
          <a:p>
            <a:r>
              <a:rPr lang="de-DE" smtClean="0"/>
              <a:t>Ergebnisse und Diskussion</a:t>
            </a:r>
          </a:p>
          <a:p>
            <a:r>
              <a:rPr lang="de-DE" smtClean="0"/>
              <a:t>Bei der Analyse wurden drei Konzeptprofile identifiziert:</a:t>
            </a:r>
          </a:p>
          <a:p>
            <a:r>
              <a:rPr lang="de-DE" smtClean="0"/>
              <a:t>- Konzeptprofil 1: Überwiegend alternatives Konzept</a:t>
            </a:r>
          </a:p>
          <a:p>
            <a:r>
              <a:rPr lang="de-DE" smtClean="0"/>
              <a:t>- Konzeptprofil 2: Überwiegend Koexistenz von alternativem und wissenschaftlichem Konzept</a:t>
            </a:r>
          </a:p>
          <a:p>
            <a:r>
              <a:rPr lang="de-DE" smtClean="0"/>
              <a:t>- Konzeptprofil 3: Überwiegend wissenschaftliches Konzept</a:t>
            </a:r>
          </a:p>
          <a:p>
            <a:r>
              <a:rPr lang="de-DE" smtClean="0"/>
              <a:t>Zu Zeitpunkt 1 befand sich ein Großteil der Schüler:innen in den Konzeptprofilen 1 (511 Schüler:innen) und 2 (517 Schüler:innen). Etwa die Hälfte von ihnen verbleibt in diesem Konzeptprofil, während rund ein Drittel in das Konzeptprofil 3 wechselt. Von den 134 Schüler:innen die sich zu Zeitpunkt 1 in Konzeptprofil 3 befanden, verblieben 93% in diesem. 7% von ihnen wechselten in die Konzeptprofile 1 und 2. Der Einbezug der Unterstützungsstrategien zeigt differentielle Effekte auf die Transitionswahrscheinlichkeit. Die Transitionswahrscheinlichkeit von Konzeptprofil 1 zu Konzeptprofil 2 steigt beim Einsatz problematisierender Strategien. Die Transitionswahrscheinlichkeit von Konzeptprofil 1 zu Konzeptprofil 3 wird positiv durch aktivierende und strukturierende Strategien sowie Revoicing beeinflusst, verringert sich jedoch bei fokussierenden Strategien. Beim Wechsel von Konzeptprofil 2 in Konzeptprofil 3 zeigen sich aktivierende Strategien und Revoicing als förderlich.</a:t>
            </a:r>
          </a:p>
          <a:p>
            <a:r>
              <a:rPr lang="de-DE" smtClean="0"/>
              <a:t>Die Ergebnisse zeigen, dass Unterstützungsstrategien nicht für alle Schüler:innen gleichermaßen förderlich sind und erlauben die Schlussfolgerung, dass Lehrpersonen den Lernstand ihrer Schüler:innen fortlaufend diagnostizieren sollten, um Unterstützungsstrategien adaptiv einzusetzen.</a:t>
            </a:r>
          </a:p>
          <a:p>
            <a:r>
              <a:rPr lang="de-DE" sz="1200" smtClean="0">
                <a:effectLst/>
              </a:rPr>
              <a:t> </a:t>
            </a:r>
          </a:p>
          <a:p>
            <a:endParaRPr lang="de-DE" smtClean="0"/>
          </a:p>
        </p:txBody>
      </p:sp>
      <p:sp>
        <p:nvSpPr>
          <p:cNvPr id="4" name="Foliennummernplatzhalter 3"/>
          <p:cNvSpPr>
            <a:spLocks noGrp="1"/>
          </p:cNvSpPr>
          <p:nvPr>
            <p:ph type="sldNum" sz="quarter" idx="10"/>
          </p:nvPr>
        </p:nvSpPr>
        <p:spPr/>
        <p:txBody>
          <a:bodyPr/>
          <a:lstStyle/>
          <a:p>
            <a:fld id="{B82CABCA-8C1E-4156-B54C-4A689ED30C35}" type="slidenum">
              <a:rPr lang="en-US" smtClean="0"/>
              <a:t>19</a:t>
            </a:fld>
            <a:endParaRPr lang="en-US"/>
          </a:p>
        </p:txBody>
      </p:sp>
    </p:spTree>
    <p:extLst>
      <p:ext uri="{BB962C8B-B14F-4D97-AF65-F5344CB8AC3E}">
        <p14:creationId xmlns:p14="http://schemas.microsoft.com/office/powerpoint/2010/main" val="2838177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2</a:t>
            </a:fld>
            <a:endParaRPr lang="en-US"/>
          </a:p>
        </p:txBody>
      </p:sp>
    </p:spTree>
    <p:extLst>
      <p:ext uri="{BB962C8B-B14F-4D97-AF65-F5344CB8AC3E}">
        <p14:creationId xmlns:p14="http://schemas.microsoft.com/office/powerpoint/2010/main" val="40940956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smtClean="0">
                <a:solidFill>
                  <a:schemeClr val="tx1"/>
                </a:solidFill>
                <a:effectLst/>
                <a:latin typeface="+mn-lt"/>
                <a:ea typeface="+mn-ea"/>
                <a:cs typeface="+mn-cs"/>
              </a:rPr>
              <a:t>Annika:</a:t>
            </a:r>
          </a:p>
          <a:p>
            <a:r>
              <a:rPr lang="de-CH" smtClean="0">
                <a:solidFill>
                  <a:schemeClr val="bg1"/>
                </a:solidFill>
              </a:rPr>
              <a:t> sould scaffolding affect the pretest? Markov assumption holds or not? direct effects of scaffolding on posttest? Make schemtaic illustration or path model: effects from pretest on teacher variable and vice versa - plust endogeneity?</a:t>
            </a:r>
            <a:endParaRPr lang="en-US" smtClean="0">
              <a:solidFill>
                <a:schemeClr val="bg1"/>
              </a:solidFill>
            </a:endParaRPr>
          </a:p>
          <a:p>
            <a:endParaRPr lang="de-CH" smtClean="0"/>
          </a:p>
          <a:p>
            <a:r>
              <a:rPr lang="de-CH" smtClean="0"/>
              <a:t>---</a:t>
            </a:r>
          </a:p>
          <a:p>
            <a:endParaRPr lang="de-CH" smtClean="0"/>
          </a:p>
          <a:p>
            <a:r>
              <a:rPr lang="de-DE" smtClean="0"/>
              <a:t>Der Einfluss verbaler Unterstützungsstrategien auf den Konzeptwandel von Schüler:innen – eine latente Profiltransitionsanalyse</a:t>
            </a:r>
          </a:p>
          <a:p>
            <a:r>
              <a:rPr lang="de-DE" u="sng" smtClean="0"/>
              <a:t>Annika Herrmann</a:t>
            </a:r>
            <a:r>
              <a:rPr lang="de-DE" smtClean="0"/>
              <a:t>, Anika Bürgermeister, Cornelia Schulze, Kim Lange-Schubert, Henrik Saalbach</a:t>
            </a:r>
            <a:br>
              <a:rPr lang="de-DE" smtClean="0"/>
            </a:br>
            <a:r>
              <a:rPr lang="de-DE" smtClean="0"/>
              <a:t>Universität Leipzig</a:t>
            </a:r>
          </a:p>
          <a:p>
            <a:r>
              <a:rPr lang="de-DE" smtClean="0"/>
              <a:t>Der Aufbau belastbarer Konzepte gehört zu den Zielen des naturwissenschaftlichen Unterrichts (vgl. bspw. Posner et al., 1982). In ihrem Alltag sammeln Schüler:innen Erfahrungen mit naturwissenschaftlichen Phänomenen und konstruieren Erklärungen für diese. Diese weichen jedoch häufig von wissenschaftlichen Konzepten ab und werden als alternative Vorstellungen bezeichnet (vgl. Driver et al., 1994). Im naturwissenschaftlichen Unterricht wird eine Konzeptveränderung hin zu einem fachlich korrekten Konzept angestrebt (vgl. ebd.). Der Einsatz von strukturierenden und aktivierenden Unterstützungsstrategien kann das Konzeptverständnis unterstützen (vgl. Hardy et al., 2006; Leuchter &amp; Saalbach, 2014). Jedoch gibt es auch Studien, die keinen oder einen negativen Effekt einzelner Unterstützungsstrategien auf die Lernleistung zeigten (vgl. Studhalter et al., 2021). Mit Blick auf die Conceptual-Change-Theorie lässt sich annehmen, dass Unterstützung je nach Lernausgangslage differentiell wirkt und diese in empirische Untersuchungen einbezogen werden sollte (vgl. Carey, 2000). So konnte bereits gezeigt werden, dass sich Schüler:innen unterschiedlichen Konzeptprofilen zuordnen lassen und unterschiedlichen Pfaden bei der Konzeptveränderung folgen (vgl. Schneider &amp; Hardy, 2013). Allerdings fehlt es bislang an Studien, die untersuchen, wie sich Unterstützungsstrategien der Lehrperson auf diese Konzeptveränderung auswirken.</a:t>
            </a:r>
          </a:p>
          <a:p>
            <a:r>
              <a:rPr lang="de-DE" smtClean="0"/>
              <a:t>Fragestellungen</a:t>
            </a:r>
          </a:p>
          <a:p>
            <a:r>
              <a:rPr lang="de-DE" smtClean="0"/>
              <a:t>1. Welche Konzeptprofile zeigen Schüler:innen zum Thema Aggregatzustände und ihre Übergänge?</a:t>
            </a:r>
          </a:p>
          <a:p>
            <a:r>
              <a:rPr lang="de-DE" smtClean="0"/>
              <a:t>2. Wie verändern sich die Konzeptprofile durch Unterricht?</a:t>
            </a:r>
          </a:p>
          <a:p>
            <a:r>
              <a:rPr lang="de-DE" smtClean="0"/>
              <a:t>3. Wie wirkt sich der Einsatz von Unterstützungsstrategien auf die Konzeptveränderung aus?</a:t>
            </a:r>
          </a:p>
          <a:p>
            <a:r>
              <a:rPr lang="de-DE" smtClean="0"/>
              <a:t>Methode</a:t>
            </a:r>
          </a:p>
          <a:p>
            <a:r>
              <a:rPr lang="de-DE" smtClean="0"/>
              <a:t>Um die aufgestellten Fragestellungen zu beantworten, wurde die DFG-Studie PLUS re-analysiert (vgl. Tröbst et al., 2016). Mit 1162 Schüler:innen aus 53 vierten Klassen wurde vor und nach einer Unterrichtssequenz ein Leistungstest durchgeführt, bei dem den Schüler:innen naturwissenschaftliche Phänomene sowie dazugehörige Erklärungen präsentiert wurden. Die Erklärungen umfassten sowohl typische alternative Vorstellungen zu Aggregatzuständen und ihren Übergängen als auch wissenschaftlich anerkannte Konzepte. Für jede der Antwortmöglichkeiten sollten die Schüler:innen entscheiden, ob sie diese als richtig oder falsch einstufen. Die Unterstützungsstrategien der Lehrpersonen wurden mittels Videokodierung erfasst. Das angewandte Kodiersystem erfasst sowohl strukturierende, fokussierende, aktivierende und problematisierende Scaffoldingmaßnahmen, als auch Revoicing und Student Revoicing (vgl. Ing et al., 2015; Kleickmann et al., 2010; Mannel et al., 2016; Studhalter et al., 2021).</a:t>
            </a:r>
          </a:p>
          <a:p>
            <a:r>
              <a:rPr lang="de-DE" smtClean="0"/>
              <a:t>Statistische Analysen</a:t>
            </a:r>
          </a:p>
          <a:p>
            <a:r>
              <a:rPr lang="de-DE" smtClean="0"/>
              <a:t>Die Leistungstests wurden mittels latenter Profilanalyse in Mplus 8.5 untersucht (Muthén &amp; Muthén, 1998-2012). Die Profilanzahl wurde durch den Vergleich von Fitindizes (AIC, BIC) ermittelt. Danach wurde eine latente Profiltransitionsanalyse durchgeführt. Erneut wurden die Fitindizes verglichen. Die Mittelwerte zu Zeitpunkt 1 (vor dem Unterricht) und Zeitpunkt 2 (nach dem Unterricht) wurden zur Gewährleistung der besseren Vergleichbarkeit konstant gehalten. Im dritten Schritt wurde die Unterstützungsstrategien als Kovariate in die Analyse einbezogen. Richtung und Signifikanz der Zusammenhänge von Transitionswahrscheinlichkeit und Unterstützungsstrategie wurden mittels odds ratio unter Einbezug des Konfidenzintervalls ermittelt.</a:t>
            </a:r>
          </a:p>
          <a:p>
            <a:r>
              <a:rPr lang="de-DE" smtClean="0"/>
              <a:t>Ergebnisse und Diskussion</a:t>
            </a:r>
          </a:p>
          <a:p>
            <a:r>
              <a:rPr lang="de-DE" smtClean="0"/>
              <a:t>Bei der Analyse wurden drei Konzeptprofile identifiziert:</a:t>
            </a:r>
          </a:p>
          <a:p>
            <a:r>
              <a:rPr lang="de-DE" smtClean="0"/>
              <a:t>- Konzeptprofil 1: Überwiegend alternatives Konzept</a:t>
            </a:r>
          </a:p>
          <a:p>
            <a:r>
              <a:rPr lang="de-DE" smtClean="0"/>
              <a:t>- Konzeptprofil 2: Überwiegend Koexistenz von alternativem und wissenschaftlichem Konzept</a:t>
            </a:r>
          </a:p>
          <a:p>
            <a:r>
              <a:rPr lang="de-DE" smtClean="0"/>
              <a:t>- Konzeptprofil 3: Überwiegend wissenschaftliches Konzept</a:t>
            </a:r>
          </a:p>
          <a:p>
            <a:r>
              <a:rPr lang="de-DE" smtClean="0"/>
              <a:t>Zu Zeitpunkt 1 befand sich ein Großteil der Schüler:innen in den Konzeptprofilen 1 (511 Schüler:innen) und 2 (517 Schüler:innen). Etwa die Hälfte von ihnen verbleibt in diesem Konzeptprofil, während rund ein Drittel in das Konzeptprofil 3 wechselt. Von den 134 Schüler:innen die sich zu Zeitpunkt 1 in Konzeptprofil 3 befanden, verblieben 93% in diesem. 7% von ihnen wechselten in die Konzeptprofile 1 und 2. Der Einbezug der Unterstützungsstrategien zeigt differentielle Effekte auf die Transitionswahrscheinlichkeit. Die Transitionswahrscheinlichkeit von Konzeptprofil 1 zu Konzeptprofil 2 steigt beim Einsatz problematisierender Strategien. Die Transitionswahrscheinlichkeit von Konzeptprofil 1 zu Konzeptprofil 3 wird positiv durch aktivierende und strukturierende Strategien sowie Revoicing beeinflusst, verringert sich jedoch bei fokussierenden Strategien. Beim Wechsel von Konzeptprofil 2 in Konzeptprofil 3 zeigen sich aktivierende Strategien und Revoicing als förderlich.</a:t>
            </a:r>
          </a:p>
          <a:p>
            <a:r>
              <a:rPr lang="de-DE" smtClean="0"/>
              <a:t>Die Ergebnisse zeigen, dass Unterstützungsstrategien nicht für alle Schüler:innen gleichermaßen förderlich sind und erlauben die Schlussfolgerung, dass Lehrpersonen den Lernstand ihrer Schüler:innen fortlaufend diagnostizieren sollten, um Unterstützungsstrategien adaptiv einzusetzen.</a:t>
            </a:r>
          </a:p>
          <a:p>
            <a:r>
              <a:rPr lang="de-DE" sz="1200" smtClean="0">
                <a:effectLst/>
              </a:rPr>
              <a:t> </a:t>
            </a:r>
          </a:p>
          <a:p>
            <a:endParaRPr lang="de-DE" smtClean="0"/>
          </a:p>
        </p:txBody>
      </p:sp>
      <p:sp>
        <p:nvSpPr>
          <p:cNvPr id="4" name="Foliennummernplatzhalter 3"/>
          <p:cNvSpPr>
            <a:spLocks noGrp="1"/>
          </p:cNvSpPr>
          <p:nvPr>
            <p:ph type="sldNum" sz="quarter" idx="10"/>
          </p:nvPr>
        </p:nvSpPr>
        <p:spPr/>
        <p:txBody>
          <a:bodyPr/>
          <a:lstStyle/>
          <a:p>
            <a:fld id="{B82CABCA-8C1E-4156-B54C-4A689ED30C35}" type="slidenum">
              <a:rPr lang="en-US" smtClean="0"/>
              <a:t>20</a:t>
            </a:fld>
            <a:endParaRPr lang="en-US"/>
          </a:p>
        </p:txBody>
      </p:sp>
    </p:spTree>
    <p:extLst>
      <p:ext uri="{BB962C8B-B14F-4D97-AF65-F5344CB8AC3E}">
        <p14:creationId xmlns:p14="http://schemas.microsoft.com/office/powerpoint/2010/main" val="20466100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Conny:</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smtClean="0">
                <a:solidFill>
                  <a:schemeClr val="tx1"/>
                </a:solidFill>
                <a:effectLst/>
                <a:latin typeface="+mn-lt"/>
                <a:ea typeface="+mn-ea"/>
                <a:cs typeface="+mn-cs"/>
              </a:rPr>
              <a:t>Ich habe im Moment auch nur eine Antwort auf deine erste Frage: Bei der Entscheidung zw. Group Mean und Grand Mean-Zentrierung hatte Annika (Herrmann) auf verschiedenen Workshops folgendes mitgenommen: Es kommt drauf an, wen man fragt. Liegt ein substantielles Interesse vor, sollte man den Level-2-Prädiktor unter statistischer Kontrolle eines Level-1-Prädiktors betrachten und dafür group-mean-centering und cluster means wählen (das haben wir gemacht). Zwar empfehlen Enders &amp; Tofighi (2007) grand-mean-centering; Rights, Preachers &amp; Cole (2020) zeigen aber, dass CGM zu bias führt. Außerdem haben wir uns an Taylor &amp; Lonsdale (2010) orientiert; sie schreiben zur ihrer Analysestrategie: “Each predictor variable was centered on the unique mean of each class (i.e., group mean centered) and entered into the student-level equation; hence, student responses were interpreted relative to their classmates. In addition, a class-aggregate of each predictor variable was entered into the class-level equation. This strategy produces uncorrelated, “pure” estimates of student- and class-level effects (Enders &amp; Tofighi, 2007).” </a:t>
            </a:r>
            <a:br>
              <a:rPr lang="en-US" sz="1200" kern="1200" smtClean="0">
                <a:solidFill>
                  <a:schemeClr val="tx1"/>
                </a:solidFill>
                <a:effectLst/>
                <a:latin typeface="+mn-lt"/>
                <a:ea typeface="+mn-ea"/>
                <a:cs typeface="+mn-cs"/>
              </a:rPr>
            </a:br>
            <a:r>
              <a:rPr lang="en-US" sz="1200" kern="1200" smtClean="0">
                <a:solidFill>
                  <a:schemeClr val="tx1"/>
                </a:solidFill>
                <a:effectLst/>
                <a:latin typeface="+mn-lt"/>
                <a:ea typeface="+mn-ea"/>
                <a:cs typeface="+mn-cs"/>
              </a:rPr>
              <a:t>Aus diesen Gründen haben wir uns für group-mean-centering und cluster means entschieden.</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de-CH" sz="1200" kern="1200" smtClean="0">
                <a:solidFill>
                  <a:schemeClr val="tx1"/>
                </a:solidFill>
                <a:effectLst/>
                <a:latin typeface="+mn-lt"/>
                <a:ea typeface="+mn-ea"/>
                <a:cs typeface="+mn-cs"/>
              </a:rPr>
              <a:t>---</a:t>
            </a:r>
          </a:p>
          <a:p>
            <a:r>
              <a:rPr lang="de-DE" smtClean="0"/>
              <a:t>Der Einfluss des Unterrichtsgesprächs auf selbstbezogene Kognitionen und Interesse von Schüler:innen</a:t>
            </a:r>
          </a:p>
          <a:p>
            <a:r>
              <a:rPr lang="de-DE" u="sng" smtClean="0"/>
              <a:t>Cornelia Schulze</a:t>
            </a:r>
            <a:r>
              <a:rPr lang="de-DE" smtClean="0"/>
              <a:t>, Annika Herrmann, Kim Lange-Schubert, Henrik Saalbach</a:t>
            </a: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kern="1200" smtClean="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de-CH" sz="1200" kern="1200" smtClean="0">
              <a:solidFill>
                <a:schemeClr val="tx1"/>
              </a:solidFill>
              <a:effectLst/>
              <a:latin typeface="+mn-lt"/>
              <a:ea typeface="+mn-ea"/>
              <a:cs typeface="+mn-cs"/>
            </a:endParaRPr>
          </a:p>
          <a:p>
            <a:r>
              <a:rPr lang="de-DE" smtClean="0"/>
              <a:t>Die Gestaltung des Unterrichtsgesprächs durch die Lehrperson beeinflusst Unterrichtsbeteiligung und Lernerfolg von Schüler:innen (Bürgermeister et al., 2019; Decristan et al., 2020, 2023; Gardner, 2019; Schnitzler et al., 2021; van der Veen &amp; van Oers, 2017). Besonders der ko-konstruktive Diskurs, der sich durch Nutzung von Scaffolding- und Revoicing-Techniken auszeichnet, zeigte sich dabei als effektiv (e.g., Hardy et al., 2006; Herrmann et al., 2021; Ing et al., 2015; O’Connor et al., 2017; O’Connor &amp; Michaels, 1993; Pauli, 2010; van de Pol et al., 2010).</a:t>
            </a:r>
          </a:p>
          <a:p>
            <a:r>
              <a:rPr lang="de-DE" smtClean="0"/>
              <a:t>Weniger Studien beschäftigten sich bislang jedoch mit den Auswirkungen des ko-konstruktiven Unterrichtsgesprächs auf selbstbezogene Kognitionen (wie Selbstwirksamkeit, Fähigkeitsselbstkonzept, empfundene Kompetenz) und Interesse der Schüler:innen. Die bisherigen Forschungsergebnisse dazu zeigen ein gemischtes Bild: Einige Studien finden einen positiven Zusammenhang zwischen einzelnen Scaffolding-Techniken (z.B. Kognitive Aktivierung oder Challenge) und selbstbezogenen Kognitionen sowie dem Interesse von Schüler:innen (Böheim et al., 2021; Jin et al., 2021; Kiemer et al., 2015; Pehmer et al., 2015; Schiepe-Tiska et al., 2016). Andere Studien fanden diesen Zusammenhang jedoch nicht (Henschel et al., 2019; Milles &amp; Jansen, 2021). Allerdings beruhen diese Studien meist auf einer Einschätzung der Unterrichtsgesprächsführung durch (jugendliche) Schüler:innen. Aussagekräftiger erscheint jedoch die direkte Observation der Unterrichtsgespräche mittels Videographie, um die tatsächliche Umsetzung von Scaffolding- und Revoicing-Techniken zu beobachten und zu quantifizieren. Zudem ist es wichtig, die Auswirkungen von Unterrichtsgesprächen auch auf jüngere Altersgruppen zu prüfen, nicht zuletzt, weil selbstbezogene Kognitionen und Interesse substantiellen Einfluss auf das Lernverhalten von Schüler:innen haben (e.g., Eccles &amp; Wigfield, 2020) und als Langzeitprädiktor für die Motivation und Lernerfolg gesehen werden können (Schunk &amp; DiBenedetto, 2021; Schwarzer &amp; Jerusalem, 2002).</a:t>
            </a:r>
          </a:p>
          <a:p>
            <a:r>
              <a:rPr lang="de-DE" smtClean="0"/>
              <a:t>Daher fragen wir in der vorliegenden Studie, inwieweit die (objektiv erfasste) Gestaltung des Unterrichtsgespräch die Entwicklung selbstbezogener Kognitionen und Interesse von Schüler:innen in der Grundschule beeinflusst. Dazu haben wir videografierten Unterricht aus der Studie PLUS (e.g., Tröbst et al., 2016) re-analysiert. In dieser Studie wurden vor und nach dem Unterricht selbstbezogene Kognitionen und Interesse von 995 Schüler:innen aus 51 Klassen der Primarstufe erfragt. Die Fragebögen erfassten das Fähigkeitsselbstkonzept, die Selbstwirksamkeit und empfundene Kompetenz sowie das Interesse der Schüler:innen in sechs 4-Punkt Likert-Skalen (Blumberg, 2008; Kauertz et al., 2011). Für die Analyse des Unterrichtsgesprächs haben wir 90 Minuten einer Unterrichtseinheit zum Thema Aggregatzustände des Wassers, welches neu für die Kinder war, kodiert. Das Kodierschema erfasste die Scaffolding-Techniken Clarify, Focus, Activate und Challenge (Studhalter et al., 2021; see also Kleickmann et al., 2010; Mannel et al., 2016) sowie Revoicing-Techniken, bei denen die Lehrperson selbst Äußerungen von Schüler:innen zusammenfasste und elaborierte (Teacher Revoicing) oder diese Aufgabe anderer Schüler:innen übertrug (Student Revoicing, cf. O’Connor et al., 2017; O’Connor &amp; Michaels, 1993).</a:t>
            </a:r>
          </a:p>
          <a:p>
            <a:r>
              <a:rPr lang="de-DE" smtClean="0"/>
              <a:t>Die deskriptiven Daten zeigen, dass selbstbezogene Kognitionen sowohl im Prä- als auch im Posttest im mittleren bis hohen Bereich rangieren (alle Ms &gt; 2.6, alle SDs &lt; 0.9). Scaffolding wurde sehr selten eingesetzt, dabei wurden am meisten Challenge-Techniken genutzt (M = .06, SD = .05; Clarify: M = .02, SD = .02; Focus: M = .02, SD = .02; Activate: M = .04, SD = .04; No Scaffolding: M = .61, SD = .12). Am häufigsten wurde Teacher Revoicing angewandt (M = .24, SD = .08), Student Revoicing wurde hingegen selten angeregt (M = .01, SD = .02). In vorläufigen Analysen mit Multilevel-Modellen zeigten sich negative Einflüsse der Scaffolding-Techniken Activate und Challenge auf das Fähigkeitsselbstkonzept und die Selbstwirksamkeit der Schüler:innen, nicht jedoch auf deren Interesse. Wir diskutieren diese Ergebnisse vor dem Hintergrund ähnlicher Ergebnisse in Bezug auf den Lernerfolg (Studhalter et al., 2021) und den kontrastierenden bisherigen Forschungsergebnissen. Maßnahmen, die der kognitiven Aktivierung von Präkonzepten und der Auseinandersetzung mit diesen dienen, scheinen Schüler:innen zunächst zu verunsichern, sind jedoch langfristig für einen Konzeptwandel unerlässlich.</a:t>
            </a:r>
          </a:p>
          <a:p>
            <a:r>
              <a:rPr lang="de-DE" sz="1200" smtClean="0">
                <a:effectLst/>
              </a:rPr>
              <a:t> </a:t>
            </a:r>
          </a:p>
          <a:p>
            <a:endParaRPr lang="en-US"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smtClean="0">
              <a:solidFill>
                <a:schemeClr val="tx1"/>
              </a:solidFill>
              <a:effectLst/>
              <a:latin typeface="+mn-lt"/>
              <a:ea typeface="+mn-ea"/>
              <a:cs typeface="+mn-cs"/>
            </a:endParaRPr>
          </a:p>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21</a:t>
            </a:fld>
            <a:endParaRPr lang="en-US"/>
          </a:p>
        </p:txBody>
      </p:sp>
    </p:spTree>
    <p:extLst>
      <p:ext uri="{BB962C8B-B14F-4D97-AF65-F5344CB8AC3E}">
        <p14:creationId xmlns:p14="http://schemas.microsoft.com/office/powerpoint/2010/main" val="2752341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Nicola:</a:t>
            </a:r>
          </a:p>
          <a:p>
            <a:endParaRPr lang="de-CH" smtClean="0"/>
          </a:p>
          <a:p>
            <a:r>
              <a:rPr lang="de-DE" smtClean="0"/>
              <a:t>Adaptive Gesprächsführung im Klassenkontext: Effekte auf das konzeptuelle Verständnis im Sachunterricht</a:t>
            </a:r>
          </a:p>
          <a:p>
            <a:r>
              <a:rPr lang="de-DE" u="sng" smtClean="0"/>
              <a:t>Nicola Meschede</a:t>
            </a:r>
            <a:r>
              <a:rPr lang="de-DE" baseline="30000" smtClean="0"/>
              <a:t>1</a:t>
            </a:r>
            <a:r>
              <a:rPr lang="de-DE" smtClean="0"/>
              <a:t>, Ilonca Hardy</a:t>
            </a:r>
            <a:r>
              <a:rPr lang="de-DE" baseline="30000" smtClean="0"/>
              <a:t>2</a:t>
            </a:r>
            <a:r>
              <a:rPr lang="de-DE" smtClean="0"/>
              <a:t>, Susanne Mannel</a:t>
            </a:r>
            <a:r>
              <a:rPr lang="de-DE" baseline="30000" smtClean="0"/>
              <a:t>3</a:t>
            </a:r>
            <a:r>
              <a:rPr lang="de-DE" smtClean="0"/>
              <a:t/>
            </a:r>
            <a:br>
              <a:rPr lang="de-DE" smtClean="0"/>
            </a:br>
            <a:r>
              <a:rPr lang="de-DE" baseline="30000" smtClean="0"/>
              <a:t>1</a:t>
            </a:r>
            <a:r>
              <a:rPr lang="de-DE" smtClean="0"/>
              <a:t>Universität Münster, </a:t>
            </a:r>
            <a:r>
              <a:rPr lang="de-DE" baseline="30000" smtClean="0"/>
              <a:t>2</a:t>
            </a:r>
            <a:r>
              <a:rPr lang="de-DE" smtClean="0"/>
              <a:t>Goethe-Universität Frankfurt, </a:t>
            </a:r>
            <a:r>
              <a:rPr lang="de-DE" baseline="30000" smtClean="0"/>
              <a:t>3</a:t>
            </a:r>
            <a:r>
              <a:rPr lang="de-DE" smtClean="0"/>
              <a:t>ehemals Goethe-Universität Frankfurt</a:t>
            </a:r>
          </a:p>
          <a:p>
            <a:r>
              <a:rPr lang="de-DE" smtClean="0"/>
              <a:t>Adaptivität ist ein zentrales Ziel von Unterricht (Parsons et al., 2018). Sie bezieht sich auf die Passung von lehrkräftegesteuerten Unterrichtsaktivitäten zu den individuellen Voraussetzungen der Lernenden. Dabei wurde beispielsweise von Corno (2008) eine Unterscheidung der Aktivitäten auf Makro- und auf Mikroebene vorgenommen. Während die Makroebene eine übergeordnete Anpassung des Curriculums, beispielsweise durch Differenzierungsmaßnahmen, umfasst, steht auf der Mikroebene die prozessbezogene Anpassung im Rahmen der Lehrkraft-Schüler:innen-Interaktion im Fokus. Die Mikroebene wird auch mit dem Begriff des Scaffolding beschrieben, bei dem die Passung bzw. Kontingenz der Interaktionen für die individuellen Lernbedarfe auf einem abgestimmten Zusammenspiel aus diagnostischen Strategien und Unterstützungsmaßnahmen basiert (van de Pol et al., 2011). Studien zeigen, dass sich die Umsetzung eines adaptiven Unterrichts auf der Mikroebene positiv auf das Lernen von Schüler:innen auswirkt (z.B. van de Pol et al., 2015). Allerdings beziehen sich bisherige Befunde insbesondere auf Kleingruppen bzw. tutorielle Situationen und Effekte der einzelnen Indikatoren einer adaptiven Interaktion für das Lernen wurden bislang nicht untersucht.</a:t>
            </a:r>
          </a:p>
          <a:p>
            <a:r>
              <a:rPr lang="de-DE" smtClean="0"/>
              <a:t>Ziel und Fragestellungen</a:t>
            </a:r>
          </a:p>
          <a:p>
            <a:r>
              <a:rPr lang="de-DE" smtClean="0"/>
              <a:t>Vor diesem Hintergrund zielt die vorliegende Studie auf die Erfassung mikroadaptiver Prozesse im Klassendiskurs zur Beantwortung folgender Fragestellungen:</a:t>
            </a:r>
          </a:p>
          <a:p>
            <a:r>
              <a:rPr lang="de-DE" smtClean="0"/>
              <a:t>1. Inwiefern lässt sich durch die adaptive Gesprächsführung im Klassenkontext das Konzeptwissen von Grundschulkindern zum Inhaltsgebiet Schwimmen und Sinken in zwei Posttests vorhersagen?</a:t>
            </a:r>
          </a:p>
          <a:p>
            <a:r>
              <a:rPr lang="de-DE" smtClean="0"/>
              <a:t>2. Welchen Beitrag leisten die Einzelindikatoren der Diagnostischen Strategien, der Instruktionalen Unterstützung und des Schüler:innenverständnisses?</a:t>
            </a:r>
          </a:p>
          <a:p>
            <a:r>
              <a:rPr lang="de-DE" smtClean="0"/>
              <a:t>Methode</a:t>
            </a:r>
          </a:p>
          <a:p>
            <a:r>
              <a:rPr lang="de-DE" smtClean="0"/>
              <a:t>Die Datengrundlage der Studie bilden Unterrichtstranskripte von N=17 Lehrkräften mit ihren dritten Klassen (N=341 Schüler:innen), die eine Unterrichtsreihe mit zwei Einheiten zum Thema Schwimmen und Sinken im Sachunterricht umsetzten (Decristan et al., 2015). Dabei wurde jeweils die dritte Stunde aus der ersten Einheit videografiert und transkribiert.</a:t>
            </a:r>
          </a:p>
          <a:p>
            <a:r>
              <a:rPr lang="de-DE" smtClean="0"/>
              <a:t>Das Analyseinstrument wurde auf Grundlage bisheriger Ansätze zur Erfassung adaptiver Mikroprozesse entwickelt und auf den Klassenkontext übertragen. Es umfasst die drei zentralen Einzelindikatoren der diagnostischen Strategien, der instruktionalen Unterstützung und des Schüler:innenverständisses (Ruiz-Primo &amp; Furtak, 2007; van de Pol et al., 2011). Zudem wurden Kodierregeln für die Kombination der drei Indikatoren definiert, um einen Globalindex für Adaptivität zu bestimmen (vgl. Hermkes et al.,2018; van de Pol et al.,2012). Zur Berücksichtigung der fachlichen Lernprozesse wurden die Analyseeinheiten an zentralen Schritten des naturwissenschaftlichen Arbeitens ausgerichtet (vgl. Furtak et al.; 2010). Die Anwendung des Instruments erfolgte durch zwei unabhängige Rater mit einer sehr guten Übereinstimmung (κmin = 0.74; κmax = 0.86).</a:t>
            </a:r>
          </a:p>
          <a:p>
            <a:r>
              <a:rPr lang="de-DE" smtClean="0"/>
              <a:t>Das Konzeptwissen der Lernenden zum Schwimmen und Sinken wurde durch einen standardisierten Leistungstest erfasst (EAP/PV-Reliabilität=.52 [Prätest] / .70 [Posttest 1 nach Einheit 1] /.76 [Posttest 2 nach Einheit 2]). Als Kontrollvariablen auf Individualebene wurden naturwissenschaftliche Kompetenz (Martin et al., 2008; EAP/PV-Reliabilität=.70), kognitive Fähigkeit (CFT 20-R, Weiß, 2006; α=.72) sowie Sprachfähigkeit (Eigenentwicklung, α=.72) erhoben.</a:t>
            </a:r>
          </a:p>
          <a:p>
            <a:r>
              <a:rPr lang="de-DE" smtClean="0"/>
              <a:t>Zur Beantwortung der Forschungsfragen wurden Mehrebenenregressionen mit den Indikatoren für adaptive Gesprächsführung auf Klassenebene unter Kontrolle der Variablen auf Individualebene mit Mplus 7 (Muthén &amp; Muthén, 1998-2012) gerechnet.</a:t>
            </a:r>
          </a:p>
          <a:p>
            <a:r>
              <a:rPr lang="de-DE" smtClean="0"/>
              <a:t>Ergebnisse und Diskussion</a:t>
            </a:r>
          </a:p>
          <a:p>
            <a:r>
              <a:rPr lang="de-DE" smtClean="0"/>
              <a:t>Die Ergebnisse (Hardy et al., 2022) zeigen positive Effekte der adaptiven Gesprächsführung (Globalindex) auf das konzeptuelle Verständnis der Lernenden in Posttest 2 (β=.44, p≤.05, R²=.19), nicht jedoch in Posttest 1 (β=.50, p&gt;.05, R²=.25). Dieses weist auf die Bedeutung von Adaptivität insbesondere für die langfristige Konzeptentwicklung hin. In Ergänzung dazu wird derzeit die ebenfalls in der Studie erfasste Bedeutung der Unterrichtsqualitätsdimensionen der kognitiven Aktivierung und konstruktiven Unterstützung geprüft und im Vortrag berichtet.</a:t>
            </a:r>
          </a:p>
          <a:p>
            <a:r>
              <a:rPr lang="de-DE" smtClean="0"/>
              <a:t>Die Einzelindikatoren erwiesen sich ebenfalls nur in Posttest 2 als prädiktiv für das Lernen der Schüler:innen (Diagn. Strategien: β=.70, p≤.001, R²=.49, Instrukt. Unterstützung: β=.40, p≤.05, R²=.16; Schülerverst.: β=.42, p≤.05, R²=.17). Hierbei hatte insbesondere die Verwendung diagnostischer Strategien die deskriptiv größte Vorhersagekraft, was die zentrale Bedeutung der Analyse der Lernstände und Denkweisen von Lernenden unterstreicht. Die Befunde zeigen jedoch, dass die Lehrkräfte insgesamt ein niedriges Niveau an adaptiver Gesprächsführung aufwiesen.</a:t>
            </a:r>
          </a:p>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22</a:t>
            </a:fld>
            <a:endParaRPr lang="en-US"/>
          </a:p>
        </p:txBody>
      </p:sp>
    </p:spTree>
    <p:extLst>
      <p:ext uri="{BB962C8B-B14F-4D97-AF65-F5344CB8AC3E}">
        <p14:creationId xmlns:p14="http://schemas.microsoft.com/office/powerpoint/2010/main" val="7587224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Nicola:</a:t>
            </a:r>
          </a:p>
          <a:p>
            <a:endParaRPr lang="de-CH" smtClean="0"/>
          </a:p>
          <a:p>
            <a:r>
              <a:rPr lang="de-DE" smtClean="0"/>
              <a:t>Adaptive Gesprächsführung im Klassenkontext: Effekte auf das konzeptuelle Verständnis im Sachunterricht</a:t>
            </a:r>
          </a:p>
          <a:p>
            <a:r>
              <a:rPr lang="de-DE" u="sng" smtClean="0"/>
              <a:t>Nicola Meschede</a:t>
            </a:r>
            <a:r>
              <a:rPr lang="de-DE" baseline="30000" smtClean="0"/>
              <a:t>1</a:t>
            </a:r>
            <a:r>
              <a:rPr lang="de-DE" smtClean="0"/>
              <a:t>, Ilonca Hardy</a:t>
            </a:r>
            <a:r>
              <a:rPr lang="de-DE" baseline="30000" smtClean="0"/>
              <a:t>2</a:t>
            </a:r>
            <a:r>
              <a:rPr lang="de-DE" smtClean="0"/>
              <a:t>, Susanne Mannel</a:t>
            </a:r>
            <a:r>
              <a:rPr lang="de-DE" baseline="30000" smtClean="0"/>
              <a:t>3</a:t>
            </a:r>
            <a:r>
              <a:rPr lang="de-DE" smtClean="0"/>
              <a:t/>
            </a:r>
            <a:br>
              <a:rPr lang="de-DE" smtClean="0"/>
            </a:br>
            <a:r>
              <a:rPr lang="de-DE" baseline="30000" smtClean="0"/>
              <a:t>1</a:t>
            </a:r>
            <a:r>
              <a:rPr lang="de-DE" smtClean="0"/>
              <a:t>Universität Münster, </a:t>
            </a:r>
            <a:r>
              <a:rPr lang="de-DE" baseline="30000" smtClean="0"/>
              <a:t>2</a:t>
            </a:r>
            <a:r>
              <a:rPr lang="de-DE" smtClean="0"/>
              <a:t>Goethe-Universität Frankfurt, </a:t>
            </a:r>
            <a:r>
              <a:rPr lang="de-DE" baseline="30000" smtClean="0"/>
              <a:t>3</a:t>
            </a:r>
            <a:r>
              <a:rPr lang="de-DE" smtClean="0"/>
              <a:t>ehemals Goethe-Universität Frankfurt</a:t>
            </a:r>
          </a:p>
          <a:p>
            <a:r>
              <a:rPr lang="de-DE" smtClean="0"/>
              <a:t>Adaptivität ist ein zentrales Ziel von Unterricht (Parsons et al., 2018). Sie bezieht sich auf die Passung von lehrkräftegesteuerten Unterrichtsaktivitäten zu den individuellen Voraussetzungen der Lernenden. Dabei wurde beispielsweise von Corno (2008) eine Unterscheidung der Aktivitäten auf Makro- und auf Mikroebene vorgenommen. Während die Makroebene eine übergeordnete Anpassung des Curriculums, beispielsweise durch Differenzierungsmaßnahmen, umfasst, steht auf der Mikroebene die prozessbezogene Anpassung im Rahmen der Lehrkraft-Schüler:innen-Interaktion im Fokus. Die Mikroebene wird auch mit dem Begriff des Scaffolding beschrieben, bei dem die Passung bzw. Kontingenz der Interaktionen für die individuellen Lernbedarfe auf einem abgestimmten Zusammenspiel aus diagnostischen Strategien und Unterstützungsmaßnahmen basiert (van de Pol et al., 2011). Studien zeigen, dass sich die Umsetzung eines adaptiven Unterrichts auf der Mikroebene positiv auf das Lernen von Schüler:innen auswirkt (z.B. van de Pol et al., 2015). Allerdings beziehen sich bisherige Befunde insbesondere auf Kleingruppen bzw. tutorielle Situationen und Effekte der einzelnen Indikatoren einer adaptiven Interaktion für das Lernen wurden bislang nicht untersucht.</a:t>
            </a:r>
          </a:p>
          <a:p>
            <a:r>
              <a:rPr lang="de-DE" smtClean="0"/>
              <a:t>Ziel und Fragestellungen</a:t>
            </a:r>
          </a:p>
          <a:p>
            <a:r>
              <a:rPr lang="de-DE" smtClean="0"/>
              <a:t>Vor diesem Hintergrund zielt die vorliegende Studie auf die Erfassung mikroadaptiver Prozesse im Klassendiskurs zur Beantwortung folgender Fragestellungen:</a:t>
            </a:r>
          </a:p>
          <a:p>
            <a:r>
              <a:rPr lang="de-DE" smtClean="0"/>
              <a:t>1. Inwiefern lässt sich durch die adaptive Gesprächsführung im Klassenkontext das Konzeptwissen von Grundschulkindern zum Inhaltsgebiet Schwimmen und Sinken in zwei Posttests vorhersagen?</a:t>
            </a:r>
          </a:p>
          <a:p>
            <a:r>
              <a:rPr lang="de-DE" smtClean="0"/>
              <a:t>2. Welchen Beitrag leisten die Einzelindikatoren der Diagnostischen Strategien, der Instruktionalen Unterstützung und des Schüler:innenverständnisses?</a:t>
            </a:r>
          </a:p>
          <a:p>
            <a:r>
              <a:rPr lang="de-DE" smtClean="0"/>
              <a:t>Methode</a:t>
            </a:r>
          </a:p>
          <a:p>
            <a:r>
              <a:rPr lang="de-DE" smtClean="0"/>
              <a:t>Die Datengrundlage der Studie bilden Unterrichtstranskripte von N=17 Lehrkräften mit ihren dritten Klassen (N=341 Schüler:innen), die eine Unterrichtsreihe mit zwei Einheiten zum Thema Schwimmen und Sinken im Sachunterricht umsetzten (Decristan et al., 2015). Dabei wurde jeweils die dritte Stunde aus der ersten Einheit videografiert und transkribiert.</a:t>
            </a:r>
          </a:p>
          <a:p>
            <a:r>
              <a:rPr lang="de-DE" smtClean="0"/>
              <a:t>Das Analyseinstrument wurde auf Grundlage bisheriger Ansätze zur Erfassung adaptiver Mikroprozesse entwickelt und auf den Klassenkontext übertragen. Es umfasst die drei zentralen Einzelindikatoren der diagnostischen Strategien, der instruktionalen Unterstützung und des Schüler:innenverständisses (Ruiz-Primo &amp; Furtak, 2007; van de Pol et al., 2011). Zudem wurden Kodierregeln für die Kombination der drei Indikatoren definiert, um einen Globalindex für Adaptivität zu bestimmen (vgl. Hermkes et al.,2018; van de Pol et al.,2012). Zur Berücksichtigung der fachlichen Lernprozesse wurden die Analyseeinheiten an zentralen Schritten des naturwissenschaftlichen Arbeitens ausgerichtet (vgl. Furtak et al.; 2010). Die Anwendung des Instruments erfolgte durch zwei unabhängige Rater mit einer sehr guten Übereinstimmung (κmin = 0.74; κmax = 0.86).</a:t>
            </a:r>
          </a:p>
          <a:p>
            <a:r>
              <a:rPr lang="de-DE" smtClean="0"/>
              <a:t>Das Konzeptwissen der Lernenden zum Schwimmen und Sinken wurde durch einen standardisierten Leistungstest erfasst (EAP/PV-Reliabilität=.52 [Prätest] / .70 [Posttest 1 nach Einheit 1] /.76 [Posttest 2 nach Einheit 2]). Als Kontrollvariablen auf Individualebene wurden naturwissenschaftliche Kompetenz (Martin et al., 2008; EAP/PV-Reliabilität=.70), kognitive Fähigkeit (CFT 20-R, Weiß, 2006; α=.72) sowie Sprachfähigkeit (Eigenentwicklung, α=.72) erhoben.</a:t>
            </a:r>
          </a:p>
          <a:p>
            <a:r>
              <a:rPr lang="de-DE" smtClean="0"/>
              <a:t>Zur Beantwortung der Forschungsfragen wurden Mehrebenenregressionen mit den Indikatoren für adaptive Gesprächsführung auf Klassenebene unter Kontrolle der Variablen auf Individualebene mit Mplus 7 (Muthén &amp; Muthén, 1998-2012) gerechnet.</a:t>
            </a:r>
          </a:p>
          <a:p>
            <a:r>
              <a:rPr lang="de-DE" smtClean="0"/>
              <a:t>Ergebnisse und Diskussion</a:t>
            </a:r>
          </a:p>
          <a:p>
            <a:r>
              <a:rPr lang="de-DE" smtClean="0"/>
              <a:t>Die Ergebnisse (Hardy et al., 2022) zeigen positive Effekte der adaptiven Gesprächsführung (Globalindex) auf das konzeptuelle Verständnis der Lernenden in Posttest 2 (β=.44, p≤.05, R²=.19), nicht jedoch in Posttest 1 (β=.50, p&gt;.05, R²=.25). Dieses weist auf die Bedeutung von Adaptivität insbesondere für die langfristige Konzeptentwicklung hin. In Ergänzung dazu wird derzeit die ebenfalls in der Studie erfasste Bedeutung der Unterrichtsqualitätsdimensionen der kognitiven Aktivierung und konstruktiven Unterstützung geprüft und im Vortrag berichtet.</a:t>
            </a:r>
          </a:p>
          <a:p>
            <a:r>
              <a:rPr lang="de-DE" smtClean="0"/>
              <a:t>Die Einzelindikatoren erwiesen sich ebenfalls nur in Posttest 2 als prädiktiv für das Lernen der Schüler:innen (Diagn. Strategien: β=.70, p≤.001, R²=.49, Instrukt. Unterstützung: β=.40, p≤.05, R²=.16; Schülerverst.: β=.42, p≤.05, R²=.17). Hierbei hatte insbesondere die Verwendung diagnostischer Strategien die deskriptiv größte Vorhersagekraft, was die zentrale Bedeutung der Analyse der Lernstände und Denkweisen von Lernenden unterstreicht. Die Befunde zeigen jedoch, dass die Lehrkräfte insgesamt ein niedriges Niveau an adaptiver Gesprächsführung aufwiesen.</a:t>
            </a:r>
          </a:p>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23</a:t>
            </a:fld>
            <a:endParaRPr lang="en-US"/>
          </a:p>
        </p:txBody>
      </p:sp>
    </p:spTree>
    <p:extLst>
      <p:ext uri="{BB962C8B-B14F-4D97-AF65-F5344CB8AC3E}">
        <p14:creationId xmlns:p14="http://schemas.microsoft.com/office/powerpoint/2010/main" val="33609787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3</a:t>
            </a:fld>
            <a:endParaRPr lang="en-US"/>
          </a:p>
        </p:txBody>
      </p:sp>
    </p:spTree>
    <p:extLst>
      <p:ext uri="{BB962C8B-B14F-4D97-AF65-F5344CB8AC3E}">
        <p14:creationId xmlns:p14="http://schemas.microsoft.com/office/powerpoint/2010/main" val="2141694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4</a:t>
            </a:fld>
            <a:endParaRPr lang="en-US"/>
          </a:p>
        </p:txBody>
      </p:sp>
    </p:spTree>
    <p:extLst>
      <p:ext uri="{BB962C8B-B14F-4D97-AF65-F5344CB8AC3E}">
        <p14:creationId xmlns:p14="http://schemas.microsoft.com/office/powerpoint/2010/main" val="331252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5</a:t>
            </a:fld>
            <a:endParaRPr lang="en-US"/>
          </a:p>
        </p:txBody>
      </p:sp>
    </p:spTree>
    <p:extLst>
      <p:ext uri="{BB962C8B-B14F-4D97-AF65-F5344CB8AC3E}">
        <p14:creationId xmlns:p14="http://schemas.microsoft.com/office/powerpoint/2010/main" val="42677814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6</a:t>
            </a:fld>
            <a:endParaRPr lang="en-US"/>
          </a:p>
        </p:txBody>
      </p:sp>
    </p:spTree>
    <p:extLst>
      <p:ext uri="{BB962C8B-B14F-4D97-AF65-F5344CB8AC3E}">
        <p14:creationId xmlns:p14="http://schemas.microsoft.com/office/powerpoint/2010/main" val="141435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7</a:t>
            </a:fld>
            <a:endParaRPr lang="en-US"/>
          </a:p>
        </p:txBody>
      </p:sp>
    </p:spTree>
    <p:extLst>
      <p:ext uri="{BB962C8B-B14F-4D97-AF65-F5344CB8AC3E}">
        <p14:creationId xmlns:p14="http://schemas.microsoft.com/office/powerpoint/2010/main" val="8290818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Endogenität/Dynamik</a:t>
            </a:r>
            <a:r>
              <a:rPr lang="de-CH" baseline="0" smtClean="0"/>
              <a:t> ist rauskontrolliert, weil man den Lernzugewinn für den Vortest korrigiert und damit auch für den potentiellen Anteil, den dieser im Effekt der Unterstützung erklären könnte.</a:t>
            </a:r>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8</a:t>
            </a:fld>
            <a:endParaRPr lang="en-US"/>
          </a:p>
        </p:txBody>
      </p:sp>
    </p:spTree>
    <p:extLst>
      <p:ext uri="{BB962C8B-B14F-4D97-AF65-F5344CB8AC3E}">
        <p14:creationId xmlns:p14="http://schemas.microsoft.com/office/powerpoint/2010/main" val="24315156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smtClean="0"/>
              <a:t>Endogenität/Dynamik</a:t>
            </a:r>
            <a:r>
              <a:rPr lang="de-CH" baseline="0" smtClean="0"/>
              <a:t> ist rauskontrolliert, weil man den Lernzugewinn für den Vortest korrigiert und damit auch für den potentiellen Anteil, den dieser im Effekt der Unterstützung erklären könnte.</a:t>
            </a:r>
            <a:endParaRPr lang="en-US"/>
          </a:p>
        </p:txBody>
      </p:sp>
      <p:sp>
        <p:nvSpPr>
          <p:cNvPr id="4" name="Foliennummernplatzhalter 3"/>
          <p:cNvSpPr>
            <a:spLocks noGrp="1"/>
          </p:cNvSpPr>
          <p:nvPr>
            <p:ph type="sldNum" sz="quarter" idx="10"/>
          </p:nvPr>
        </p:nvSpPr>
        <p:spPr/>
        <p:txBody>
          <a:bodyPr/>
          <a:lstStyle/>
          <a:p>
            <a:fld id="{B82CABCA-8C1E-4156-B54C-4A689ED30C35}" type="slidenum">
              <a:rPr lang="en-US" smtClean="0"/>
              <a:t>9</a:t>
            </a:fld>
            <a:endParaRPr lang="en-US"/>
          </a:p>
        </p:txBody>
      </p:sp>
    </p:spTree>
    <p:extLst>
      <p:ext uri="{BB962C8B-B14F-4D97-AF65-F5344CB8AC3E}">
        <p14:creationId xmlns:p14="http://schemas.microsoft.com/office/powerpoint/2010/main" val="22903968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smtClean="0"/>
              <a:t>Titelmasterformat durch Klicken bearbeiten</a:t>
            </a:r>
            <a:endParaRPr lang="en-US"/>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smtClean="0"/>
              <a:t>Formatvorlage des Untertitelmasters durch Klicken bearbeiten</a:t>
            </a:r>
            <a:endParaRPr lang="en-US"/>
          </a:p>
        </p:txBody>
      </p:sp>
      <p:sp>
        <p:nvSpPr>
          <p:cNvPr id="4" name="Datumsplatzhalter 3"/>
          <p:cNvSpPr>
            <a:spLocks noGrp="1"/>
          </p:cNvSpPr>
          <p:nvPr>
            <p:ph type="dt" sz="half" idx="10"/>
          </p:nvPr>
        </p:nvSpPr>
        <p:spPr/>
        <p:txBody>
          <a:bodyPr/>
          <a:lstStyle/>
          <a:p>
            <a:fld id="{D5E06265-5635-4A97-93D9-44F072131946}" type="datetimeFigureOut">
              <a:rPr lang="en-US" smtClean="0"/>
              <a:t>3/15/2024</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4040501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Vertikaler Textplatzhalter 2"/>
          <p:cNvSpPr>
            <a:spLocks noGrp="1"/>
          </p:cNvSpPr>
          <p:nvPr>
            <p:ph type="body" orient="vert" idx="1"/>
          </p:nvPr>
        </p:nvSpPr>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D5E06265-5635-4A97-93D9-44F072131946}" type="datetimeFigureOut">
              <a:rPr lang="en-US" smtClean="0"/>
              <a:t>3/15/2024</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486669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smtClean="0"/>
              <a:t>Titelmasterformat durch Klicken bearbeiten</a:t>
            </a:r>
            <a:endParaRPr lang="en-US"/>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D5E06265-5635-4A97-93D9-44F072131946}" type="datetimeFigureOut">
              <a:rPr lang="en-US" smtClean="0"/>
              <a:t>3/15/2024</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3354219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idx="1"/>
          </p:nvPr>
        </p:nvSpPr>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10"/>
          </p:nvPr>
        </p:nvSpPr>
        <p:spPr/>
        <p:txBody>
          <a:bodyPr/>
          <a:lstStyle/>
          <a:p>
            <a:fld id="{D5E06265-5635-4A97-93D9-44F072131946}" type="datetimeFigureOut">
              <a:rPr lang="en-US" smtClean="0"/>
              <a:t>3/15/2024</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2745495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smtClean="0"/>
              <a:t>Titelmasterformat durch Klicken bearbeiten</a:t>
            </a:r>
            <a:endParaRPr lang="en-US"/>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smtClean="0"/>
              <a:t>Formatvorlagen des Textmasters bearbeiten</a:t>
            </a:r>
          </a:p>
        </p:txBody>
      </p:sp>
      <p:sp>
        <p:nvSpPr>
          <p:cNvPr id="4" name="Datumsplatzhalter 3"/>
          <p:cNvSpPr>
            <a:spLocks noGrp="1"/>
          </p:cNvSpPr>
          <p:nvPr>
            <p:ph type="dt" sz="half" idx="10"/>
          </p:nvPr>
        </p:nvSpPr>
        <p:spPr/>
        <p:txBody>
          <a:bodyPr/>
          <a:lstStyle/>
          <a:p>
            <a:fld id="{D5E06265-5635-4A97-93D9-44F072131946}" type="datetimeFigureOut">
              <a:rPr lang="en-US" smtClean="0"/>
              <a:t>3/15/2024</a:t>
            </a:fld>
            <a:endParaRPr lang="en-US"/>
          </a:p>
        </p:txBody>
      </p:sp>
      <p:sp>
        <p:nvSpPr>
          <p:cNvPr id="5" name="Fußzeilenplatzhalter 4"/>
          <p:cNvSpPr>
            <a:spLocks noGrp="1"/>
          </p:cNvSpPr>
          <p:nvPr>
            <p:ph type="ftr" sz="quarter" idx="11"/>
          </p:nvPr>
        </p:nvSpPr>
        <p:spPr/>
        <p:txBody>
          <a:bodyPr/>
          <a:lstStyle/>
          <a:p>
            <a:endParaRPr lang="en-US"/>
          </a:p>
        </p:txBody>
      </p:sp>
      <p:sp>
        <p:nvSpPr>
          <p:cNvPr id="6" name="Foliennummernplatzhalter 5"/>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953721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Inhaltsplatzhalter 2"/>
          <p:cNvSpPr>
            <a:spLocks noGrp="1"/>
          </p:cNvSpPr>
          <p:nvPr>
            <p:ph sz="half" idx="1"/>
          </p:nvPr>
        </p:nvSpPr>
        <p:spPr>
          <a:xfrm>
            <a:off x="838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Inhaltsplatzhalter 3"/>
          <p:cNvSpPr>
            <a:spLocks noGrp="1"/>
          </p:cNvSpPr>
          <p:nvPr>
            <p:ph sz="half" idx="2"/>
          </p:nvPr>
        </p:nvSpPr>
        <p:spPr>
          <a:xfrm>
            <a:off x="6172200" y="1825625"/>
            <a:ext cx="5181600" cy="435133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Datumsplatzhalter 4"/>
          <p:cNvSpPr>
            <a:spLocks noGrp="1"/>
          </p:cNvSpPr>
          <p:nvPr>
            <p:ph type="dt" sz="half" idx="10"/>
          </p:nvPr>
        </p:nvSpPr>
        <p:spPr/>
        <p:txBody>
          <a:bodyPr/>
          <a:lstStyle/>
          <a:p>
            <a:fld id="{D5E06265-5635-4A97-93D9-44F072131946}" type="datetimeFigureOut">
              <a:rPr lang="en-US" smtClean="0"/>
              <a:t>3/15/2024</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7862036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smtClean="0"/>
              <a:t>Titelmasterformat durch Klicken bearbeiten</a:t>
            </a:r>
            <a:endParaRPr lang="en-US"/>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4" name="Inhaltsplatzhalter 3"/>
          <p:cNvSpPr>
            <a:spLocks noGrp="1"/>
          </p:cNvSpPr>
          <p:nvPr>
            <p:ph sz="half" idx="2"/>
          </p:nvPr>
        </p:nvSpPr>
        <p:spPr>
          <a:xfrm>
            <a:off x="839788" y="2505075"/>
            <a:ext cx="5157787"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Formatvorlagen des Textmasters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7" name="Datumsplatzhalter 6"/>
          <p:cNvSpPr>
            <a:spLocks noGrp="1"/>
          </p:cNvSpPr>
          <p:nvPr>
            <p:ph type="dt" sz="half" idx="10"/>
          </p:nvPr>
        </p:nvSpPr>
        <p:spPr/>
        <p:txBody>
          <a:bodyPr/>
          <a:lstStyle/>
          <a:p>
            <a:fld id="{D5E06265-5635-4A97-93D9-44F072131946}" type="datetimeFigureOut">
              <a:rPr lang="en-US" smtClean="0"/>
              <a:t>3/15/2024</a:t>
            </a:fld>
            <a:endParaRPr lang="en-US"/>
          </a:p>
        </p:txBody>
      </p:sp>
      <p:sp>
        <p:nvSpPr>
          <p:cNvPr id="8" name="Fußzeilenplatzhalter 7"/>
          <p:cNvSpPr>
            <a:spLocks noGrp="1"/>
          </p:cNvSpPr>
          <p:nvPr>
            <p:ph type="ftr" sz="quarter" idx="11"/>
          </p:nvPr>
        </p:nvSpPr>
        <p:spPr/>
        <p:txBody>
          <a:bodyPr/>
          <a:lstStyle/>
          <a:p>
            <a:endParaRPr lang="en-US"/>
          </a:p>
        </p:txBody>
      </p:sp>
      <p:sp>
        <p:nvSpPr>
          <p:cNvPr id="9" name="Foliennummernplatzhalter 8"/>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419628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3" name="Datumsplatzhalter 2"/>
          <p:cNvSpPr>
            <a:spLocks noGrp="1"/>
          </p:cNvSpPr>
          <p:nvPr>
            <p:ph type="dt" sz="half" idx="10"/>
          </p:nvPr>
        </p:nvSpPr>
        <p:spPr/>
        <p:txBody>
          <a:bodyPr/>
          <a:lstStyle/>
          <a:p>
            <a:fld id="{D5E06265-5635-4A97-93D9-44F072131946}" type="datetimeFigureOut">
              <a:rPr lang="en-US" smtClean="0"/>
              <a:t>3/15/2024</a:t>
            </a:fld>
            <a:endParaRPr lang="en-US"/>
          </a:p>
        </p:txBody>
      </p:sp>
      <p:sp>
        <p:nvSpPr>
          <p:cNvPr id="4" name="Fußzeilenplatzhalter 3"/>
          <p:cNvSpPr>
            <a:spLocks noGrp="1"/>
          </p:cNvSpPr>
          <p:nvPr>
            <p:ph type="ftr" sz="quarter" idx="11"/>
          </p:nvPr>
        </p:nvSpPr>
        <p:spPr/>
        <p:txBody>
          <a:bodyPr/>
          <a:lstStyle/>
          <a:p>
            <a:endParaRPr lang="en-US"/>
          </a:p>
        </p:txBody>
      </p:sp>
      <p:sp>
        <p:nvSpPr>
          <p:cNvPr id="5" name="Foliennummernplatzhalter 4"/>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3912738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5E06265-5635-4A97-93D9-44F072131946}" type="datetimeFigureOut">
              <a:rPr lang="en-US" smtClean="0"/>
              <a:t>3/15/2024</a:t>
            </a:fld>
            <a:endParaRPr lang="en-US"/>
          </a:p>
        </p:txBody>
      </p:sp>
      <p:sp>
        <p:nvSpPr>
          <p:cNvPr id="3" name="Fußzeilenplatzhalter 2"/>
          <p:cNvSpPr>
            <a:spLocks noGrp="1"/>
          </p:cNvSpPr>
          <p:nvPr>
            <p:ph type="ftr" sz="quarter" idx="11"/>
          </p:nvPr>
        </p:nvSpPr>
        <p:spPr/>
        <p:txBody>
          <a:bodyPr/>
          <a:lstStyle/>
          <a:p>
            <a:endParaRPr lang="en-US"/>
          </a:p>
        </p:txBody>
      </p:sp>
      <p:sp>
        <p:nvSpPr>
          <p:cNvPr id="4" name="Foliennummernplatzhalter 3"/>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2005725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D5E06265-5635-4A97-93D9-44F072131946}" type="datetimeFigureOut">
              <a:rPr lang="en-US" smtClean="0"/>
              <a:t>3/15/2024</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1362156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smtClean="0"/>
              <a:t>Titelmasterformat durch Klicken bearbeiten</a:t>
            </a:r>
            <a:endParaRPr lang="en-US"/>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smtClean="0"/>
              <a:t>Formatvorlagen des Textmasters bearbeiten</a:t>
            </a:r>
          </a:p>
        </p:txBody>
      </p:sp>
      <p:sp>
        <p:nvSpPr>
          <p:cNvPr id="5" name="Datumsplatzhalter 4"/>
          <p:cNvSpPr>
            <a:spLocks noGrp="1"/>
          </p:cNvSpPr>
          <p:nvPr>
            <p:ph type="dt" sz="half" idx="10"/>
          </p:nvPr>
        </p:nvSpPr>
        <p:spPr/>
        <p:txBody>
          <a:bodyPr/>
          <a:lstStyle/>
          <a:p>
            <a:fld id="{D5E06265-5635-4A97-93D9-44F072131946}" type="datetimeFigureOut">
              <a:rPr lang="en-US" smtClean="0"/>
              <a:t>3/15/2024</a:t>
            </a:fld>
            <a:endParaRPr lang="en-US"/>
          </a:p>
        </p:txBody>
      </p:sp>
      <p:sp>
        <p:nvSpPr>
          <p:cNvPr id="6" name="Fußzeilenplatzhalter 5"/>
          <p:cNvSpPr>
            <a:spLocks noGrp="1"/>
          </p:cNvSpPr>
          <p:nvPr>
            <p:ph type="ftr" sz="quarter" idx="11"/>
          </p:nvPr>
        </p:nvSpPr>
        <p:spPr/>
        <p:txBody>
          <a:bodyPr/>
          <a:lstStyle/>
          <a:p>
            <a:endParaRPr lang="en-US"/>
          </a:p>
        </p:txBody>
      </p:sp>
      <p:sp>
        <p:nvSpPr>
          <p:cNvPr id="7" name="Foliennummernplatzhalter 6"/>
          <p:cNvSpPr>
            <a:spLocks noGrp="1"/>
          </p:cNvSpPr>
          <p:nvPr>
            <p:ph type="sldNum" sz="quarter" idx="12"/>
          </p:nvPr>
        </p:nvSpPr>
        <p:spPr/>
        <p:txBody>
          <a:bodyPr/>
          <a:lstStyle/>
          <a:p>
            <a:fld id="{0E27E116-35BE-4869-89E3-3340714605C7}" type="slidenum">
              <a:rPr lang="en-US" smtClean="0"/>
              <a:t>‹Nr.›</a:t>
            </a:fld>
            <a:endParaRPr lang="en-US"/>
          </a:p>
        </p:txBody>
      </p:sp>
    </p:spTree>
    <p:extLst>
      <p:ext uri="{BB962C8B-B14F-4D97-AF65-F5344CB8AC3E}">
        <p14:creationId xmlns:p14="http://schemas.microsoft.com/office/powerpoint/2010/main" val="3149667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smtClean="0"/>
              <a:t>Titelmasterformat durch Klicken bearbeiten</a:t>
            </a:r>
            <a:endParaRPr lang="en-US"/>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E06265-5635-4A97-93D9-44F072131946}" type="datetimeFigureOut">
              <a:rPr lang="en-US" smtClean="0"/>
              <a:t>3/15/2024</a:t>
            </a:fld>
            <a:endParaRPr lang="en-US"/>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27E116-35BE-4869-89E3-3340714605C7}" type="slidenum">
              <a:rPr lang="en-US" smtClean="0"/>
              <a:t>‹Nr.›</a:t>
            </a:fld>
            <a:endParaRPr lang="en-US"/>
          </a:p>
        </p:txBody>
      </p:sp>
    </p:spTree>
    <p:extLst>
      <p:ext uri="{BB962C8B-B14F-4D97-AF65-F5344CB8AC3E}">
        <p14:creationId xmlns:p14="http://schemas.microsoft.com/office/powerpoint/2010/main" val="3601558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peter1328/presentations"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3758/s13428-020-01398-0" TargetMode="External"/><Relationship Id="rId3" Type="http://schemas.openxmlformats.org/officeDocument/2006/relationships/hyperlink" Target="https://www.google.com/search?client=firefox-b-d&amp;q=beta+regression+brms" TargetMode="External"/><Relationship Id="rId7" Type="http://schemas.openxmlformats.org/officeDocument/2006/relationships/hyperlink" Target="https://doi.org/10.1080/00220973.2023.2246187" TargetMode="External"/><Relationship Id="rId12" Type="http://schemas.openxmlformats.org/officeDocument/2006/relationships/hyperlink" Target="https://github.com/peter1328/presentation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andrewheiss.com/blog/2021/11/08/beta-regression-guide/" TargetMode="External"/><Relationship Id="rId11" Type="http://schemas.openxmlformats.org/officeDocument/2006/relationships/image" Target="../media/image1.png"/><Relationship Id="rId5" Type="http://schemas.openxmlformats.org/officeDocument/2006/relationships/hyperlink" Target="https://doi.org/10.1080/00220973.2019.1652137" TargetMode="External"/><Relationship Id="rId10" Type="http://schemas.openxmlformats.org/officeDocument/2006/relationships/hyperlink" Target="https://doi.org/10.3758/s13428-023-02204-3" TargetMode="External"/><Relationship Id="rId4" Type="http://schemas.openxmlformats.org/officeDocument/2006/relationships/hyperlink" Target="https://doi.org/10.3102/1076998614547576" TargetMode="External"/><Relationship Id="rId9" Type="http://schemas.openxmlformats.org/officeDocument/2006/relationships/hyperlink" Target="https://orbi.uliege.be/bitstream/2268/120934/1/JAM_Monseur_Adams.pdf"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p:cNvSpPr txBox="1"/>
          <p:nvPr/>
        </p:nvSpPr>
        <p:spPr>
          <a:xfrm>
            <a:off x="1557092" y="3124636"/>
            <a:ext cx="8987247" cy="584775"/>
          </a:xfrm>
          <a:prstGeom prst="rect">
            <a:avLst/>
          </a:prstGeom>
          <a:noFill/>
        </p:spPr>
        <p:txBody>
          <a:bodyPr wrap="square" rtlCol="0">
            <a:spAutoFit/>
          </a:bodyPr>
          <a:lstStyle/>
          <a:p>
            <a:pPr algn="ctr"/>
            <a:r>
              <a:rPr lang="de-CH" sz="3200" smtClean="0">
                <a:solidFill>
                  <a:schemeClr val="bg1"/>
                </a:solidFill>
                <a:latin typeface="Arial" panose="020B0604020202020204" pitchFamily="34" charset="0"/>
                <a:cs typeface="Arial" panose="020B0604020202020204" pitchFamily="34" charset="0"/>
              </a:rPr>
              <a:t>Die langweiligste Lernvoraussetzung der Welt</a:t>
            </a:r>
            <a:endParaRPr lang="en-US" sz="3200">
              <a:solidFill>
                <a:schemeClr val="bg1"/>
              </a:solidFill>
              <a:latin typeface="Arial" panose="020B0604020202020204" pitchFamily="34" charset="0"/>
              <a:cs typeface="Arial" panose="020B0604020202020204" pitchFamily="34" charset="0"/>
            </a:endParaRPr>
          </a:p>
        </p:txBody>
      </p:sp>
      <p:pic>
        <p:nvPicPr>
          <p:cNvPr id="3" name="Grafik 2"/>
          <p:cNvPicPr>
            <a:picLocks noChangeAspect="1"/>
          </p:cNvPicPr>
          <p:nvPr/>
        </p:nvPicPr>
        <p:blipFill>
          <a:blip r:embed="rId3"/>
          <a:stretch>
            <a:fillRect/>
          </a:stretch>
        </p:blipFill>
        <p:spPr>
          <a:xfrm>
            <a:off x="8287215" y="3709411"/>
            <a:ext cx="2432824" cy="2432824"/>
          </a:xfrm>
          <a:prstGeom prst="rect">
            <a:avLst/>
          </a:prstGeom>
        </p:spPr>
      </p:pic>
      <p:sp>
        <p:nvSpPr>
          <p:cNvPr id="5" name="Textfeld 4"/>
          <p:cNvSpPr txBox="1"/>
          <p:nvPr/>
        </p:nvSpPr>
        <p:spPr>
          <a:xfrm>
            <a:off x="6430174" y="5774242"/>
            <a:ext cx="898724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Folien:</a:t>
            </a:r>
          </a:p>
          <a:p>
            <a:r>
              <a:rPr lang="de-CH" sz="2400" smtClean="0">
                <a:solidFill>
                  <a:schemeClr val="bg1"/>
                </a:solidFill>
                <a:latin typeface="Arial" panose="020B0604020202020204" pitchFamily="34" charset="0"/>
                <a:cs typeface="Arial" panose="020B0604020202020204" pitchFamily="34" charset="0"/>
                <a:hlinkClick r:id="rId4"/>
              </a:rPr>
              <a:t>github.com/peter1328/presentations</a:t>
            </a:r>
            <a:r>
              <a:rPr lang="de-CH" sz="2400" smtClean="0">
                <a:solidFill>
                  <a:schemeClr val="bg1"/>
                </a:solidFill>
                <a:latin typeface="Arial" panose="020B0604020202020204" pitchFamily="34" charset="0"/>
                <a:cs typeface="Arial" panose="020B0604020202020204" pitchFamily="34" charset="0"/>
              </a:rPr>
              <a:t> </a:t>
            </a:r>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60677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feld 29"/>
          <p:cNvSpPr txBox="1"/>
          <p:nvPr/>
        </p:nvSpPr>
        <p:spPr>
          <a:xfrm>
            <a:off x="1432874" y="1001895"/>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Within-only Kontrolle für Vortest</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Within-between Spezifikation</a:t>
            </a:r>
            <a:endParaRPr lang="en-US" sz="2400">
              <a:solidFill>
                <a:schemeClr val="bg1"/>
              </a:solidFill>
              <a:latin typeface="Arial" panose="020B0604020202020204" pitchFamily="34" charset="0"/>
              <a:cs typeface="Arial" panose="020B0604020202020204" pitchFamily="34" charset="0"/>
            </a:endParaRPr>
          </a:p>
        </p:txBody>
      </p:sp>
      <p:sp>
        <p:nvSpPr>
          <p:cNvPr id="52" name="Textfeld 51"/>
          <p:cNvSpPr txBox="1"/>
          <p:nvPr/>
        </p:nvSpPr>
        <p:spPr>
          <a:xfrm>
            <a:off x="747079" y="4344844"/>
            <a:ext cx="456148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Modelliert between-Effekt in bestimmtem Ausmass mit</a:t>
            </a:r>
            <a:endParaRPr lang="en-US" sz="2400">
              <a:solidFill>
                <a:schemeClr val="bg1"/>
              </a:solidFill>
              <a:latin typeface="Arial" panose="020B0604020202020204" pitchFamily="34" charset="0"/>
              <a:cs typeface="Arial" panose="020B0604020202020204" pitchFamily="34" charset="0"/>
            </a:endParaRPr>
          </a:p>
        </p:txBody>
      </p:sp>
      <p:sp>
        <p:nvSpPr>
          <p:cNvPr id="53" name="Textfeld 52"/>
          <p:cNvSpPr txBox="1"/>
          <p:nvPr/>
        </p:nvSpPr>
        <p:spPr>
          <a:xfrm>
            <a:off x="740816" y="5217416"/>
            <a:ext cx="5002368" cy="1569660"/>
          </a:xfrm>
          <a:prstGeom prst="rect">
            <a:avLst/>
          </a:prstGeom>
          <a:noFill/>
          <a:ln>
            <a:noFill/>
          </a:ln>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Kann bei kontextuellem Effekt und Konfundierung mit Unterstützungs-Variable Bias durch Unterkontrolle erzeugen</a:t>
            </a:r>
            <a:endParaRPr lang="en-US" sz="1200">
              <a:solidFill>
                <a:schemeClr val="bg1"/>
              </a:solidFill>
              <a:latin typeface="Arial" panose="020B0604020202020204" pitchFamily="34" charset="0"/>
              <a:cs typeface="Arial" panose="020B0604020202020204" pitchFamily="34" charset="0"/>
            </a:endParaRPr>
          </a:p>
        </p:txBody>
      </p:sp>
      <p:sp>
        <p:nvSpPr>
          <p:cNvPr id="60" name="Textfeld 59"/>
          <p:cNvSpPr txBox="1"/>
          <p:nvPr/>
        </p:nvSpPr>
        <p:spPr>
          <a:xfrm>
            <a:off x="385457" y="454074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1" name="Textfeld 60"/>
          <p:cNvSpPr txBox="1"/>
          <p:nvPr/>
        </p:nvSpPr>
        <p:spPr>
          <a:xfrm>
            <a:off x="419363" y="537497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3" name="Textfeld 62"/>
          <p:cNvSpPr txBox="1"/>
          <p:nvPr/>
        </p:nvSpPr>
        <p:spPr>
          <a:xfrm>
            <a:off x="6722234" y="4436610"/>
            <a:ext cx="5737879"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Potentiell korrektes Modell </a:t>
            </a:r>
            <a:r>
              <a:rPr lang="de-CH" sz="1600" smtClean="0">
                <a:solidFill>
                  <a:schemeClr val="bg1">
                    <a:lumMod val="75000"/>
                  </a:schemeClr>
                </a:solidFill>
                <a:latin typeface="Arial" panose="020B0604020202020204" pitchFamily="34" charset="0"/>
                <a:cs typeface="Arial" panose="020B0604020202020204" pitchFamily="34" charset="0"/>
              </a:rPr>
              <a:t>Rights et al., 2022</a:t>
            </a:r>
          </a:p>
          <a:p>
            <a:r>
              <a:rPr lang="de-CH" sz="2400" smtClean="0">
                <a:solidFill>
                  <a:schemeClr val="bg1"/>
                </a:solidFill>
                <a:latin typeface="Arial" panose="020B0604020202020204" pitchFamily="34" charset="0"/>
                <a:cs typeface="Arial" panose="020B0604020202020204" pitchFamily="34" charset="0"/>
              </a:rPr>
              <a:t>Gefahr der Überkontrolle (Endogenität!)</a:t>
            </a:r>
            <a:endParaRPr lang="en-US" sz="2400">
              <a:solidFill>
                <a:schemeClr val="bg1"/>
              </a:solidFill>
              <a:latin typeface="Arial" panose="020B0604020202020204" pitchFamily="34" charset="0"/>
              <a:cs typeface="Arial" panose="020B0604020202020204" pitchFamily="34" charset="0"/>
            </a:endParaRPr>
          </a:p>
        </p:txBody>
      </p:sp>
      <p:sp>
        <p:nvSpPr>
          <p:cNvPr id="64" name="Textfeld 63"/>
          <p:cNvSpPr txBox="1"/>
          <p:nvPr/>
        </p:nvSpPr>
        <p:spPr>
          <a:xfrm>
            <a:off x="6775574" y="5244601"/>
            <a:ext cx="4561487" cy="1200329"/>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Schwieriger zu schätzen; Respekt vor Überspezifikation?</a:t>
            </a:r>
          </a:p>
          <a:p>
            <a:r>
              <a:rPr lang="de-CH" sz="2400" b="1" smtClean="0">
                <a:solidFill>
                  <a:schemeClr val="bg1"/>
                </a:solidFill>
                <a:latin typeface="Arial" panose="020B0604020202020204" pitchFamily="34" charset="0"/>
                <a:cs typeface="Arial" panose="020B0604020202020204" pitchFamily="34" charset="0"/>
              </a:rPr>
              <a:t>Go Bayesian!</a:t>
            </a:r>
            <a:endParaRPr lang="en-US" sz="2400" b="1">
              <a:solidFill>
                <a:schemeClr val="bg1"/>
              </a:solidFill>
              <a:latin typeface="Arial" panose="020B0604020202020204" pitchFamily="34" charset="0"/>
              <a:cs typeface="Arial" panose="020B0604020202020204" pitchFamily="34" charset="0"/>
            </a:endParaRPr>
          </a:p>
        </p:txBody>
      </p:sp>
      <p:sp>
        <p:nvSpPr>
          <p:cNvPr id="65" name="Textfeld 64"/>
          <p:cNvSpPr txBox="1"/>
          <p:nvPr/>
        </p:nvSpPr>
        <p:spPr>
          <a:xfrm>
            <a:off x="6384577" y="449357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6" name="Textfeld 65"/>
          <p:cNvSpPr txBox="1"/>
          <p:nvPr/>
        </p:nvSpPr>
        <p:spPr>
          <a:xfrm>
            <a:off x="6384577" y="5262099"/>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814984" y="6297522"/>
            <a:ext cx="4561487" cy="338554"/>
          </a:xfrm>
          <a:prstGeom prst="rect">
            <a:avLst/>
          </a:prstGeom>
          <a:noFill/>
        </p:spPr>
        <p:txBody>
          <a:bodyPr wrap="square" rtlCol="0">
            <a:spAutoFit/>
          </a:bodyPr>
          <a:lstStyle/>
          <a:p>
            <a:r>
              <a:rPr lang="en-US" sz="1600" smtClean="0">
                <a:solidFill>
                  <a:schemeClr val="bg1">
                    <a:lumMod val="75000"/>
                  </a:schemeClr>
                </a:solidFill>
                <a:latin typeface="Arial" panose="020B0604020202020204" pitchFamily="34" charset="0"/>
                <a:cs typeface="Arial" panose="020B0604020202020204" pitchFamily="34" charset="0"/>
              </a:rPr>
              <a:t>Siehe Castellano et al., 2014</a:t>
            </a:r>
            <a:endParaRPr lang="en-US" sz="1600">
              <a:solidFill>
                <a:schemeClr val="bg1">
                  <a:lumMod val="75000"/>
                </a:schemeClr>
              </a:solidFill>
              <a:latin typeface="Arial" panose="020B0604020202020204" pitchFamily="34" charset="0"/>
              <a:cs typeface="Arial" panose="020B0604020202020204" pitchFamily="34" charset="0"/>
            </a:endParaRPr>
          </a:p>
        </p:txBody>
      </p:sp>
      <p:sp>
        <p:nvSpPr>
          <p:cNvPr id="46" name="Textfeld 45"/>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3:</a:t>
            </a:r>
            <a:endParaRPr lang="en-US" sz="2400" b="1">
              <a:solidFill>
                <a:schemeClr val="bg1"/>
              </a:solidFill>
              <a:latin typeface="Arial" panose="020B0604020202020204" pitchFamily="34" charset="0"/>
              <a:cs typeface="Arial" panose="020B0604020202020204" pitchFamily="34" charset="0"/>
            </a:endParaRPr>
          </a:p>
        </p:txBody>
      </p:sp>
      <p:sp>
        <p:nvSpPr>
          <p:cNvPr id="55" name="Textfeld 54"/>
          <p:cNvSpPr txBox="1"/>
          <p:nvPr/>
        </p:nvSpPr>
        <p:spPr>
          <a:xfrm>
            <a:off x="6400592" y="4794437"/>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pic>
        <p:nvPicPr>
          <p:cNvPr id="4" name="Grafik 3"/>
          <p:cNvPicPr>
            <a:picLocks noChangeAspect="1"/>
          </p:cNvPicPr>
          <p:nvPr/>
        </p:nvPicPr>
        <p:blipFill>
          <a:blip r:embed="rId3"/>
          <a:stretch>
            <a:fillRect/>
          </a:stretch>
        </p:blipFill>
        <p:spPr>
          <a:xfrm>
            <a:off x="1415289" y="1678563"/>
            <a:ext cx="4135606" cy="2624705"/>
          </a:xfrm>
          <a:prstGeom prst="rect">
            <a:avLst/>
          </a:prstGeom>
        </p:spPr>
      </p:pic>
      <p:pic>
        <p:nvPicPr>
          <p:cNvPr id="5" name="Grafik 4"/>
          <p:cNvPicPr>
            <a:picLocks noChangeAspect="1"/>
          </p:cNvPicPr>
          <p:nvPr/>
        </p:nvPicPr>
        <p:blipFill>
          <a:blip r:embed="rId4"/>
          <a:stretch>
            <a:fillRect/>
          </a:stretch>
        </p:blipFill>
        <p:spPr>
          <a:xfrm>
            <a:off x="7314992" y="1648266"/>
            <a:ext cx="4393443" cy="2788344"/>
          </a:xfrm>
          <a:prstGeom prst="rect">
            <a:avLst/>
          </a:prstGeom>
        </p:spPr>
      </p:pic>
    </p:spTree>
    <p:extLst>
      <p:ext uri="{BB962C8B-B14F-4D97-AF65-F5344CB8AC3E}">
        <p14:creationId xmlns:p14="http://schemas.microsoft.com/office/powerpoint/2010/main" val="2295013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p:nvPr/>
        </p:nvCxnSpPr>
        <p:spPr>
          <a:xfrm flipV="1">
            <a:off x="8134678" y="3775306"/>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Abgerundetes Rechteck 16"/>
          <p:cNvSpPr/>
          <p:nvPr/>
        </p:nvSpPr>
        <p:spPr>
          <a:xfrm>
            <a:off x="9977958"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23" name="Ellipse 22"/>
          <p:cNvSpPr/>
          <p:nvPr/>
        </p:nvSpPr>
        <p:spPr>
          <a:xfrm>
            <a:off x="8288982" y="2039778"/>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30" name="Textfeld 29"/>
          <p:cNvSpPr txBox="1"/>
          <p:nvPr/>
        </p:nvSpPr>
        <p:spPr>
          <a:xfrm>
            <a:off x="1194216" y="1001517"/>
            <a:ext cx="5150806"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Manifester Einbezug des Vortests</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Latenter Einbezug des Vortests</a:t>
            </a:r>
            <a:endParaRPr lang="en-US" sz="2400">
              <a:solidFill>
                <a:schemeClr val="bg1"/>
              </a:solidFill>
              <a:latin typeface="Arial" panose="020B0604020202020204" pitchFamily="34" charset="0"/>
              <a:cs typeface="Arial" panose="020B0604020202020204" pitchFamily="34" charset="0"/>
            </a:endParaRPr>
          </a:p>
        </p:txBody>
      </p:sp>
      <p:sp>
        <p:nvSpPr>
          <p:cNvPr id="2" name="Textfeld 1"/>
          <p:cNvSpPr txBox="1"/>
          <p:nvPr/>
        </p:nvSpPr>
        <p:spPr>
          <a:xfrm>
            <a:off x="8814984" y="3832711"/>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cxnSp>
        <p:nvCxnSpPr>
          <p:cNvPr id="35" name="Gerade Verbindung mit Pfeil 34"/>
          <p:cNvCxnSpPr>
            <a:stCxn id="16" idx="0"/>
            <a:endCxn id="23" idx="2"/>
          </p:cNvCxnSpPr>
          <p:nvPr/>
        </p:nvCxnSpPr>
        <p:spPr>
          <a:xfrm flipV="1">
            <a:off x="7299791"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3" idx="6"/>
            <a:endCxn id="17" idx="0"/>
          </p:cNvCxnSpPr>
          <p:nvPr/>
        </p:nvCxnSpPr>
        <p:spPr>
          <a:xfrm>
            <a:off x="9823654"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V="1">
            <a:off x="2174913" y="3792495"/>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Abgerundetes Rechteck 37"/>
          <p:cNvSpPr/>
          <p:nvPr/>
        </p:nvSpPr>
        <p:spPr>
          <a:xfrm>
            <a:off x="505139"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39" name="Abgerundetes Rechteck 38"/>
          <p:cNvSpPr/>
          <p:nvPr/>
        </p:nvSpPr>
        <p:spPr>
          <a:xfrm>
            <a:off x="4018193"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40" name="Ellipse 39"/>
          <p:cNvSpPr/>
          <p:nvPr/>
        </p:nvSpPr>
        <p:spPr>
          <a:xfrm>
            <a:off x="2329217" y="2056967"/>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41" name="Textfeld 40"/>
          <p:cNvSpPr txBox="1"/>
          <p:nvPr/>
        </p:nvSpPr>
        <p:spPr>
          <a:xfrm>
            <a:off x="2855219" y="3849900"/>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1</a:t>
            </a:r>
            <a:endParaRPr lang="en-US" b="1">
              <a:solidFill>
                <a:schemeClr val="bg1"/>
              </a:solidFill>
              <a:latin typeface="Arial" panose="020B0604020202020204" pitchFamily="34" charset="0"/>
              <a:cs typeface="Arial" panose="020B0604020202020204" pitchFamily="34" charset="0"/>
            </a:endParaRPr>
          </a:p>
        </p:txBody>
      </p:sp>
      <p:cxnSp>
        <p:nvCxnSpPr>
          <p:cNvPr id="42" name="Gerade Verbindung mit Pfeil 41"/>
          <p:cNvCxnSpPr>
            <a:stCxn id="38" idx="0"/>
            <a:endCxn id="40" idx="2"/>
          </p:cNvCxnSpPr>
          <p:nvPr/>
        </p:nvCxnSpPr>
        <p:spPr>
          <a:xfrm flipV="1">
            <a:off x="1340026"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40" idx="6"/>
            <a:endCxn id="39" idx="0"/>
          </p:cNvCxnSpPr>
          <p:nvPr/>
        </p:nvCxnSpPr>
        <p:spPr>
          <a:xfrm>
            <a:off x="3863889"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a:off x="3875700" y="2811646"/>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5" name="Textfeld 44"/>
          <p:cNvSpPr txBox="1"/>
          <p:nvPr/>
        </p:nvSpPr>
        <p:spPr>
          <a:xfrm>
            <a:off x="9903993" y="2739578"/>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8" name="Abgerundetes Rechteck 47"/>
          <p:cNvSpPr/>
          <p:nvPr/>
        </p:nvSpPr>
        <p:spPr>
          <a:xfrm>
            <a:off x="178432"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49" name="Gerade Verbindung mit Pfeil 48"/>
          <p:cNvCxnSpPr>
            <a:stCxn id="48" idx="3"/>
            <a:endCxn id="40" idx="1"/>
          </p:cNvCxnSpPr>
          <p:nvPr/>
        </p:nvCxnSpPr>
        <p:spPr>
          <a:xfrm>
            <a:off x="1848206" y="2142747"/>
            <a:ext cx="705759" cy="274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Abgerundetes Rechteck 49"/>
          <p:cNvSpPr/>
          <p:nvPr/>
        </p:nvSpPr>
        <p:spPr>
          <a:xfrm>
            <a:off x="6116544"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51" name="Gerade Verbindung mit Pfeil 50"/>
          <p:cNvCxnSpPr>
            <a:stCxn id="50" idx="3"/>
            <a:endCxn id="23" idx="1"/>
          </p:cNvCxnSpPr>
          <p:nvPr/>
        </p:nvCxnSpPr>
        <p:spPr>
          <a:xfrm>
            <a:off x="7786318" y="2142747"/>
            <a:ext cx="727412" cy="1024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747079" y="4344844"/>
            <a:ext cx="456148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Einfacheres Modell und Schätzung</a:t>
            </a:r>
            <a:endParaRPr lang="en-US" sz="2400">
              <a:solidFill>
                <a:schemeClr val="bg1"/>
              </a:solidFill>
              <a:latin typeface="Arial" panose="020B0604020202020204" pitchFamily="34" charset="0"/>
              <a:cs typeface="Arial" panose="020B0604020202020204" pitchFamily="34" charset="0"/>
            </a:endParaRPr>
          </a:p>
        </p:txBody>
      </p:sp>
      <p:sp>
        <p:nvSpPr>
          <p:cNvPr id="53" name="Textfeld 52"/>
          <p:cNvSpPr txBox="1"/>
          <p:nvPr/>
        </p:nvSpPr>
        <p:spPr>
          <a:xfrm>
            <a:off x="740816" y="5217416"/>
            <a:ext cx="5002368" cy="830997"/>
          </a:xfrm>
          <a:prstGeom prst="rect">
            <a:avLst/>
          </a:prstGeom>
          <a:noFill/>
          <a:ln>
            <a:noFill/>
          </a:ln>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Potentiell unrealistische Annahme (Messfehlerfreiheit)</a:t>
            </a:r>
            <a:endParaRPr lang="en-US" sz="1200">
              <a:solidFill>
                <a:schemeClr val="bg1"/>
              </a:solidFill>
              <a:latin typeface="Arial" panose="020B0604020202020204" pitchFamily="34" charset="0"/>
              <a:cs typeface="Arial" panose="020B0604020202020204" pitchFamily="34" charset="0"/>
            </a:endParaRPr>
          </a:p>
        </p:txBody>
      </p:sp>
      <p:sp>
        <p:nvSpPr>
          <p:cNvPr id="54" name="Textfeld 53"/>
          <p:cNvSpPr txBox="1"/>
          <p:nvPr/>
        </p:nvSpPr>
        <p:spPr>
          <a:xfrm>
            <a:off x="696974" y="6052918"/>
            <a:ext cx="7332210"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Unmodellierter Messfehler kann zu</a:t>
            </a:r>
          </a:p>
          <a:p>
            <a:r>
              <a:rPr lang="de-CH" sz="2400" smtClean="0">
                <a:solidFill>
                  <a:schemeClr val="bg1"/>
                </a:solidFill>
                <a:latin typeface="Arial" panose="020B0604020202020204" pitchFamily="34" charset="0"/>
                <a:cs typeface="Arial" panose="020B0604020202020204" pitchFamily="34" charset="0"/>
              </a:rPr>
              <a:t>starkem Bias führen </a:t>
            </a:r>
            <a:r>
              <a:rPr lang="de-CH" sz="1600" smtClean="0">
                <a:solidFill>
                  <a:schemeClr val="bg1">
                    <a:lumMod val="75000"/>
                  </a:schemeClr>
                </a:solidFill>
                <a:latin typeface="Arial" panose="020B0604020202020204" pitchFamily="34" charset="0"/>
                <a:cs typeface="Arial" panose="020B0604020202020204" pitchFamily="34" charset="0"/>
              </a:rPr>
              <a:t>(z.B. Sengewald &amp; Pohl, 2019)</a:t>
            </a:r>
            <a:endParaRPr lang="en-US" sz="1600">
              <a:solidFill>
                <a:schemeClr val="bg1">
                  <a:lumMod val="75000"/>
                </a:schemeClr>
              </a:solidFill>
              <a:latin typeface="Arial" panose="020B0604020202020204" pitchFamily="34" charset="0"/>
              <a:cs typeface="Arial" panose="020B0604020202020204" pitchFamily="34" charset="0"/>
            </a:endParaRPr>
          </a:p>
        </p:txBody>
      </p:sp>
      <p:sp>
        <p:nvSpPr>
          <p:cNvPr id="60" name="Textfeld 59"/>
          <p:cNvSpPr txBox="1"/>
          <p:nvPr/>
        </p:nvSpPr>
        <p:spPr>
          <a:xfrm>
            <a:off x="385457" y="454074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1" name="Textfeld 60"/>
          <p:cNvSpPr txBox="1"/>
          <p:nvPr/>
        </p:nvSpPr>
        <p:spPr>
          <a:xfrm>
            <a:off x="419363" y="537497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2" name="Textfeld 61"/>
          <p:cNvSpPr txBox="1"/>
          <p:nvPr/>
        </p:nvSpPr>
        <p:spPr>
          <a:xfrm>
            <a:off x="425626" y="602730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3" name="Textfeld 62"/>
          <p:cNvSpPr txBox="1"/>
          <p:nvPr/>
        </p:nvSpPr>
        <p:spPr>
          <a:xfrm>
            <a:off x="6775574" y="4436610"/>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Vermeidung von Messfehlerbias</a:t>
            </a:r>
            <a:endParaRPr lang="en-US" sz="2400">
              <a:solidFill>
                <a:schemeClr val="bg1"/>
              </a:solidFill>
              <a:latin typeface="Arial" panose="020B0604020202020204" pitchFamily="34" charset="0"/>
              <a:cs typeface="Arial" panose="020B0604020202020204" pitchFamily="34" charset="0"/>
            </a:endParaRPr>
          </a:p>
        </p:txBody>
      </p:sp>
      <p:sp>
        <p:nvSpPr>
          <p:cNvPr id="64" name="Textfeld 63"/>
          <p:cNvSpPr txBox="1"/>
          <p:nvPr/>
        </p:nvSpPr>
        <p:spPr>
          <a:xfrm>
            <a:off x="6775574" y="5244601"/>
            <a:ext cx="4561487" cy="707886"/>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Starke theoretische Annahmen </a:t>
            </a:r>
            <a:r>
              <a:rPr lang="de-CH" sz="1600" smtClean="0">
                <a:solidFill>
                  <a:schemeClr val="bg1">
                    <a:lumMod val="75000"/>
                  </a:schemeClr>
                </a:solidFill>
                <a:latin typeface="Arial" panose="020B0604020202020204" pitchFamily="34" charset="0"/>
                <a:cs typeface="Arial" panose="020B0604020202020204" pitchFamily="34" charset="0"/>
              </a:rPr>
              <a:t>(aber siehe McNeish, 2021; Edelsbrunner, 2022)</a:t>
            </a:r>
            <a:endParaRPr lang="en-US" sz="1600" b="1">
              <a:solidFill>
                <a:schemeClr val="bg1">
                  <a:lumMod val="75000"/>
                </a:schemeClr>
              </a:solidFill>
              <a:latin typeface="Arial" panose="020B0604020202020204" pitchFamily="34" charset="0"/>
              <a:cs typeface="Arial" panose="020B0604020202020204" pitchFamily="34" charset="0"/>
            </a:endParaRPr>
          </a:p>
        </p:txBody>
      </p:sp>
      <p:sp>
        <p:nvSpPr>
          <p:cNvPr id="65" name="Textfeld 64"/>
          <p:cNvSpPr txBox="1"/>
          <p:nvPr/>
        </p:nvSpPr>
        <p:spPr>
          <a:xfrm>
            <a:off x="6384577" y="449357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6" name="Textfeld 65"/>
          <p:cNvSpPr txBox="1"/>
          <p:nvPr/>
        </p:nvSpPr>
        <p:spPr>
          <a:xfrm>
            <a:off x="6384577" y="5262099"/>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71" name="Textfeld 70"/>
          <p:cNvSpPr txBox="1"/>
          <p:nvPr/>
        </p:nvSpPr>
        <p:spPr>
          <a:xfrm>
            <a:off x="1381326" y="2753343"/>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46" name="Textfeld 45"/>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4:</a:t>
            </a:r>
            <a:endParaRPr lang="en-US" sz="2400" b="1">
              <a:solidFill>
                <a:schemeClr val="bg1"/>
              </a:solidFill>
              <a:latin typeface="Arial" panose="020B0604020202020204" pitchFamily="34" charset="0"/>
              <a:cs typeface="Arial" panose="020B0604020202020204" pitchFamily="34" charset="0"/>
            </a:endParaRPr>
          </a:p>
        </p:txBody>
      </p:sp>
      <p:sp>
        <p:nvSpPr>
          <p:cNvPr id="55" name="Ellipse 54"/>
          <p:cNvSpPr/>
          <p:nvPr/>
        </p:nvSpPr>
        <p:spPr>
          <a:xfrm>
            <a:off x="6667336" y="3411286"/>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57" name="Textfeld 56"/>
          <p:cNvSpPr txBox="1"/>
          <p:nvPr/>
        </p:nvSpPr>
        <p:spPr>
          <a:xfrm>
            <a:off x="6841777" y="4875269"/>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Schwieriger zu schätzen</a:t>
            </a:r>
            <a:endParaRPr lang="en-US" sz="2400" b="1">
              <a:solidFill>
                <a:schemeClr val="bg1"/>
              </a:solidFill>
              <a:latin typeface="Arial" panose="020B0604020202020204" pitchFamily="34" charset="0"/>
              <a:cs typeface="Arial" panose="020B0604020202020204" pitchFamily="34" charset="0"/>
            </a:endParaRPr>
          </a:p>
        </p:txBody>
      </p:sp>
      <p:sp>
        <p:nvSpPr>
          <p:cNvPr id="58" name="Textfeld 57"/>
          <p:cNvSpPr txBox="1"/>
          <p:nvPr/>
        </p:nvSpPr>
        <p:spPr>
          <a:xfrm>
            <a:off x="6395470" y="4819983"/>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804711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feld 29"/>
          <p:cNvSpPr txBox="1"/>
          <p:nvPr/>
        </p:nvSpPr>
        <p:spPr>
          <a:xfrm>
            <a:off x="1385434" y="1259389"/>
            <a:ext cx="178228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RMANOVA</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277979" y="1276496"/>
            <a:ext cx="1152146"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Within </a:t>
            </a:r>
            <a:endParaRPr lang="en-US" sz="2400">
              <a:solidFill>
                <a:schemeClr val="bg1"/>
              </a:solidFill>
              <a:latin typeface="Arial" panose="020B0604020202020204" pitchFamily="34" charset="0"/>
              <a:cs typeface="Arial" panose="020B0604020202020204" pitchFamily="34" charset="0"/>
            </a:endParaRPr>
          </a:p>
        </p:txBody>
      </p:sp>
      <p:sp>
        <p:nvSpPr>
          <p:cNvPr id="11" name="Textfeld 10"/>
          <p:cNvSpPr txBox="1"/>
          <p:nvPr/>
        </p:nvSpPr>
        <p:spPr>
          <a:xfrm>
            <a:off x="3060642" y="1259390"/>
            <a:ext cx="163718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ANCOVA</a:t>
            </a:r>
            <a:endParaRPr lang="en-US" sz="2400">
              <a:solidFill>
                <a:schemeClr val="bg1"/>
              </a:solidFill>
              <a:latin typeface="Arial" panose="020B0604020202020204" pitchFamily="34" charset="0"/>
              <a:cs typeface="Arial" panose="020B0604020202020204" pitchFamily="34" charset="0"/>
            </a:endParaRPr>
          </a:p>
        </p:txBody>
      </p:sp>
      <p:sp>
        <p:nvSpPr>
          <p:cNvPr id="12" name="Textfeld 11"/>
          <p:cNvSpPr txBox="1"/>
          <p:nvPr/>
        </p:nvSpPr>
        <p:spPr>
          <a:xfrm>
            <a:off x="4585377" y="1077360"/>
            <a:ext cx="1203347" cy="830997"/>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Haupt-effekt</a:t>
            </a:r>
            <a:endParaRPr lang="en-US" sz="2400">
              <a:solidFill>
                <a:schemeClr val="bg1"/>
              </a:solidFill>
              <a:latin typeface="Arial" panose="020B0604020202020204" pitchFamily="34" charset="0"/>
              <a:cs typeface="Arial" panose="020B0604020202020204" pitchFamily="34" charset="0"/>
            </a:endParaRPr>
          </a:p>
        </p:txBody>
      </p:sp>
      <p:sp>
        <p:nvSpPr>
          <p:cNvPr id="14" name="Textfeld 13"/>
          <p:cNvSpPr txBox="1"/>
          <p:nvPr/>
        </p:nvSpPr>
        <p:spPr>
          <a:xfrm>
            <a:off x="5699628" y="1269261"/>
            <a:ext cx="1672133"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Interaktion</a:t>
            </a:r>
            <a:endParaRPr lang="en-US" sz="2400">
              <a:solidFill>
                <a:schemeClr val="bg1"/>
              </a:solidFill>
              <a:latin typeface="Arial" panose="020B0604020202020204" pitchFamily="34" charset="0"/>
              <a:cs typeface="Arial" panose="020B0604020202020204" pitchFamily="34" charset="0"/>
            </a:endParaRPr>
          </a:p>
        </p:txBody>
      </p:sp>
      <p:sp>
        <p:nvSpPr>
          <p:cNvPr id="15" name="Textfeld 14"/>
          <p:cNvSpPr txBox="1"/>
          <p:nvPr/>
        </p:nvSpPr>
        <p:spPr>
          <a:xfrm>
            <a:off x="8430125" y="1110750"/>
            <a:ext cx="1508397" cy="830997"/>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Within-/between </a:t>
            </a:r>
            <a:endParaRPr lang="en-US" sz="2400">
              <a:solidFill>
                <a:schemeClr val="bg1"/>
              </a:solidFill>
              <a:latin typeface="Arial" panose="020B0604020202020204" pitchFamily="34" charset="0"/>
              <a:cs typeface="Arial" panose="020B0604020202020204" pitchFamily="34" charset="0"/>
            </a:endParaRPr>
          </a:p>
        </p:txBody>
      </p:sp>
      <p:sp>
        <p:nvSpPr>
          <p:cNvPr id="18" name="Textfeld 17"/>
          <p:cNvSpPr txBox="1"/>
          <p:nvPr/>
        </p:nvSpPr>
        <p:spPr>
          <a:xfrm>
            <a:off x="9810189" y="1262027"/>
            <a:ext cx="138006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Manifest</a:t>
            </a:r>
            <a:endParaRPr lang="en-US" sz="2400">
              <a:solidFill>
                <a:schemeClr val="bg1"/>
              </a:solidFill>
              <a:latin typeface="Arial" panose="020B0604020202020204" pitchFamily="34" charset="0"/>
              <a:cs typeface="Arial" panose="020B0604020202020204" pitchFamily="34" charset="0"/>
            </a:endParaRPr>
          </a:p>
        </p:txBody>
      </p:sp>
      <p:sp>
        <p:nvSpPr>
          <p:cNvPr id="19" name="Textfeld 18"/>
          <p:cNvSpPr txBox="1"/>
          <p:nvPr/>
        </p:nvSpPr>
        <p:spPr>
          <a:xfrm>
            <a:off x="11090668" y="1269543"/>
            <a:ext cx="1230165"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Latent</a:t>
            </a:r>
            <a:endParaRPr lang="en-US" sz="2400">
              <a:solidFill>
                <a:schemeClr val="bg1"/>
              </a:solidFill>
              <a:latin typeface="Arial" panose="020B0604020202020204" pitchFamily="34" charset="0"/>
              <a:cs typeface="Arial" panose="020B0604020202020204" pitchFamily="34" charset="0"/>
            </a:endParaRPr>
          </a:p>
        </p:txBody>
      </p:sp>
      <p:cxnSp>
        <p:nvCxnSpPr>
          <p:cNvPr id="4" name="Gerader Verbinder 3"/>
          <p:cNvCxnSpPr/>
          <p:nvPr/>
        </p:nvCxnSpPr>
        <p:spPr>
          <a:xfrm>
            <a:off x="458537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727797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981018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a:off x="12115824"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142502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060641" y="1172506"/>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667701" y="1172581"/>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8387113" y="1231183"/>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11119575" y="1259909"/>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60713" y="2006464"/>
            <a:ext cx="178228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Herrmann</a:t>
            </a:r>
            <a:endParaRPr lang="en-US" sz="2400">
              <a:solidFill>
                <a:schemeClr val="bg1"/>
              </a:solidFill>
              <a:latin typeface="Arial" panose="020B0604020202020204" pitchFamily="34" charset="0"/>
              <a:cs typeface="Arial" panose="020B0604020202020204" pitchFamily="34" charset="0"/>
            </a:endParaRPr>
          </a:p>
        </p:txBody>
      </p:sp>
      <p:sp>
        <p:nvSpPr>
          <p:cNvPr id="34" name="Textfeld 33"/>
          <p:cNvSpPr txBox="1"/>
          <p:nvPr/>
        </p:nvSpPr>
        <p:spPr>
          <a:xfrm>
            <a:off x="59400" y="3544793"/>
            <a:ext cx="178228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Schulze</a:t>
            </a:r>
            <a:endParaRPr lang="en-US" sz="2400">
              <a:solidFill>
                <a:schemeClr val="bg1"/>
              </a:solidFill>
              <a:latin typeface="Arial" panose="020B0604020202020204" pitchFamily="34" charset="0"/>
              <a:cs typeface="Arial" panose="020B0604020202020204" pitchFamily="34" charset="0"/>
            </a:endParaRPr>
          </a:p>
        </p:txBody>
      </p:sp>
      <p:sp>
        <p:nvSpPr>
          <p:cNvPr id="35" name="Textfeld 34"/>
          <p:cNvSpPr txBox="1"/>
          <p:nvPr/>
        </p:nvSpPr>
        <p:spPr>
          <a:xfrm>
            <a:off x="-75416" y="5054648"/>
            <a:ext cx="1782284"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Meschede</a:t>
            </a:r>
            <a:endParaRPr lang="en-US" sz="2400">
              <a:solidFill>
                <a:schemeClr val="bg1"/>
              </a:solidFill>
              <a:latin typeface="Arial" panose="020B0604020202020204" pitchFamily="34" charset="0"/>
              <a:cs typeface="Arial" panose="020B0604020202020204" pitchFamily="34" charset="0"/>
            </a:endParaRPr>
          </a:p>
        </p:txBody>
      </p:sp>
      <p:sp>
        <p:nvSpPr>
          <p:cNvPr id="6" name="Textfeld 5"/>
          <p:cNvSpPr txBox="1"/>
          <p:nvPr/>
        </p:nvSpPr>
        <p:spPr>
          <a:xfrm>
            <a:off x="3384223" y="2006464"/>
            <a:ext cx="707010" cy="369332"/>
          </a:xfrm>
          <a:prstGeom prst="rect">
            <a:avLst/>
          </a:prstGeom>
          <a:noFill/>
        </p:spPr>
        <p:txBody>
          <a:bodyPr wrap="square" rtlCol="0">
            <a:spAutoFit/>
          </a:bodyPr>
          <a:lstStyle/>
          <a:p>
            <a:r>
              <a:rPr lang="de-CH" smtClean="0"/>
              <a:t>x</a:t>
            </a:r>
            <a:endParaRPr lang="en-US"/>
          </a:p>
        </p:txBody>
      </p:sp>
      <p:sp>
        <p:nvSpPr>
          <p:cNvPr id="7" name="Textfeld 6"/>
          <p:cNvSpPr txBox="1"/>
          <p:nvPr/>
        </p:nvSpPr>
        <p:spPr>
          <a:xfrm>
            <a:off x="3609278" y="1837187"/>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36" name="Textfeld 35"/>
          <p:cNvSpPr txBox="1"/>
          <p:nvPr/>
        </p:nvSpPr>
        <p:spPr>
          <a:xfrm>
            <a:off x="6165710" y="1821379"/>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37" name="Textfeld 36"/>
          <p:cNvSpPr txBox="1"/>
          <p:nvPr/>
        </p:nvSpPr>
        <p:spPr>
          <a:xfrm>
            <a:off x="7578652" y="1805888"/>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38" name="Textfeld 37"/>
          <p:cNvSpPr txBox="1"/>
          <p:nvPr/>
        </p:nvSpPr>
        <p:spPr>
          <a:xfrm>
            <a:off x="11425932" y="1837187"/>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39" name="Textfeld 38"/>
          <p:cNvSpPr txBox="1"/>
          <p:nvPr/>
        </p:nvSpPr>
        <p:spPr>
          <a:xfrm>
            <a:off x="4740900" y="4726681"/>
            <a:ext cx="1087234"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Kovari-aten</a:t>
            </a:r>
            <a:endParaRPr lang="en-US" sz="1400">
              <a:solidFill>
                <a:schemeClr val="bg1"/>
              </a:solidFill>
              <a:latin typeface="Arial" panose="020B0604020202020204" pitchFamily="34" charset="0"/>
              <a:cs typeface="Arial" panose="020B0604020202020204" pitchFamily="34" charset="0"/>
            </a:endParaRPr>
          </a:p>
        </p:txBody>
      </p:sp>
      <p:sp>
        <p:nvSpPr>
          <p:cNvPr id="41" name="Textfeld 40"/>
          <p:cNvSpPr txBox="1"/>
          <p:nvPr/>
        </p:nvSpPr>
        <p:spPr>
          <a:xfrm>
            <a:off x="10235798" y="4788236"/>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3" name="Textfeld 42"/>
          <p:cNvSpPr txBox="1"/>
          <p:nvPr/>
        </p:nvSpPr>
        <p:spPr>
          <a:xfrm>
            <a:off x="7578653" y="4700705"/>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4" name="Textfeld 43"/>
          <p:cNvSpPr txBox="1"/>
          <p:nvPr/>
        </p:nvSpPr>
        <p:spPr>
          <a:xfrm>
            <a:off x="1941837" y="3298572"/>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5" name="Textfeld 44"/>
          <p:cNvSpPr txBox="1"/>
          <p:nvPr/>
        </p:nvSpPr>
        <p:spPr>
          <a:xfrm>
            <a:off x="4797849" y="3345108"/>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6" name="Textfeld 45"/>
          <p:cNvSpPr txBox="1"/>
          <p:nvPr/>
        </p:nvSpPr>
        <p:spPr>
          <a:xfrm>
            <a:off x="7614850" y="3345108"/>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7" name="Textfeld 46"/>
          <p:cNvSpPr txBox="1"/>
          <p:nvPr/>
        </p:nvSpPr>
        <p:spPr>
          <a:xfrm>
            <a:off x="8764598" y="3345108"/>
            <a:ext cx="528845"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sp>
        <p:nvSpPr>
          <p:cNvPr id="48" name="Textfeld 47"/>
          <p:cNvSpPr txBox="1"/>
          <p:nvPr/>
        </p:nvSpPr>
        <p:spPr>
          <a:xfrm>
            <a:off x="10230847" y="3345933"/>
            <a:ext cx="504914" cy="707886"/>
          </a:xfrm>
          <a:prstGeom prst="rect">
            <a:avLst/>
          </a:prstGeom>
          <a:noFill/>
        </p:spPr>
        <p:txBody>
          <a:bodyPr wrap="square" rtlCol="0">
            <a:spAutoFit/>
          </a:bodyPr>
          <a:lstStyle/>
          <a:p>
            <a:r>
              <a:rPr lang="de-CH" sz="4000" smtClean="0">
                <a:solidFill>
                  <a:schemeClr val="bg1"/>
                </a:solidFill>
                <a:latin typeface="Arial" panose="020B0604020202020204" pitchFamily="34" charset="0"/>
                <a:cs typeface="Arial" panose="020B0604020202020204" pitchFamily="34" charset="0"/>
              </a:rPr>
              <a:t>x</a:t>
            </a:r>
            <a:endParaRPr lang="en-US" sz="2400">
              <a:solidFill>
                <a:schemeClr val="bg1"/>
              </a:solidFill>
              <a:latin typeface="Arial" panose="020B0604020202020204" pitchFamily="34" charset="0"/>
              <a:cs typeface="Arial" panose="020B0604020202020204" pitchFamily="34" charset="0"/>
            </a:endParaRPr>
          </a:p>
        </p:txBody>
      </p:sp>
      <p:cxnSp>
        <p:nvCxnSpPr>
          <p:cNvPr id="49" name="Gerader Verbinder 48"/>
          <p:cNvCxnSpPr/>
          <p:nvPr/>
        </p:nvCxnSpPr>
        <p:spPr>
          <a:xfrm flipV="1">
            <a:off x="137786" y="2962405"/>
            <a:ext cx="11864130" cy="3153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137786" y="4491212"/>
            <a:ext cx="11924844" cy="87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a:off x="137786" y="5845984"/>
            <a:ext cx="11903724" cy="2505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4549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Gerader Verbinder 13"/>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Scaffolding</a:t>
            </a:r>
            <a:endParaRPr lang="en-US">
              <a:solidFill>
                <a:schemeClr val="tx1"/>
              </a:solidFill>
              <a:latin typeface="Arial" panose="020B0604020202020204" pitchFamily="34" charset="0"/>
              <a:cs typeface="Arial" panose="020B0604020202020204" pitchFamily="34" charset="0"/>
            </a:endParaRPr>
          </a:p>
        </p:txBody>
      </p:sp>
      <p:cxnSp>
        <p:nvCxnSpPr>
          <p:cNvPr id="16" name="Gerade Verbindung mit Pfeil 15"/>
          <p:cNvCxnSpPr>
            <a:stCxn id="15" idx="3"/>
          </p:cNvCxnSpPr>
          <p:nvPr/>
        </p:nvCxnSpPr>
        <p:spPr>
          <a:xfrm flipV="1">
            <a:off x="8488528" y="3809532"/>
            <a:ext cx="804447" cy="25338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Annika Herrmann et al.</a:t>
            </a:r>
            <a:endParaRPr lang="en-US">
              <a:solidFill>
                <a:schemeClr val="bg1"/>
              </a:solidFill>
              <a:latin typeface="Arial" panose="020B0604020202020204" pitchFamily="34" charset="0"/>
              <a:cs typeface="Arial" panose="020B0604020202020204" pitchFamily="34" charset="0"/>
            </a:endParaRPr>
          </a:p>
        </p:txBody>
      </p:sp>
      <p:cxnSp>
        <p:nvCxnSpPr>
          <p:cNvPr id="18" name="Gerade Verbindung mit Pfeil 17"/>
          <p:cNvCxnSpPr>
            <a:stCxn id="15" idx="0"/>
          </p:cNvCxnSpPr>
          <p:nvPr/>
        </p:nvCxnSpPr>
        <p:spPr>
          <a:xfrm flipV="1">
            <a:off x="7653641" y="4236270"/>
            <a:ext cx="0" cy="17205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pic>
        <p:nvPicPr>
          <p:cNvPr id="19" name="Grafik 18"/>
          <p:cNvPicPr>
            <a:picLocks noChangeAspect="1"/>
          </p:cNvPicPr>
          <p:nvPr/>
        </p:nvPicPr>
        <p:blipFill>
          <a:blip r:embed="rId3"/>
          <a:stretch>
            <a:fillRect/>
          </a:stretch>
        </p:blipFill>
        <p:spPr>
          <a:xfrm>
            <a:off x="7903107" y="203761"/>
            <a:ext cx="3148613" cy="2817180"/>
          </a:xfrm>
          <a:prstGeom prst="rect">
            <a:avLst/>
          </a:prstGeom>
        </p:spPr>
      </p:pic>
      <p:sp>
        <p:nvSpPr>
          <p:cNvPr id="20" name="Textfeld 19"/>
          <p:cNvSpPr txBox="1"/>
          <p:nvPr/>
        </p:nvSpPr>
        <p:spPr>
          <a:xfrm>
            <a:off x="398622" y="482149"/>
            <a:ext cx="5433320" cy="637097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Berücksichtigung von Mehrebenstruktur in normalen (nicht-mischverteilten) Modellen:</a:t>
            </a:r>
          </a:p>
          <a:p>
            <a:r>
              <a:rPr lang="de-CH" sz="2400" smtClean="0">
                <a:solidFill>
                  <a:schemeClr val="bg1"/>
                </a:solidFill>
                <a:latin typeface="Arial" panose="020B0604020202020204" pitchFamily="34" charset="0"/>
                <a:cs typeface="Arial" panose="020B0604020202020204" pitchFamily="34" charset="0"/>
              </a:rPr>
              <a:t>Mehrebenmodell</a:t>
            </a:r>
            <a:r>
              <a:rPr lang="en-US" sz="2400">
                <a:solidFill>
                  <a:schemeClr val="bg1"/>
                </a:solidFill>
                <a:latin typeface="Arial" panose="020B0604020202020204" pitchFamily="34" charset="0"/>
                <a:cs typeface="Arial" panose="020B0604020202020204" pitchFamily="34" charset="0"/>
              </a:rPr>
              <a:t> </a:t>
            </a:r>
            <a:r>
              <a:rPr lang="en-US" sz="2400" smtClean="0">
                <a:solidFill>
                  <a:schemeClr val="bg1"/>
                </a:solidFill>
                <a:latin typeface="Arial" panose="020B0604020202020204" pitchFamily="34" charset="0"/>
                <a:cs typeface="Arial" panose="020B0604020202020204" pitchFamily="34" charset="0"/>
              </a:rPr>
              <a:t>oder Cluster-robuste Standardfehler</a:t>
            </a:r>
          </a:p>
          <a:p>
            <a:r>
              <a:rPr lang="de-CH" sz="1600" smtClean="0">
                <a:solidFill>
                  <a:schemeClr val="bg1">
                    <a:lumMod val="75000"/>
                  </a:schemeClr>
                </a:solidFill>
                <a:latin typeface="Arial" panose="020B0604020202020204" pitchFamily="34" charset="0"/>
                <a:cs typeface="Arial" panose="020B0604020202020204" pitchFamily="34" charset="0"/>
              </a:rPr>
              <a:t>(siehe z.B. McNeish et al., 2017)</a:t>
            </a:r>
          </a:p>
          <a:p>
            <a:endParaRPr lang="de-CH" sz="240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Berücksichtigung in Mischverteilungsmodellen:</a:t>
            </a:r>
          </a:p>
          <a:p>
            <a:r>
              <a:rPr lang="de-CH" sz="2400" smtClean="0">
                <a:solidFill>
                  <a:schemeClr val="bg1"/>
                </a:solidFill>
                <a:latin typeface="Arial" panose="020B0604020202020204" pitchFamily="34" charset="0"/>
                <a:cs typeface="Arial" panose="020B0604020202020204" pitchFamily="34" charset="0"/>
              </a:rPr>
              <a:t>Hierarchische Klassenvariable zur Abbildung heterogener Klassengewichte über Schulklassen </a:t>
            </a:r>
            <a:r>
              <a:rPr lang="de-CH" sz="1600" smtClean="0">
                <a:solidFill>
                  <a:schemeClr val="bg1">
                    <a:lumMod val="75000"/>
                  </a:schemeClr>
                </a:solidFill>
                <a:latin typeface="Arial" panose="020B0604020202020204" pitchFamily="34" charset="0"/>
                <a:cs typeface="Arial" panose="020B0604020202020204" pitchFamily="34" charset="0"/>
              </a:rPr>
              <a:t>(siehe z.B. Flunger et al., 2021)</a:t>
            </a:r>
          </a:p>
          <a:p>
            <a:endParaRPr lang="de-CH" sz="1600">
              <a:solidFill>
                <a:schemeClr val="bg1">
                  <a:lumMod val="75000"/>
                </a:schemeClr>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Kovariateneinbezug: ? (entgegen Markov-Annahme)!</a:t>
            </a:r>
          </a:p>
          <a:p>
            <a:r>
              <a:rPr lang="de-CH" sz="2400" smtClean="0">
                <a:solidFill>
                  <a:schemeClr val="bg1"/>
                </a:solidFill>
                <a:latin typeface="Arial" panose="020B0604020202020204" pitchFamily="34" charset="0"/>
                <a:cs typeface="Arial" panose="020B0604020202020204" pitchFamily="34" charset="0"/>
              </a:rPr>
              <a:t>RMANOVA-/oder ANCOVA-Struktur?</a:t>
            </a:r>
            <a:endParaRPr lang="de-CH" sz="2400">
              <a:solidFill>
                <a:schemeClr val="bg1"/>
              </a:solidFill>
              <a:latin typeface="Arial" panose="020B0604020202020204" pitchFamily="34" charset="0"/>
              <a:cs typeface="Arial" panose="020B0604020202020204" pitchFamily="34" charset="0"/>
            </a:endParaRPr>
          </a:p>
          <a:p>
            <a:endParaRPr lang="de-CH" sz="2400" smtClean="0">
              <a:solidFill>
                <a:schemeClr val="bg1"/>
              </a:solidFill>
              <a:latin typeface="Arial" panose="020B0604020202020204" pitchFamily="34" charset="0"/>
              <a:cs typeface="Arial" panose="020B0604020202020204" pitchFamily="34" charset="0"/>
            </a:endParaRPr>
          </a:p>
        </p:txBody>
      </p:sp>
      <p:sp>
        <p:nvSpPr>
          <p:cNvPr id="21" name="Ellipse 20"/>
          <p:cNvSpPr/>
          <p:nvPr/>
        </p:nvSpPr>
        <p:spPr>
          <a:xfrm>
            <a:off x="6953856" y="3463226"/>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
        <p:nvSpPr>
          <p:cNvPr id="22" name="Ellipse 21"/>
          <p:cNvSpPr/>
          <p:nvPr/>
        </p:nvSpPr>
        <p:spPr>
          <a:xfrm>
            <a:off x="10314199" y="3429000"/>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5553033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feld 29"/>
          <p:cNvSpPr txBox="1"/>
          <p:nvPr/>
        </p:nvSpPr>
        <p:spPr>
          <a:xfrm>
            <a:off x="1385434" y="1259389"/>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RMANOVA</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Textfeld 30"/>
          <p:cNvSpPr txBox="1"/>
          <p:nvPr/>
        </p:nvSpPr>
        <p:spPr>
          <a:xfrm>
            <a:off x="7277979" y="1276496"/>
            <a:ext cx="11521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Within </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Textfeld 10"/>
          <p:cNvSpPr txBox="1"/>
          <p:nvPr/>
        </p:nvSpPr>
        <p:spPr>
          <a:xfrm>
            <a:off x="3060642" y="1259390"/>
            <a:ext cx="16371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ANCOVA</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 name="Textfeld 11"/>
          <p:cNvSpPr txBox="1"/>
          <p:nvPr/>
        </p:nvSpPr>
        <p:spPr>
          <a:xfrm>
            <a:off x="4585377" y="1077360"/>
            <a:ext cx="120334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Haupt-effekt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4" name="Textfeld 13"/>
          <p:cNvSpPr txBox="1"/>
          <p:nvPr/>
        </p:nvSpPr>
        <p:spPr>
          <a:xfrm>
            <a:off x="5699628" y="1269261"/>
            <a:ext cx="16721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Interaktion</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Textfeld 14"/>
          <p:cNvSpPr txBox="1"/>
          <p:nvPr/>
        </p:nvSpPr>
        <p:spPr>
          <a:xfrm>
            <a:off x="8430125" y="1110750"/>
            <a:ext cx="15083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Within-/between </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8" name="Textfeld 17"/>
          <p:cNvSpPr txBox="1"/>
          <p:nvPr/>
        </p:nvSpPr>
        <p:spPr>
          <a:xfrm>
            <a:off x="9810189" y="1262027"/>
            <a:ext cx="13800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Manifest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Textfeld 18"/>
          <p:cNvSpPr txBox="1"/>
          <p:nvPr/>
        </p:nvSpPr>
        <p:spPr>
          <a:xfrm>
            <a:off x="11090668" y="1269543"/>
            <a:ext cx="12301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Latent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 name="Gerader Verbinder 3"/>
          <p:cNvCxnSpPr/>
          <p:nvPr/>
        </p:nvCxnSpPr>
        <p:spPr>
          <a:xfrm>
            <a:off x="458537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727797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981018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a:off x="12115824"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142502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060641" y="1172506"/>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667701" y="1172581"/>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8387113" y="1231183"/>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11119575" y="1259909"/>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60713" y="2006464"/>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Herrmann</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4" name="Textfeld 33"/>
          <p:cNvSpPr txBox="1"/>
          <p:nvPr/>
        </p:nvSpPr>
        <p:spPr>
          <a:xfrm>
            <a:off x="59400" y="3544793"/>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Schulze</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5" name="Textfeld 34"/>
          <p:cNvSpPr txBox="1"/>
          <p:nvPr/>
        </p:nvSpPr>
        <p:spPr>
          <a:xfrm>
            <a:off x="-75416" y="5054648"/>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Meschede</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Textfeld 5"/>
          <p:cNvSpPr txBox="1"/>
          <p:nvPr/>
        </p:nvSpPr>
        <p:spPr>
          <a:xfrm>
            <a:off x="3384223" y="2006464"/>
            <a:ext cx="7070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smtClean="0">
                <a:ln>
                  <a:noFill/>
                </a:ln>
                <a:solidFill>
                  <a:prstClr val="black"/>
                </a:solidFill>
                <a:effectLst/>
                <a:uLnTx/>
                <a:uFillTx/>
                <a:latin typeface="Calibri" panose="020F0502020204030204"/>
                <a:ea typeface="+mn-ea"/>
                <a:cs typeface="+mn-cs"/>
              </a:rPr>
              <a:t>x</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feld 6"/>
          <p:cNvSpPr txBox="1"/>
          <p:nvPr/>
        </p:nvSpPr>
        <p:spPr>
          <a:xfrm>
            <a:off x="3609278" y="1837187"/>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6" name="Textfeld 35"/>
          <p:cNvSpPr txBox="1"/>
          <p:nvPr/>
        </p:nvSpPr>
        <p:spPr>
          <a:xfrm>
            <a:off x="6165710" y="1821379"/>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7" name="Textfeld 36"/>
          <p:cNvSpPr txBox="1"/>
          <p:nvPr/>
        </p:nvSpPr>
        <p:spPr>
          <a:xfrm>
            <a:off x="7578652" y="180588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8" name="Textfeld 37"/>
          <p:cNvSpPr txBox="1"/>
          <p:nvPr/>
        </p:nvSpPr>
        <p:spPr>
          <a:xfrm>
            <a:off x="11425932" y="1837187"/>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9" name="Textfeld 38"/>
          <p:cNvSpPr txBox="1"/>
          <p:nvPr/>
        </p:nvSpPr>
        <p:spPr>
          <a:xfrm>
            <a:off x="4740900" y="4726681"/>
            <a:ext cx="108723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Kovari-aten</a:t>
            </a:r>
            <a:endParaRPr kumimoji="0" lang="en-US" sz="1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1" name="Textfeld 40"/>
          <p:cNvSpPr txBox="1"/>
          <p:nvPr/>
        </p:nvSpPr>
        <p:spPr>
          <a:xfrm>
            <a:off x="10235798" y="4788236"/>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 name="Textfeld 42"/>
          <p:cNvSpPr txBox="1"/>
          <p:nvPr/>
        </p:nvSpPr>
        <p:spPr>
          <a:xfrm>
            <a:off x="7578653" y="4700705"/>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4" name="Textfeld 43"/>
          <p:cNvSpPr txBox="1"/>
          <p:nvPr/>
        </p:nvSpPr>
        <p:spPr>
          <a:xfrm>
            <a:off x="1941837" y="3298572"/>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5" name="Textfeld 44"/>
          <p:cNvSpPr txBox="1"/>
          <p:nvPr/>
        </p:nvSpPr>
        <p:spPr>
          <a:xfrm>
            <a:off x="4797849"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6" name="Textfeld 45"/>
          <p:cNvSpPr txBox="1"/>
          <p:nvPr/>
        </p:nvSpPr>
        <p:spPr>
          <a:xfrm>
            <a:off x="7614850"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7" name="Textfeld 46"/>
          <p:cNvSpPr txBox="1"/>
          <p:nvPr/>
        </p:nvSpPr>
        <p:spPr>
          <a:xfrm>
            <a:off x="8764598"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8" name="Textfeld 47"/>
          <p:cNvSpPr txBox="1"/>
          <p:nvPr/>
        </p:nvSpPr>
        <p:spPr>
          <a:xfrm>
            <a:off x="10230847" y="3345933"/>
            <a:ext cx="5049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9" name="Gerader Verbinder 48"/>
          <p:cNvCxnSpPr/>
          <p:nvPr/>
        </p:nvCxnSpPr>
        <p:spPr>
          <a:xfrm flipV="1">
            <a:off x="137786" y="2962405"/>
            <a:ext cx="11864130" cy="3153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137786" y="4491212"/>
            <a:ext cx="11924844" cy="87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a:off x="137786" y="5845984"/>
            <a:ext cx="11903724" cy="2505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41555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8" name="Gerade Verbindung mit Pfeil 17"/>
          <p:cNvCxnSpPr/>
          <p:nvPr/>
        </p:nvCxnSpPr>
        <p:spPr>
          <a:xfrm flipV="1">
            <a:off x="8488528" y="5436048"/>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p:cNvSpPr/>
          <p:nvPr/>
        </p:nvSpPr>
        <p:spPr>
          <a:xfrm>
            <a:off x="6818754" y="50495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Vorwissen</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2" name="Abgerundetes Rechteck 21"/>
          <p:cNvSpPr/>
          <p:nvPr/>
        </p:nvSpPr>
        <p:spPr>
          <a:xfrm>
            <a:off x="10331808"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Selbstbez. Kog./</a:t>
            </a: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Int</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Normalized gain</a:t>
            </a: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3" name="Abgerundetes Rechteck 22"/>
          <p:cNvSpPr/>
          <p:nvPr/>
        </p:nvSpPr>
        <p:spPr>
          <a:xfrm>
            <a:off x="6818754"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Vorwissen</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Abgerundetes Rechteck 23"/>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rPr>
              <a:t>Selbstbez. Kog./</a:t>
            </a: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Int </a:t>
            </a:r>
            <a:r>
              <a:rPr kumimoji="0" lang="en-US" sz="14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Normalized gain</a:t>
            </a:r>
            <a:endParaRPr kumimoji="0" lang="en-US" sz="14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29" name="Gerader Verbinder 28"/>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Unterrichts-gespräch</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3" name="Gerade Verbindung mit Pfeil 32"/>
          <p:cNvCxnSpPr>
            <a:stCxn id="32" idx="3"/>
          </p:cNvCxnSpPr>
          <p:nvPr/>
        </p:nvCxnSpPr>
        <p:spPr>
          <a:xfrm flipV="1">
            <a:off x="8488528" y="5773211"/>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8160449" y="3082382"/>
            <a:ext cx="30062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Conny Schulze et al.</a:t>
            </a: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Textfeld 30"/>
          <p:cNvSpPr txBox="1"/>
          <p:nvPr/>
        </p:nvSpPr>
        <p:spPr>
          <a:xfrm>
            <a:off x="33496" y="0"/>
            <a:ext cx="6836576" cy="6832640"/>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Gain scores: ANOVA-Ansatz; </a:t>
            </a:r>
            <a:r>
              <a:rPr lang="de-CH" sz="1600" smtClean="0">
                <a:solidFill>
                  <a:schemeClr val="bg1"/>
                </a:solidFill>
                <a:latin typeface="Arial" panose="020B0604020202020204" pitchFamily="34" charset="0"/>
                <a:cs typeface="Arial" panose="020B0604020202020204" pitchFamily="34" charset="0"/>
              </a:rPr>
              <a:t>schliesst Dynamiken zwischen Unterrichtsgespräch und Selbstbez. Kog./Interesse aus</a:t>
            </a:r>
            <a:endParaRPr lang="en-US" sz="2400" smtClean="0">
              <a:solidFill>
                <a:schemeClr val="bg1"/>
              </a:solidFill>
              <a:latin typeface="Arial" panose="020B0604020202020204" pitchFamily="34" charset="0"/>
              <a:cs typeface="Arial" panose="020B0604020202020204" pitchFamily="34" charset="0"/>
            </a:endParaRPr>
          </a:p>
          <a:p>
            <a:r>
              <a:rPr lang="de-CH" sz="1600" smtClean="0">
                <a:solidFill>
                  <a:schemeClr val="bg1">
                    <a:lumMod val="75000"/>
                  </a:schemeClr>
                </a:solidFill>
                <a:latin typeface="Arial" panose="020B0604020202020204" pitchFamily="34" charset="0"/>
                <a:cs typeface="Arial" panose="020B0604020202020204" pitchFamily="34" charset="0"/>
              </a:rPr>
              <a:t>(Lüdtke &amp; Robitzsch, 2023)</a:t>
            </a:r>
          </a:p>
          <a:p>
            <a:r>
              <a:rPr lang="de-CH" sz="2400" i="1" smtClean="0">
                <a:solidFill>
                  <a:schemeClr val="bg1"/>
                </a:solidFill>
                <a:latin typeface="Arial" panose="020B0604020202020204" pitchFamily="34" charset="0"/>
                <a:cs typeface="Arial" panose="020B0604020202020204" pitchFamily="34" charset="0"/>
              </a:rPr>
              <a:t>-</a:t>
            </a:r>
            <a:r>
              <a:rPr lang="en-US" sz="2400" i="1" smtClean="0">
                <a:solidFill>
                  <a:schemeClr val="bg1"/>
                </a:solidFill>
                <a:latin typeface="Arial" panose="020B0604020202020204" pitchFamily="34" charset="0"/>
                <a:cs typeface="Arial" panose="020B0604020202020204" pitchFamily="34" charset="0"/>
              </a:rPr>
              <a:t>&gt; </a:t>
            </a:r>
            <a:r>
              <a:rPr lang="de-CH" sz="2400" i="1" smtClean="0">
                <a:solidFill>
                  <a:schemeClr val="bg1"/>
                </a:solidFill>
                <a:latin typeface="Arial" panose="020B0604020202020204" pitchFamily="34" charset="0"/>
                <a:cs typeface="Arial" panose="020B0604020202020204" pitchFamily="34" charset="0"/>
              </a:rPr>
              <a:t>Kausalitätsinteresse über Veränderungs-fokussierte Forschungsfrage (ANCOVA modelliert auch Veränderung!)?</a:t>
            </a:r>
          </a:p>
          <a:p>
            <a:endParaRPr lang="de-CH" sz="120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Normalized gains haben unbekannte Verteilungen und gewichten erreichung einfacher und schwieriger Items gleich</a:t>
            </a:r>
          </a:p>
          <a:p>
            <a:r>
              <a:rPr lang="de-CH" sz="2400" i="1" smtClean="0">
                <a:solidFill>
                  <a:schemeClr val="bg1"/>
                </a:solidFill>
                <a:latin typeface="Arial" panose="020B0604020202020204" pitchFamily="34" charset="0"/>
                <a:cs typeface="Arial" panose="020B0604020202020204" pitchFamily="34" charset="0"/>
              </a:rPr>
              <a:t>-&gt; Alternative: Bayesanische zero-/one-inflated (or ordered) beta-regression?</a:t>
            </a:r>
          </a:p>
          <a:p>
            <a:r>
              <a:rPr lang="de-CH" sz="1600" smtClean="0">
                <a:solidFill>
                  <a:schemeClr val="bg1">
                    <a:lumMod val="85000"/>
                  </a:schemeClr>
                </a:solidFill>
                <a:latin typeface="Arial" panose="020B0604020202020204" pitchFamily="34" charset="0"/>
                <a:cs typeface="Arial" panose="020B0604020202020204" pitchFamily="34" charset="0"/>
              </a:rPr>
              <a:t>Heiss, 2021; Kubinec, 2023</a:t>
            </a:r>
          </a:p>
          <a:p>
            <a:endParaRPr lang="de-CH" sz="1200" smtClean="0">
              <a:solidFill>
                <a:schemeClr val="bg1">
                  <a:lumMod val="75000"/>
                </a:schemeClr>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Theoretische Relevanz von (Cross-level) Interaktion?</a:t>
            </a:r>
          </a:p>
          <a:p>
            <a:r>
              <a:rPr lang="de-CH" sz="2400" i="1" smtClean="0">
                <a:solidFill>
                  <a:schemeClr val="bg1"/>
                </a:solidFill>
                <a:latin typeface="Arial" panose="020B0604020202020204" pitchFamily="34" charset="0"/>
                <a:cs typeface="Arial" panose="020B0604020202020204" pitchFamily="34" charset="0"/>
              </a:rPr>
              <a:t>-&gt; Wie immer: Bayes :) </a:t>
            </a:r>
            <a:r>
              <a:rPr lang="de-CH" sz="1600" smtClean="0">
                <a:solidFill>
                  <a:schemeClr val="bg1">
                    <a:lumMod val="75000"/>
                  </a:schemeClr>
                </a:solidFill>
                <a:latin typeface="Arial" panose="020B0604020202020204" pitchFamily="34" charset="0"/>
                <a:cs typeface="Arial" panose="020B0604020202020204" pitchFamily="34" charset="0"/>
              </a:rPr>
              <a:t>Veenman et al., 2023</a:t>
            </a:r>
          </a:p>
          <a:p>
            <a:endParaRPr lang="de-CH" sz="1200" i="1">
              <a:solidFill>
                <a:schemeClr val="bg1"/>
              </a:solidFill>
              <a:latin typeface="Arial" panose="020B0604020202020204" pitchFamily="34" charset="0"/>
              <a:cs typeface="Arial" panose="020B0604020202020204" pitchFamily="34" charset="0"/>
            </a:endParaRPr>
          </a:p>
          <a:p>
            <a:r>
              <a:rPr lang="de-CH" sz="2400" i="1" smtClean="0">
                <a:solidFill>
                  <a:schemeClr val="bg1"/>
                </a:solidFill>
                <a:latin typeface="Arial" panose="020B0604020202020204" pitchFamily="34" charset="0"/>
                <a:cs typeface="Arial" panose="020B0604020202020204" pitchFamily="34" charset="0"/>
              </a:rPr>
              <a:t>Einbezug auf L2: Vorsicht vor Endogenitäts-Dynamiken! </a:t>
            </a:r>
            <a:r>
              <a:rPr lang="de-CH" sz="1600" smtClean="0">
                <a:solidFill>
                  <a:schemeClr val="bg1">
                    <a:lumMod val="75000"/>
                  </a:schemeClr>
                </a:solidFill>
                <a:latin typeface="Arial" panose="020B0604020202020204" pitchFamily="34" charset="0"/>
                <a:cs typeface="Arial" panose="020B0604020202020204" pitchFamily="34" charset="0"/>
              </a:rPr>
              <a:t>Köhler et al., in Vorb.; entgegen Rights, 2022</a:t>
            </a:r>
          </a:p>
          <a:p>
            <a:r>
              <a:rPr lang="de-CH" sz="1600" smtClean="0">
                <a:solidFill>
                  <a:schemeClr val="bg1">
                    <a:lumMod val="75000"/>
                  </a:schemeClr>
                </a:solidFill>
                <a:latin typeface="Arial" panose="020B0604020202020204" pitchFamily="34" charset="0"/>
                <a:cs typeface="Arial" panose="020B0604020202020204" pitchFamily="34" charset="0"/>
              </a:rPr>
              <a:t>+ group-Mean Centering: R2-Anteile!</a:t>
            </a:r>
            <a:endParaRPr lang="de-CH" sz="2400">
              <a:solidFill>
                <a:schemeClr val="bg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756724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0" name="Textfeld 29"/>
          <p:cNvSpPr txBox="1"/>
          <p:nvPr/>
        </p:nvSpPr>
        <p:spPr>
          <a:xfrm>
            <a:off x="1385434" y="1259389"/>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RMANOVA</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1" name="Textfeld 30"/>
          <p:cNvSpPr txBox="1"/>
          <p:nvPr/>
        </p:nvSpPr>
        <p:spPr>
          <a:xfrm>
            <a:off x="7277979" y="1276496"/>
            <a:ext cx="1152146"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Within </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1" name="Textfeld 10"/>
          <p:cNvSpPr txBox="1"/>
          <p:nvPr/>
        </p:nvSpPr>
        <p:spPr>
          <a:xfrm>
            <a:off x="3060642" y="1259390"/>
            <a:ext cx="16371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ANCOVA</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2" name="Textfeld 11"/>
          <p:cNvSpPr txBox="1"/>
          <p:nvPr/>
        </p:nvSpPr>
        <p:spPr>
          <a:xfrm>
            <a:off x="4585377" y="1077360"/>
            <a:ext cx="120334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Haupt-effekt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4" name="Textfeld 13"/>
          <p:cNvSpPr txBox="1"/>
          <p:nvPr/>
        </p:nvSpPr>
        <p:spPr>
          <a:xfrm>
            <a:off x="5699628" y="1269261"/>
            <a:ext cx="167213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Interaktion</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5" name="Textfeld 14"/>
          <p:cNvSpPr txBox="1"/>
          <p:nvPr/>
        </p:nvSpPr>
        <p:spPr>
          <a:xfrm>
            <a:off x="8430125" y="1110750"/>
            <a:ext cx="1508397"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Within-/between </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8" name="Textfeld 17"/>
          <p:cNvSpPr txBox="1"/>
          <p:nvPr/>
        </p:nvSpPr>
        <p:spPr>
          <a:xfrm>
            <a:off x="9810189" y="1262027"/>
            <a:ext cx="138006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Manifest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19" name="Textfeld 18"/>
          <p:cNvSpPr txBox="1"/>
          <p:nvPr/>
        </p:nvSpPr>
        <p:spPr>
          <a:xfrm>
            <a:off x="11090668" y="1269543"/>
            <a:ext cx="123016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Latent</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 name="Gerader Verbinder 3"/>
          <p:cNvCxnSpPr/>
          <p:nvPr/>
        </p:nvCxnSpPr>
        <p:spPr>
          <a:xfrm>
            <a:off x="458537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2" name="Gerader Verbinder 21"/>
          <p:cNvCxnSpPr/>
          <p:nvPr/>
        </p:nvCxnSpPr>
        <p:spPr>
          <a:xfrm>
            <a:off x="727797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4" name="Gerader Verbinder 23"/>
          <p:cNvCxnSpPr/>
          <p:nvPr/>
        </p:nvCxnSpPr>
        <p:spPr>
          <a:xfrm>
            <a:off x="9810189"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5" name="Gerader Verbinder 24"/>
          <p:cNvCxnSpPr/>
          <p:nvPr/>
        </p:nvCxnSpPr>
        <p:spPr>
          <a:xfrm>
            <a:off x="12115824" y="828590"/>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1425027" y="840373"/>
            <a:ext cx="0" cy="574092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7" name="Gerader Verbinder 26"/>
          <p:cNvCxnSpPr/>
          <p:nvPr/>
        </p:nvCxnSpPr>
        <p:spPr>
          <a:xfrm>
            <a:off x="3060641" y="1172506"/>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8" name="Gerader Verbinder 27"/>
          <p:cNvCxnSpPr/>
          <p:nvPr/>
        </p:nvCxnSpPr>
        <p:spPr>
          <a:xfrm>
            <a:off x="5667701" y="1172581"/>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8387113" y="1231183"/>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Gerader Verbinder 31"/>
          <p:cNvCxnSpPr/>
          <p:nvPr/>
        </p:nvCxnSpPr>
        <p:spPr>
          <a:xfrm>
            <a:off x="11119575" y="1259909"/>
            <a:ext cx="3151" cy="428133"/>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33" name="Textfeld 32"/>
          <p:cNvSpPr txBox="1"/>
          <p:nvPr/>
        </p:nvSpPr>
        <p:spPr>
          <a:xfrm>
            <a:off x="-60713" y="2006464"/>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Herrmann</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4" name="Textfeld 33"/>
          <p:cNvSpPr txBox="1"/>
          <p:nvPr/>
        </p:nvSpPr>
        <p:spPr>
          <a:xfrm>
            <a:off x="59400" y="3544793"/>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Schulze</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5" name="Textfeld 34"/>
          <p:cNvSpPr txBox="1"/>
          <p:nvPr/>
        </p:nvSpPr>
        <p:spPr>
          <a:xfrm>
            <a:off x="-75416" y="5054648"/>
            <a:ext cx="1782284"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Meschede</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6" name="Textfeld 5"/>
          <p:cNvSpPr txBox="1"/>
          <p:nvPr/>
        </p:nvSpPr>
        <p:spPr>
          <a:xfrm>
            <a:off x="3384223" y="2006464"/>
            <a:ext cx="70701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smtClean="0">
                <a:ln>
                  <a:noFill/>
                </a:ln>
                <a:solidFill>
                  <a:prstClr val="black"/>
                </a:solidFill>
                <a:effectLst/>
                <a:uLnTx/>
                <a:uFillTx/>
                <a:latin typeface="Calibri" panose="020F0502020204030204"/>
                <a:ea typeface="+mn-ea"/>
                <a:cs typeface="+mn-cs"/>
              </a:rPr>
              <a:t>x</a:t>
            </a: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Textfeld 6"/>
          <p:cNvSpPr txBox="1"/>
          <p:nvPr/>
        </p:nvSpPr>
        <p:spPr>
          <a:xfrm>
            <a:off x="3609278" y="1837187"/>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6" name="Textfeld 35"/>
          <p:cNvSpPr txBox="1"/>
          <p:nvPr/>
        </p:nvSpPr>
        <p:spPr>
          <a:xfrm>
            <a:off x="6165710" y="1821379"/>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7" name="Textfeld 36"/>
          <p:cNvSpPr txBox="1"/>
          <p:nvPr/>
        </p:nvSpPr>
        <p:spPr>
          <a:xfrm>
            <a:off x="7578652" y="180588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8" name="Textfeld 37"/>
          <p:cNvSpPr txBox="1"/>
          <p:nvPr/>
        </p:nvSpPr>
        <p:spPr>
          <a:xfrm>
            <a:off x="11425932" y="1837187"/>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39" name="Textfeld 38"/>
          <p:cNvSpPr txBox="1"/>
          <p:nvPr/>
        </p:nvSpPr>
        <p:spPr>
          <a:xfrm>
            <a:off x="4740900" y="4726681"/>
            <a:ext cx="1087234"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24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Kovari-aten</a:t>
            </a:r>
            <a:endParaRPr kumimoji="0" lang="en-US" sz="1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1" name="Textfeld 40"/>
          <p:cNvSpPr txBox="1"/>
          <p:nvPr/>
        </p:nvSpPr>
        <p:spPr>
          <a:xfrm>
            <a:off x="10235798" y="4788236"/>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3" name="Textfeld 42"/>
          <p:cNvSpPr txBox="1"/>
          <p:nvPr/>
        </p:nvSpPr>
        <p:spPr>
          <a:xfrm>
            <a:off x="7578653" y="4700705"/>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4" name="Textfeld 43"/>
          <p:cNvSpPr txBox="1"/>
          <p:nvPr/>
        </p:nvSpPr>
        <p:spPr>
          <a:xfrm>
            <a:off x="1941837" y="3298572"/>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5" name="Textfeld 44"/>
          <p:cNvSpPr txBox="1"/>
          <p:nvPr/>
        </p:nvSpPr>
        <p:spPr>
          <a:xfrm>
            <a:off x="4797849"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6" name="Textfeld 45"/>
          <p:cNvSpPr txBox="1"/>
          <p:nvPr/>
        </p:nvSpPr>
        <p:spPr>
          <a:xfrm>
            <a:off x="7614850"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7" name="Textfeld 46"/>
          <p:cNvSpPr txBox="1"/>
          <p:nvPr/>
        </p:nvSpPr>
        <p:spPr>
          <a:xfrm>
            <a:off x="8764598" y="3345108"/>
            <a:ext cx="528845"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48" name="Textfeld 47"/>
          <p:cNvSpPr txBox="1"/>
          <p:nvPr/>
        </p:nvSpPr>
        <p:spPr>
          <a:xfrm>
            <a:off x="10230847" y="3345933"/>
            <a:ext cx="5049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CH" sz="40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x</a:t>
            </a:r>
            <a:endParaRPr kumimoji="0" lang="en-US" sz="24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cxnSp>
        <p:nvCxnSpPr>
          <p:cNvPr id="49" name="Gerader Verbinder 48"/>
          <p:cNvCxnSpPr/>
          <p:nvPr/>
        </p:nvCxnSpPr>
        <p:spPr>
          <a:xfrm flipV="1">
            <a:off x="137786" y="2962405"/>
            <a:ext cx="11864130" cy="31530"/>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1" name="Gerader Verbinder 50"/>
          <p:cNvCxnSpPr/>
          <p:nvPr/>
        </p:nvCxnSpPr>
        <p:spPr>
          <a:xfrm>
            <a:off x="137786" y="4491212"/>
            <a:ext cx="11924844" cy="8718"/>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2" name="Gerader Verbinder 51"/>
          <p:cNvCxnSpPr/>
          <p:nvPr/>
        </p:nvCxnSpPr>
        <p:spPr>
          <a:xfrm>
            <a:off x="137786" y="5845984"/>
            <a:ext cx="11903724" cy="25052"/>
          </a:xfrm>
          <a:prstGeom prst="line">
            <a:avLst/>
          </a:prstGeom>
          <a:ln w="19050">
            <a:solidFill>
              <a:schemeClr val="bg1">
                <a:lumMod val="7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462745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Abgerundetes Rechteck 21"/>
          <p:cNvSpPr/>
          <p:nvPr/>
        </p:nvSpPr>
        <p:spPr>
          <a:xfrm>
            <a:off x="10331808"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Konzept-wissen</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24" name="Abgerundetes Rechteck 23"/>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Konzept-wissen</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29" name="Gerader Verbinder 28"/>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18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t>Adaptive Gesprächs-führung</a:t>
            </a:r>
            <a:endParaRPr kumimoji="0" lang="en-US" sz="1800" b="0" i="0" u="none" strike="noStrike" kern="1200" cap="none" spc="0" normalizeH="0" baseline="0" noProof="0">
              <a:ln>
                <a:noFill/>
              </a:ln>
              <a:solidFill>
                <a:prstClr val="black"/>
              </a:solidFill>
              <a:effectLst/>
              <a:uLnTx/>
              <a:uFillTx/>
              <a:latin typeface="Arial" panose="020B0604020202020204" pitchFamily="34" charset="0"/>
              <a:ea typeface="+mn-ea"/>
              <a:cs typeface="Arial" panose="020B0604020202020204" pitchFamily="34" charset="0"/>
            </a:endParaRPr>
          </a:p>
        </p:txBody>
      </p:sp>
      <p:cxnSp>
        <p:nvCxnSpPr>
          <p:cNvPr id="33" name="Gerade Verbindung mit Pfeil 32"/>
          <p:cNvCxnSpPr>
            <a:stCxn id="32" idx="3"/>
          </p:cNvCxnSpPr>
          <p:nvPr/>
        </p:nvCxnSpPr>
        <p:spPr>
          <a:xfrm flipV="1">
            <a:off x="8488528" y="5773211"/>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8160449" y="3082382"/>
            <a:ext cx="30062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Nicola Meschede et al.</a:t>
            </a:r>
            <a:endParaRPr kumimoji="0" lang="en-US" sz="1800" b="0" i="0"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0" name="Textfeld 19"/>
          <p:cNvSpPr txBox="1"/>
          <p:nvPr/>
        </p:nvSpPr>
        <p:spPr>
          <a:xfrm>
            <a:off x="75467" y="0"/>
            <a:ext cx="8084982" cy="6801862"/>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Ausschluss von Vortestwerten nachvollziehbar begründet (EAP/PV Rel. .52; </a:t>
            </a:r>
            <a:r>
              <a:rPr lang="en-US" sz="2400" i="1" smtClean="0">
                <a:solidFill>
                  <a:schemeClr val="bg1"/>
                </a:solidFill>
                <a:latin typeface="Arial" panose="020B0604020202020204" pitchFamily="34" charset="0"/>
                <a:cs typeface="Arial" panose="020B0604020202020204" pitchFamily="34" charset="0"/>
              </a:rPr>
              <a:t>Validitätsproblem?)</a:t>
            </a:r>
          </a:p>
          <a:p>
            <a:endParaRPr lang="de-CH" sz="1200" i="1" smtClean="0">
              <a:solidFill>
                <a:schemeClr val="bg1"/>
              </a:solidFill>
              <a:latin typeface="Arial" panose="020B0604020202020204" pitchFamily="34" charset="0"/>
              <a:cs typeface="Arial" panose="020B0604020202020204" pitchFamily="34" charset="0"/>
            </a:endParaRPr>
          </a:p>
          <a:p>
            <a:r>
              <a:rPr lang="de-CH" sz="2400" i="1" smtClean="0">
                <a:solidFill>
                  <a:schemeClr val="bg1"/>
                </a:solidFill>
                <a:latin typeface="Arial" panose="020B0604020202020204" pitchFamily="34" charset="0"/>
                <a:cs typeface="Arial" panose="020B0604020202020204" pitchFamily="34" charset="0"/>
              </a:rPr>
              <a:t>Generell: Vorsicht bei Messfehlerbehafteten Kovariaten: Bias! </a:t>
            </a:r>
            <a:r>
              <a:rPr lang="de-CH" sz="1600" smtClean="0">
                <a:solidFill>
                  <a:schemeClr val="bg1">
                    <a:lumMod val="75000"/>
                  </a:schemeClr>
                </a:solidFill>
                <a:latin typeface="Arial" panose="020B0604020202020204" pitchFamily="34" charset="0"/>
                <a:cs typeface="Arial" panose="020B0604020202020204" pitchFamily="34" charset="0"/>
              </a:rPr>
              <a:t>z.B. Sengewald &amp; Pohl, 2019</a:t>
            </a:r>
            <a:endParaRPr lang="de-CH" sz="2400" smtClean="0">
              <a:solidFill>
                <a:schemeClr val="bg1">
                  <a:lumMod val="75000"/>
                </a:schemeClr>
              </a:solidFill>
              <a:latin typeface="Arial" panose="020B0604020202020204" pitchFamily="34" charset="0"/>
              <a:cs typeface="Arial" panose="020B0604020202020204" pitchFamily="34" charset="0"/>
            </a:endParaRPr>
          </a:p>
          <a:p>
            <a:endParaRPr lang="en-US" sz="1200" i="1" smtClean="0">
              <a:solidFill>
                <a:schemeClr val="bg1"/>
              </a:solidFill>
              <a:latin typeface="Arial" panose="020B0604020202020204" pitchFamily="34" charset="0"/>
              <a:cs typeface="Arial" panose="020B0604020202020204" pitchFamily="34" charset="0"/>
            </a:endParaRPr>
          </a:p>
          <a:p>
            <a:r>
              <a:rPr lang="en-US" sz="2400" i="1" smtClean="0">
                <a:solidFill>
                  <a:schemeClr val="bg1"/>
                </a:solidFill>
                <a:latin typeface="Arial" panose="020B0604020202020204" pitchFamily="34" charset="0"/>
                <a:cs typeface="Arial" panose="020B0604020202020204" pitchFamily="34" charset="0"/>
              </a:rPr>
              <a:t>Alternativen:</a:t>
            </a:r>
          </a:p>
          <a:p>
            <a:pPr marL="457200" indent="-457200">
              <a:buAutoNum type="arabicParenR"/>
            </a:pPr>
            <a:r>
              <a:rPr lang="en-US" sz="2400" smtClean="0">
                <a:solidFill>
                  <a:schemeClr val="bg1"/>
                </a:solidFill>
                <a:latin typeface="Arial" panose="020B0604020202020204" pitchFamily="34" charset="0"/>
                <a:cs typeface="Arial" panose="020B0604020202020204" pitchFamily="34" charset="0"/>
              </a:rPr>
              <a:t>Latente Variable</a:t>
            </a:r>
          </a:p>
          <a:p>
            <a:r>
              <a:rPr lang="de-CH" sz="2400" i="1" smtClean="0">
                <a:solidFill>
                  <a:schemeClr val="bg1"/>
                </a:solidFill>
                <a:latin typeface="Arial" panose="020B0604020202020204" pitchFamily="34" charset="0"/>
                <a:cs typeface="Arial" panose="020B0604020202020204" pitchFamily="34" charset="0"/>
              </a:rPr>
              <a:t>-&gt; Anspruchsvolle Schätzung</a:t>
            </a:r>
          </a:p>
          <a:p>
            <a:endParaRPr lang="de-CH" sz="1200" i="1" smtClean="0">
              <a:solidFill>
                <a:schemeClr val="bg1"/>
              </a:solidFill>
              <a:latin typeface="Arial" panose="020B0604020202020204" pitchFamily="34" charset="0"/>
              <a:cs typeface="Arial" panose="020B0604020202020204" pitchFamily="34" charset="0"/>
            </a:endParaRPr>
          </a:p>
          <a:p>
            <a:r>
              <a:rPr lang="de-CH" sz="2400" i="1" smtClean="0">
                <a:solidFill>
                  <a:schemeClr val="bg1"/>
                </a:solidFill>
                <a:latin typeface="Arial" panose="020B0604020202020204" pitchFamily="34" charset="0"/>
                <a:cs typeface="Arial" panose="020B0604020202020204" pitchFamily="34" charset="0"/>
              </a:rPr>
              <a:t>2) </a:t>
            </a:r>
            <a:r>
              <a:rPr lang="de-CH" sz="2400" smtClean="0">
                <a:solidFill>
                  <a:schemeClr val="bg1"/>
                </a:solidFill>
                <a:latin typeface="Arial" panose="020B0604020202020204" pitchFamily="34" charset="0"/>
                <a:cs typeface="Arial" panose="020B0604020202020204" pitchFamily="34" charset="0"/>
              </a:rPr>
              <a:t>Einfache Korrektur für Reliabilitätsminderung</a:t>
            </a:r>
            <a:endParaRPr lang="de-CH" sz="1200" smtClean="0">
              <a:solidFill>
                <a:schemeClr val="bg1"/>
              </a:solidFill>
              <a:latin typeface="Arial" panose="020B0604020202020204" pitchFamily="34" charset="0"/>
              <a:cs typeface="Arial" panose="020B0604020202020204" pitchFamily="34" charset="0"/>
            </a:endParaRPr>
          </a:p>
          <a:p>
            <a:r>
              <a:rPr lang="de-CH" sz="2400" i="1" smtClean="0">
                <a:solidFill>
                  <a:schemeClr val="bg1"/>
                </a:solidFill>
                <a:latin typeface="Arial" panose="020B0604020202020204" pitchFamily="34" charset="0"/>
                <a:cs typeface="Arial" panose="020B0604020202020204" pitchFamily="34" charset="0"/>
              </a:rPr>
              <a:t>-&gt; Starke Annahmen; </a:t>
            </a:r>
            <a:r>
              <a:rPr lang="de-CH" sz="1400" smtClean="0">
                <a:solidFill>
                  <a:schemeClr val="bg1">
                    <a:lumMod val="75000"/>
                  </a:schemeClr>
                </a:solidFill>
                <a:latin typeface="Arial" panose="020B0604020202020204" pitchFamily="34" charset="0"/>
                <a:cs typeface="Arial" panose="020B0604020202020204" pitchFamily="34" charset="0"/>
              </a:rPr>
              <a:t>Bayes (brms); </a:t>
            </a:r>
            <a:r>
              <a:rPr lang="de-CH" sz="1600" smtClean="0">
                <a:solidFill>
                  <a:schemeClr val="bg1">
                    <a:lumMod val="75000"/>
                  </a:schemeClr>
                </a:solidFill>
                <a:latin typeface="Arial" panose="020B0604020202020204" pitchFamily="34" charset="0"/>
                <a:cs typeface="Arial" panose="020B0604020202020204" pitchFamily="34" charset="0"/>
              </a:rPr>
              <a:t>siehe Veenman et al., 2023</a:t>
            </a:r>
            <a:endParaRPr lang="de-CH" sz="2400">
              <a:solidFill>
                <a:schemeClr val="bg1">
                  <a:lumMod val="75000"/>
                </a:schemeClr>
              </a:solidFill>
              <a:latin typeface="Arial" panose="020B0604020202020204" pitchFamily="34" charset="0"/>
              <a:cs typeface="Arial" panose="020B0604020202020204" pitchFamily="34" charset="0"/>
            </a:endParaRPr>
          </a:p>
          <a:p>
            <a:r>
              <a:rPr lang="de-CH" sz="1200">
                <a:solidFill>
                  <a:schemeClr val="bg1"/>
                </a:solidFill>
                <a:latin typeface="Arial" panose="020B0604020202020204" pitchFamily="34" charset="0"/>
                <a:cs typeface="Arial" panose="020B0604020202020204" pitchFamily="34" charset="0"/>
              </a:rPr>
              <a:t>(+ </a:t>
            </a:r>
            <a:r>
              <a:rPr lang="de-CH" sz="1200" smtClean="0">
                <a:solidFill>
                  <a:schemeClr val="bg1"/>
                </a:solidFill>
                <a:latin typeface="Arial" panose="020B0604020202020204" pitchFamily="34" charset="0"/>
                <a:cs typeface="Arial" panose="020B0604020202020204" pitchFamily="34" charset="0"/>
              </a:rPr>
              <a:t>Bayes: Vorteil </a:t>
            </a:r>
            <a:r>
              <a:rPr lang="de-CH" sz="1200">
                <a:solidFill>
                  <a:schemeClr val="bg1"/>
                </a:solidFill>
                <a:latin typeface="Arial" panose="020B0604020202020204" pitchFamily="34" charset="0"/>
                <a:cs typeface="Arial" panose="020B0604020202020204" pitchFamily="34" charset="0"/>
              </a:rPr>
              <a:t>bei geringen ICCs)</a:t>
            </a:r>
            <a:endParaRPr lang="en-US" sz="1200" i="1" smtClean="0">
              <a:solidFill>
                <a:schemeClr val="bg1"/>
              </a:solidFill>
              <a:latin typeface="Arial" panose="020B0604020202020204" pitchFamily="34" charset="0"/>
              <a:cs typeface="Arial" panose="020B0604020202020204" pitchFamily="34" charset="0"/>
            </a:endParaRPr>
          </a:p>
          <a:p>
            <a:r>
              <a:rPr lang="en-US" sz="2400" i="1" smtClean="0">
                <a:solidFill>
                  <a:schemeClr val="bg1"/>
                </a:solidFill>
                <a:latin typeface="Arial" panose="020B0604020202020204" pitchFamily="34" charset="0"/>
                <a:cs typeface="Arial" panose="020B0604020202020204" pitchFamily="34" charset="0"/>
              </a:rPr>
              <a:t>3) </a:t>
            </a:r>
            <a:r>
              <a:rPr lang="en-US" sz="2400" smtClean="0">
                <a:solidFill>
                  <a:schemeClr val="bg1"/>
                </a:solidFill>
                <a:latin typeface="Arial" panose="020B0604020202020204" pitchFamily="34" charset="0"/>
                <a:cs typeface="Arial" panose="020B0604020202020204" pitchFamily="34" charset="0"/>
              </a:rPr>
              <a:t>Plausible Values (pot. Minderungskorrektur bei Hintergrundmodell) </a:t>
            </a:r>
            <a:r>
              <a:rPr lang="en-US" sz="1600" smtClean="0">
                <a:solidFill>
                  <a:schemeClr val="bg1">
                    <a:lumMod val="75000"/>
                  </a:schemeClr>
                </a:solidFill>
                <a:latin typeface="Arial" panose="020B0604020202020204" pitchFamily="34" charset="0"/>
                <a:cs typeface="Arial" panose="020B0604020202020204" pitchFamily="34" charset="0"/>
              </a:rPr>
              <a:t>siehe Monseur &amp; Adams, 2009</a:t>
            </a:r>
            <a:endParaRPr lang="en-US" sz="2400" smtClean="0">
              <a:solidFill>
                <a:schemeClr val="bg1">
                  <a:lumMod val="75000"/>
                </a:schemeClr>
              </a:solidFill>
              <a:latin typeface="Arial" panose="020B0604020202020204" pitchFamily="34" charset="0"/>
              <a:cs typeface="Arial" panose="020B0604020202020204" pitchFamily="34" charset="0"/>
            </a:endParaRPr>
          </a:p>
          <a:p>
            <a:endParaRPr lang="en-US" sz="1200" i="1" smtClean="0">
              <a:solidFill>
                <a:schemeClr val="bg1"/>
              </a:solidFill>
              <a:latin typeface="Arial" panose="020B0604020202020204" pitchFamily="34" charset="0"/>
              <a:cs typeface="Arial" panose="020B0604020202020204" pitchFamily="34" charset="0"/>
            </a:endParaRPr>
          </a:p>
          <a:p>
            <a:r>
              <a:rPr lang="en-US" sz="2400" smtClean="0">
                <a:solidFill>
                  <a:schemeClr val="bg1"/>
                </a:solidFill>
                <a:latin typeface="Arial" panose="020B0604020202020204" pitchFamily="34" charset="0"/>
                <a:cs typeface="Arial" panose="020B0604020202020204" pitchFamily="34" charset="0"/>
              </a:rPr>
              <a:t>4) Theoretische Erwägung:</a:t>
            </a:r>
          </a:p>
          <a:p>
            <a:r>
              <a:rPr lang="en-US" sz="2400" i="1" smtClean="0">
                <a:solidFill>
                  <a:schemeClr val="bg1"/>
                </a:solidFill>
                <a:latin typeface="Arial" panose="020B0604020202020204" pitchFamily="34" charset="0"/>
                <a:cs typeface="Arial" panose="020B0604020202020204" pitchFamily="34" charset="0"/>
              </a:rPr>
              <a:t>Interne Konsistenz von Inhaltswissen überhaupt erwünscht und realistisch?</a:t>
            </a:r>
          </a:p>
          <a:p>
            <a:r>
              <a:rPr lang="en-US" sz="2400" i="1" smtClean="0">
                <a:solidFill>
                  <a:schemeClr val="bg1"/>
                </a:solidFill>
                <a:latin typeface="Arial" panose="020B0604020202020204" pitchFamily="34" charset="0"/>
                <a:cs typeface="Arial" panose="020B0604020202020204" pitchFamily="34" charset="0"/>
              </a:rPr>
              <a:t>-&gt; Retest-/Val.-Evidenz/VIF</a:t>
            </a:r>
          </a:p>
          <a:p>
            <a:r>
              <a:rPr lang="de-CH" sz="1600" smtClean="0">
                <a:solidFill>
                  <a:schemeClr val="bg1">
                    <a:lumMod val="75000"/>
                  </a:schemeClr>
                </a:solidFill>
                <a:latin typeface="Arial" panose="020B0604020202020204" pitchFamily="34" charset="0"/>
                <a:cs typeface="Arial" panose="020B0604020202020204" pitchFamily="34" charset="0"/>
              </a:rPr>
              <a:t>Siehe Stadler et al., 2012; Edelsbrunner et al., in Vorb.</a:t>
            </a:r>
            <a:endParaRPr lang="de-CH" sz="1600">
              <a:solidFill>
                <a:schemeClr val="bg1">
                  <a:lumMod val="75000"/>
                </a:schemeClr>
              </a:solidFill>
              <a:latin typeface="Arial" panose="020B0604020202020204" pitchFamily="34" charset="0"/>
              <a:cs typeface="Arial" panose="020B0604020202020204" pitchFamily="34" charset="0"/>
            </a:endParaRPr>
          </a:p>
        </p:txBody>
      </p:sp>
      <p:sp>
        <p:nvSpPr>
          <p:cNvPr id="21" name="Abgerundetes Rechteck 20"/>
          <p:cNvSpPr/>
          <p:nvPr/>
        </p:nvSpPr>
        <p:spPr>
          <a:xfrm>
            <a:off x="6818754" y="346890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Science, Sprachf., kog. Fäh.</a:t>
            </a:r>
            <a:endParaRPr lang="en-US">
              <a:solidFill>
                <a:schemeClr val="tx1"/>
              </a:solidFill>
              <a:latin typeface="Arial" panose="020B0604020202020204" pitchFamily="34" charset="0"/>
              <a:cs typeface="Arial" panose="020B0604020202020204" pitchFamily="34" charset="0"/>
            </a:endParaRPr>
          </a:p>
        </p:txBody>
      </p:sp>
      <p:cxnSp>
        <p:nvCxnSpPr>
          <p:cNvPr id="23" name="Gerade Verbindung mit Pfeil 22"/>
          <p:cNvCxnSpPr>
            <a:stCxn id="21" idx="3"/>
            <a:endCxn id="24" idx="1"/>
          </p:cNvCxnSpPr>
          <p:nvPr/>
        </p:nvCxnSpPr>
        <p:spPr>
          <a:xfrm flipV="1">
            <a:off x="8488528" y="3849749"/>
            <a:ext cx="1843280" cy="567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8835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extfeld 3"/>
          <p:cNvSpPr txBox="1"/>
          <p:nvPr/>
        </p:nvSpPr>
        <p:spPr>
          <a:xfrm>
            <a:off x="-1330225" y="882521"/>
            <a:ext cx="8987247"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3200" b="0" i="0" u="none" strike="noStrike" kern="1200" cap="none" spc="0" normalizeH="0" baseline="0" noProof="0" smtClean="0">
                <a:ln>
                  <a:noFill/>
                </a:ln>
                <a:solidFill>
                  <a:prstClr val="white"/>
                </a:solidFill>
                <a:effectLst/>
                <a:uLnTx/>
                <a:uFillTx/>
                <a:latin typeface="Arial" panose="020B0604020202020204" pitchFamily="34" charset="0"/>
                <a:ea typeface="+mn-ea"/>
                <a:cs typeface="Arial" panose="020B0604020202020204" pitchFamily="34" charset="0"/>
              </a:rPr>
              <a:t>Vorwissen modellieren</a:t>
            </a:r>
            <a:r>
              <a:rPr kumimoji="0" lang="de-CH" sz="3200" b="0" i="0" u="none" strike="noStrike" kern="1200" cap="none" spc="0" normalizeH="0" noProof="0" smtClean="0">
                <a:ln>
                  <a:noFill/>
                </a:ln>
                <a:solidFill>
                  <a:prstClr val="white"/>
                </a:solidFill>
                <a:effectLst/>
                <a:uLnTx/>
                <a:uFillTx/>
                <a:latin typeface="Arial" panose="020B0604020202020204" pitchFamily="34" charset="0"/>
                <a:ea typeface="+mn-ea"/>
                <a:cs typeface="Arial" panose="020B0604020202020204" pitchFamily="34" charset="0"/>
              </a:rPr>
              <a:t> -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3200" b="0" i="1" u="none" strike="noStrike" kern="1200" cap="none" spc="0" normalizeH="0" noProof="0" smtClean="0">
                <a:ln>
                  <a:noFill/>
                </a:ln>
                <a:solidFill>
                  <a:prstClr val="white"/>
                </a:solidFill>
                <a:effectLst/>
                <a:uLnTx/>
                <a:uFillTx/>
                <a:latin typeface="Arial" panose="020B0604020202020204" pitchFamily="34" charset="0"/>
                <a:ea typeface="+mn-ea"/>
                <a:cs typeface="Arial" panose="020B0604020202020204" pitchFamily="34" charset="0"/>
              </a:rPr>
              <a:t>das geht doch ganz einfach? :)</a:t>
            </a:r>
            <a:endParaRPr kumimoji="0" lang="en-US" sz="3200" b="0" i="1" u="none" strike="noStrike" kern="1200" cap="none" spc="0" normalizeH="0" baseline="0" noProof="0">
              <a:ln>
                <a:noFill/>
              </a:ln>
              <a:solidFill>
                <a:prstClr val="white"/>
              </a:solidFill>
              <a:effectLst/>
              <a:uLnTx/>
              <a:uFillTx/>
              <a:latin typeface="Arial" panose="020B0604020202020204" pitchFamily="34" charset="0"/>
              <a:ea typeface="+mn-ea"/>
              <a:cs typeface="Arial" panose="020B0604020202020204" pitchFamily="34" charset="0"/>
            </a:endParaRPr>
          </a:p>
        </p:txBody>
      </p:sp>
      <p:sp>
        <p:nvSpPr>
          <p:cNvPr id="2" name="Rechteck 1"/>
          <p:cNvSpPr/>
          <p:nvPr/>
        </p:nvSpPr>
        <p:spPr>
          <a:xfrm>
            <a:off x="257693" y="2518350"/>
            <a:ext cx="11361420" cy="4339650"/>
          </a:xfrm>
          <a:prstGeom prst="rect">
            <a:avLst/>
          </a:prstGeom>
        </p:spPr>
        <p:txBody>
          <a:bodyPr wrap="square">
            <a:spAutoFit/>
          </a:bodyPr>
          <a:lstStyle/>
          <a:p>
            <a:r>
              <a:rPr lang="en-US" sz="1200" i="1">
                <a:solidFill>
                  <a:schemeClr val="bg1"/>
                </a:solidFill>
                <a:latin typeface="Arial" panose="020B0604020202020204" pitchFamily="34" charset="0"/>
                <a:cs typeface="Arial" panose="020B0604020202020204" pitchFamily="34" charset="0"/>
              </a:rPr>
              <a:t>beta regression brms—Google Search</a:t>
            </a:r>
            <a:r>
              <a:rPr lang="en-US" sz="1200">
                <a:solidFill>
                  <a:schemeClr val="bg1"/>
                </a:solidFill>
                <a:latin typeface="Arial" panose="020B0604020202020204" pitchFamily="34" charset="0"/>
                <a:cs typeface="Arial" panose="020B0604020202020204" pitchFamily="34" charset="0"/>
              </a:rPr>
              <a:t>. (n.d.). Retrieved March 16, 2024, from </a:t>
            </a:r>
            <a:r>
              <a:rPr lang="en-US" sz="1200">
                <a:solidFill>
                  <a:schemeClr val="bg1"/>
                </a:solidFill>
                <a:latin typeface="Arial" panose="020B0604020202020204" pitchFamily="34" charset="0"/>
                <a:cs typeface="Arial" panose="020B0604020202020204" pitchFamily="34" charset="0"/>
                <a:hlinkClick r:id="rId3"/>
              </a:rPr>
              <a:t>https://www.google.com/search?client=firefox-b-d&amp;q=beta+regression+brms</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Castellano, K. E., Rabe-Hesketh, S., &amp; Skrondal, A. (2014). Composition, Context, and Endogeneity in School and Teacher Comparisons. </a:t>
            </a:r>
            <a:r>
              <a:rPr lang="en-US" sz="1200" i="1">
                <a:solidFill>
                  <a:schemeClr val="bg1"/>
                </a:solidFill>
                <a:latin typeface="Arial" panose="020B0604020202020204" pitchFamily="34" charset="0"/>
                <a:cs typeface="Arial" panose="020B0604020202020204" pitchFamily="34" charset="0"/>
              </a:rPr>
              <a:t>Journal of Educational and Behavioral Statistics</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39</a:t>
            </a:r>
            <a:r>
              <a:rPr lang="en-US" sz="1200">
                <a:solidFill>
                  <a:schemeClr val="bg1"/>
                </a:solidFill>
                <a:latin typeface="Arial" panose="020B0604020202020204" pitchFamily="34" charset="0"/>
                <a:cs typeface="Arial" panose="020B0604020202020204" pitchFamily="34" charset="0"/>
              </a:rPr>
              <a:t>(5), 333–367. </a:t>
            </a:r>
            <a:r>
              <a:rPr lang="en-US" sz="1200">
                <a:solidFill>
                  <a:schemeClr val="bg1"/>
                </a:solidFill>
                <a:latin typeface="Arial" panose="020B0604020202020204" pitchFamily="34" charset="0"/>
                <a:cs typeface="Arial" panose="020B0604020202020204" pitchFamily="34" charset="0"/>
                <a:hlinkClick r:id="rId4"/>
              </a:rPr>
              <a:t>https://doi.org/10.3102/1076998614547576</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Edelsbrunner, P. A</a:t>
            </a:r>
            <a:r>
              <a:rPr lang="en-US" sz="1200">
                <a:solidFill>
                  <a:schemeClr val="bg1"/>
                </a:solidFill>
                <a:latin typeface="Arial" panose="020B0604020202020204" pitchFamily="34" charset="0"/>
                <a:cs typeface="Arial" panose="020B0604020202020204" pitchFamily="34" charset="0"/>
              </a:rPr>
              <a:t>. </a:t>
            </a:r>
            <a:r>
              <a:rPr lang="en-US" sz="1200" smtClean="0">
                <a:solidFill>
                  <a:schemeClr val="bg1"/>
                </a:solidFill>
                <a:latin typeface="Arial" panose="020B0604020202020204" pitchFamily="34" charset="0"/>
                <a:cs typeface="Arial" panose="020B0604020202020204" pitchFamily="34" charset="0"/>
              </a:rPr>
              <a:t>(2022). </a:t>
            </a:r>
            <a:r>
              <a:rPr lang="en-US" sz="1200">
                <a:solidFill>
                  <a:schemeClr val="bg1"/>
                </a:solidFill>
                <a:latin typeface="Arial" panose="020B0604020202020204" pitchFamily="34" charset="0"/>
                <a:cs typeface="Arial" panose="020B0604020202020204" pitchFamily="34" charset="0"/>
              </a:rPr>
              <a:t>A model and its fit lie in the eye of the beholder: Long live the sum score. </a:t>
            </a:r>
            <a:r>
              <a:rPr lang="en-US" sz="1200" i="1">
                <a:solidFill>
                  <a:schemeClr val="bg1"/>
                </a:solidFill>
                <a:latin typeface="Arial" panose="020B0604020202020204" pitchFamily="34" charset="0"/>
                <a:cs typeface="Arial" panose="020B0604020202020204" pitchFamily="34" charset="0"/>
              </a:rPr>
              <a:t>Frontiers in Psychology</a:t>
            </a:r>
            <a:r>
              <a:rPr lang="en-US" sz="1200">
                <a:solidFill>
                  <a:schemeClr val="bg1"/>
                </a:solidFill>
                <a:latin typeface="Arial" panose="020B0604020202020204" pitchFamily="34" charset="0"/>
                <a:cs typeface="Arial" panose="020B0604020202020204" pitchFamily="34" charset="0"/>
              </a:rPr>
              <a:t>, 7.</a:t>
            </a:r>
          </a:p>
          <a:p>
            <a:r>
              <a:rPr lang="en-US" sz="1200">
                <a:solidFill>
                  <a:schemeClr val="bg1"/>
                </a:solidFill>
                <a:latin typeface="Arial" panose="020B0604020202020204" pitchFamily="34" charset="0"/>
                <a:cs typeface="Arial" panose="020B0604020202020204" pitchFamily="34" charset="0"/>
              </a:rPr>
              <a:t>Flunger, B., Trautwein, U., Nagengast, B., Lüdtke, O., Niggli, A., &amp; Schnyder, I. (2021a). Using Multilevel Mixture Models in Educational Research: An Illustration with Homework Research. </a:t>
            </a:r>
            <a:r>
              <a:rPr lang="en-US" sz="1200" i="1">
                <a:solidFill>
                  <a:schemeClr val="bg1"/>
                </a:solidFill>
                <a:latin typeface="Arial" panose="020B0604020202020204" pitchFamily="34" charset="0"/>
                <a:cs typeface="Arial" panose="020B0604020202020204" pitchFamily="34" charset="0"/>
              </a:rPr>
              <a:t>The Journal of Experimental Education</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89</a:t>
            </a:r>
            <a:r>
              <a:rPr lang="en-US" sz="1200">
                <a:solidFill>
                  <a:schemeClr val="bg1"/>
                </a:solidFill>
                <a:latin typeface="Arial" panose="020B0604020202020204" pitchFamily="34" charset="0"/>
                <a:cs typeface="Arial" panose="020B0604020202020204" pitchFamily="34" charset="0"/>
              </a:rPr>
              <a:t>(1), 209–236. </a:t>
            </a:r>
            <a:r>
              <a:rPr lang="en-US" sz="1200">
                <a:solidFill>
                  <a:schemeClr val="bg1"/>
                </a:solidFill>
                <a:latin typeface="Arial" panose="020B0604020202020204" pitchFamily="34" charset="0"/>
                <a:cs typeface="Arial" panose="020B0604020202020204" pitchFamily="34" charset="0"/>
                <a:hlinkClick r:id="rId5"/>
              </a:rPr>
              <a:t>https://doi.org/10.1080/00220973.2019.1652137</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Flunger, B., Trautwein, U., Nagengast, B., Lüdtke, O., Niggli, A., &amp; Schnyder, I. (2021b). Using Multilevel Mixture Models in Educational Research: An Illustration with Homework Research. </a:t>
            </a:r>
            <a:r>
              <a:rPr lang="en-US" sz="1200" i="1">
                <a:solidFill>
                  <a:schemeClr val="bg1"/>
                </a:solidFill>
                <a:latin typeface="Arial" panose="020B0604020202020204" pitchFamily="34" charset="0"/>
                <a:cs typeface="Arial" panose="020B0604020202020204" pitchFamily="34" charset="0"/>
              </a:rPr>
              <a:t>The Journal of Experimental Education</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89</a:t>
            </a:r>
            <a:r>
              <a:rPr lang="en-US" sz="1200">
                <a:solidFill>
                  <a:schemeClr val="bg1"/>
                </a:solidFill>
                <a:latin typeface="Arial" panose="020B0604020202020204" pitchFamily="34" charset="0"/>
                <a:cs typeface="Arial" panose="020B0604020202020204" pitchFamily="34" charset="0"/>
              </a:rPr>
              <a:t>(1), 209–236. </a:t>
            </a:r>
            <a:r>
              <a:rPr lang="en-US" sz="1200">
                <a:solidFill>
                  <a:schemeClr val="bg1"/>
                </a:solidFill>
                <a:latin typeface="Arial" panose="020B0604020202020204" pitchFamily="34" charset="0"/>
                <a:cs typeface="Arial" panose="020B0604020202020204" pitchFamily="34" charset="0"/>
                <a:hlinkClick r:id="rId5"/>
              </a:rPr>
              <a:t>https://doi.org/10.1080/00220973.2019.1652137</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Heiss, A. (n.d.). </a:t>
            </a:r>
            <a:r>
              <a:rPr lang="en-US" sz="1200" i="1">
                <a:solidFill>
                  <a:schemeClr val="bg1"/>
                </a:solidFill>
                <a:latin typeface="Arial" panose="020B0604020202020204" pitchFamily="34" charset="0"/>
                <a:cs typeface="Arial" panose="020B0604020202020204" pitchFamily="34" charset="0"/>
              </a:rPr>
              <a:t>A guide to modeling proportions with Bayesian beta and zero-inflated beta regression models</a:t>
            </a:r>
            <a:r>
              <a:rPr lang="en-US" sz="1200">
                <a:solidFill>
                  <a:schemeClr val="bg1"/>
                </a:solidFill>
                <a:latin typeface="Arial" panose="020B0604020202020204" pitchFamily="34" charset="0"/>
                <a:cs typeface="Arial" panose="020B0604020202020204" pitchFamily="34" charset="0"/>
              </a:rPr>
              <a:t>. Andrew Heiss. Retrieved March 16, 2024, from </a:t>
            </a:r>
            <a:r>
              <a:rPr lang="en-US" sz="1200">
                <a:solidFill>
                  <a:schemeClr val="bg1"/>
                </a:solidFill>
                <a:latin typeface="Arial" panose="020B0604020202020204" pitchFamily="34" charset="0"/>
                <a:cs typeface="Arial" panose="020B0604020202020204" pitchFamily="34" charset="0"/>
                <a:hlinkClick r:id="rId6"/>
              </a:rPr>
              <a:t>https://www.andrewheiss.com/blog/2021/11/08/beta-regression-guide/</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Kubinec, R. (2023). Ordered beta regression: A parsimonious, well-fitting model for continuous data with lower and upper bounds. </a:t>
            </a:r>
            <a:r>
              <a:rPr lang="en-US" sz="1200" i="1">
                <a:solidFill>
                  <a:schemeClr val="bg1"/>
                </a:solidFill>
                <a:latin typeface="Arial" panose="020B0604020202020204" pitchFamily="34" charset="0"/>
                <a:cs typeface="Arial" panose="020B0604020202020204" pitchFamily="34" charset="0"/>
              </a:rPr>
              <a:t>Political Analysis</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31</a:t>
            </a:r>
            <a:r>
              <a:rPr lang="en-US" sz="1200">
                <a:solidFill>
                  <a:schemeClr val="bg1"/>
                </a:solidFill>
                <a:latin typeface="Arial" panose="020B0604020202020204" pitchFamily="34" charset="0"/>
                <a:cs typeface="Arial" panose="020B0604020202020204" pitchFamily="34" charset="0"/>
              </a:rPr>
              <a:t>(4), 519–536.</a:t>
            </a:r>
          </a:p>
          <a:p>
            <a:r>
              <a:rPr lang="en-US" sz="1200">
                <a:solidFill>
                  <a:schemeClr val="bg1"/>
                </a:solidFill>
                <a:latin typeface="Arial" panose="020B0604020202020204" pitchFamily="34" charset="0"/>
                <a:cs typeface="Arial" panose="020B0604020202020204" pitchFamily="34" charset="0"/>
              </a:rPr>
              <a:t>Lüdtke, O., &amp; Robitzsch, A. (2023). ANCOVA versus Change Score for the Analysis of Two-Wave Data. </a:t>
            </a:r>
            <a:r>
              <a:rPr lang="en-US" sz="1200" i="1">
                <a:solidFill>
                  <a:schemeClr val="bg1"/>
                </a:solidFill>
                <a:latin typeface="Arial" panose="020B0604020202020204" pitchFamily="34" charset="0"/>
                <a:cs typeface="Arial" panose="020B0604020202020204" pitchFamily="34" charset="0"/>
              </a:rPr>
              <a:t>The Journal of Experimental Education</a:t>
            </a:r>
            <a:r>
              <a:rPr lang="en-US" sz="1200">
                <a:solidFill>
                  <a:schemeClr val="bg1"/>
                </a:solidFill>
                <a:latin typeface="Arial" panose="020B0604020202020204" pitchFamily="34" charset="0"/>
                <a:cs typeface="Arial" panose="020B0604020202020204" pitchFamily="34" charset="0"/>
              </a:rPr>
              <a:t>, 1–33. </a:t>
            </a:r>
            <a:r>
              <a:rPr lang="en-US" sz="1200">
                <a:solidFill>
                  <a:schemeClr val="bg1"/>
                </a:solidFill>
                <a:latin typeface="Arial" panose="020B0604020202020204" pitchFamily="34" charset="0"/>
                <a:cs typeface="Arial" panose="020B0604020202020204" pitchFamily="34" charset="0"/>
                <a:hlinkClick r:id="rId7"/>
              </a:rPr>
              <a:t>https://doi.org/10.1080/00220973.2023.2246187</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McNeish, D., Stapleton, L. M., &amp; Silverman, R. D. (2017). On the unnecessary ubiquity of hierarchical linear modeling. </a:t>
            </a:r>
            <a:r>
              <a:rPr lang="en-US" sz="1200" i="1">
                <a:solidFill>
                  <a:schemeClr val="bg1"/>
                </a:solidFill>
                <a:latin typeface="Arial" panose="020B0604020202020204" pitchFamily="34" charset="0"/>
                <a:cs typeface="Arial" panose="020B0604020202020204" pitchFamily="34" charset="0"/>
              </a:rPr>
              <a:t>Psychological Methods</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22</a:t>
            </a:r>
            <a:r>
              <a:rPr lang="en-US" sz="1200">
                <a:solidFill>
                  <a:schemeClr val="bg1"/>
                </a:solidFill>
                <a:latin typeface="Arial" panose="020B0604020202020204" pitchFamily="34" charset="0"/>
                <a:cs typeface="Arial" panose="020B0604020202020204" pitchFamily="34" charset="0"/>
              </a:rPr>
              <a:t>(1), 114.</a:t>
            </a:r>
          </a:p>
          <a:p>
            <a:r>
              <a:rPr lang="en-US" sz="1200">
                <a:solidFill>
                  <a:schemeClr val="bg1"/>
                </a:solidFill>
                <a:latin typeface="Arial" panose="020B0604020202020204" pitchFamily="34" charset="0"/>
                <a:cs typeface="Arial" panose="020B0604020202020204" pitchFamily="34" charset="0"/>
              </a:rPr>
              <a:t>McNeish, D., &amp; Wolf, M. G. (2020). Thinking twice about sum scores. </a:t>
            </a:r>
            <a:r>
              <a:rPr lang="en-US" sz="1200" i="1">
                <a:solidFill>
                  <a:schemeClr val="bg1"/>
                </a:solidFill>
                <a:latin typeface="Arial" panose="020B0604020202020204" pitchFamily="34" charset="0"/>
                <a:cs typeface="Arial" panose="020B0604020202020204" pitchFamily="34" charset="0"/>
              </a:rPr>
              <a:t>Behavior Research Methods</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52</a:t>
            </a:r>
            <a:r>
              <a:rPr lang="en-US" sz="1200">
                <a:solidFill>
                  <a:schemeClr val="bg1"/>
                </a:solidFill>
                <a:latin typeface="Arial" panose="020B0604020202020204" pitchFamily="34" charset="0"/>
                <a:cs typeface="Arial" panose="020B0604020202020204" pitchFamily="34" charset="0"/>
              </a:rPr>
              <a:t>(6), 2287–2305. </a:t>
            </a:r>
            <a:r>
              <a:rPr lang="en-US" sz="1200">
                <a:solidFill>
                  <a:schemeClr val="bg1"/>
                </a:solidFill>
                <a:latin typeface="Arial" panose="020B0604020202020204" pitchFamily="34" charset="0"/>
                <a:cs typeface="Arial" panose="020B0604020202020204" pitchFamily="34" charset="0"/>
                <a:hlinkClick r:id="rId8"/>
              </a:rPr>
              <a:t>https://doi.org/10.3758/s13428-020-01398-0</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Monseur, C., &amp; Adams, R. (2009). Plausible values: How to deal with their limitations. </a:t>
            </a:r>
            <a:r>
              <a:rPr lang="en-US" sz="1200" i="1">
                <a:solidFill>
                  <a:schemeClr val="bg1"/>
                </a:solidFill>
                <a:latin typeface="Arial" panose="020B0604020202020204" pitchFamily="34" charset="0"/>
                <a:cs typeface="Arial" panose="020B0604020202020204" pitchFamily="34" charset="0"/>
              </a:rPr>
              <a:t>Journal of Applied Measurement</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10</a:t>
            </a:r>
            <a:r>
              <a:rPr lang="en-US" sz="1200">
                <a:solidFill>
                  <a:schemeClr val="bg1"/>
                </a:solidFill>
                <a:latin typeface="Arial" panose="020B0604020202020204" pitchFamily="34" charset="0"/>
                <a:cs typeface="Arial" panose="020B0604020202020204" pitchFamily="34" charset="0"/>
              </a:rPr>
              <a:t>(3). </a:t>
            </a:r>
            <a:r>
              <a:rPr lang="en-US" sz="1200">
                <a:solidFill>
                  <a:schemeClr val="bg1"/>
                </a:solidFill>
                <a:latin typeface="Arial" panose="020B0604020202020204" pitchFamily="34" charset="0"/>
                <a:cs typeface="Arial" panose="020B0604020202020204" pitchFamily="34" charset="0"/>
                <a:hlinkClick r:id="rId9"/>
              </a:rPr>
              <a:t>https://orbi.uliege.be/bitstream/2268/120934/1/JAM_Monseur_Adams.pdf</a:t>
            </a:r>
            <a:endParaRPr lang="en-US" sz="1200">
              <a:solidFill>
                <a:schemeClr val="bg1"/>
              </a:solidFill>
              <a:latin typeface="Arial" panose="020B0604020202020204" pitchFamily="34" charset="0"/>
              <a:cs typeface="Arial" panose="020B0604020202020204" pitchFamily="34" charset="0"/>
            </a:endParaRPr>
          </a:p>
          <a:p>
            <a:r>
              <a:rPr lang="en-US" sz="1200">
                <a:solidFill>
                  <a:schemeClr val="bg1"/>
                </a:solidFill>
                <a:latin typeface="Arial" panose="020B0604020202020204" pitchFamily="34" charset="0"/>
                <a:cs typeface="Arial" panose="020B0604020202020204" pitchFamily="34" charset="0"/>
              </a:rPr>
              <a:t>Rights, J. D. (2022). Aberrant distortion of variance components in multilevel models under conflation of level-specific effects. Psychological Methods. https</a:t>
            </a:r>
            <a:r>
              <a:rPr lang="en-US" sz="1200">
                <a:solidFill>
                  <a:schemeClr val="bg1"/>
                </a:solidFill>
                <a:latin typeface="Arial" panose="020B0604020202020204" pitchFamily="34" charset="0"/>
                <a:cs typeface="Arial" panose="020B0604020202020204" pitchFamily="34" charset="0"/>
              </a:rPr>
              <a:t>://</a:t>
            </a:r>
            <a:r>
              <a:rPr lang="en-US" sz="1200" smtClean="0">
                <a:solidFill>
                  <a:schemeClr val="bg1"/>
                </a:solidFill>
                <a:latin typeface="Arial" panose="020B0604020202020204" pitchFamily="34" charset="0"/>
                <a:cs typeface="Arial" panose="020B0604020202020204" pitchFamily="34" charset="0"/>
              </a:rPr>
              <a:t>psycnet.apa.org/record/2023-06114-001 </a:t>
            </a:r>
            <a:endParaRPr lang="en-US" sz="1200">
              <a:solidFill>
                <a:schemeClr val="bg1"/>
              </a:solidFill>
              <a:latin typeface="Arial" panose="020B0604020202020204" pitchFamily="34" charset="0"/>
              <a:cs typeface="Arial" panose="020B0604020202020204" pitchFamily="34" charset="0"/>
            </a:endParaRPr>
          </a:p>
          <a:p>
            <a:r>
              <a:rPr lang="en-US" sz="1200" smtClean="0">
                <a:solidFill>
                  <a:schemeClr val="bg1"/>
                </a:solidFill>
                <a:latin typeface="Arial" panose="020B0604020202020204" pitchFamily="34" charset="0"/>
                <a:cs typeface="Arial" panose="020B0604020202020204" pitchFamily="34" charset="0"/>
              </a:rPr>
              <a:t>Sengewald</a:t>
            </a:r>
            <a:r>
              <a:rPr lang="en-US" sz="1200">
                <a:solidFill>
                  <a:schemeClr val="bg1"/>
                </a:solidFill>
                <a:latin typeface="Arial" panose="020B0604020202020204" pitchFamily="34" charset="0"/>
                <a:cs typeface="Arial" panose="020B0604020202020204" pitchFamily="34" charset="0"/>
              </a:rPr>
              <a:t>, M.-A., &amp; Pohl, S. (2019). Compensation and amplification of attenuation bias in causal effect estimates. </a:t>
            </a:r>
            <a:r>
              <a:rPr lang="en-US" sz="1200" i="1">
                <a:solidFill>
                  <a:schemeClr val="bg1"/>
                </a:solidFill>
                <a:latin typeface="Arial" panose="020B0604020202020204" pitchFamily="34" charset="0"/>
                <a:cs typeface="Arial" panose="020B0604020202020204" pitchFamily="34" charset="0"/>
              </a:rPr>
              <a:t>Psychometrika</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84</a:t>
            </a:r>
            <a:r>
              <a:rPr lang="en-US" sz="1200">
                <a:solidFill>
                  <a:schemeClr val="bg1"/>
                </a:solidFill>
                <a:latin typeface="Arial" panose="020B0604020202020204" pitchFamily="34" charset="0"/>
                <a:cs typeface="Arial" panose="020B0604020202020204" pitchFamily="34" charset="0"/>
              </a:rPr>
              <a:t>(2), 589–610.</a:t>
            </a:r>
          </a:p>
          <a:p>
            <a:r>
              <a:rPr lang="en-US" sz="1200">
                <a:solidFill>
                  <a:schemeClr val="bg1"/>
                </a:solidFill>
                <a:latin typeface="Arial" panose="020B0604020202020204" pitchFamily="34" charset="0"/>
                <a:cs typeface="Arial" panose="020B0604020202020204" pitchFamily="34" charset="0"/>
              </a:rPr>
              <a:t>Stadler, M., Sailer, M., &amp; Fischer, F. (2021). Knowledge as a formative construct: A good alpha is not always better. </a:t>
            </a:r>
            <a:r>
              <a:rPr lang="en-US" sz="1200" i="1">
                <a:solidFill>
                  <a:schemeClr val="bg1"/>
                </a:solidFill>
                <a:latin typeface="Arial" panose="020B0604020202020204" pitchFamily="34" charset="0"/>
                <a:cs typeface="Arial" panose="020B0604020202020204" pitchFamily="34" charset="0"/>
              </a:rPr>
              <a:t>New Ideas in Psychology</a:t>
            </a:r>
            <a:r>
              <a:rPr lang="en-US" sz="1200">
                <a:solidFill>
                  <a:schemeClr val="bg1"/>
                </a:solidFill>
                <a:latin typeface="Arial" panose="020B0604020202020204" pitchFamily="34" charset="0"/>
                <a:cs typeface="Arial" panose="020B0604020202020204" pitchFamily="34" charset="0"/>
              </a:rPr>
              <a:t>, </a:t>
            </a:r>
            <a:r>
              <a:rPr lang="en-US" sz="1200" i="1">
                <a:solidFill>
                  <a:schemeClr val="bg1"/>
                </a:solidFill>
                <a:latin typeface="Arial" panose="020B0604020202020204" pitchFamily="34" charset="0"/>
                <a:cs typeface="Arial" panose="020B0604020202020204" pitchFamily="34" charset="0"/>
              </a:rPr>
              <a:t>60</a:t>
            </a:r>
            <a:r>
              <a:rPr lang="en-US" sz="1200">
                <a:solidFill>
                  <a:schemeClr val="bg1"/>
                </a:solidFill>
                <a:latin typeface="Arial" panose="020B0604020202020204" pitchFamily="34" charset="0"/>
                <a:cs typeface="Arial" panose="020B0604020202020204" pitchFamily="34" charset="0"/>
              </a:rPr>
              <a:t>, 100832.</a:t>
            </a:r>
          </a:p>
          <a:p>
            <a:r>
              <a:rPr lang="en-US" sz="1200">
                <a:solidFill>
                  <a:schemeClr val="bg1"/>
                </a:solidFill>
                <a:latin typeface="Arial" panose="020B0604020202020204" pitchFamily="34" charset="0"/>
                <a:cs typeface="Arial" panose="020B0604020202020204" pitchFamily="34" charset="0"/>
              </a:rPr>
              <a:t>Veenman, M., Stefan, A. M., &amp; Haaf, J. M. (2023). Bayesian hierarchical modeling: An introduction and reassessment. </a:t>
            </a:r>
            <a:r>
              <a:rPr lang="en-US" sz="1200" i="1">
                <a:solidFill>
                  <a:schemeClr val="bg1"/>
                </a:solidFill>
                <a:latin typeface="Arial" panose="020B0604020202020204" pitchFamily="34" charset="0"/>
                <a:cs typeface="Arial" panose="020B0604020202020204" pitchFamily="34" charset="0"/>
              </a:rPr>
              <a:t>Behavior Research Methods</a:t>
            </a:r>
            <a:r>
              <a:rPr lang="en-US" sz="1200">
                <a:solidFill>
                  <a:schemeClr val="bg1"/>
                </a:solidFill>
                <a:latin typeface="Arial" panose="020B0604020202020204" pitchFamily="34" charset="0"/>
                <a:cs typeface="Arial" panose="020B0604020202020204" pitchFamily="34" charset="0"/>
              </a:rPr>
              <a:t>. </a:t>
            </a:r>
            <a:r>
              <a:rPr lang="en-US" sz="1200">
                <a:solidFill>
                  <a:schemeClr val="bg1"/>
                </a:solidFill>
                <a:latin typeface="Arial" panose="020B0604020202020204" pitchFamily="34" charset="0"/>
                <a:cs typeface="Arial" panose="020B0604020202020204" pitchFamily="34" charset="0"/>
                <a:hlinkClick r:id="rId10"/>
              </a:rPr>
              <a:t>https://doi.org/10.3758/s13428-023-02204-3</a:t>
            </a:r>
            <a:endParaRPr lang="en-US" sz="1200">
              <a:solidFill>
                <a:schemeClr val="bg1"/>
              </a:solidFill>
              <a:effectLst/>
              <a:latin typeface="Arial" panose="020B0604020202020204" pitchFamily="34" charset="0"/>
              <a:cs typeface="Arial" panose="020B0604020202020204" pitchFamily="34" charset="0"/>
            </a:endParaRPr>
          </a:p>
        </p:txBody>
      </p:sp>
      <p:pic>
        <p:nvPicPr>
          <p:cNvPr id="6" name="Grafik 5"/>
          <p:cNvPicPr>
            <a:picLocks noChangeAspect="1"/>
          </p:cNvPicPr>
          <p:nvPr/>
        </p:nvPicPr>
        <p:blipFill>
          <a:blip r:embed="rId11"/>
          <a:stretch>
            <a:fillRect/>
          </a:stretch>
        </p:blipFill>
        <p:spPr>
          <a:xfrm>
            <a:off x="8616710" y="199221"/>
            <a:ext cx="1886963" cy="1886963"/>
          </a:xfrm>
          <a:prstGeom prst="rect">
            <a:avLst/>
          </a:prstGeom>
        </p:spPr>
      </p:pic>
      <p:sp>
        <p:nvSpPr>
          <p:cNvPr id="7" name="Textfeld 6"/>
          <p:cNvSpPr txBox="1"/>
          <p:nvPr/>
        </p:nvSpPr>
        <p:spPr>
          <a:xfrm>
            <a:off x="6532331" y="1746853"/>
            <a:ext cx="898724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Folien:</a:t>
            </a:r>
          </a:p>
          <a:p>
            <a:r>
              <a:rPr lang="de-CH" sz="2400" smtClean="0">
                <a:solidFill>
                  <a:schemeClr val="bg1"/>
                </a:solidFill>
                <a:latin typeface="Arial" panose="020B0604020202020204" pitchFamily="34" charset="0"/>
                <a:cs typeface="Arial" panose="020B0604020202020204" pitchFamily="34" charset="0"/>
                <a:hlinkClick r:id="rId12"/>
              </a:rPr>
              <a:t>github.com/peter1328/presentations</a:t>
            </a:r>
            <a:r>
              <a:rPr lang="de-CH" sz="2400" smtClean="0">
                <a:solidFill>
                  <a:schemeClr val="bg1"/>
                </a:solidFill>
                <a:latin typeface="Arial" panose="020B0604020202020204" pitchFamily="34" charset="0"/>
                <a:cs typeface="Arial" panose="020B0604020202020204" pitchFamily="34" charset="0"/>
              </a:rPr>
              <a:t> </a:t>
            </a:r>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4265069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3" name="Abgerundetes Rechteck 12"/>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cxnSp>
        <p:nvCxnSpPr>
          <p:cNvPr id="14" name="Gerader Verbinder 13"/>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Scaffolding</a:t>
            </a:r>
            <a:endParaRPr lang="en-US">
              <a:solidFill>
                <a:schemeClr val="tx1"/>
              </a:solidFill>
              <a:latin typeface="Arial" panose="020B0604020202020204" pitchFamily="34" charset="0"/>
              <a:cs typeface="Arial" panose="020B0604020202020204" pitchFamily="34" charset="0"/>
            </a:endParaRPr>
          </a:p>
        </p:txBody>
      </p:sp>
      <p:cxnSp>
        <p:nvCxnSpPr>
          <p:cNvPr id="16" name="Gerade Verbindung mit Pfeil 15"/>
          <p:cNvCxnSpPr>
            <a:stCxn id="15" idx="3"/>
          </p:cNvCxnSpPr>
          <p:nvPr/>
        </p:nvCxnSpPr>
        <p:spPr>
          <a:xfrm flipV="1">
            <a:off x="8488528" y="3809532"/>
            <a:ext cx="804447" cy="25338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Annika Herrmann et al.</a:t>
            </a:r>
            <a:endParaRPr lang="en-US">
              <a:solidFill>
                <a:schemeClr val="bg1"/>
              </a:solidFill>
              <a:latin typeface="Arial" panose="020B0604020202020204" pitchFamily="34" charset="0"/>
              <a:cs typeface="Arial" panose="020B0604020202020204" pitchFamily="34" charset="0"/>
            </a:endParaRPr>
          </a:p>
        </p:txBody>
      </p:sp>
      <p:cxnSp>
        <p:nvCxnSpPr>
          <p:cNvPr id="18" name="Gerade Verbindung mit Pfeil 17"/>
          <p:cNvCxnSpPr>
            <a:stCxn id="15" idx="0"/>
            <a:endCxn id="12" idx="2"/>
          </p:cNvCxnSpPr>
          <p:nvPr/>
        </p:nvCxnSpPr>
        <p:spPr>
          <a:xfrm flipV="1">
            <a:off x="7653641" y="4236270"/>
            <a:ext cx="0" cy="17205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510646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feld 4"/>
          <p:cNvSpPr txBox="1"/>
          <p:nvPr/>
        </p:nvSpPr>
        <p:spPr>
          <a:xfrm>
            <a:off x="9592190" y="6330474"/>
            <a:ext cx="2679590" cy="370012"/>
          </a:xfrm>
          <a:prstGeom prst="rect">
            <a:avLst/>
          </a:prstGeom>
          <a:noFill/>
        </p:spPr>
        <p:txBody>
          <a:bodyPr wrap="square" rtlCol="0">
            <a:spAutoFit/>
          </a:bodyPr>
          <a:lstStyle/>
          <a:p>
            <a:r>
              <a:rPr lang="en-US">
                <a:solidFill>
                  <a:schemeClr val="bg1"/>
                </a:solidFill>
                <a:latin typeface="Arial" panose="020B0604020202020204" pitchFamily="34" charset="0"/>
                <a:cs typeface="Arial" panose="020B0604020202020204" pitchFamily="34" charset="0"/>
              </a:rPr>
              <a:t>David Ausubel</a:t>
            </a:r>
          </a:p>
        </p:txBody>
      </p:sp>
      <p:pic>
        <p:nvPicPr>
          <p:cNvPr id="6" name="Grafik 5"/>
          <p:cNvPicPr>
            <a:picLocks noChangeAspect="1"/>
          </p:cNvPicPr>
          <p:nvPr/>
        </p:nvPicPr>
        <p:blipFill rotWithShape="1">
          <a:blip r:embed="rId3">
            <a:extLst>
              <a:ext uri="{28A0092B-C50C-407E-A947-70E740481C1C}">
                <a14:useLocalDpi xmlns:a14="http://schemas.microsoft.com/office/drawing/2010/main" val="0"/>
              </a:ext>
            </a:extLst>
          </a:blip>
          <a:srcRect l="23333" t="3898" r="30731" b="6376"/>
          <a:stretch/>
        </p:blipFill>
        <p:spPr>
          <a:xfrm>
            <a:off x="8903700" y="3703508"/>
            <a:ext cx="2838027" cy="2469452"/>
          </a:xfrm>
          <a:prstGeom prst="rect">
            <a:avLst/>
          </a:prstGeom>
        </p:spPr>
      </p:pic>
      <p:sp>
        <p:nvSpPr>
          <p:cNvPr id="7" name="Rechteckige Legende 6"/>
          <p:cNvSpPr/>
          <p:nvPr/>
        </p:nvSpPr>
        <p:spPr>
          <a:xfrm>
            <a:off x="7009468" y="1361440"/>
            <a:ext cx="4732259" cy="2126827"/>
          </a:xfrm>
          <a:prstGeom prst="wedgeRectCallout">
            <a:avLst>
              <a:gd name="adj1" fmla="val -1653"/>
              <a:gd name="adj2" fmla="val 106455"/>
            </a:avLst>
          </a:prstGeom>
          <a:solidFill>
            <a:schemeClr val="bg1">
              <a:alpha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feld 7"/>
          <p:cNvSpPr txBox="1"/>
          <p:nvPr/>
        </p:nvSpPr>
        <p:spPr>
          <a:xfrm>
            <a:off x="7168488" y="1900235"/>
            <a:ext cx="4847405" cy="923330"/>
          </a:xfrm>
          <a:prstGeom prst="rect">
            <a:avLst/>
          </a:prstGeom>
          <a:noFill/>
        </p:spPr>
        <p:txBody>
          <a:bodyPr wrap="square" rtlCol="0">
            <a:spAutoFit/>
          </a:bodyPr>
          <a:lstStyle/>
          <a:p>
            <a:r>
              <a:rPr lang="en-US" i="1">
                <a:solidFill>
                  <a:schemeClr val="bg1"/>
                </a:solidFill>
                <a:latin typeface="Arial" panose="020B0604020202020204" pitchFamily="34" charset="0"/>
                <a:cs typeface="Arial" panose="020B0604020202020204" pitchFamily="34" charset="0"/>
              </a:rPr>
              <a:t>The most important single factor influencing learning is what the learner already knows. Ascertain this and teach him accordingly!</a:t>
            </a:r>
          </a:p>
        </p:txBody>
      </p:sp>
      <p:cxnSp>
        <p:nvCxnSpPr>
          <p:cNvPr id="11" name="Gerade Verbindung mit Pfeil 10"/>
          <p:cNvCxnSpPr/>
          <p:nvPr/>
        </p:nvCxnSpPr>
        <p:spPr>
          <a:xfrm flipV="1">
            <a:off x="2949936" y="5436047"/>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2949936" y="3809532"/>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Abgerundetes Rechteck 3"/>
          <p:cNvSpPr/>
          <p:nvPr/>
        </p:nvSpPr>
        <p:spPr>
          <a:xfrm>
            <a:off x="1280162"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5" name="Abgerundetes Rechteck 14"/>
          <p:cNvSpPr/>
          <p:nvPr/>
        </p:nvSpPr>
        <p:spPr>
          <a:xfrm>
            <a:off x="4793216" y="5049524"/>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16" name="Abgerundetes Rechteck 15"/>
          <p:cNvSpPr/>
          <p:nvPr/>
        </p:nvSpPr>
        <p:spPr>
          <a:xfrm>
            <a:off x="1280162"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4793216"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cxnSp>
        <p:nvCxnSpPr>
          <p:cNvPr id="19" name="Gerader Verbinder 18"/>
          <p:cNvCxnSpPr/>
          <p:nvPr/>
        </p:nvCxnSpPr>
        <p:spPr>
          <a:xfrm>
            <a:off x="1280162" y="4663004"/>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95416" y="308510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Within (L1)</a:t>
            </a:r>
            <a:endParaRPr lang="en-US">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63610" y="468304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Between (L2)</a:t>
            </a:r>
            <a:endParaRPr lang="en-US">
              <a:solidFill>
                <a:schemeClr val="bg1"/>
              </a:solidFill>
              <a:latin typeface="Arial" panose="020B0604020202020204" pitchFamily="34" charset="0"/>
              <a:cs typeface="Arial" panose="020B0604020202020204" pitchFamily="34" charset="0"/>
            </a:endParaRPr>
          </a:p>
        </p:txBody>
      </p:sp>
      <p:sp>
        <p:nvSpPr>
          <p:cNvPr id="27" name="Abgerundetes Rechteck 26"/>
          <p:cNvSpPr/>
          <p:nvPr/>
        </p:nvSpPr>
        <p:spPr>
          <a:xfrm>
            <a:off x="1280162" y="595685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a:t>
            </a:r>
            <a:r>
              <a:rPr lang="de-CH" smtClean="0">
                <a:solidFill>
                  <a:schemeClr val="tx1"/>
                </a:solidFill>
                <a:latin typeface="Arial" panose="020B0604020202020204" pitchFamily="34" charset="0"/>
                <a:cs typeface="Arial" panose="020B0604020202020204" pitchFamily="34" charset="0"/>
              </a:rPr>
              <a:t>üt-zung</a:t>
            </a:r>
            <a:endParaRPr lang="en-US">
              <a:solidFill>
                <a:schemeClr val="tx1"/>
              </a:solidFill>
              <a:latin typeface="Arial" panose="020B0604020202020204" pitchFamily="34" charset="0"/>
              <a:cs typeface="Arial" panose="020B0604020202020204" pitchFamily="34" charset="0"/>
            </a:endParaRPr>
          </a:p>
        </p:txBody>
      </p:sp>
      <p:cxnSp>
        <p:nvCxnSpPr>
          <p:cNvPr id="28" name="Gerade Verbindung mit Pfeil 27"/>
          <p:cNvCxnSpPr>
            <a:stCxn id="27" idx="3"/>
          </p:cNvCxnSpPr>
          <p:nvPr/>
        </p:nvCxnSpPr>
        <p:spPr>
          <a:xfrm flipV="1">
            <a:off x="2949936" y="5773210"/>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p:cNvSpPr txBox="1"/>
          <p:nvPr/>
        </p:nvSpPr>
        <p:spPr>
          <a:xfrm>
            <a:off x="1053678" y="74788"/>
            <a:ext cx="6167313" cy="3077766"/>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Einbezug von Vorwissen/Vortest für:</a:t>
            </a:r>
          </a:p>
          <a:p>
            <a:endParaRPr lang="de-CH" sz="240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(1) Modellierung von Einfluss</a:t>
            </a:r>
          </a:p>
          <a:p>
            <a:endParaRPr lang="de-CH" sz="1400" smtClean="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(2) Modellierung von Veränderung</a:t>
            </a:r>
          </a:p>
          <a:p>
            <a:endParaRPr lang="de-CH" sz="160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(3) Wichtigste Kovariate</a:t>
            </a:r>
          </a:p>
          <a:p>
            <a:endParaRPr lang="de-CH" sz="1600" smtClean="0">
              <a:solidFill>
                <a:schemeClr val="bg1"/>
              </a:solidFill>
              <a:latin typeface="Arial" panose="020B0604020202020204" pitchFamily="34" charset="0"/>
              <a:cs typeface="Arial" panose="020B0604020202020204" pitchFamily="34" charset="0"/>
            </a:endParaRPr>
          </a:p>
          <a:p>
            <a:r>
              <a:rPr lang="de-CH" sz="2400" smtClean="0">
                <a:solidFill>
                  <a:schemeClr val="bg1"/>
                </a:solidFill>
                <a:latin typeface="Arial" panose="020B0604020202020204" pitchFamily="34" charset="0"/>
                <a:cs typeface="Arial" panose="020B0604020202020204" pitchFamily="34" charset="0"/>
              </a:rPr>
              <a:t>(4) Wichtigster Konfundierer</a:t>
            </a:r>
            <a:endParaRPr lang="en-US" sz="24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3130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P spid="4" grpId="0" animBg="1"/>
      <p:bldP spid="15" grpId="0" animBg="1"/>
      <p:bldP spid="16" grpId="0" animBg="1"/>
      <p:bldP spid="17" grpId="0" animBg="1"/>
      <p:bldP spid="25" grpId="0"/>
      <p:bldP spid="26" grpId="0"/>
      <p:bldP spid="27" grpId="0" animBg="1"/>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2" name="Abgerundetes Rechteck 11"/>
          <p:cNvSpPr/>
          <p:nvPr/>
        </p:nvSpPr>
        <p:spPr>
          <a:xfrm>
            <a:off x="6818754"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
        <p:nvSpPr>
          <p:cNvPr id="13" name="Abgerundetes Rechteck 12"/>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cxnSp>
        <p:nvCxnSpPr>
          <p:cNvPr id="14" name="Gerader Verbinder 13"/>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5" name="Abgerundetes Rechteck 14"/>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Scaffolding</a:t>
            </a:r>
            <a:endParaRPr lang="en-US">
              <a:solidFill>
                <a:schemeClr val="tx1"/>
              </a:solidFill>
              <a:latin typeface="Arial" panose="020B0604020202020204" pitchFamily="34" charset="0"/>
              <a:cs typeface="Arial" panose="020B0604020202020204" pitchFamily="34" charset="0"/>
            </a:endParaRPr>
          </a:p>
        </p:txBody>
      </p:sp>
      <p:cxnSp>
        <p:nvCxnSpPr>
          <p:cNvPr id="16" name="Gerade Verbindung mit Pfeil 15"/>
          <p:cNvCxnSpPr>
            <a:stCxn id="15" idx="3"/>
          </p:cNvCxnSpPr>
          <p:nvPr/>
        </p:nvCxnSpPr>
        <p:spPr>
          <a:xfrm flipV="1">
            <a:off x="8488528" y="3809532"/>
            <a:ext cx="804447" cy="25338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7" name="Textfeld 16"/>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Annika Herrmann et al.</a:t>
            </a:r>
            <a:endParaRPr lang="en-US">
              <a:solidFill>
                <a:schemeClr val="bg1"/>
              </a:solidFill>
              <a:latin typeface="Arial" panose="020B0604020202020204" pitchFamily="34" charset="0"/>
              <a:cs typeface="Arial" panose="020B0604020202020204" pitchFamily="34" charset="0"/>
            </a:endParaRPr>
          </a:p>
        </p:txBody>
      </p:sp>
      <p:cxnSp>
        <p:nvCxnSpPr>
          <p:cNvPr id="18" name="Gerade Verbindung mit Pfeil 17"/>
          <p:cNvCxnSpPr>
            <a:stCxn id="15" idx="0"/>
            <a:endCxn id="12" idx="2"/>
          </p:cNvCxnSpPr>
          <p:nvPr/>
        </p:nvCxnSpPr>
        <p:spPr>
          <a:xfrm flipV="1">
            <a:off x="7653641" y="4236270"/>
            <a:ext cx="0" cy="17205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a:stCxn id="15" idx="3"/>
            <a:endCxn id="13" idx="2"/>
          </p:cNvCxnSpPr>
          <p:nvPr/>
        </p:nvCxnSpPr>
        <p:spPr>
          <a:xfrm flipV="1">
            <a:off x="8488528" y="4236270"/>
            <a:ext cx="2678167" cy="210710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 name="Textfeld 5"/>
          <p:cNvSpPr txBox="1"/>
          <p:nvPr/>
        </p:nvSpPr>
        <p:spPr>
          <a:xfrm>
            <a:off x="9804165" y="5220431"/>
            <a:ext cx="1055286" cy="584775"/>
          </a:xfrm>
          <a:prstGeom prst="rect">
            <a:avLst/>
          </a:prstGeom>
          <a:noFill/>
        </p:spPr>
        <p:txBody>
          <a:bodyPr wrap="square" rtlCol="0">
            <a:spAutoFit/>
          </a:bodyPr>
          <a:lstStyle/>
          <a:p>
            <a:r>
              <a:rPr lang="de-CH" sz="3200" smtClean="0">
                <a:solidFill>
                  <a:schemeClr val="bg1"/>
                </a:solidFill>
                <a:latin typeface="Arial" panose="020B0604020202020204" pitchFamily="34" charset="0"/>
                <a:cs typeface="Arial" panose="020B0604020202020204" pitchFamily="34" charset="0"/>
              </a:rPr>
              <a:t>?</a:t>
            </a:r>
            <a:endParaRPr lang="en-US" sz="320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8051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515106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20457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feld 1"/>
          <p:cNvSpPr txBox="1"/>
          <p:nvPr/>
        </p:nvSpPr>
        <p:spPr>
          <a:xfrm>
            <a:off x="2399016" y="1443519"/>
            <a:ext cx="5512085" cy="535531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Meschede et al.</a:t>
            </a:r>
          </a:p>
          <a:p>
            <a:endParaRPr lang="en-US" smtClean="0">
              <a:solidFill>
                <a:schemeClr val="bg1"/>
              </a:solidFill>
              <a:latin typeface="Arial" panose="020B0604020202020204" pitchFamily="34" charset="0"/>
              <a:cs typeface="Arial" panose="020B0604020202020204" pitchFamily="34" charset="0"/>
            </a:endParaRPr>
          </a:p>
          <a:p>
            <a:r>
              <a:rPr lang="en-US" smtClean="0">
                <a:solidFill>
                  <a:schemeClr val="bg1"/>
                </a:solidFill>
                <a:latin typeface="Arial" panose="020B0604020202020204" pitchFamily="34" charset="0"/>
                <a:cs typeface="Arial" panose="020B0604020202020204" pitchFamily="34" charset="0"/>
              </a:rPr>
              <a:t>Der boese Reviewer 2:</a:t>
            </a:r>
            <a:endParaRPr lang="en-US">
              <a:solidFill>
                <a:schemeClr val="bg1"/>
              </a:solidFill>
              <a:latin typeface="Arial" panose="020B0604020202020204" pitchFamily="34" charset="0"/>
              <a:cs typeface="Arial" panose="020B0604020202020204" pitchFamily="34" charset="0"/>
            </a:endParaRPr>
          </a:p>
          <a:p>
            <a:endParaRPr lang="en-US">
              <a:solidFill>
                <a:schemeClr val="bg1"/>
              </a:solidFill>
              <a:latin typeface="Arial" panose="020B0604020202020204" pitchFamily="34" charset="0"/>
              <a:cs typeface="Arial" panose="020B0604020202020204" pitchFamily="34" charset="0"/>
            </a:endParaRPr>
          </a:p>
          <a:p>
            <a:r>
              <a:rPr lang="en-US" smtClean="0">
                <a:solidFill>
                  <a:schemeClr val="bg1"/>
                </a:solidFill>
                <a:latin typeface="Arial" panose="020B0604020202020204" pitchFamily="34" charset="0"/>
                <a:cs typeface="Arial" panose="020B0604020202020204" pitchFamily="34" charset="0"/>
              </a:rPr>
              <a:t>EAP/PV-Reliabilitaeten:</a:t>
            </a:r>
          </a:p>
          <a:p>
            <a:r>
              <a:rPr lang="en-US" smtClean="0">
                <a:solidFill>
                  <a:schemeClr val="bg1"/>
                </a:solidFill>
                <a:latin typeface="Arial" panose="020B0604020202020204" pitchFamily="34" charset="0"/>
                <a:cs typeface="Arial" panose="020B0604020202020204" pitchFamily="34" charset="0"/>
              </a:rPr>
              <a:t>Summenscores verwendet?</a:t>
            </a:r>
          </a:p>
          <a:p>
            <a:r>
              <a:rPr lang="en-US" smtClean="0">
                <a:solidFill>
                  <a:schemeClr val="bg1"/>
                </a:solidFill>
                <a:latin typeface="Arial" panose="020B0604020202020204" pitchFamily="34" charset="0"/>
                <a:cs typeface="Arial" panose="020B0604020202020204" pitchFamily="34" charset="0"/>
              </a:rPr>
              <a:t>WLE Rel adaequater?</a:t>
            </a:r>
          </a:p>
          <a:p>
            <a:endParaRPr lang="en-US">
              <a:solidFill>
                <a:schemeClr val="bg1"/>
              </a:solidFill>
              <a:latin typeface="Arial" panose="020B0604020202020204" pitchFamily="34" charset="0"/>
              <a:cs typeface="Arial" panose="020B0604020202020204" pitchFamily="34" charset="0"/>
            </a:endParaRPr>
          </a:p>
          <a:p>
            <a:r>
              <a:rPr lang="en-US" smtClean="0">
                <a:solidFill>
                  <a:schemeClr val="bg1"/>
                </a:solidFill>
                <a:latin typeface="Arial" panose="020B0604020202020204" pitchFamily="34" charset="0"/>
                <a:cs typeface="Arial" panose="020B0604020202020204" pitchFamily="34" charset="0"/>
              </a:rPr>
              <a:t>Warum einseitiges Testen?</a:t>
            </a:r>
          </a:p>
          <a:p>
            <a:r>
              <a:rPr lang="en-US" smtClean="0">
                <a:solidFill>
                  <a:schemeClr val="bg1"/>
                </a:solidFill>
                <a:latin typeface="Arial" panose="020B0604020202020204" pitchFamily="34" charset="0"/>
                <a:cs typeface="Arial" panose="020B0604020202020204" pitchFamily="34" charset="0"/>
              </a:rPr>
              <a:t>Wahrg. pos. Unterstuetzung zeigt doch manchmal auch negative Effekte</a:t>
            </a:r>
          </a:p>
          <a:p>
            <a:endParaRPr lang="de-CH">
              <a:solidFill>
                <a:schemeClr val="bg1"/>
              </a:solidFill>
              <a:latin typeface="Arial" panose="020B0604020202020204" pitchFamily="34" charset="0"/>
              <a:cs typeface="Arial" panose="020B0604020202020204" pitchFamily="34" charset="0"/>
            </a:endParaRPr>
          </a:p>
          <a:p>
            <a:r>
              <a:rPr lang="de-CH" smtClean="0">
                <a:solidFill>
                  <a:schemeClr val="bg1"/>
                </a:solidFill>
                <a:latin typeface="Arial" panose="020B0604020202020204" pitchFamily="34" charset="0"/>
                <a:cs typeface="Arial" panose="020B0604020202020204" pitchFamily="34" charset="0"/>
              </a:rPr>
              <a:t>ICCs: .08, .13 - somit bei T1 posttest effekt </a:t>
            </a:r>
          </a:p>
          <a:p>
            <a:endParaRPr lang="de-CH">
              <a:solidFill>
                <a:schemeClr val="bg1"/>
              </a:solidFill>
              <a:latin typeface="Arial" panose="020B0604020202020204" pitchFamily="34" charset="0"/>
              <a:cs typeface="Arial" panose="020B0604020202020204" pitchFamily="34" charset="0"/>
            </a:endParaRPr>
          </a:p>
          <a:p>
            <a:r>
              <a:rPr lang="de-CH" smtClean="0">
                <a:solidFill>
                  <a:schemeClr val="bg1"/>
                </a:solidFill>
                <a:latin typeface="Arial" panose="020B0604020202020204" pitchFamily="34" charset="0"/>
                <a:cs typeface="Arial" panose="020B0604020202020204" pitchFamily="34" charset="0"/>
              </a:rPr>
              <a:t>Hineinnehmen von Prätests hätte Effekte grösser oder kleiner machen können. Welche sind die wahren Effekte? Nur Theorie kann entscheiden! (oder Längsschnittdaten?)</a:t>
            </a:r>
            <a:endParaRPr lang="en-US" smtClean="0">
              <a:solidFill>
                <a:schemeClr val="bg1"/>
              </a:solidFill>
              <a:latin typeface="Arial" panose="020B0604020202020204" pitchFamily="34" charset="0"/>
              <a:cs typeface="Arial" panose="020B0604020202020204" pitchFamily="34" charset="0"/>
            </a:endParaRPr>
          </a:p>
          <a:p>
            <a:endParaRPr lang="en-US">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602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2949936" y="5436047"/>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2949936" y="3809532"/>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Abgerundetes Rechteck 3"/>
          <p:cNvSpPr/>
          <p:nvPr/>
        </p:nvSpPr>
        <p:spPr>
          <a:xfrm>
            <a:off x="1280162"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5" name="Abgerundetes Rechteck 14"/>
          <p:cNvSpPr/>
          <p:nvPr/>
        </p:nvSpPr>
        <p:spPr>
          <a:xfrm>
            <a:off x="4793216" y="5049524"/>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16" name="Abgerundetes Rechteck 15"/>
          <p:cNvSpPr/>
          <p:nvPr/>
        </p:nvSpPr>
        <p:spPr>
          <a:xfrm>
            <a:off x="1280162"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4793216"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cxnSp>
        <p:nvCxnSpPr>
          <p:cNvPr id="19" name="Gerader Verbinder 18"/>
          <p:cNvCxnSpPr/>
          <p:nvPr/>
        </p:nvCxnSpPr>
        <p:spPr>
          <a:xfrm>
            <a:off x="1280162" y="4663004"/>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95416" y="308510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Within (L1)</a:t>
            </a:r>
            <a:endParaRPr lang="en-US">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63610" y="468304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Between (L2)</a:t>
            </a:r>
            <a:endParaRPr lang="en-US">
              <a:solidFill>
                <a:schemeClr val="bg1"/>
              </a:solidFill>
              <a:latin typeface="Arial" panose="020B0604020202020204" pitchFamily="34" charset="0"/>
              <a:cs typeface="Arial" panose="020B0604020202020204" pitchFamily="34" charset="0"/>
            </a:endParaRPr>
          </a:p>
        </p:txBody>
      </p:sp>
      <p:sp>
        <p:nvSpPr>
          <p:cNvPr id="27" name="Abgerundetes Rechteck 26"/>
          <p:cNvSpPr/>
          <p:nvPr/>
        </p:nvSpPr>
        <p:spPr>
          <a:xfrm>
            <a:off x="1280162" y="595685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a:t>
            </a:r>
            <a:r>
              <a:rPr lang="de-CH" smtClean="0">
                <a:solidFill>
                  <a:schemeClr val="tx1"/>
                </a:solidFill>
                <a:latin typeface="Arial" panose="020B0604020202020204" pitchFamily="34" charset="0"/>
                <a:cs typeface="Arial" panose="020B0604020202020204" pitchFamily="34" charset="0"/>
              </a:rPr>
              <a:t>üt-zung</a:t>
            </a:r>
            <a:endParaRPr lang="en-US">
              <a:solidFill>
                <a:schemeClr val="tx1"/>
              </a:solidFill>
              <a:latin typeface="Arial" panose="020B0604020202020204" pitchFamily="34" charset="0"/>
              <a:cs typeface="Arial" panose="020B0604020202020204" pitchFamily="34" charset="0"/>
            </a:endParaRPr>
          </a:p>
        </p:txBody>
      </p:sp>
      <p:cxnSp>
        <p:nvCxnSpPr>
          <p:cNvPr id="28" name="Gerade Verbindung mit Pfeil 27"/>
          <p:cNvCxnSpPr>
            <a:stCxn id="27" idx="3"/>
          </p:cNvCxnSpPr>
          <p:nvPr/>
        </p:nvCxnSpPr>
        <p:spPr>
          <a:xfrm flipV="1">
            <a:off x="2949936" y="5773210"/>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Gerader Verbinder 28"/>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Scaffolding</a:t>
            </a:r>
            <a:endParaRPr lang="en-US">
              <a:solidFill>
                <a:schemeClr val="tx1"/>
              </a:solidFill>
              <a:latin typeface="Arial" panose="020B0604020202020204" pitchFamily="34" charset="0"/>
              <a:cs typeface="Arial" panose="020B0604020202020204" pitchFamily="34" charset="0"/>
            </a:endParaRPr>
          </a:p>
        </p:txBody>
      </p:sp>
      <p:cxnSp>
        <p:nvCxnSpPr>
          <p:cNvPr id="33" name="Gerade Verbindung mit Pfeil 32"/>
          <p:cNvCxnSpPr>
            <a:stCxn id="32" idx="3"/>
          </p:cNvCxnSpPr>
          <p:nvPr/>
        </p:nvCxnSpPr>
        <p:spPr>
          <a:xfrm flipV="1">
            <a:off x="8488528" y="3809532"/>
            <a:ext cx="804447" cy="253384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Annika Herrmann et al.</a:t>
            </a:r>
            <a:endParaRPr lang="en-US">
              <a:solidFill>
                <a:schemeClr val="bg1"/>
              </a:solidFill>
              <a:latin typeface="Arial" panose="020B0604020202020204" pitchFamily="34" charset="0"/>
              <a:cs typeface="Arial" panose="020B0604020202020204" pitchFamily="34" charset="0"/>
            </a:endParaRPr>
          </a:p>
        </p:txBody>
      </p:sp>
      <p:cxnSp>
        <p:nvCxnSpPr>
          <p:cNvPr id="30" name="Gerade Verbindung mit Pfeil 29"/>
          <p:cNvCxnSpPr>
            <a:stCxn id="32" idx="0"/>
          </p:cNvCxnSpPr>
          <p:nvPr/>
        </p:nvCxnSpPr>
        <p:spPr>
          <a:xfrm flipV="1">
            <a:off x="7653641" y="4236270"/>
            <a:ext cx="0" cy="1720586"/>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 name="Ellipse 7"/>
          <p:cNvSpPr/>
          <p:nvPr/>
        </p:nvSpPr>
        <p:spPr>
          <a:xfrm>
            <a:off x="6953856" y="3463226"/>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
        <p:nvSpPr>
          <p:cNvPr id="31" name="Ellipse 30"/>
          <p:cNvSpPr/>
          <p:nvPr/>
        </p:nvSpPr>
        <p:spPr>
          <a:xfrm>
            <a:off x="10331808" y="3429000"/>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2857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2949936" y="5436047"/>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2949936" y="3809532"/>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Abgerundetes Rechteck 3"/>
          <p:cNvSpPr/>
          <p:nvPr/>
        </p:nvSpPr>
        <p:spPr>
          <a:xfrm>
            <a:off x="1280162"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5" name="Abgerundetes Rechteck 14"/>
          <p:cNvSpPr/>
          <p:nvPr/>
        </p:nvSpPr>
        <p:spPr>
          <a:xfrm>
            <a:off x="4793216" y="5049524"/>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16" name="Abgerundetes Rechteck 15"/>
          <p:cNvSpPr/>
          <p:nvPr/>
        </p:nvSpPr>
        <p:spPr>
          <a:xfrm>
            <a:off x="1280162"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4793216"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cxnSp>
        <p:nvCxnSpPr>
          <p:cNvPr id="19" name="Gerader Verbinder 18"/>
          <p:cNvCxnSpPr/>
          <p:nvPr/>
        </p:nvCxnSpPr>
        <p:spPr>
          <a:xfrm>
            <a:off x="1280162" y="4663004"/>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95416" y="308510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Within (L1)</a:t>
            </a:r>
            <a:endParaRPr lang="en-US">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63610" y="468304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Between (L2)</a:t>
            </a:r>
            <a:endParaRPr lang="en-US">
              <a:solidFill>
                <a:schemeClr val="bg1"/>
              </a:solidFill>
              <a:latin typeface="Arial" panose="020B0604020202020204" pitchFamily="34" charset="0"/>
              <a:cs typeface="Arial" panose="020B0604020202020204" pitchFamily="34" charset="0"/>
            </a:endParaRPr>
          </a:p>
        </p:txBody>
      </p:sp>
      <p:sp>
        <p:nvSpPr>
          <p:cNvPr id="27" name="Abgerundetes Rechteck 26"/>
          <p:cNvSpPr/>
          <p:nvPr/>
        </p:nvSpPr>
        <p:spPr>
          <a:xfrm>
            <a:off x="1280162" y="595685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a:t>
            </a:r>
            <a:r>
              <a:rPr lang="de-CH" smtClean="0">
                <a:solidFill>
                  <a:schemeClr val="tx1"/>
                </a:solidFill>
                <a:latin typeface="Arial" panose="020B0604020202020204" pitchFamily="34" charset="0"/>
                <a:cs typeface="Arial" panose="020B0604020202020204" pitchFamily="34" charset="0"/>
              </a:rPr>
              <a:t>üt-zung</a:t>
            </a:r>
            <a:endParaRPr lang="en-US">
              <a:solidFill>
                <a:schemeClr val="tx1"/>
              </a:solidFill>
              <a:latin typeface="Arial" panose="020B0604020202020204" pitchFamily="34" charset="0"/>
              <a:cs typeface="Arial" panose="020B0604020202020204" pitchFamily="34" charset="0"/>
            </a:endParaRPr>
          </a:p>
        </p:txBody>
      </p:sp>
      <p:cxnSp>
        <p:nvCxnSpPr>
          <p:cNvPr id="28" name="Gerade Verbindung mit Pfeil 27"/>
          <p:cNvCxnSpPr>
            <a:stCxn id="27" idx="3"/>
          </p:cNvCxnSpPr>
          <p:nvPr/>
        </p:nvCxnSpPr>
        <p:spPr>
          <a:xfrm flipV="1">
            <a:off x="2949936" y="5773210"/>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p:nvPr/>
        </p:nvCxnSpPr>
        <p:spPr>
          <a:xfrm flipV="1">
            <a:off x="8488528" y="5436048"/>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Gerade Verbindung mit Pfeil 19"/>
          <p:cNvCxnSpPr/>
          <p:nvPr/>
        </p:nvCxnSpPr>
        <p:spPr>
          <a:xfrm flipV="1">
            <a:off x="8488528" y="3809533"/>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1" name="Abgerundetes Rechteck 20"/>
          <p:cNvSpPr/>
          <p:nvPr/>
        </p:nvSpPr>
        <p:spPr>
          <a:xfrm>
            <a:off x="6818754" y="50495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Vorwissen</a:t>
            </a:r>
            <a:endParaRPr lang="en-US">
              <a:solidFill>
                <a:schemeClr val="tx1"/>
              </a:solidFill>
              <a:latin typeface="Arial" panose="020B0604020202020204" pitchFamily="34" charset="0"/>
              <a:cs typeface="Arial" panose="020B0604020202020204" pitchFamily="34" charset="0"/>
            </a:endParaRPr>
          </a:p>
        </p:txBody>
      </p:sp>
      <p:sp>
        <p:nvSpPr>
          <p:cNvPr id="22" name="Abgerundetes Rechteck 21"/>
          <p:cNvSpPr/>
          <p:nvPr/>
        </p:nvSpPr>
        <p:spPr>
          <a:xfrm>
            <a:off x="10331808"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Selbstbez. Kog./</a:t>
            </a:r>
            <a:r>
              <a:rPr lang="en-US" smtClean="0">
                <a:solidFill>
                  <a:schemeClr val="tx1"/>
                </a:solidFill>
                <a:latin typeface="Arial" panose="020B0604020202020204" pitchFamily="34" charset="0"/>
                <a:cs typeface="Arial" panose="020B0604020202020204" pitchFamily="34" charset="0"/>
              </a:rPr>
              <a:t>Int</a:t>
            </a:r>
          </a:p>
          <a:p>
            <a:pPr algn="ctr"/>
            <a:r>
              <a:rPr lang="de-CH" sz="1400" smtClean="0">
                <a:solidFill>
                  <a:schemeClr val="tx1"/>
                </a:solidFill>
                <a:latin typeface="Arial" panose="020B0604020202020204" pitchFamily="34" charset="0"/>
                <a:cs typeface="Arial" panose="020B0604020202020204" pitchFamily="34" charset="0"/>
              </a:rPr>
              <a:t>Normalized gain</a:t>
            </a:r>
            <a:endParaRPr lang="en-US" sz="1400">
              <a:solidFill>
                <a:schemeClr val="tx1"/>
              </a:solidFill>
              <a:latin typeface="Arial" panose="020B0604020202020204" pitchFamily="34" charset="0"/>
              <a:cs typeface="Arial" panose="020B0604020202020204" pitchFamily="34" charset="0"/>
            </a:endParaRPr>
          </a:p>
        </p:txBody>
      </p:sp>
      <p:sp>
        <p:nvSpPr>
          <p:cNvPr id="23" name="Abgerundetes Rechteck 22"/>
          <p:cNvSpPr/>
          <p:nvPr/>
        </p:nvSpPr>
        <p:spPr>
          <a:xfrm>
            <a:off x="6818754"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Vorwissen</a:t>
            </a:r>
            <a:endParaRPr lang="en-US">
              <a:solidFill>
                <a:schemeClr val="tx1"/>
              </a:solidFill>
              <a:latin typeface="Arial" panose="020B0604020202020204" pitchFamily="34" charset="0"/>
              <a:cs typeface="Arial" panose="020B0604020202020204" pitchFamily="34" charset="0"/>
            </a:endParaRPr>
          </a:p>
        </p:txBody>
      </p:sp>
      <p:sp>
        <p:nvSpPr>
          <p:cNvPr id="24" name="Abgerundetes Rechteck 23"/>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Arial" panose="020B0604020202020204" pitchFamily="34" charset="0"/>
                <a:cs typeface="Arial" panose="020B0604020202020204" pitchFamily="34" charset="0"/>
              </a:rPr>
              <a:t>Selbstbez. Kog./</a:t>
            </a:r>
            <a:r>
              <a:rPr lang="en-US" smtClean="0">
                <a:solidFill>
                  <a:schemeClr val="tx1"/>
                </a:solidFill>
                <a:latin typeface="Arial" panose="020B0604020202020204" pitchFamily="34" charset="0"/>
                <a:cs typeface="Arial" panose="020B0604020202020204" pitchFamily="34" charset="0"/>
              </a:rPr>
              <a:t>Int </a:t>
            </a:r>
            <a:r>
              <a:rPr lang="en-US" sz="1400" smtClean="0">
                <a:solidFill>
                  <a:schemeClr val="tx1"/>
                </a:solidFill>
                <a:latin typeface="Arial" panose="020B0604020202020204" pitchFamily="34" charset="0"/>
                <a:cs typeface="Arial" panose="020B0604020202020204" pitchFamily="34" charset="0"/>
              </a:rPr>
              <a:t>Normalized gain</a:t>
            </a:r>
            <a:endParaRPr lang="en-US" sz="1400">
              <a:solidFill>
                <a:schemeClr val="tx1"/>
              </a:solidFill>
              <a:latin typeface="Arial" panose="020B0604020202020204" pitchFamily="34" charset="0"/>
              <a:cs typeface="Arial" panose="020B0604020202020204" pitchFamily="34" charset="0"/>
            </a:endParaRPr>
          </a:p>
        </p:txBody>
      </p:sp>
      <p:cxnSp>
        <p:nvCxnSpPr>
          <p:cNvPr id="29" name="Gerader Verbinder 28"/>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Unterrichts-gespräch</a:t>
            </a:r>
            <a:endParaRPr lang="en-US">
              <a:solidFill>
                <a:schemeClr val="tx1"/>
              </a:solidFill>
              <a:latin typeface="Arial" panose="020B0604020202020204" pitchFamily="34" charset="0"/>
              <a:cs typeface="Arial" panose="020B0604020202020204" pitchFamily="34" charset="0"/>
            </a:endParaRPr>
          </a:p>
        </p:txBody>
      </p:sp>
      <p:cxnSp>
        <p:nvCxnSpPr>
          <p:cNvPr id="33" name="Gerade Verbindung mit Pfeil 32"/>
          <p:cNvCxnSpPr>
            <a:stCxn id="32" idx="3"/>
          </p:cNvCxnSpPr>
          <p:nvPr/>
        </p:nvCxnSpPr>
        <p:spPr>
          <a:xfrm flipV="1">
            <a:off x="8488528" y="5773211"/>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Conny Schulze et al.</a:t>
            </a:r>
            <a:endParaRPr lang="en-US">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52951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Gerade Verbindung mit Pfeil 10"/>
          <p:cNvCxnSpPr/>
          <p:nvPr/>
        </p:nvCxnSpPr>
        <p:spPr>
          <a:xfrm flipV="1">
            <a:off x="2949936" y="5436047"/>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Gerade Verbindung mit Pfeil 12"/>
          <p:cNvCxnSpPr/>
          <p:nvPr/>
        </p:nvCxnSpPr>
        <p:spPr>
          <a:xfrm flipV="1">
            <a:off x="2949936" y="3809532"/>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 name="Abgerundetes Rechteck 3"/>
          <p:cNvSpPr/>
          <p:nvPr/>
        </p:nvSpPr>
        <p:spPr>
          <a:xfrm>
            <a:off x="1280162"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5" name="Abgerundetes Rechteck 14"/>
          <p:cNvSpPr/>
          <p:nvPr/>
        </p:nvSpPr>
        <p:spPr>
          <a:xfrm>
            <a:off x="4793216" y="5049524"/>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16" name="Abgerundetes Rechteck 15"/>
          <p:cNvSpPr/>
          <p:nvPr/>
        </p:nvSpPr>
        <p:spPr>
          <a:xfrm>
            <a:off x="1280162"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4793216" y="346322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cxnSp>
        <p:nvCxnSpPr>
          <p:cNvPr id="19" name="Gerader Verbinder 18"/>
          <p:cNvCxnSpPr/>
          <p:nvPr/>
        </p:nvCxnSpPr>
        <p:spPr>
          <a:xfrm>
            <a:off x="1280162" y="4663004"/>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25" name="Textfeld 24"/>
          <p:cNvSpPr txBox="1"/>
          <p:nvPr/>
        </p:nvSpPr>
        <p:spPr>
          <a:xfrm>
            <a:off x="95416" y="308510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Within (L1)</a:t>
            </a:r>
            <a:endParaRPr lang="en-US">
              <a:solidFill>
                <a:schemeClr val="bg1"/>
              </a:solidFill>
              <a:latin typeface="Arial" panose="020B0604020202020204" pitchFamily="34" charset="0"/>
              <a:cs typeface="Arial" panose="020B0604020202020204" pitchFamily="34" charset="0"/>
            </a:endParaRPr>
          </a:p>
        </p:txBody>
      </p:sp>
      <p:sp>
        <p:nvSpPr>
          <p:cNvPr id="26" name="Textfeld 25"/>
          <p:cNvSpPr txBox="1"/>
          <p:nvPr/>
        </p:nvSpPr>
        <p:spPr>
          <a:xfrm>
            <a:off x="63610" y="4683046"/>
            <a:ext cx="1582309"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Between (L2)</a:t>
            </a:r>
            <a:endParaRPr lang="en-US">
              <a:solidFill>
                <a:schemeClr val="bg1"/>
              </a:solidFill>
              <a:latin typeface="Arial" panose="020B0604020202020204" pitchFamily="34" charset="0"/>
              <a:cs typeface="Arial" panose="020B0604020202020204" pitchFamily="34" charset="0"/>
            </a:endParaRPr>
          </a:p>
        </p:txBody>
      </p:sp>
      <p:sp>
        <p:nvSpPr>
          <p:cNvPr id="27" name="Abgerundetes Rechteck 26"/>
          <p:cNvSpPr/>
          <p:nvPr/>
        </p:nvSpPr>
        <p:spPr>
          <a:xfrm>
            <a:off x="1280162" y="595685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a:t>
            </a:r>
            <a:r>
              <a:rPr lang="de-CH" smtClean="0">
                <a:solidFill>
                  <a:schemeClr val="tx1"/>
                </a:solidFill>
                <a:latin typeface="Arial" panose="020B0604020202020204" pitchFamily="34" charset="0"/>
                <a:cs typeface="Arial" panose="020B0604020202020204" pitchFamily="34" charset="0"/>
              </a:rPr>
              <a:t>üt-zung</a:t>
            </a:r>
            <a:endParaRPr lang="en-US">
              <a:solidFill>
                <a:schemeClr val="tx1"/>
              </a:solidFill>
              <a:latin typeface="Arial" panose="020B0604020202020204" pitchFamily="34" charset="0"/>
              <a:cs typeface="Arial" panose="020B0604020202020204" pitchFamily="34" charset="0"/>
            </a:endParaRPr>
          </a:p>
        </p:txBody>
      </p:sp>
      <p:cxnSp>
        <p:nvCxnSpPr>
          <p:cNvPr id="28" name="Gerade Verbindung mit Pfeil 27"/>
          <p:cNvCxnSpPr>
            <a:stCxn id="27" idx="3"/>
          </p:cNvCxnSpPr>
          <p:nvPr/>
        </p:nvCxnSpPr>
        <p:spPr>
          <a:xfrm flipV="1">
            <a:off x="2949936" y="5773210"/>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Abgerundetes Rechteck 21"/>
          <p:cNvSpPr/>
          <p:nvPr/>
        </p:nvSpPr>
        <p:spPr>
          <a:xfrm>
            <a:off x="10331808" y="50495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sp>
        <p:nvSpPr>
          <p:cNvPr id="24" name="Abgerundetes Rechteck 23"/>
          <p:cNvSpPr/>
          <p:nvPr/>
        </p:nvSpPr>
        <p:spPr>
          <a:xfrm>
            <a:off x="10331808" y="3463227"/>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Konzept-wissen</a:t>
            </a:r>
            <a:endParaRPr lang="en-US">
              <a:solidFill>
                <a:schemeClr val="tx1"/>
              </a:solidFill>
              <a:latin typeface="Arial" panose="020B0604020202020204" pitchFamily="34" charset="0"/>
              <a:cs typeface="Arial" panose="020B0604020202020204" pitchFamily="34" charset="0"/>
            </a:endParaRPr>
          </a:p>
        </p:txBody>
      </p:sp>
      <p:cxnSp>
        <p:nvCxnSpPr>
          <p:cNvPr id="29" name="Gerader Verbinder 28"/>
          <p:cNvCxnSpPr/>
          <p:nvPr/>
        </p:nvCxnSpPr>
        <p:spPr>
          <a:xfrm>
            <a:off x="6818754" y="4663005"/>
            <a:ext cx="5182828" cy="19254"/>
          </a:xfrm>
          <a:prstGeom prst="line">
            <a:avLst/>
          </a:prstGeom>
          <a:ln w="22225">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32" name="Abgerundetes Rechteck 31"/>
          <p:cNvSpPr/>
          <p:nvPr/>
        </p:nvSpPr>
        <p:spPr>
          <a:xfrm>
            <a:off x="6818754" y="5956856"/>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Adaptive Gesprächs-führung</a:t>
            </a:r>
            <a:endParaRPr lang="en-US">
              <a:solidFill>
                <a:schemeClr val="tx1"/>
              </a:solidFill>
              <a:latin typeface="Arial" panose="020B0604020202020204" pitchFamily="34" charset="0"/>
              <a:cs typeface="Arial" panose="020B0604020202020204" pitchFamily="34" charset="0"/>
            </a:endParaRPr>
          </a:p>
        </p:txBody>
      </p:sp>
      <p:cxnSp>
        <p:nvCxnSpPr>
          <p:cNvPr id="33" name="Gerade Verbindung mit Pfeil 32"/>
          <p:cNvCxnSpPr>
            <a:stCxn id="32" idx="3"/>
          </p:cNvCxnSpPr>
          <p:nvPr/>
        </p:nvCxnSpPr>
        <p:spPr>
          <a:xfrm flipV="1">
            <a:off x="8488528" y="5773211"/>
            <a:ext cx="1870324" cy="570167"/>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8160449" y="3082382"/>
            <a:ext cx="3006246" cy="369332"/>
          </a:xfrm>
          <a:prstGeom prst="rect">
            <a:avLst/>
          </a:prstGeom>
          <a:noFill/>
        </p:spPr>
        <p:txBody>
          <a:bodyPr wrap="square" rtlCol="0">
            <a:spAutoFit/>
          </a:bodyPr>
          <a:lstStyle/>
          <a:p>
            <a:r>
              <a:rPr lang="en-US" smtClean="0">
                <a:solidFill>
                  <a:schemeClr val="bg1"/>
                </a:solidFill>
                <a:latin typeface="Arial" panose="020B0604020202020204" pitchFamily="34" charset="0"/>
                <a:cs typeface="Arial" panose="020B0604020202020204" pitchFamily="34" charset="0"/>
              </a:rPr>
              <a:t>Nicola Meschede et </a:t>
            </a:r>
            <a:r>
              <a:rPr lang="en-US" smtClean="0">
                <a:solidFill>
                  <a:schemeClr val="bg1"/>
                </a:solidFill>
                <a:latin typeface="Arial" panose="020B0604020202020204" pitchFamily="34" charset="0"/>
                <a:cs typeface="Arial" panose="020B0604020202020204" pitchFamily="34" charset="0"/>
              </a:rPr>
              <a:t>al.</a:t>
            </a:r>
            <a:endParaRPr lang="en-US">
              <a:solidFill>
                <a:schemeClr val="bg1"/>
              </a:solidFill>
              <a:latin typeface="Arial" panose="020B0604020202020204" pitchFamily="34" charset="0"/>
              <a:cs typeface="Arial" panose="020B0604020202020204" pitchFamily="34" charset="0"/>
            </a:endParaRPr>
          </a:p>
        </p:txBody>
      </p:sp>
      <p:sp>
        <p:nvSpPr>
          <p:cNvPr id="30" name="Abgerundetes Rechteck 29"/>
          <p:cNvSpPr/>
          <p:nvPr/>
        </p:nvSpPr>
        <p:spPr>
          <a:xfrm>
            <a:off x="6818754" y="346890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Science, Sprachf., kog. Fäh.</a:t>
            </a:r>
            <a:endParaRPr lang="en-US">
              <a:solidFill>
                <a:schemeClr val="tx1"/>
              </a:solidFill>
              <a:latin typeface="Arial" panose="020B0604020202020204" pitchFamily="34" charset="0"/>
              <a:cs typeface="Arial" panose="020B0604020202020204" pitchFamily="34" charset="0"/>
            </a:endParaRPr>
          </a:p>
        </p:txBody>
      </p:sp>
      <p:cxnSp>
        <p:nvCxnSpPr>
          <p:cNvPr id="31" name="Gerade Verbindung mit Pfeil 30"/>
          <p:cNvCxnSpPr>
            <a:stCxn id="30" idx="3"/>
            <a:endCxn id="24" idx="1"/>
          </p:cNvCxnSpPr>
          <p:nvPr/>
        </p:nvCxnSpPr>
        <p:spPr>
          <a:xfrm flipV="1">
            <a:off x="8488528" y="3849749"/>
            <a:ext cx="1843280" cy="567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081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p:nvPr/>
        </p:nvCxnSpPr>
        <p:spPr>
          <a:xfrm flipV="1">
            <a:off x="8134678" y="3775306"/>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Abgerundetes Rechteck 15"/>
          <p:cNvSpPr/>
          <p:nvPr/>
        </p:nvSpPr>
        <p:spPr>
          <a:xfrm>
            <a:off x="6464904"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9977958"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21" name="Abgerundetes Rechteck 20"/>
          <p:cNvSpPr/>
          <p:nvPr/>
        </p:nvSpPr>
        <p:spPr>
          <a:xfrm>
            <a:off x="2205560" y="3388784"/>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Gain Score (T2 - T1)</a:t>
            </a:r>
            <a:endParaRPr lang="en-US">
              <a:solidFill>
                <a:schemeClr val="tx1"/>
              </a:solidFill>
              <a:latin typeface="Arial" panose="020B0604020202020204" pitchFamily="34" charset="0"/>
              <a:cs typeface="Arial" panose="020B0604020202020204" pitchFamily="34" charset="0"/>
            </a:endParaRPr>
          </a:p>
        </p:txBody>
      </p:sp>
      <p:sp>
        <p:nvSpPr>
          <p:cNvPr id="30" name="Textfeld 29"/>
          <p:cNvSpPr txBox="1"/>
          <p:nvPr/>
        </p:nvSpPr>
        <p:spPr>
          <a:xfrm>
            <a:off x="1432874" y="1001895"/>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Gain Score/RMANOVA</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Regression/ANCOVA</a:t>
            </a:r>
            <a:endParaRPr lang="en-US" sz="2400">
              <a:solidFill>
                <a:schemeClr val="bg1"/>
              </a:solidFill>
              <a:latin typeface="Arial" panose="020B0604020202020204" pitchFamily="34" charset="0"/>
              <a:cs typeface="Arial" panose="020B0604020202020204" pitchFamily="34" charset="0"/>
            </a:endParaRPr>
          </a:p>
        </p:txBody>
      </p:sp>
      <p:sp>
        <p:nvSpPr>
          <p:cNvPr id="11" name="Abgerundetes Rechteck 10"/>
          <p:cNvSpPr/>
          <p:nvPr/>
        </p:nvSpPr>
        <p:spPr>
          <a:xfrm>
            <a:off x="178432"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sp>
        <p:nvSpPr>
          <p:cNvPr id="12" name="Abgerundetes Rechteck 11"/>
          <p:cNvSpPr/>
          <p:nvPr/>
        </p:nvSpPr>
        <p:spPr>
          <a:xfrm>
            <a:off x="6464904" y="1785248"/>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14" name="Gerade Verbindung mit Pfeil 13"/>
          <p:cNvCxnSpPr>
            <a:stCxn id="11" idx="0"/>
            <a:endCxn id="21" idx="1"/>
          </p:cNvCxnSpPr>
          <p:nvPr/>
        </p:nvCxnSpPr>
        <p:spPr>
          <a:xfrm>
            <a:off x="1013319" y="1756225"/>
            <a:ext cx="1192241" cy="201908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p:cNvCxnSpPr>
            <a:stCxn id="12" idx="3"/>
            <a:endCxn id="17" idx="0"/>
          </p:cNvCxnSpPr>
          <p:nvPr/>
        </p:nvCxnSpPr>
        <p:spPr>
          <a:xfrm>
            <a:off x="8134678" y="2171770"/>
            <a:ext cx="2678167" cy="12572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2" name="Textfeld 21"/>
          <p:cNvSpPr txBox="1"/>
          <p:nvPr/>
        </p:nvSpPr>
        <p:spPr>
          <a:xfrm>
            <a:off x="5042254" y="670058"/>
            <a:ext cx="3006246"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I'm impressed!</a:t>
            </a:r>
            <a:endParaRPr lang="en-US" sz="2400">
              <a:solidFill>
                <a:schemeClr val="bg1"/>
              </a:solidFill>
              <a:latin typeface="Arial" panose="020B0604020202020204" pitchFamily="34" charset="0"/>
              <a:cs typeface="Arial" panose="020B0604020202020204" pitchFamily="34" charset="0"/>
            </a:endParaRPr>
          </a:p>
        </p:txBody>
      </p:sp>
      <p:sp>
        <p:nvSpPr>
          <p:cNvPr id="24" name="Textfeld 23"/>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1:</a:t>
            </a:r>
            <a:endParaRPr lang="en-US" sz="2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6397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1" grpId="0" animBg="1"/>
      <p:bldP spid="30" grpId="0"/>
      <p:bldP spid="31" grpId="0"/>
      <p:bldP spid="11" grpId="0" animBg="1"/>
      <p:bldP spid="12" grpId="0" animBg="1"/>
      <p:bldP spid="2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p:nvPr/>
        </p:nvCxnSpPr>
        <p:spPr>
          <a:xfrm flipV="1">
            <a:off x="8134678" y="3775306"/>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Abgerundetes Rechteck 15"/>
          <p:cNvSpPr/>
          <p:nvPr/>
        </p:nvSpPr>
        <p:spPr>
          <a:xfrm>
            <a:off x="6464904"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9977958"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23" name="Ellipse 22"/>
          <p:cNvSpPr/>
          <p:nvPr/>
        </p:nvSpPr>
        <p:spPr>
          <a:xfrm>
            <a:off x="8288982" y="2039778"/>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30" name="Textfeld 29"/>
          <p:cNvSpPr txBox="1"/>
          <p:nvPr/>
        </p:nvSpPr>
        <p:spPr>
          <a:xfrm>
            <a:off x="1432874" y="1001895"/>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Gain Score/RMANOVA</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Regression/ANCOVA</a:t>
            </a:r>
            <a:endParaRPr lang="en-US" sz="2400">
              <a:solidFill>
                <a:schemeClr val="bg1"/>
              </a:solidFill>
              <a:latin typeface="Arial" panose="020B0604020202020204" pitchFamily="34" charset="0"/>
              <a:cs typeface="Arial" panose="020B0604020202020204" pitchFamily="34" charset="0"/>
            </a:endParaRPr>
          </a:p>
        </p:txBody>
      </p:sp>
      <p:sp>
        <p:nvSpPr>
          <p:cNvPr id="2" name="Textfeld 1"/>
          <p:cNvSpPr txBox="1"/>
          <p:nvPr/>
        </p:nvSpPr>
        <p:spPr>
          <a:xfrm>
            <a:off x="8814984" y="3832711"/>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cxnSp>
        <p:nvCxnSpPr>
          <p:cNvPr id="35" name="Gerade Verbindung mit Pfeil 34"/>
          <p:cNvCxnSpPr>
            <a:stCxn id="16" idx="0"/>
            <a:endCxn id="23" idx="2"/>
          </p:cNvCxnSpPr>
          <p:nvPr/>
        </p:nvCxnSpPr>
        <p:spPr>
          <a:xfrm flipV="1">
            <a:off x="7299791"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3" idx="6"/>
            <a:endCxn id="17" idx="0"/>
          </p:cNvCxnSpPr>
          <p:nvPr/>
        </p:nvCxnSpPr>
        <p:spPr>
          <a:xfrm>
            <a:off x="9823654"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V="1">
            <a:off x="2174913" y="3792495"/>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Abgerundetes Rechteck 37"/>
          <p:cNvSpPr/>
          <p:nvPr/>
        </p:nvSpPr>
        <p:spPr>
          <a:xfrm>
            <a:off x="505139"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39" name="Abgerundetes Rechteck 38"/>
          <p:cNvSpPr/>
          <p:nvPr/>
        </p:nvSpPr>
        <p:spPr>
          <a:xfrm>
            <a:off x="4018193"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40" name="Ellipse 39"/>
          <p:cNvSpPr/>
          <p:nvPr/>
        </p:nvSpPr>
        <p:spPr>
          <a:xfrm>
            <a:off x="2329217" y="2056967"/>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41" name="Textfeld 40"/>
          <p:cNvSpPr txBox="1"/>
          <p:nvPr/>
        </p:nvSpPr>
        <p:spPr>
          <a:xfrm>
            <a:off x="2855219" y="3849900"/>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1</a:t>
            </a:r>
            <a:endParaRPr lang="en-US" b="1">
              <a:solidFill>
                <a:schemeClr val="bg1"/>
              </a:solidFill>
              <a:latin typeface="Arial" panose="020B0604020202020204" pitchFamily="34" charset="0"/>
              <a:cs typeface="Arial" panose="020B0604020202020204" pitchFamily="34" charset="0"/>
            </a:endParaRPr>
          </a:p>
        </p:txBody>
      </p:sp>
      <p:cxnSp>
        <p:nvCxnSpPr>
          <p:cNvPr id="42" name="Gerade Verbindung mit Pfeil 41"/>
          <p:cNvCxnSpPr>
            <a:stCxn id="38" idx="0"/>
            <a:endCxn id="40" idx="2"/>
          </p:cNvCxnSpPr>
          <p:nvPr/>
        </p:nvCxnSpPr>
        <p:spPr>
          <a:xfrm flipV="1">
            <a:off x="1340026"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40" idx="6"/>
            <a:endCxn id="39" idx="0"/>
          </p:cNvCxnSpPr>
          <p:nvPr/>
        </p:nvCxnSpPr>
        <p:spPr>
          <a:xfrm>
            <a:off x="3863889"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a:off x="3875700" y="2811646"/>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5" name="Textfeld 44"/>
          <p:cNvSpPr txBox="1"/>
          <p:nvPr/>
        </p:nvSpPr>
        <p:spPr>
          <a:xfrm>
            <a:off x="9903993" y="2739578"/>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6" name="Textfeld 45"/>
          <p:cNvSpPr txBox="1"/>
          <p:nvPr/>
        </p:nvSpPr>
        <p:spPr>
          <a:xfrm>
            <a:off x="1454987" y="2662533"/>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0</a:t>
            </a:r>
            <a:endParaRPr lang="en-US">
              <a:solidFill>
                <a:schemeClr val="bg1"/>
              </a:solidFill>
              <a:latin typeface="Arial" panose="020B0604020202020204" pitchFamily="34" charset="0"/>
              <a:cs typeface="Arial" panose="020B0604020202020204" pitchFamily="34" charset="0"/>
            </a:endParaRPr>
          </a:p>
        </p:txBody>
      </p:sp>
      <p:sp>
        <p:nvSpPr>
          <p:cNvPr id="47" name="Textfeld 46"/>
          <p:cNvSpPr txBox="1"/>
          <p:nvPr/>
        </p:nvSpPr>
        <p:spPr>
          <a:xfrm>
            <a:off x="7530099" y="2554912"/>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48" name="Abgerundetes Rechteck 47"/>
          <p:cNvSpPr/>
          <p:nvPr/>
        </p:nvSpPr>
        <p:spPr>
          <a:xfrm>
            <a:off x="178432"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49" name="Gerade Verbindung mit Pfeil 48"/>
          <p:cNvCxnSpPr>
            <a:stCxn id="48" idx="3"/>
            <a:endCxn id="40" idx="1"/>
          </p:cNvCxnSpPr>
          <p:nvPr/>
        </p:nvCxnSpPr>
        <p:spPr>
          <a:xfrm>
            <a:off x="1848206" y="2142747"/>
            <a:ext cx="705759" cy="274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Abgerundetes Rechteck 49"/>
          <p:cNvSpPr/>
          <p:nvPr/>
        </p:nvSpPr>
        <p:spPr>
          <a:xfrm>
            <a:off x="6116544"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51" name="Gerade Verbindung mit Pfeil 50"/>
          <p:cNvCxnSpPr>
            <a:stCxn id="50" idx="3"/>
            <a:endCxn id="23" idx="1"/>
          </p:cNvCxnSpPr>
          <p:nvPr/>
        </p:nvCxnSpPr>
        <p:spPr>
          <a:xfrm>
            <a:off x="7786318" y="2142747"/>
            <a:ext cx="727412" cy="1024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3" name="Textfeld 72"/>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1:</a:t>
            </a:r>
            <a:endParaRPr lang="en-US" sz="2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125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p:nvPr/>
        </p:nvCxnSpPr>
        <p:spPr>
          <a:xfrm flipV="1">
            <a:off x="8134678" y="3775306"/>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Abgerundetes Rechteck 15"/>
          <p:cNvSpPr/>
          <p:nvPr/>
        </p:nvSpPr>
        <p:spPr>
          <a:xfrm>
            <a:off x="6464904"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9977958"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23" name="Ellipse 22"/>
          <p:cNvSpPr/>
          <p:nvPr/>
        </p:nvSpPr>
        <p:spPr>
          <a:xfrm>
            <a:off x="8288982" y="2039778"/>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30" name="Textfeld 29"/>
          <p:cNvSpPr txBox="1"/>
          <p:nvPr/>
        </p:nvSpPr>
        <p:spPr>
          <a:xfrm>
            <a:off x="1432874" y="1001895"/>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Gain Score/RMANOVA</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Regression/ANCOVA</a:t>
            </a:r>
            <a:endParaRPr lang="en-US" sz="2400">
              <a:solidFill>
                <a:schemeClr val="bg1"/>
              </a:solidFill>
              <a:latin typeface="Arial" panose="020B0604020202020204" pitchFamily="34" charset="0"/>
              <a:cs typeface="Arial" panose="020B0604020202020204" pitchFamily="34" charset="0"/>
            </a:endParaRPr>
          </a:p>
        </p:txBody>
      </p:sp>
      <p:sp>
        <p:nvSpPr>
          <p:cNvPr id="2" name="Textfeld 1"/>
          <p:cNvSpPr txBox="1"/>
          <p:nvPr/>
        </p:nvSpPr>
        <p:spPr>
          <a:xfrm>
            <a:off x="8814984" y="3832711"/>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cxnSp>
        <p:nvCxnSpPr>
          <p:cNvPr id="35" name="Gerade Verbindung mit Pfeil 34"/>
          <p:cNvCxnSpPr>
            <a:stCxn id="16" idx="0"/>
            <a:endCxn id="23" idx="2"/>
          </p:cNvCxnSpPr>
          <p:nvPr/>
        </p:nvCxnSpPr>
        <p:spPr>
          <a:xfrm flipV="1">
            <a:off x="7299791"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3" idx="6"/>
            <a:endCxn id="17" idx="0"/>
          </p:cNvCxnSpPr>
          <p:nvPr/>
        </p:nvCxnSpPr>
        <p:spPr>
          <a:xfrm>
            <a:off x="9823654"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V="1">
            <a:off x="2174913" y="3792495"/>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Abgerundetes Rechteck 37"/>
          <p:cNvSpPr/>
          <p:nvPr/>
        </p:nvSpPr>
        <p:spPr>
          <a:xfrm>
            <a:off x="505139"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39" name="Abgerundetes Rechteck 38"/>
          <p:cNvSpPr/>
          <p:nvPr/>
        </p:nvSpPr>
        <p:spPr>
          <a:xfrm>
            <a:off x="4018193"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40" name="Ellipse 39"/>
          <p:cNvSpPr/>
          <p:nvPr/>
        </p:nvSpPr>
        <p:spPr>
          <a:xfrm>
            <a:off x="2329217" y="2056967"/>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41" name="Textfeld 40"/>
          <p:cNvSpPr txBox="1"/>
          <p:nvPr/>
        </p:nvSpPr>
        <p:spPr>
          <a:xfrm>
            <a:off x="2855219" y="3849900"/>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1</a:t>
            </a:r>
            <a:endParaRPr lang="en-US" b="1">
              <a:solidFill>
                <a:schemeClr val="bg1"/>
              </a:solidFill>
              <a:latin typeface="Arial" panose="020B0604020202020204" pitchFamily="34" charset="0"/>
              <a:cs typeface="Arial" panose="020B0604020202020204" pitchFamily="34" charset="0"/>
            </a:endParaRPr>
          </a:p>
        </p:txBody>
      </p:sp>
      <p:cxnSp>
        <p:nvCxnSpPr>
          <p:cNvPr id="42" name="Gerade Verbindung mit Pfeil 41"/>
          <p:cNvCxnSpPr>
            <a:stCxn id="38" idx="0"/>
            <a:endCxn id="40" idx="2"/>
          </p:cNvCxnSpPr>
          <p:nvPr/>
        </p:nvCxnSpPr>
        <p:spPr>
          <a:xfrm flipV="1">
            <a:off x="1340026"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40" idx="6"/>
            <a:endCxn id="39" idx="0"/>
          </p:cNvCxnSpPr>
          <p:nvPr/>
        </p:nvCxnSpPr>
        <p:spPr>
          <a:xfrm>
            <a:off x="3863889"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a:off x="3875700" y="2811646"/>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5" name="Textfeld 44"/>
          <p:cNvSpPr txBox="1"/>
          <p:nvPr/>
        </p:nvSpPr>
        <p:spPr>
          <a:xfrm>
            <a:off x="9903993" y="2739578"/>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6" name="Textfeld 45"/>
          <p:cNvSpPr txBox="1"/>
          <p:nvPr/>
        </p:nvSpPr>
        <p:spPr>
          <a:xfrm>
            <a:off x="1454987" y="2662533"/>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0</a:t>
            </a:r>
            <a:endParaRPr lang="en-US">
              <a:solidFill>
                <a:schemeClr val="bg1"/>
              </a:solidFill>
              <a:latin typeface="Arial" panose="020B0604020202020204" pitchFamily="34" charset="0"/>
              <a:cs typeface="Arial" panose="020B0604020202020204" pitchFamily="34" charset="0"/>
            </a:endParaRPr>
          </a:p>
        </p:txBody>
      </p:sp>
      <p:sp>
        <p:nvSpPr>
          <p:cNvPr id="47" name="Textfeld 46"/>
          <p:cNvSpPr txBox="1"/>
          <p:nvPr/>
        </p:nvSpPr>
        <p:spPr>
          <a:xfrm>
            <a:off x="7530099" y="2554912"/>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48" name="Abgerundetes Rechteck 47"/>
          <p:cNvSpPr/>
          <p:nvPr/>
        </p:nvSpPr>
        <p:spPr>
          <a:xfrm>
            <a:off x="178432"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49" name="Gerade Verbindung mit Pfeil 48"/>
          <p:cNvCxnSpPr>
            <a:stCxn id="48" idx="3"/>
            <a:endCxn id="40" idx="1"/>
          </p:cNvCxnSpPr>
          <p:nvPr/>
        </p:nvCxnSpPr>
        <p:spPr>
          <a:xfrm>
            <a:off x="1848206" y="2142747"/>
            <a:ext cx="705759" cy="274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Abgerundetes Rechteck 49"/>
          <p:cNvSpPr/>
          <p:nvPr/>
        </p:nvSpPr>
        <p:spPr>
          <a:xfrm>
            <a:off x="6116544"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51" name="Gerade Verbindung mit Pfeil 50"/>
          <p:cNvCxnSpPr>
            <a:stCxn id="50" idx="3"/>
            <a:endCxn id="23" idx="1"/>
          </p:cNvCxnSpPr>
          <p:nvPr/>
        </p:nvCxnSpPr>
        <p:spPr>
          <a:xfrm>
            <a:off x="7786318" y="2142747"/>
            <a:ext cx="727412" cy="1024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747079" y="4390564"/>
            <a:ext cx="4561487" cy="830997"/>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Kontrolle stabiler unkontrollierter</a:t>
            </a:r>
          </a:p>
          <a:p>
            <a:r>
              <a:rPr lang="de-CH" sz="2400" smtClean="0">
                <a:solidFill>
                  <a:schemeClr val="bg1"/>
                </a:solidFill>
                <a:latin typeface="Arial" panose="020B0604020202020204" pitchFamily="34" charset="0"/>
                <a:cs typeface="Arial" panose="020B0604020202020204" pitchFamily="34" charset="0"/>
              </a:rPr>
              <a:t>Konfundierer</a:t>
            </a:r>
            <a:endParaRPr lang="en-US" sz="2400">
              <a:solidFill>
                <a:schemeClr val="bg1"/>
              </a:solidFill>
              <a:latin typeface="Arial" panose="020B0604020202020204" pitchFamily="34" charset="0"/>
              <a:cs typeface="Arial" panose="020B0604020202020204" pitchFamily="34" charset="0"/>
            </a:endParaRPr>
          </a:p>
        </p:txBody>
      </p:sp>
      <p:sp>
        <p:nvSpPr>
          <p:cNvPr id="53" name="Textfeld 52"/>
          <p:cNvSpPr txBox="1"/>
          <p:nvPr/>
        </p:nvSpPr>
        <p:spPr>
          <a:xfrm>
            <a:off x="740816" y="5263136"/>
            <a:ext cx="5002368" cy="830997"/>
          </a:xfrm>
          <a:prstGeom prst="rect">
            <a:avLst/>
          </a:prstGeom>
          <a:noFill/>
          <a:ln>
            <a:noFill/>
          </a:ln>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Common trend-Annahme</a:t>
            </a:r>
          </a:p>
          <a:p>
            <a:r>
              <a:rPr lang="de-CH" sz="1200" smtClean="0">
                <a:solidFill>
                  <a:schemeClr val="bg1"/>
                </a:solidFill>
                <a:latin typeface="Arial" panose="020B0604020202020204" pitchFamily="34" charset="0"/>
                <a:cs typeface="Arial" panose="020B0604020202020204" pitchFamily="34" charset="0"/>
              </a:rPr>
              <a:t>(potentieller Verlauf der SuS mit hoher Unterstützung wäre unter wenig Unterstützung gleich wie jener der SuS mit wenig Unterstützung)</a:t>
            </a:r>
            <a:endParaRPr lang="en-US" sz="1200">
              <a:solidFill>
                <a:schemeClr val="bg1"/>
              </a:solidFill>
              <a:latin typeface="Arial" panose="020B0604020202020204" pitchFamily="34" charset="0"/>
              <a:cs typeface="Arial" panose="020B0604020202020204" pitchFamily="34" charset="0"/>
            </a:endParaRPr>
          </a:p>
        </p:txBody>
      </p:sp>
      <p:sp>
        <p:nvSpPr>
          <p:cNvPr id="54" name="Textfeld 53"/>
          <p:cNvSpPr txBox="1"/>
          <p:nvPr/>
        </p:nvSpPr>
        <p:spPr>
          <a:xfrm>
            <a:off x="696974" y="6098638"/>
            <a:ext cx="733221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Vortest -</a:t>
            </a:r>
            <a:r>
              <a:rPr lang="en-US" sz="2400" smtClean="0">
                <a:solidFill>
                  <a:schemeClr val="bg1"/>
                </a:solidFill>
                <a:latin typeface="Arial" panose="020B0604020202020204" pitchFamily="34" charset="0"/>
                <a:cs typeface="Arial" panose="020B0604020202020204" pitchFamily="34" charset="0"/>
              </a:rPr>
              <a:t>&gt; Unterst</a:t>
            </a:r>
            <a:r>
              <a:rPr lang="de-CH" sz="2400" smtClean="0">
                <a:solidFill>
                  <a:schemeClr val="bg1"/>
                </a:solidFill>
                <a:latin typeface="Arial" panose="020B0604020202020204" pitchFamily="34" charset="0"/>
                <a:cs typeface="Arial" panose="020B0604020202020204" pitchFamily="34" charset="0"/>
              </a:rPr>
              <a:t>ützung </a:t>
            </a:r>
            <a:r>
              <a:rPr lang="en-US" sz="2400" smtClean="0">
                <a:solidFill>
                  <a:schemeClr val="bg1"/>
                </a:solidFill>
                <a:latin typeface="Arial" panose="020B0604020202020204" pitchFamily="34" charset="0"/>
                <a:cs typeface="Arial" panose="020B0604020202020204" pitchFamily="34" charset="0"/>
              </a:rPr>
              <a:t>= 0 (keine Endogenität)</a:t>
            </a:r>
            <a:endParaRPr lang="en-US" sz="2400">
              <a:solidFill>
                <a:schemeClr val="bg1"/>
              </a:solidFill>
              <a:latin typeface="Arial" panose="020B0604020202020204" pitchFamily="34" charset="0"/>
              <a:cs typeface="Arial" panose="020B0604020202020204" pitchFamily="34" charset="0"/>
            </a:endParaRPr>
          </a:p>
        </p:txBody>
      </p:sp>
      <p:cxnSp>
        <p:nvCxnSpPr>
          <p:cNvPr id="55" name="Gerade Verbindung mit Pfeil 54"/>
          <p:cNvCxnSpPr>
            <a:stCxn id="38" idx="0"/>
            <a:endCxn id="48" idx="2"/>
          </p:cNvCxnSpPr>
          <p:nvPr/>
        </p:nvCxnSpPr>
        <p:spPr>
          <a:xfrm flipH="1" flipV="1">
            <a:off x="1013319" y="2529268"/>
            <a:ext cx="326707" cy="91692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9" name="Textfeld 58"/>
          <p:cNvSpPr txBox="1"/>
          <p:nvPr/>
        </p:nvSpPr>
        <p:spPr>
          <a:xfrm>
            <a:off x="94480" y="2670852"/>
            <a:ext cx="914400" cy="646331"/>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Exo-genität</a:t>
            </a:r>
            <a:endParaRPr lang="en-US">
              <a:solidFill>
                <a:schemeClr val="bg1"/>
              </a:solidFill>
              <a:latin typeface="Arial" panose="020B0604020202020204" pitchFamily="34" charset="0"/>
              <a:cs typeface="Arial" panose="020B0604020202020204" pitchFamily="34" charset="0"/>
            </a:endParaRPr>
          </a:p>
        </p:txBody>
      </p:sp>
      <p:sp>
        <p:nvSpPr>
          <p:cNvPr id="60" name="Textfeld 59"/>
          <p:cNvSpPr txBox="1"/>
          <p:nvPr/>
        </p:nvSpPr>
        <p:spPr>
          <a:xfrm>
            <a:off x="385457" y="458646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1" name="Textfeld 60"/>
          <p:cNvSpPr txBox="1"/>
          <p:nvPr/>
        </p:nvSpPr>
        <p:spPr>
          <a:xfrm>
            <a:off x="419363" y="542069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2" name="Textfeld 61"/>
          <p:cNvSpPr txBox="1"/>
          <p:nvPr/>
        </p:nvSpPr>
        <p:spPr>
          <a:xfrm>
            <a:off x="425626" y="607302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3" name="Textfeld 62"/>
          <p:cNvSpPr txBox="1"/>
          <p:nvPr/>
        </p:nvSpPr>
        <p:spPr>
          <a:xfrm>
            <a:off x="6775574" y="4436610"/>
            <a:ext cx="456148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Keine Common trend- und Exogenitätsannahmen</a:t>
            </a:r>
            <a:endParaRPr lang="en-US" sz="2400">
              <a:solidFill>
                <a:schemeClr val="bg1"/>
              </a:solidFill>
              <a:latin typeface="Arial" panose="020B0604020202020204" pitchFamily="34" charset="0"/>
              <a:cs typeface="Arial" panose="020B0604020202020204" pitchFamily="34" charset="0"/>
            </a:endParaRPr>
          </a:p>
        </p:txBody>
      </p:sp>
      <p:sp>
        <p:nvSpPr>
          <p:cNvPr id="64" name="Textfeld 63"/>
          <p:cNvSpPr txBox="1"/>
          <p:nvPr/>
        </p:nvSpPr>
        <p:spPr>
          <a:xfrm>
            <a:off x="6775574" y="5244601"/>
            <a:ext cx="456148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Alle Konfundierer müssen beobachtet sein</a:t>
            </a:r>
            <a:endParaRPr lang="en-US" sz="2400">
              <a:solidFill>
                <a:schemeClr val="bg1"/>
              </a:solidFill>
              <a:latin typeface="Arial" panose="020B0604020202020204" pitchFamily="34" charset="0"/>
              <a:cs typeface="Arial" panose="020B0604020202020204" pitchFamily="34" charset="0"/>
            </a:endParaRPr>
          </a:p>
        </p:txBody>
      </p:sp>
      <p:sp>
        <p:nvSpPr>
          <p:cNvPr id="65" name="Textfeld 64"/>
          <p:cNvSpPr txBox="1"/>
          <p:nvPr/>
        </p:nvSpPr>
        <p:spPr>
          <a:xfrm>
            <a:off x="6384577" y="453929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6" name="Textfeld 65"/>
          <p:cNvSpPr txBox="1"/>
          <p:nvPr/>
        </p:nvSpPr>
        <p:spPr>
          <a:xfrm>
            <a:off x="6384577" y="5307819"/>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7" name="Textfeld 66"/>
          <p:cNvSpPr txBox="1"/>
          <p:nvPr/>
        </p:nvSpPr>
        <p:spPr>
          <a:xfrm>
            <a:off x="5939952" y="2561236"/>
            <a:ext cx="1359065" cy="923330"/>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Endo-genität</a:t>
            </a:r>
          </a:p>
          <a:p>
            <a:r>
              <a:rPr lang="de-CH" smtClean="0">
                <a:solidFill>
                  <a:schemeClr val="bg1"/>
                </a:solidFill>
                <a:latin typeface="Arial" panose="020B0604020202020204" pitchFamily="34" charset="0"/>
                <a:cs typeface="Arial" panose="020B0604020202020204" pitchFamily="34" charset="0"/>
              </a:rPr>
              <a:t>/Dynamik</a:t>
            </a:r>
            <a:endParaRPr lang="en-US">
              <a:solidFill>
                <a:schemeClr val="bg1"/>
              </a:solidFill>
              <a:latin typeface="Arial" panose="020B0604020202020204" pitchFamily="34" charset="0"/>
              <a:cs typeface="Arial" panose="020B0604020202020204" pitchFamily="34" charset="0"/>
            </a:endParaRPr>
          </a:p>
        </p:txBody>
      </p:sp>
      <p:cxnSp>
        <p:nvCxnSpPr>
          <p:cNvPr id="68" name="Gerade Verbindung mit Pfeil 67"/>
          <p:cNvCxnSpPr/>
          <p:nvPr/>
        </p:nvCxnSpPr>
        <p:spPr>
          <a:xfrm flipH="1" flipV="1">
            <a:off x="7007163" y="2542995"/>
            <a:ext cx="326707" cy="91692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Textfeld 68"/>
          <p:cNvSpPr txBox="1"/>
          <p:nvPr/>
        </p:nvSpPr>
        <p:spPr>
          <a:xfrm>
            <a:off x="815267" y="2777823"/>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0</a:t>
            </a:r>
            <a:endParaRPr lang="en-US">
              <a:solidFill>
                <a:schemeClr val="bg1"/>
              </a:solidFill>
              <a:latin typeface="Arial" panose="020B0604020202020204" pitchFamily="34" charset="0"/>
              <a:cs typeface="Arial" panose="020B0604020202020204" pitchFamily="34" charset="0"/>
            </a:endParaRPr>
          </a:p>
        </p:txBody>
      </p:sp>
      <p:sp>
        <p:nvSpPr>
          <p:cNvPr id="72" name="Textfeld 71"/>
          <p:cNvSpPr txBox="1"/>
          <p:nvPr/>
        </p:nvSpPr>
        <p:spPr>
          <a:xfrm>
            <a:off x="6850729" y="2738346"/>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997004" y="6297522"/>
            <a:ext cx="4561487" cy="338554"/>
          </a:xfrm>
          <a:prstGeom prst="rect">
            <a:avLst/>
          </a:prstGeom>
          <a:noFill/>
        </p:spPr>
        <p:txBody>
          <a:bodyPr wrap="square" rtlCol="0">
            <a:spAutoFit/>
          </a:bodyPr>
          <a:lstStyle/>
          <a:p>
            <a:r>
              <a:rPr lang="en-US" sz="1600" smtClean="0">
                <a:solidFill>
                  <a:schemeClr val="bg1">
                    <a:lumMod val="75000"/>
                  </a:schemeClr>
                </a:solidFill>
                <a:latin typeface="Arial" panose="020B0604020202020204" pitchFamily="34" charset="0"/>
                <a:cs typeface="Arial" panose="020B0604020202020204" pitchFamily="34" charset="0"/>
              </a:rPr>
              <a:t>Siehe Lüdtke &amp; Robitzsch, 2023</a:t>
            </a:r>
            <a:endParaRPr lang="en-US" sz="1600">
              <a:solidFill>
                <a:schemeClr val="bg1">
                  <a:lumMod val="75000"/>
                </a:schemeClr>
              </a:solidFill>
              <a:latin typeface="Arial" panose="020B0604020202020204" pitchFamily="34" charset="0"/>
              <a:cs typeface="Arial" panose="020B0604020202020204" pitchFamily="34" charset="0"/>
            </a:endParaRPr>
          </a:p>
        </p:txBody>
      </p:sp>
      <p:sp>
        <p:nvSpPr>
          <p:cNvPr id="57" name="Textfeld 56"/>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1:</a:t>
            </a:r>
            <a:endParaRPr lang="en-US" sz="2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135528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Rechteck 2"/>
          <p:cNvSpPr/>
          <p:nvPr/>
        </p:nvSpPr>
        <p:spPr>
          <a:xfrm>
            <a:off x="0" y="0"/>
            <a:ext cx="12192000" cy="6858000"/>
          </a:xfrm>
          <a:prstGeom prst="rect">
            <a:avLst/>
          </a:prstGeom>
          <a:no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Gerade Verbindung mit Pfeil 12"/>
          <p:cNvCxnSpPr/>
          <p:nvPr/>
        </p:nvCxnSpPr>
        <p:spPr>
          <a:xfrm flipV="1">
            <a:off x="8134678" y="3775306"/>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Abgerundetes Rechteck 15"/>
          <p:cNvSpPr/>
          <p:nvPr/>
        </p:nvSpPr>
        <p:spPr>
          <a:xfrm>
            <a:off x="6464904"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17" name="Abgerundetes Rechteck 16"/>
          <p:cNvSpPr/>
          <p:nvPr/>
        </p:nvSpPr>
        <p:spPr>
          <a:xfrm>
            <a:off x="9977958" y="3429000"/>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23" name="Ellipse 22"/>
          <p:cNvSpPr/>
          <p:nvPr/>
        </p:nvSpPr>
        <p:spPr>
          <a:xfrm>
            <a:off x="8288982" y="2039778"/>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30" name="Textfeld 29"/>
          <p:cNvSpPr txBox="1"/>
          <p:nvPr/>
        </p:nvSpPr>
        <p:spPr>
          <a:xfrm>
            <a:off x="1432874" y="1001895"/>
            <a:ext cx="4561487" cy="461665"/>
          </a:xfrm>
          <a:prstGeom prst="rect">
            <a:avLst/>
          </a:prstGeom>
          <a:noFill/>
        </p:spPr>
        <p:txBody>
          <a:bodyPr wrap="square" rtlCol="0">
            <a:spAutoFit/>
          </a:bodyPr>
          <a:lstStyle/>
          <a:p>
            <a:r>
              <a:rPr lang="en-US" sz="2400" smtClean="0">
                <a:solidFill>
                  <a:schemeClr val="bg1"/>
                </a:solidFill>
                <a:latin typeface="Arial" panose="020B0604020202020204" pitchFamily="34" charset="0"/>
                <a:cs typeface="Arial" panose="020B0604020202020204" pitchFamily="34" charset="0"/>
              </a:rPr>
              <a:t>Haupteffekt</a:t>
            </a:r>
            <a:endParaRPr lang="en-US" sz="2400">
              <a:solidFill>
                <a:schemeClr val="bg1"/>
              </a:solidFill>
              <a:latin typeface="Arial" panose="020B0604020202020204" pitchFamily="34" charset="0"/>
              <a:cs typeface="Arial" panose="020B0604020202020204" pitchFamily="34" charset="0"/>
            </a:endParaRPr>
          </a:p>
        </p:txBody>
      </p:sp>
      <p:sp>
        <p:nvSpPr>
          <p:cNvPr id="31" name="Textfeld 30"/>
          <p:cNvSpPr txBox="1"/>
          <p:nvPr/>
        </p:nvSpPr>
        <p:spPr>
          <a:xfrm>
            <a:off x="7697214" y="1016364"/>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Interaktion</a:t>
            </a:r>
            <a:endParaRPr lang="en-US" sz="2400">
              <a:solidFill>
                <a:schemeClr val="bg1"/>
              </a:solidFill>
              <a:latin typeface="Arial" panose="020B0604020202020204" pitchFamily="34" charset="0"/>
              <a:cs typeface="Arial" panose="020B0604020202020204" pitchFamily="34" charset="0"/>
            </a:endParaRPr>
          </a:p>
        </p:txBody>
      </p:sp>
      <p:sp>
        <p:nvSpPr>
          <p:cNvPr id="2" name="Textfeld 1"/>
          <p:cNvSpPr txBox="1"/>
          <p:nvPr/>
        </p:nvSpPr>
        <p:spPr>
          <a:xfrm>
            <a:off x="8814984" y="3832711"/>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cxnSp>
        <p:nvCxnSpPr>
          <p:cNvPr id="35" name="Gerade Verbindung mit Pfeil 34"/>
          <p:cNvCxnSpPr>
            <a:stCxn id="16" idx="0"/>
            <a:endCxn id="23" idx="2"/>
          </p:cNvCxnSpPr>
          <p:nvPr/>
        </p:nvCxnSpPr>
        <p:spPr>
          <a:xfrm flipV="1">
            <a:off x="7299791"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Gerade Verbindung mit Pfeil 35"/>
          <p:cNvCxnSpPr>
            <a:stCxn id="23" idx="6"/>
            <a:endCxn id="17" idx="0"/>
          </p:cNvCxnSpPr>
          <p:nvPr/>
        </p:nvCxnSpPr>
        <p:spPr>
          <a:xfrm>
            <a:off x="9823654" y="2426300"/>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p:cNvCxnSpPr/>
          <p:nvPr/>
        </p:nvCxnSpPr>
        <p:spPr>
          <a:xfrm flipV="1">
            <a:off x="2174913" y="3792495"/>
            <a:ext cx="1843280" cy="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8" name="Abgerundetes Rechteck 37"/>
          <p:cNvSpPr/>
          <p:nvPr/>
        </p:nvSpPr>
        <p:spPr>
          <a:xfrm>
            <a:off x="505139"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Vortest</a:t>
            </a:r>
            <a:endParaRPr lang="en-US">
              <a:solidFill>
                <a:schemeClr val="tx1"/>
              </a:solidFill>
              <a:latin typeface="Arial" panose="020B0604020202020204" pitchFamily="34" charset="0"/>
              <a:cs typeface="Arial" panose="020B0604020202020204" pitchFamily="34" charset="0"/>
            </a:endParaRPr>
          </a:p>
        </p:txBody>
      </p:sp>
      <p:sp>
        <p:nvSpPr>
          <p:cNvPr id="39" name="Abgerundetes Rechteck 38"/>
          <p:cNvSpPr/>
          <p:nvPr/>
        </p:nvSpPr>
        <p:spPr>
          <a:xfrm>
            <a:off x="4018193" y="3446189"/>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Nachtest</a:t>
            </a:r>
            <a:endParaRPr lang="en-US">
              <a:solidFill>
                <a:schemeClr val="tx1"/>
              </a:solidFill>
              <a:latin typeface="Arial" panose="020B0604020202020204" pitchFamily="34" charset="0"/>
              <a:cs typeface="Arial" panose="020B0604020202020204" pitchFamily="34" charset="0"/>
            </a:endParaRPr>
          </a:p>
        </p:txBody>
      </p:sp>
      <p:sp>
        <p:nvSpPr>
          <p:cNvPr id="40" name="Ellipse 39"/>
          <p:cNvSpPr/>
          <p:nvPr/>
        </p:nvSpPr>
        <p:spPr>
          <a:xfrm>
            <a:off x="2329217" y="2056967"/>
            <a:ext cx="1534672" cy="773043"/>
          </a:xfrm>
          <a:prstGeom prst="ellipse">
            <a:avLst/>
          </a:prstGeom>
          <a:solidFill>
            <a:schemeClr val="bg1"/>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CH" smtClean="0">
                <a:solidFill>
                  <a:schemeClr val="tx1"/>
                </a:solidFill>
                <a:latin typeface="Arial" panose="020B0604020202020204" pitchFamily="34" charset="0"/>
                <a:cs typeface="Arial" panose="020B0604020202020204" pitchFamily="34" charset="0"/>
              </a:rPr>
              <a:t>Gain</a:t>
            </a:r>
            <a:endParaRPr lang="en-US">
              <a:solidFill>
                <a:schemeClr val="tx1"/>
              </a:solidFill>
              <a:latin typeface="Arial" panose="020B0604020202020204" pitchFamily="34" charset="0"/>
              <a:cs typeface="Arial" panose="020B0604020202020204" pitchFamily="34" charset="0"/>
            </a:endParaRPr>
          </a:p>
        </p:txBody>
      </p:sp>
      <p:sp>
        <p:nvSpPr>
          <p:cNvPr id="41" name="Textfeld 40"/>
          <p:cNvSpPr txBox="1"/>
          <p:nvPr/>
        </p:nvSpPr>
        <p:spPr>
          <a:xfrm>
            <a:off x="2855219" y="3849900"/>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1</a:t>
            </a:r>
            <a:endParaRPr lang="en-US" b="1">
              <a:solidFill>
                <a:schemeClr val="bg1"/>
              </a:solidFill>
              <a:latin typeface="Arial" panose="020B0604020202020204" pitchFamily="34" charset="0"/>
              <a:cs typeface="Arial" panose="020B0604020202020204" pitchFamily="34" charset="0"/>
            </a:endParaRPr>
          </a:p>
        </p:txBody>
      </p:sp>
      <p:cxnSp>
        <p:nvCxnSpPr>
          <p:cNvPr id="42" name="Gerade Verbindung mit Pfeil 41"/>
          <p:cNvCxnSpPr>
            <a:stCxn id="38" idx="0"/>
            <a:endCxn id="40" idx="2"/>
          </p:cNvCxnSpPr>
          <p:nvPr/>
        </p:nvCxnSpPr>
        <p:spPr>
          <a:xfrm flipV="1">
            <a:off x="1340026"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a:stCxn id="40" idx="6"/>
            <a:endCxn id="39" idx="0"/>
          </p:cNvCxnSpPr>
          <p:nvPr/>
        </p:nvCxnSpPr>
        <p:spPr>
          <a:xfrm>
            <a:off x="3863889" y="2443489"/>
            <a:ext cx="989191" cy="100270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4" name="Textfeld 43"/>
          <p:cNvSpPr txBox="1"/>
          <p:nvPr/>
        </p:nvSpPr>
        <p:spPr>
          <a:xfrm>
            <a:off x="3875700" y="2811646"/>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5" name="Textfeld 44"/>
          <p:cNvSpPr txBox="1"/>
          <p:nvPr/>
        </p:nvSpPr>
        <p:spPr>
          <a:xfrm>
            <a:off x="9903993" y="2739578"/>
            <a:ext cx="914400" cy="369332"/>
          </a:xfrm>
          <a:prstGeom prst="rect">
            <a:avLst/>
          </a:prstGeom>
          <a:noFill/>
        </p:spPr>
        <p:txBody>
          <a:bodyPr wrap="square" rtlCol="0">
            <a:spAutoFit/>
          </a:bodyPr>
          <a:lstStyle/>
          <a:p>
            <a:r>
              <a:rPr lang="de-CH" smtClean="0">
                <a:solidFill>
                  <a:schemeClr val="bg1"/>
                </a:solidFill>
                <a:latin typeface="Arial" panose="020B0604020202020204" pitchFamily="34" charset="0"/>
                <a:cs typeface="Arial" panose="020B0604020202020204" pitchFamily="34" charset="0"/>
              </a:rPr>
              <a:t>1</a:t>
            </a:r>
            <a:endParaRPr lang="en-US">
              <a:solidFill>
                <a:schemeClr val="bg1"/>
              </a:solidFill>
              <a:latin typeface="Arial" panose="020B0604020202020204" pitchFamily="34" charset="0"/>
              <a:cs typeface="Arial" panose="020B0604020202020204" pitchFamily="34" charset="0"/>
            </a:endParaRPr>
          </a:p>
        </p:txBody>
      </p:sp>
      <p:sp>
        <p:nvSpPr>
          <p:cNvPr id="47" name="Textfeld 46"/>
          <p:cNvSpPr txBox="1"/>
          <p:nvPr/>
        </p:nvSpPr>
        <p:spPr>
          <a:xfrm>
            <a:off x="7255205" y="2813157"/>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48" name="Abgerundetes Rechteck 47"/>
          <p:cNvSpPr/>
          <p:nvPr/>
        </p:nvSpPr>
        <p:spPr>
          <a:xfrm>
            <a:off x="178432"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49" name="Gerade Verbindung mit Pfeil 48"/>
          <p:cNvCxnSpPr>
            <a:stCxn id="48" idx="3"/>
            <a:endCxn id="40" idx="1"/>
          </p:cNvCxnSpPr>
          <p:nvPr/>
        </p:nvCxnSpPr>
        <p:spPr>
          <a:xfrm>
            <a:off x="1848206" y="2142747"/>
            <a:ext cx="705759" cy="2743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0" name="Abgerundetes Rechteck 49"/>
          <p:cNvSpPr/>
          <p:nvPr/>
        </p:nvSpPr>
        <p:spPr>
          <a:xfrm>
            <a:off x="6116544" y="1756225"/>
            <a:ext cx="1669774" cy="773043"/>
          </a:xfrm>
          <a:prstGeom prst="roundRect">
            <a:avLst/>
          </a:prstGeom>
          <a:solidFill>
            <a:schemeClr val="bg1"/>
          </a:solidFill>
          <a:ln w="190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mtClean="0">
                <a:solidFill>
                  <a:schemeClr val="tx1"/>
                </a:solidFill>
                <a:latin typeface="Arial" panose="020B0604020202020204" pitchFamily="34" charset="0"/>
                <a:cs typeface="Arial" panose="020B0604020202020204" pitchFamily="34" charset="0"/>
              </a:rPr>
              <a:t>Unterstüt-zung</a:t>
            </a:r>
            <a:endParaRPr lang="en-US">
              <a:solidFill>
                <a:schemeClr val="tx1"/>
              </a:solidFill>
              <a:latin typeface="Arial" panose="020B0604020202020204" pitchFamily="34" charset="0"/>
              <a:cs typeface="Arial" panose="020B0604020202020204" pitchFamily="34" charset="0"/>
            </a:endParaRPr>
          </a:p>
        </p:txBody>
      </p:sp>
      <p:cxnSp>
        <p:nvCxnSpPr>
          <p:cNvPr id="51" name="Gerade Verbindung mit Pfeil 50"/>
          <p:cNvCxnSpPr>
            <a:stCxn id="50" idx="3"/>
            <a:endCxn id="23" idx="1"/>
          </p:cNvCxnSpPr>
          <p:nvPr/>
        </p:nvCxnSpPr>
        <p:spPr>
          <a:xfrm>
            <a:off x="7786318" y="2142747"/>
            <a:ext cx="727412" cy="1024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747079" y="4344844"/>
            <a:ext cx="4561487"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Einfacheres Modell und Schätzung</a:t>
            </a:r>
            <a:endParaRPr lang="en-US" sz="2400">
              <a:solidFill>
                <a:schemeClr val="bg1"/>
              </a:solidFill>
              <a:latin typeface="Arial" panose="020B0604020202020204" pitchFamily="34" charset="0"/>
              <a:cs typeface="Arial" panose="020B0604020202020204" pitchFamily="34" charset="0"/>
            </a:endParaRPr>
          </a:p>
        </p:txBody>
      </p:sp>
      <p:sp>
        <p:nvSpPr>
          <p:cNvPr id="53" name="Textfeld 52"/>
          <p:cNvSpPr txBox="1"/>
          <p:nvPr/>
        </p:nvSpPr>
        <p:spPr>
          <a:xfrm>
            <a:off x="740816" y="5217416"/>
            <a:ext cx="5002368" cy="830997"/>
          </a:xfrm>
          <a:prstGeom prst="rect">
            <a:avLst/>
          </a:prstGeom>
          <a:noFill/>
          <a:ln>
            <a:noFill/>
          </a:ln>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Potentiell unrealistischer Annahme (Unterschätzung Standardfehler)</a:t>
            </a:r>
            <a:endParaRPr lang="en-US" sz="1200">
              <a:solidFill>
                <a:schemeClr val="bg1"/>
              </a:solidFill>
              <a:latin typeface="Arial" panose="020B0604020202020204" pitchFamily="34" charset="0"/>
              <a:cs typeface="Arial" panose="020B0604020202020204" pitchFamily="34" charset="0"/>
            </a:endParaRPr>
          </a:p>
        </p:txBody>
      </p:sp>
      <p:sp>
        <p:nvSpPr>
          <p:cNvPr id="54" name="Textfeld 53"/>
          <p:cNvSpPr txBox="1"/>
          <p:nvPr/>
        </p:nvSpPr>
        <p:spPr>
          <a:xfrm>
            <a:off x="696974" y="6052918"/>
            <a:ext cx="7332210" cy="830997"/>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Potentiell informative Effekte übersehen</a:t>
            </a:r>
          </a:p>
          <a:p>
            <a:r>
              <a:rPr lang="de-CH" sz="2400" smtClean="0">
                <a:solidFill>
                  <a:schemeClr val="bg1"/>
                </a:solidFill>
                <a:latin typeface="Arial" panose="020B0604020202020204" pitchFamily="34" charset="0"/>
                <a:cs typeface="Arial" panose="020B0604020202020204" pitchFamily="34" charset="0"/>
              </a:rPr>
              <a:t>(Interaktion qualifiziert/modifiziert den Haupteffekt)</a:t>
            </a:r>
            <a:endParaRPr lang="en-US" sz="2400">
              <a:solidFill>
                <a:schemeClr val="bg1"/>
              </a:solidFill>
              <a:latin typeface="Arial" panose="020B0604020202020204" pitchFamily="34" charset="0"/>
              <a:cs typeface="Arial" panose="020B0604020202020204" pitchFamily="34" charset="0"/>
            </a:endParaRPr>
          </a:p>
        </p:txBody>
      </p:sp>
      <p:sp>
        <p:nvSpPr>
          <p:cNvPr id="60" name="Textfeld 59"/>
          <p:cNvSpPr txBox="1"/>
          <p:nvPr/>
        </p:nvSpPr>
        <p:spPr>
          <a:xfrm>
            <a:off x="385457" y="454074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1" name="Textfeld 60"/>
          <p:cNvSpPr txBox="1"/>
          <p:nvPr/>
        </p:nvSpPr>
        <p:spPr>
          <a:xfrm>
            <a:off x="419363" y="537497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2" name="Textfeld 61"/>
          <p:cNvSpPr txBox="1"/>
          <p:nvPr/>
        </p:nvSpPr>
        <p:spPr>
          <a:xfrm>
            <a:off x="425626" y="6027305"/>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3" name="Textfeld 62"/>
          <p:cNvSpPr txBox="1"/>
          <p:nvPr/>
        </p:nvSpPr>
        <p:spPr>
          <a:xfrm>
            <a:off x="6775574" y="4436610"/>
            <a:ext cx="4561487"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Potentiell korrektes Modell</a:t>
            </a:r>
            <a:endParaRPr lang="en-US" sz="2400">
              <a:solidFill>
                <a:schemeClr val="bg1"/>
              </a:solidFill>
              <a:latin typeface="Arial" panose="020B0604020202020204" pitchFamily="34" charset="0"/>
              <a:cs typeface="Arial" panose="020B0604020202020204" pitchFamily="34" charset="0"/>
            </a:endParaRPr>
          </a:p>
        </p:txBody>
      </p:sp>
      <p:sp>
        <p:nvSpPr>
          <p:cNvPr id="64" name="Textfeld 63"/>
          <p:cNvSpPr txBox="1"/>
          <p:nvPr/>
        </p:nvSpPr>
        <p:spPr>
          <a:xfrm>
            <a:off x="6775574" y="5244601"/>
            <a:ext cx="4561487" cy="1200329"/>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Schwieriger zu schätzen; Respekt vor Überspezifikation?</a:t>
            </a:r>
          </a:p>
          <a:p>
            <a:r>
              <a:rPr lang="de-CH" sz="2400" b="1" smtClean="0">
                <a:solidFill>
                  <a:schemeClr val="bg1"/>
                </a:solidFill>
                <a:latin typeface="Arial" panose="020B0604020202020204" pitchFamily="34" charset="0"/>
                <a:cs typeface="Arial" panose="020B0604020202020204" pitchFamily="34" charset="0"/>
              </a:rPr>
              <a:t>Go Bayesian!</a:t>
            </a:r>
            <a:endParaRPr lang="en-US" sz="2400" b="1">
              <a:solidFill>
                <a:schemeClr val="bg1"/>
              </a:solidFill>
              <a:latin typeface="Arial" panose="020B0604020202020204" pitchFamily="34" charset="0"/>
              <a:cs typeface="Arial" panose="020B0604020202020204" pitchFamily="34" charset="0"/>
            </a:endParaRPr>
          </a:p>
        </p:txBody>
      </p:sp>
      <p:sp>
        <p:nvSpPr>
          <p:cNvPr id="65" name="Textfeld 64"/>
          <p:cNvSpPr txBox="1"/>
          <p:nvPr/>
        </p:nvSpPr>
        <p:spPr>
          <a:xfrm>
            <a:off x="6384577" y="4493577"/>
            <a:ext cx="914400" cy="461665"/>
          </a:xfrm>
          <a:prstGeom prst="rect">
            <a:avLst/>
          </a:prstGeom>
          <a:noFill/>
        </p:spPr>
        <p:txBody>
          <a:bodyPr wrap="square" rtlCol="0">
            <a:spAutoFit/>
          </a:bodyPr>
          <a:lstStyle/>
          <a:p>
            <a:r>
              <a:rPr lang="de-CH" sz="2400" smtClean="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66" name="Textfeld 65"/>
          <p:cNvSpPr txBox="1"/>
          <p:nvPr/>
        </p:nvSpPr>
        <p:spPr>
          <a:xfrm>
            <a:off x="6384577" y="5262099"/>
            <a:ext cx="914400" cy="461665"/>
          </a:xfrm>
          <a:prstGeom prst="rect">
            <a:avLst/>
          </a:prstGeom>
          <a:noFill/>
        </p:spPr>
        <p:txBody>
          <a:bodyPr wrap="square" rtlCol="0">
            <a:spAutoFit/>
          </a:bodyPr>
          <a:lstStyle/>
          <a:p>
            <a:r>
              <a:rPr lang="de-CH" sz="2400">
                <a:solidFill>
                  <a:schemeClr val="bg1"/>
                </a:solidFill>
                <a:latin typeface="Arial" panose="020B0604020202020204" pitchFamily="34" charset="0"/>
                <a:cs typeface="Arial" panose="020B0604020202020204" pitchFamily="34" charset="0"/>
              </a:rPr>
              <a:t>-</a:t>
            </a:r>
            <a:endParaRPr lang="en-US" sz="2400">
              <a:solidFill>
                <a:schemeClr val="bg1"/>
              </a:solidFill>
              <a:latin typeface="Arial" panose="020B0604020202020204" pitchFamily="34" charset="0"/>
              <a:cs typeface="Arial" panose="020B0604020202020204" pitchFamily="34" charset="0"/>
            </a:endParaRPr>
          </a:p>
        </p:txBody>
      </p:sp>
      <p:sp>
        <p:nvSpPr>
          <p:cNvPr id="56" name="Textfeld 55"/>
          <p:cNvSpPr txBox="1"/>
          <p:nvPr/>
        </p:nvSpPr>
        <p:spPr>
          <a:xfrm>
            <a:off x="8814984" y="6297522"/>
            <a:ext cx="4561487" cy="338554"/>
          </a:xfrm>
          <a:prstGeom prst="rect">
            <a:avLst/>
          </a:prstGeom>
          <a:noFill/>
        </p:spPr>
        <p:txBody>
          <a:bodyPr wrap="square" rtlCol="0">
            <a:spAutoFit/>
          </a:bodyPr>
          <a:lstStyle/>
          <a:p>
            <a:r>
              <a:rPr lang="en-US" sz="1600" smtClean="0">
                <a:solidFill>
                  <a:schemeClr val="bg1">
                    <a:lumMod val="75000"/>
                  </a:schemeClr>
                </a:solidFill>
                <a:latin typeface="Arial" panose="020B0604020202020204" pitchFamily="34" charset="0"/>
                <a:cs typeface="Arial" panose="020B0604020202020204" pitchFamily="34" charset="0"/>
              </a:rPr>
              <a:t>Siehe Edelsbrunner et al, 2024</a:t>
            </a:r>
            <a:endParaRPr lang="en-US" sz="1600">
              <a:solidFill>
                <a:schemeClr val="bg1">
                  <a:lumMod val="75000"/>
                </a:schemeClr>
              </a:solidFill>
              <a:latin typeface="Arial" panose="020B0604020202020204" pitchFamily="34" charset="0"/>
              <a:cs typeface="Arial" panose="020B0604020202020204" pitchFamily="34" charset="0"/>
            </a:endParaRPr>
          </a:p>
        </p:txBody>
      </p:sp>
      <p:cxnSp>
        <p:nvCxnSpPr>
          <p:cNvPr id="70" name="Gerade Verbindung mit Pfeil 69"/>
          <p:cNvCxnSpPr/>
          <p:nvPr/>
        </p:nvCxnSpPr>
        <p:spPr>
          <a:xfrm>
            <a:off x="6901683" y="2552308"/>
            <a:ext cx="413309" cy="35599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1" name="Textfeld 70"/>
          <p:cNvSpPr txBox="1"/>
          <p:nvPr/>
        </p:nvSpPr>
        <p:spPr>
          <a:xfrm>
            <a:off x="1381326" y="2753343"/>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cxnSp>
        <p:nvCxnSpPr>
          <p:cNvPr id="73" name="Gerade Verbindung mit Pfeil 72"/>
          <p:cNvCxnSpPr>
            <a:stCxn id="16" idx="0"/>
          </p:cNvCxnSpPr>
          <p:nvPr/>
        </p:nvCxnSpPr>
        <p:spPr>
          <a:xfrm flipV="1">
            <a:off x="7299791" y="2219818"/>
            <a:ext cx="815887" cy="1209182"/>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Textfeld 73"/>
          <p:cNvSpPr txBox="1"/>
          <p:nvPr/>
        </p:nvSpPr>
        <p:spPr>
          <a:xfrm>
            <a:off x="7959622" y="1767032"/>
            <a:ext cx="914400" cy="369332"/>
          </a:xfrm>
          <a:prstGeom prst="rect">
            <a:avLst/>
          </a:prstGeom>
          <a:noFill/>
        </p:spPr>
        <p:txBody>
          <a:bodyPr wrap="square" rtlCol="0">
            <a:spAutoFit/>
          </a:bodyPr>
          <a:lstStyle/>
          <a:p>
            <a:r>
              <a:rPr lang="de-CH" b="1" smtClean="0">
                <a:solidFill>
                  <a:schemeClr val="bg1"/>
                </a:solidFill>
                <a:latin typeface="Arial" panose="020B0604020202020204" pitchFamily="34" charset="0"/>
                <a:cs typeface="Arial" panose="020B0604020202020204" pitchFamily="34" charset="0"/>
              </a:rPr>
              <a:t>b</a:t>
            </a:r>
            <a:endParaRPr lang="en-US" b="1">
              <a:solidFill>
                <a:schemeClr val="bg1"/>
              </a:solidFill>
              <a:latin typeface="Arial" panose="020B0604020202020204" pitchFamily="34" charset="0"/>
              <a:cs typeface="Arial" panose="020B0604020202020204" pitchFamily="34" charset="0"/>
            </a:endParaRPr>
          </a:p>
        </p:txBody>
      </p:sp>
      <p:sp>
        <p:nvSpPr>
          <p:cNvPr id="75" name="Textfeld 74"/>
          <p:cNvSpPr txBox="1"/>
          <p:nvPr/>
        </p:nvSpPr>
        <p:spPr>
          <a:xfrm>
            <a:off x="240384" y="331948"/>
            <a:ext cx="4561487" cy="461665"/>
          </a:xfrm>
          <a:prstGeom prst="rect">
            <a:avLst/>
          </a:prstGeom>
          <a:noFill/>
        </p:spPr>
        <p:txBody>
          <a:bodyPr wrap="square" rtlCol="0">
            <a:spAutoFit/>
          </a:bodyPr>
          <a:lstStyle/>
          <a:p>
            <a:r>
              <a:rPr lang="en-US" sz="2400" b="1" smtClean="0">
                <a:solidFill>
                  <a:schemeClr val="bg1"/>
                </a:solidFill>
                <a:latin typeface="Arial" panose="020B0604020202020204" pitchFamily="34" charset="0"/>
                <a:cs typeface="Arial" panose="020B0604020202020204" pitchFamily="34" charset="0"/>
              </a:rPr>
              <a:t>Optionen 2:</a:t>
            </a:r>
            <a:endParaRPr lang="en-US" sz="2400" b="1">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78561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2187</Words>
  <Application>Microsoft Office PowerPoint</Application>
  <PresentationFormat>Breitbild</PresentationFormat>
  <Paragraphs>515</Paragraphs>
  <Slides>23</Slides>
  <Notes>23</Notes>
  <HiddenSlides>5</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Arial</vt:lpstr>
      <vt:lpstr>Calibri</vt:lpstr>
      <vt:lpstr>Calibri Light</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Peter Edelsbrunner</dc:creator>
  <cp:lastModifiedBy>Peter Edelsbrunner</cp:lastModifiedBy>
  <cp:revision>98</cp:revision>
  <dcterms:created xsi:type="dcterms:W3CDTF">2024-03-13T16:04:07Z</dcterms:created>
  <dcterms:modified xsi:type="dcterms:W3CDTF">2024-03-17T14:31:49Z</dcterms:modified>
</cp:coreProperties>
</file>