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523" y="43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EC7D4E-E597-4633-8A7D-B779F4E474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6AD2023-D569-43C6-B071-9697EC490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6854CE-E05D-411A-9E27-7FCB21E4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17.08.2025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AC8736D-0D03-4C9F-9653-3C3613BEC0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90B856-33EF-4FDD-A1C8-C5CB67B2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073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71754C-C0AC-4CEC-9F35-164AE0BBF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0B38D33-BBFF-47F1-95CE-DB716A12B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4021C0-E531-4DBB-B14A-E62C0EE2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17.08.2025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00C3EB-5268-4F90-97FC-51E86126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E0CE03-50FB-4F19-BC12-1AC2224B1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9575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4002EFC-7008-4883-B790-EB9A898265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9CF5137-B20D-4EC6-845A-450F52694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9B4AAFE-23F0-43F8-B101-010190D3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17.08.2025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AED8CC2-72B9-4445-97E3-D84941703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B654524-EA97-4215-8BFC-FC10BA19E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1410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C7DECD-25A4-4C55-B2A7-69ADDBFE8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BFB083-E779-4F53-B564-6F725DAA1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8B4F18-6499-4BE5-8230-15A16EE3A3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17.08.2025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116C2A-9756-47BD-8C42-D9C54700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72638D-F628-4BEE-AAA6-E0570666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91002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263AC1-6FBD-4EBC-85AD-D592779BE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82C38A-7CB0-44E2-8714-EC8F19D01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E4DAFB-2BB4-426C-ADDF-0FBF5C95B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17.08.2025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88B062B-E82C-4552-8A83-855FC5318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302555-44FC-4AA8-BEEC-7F35FDF63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6137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66BE5-EBD8-4B68-9531-A9F3ABEE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8B74797-F033-49ED-B2D4-60F4C0E575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99A4F1E-AEFD-4DED-8AC0-6AD35B603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4D3061-8B67-4B79-8510-35C64BE1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17.08.2025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91F13A-5258-4A45-A6F4-195CC7C88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9C6ED68-8B81-42E3-9678-4A4A40AEA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773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FF5F59-B803-4AF7-9313-4091752C0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4684F12-1358-444E-8FEB-FD964A585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C1078DB-B812-4022-BD54-38E44DB4A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E1AF705-E4F2-4FDD-8333-93064DCDC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7B45B10-7178-488B-B40B-84FFF730B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F3C43F-C24B-4DA2-9705-7A5EB4FD8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17.08.2025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2511B43-80E7-4958-A118-E46B2E96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43FF50A-EDC1-4521-9679-25F7A854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2147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5A74BB-7920-4B46-AAB2-07DE1A5A5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C4F72D3-B784-49F5-BBE9-F26C36F2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17.08.2025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23C608C-A84B-4DA1-9CF4-DEE9C3941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A769503-805D-4982-842B-3879E1D78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2000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BA6F811-FA30-4050-A759-650C5919D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17.08.2025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7AF3620-D417-4627-8CD2-74B38223E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5CCE572-1EDD-41EF-AD4B-2C863A988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050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10DB77-3AF9-4831-A5F7-0A8EDC5A4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DB5FA0-7AE6-46C9-AC34-51D4F681F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B044EC-DCE0-43FB-90B6-23E259A1F0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1AE93F-9FEE-4923-8F67-BCBC2542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17.08.2025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906711C-CDAE-40DD-AE82-1F4B80F81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5E83716-9BBA-4AF3-861D-165C8662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8685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4CF6D-FFE6-4364-867D-F673B3D80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21D037-EF2D-4913-8068-D3232FE8D1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4B434E6-DC6A-447D-AE61-3305AD0F3C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92040D1-2A37-4D1E-AB17-E33BF7D9E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9E933-6DC1-4EA1-A338-405FF0A7A2DC}" type="datetimeFigureOut">
              <a:rPr lang="de-DE" smtClean="0"/>
              <a:t>17.08.2025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5121FBA-68F9-4FAB-BAE7-2F13D9F4E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7CAE02-392B-444A-B3F1-A7E9B7D6F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9745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73E13E-CD28-4AB3-9AB7-3BDA39063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2C6A909-B3F3-4F38-B4A0-F9AA5D169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6C5026-ABBF-4EF8-A9BE-D6B6E51B23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9E933-6DC1-4EA1-A338-405FF0A7A2DC}" type="datetimeFigureOut">
              <a:rPr lang="de-DE" smtClean="0"/>
              <a:t>17.08.2025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B0B9654-2D90-4217-9CEF-F1F7EE5C9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00D16-DAA4-4ADB-BBAF-D360BC68B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6A555-73E7-4C4B-9AFA-EB1C499CB15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044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s://link.springer.com/article/10.3758/s13428-025-02706-2" TargetMode="External"/><Relationship Id="rId4" Type="http://schemas.openxmlformats.org/officeDocument/2006/relationships/hyperlink" Target="https://bit.ly/PeterE_presentation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PeterE_presentation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hyperlink" Target="https://link.springer.com/article/10.3758/s13428-025-02706-2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F18B86-EE5C-44A2-88FE-2042400A155A}"/>
              </a:ext>
            </a:extLst>
          </p:cNvPr>
          <p:cNvSpPr/>
          <p:nvPr/>
        </p:nvSpPr>
        <p:spPr>
          <a:xfrm>
            <a:off x="176653" y="3198167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Balancing Multiple Criteria to Improve Validity and Fairness in Educational Assessment</a:t>
            </a:r>
          </a:p>
        </p:txBody>
      </p:sp>
    </p:spTree>
    <p:extLst>
      <p:ext uri="{BB962C8B-B14F-4D97-AF65-F5344CB8AC3E}">
        <p14:creationId xmlns:p14="http://schemas.microsoft.com/office/powerpoint/2010/main" val="3439235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94326" y="252841"/>
            <a:ext cx="9381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external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General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psychopathology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depression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anxiety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/stress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C9A1EF1-B41D-48A6-B52C-CE00E7E0FF76}"/>
              </a:ext>
            </a:extLst>
          </p:cNvPr>
          <p:cNvSpPr txBox="1"/>
          <p:nvPr/>
        </p:nvSpPr>
        <p:spPr>
          <a:xfrm rot="192288">
            <a:off x="7505210" y="4145161"/>
            <a:ext cx="276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Brutally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01752BE-9652-4B53-930F-707C2778DA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499" y="894165"/>
            <a:ext cx="6337069" cy="5300863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7E0CE0B-255E-4642-87CA-FC21CCA844F2}"/>
              </a:ext>
            </a:extLst>
          </p:cNvPr>
          <p:cNvCxnSpPr>
            <a:cxnSpLocks/>
          </p:cNvCxnSpPr>
          <p:nvPr/>
        </p:nvCxnSpPr>
        <p:spPr>
          <a:xfrm flipH="1" flipV="1">
            <a:off x="6643869" y="4104078"/>
            <a:ext cx="3307198" cy="9753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9496BAB7-7294-4BB7-849F-BECB13405D29}"/>
              </a:ext>
            </a:extLst>
          </p:cNvPr>
          <p:cNvCxnSpPr>
            <a:cxnSpLocks/>
          </p:cNvCxnSpPr>
          <p:nvPr/>
        </p:nvCxnSpPr>
        <p:spPr>
          <a:xfrm flipH="1" flipV="1">
            <a:off x="3599727" y="1666754"/>
            <a:ext cx="6351340" cy="243732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1D4B1937-85F3-41D3-96C3-8599239A05D4}"/>
              </a:ext>
            </a:extLst>
          </p:cNvPr>
          <p:cNvCxnSpPr>
            <a:cxnSpLocks/>
          </p:cNvCxnSpPr>
          <p:nvPr/>
        </p:nvCxnSpPr>
        <p:spPr>
          <a:xfrm flipH="1" flipV="1">
            <a:off x="6643869" y="1666754"/>
            <a:ext cx="3369198" cy="23464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5755DD54-6A2E-45CE-9B8D-B7579EC3627B}"/>
              </a:ext>
            </a:extLst>
          </p:cNvPr>
          <p:cNvCxnSpPr>
            <a:cxnSpLocks/>
          </p:cNvCxnSpPr>
          <p:nvPr/>
        </p:nvCxnSpPr>
        <p:spPr>
          <a:xfrm flipH="1" flipV="1">
            <a:off x="3599727" y="4427242"/>
            <a:ext cx="6328190" cy="47556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592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94326" y="252841"/>
            <a:ext cx="9381191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Self-reports</a:t>
            </a: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quite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VAS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slightly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exhausting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confusing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mutlimodality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(Haslbeck et al., 2023)</a:t>
            </a:r>
          </a:p>
          <a:p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elevation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de-DE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Shrout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2018)</a:t>
            </a:r>
            <a:endParaRPr lang="de-DE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</p:spTree>
    <p:extLst>
      <p:ext uri="{BB962C8B-B14F-4D97-AF65-F5344CB8AC3E}">
        <p14:creationId xmlns:p14="http://schemas.microsoft.com/office/powerpoint/2010/main" val="4173522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94326" y="252841"/>
            <a:ext cx="938119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Interpretations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VAS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captures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more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systematic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ariation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(Higher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external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criteria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–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preliminary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support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VAS in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populations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- 7-step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Second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„1“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instead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„2“?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Labels (e.g.,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mildly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little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replications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designs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horizontal vs.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initial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VAS)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randomize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at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Baribault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2018),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</a:t>
            </a: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cognitive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formal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latent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Multi-item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</p:spTree>
    <p:extLst>
      <p:ext uri="{BB962C8B-B14F-4D97-AF65-F5344CB8AC3E}">
        <p14:creationId xmlns:p14="http://schemas.microsoft.com/office/powerpoint/2010/main" val="433408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05230" y="2509904"/>
            <a:ext cx="9525178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Baribault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B., Donkin, C., Little, D. R.,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Trueblood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S.,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Oravecz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Z., van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Ravenzwaaij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D., White, C. N., De Boeck, P.,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Vandekerckhove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(2018).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Metastudies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robust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theory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Proceedings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National Academy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Sciences, 115(11), 2607–2612. https://doi.org/10.1073/pnas.1708285114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Blume, F., Irmer, A., Dirk, J.,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Schmiedek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F. (2022). Day-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academic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The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-regulation,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working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memory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achievement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goals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Developmental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Science, 25(6), e13301. https://doi.org/10.1111/desc.13301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Blume, F.,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Schmiedek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F. (2024).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every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lesson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-and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teaching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-regulation. Learning and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Instruction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92, 101908.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Fritz, J.,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Piccirillo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 L., Cohen, Z. D.,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Frumkin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Kirtley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O., Moeller, J., Neubauer, A. B., Norris, L. A.,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Schuurman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N. K.,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Snippe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E., &amp; Bringmann, L. F. (2024). So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Want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 ESM? 10 Essential Topics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Implementing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Experience-Sampling Method.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Advances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Methods and Practices in Psychological Science, 7(3), 25152459241267912. https://doi.org/10.1177/25152459241267912</a:t>
            </a:r>
          </a:p>
          <a:p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Hamaker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E. L.,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Nesselroade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R.,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Molenaar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P. C. (2007). The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integrated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Journal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personality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41(2), 295–315.Haslbeck, J. M. B., &amp; Ryan, O. (2022).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Recovering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 Dynamics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Psychological Time Series. Multivariate Behavioral Research, 57(5), 735–766. https://doi.org/10.1080/00273171.2021.1896353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Haslbeck, J., Ryan, O.,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Dablander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F. (2023).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Multimodality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skewness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time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series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Emotion. https://psycnet.apa.org/record/2023-72233-001</a:t>
            </a:r>
          </a:p>
          <a:p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Molenaar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P. C.,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Valsiner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(2009).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generalization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works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case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 simple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idiographic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process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analysis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 individual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psychotherapy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YIS: Yearbook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idiographic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science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1, 23–38.</a:t>
            </a:r>
          </a:p>
          <a:p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Shrout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P. E., Stadler, G., Lane, S. P., McClure, M. J., Jackson, G. L.,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Clavél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F. D.,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Iida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M., Gleason, M. E. J.,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Xu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J. H., &amp; Bolger, N. (2018). Initial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elevation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bias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reports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Proceedings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National Academy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Sciences, 115(1), E15–E23. https://doi.org/10.1073/pnas.1712277115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Simms, L. J.,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Zelazny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K., Williams, T. F., &amp; Bernstein, L. (2019).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options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matter?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Psychometric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perspectives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using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personality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questionnaire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Psychological Assessment, 31(4), 557–566. https://doi.org/10.1037/pas0000648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904272A-5DF2-43D5-9ABC-DBF58542D307}"/>
              </a:ext>
            </a:extLst>
          </p:cNvPr>
          <p:cNvSpPr/>
          <p:nvPr/>
        </p:nvSpPr>
        <p:spPr>
          <a:xfrm>
            <a:off x="305230" y="362282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hlinkClick r:id="rId4"/>
              </a:rPr>
              <a:t>https://bit.ly/PeterE_presentations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9F7F40C-CEAF-425E-95D4-310881780BD5}"/>
              </a:ext>
            </a:extLst>
          </p:cNvPr>
          <p:cNvSpPr/>
          <p:nvPr/>
        </p:nvSpPr>
        <p:spPr>
          <a:xfrm>
            <a:off x="4156795" y="375317"/>
            <a:ext cx="645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hlinkClick r:id="rId5"/>
              </a:rPr>
              <a:t>https://link.springer.com/article/10.3758/s13428-025-02706-2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E3C17C4A-4327-45E4-9B7C-330E9194CA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1175" y="780332"/>
            <a:ext cx="1629346" cy="1639391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34CB1A2B-70E8-4DDA-A3A8-4908A537D2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24761" y="834830"/>
            <a:ext cx="1534449" cy="15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30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FF18B86-EE5C-44A2-88FE-2042400A155A}"/>
              </a:ext>
            </a:extLst>
          </p:cNvPr>
          <p:cNvSpPr/>
          <p:nvPr/>
        </p:nvSpPr>
        <p:spPr>
          <a:xfrm>
            <a:off x="2416767" y="3198166"/>
            <a:ext cx="735846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 Experimental Comparison of the Seven-Point- and Visual Analogue Scale in Intensive Assessment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3C0A99B-5B75-4900-8421-85441AAAE9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4282677"/>
            <a:ext cx="6096000" cy="2321809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B6334D54-84A4-4489-801A-BFB03E3A4649}"/>
              </a:ext>
            </a:extLst>
          </p:cNvPr>
          <p:cNvSpPr/>
          <p:nvPr/>
        </p:nvSpPr>
        <p:spPr>
          <a:xfrm>
            <a:off x="1717342" y="454880"/>
            <a:ext cx="369844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hlinkClick r:id="rId3"/>
              </a:rPr>
              <a:t>https://bit.ly/PeterE_presentations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4018E4BF-D02B-44DC-9467-2A8C5180854B}"/>
              </a:ext>
            </a:extLst>
          </p:cNvPr>
          <p:cNvSpPr/>
          <p:nvPr/>
        </p:nvSpPr>
        <p:spPr>
          <a:xfrm>
            <a:off x="5568907" y="467915"/>
            <a:ext cx="64556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hlinkClick r:id="rId4"/>
              </a:rPr>
              <a:t>https://link.springer.com/article/10.3758/s13428-025-02706-2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CA34AE9B-6D8E-4A16-9C43-88E77D0590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3287" y="872930"/>
            <a:ext cx="1629346" cy="1639391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7061183F-2E67-4D6C-801E-14BBC5D51B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6873" y="927428"/>
            <a:ext cx="1534449" cy="153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867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037"/>
          <a:stretch/>
        </p:blipFill>
        <p:spPr>
          <a:xfrm>
            <a:off x="5054600" y="1915818"/>
            <a:ext cx="2089916" cy="3176881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 rot="664404">
            <a:off x="634528" y="734118"/>
            <a:ext cx="449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perspective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Blume et al., 2022; Blume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Schmiedek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2024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55E9E50-513B-4DBE-B99A-050B2677A335}"/>
              </a:ext>
            </a:extLst>
          </p:cNvPr>
          <p:cNvSpPr txBox="1"/>
          <p:nvPr/>
        </p:nvSpPr>
        <p:spPr>
          <a:xfrm rot="20793247">
            <a:off x="8765687" y="594844"/>
            <a:ext cx="449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Idiography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trike="sngStrik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vs.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nomothetics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Molenaar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Valsiner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2009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50E0F2-4DC5-4698-A199-23E7D4E3EE9A}"/>
              </a:ext>
            </a:extLst>
          </p:cNvPr>
          <p:cNvSpPr txBox="1"/>
          <p:nvPr/>
        </p:nvSpPr>
        <p:spPr>
          <a:xfrm rot="21315091">
            <a:off x="715678" y="5328547"/>
            <a:ext cx="449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trait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Hamaker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al., 2007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0F416EB-E436-4950-8130-F4497590FAE1}"/>
              </a:ext>
            </a:extLst>
          </p:cNvPr>
          <p:cNvSpPr txBox="1"/>
          <p:nvPr/>
        </p:nvSpPr>
        <p:spPr>
          <a:xfrm rot="664404">
            <a:off x="8950545" y="5701767"/>
            <a:ext cx="449367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Assessment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Haslbeck &amp; Ryan, 2022</a:t>
            </a:r>
          </a:p>
        </p:txBody>
      </p:sp>
    </p:spTree>
    <p:extLst>
      <p:ext uri="{BB962C8B-B14F-4D97-AF65-F5344CB8AC3E}">
        <p14:creationId xmlns:p14="http://schemas.microsoft.com/office/powerpoint/2010/main" val="3544974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5166356" y="1993900"/>
            <a:ext cx="2097033" cy="321651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 rot="664404">
            <a:off x="631285" y="767573"/>
            <a:ext cx="484204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unjustified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/intuitive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Haslbeck et al., 2023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55E9E50-513B-4DBE-B99A-050B2677A335}"/>
              </a:ext>
            </a:extLst>
          </p:cNvPr>
          <p:cNvSpPr txBox="1"/>
          <p:nvPr/>
        </p:nvSpPr>
        <p:spPr>
          <a:xfrm rot="20793247">
            <a:off x="7528426" y="817529"/>
            <a:ext cx="44936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Earlier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cross-sectional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increased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reliability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&gt; 4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categories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sz="12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see</a:t>
            </a:r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Simms et al., 2019; Fritz et al., 2024)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F50E0F2-4DC5-4698-A199-23E7D4E3EE9A}"/>
              </a:ext>
            </a:extLst>
          </p:cNvPr>
          <p:cNvSpPr txBox="1"/>
          <p:nvPr/>
        </p:nvSpPr>
        <p:spPr>
          <a:xfrm rot="21315091">
            <a:off x="634529" y="5258177"/>
            <a:ext cx="449367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Typical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 Likert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analogue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linear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mixed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ML-SEM</a:t>
            </a:r>
          </a:p>
          <a:p>
            <a:r>
              <a:rPr lang="de-DE" sz="1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Haslbeck et al., 2023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0F416EB-E436-4950-8130-F4497590FAE1}"/>
              </a:ext>
            </a:extLst>
          </p:cNvPr>
          <p:cNvSpPr txBox="1"/>
          <p:nvPr/>
        </p:nvSpPr>
        <p:spPr>
          <a:xfrm rot="664404">
            <a:off x="7627038" y="4585503"/>
            <a:ext cx="449367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Research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affect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228600" indent="-228600">
              <a:buAutoNum type="arabicParenR"/>
            </a:pP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2) Multivariate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3) Relations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external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covariates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4)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Subjective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ratings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28600" indent="-228600">
              <a:buAutoNum type="arabicParenR"/>
            </a:pPr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733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9600433" y="2920081"/>
            <a:ext cx="2097033" cy="321651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562909" y="980991"/>
            <a:ext cx="84746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Context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Emotions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single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university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students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few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diagnoses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Positive (happy,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satisfied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,…, 5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and negative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stressed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worried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,… 9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valence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vs.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analogue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(101-step)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possible parallel (e.g.,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endlabels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7-step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limitations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vertical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VAS horizontal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 = not at all, 2, 3, 4, 5, 6,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extremely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avoiding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carry-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reactance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Two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3x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daily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either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always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7-step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VAS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7158616" y="2920081"/>
            <a:ext cx="2160363" cy="3216512"/>
          </a:xfrm>
          <a:prstGeom prst="rect">
            <a:avLst/>
          </a:prstGeom>
        </p:spPr>
      </p:pic>
      <p:sp>
        <p:nvSpPr>
          <p:cNvPr id="2" name="Textfeld 1">
            <a:extLst>
              <a:ext uri="{FF2B5EF4-FFF2-40B4-BE49-F238E27FC236}">
                <a16:creationId xmlns:a16="http://schemas.microsoft.com/office/drawing/2014/main" id="{812D67CF-BD37-421A-80DF-670E250E188A}"/>
              </a:ext>
            </a:extLst>
          </p:cNvPr>
          <p:cNvSpPr txBox="1"/>
          <p:nvPr/>
        </p:nvSpPr>
        <p:spPr>
          <a:xfrm>
            <a:off x="562909" y="121164"/>
            <a:ext cx="29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studied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2CEB4BF-7CFF-4963-9EED-E7F374C431DB}"/>
              </a:ext>
            </a:extLst>
          </p:cNvPr>
          <p:cNvSpPr txBox="1"/>
          <p:nvPr/>
        </p:nvSpPr>
        <p:spPr>
          <a:xfrm>
            <a:off x="2311213" y="349943"/>
            <a:ext cx="29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486D63F-CA65-4595-8B97-856461E78B23}"/>
              </a:ext>
            </a:extLst>
          </p:cNvPr>
          <p:cNvSpPr txBox="1"/>
          <p:nvPr/>
        </p:nvSpPr>
        <p:spPr>
          <a:xfrm>
            <a:off x="3788709" y="177201"/>
            <a:ext cx="29549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Often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studied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8512AE60-03EB-4EDF-A75B-CBA4A7AC9730}"/>
              </a:ext>
            </a:extLst>
          </p:cNvPr>
          <p:cNvCxnSpPr/>
          <p:nvPr/>
        </p:nvCxnSpPr>
        <p:spPr>
          <a:xfrm>
            <a:off x="1460500" y="661603"/>
            <a:ext cx="381000" cy="3193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647A7CE-70BA-4116-8815-F9BA9E9A6D10}"/>
              </a:ext>
            </a:extLst>
          </p:cNvPr>
          <p:cNvCxnSpPr>
            <a:cxnSpLocks/>
          </p:cNvCxnSpPr>
          <p:nvPr/>
        </p:nvCxnSpPr>
        <p:spPr>
          <a:xfrm>
            <a:off x="2993091" y="766550"/>
            <a:ext cx="0" cy="27450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0517050F-F277-4C62-9B86-02C5301C6CC7}"/>
              </a:ext>
            </a:extLst>
          </p:cNvPr>
          <p:cNvCxnSpPr>
            <a:cxnSpLocks/>
          </p:cNvCxnSpPr>
          <p:nvPr/>
        </p:nvCxnSpPr>
        <p:spPr>
          <a:xfrm>
            <a:off x="4354047" y="606856"/>
            <a:ext cx="381000" cy="31938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54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9600433" y="2920081"/>
            <a:ext cx="2097033" cy="3216512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494534" y="731614"/>
            <a:ext cx="9381191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(Likert) = 63</a:t>
            </a:r>
          </a:p>
          <a:p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(VAS) = 56</a:t>
            </a:r>
          </a:p>
          <a:p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22 (</a:t>
            </a:r>
            <a:r>
              <a:rPr lang="de-DE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4)</a:t>
            </a: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Models:</a:t>
            </a: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multilevel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brms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0-1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normalization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Inter-individual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distributions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e.g.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Zero-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inflated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beta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format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contrast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baseline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Likert),</a:t>
            </a: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valence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+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interaction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persons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slopes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items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distributional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Fixed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effects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all distributional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(zero- &amp;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-shares,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both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beta-parameters)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7158616" y="2920081"/>
            <a:ext cx="2160363" cy="321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53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94326" y="252841"/>
            <a:ext cx="938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distributional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4732DB87-BD8A-4558-8213-163D58AA6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2787" y="875014"/>
            <a:ext cx="5178950" cy="5668190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45558F7-1451-4D85-8433-336FCAB84817}"/>
              </a:ext>
            </a:extLst>
          </p:cNvPr>
          <p:cNvCxnSpPr/>
          <p:nvPr/>
        </p:nvCxnSpPr>
        <p:spPr>
          <a:xfrm flipH="1" flipV="1">
            <a:off x="6225436" y="1803748"/>
            <a:ext cx="3550081" cy="2843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7E0CE0B-255E-4642-87CA-FC21CCA844F2}"/>
              </a:ext>
            </a:extLst>
          </p:cNvPr>
          <p:cNvCxnSpPr>
            <a:cxnSpLocks/>
          </p:cNvCxnSpPr>
          <p:nvPr/>
        </p:nvCxnSpPr>
        <p:spPr>
          <a:xfrm flipH="1">
            <a:off x="6225436" y="4909795"/>
            <a:ext cx="3550081" cy="56407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463C4A67-9BB6-4A75-9844-57E3E1F02AF8}"/>
              </a:ext>
            </a:extLst>
          </p:cNvPr>
          <p:cNvSpPr txBox="1"/>
          <p:nvPr/>
        </p:nvSpPr>
        <p:spPr>
          <a:xfrm rot="2369885">
            <a:off x="7233237" y="2998852"/>
            <a:ext cx="21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means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C9A1EF1-B41D-48A6-B52C-CE00E7E0FF76}"/>
              </a:ext>
            </a:extLst>
          </p:cNvPr>
          <p:cNvSpPr txBox="1"/>
          <p:nvPr/>
        </p:nvSpPr>
        <p:spPr>
          <a:xfrm rot="21006330">
            <a:off x="7049473" y="4734284"/>
            <a:ext cx="2160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skewnesses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3327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94326" y="252841"/>
            <a:ext cx="938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distributional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C9A1EF1-B41D-48A6-B52C-CE00E7E0FF76}"/>
              </a:ext>
            </a:extLst>
          </p:cNvPr>
          <p:cNvSpPr txBox="1"/>
          <p:nvPr/>
        </p:nvSpPr>
        <p:spPr>
          <a:xfrm>
            <a:off x="7279302" y="4540463"/>
            <a:ext cx="2767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Higher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autocorrelations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F167EC4-6EB2-4ED5-958C-EEDA2EDF3D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534" y="1384126"/>
            <a:ext cx="6696075" cy="4991100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7E0CE0B-255E-4642-87CA-FC21CCA844F2}"/>
              </a:ext>
            </a:extLst>
          </p:cNvPr>
          <p:cNvCxnSpPr>
            <a:cxnSpLocks/>
          </p:cNvCxnSpPr>
          <p:nvPr/>
        </p:nvCxnSpPr>
        <p:spPr>
          <a:xfrm flipH="1">
            <a:off x="6309360" y="4909795"/>
            <a:ext cx="34661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75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B5EAFA0-062C-4FED-9166-C2A982B94F7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5620C9AA-7CDF-4711-9B39-3D8D0EC25FA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7"/>
          <a:stretch/>
        </p:blipFill>
        <p:spPr>
          <a:xfrm>
            <a:off x="10170945" y="4013199"/>
            <a:ext cx="1169088" cy="1793193"/>
          </a:xfrm>
          <a:prstGeom prst="rect">
            <a:avLst/>
          </a:prstGeom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CE77E62A-E345-4BB3-906B-A499DF0535A7}"/>
              </a:ext>
            </a:extLst>
          </p:cNvPr>
          <p:cNvSpPr txBox="1"/>
          <p:nvPr/>
        </p:nvSpPr>
        <p:spPr>
          <a:xfrm>
            <a:off x="394326" y="252841"/>
            <a:ext cx="93811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Descriptive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multivariate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2334FF1-C759-4BF4-B4E6-1DEEA5B0595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184"/>
          <a:stretch/>
        </p:blipFill>
        <p:spPr>
          <a:xfrm>
            <a:off x="10135638" y="1100946"/>
            <a:ext cx="1204395" cy="1793194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C5FAD484-88BE-4ECA-9831-E92E2BAC7A26}"/>
              </a:ext>
            </a:extLst>
          </p:cNvPr>
          <p:cNvSpPr txBox="1"/>
          <p:nvPr/>
        </p:nvSpPr>
        <p:spPr>
          <a:xfrm>
            <a:off x="10288755" y="731614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7-step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2464573E-F278-4428-8C1F-6FCB6B5E6FE2}"/>
              </a:ext>
            </a:extLst>
          </p:cNvPr>
          <p:cNvSpPr txBox="1"/>
          <p:nvPr/>
        </p:nvSpPr>
        <p:spPr>
          <a:xfrm>
            <a:off x="10288755" y="3544597"/>
            <a:ext cx="140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C9A1EF1-B41D-48A6-B52C-CE00E7E0FF76}"/>
              </a:ext>
            </a:extLst>
          </p:cNvPr>
          <p:cNvSpPr txBox="1"/>
          <p:nvPr/>
        </p:nvSpPr>
        <p:spPr>
          <a:xfrm>
            <a:off x="7341302" y="4104077"/>
            <a:ext cx="2767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Slightly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stronger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de-D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-person item </a:t>
            </a:r>
            <a:r>
              <a:rPr lang="de-DE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  <a:endParaRPr lang="de-DE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2D1123BC-DA2B-4182-9B77-A8AF2C8AE7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577" y="3814513"/>
            <a:ext cx="6943725" cy="3000375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37E0CE0B-255E-4642-87CA-FC21CCA844F2}"/>
              </a:ext>
            </a:extLst>
          </p:cNvPr>
          <p:cNvCxnSpPr>
            <a:cxnSpLocks/>
          </p:cNvCxnSpPr>
          <p:nvPr/>
        </p:nvCxnSpPr>
        <p:spPr>
          <a:xfrm flipH="1">
            <a:off x="6309359" y="4750408"/>
            <a:ext cx="346615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8089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1211</Words>
  <Application>Microsoft Office PowerPoint</Application>
  <PresentationFormat>Breitbild</PresentationFormat>
  <Paragraphs>118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Peter Edelsbrunner</dc:creator>
  <cp:lastModifiedBy>Peter Edelsbrunner</cp:lastModifiedBy>
  <cp:revision>25</cp:revision>
  <dcterms:created xsi:type="dcterms:W3CDTF">2025-08-17T15:53:59Z</dcterms:created>
  <dcterms:modified xsi:type="dcterms:W3CDTF">2025-08-17T16:50:32Z</dcterms:modified>
</cp:coreProperties>
</file>