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2"/>
    <p:sldId id="925" r:id="rId3"/>
    <p:sldId id="872" r:id="rId4"/>
    <p:sldId id="874" r:id="rId5"/>
    <p:sldId id="875" r:id="rId6"/>
    <p:sldId id="876" r:id="rId7"/>
    <p:sldId id="873" r:id="rId8"/>
    <p:sldId id="877" r:id="rId9"/>
    <p:sldId id="860" r:id="rId10"/>
    <p:sldId id="863" r:id="rId11"/>
    <p:sldId id="866" r:id="rId12"/>
    <p:sldId id="867" r:id="rId13"/>
    <p:sldId id="869" r:id="rId14"/>
    <p:sldId id="878" r:id="rId15"/>
    <p:sldId id="879" r:id="rId16"/>
    <p:sldId id="880" r:id="rId17"/>
    <p:sldId id="926" r:id="rId18"/>
    <p:sldId id="927" r:id="rId19"/>
    <p:sldId id="928" r:id="rId20"/>
    <p:sldId id="929" r:id="rId21"/>
    <p:sldId id="930" r:id="rId22"/>
    <p:sldId id="931" r:id="rId23"/>
    <p:sldId id="932" r:id="rId24"/>
    <p:sldId id="924" r:id="rId25"/>
    <p:sldId id="933" r:id="rId26"/>
    <p:sldId id="857" r:id="rId27"/>
    <p:sldId id="858" r:id="rId28"/>
  </p:sldIdLst>
  <p:sldSz cx="12192000" cy="6858000"/>
  <p:notesSz cx="9931400" cy="6794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a Griffin" initials="" lastIdx="4" clrIdx="0"/>
  <p:cmAuthor id="1" name="Edelsbrunner  Peter" initials="EP" lastIdx="4" clrIdx="1">
    <p:extLst>
      <p:ext uri="{19B8F6BF-5375-455C-9EA6-DF929625EA0E}">
        <p15:presenceInfo xmlns:p15="http://schemas.microsoft.com/office/powerpoint/2012/main" userId="S-1-5-21-2025429265-764733703-1417001333-2689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99FF"/>
    <a:srgbClr val="F959A9"/>
    <a:srgbClr val="FA5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79075" autoAdjust="0"/>
  </p:normalViewPr>
  <p:slideViewPr>
    <p:cSldViewPr>
      <p:cViewPr>
        <p:scale>
          <a:sx n="125" d="100"/>
          <a:sy n="125" d="100"/>
        </p:scale>
        <p:origin x="86" y="-20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4700" y="0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06D3E-75A3-438B-B465-044C7A0F3951}" type="datetimeFigureOut">
              <a:rPr lang="de-CH" smtClean="0"/>
              <a:t>21.04.2025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3471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4700" y="6453471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B33A0-0F3C-42D0-A54C-53E106D710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977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606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7" y="0"/>
            <a:ext cx="4303606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6DBB3-D221-44D3-8ADA-78B8378FF60E}" type="datetimeFigureOut">
              <a:rPr lang="de-CH" smtClean="0"/>
              <a:t>21.04.2025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09588"/>
            <a:ext cx="45275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3227388"/>
            <a:ext cx="794512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3596"/>
            <a:ext cx="4303606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7" y="6453596"/>
            <a:ext cx="4303606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0486-469B-4E3B-A157-159A85BB20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73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63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AA8CA-11D4-6EB6-700C-856E51EED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3C80D6-52FE-7D69-2C3F-606BFB8BE2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402A8D-5EF0-AD8D-15D7-3B914FCFA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4EB42-297D-03DE-4F62-5CA3493CF2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10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55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6FF1E-799F-1D8E-7140-B07D2D4DD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82510F-7715-4E46-8549-C10A4FA39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FFB0E5-BFAB-BEDA-D2EB-B9D8C08D8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9A7B4-6C28-CA1B-F8E8-A2561A8932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11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09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F9C87-55ED-0EE2-022C-D67B4001A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ED281-366A-2707-DF61-B6BF2B5FF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629335-6E44-071A-B5FA-F1A039F52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My </a:t>
            </a:r>
            <a:r>
              <a:rPr lang="de-CH" baseline="0" dirty="0" err="1"/>
              <a:t>further</a:t>
            </a:r>
            <a:r>
              <a:rPr lang="de-CH" baseline="0" dirty="0"/>
              <a:t> </a:t>
            </a:r>
            <a:r>
              <a:rPr lang="de-CH" baseline="0" dirty="0" err="1"/>
              <a:t>points</a:t>
            </a:r>
            <a:r>
              <a:rPr lang="de-CH" baseline="0" dirty="0"/>
              <a:t>:</a:t>
            </a:r>
          </a:p>
          <a:p>
            <a:r>
              <a:rPr lang="de-CH" baseline="0" dirty="0" err="1"/>
              <a:t>Summenscores</a:t>
            </a:r>
            <a:r>
              <a:rPr lang="de-CH" baseline="0" dirty="0"/>
              <a:t> können auch aus anderen, sehr plausiblen Modellen generiert werden/sein.</a:t>
            </a:r>
          </a:p>
          <a:p>
            <a:r>
              <a:rPr lang="de-CH" baseline="0" dirty="0"/>
              <a:t>Aus Sicht der Messtheorie machen </a:t>
            </a:r>
            <a:r>
              <a:rPr lang="de-CH" baseline="0" dirty="0" err="1"/>
              <a:t>variierened</a:t>
            </a:r>
            <a:r>
              <a:rPr lang="de-CH" baseline="0" dirty="0"/>
              <a:t> Faktorladungen keinen Sinn.</a:t>
            </a:r>
          </a:p>
          <a:p>
            <a:r>
              <a:rPr lang="de-CH" baseline="0" dirty="0" err="1"/>
              <a:t>Summenscores</a:t>
            </a:r>
            <a:r>
              <a:rPr lang="de-CH" baseline="0" dirty="0"/>
              <a:t> und </a:t>
            </a:r>
            <a:r>
              <a:rPr lang="de-CH" baseline="0" dirty="0" err="1"/>
              <a:t>Faktorscores</a:t>
            </a:r>
            <a:r>
              <a:rPr lang="de-CH" baseline="0" dirty="0"/>
              <a:t> korrelieren häufig sehr hoch miteinander.</a:t>
            </a:r>
          </a:p>
          <a:p>
            <a:r>
              <a:rPr lang="de-CH" baseline="0" dirty="0"/>
              <a:t>Deshalb meine Empfehlung:</a:t>
            </a:r>
          </a:p>
          <a:p>
            <a:r>
              <a:rPr lang="de-CH" baseline="0" dirty="0" err="1"/>
              <a:t>Faktorscores</a:t>
            </a:r>
            <a:r>
              <a:rPr lang="de-CH" baseline="0" dirty="0"/>
              <a:t> nur, wenn ihr sicher seid, dass eure Items austauschbar sind (bzw. der </a:t>
            </a:r>
            <a:r>
              <a:rPr lang="de-CH" baseline="0" dirty="0" err="1"/>
              <a:t>Itemkontext</a:t>
            </a:r>
            <a:r>
              <a:rPr lang="de-CH" baseline="0" dirty="0"/>
              <a:t> </a:t>
            </a:r>
            <a:r>
              <a:rPr lang="de-CH" baseline="0" dirty="0" err="1"/>
              <a:t>konstruktirrelevant</a:t>
            </a:r>
            <a:r>
              <a:rPr lang="de-CH" baseline="0" dirty="0"/>
              <a:t> ist), ihr kauft, dass Ladungen variieren sollen und auch denkt, es ist ok, wenn nicht alles gleich stark in eurer Konstrukt eingeht.</a:t>
            </a:r>
          </a:p>
          <a:p>
            <a:endParaRPr lang="de-CH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1F936-585D-1184-A1FE-226C98FD3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12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5BEAD-8993-0C88-AEC9-4138E6E6C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21ADAB-288C-A75C-3392-E9BFC97AB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32C2CB-857F-C60A-EA88-00B818452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6E8BE-882F-91A6-33F3-EF819A6075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13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1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22745-8A88-DC48-349A-410906ADD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E7C0B7-C1BB-B381-6333-96892B3BE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E6B984-EB1D-A6AD-9F6E-72BEB903C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00505-9977-9C6C-C5FE-D36A9F1F5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14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79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ED260-A293-D907-09CE-DEECE11D9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A03F69-F07B-A7EA-5D54-0767375D6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5E0D18-B1EE-9799-CC02-7B9F65E81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F9E3B-5C56-2D75-169F-0E7D6D1A84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15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5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16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4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17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611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18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69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19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8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C1E6-FF7A-BCE3-79B8-BFF389083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24C9F2-4FD8-419C-CC03-7C412C5374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49F5A-3F32-38E4-DCEC-68EE200B9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-  </a:t>
            </a:r>
            <a:r>
              <a:rPr lang="de-CH" baseline="0" dirty="0" err="1"/>
              <a:t>What</a:t>
            </a:r>
            <a:r>
              <a:rPr lang="de-CH" baseline="0" dirty="0"/>
              <a:t> </a:t>
            </a:r>
            <a:r>
              <a:rPr lang="de-CH" baseline="0" dirty="0" err="1"/>
              <a:t>happens</a:t>
            </a:r>
            <a:r>
              <a:rPr lang="de-CH" baseline="0" dirty="0"/>
              <a:t> </a:t>
            </a:r>
            <a:r>
              <a:rPr lang="de-CH" baseline="0" dirty="0" err="1"/>
              <a:t>if</a:t>
            </a:r>
            <a:r>
              <a:rPr lang="de-CH" baseline="0" dirty="0"/>
              <a:t> </a:t>
            </a:r>
            <a:r>
              <a:rPr lang="de-CH" baseline="0" dirty="0" err="1"/>
              <a:t>you</a:t>
            </a:r>
            <a:r>
              <a:rPr lang="de-CH" baseline="0" dirty="0"/>
              <a:t> </a:t>
            </a:r>
            <a:r>
              <a:rPr lang="de-CH" baseline="0" dirty="0" err="1"/>
              <a:t>accelerate</a:t>
            </a:r>
            <a:r>
              <a:rPr lang="de-CH" baseline="0" dirty="0"/>
              <a:t> a </a:t>
            </a:r>
            <a:r>
              <a:rPr lang="de-CH" baseline="0" dirty="0" err="1"/>
              <a:t>car</a:t>
            </a:r>
            <a:r>
              <a:rPr lang="de-CH" baseline="0" dirty="0"/>
              <a:t> </a:t>
            </a:r>
            <a:r>
              <a:rPr lang="de-CH" baseline="0" dirty="0" err="1"/>
              <a:t>with</a:t>
            </a:r>
            <a:r>
              <a:rPr lang="de-CH" baseline="0" dirty="0"/>
              <a:t> a </a:t>
            </a:r>
            <a:r>
              <a:rPr lang="de-CH" baseline="0" dirty="0" err="1"/>
              <a:t>glass</a:t>
            </a:r>
            <a:r>
              <a:rPr lang="de-CH" baseline="0" dirty="0"/>
              <a:t> </a:t>
            </a:r>
            <a:r>
              <a:rPr lang="de-CH" baseline="0" dirty="0" err="1"/>
              <a:t>standing</a:t>
            </a:r>
            <a:r>
              <a:rPr lang="de-CH" baseline="0" dirty="0"/>
              <a:t> on ist back </a:t>
            </a:r>
            <a:r>
              <a:rPr lang="de-CH" baseline="0" dirty="0" err="1"/>
              <a:t>seat</a:t>
            </a:r>
            <a:r>
              <a:rPr lang="de-CH" baseline="0" dirty="0"/>
              <a:t>?</a:t>
            </a:r>
          </a:p>
          <a:p>
            <a:r>
              <a:rPr lang="de-CH" baseline="0" dirty="0"/>
              <a:t>-  </a:t>
            </a:r>
            <a:r>
              <a:rPr lang="de-CH" baseline="0" dirty="0" err="1"/>
              <a:t>Which</a:t>
            </a:r>
            <a:r>
              <a:rPr lang="de-CH" baseline="0" dirty="0"/>
              <a:t> </a:t>
            </a:r>
            <a:r>
              <a:rPr lang="de-CH" baseline="0" dirty="0" err="1"/>
              <a:t>magnitude</a:t>
            </a:r>
            <a:r>
              <a:rPr lang="de-CH" baseline="0" dirty="0"/>
              <a:t> must a </a:t>
            </a:r>
            <a:r>
              <a:rPr lang="de-CH" baseline="0" dirty="0" err="1"/>
              <a:t>bus</a:t>
            </a:r>
            <a:r>
              <a:rPr lang="de-CH" baseline="0" dirty="0"/>
              <a:t> </a:t>
            </a:r>
            <a:r>
              <a:rPr lang="de-CH" baseline="0" dirty="0" err="1"/>
              <a:t>engine`s</a:t>
            </a:r>
            <a:r>
              <a:rPr lang="de-CH" baseline="0" dirty="0"/>
              <a:t> </a:t>
            </a:r>
            <a:r>
              <a:rPr lang="de-CH" baseline="0" dirty="0" err="1"/>
              <a:t>propulsion</a:t>
            </a:r>
            <a:r>
              <a:rPr lang="de-CH" baseline="0" dirty="0"/>
              <a:t> </a:t>
            </a:r>
            <a:r>
              <a:rPr lang="de-CH" baseline="0" dirty="0" err="1"/>
              <a:t>force</a:t>
            </a:r>
            <a:r>
              <a:rPr lang="de-CH" baseline="0" dirty="0"/>
              <a:t> </a:t>
            </a:r>
            <a:r>
              <a:rPr lang="de-CH" baseline="0" dirty="0" err="1"/>
              <a:t>have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make</a:t>
            </a:r>
            <a:r>
              <a:rPr lang="de-CH" baseline="0" dirty="0"/>
              <a:t> </a:t>
            </a:r>
            <a:r>
              <a:rPr lang="de-CH" baseline="0" dirty="0" err="1"/>
              <a:t>it</a:t>
            </a:r>
            <a:r>
              <a:rPr lang="de-CH" baseline="0" dirty="0"/>
              <a:t> </a:t>
            </a:r>
            <a:r>
              <a:rPr lang="de-CH" baseline="0" dirty="0" err="1"/>
              <a:t>go</a:t>
            </a:r>
            <a:r>
              <a:rPr lang="de-CH" baseline="0" dirty="0"/>
              <a:t> </a:t>
            </a:r>
            <a:r>
              <a:rPr lang="de-CH" baseline="0" dirty="0" err="1"/>
              <a:t>faster</a:t>
            </a:r>
            <a:r>
              <a:rPr lang="de-CH" baseline="0" dirty="0"/>
              <a:t>, </a:t>
            </a:r>
            <a:r>
              <a:rPr lang="de-CH" baseline="0" dirty="0" err="1"/>
              <a:t>slower</a:t>
            </a:r>
            <a:r>
              <a:rPr lang="de-CH" baseline="0" dirty="0"/>
              <a:t>,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keep</a:t>
            </a:r>
            <a:r>
              <a:rPr lang="de-CH" baseline="0" dirty="0"/>
              <a:t> </a:t>
            </a:r>
            <a:r>
              <a:rPr lang="de-CH" baseline="0" dirty="0" err="1"/>
              <a:t>its</a:t>
            </a:r>
            <a:r>
              <a:rPr lang="de-CH" baseline="0" dirty="0"/>
              <a:t> </a:t>
            </a:r>
            <a:r>
              <a:rPr lang="de-CH" baseline="0" dirty="0" err="1"/>
              <a:t>current</a:t>
            </a:r>
            <a:r>
              <a:rPr lang="de-CH" baseline="0" dirty="0"/>
              <a:t> </a:t>
            </a:r>
            <a:r>
              <a:rPr lang="de-CH" baseline="0" dirty="0" err="1"/>
              <a:t>velocity</a:t>
            </a:r>
            <a:r>
              <a:rPr lang="de-CH" baseline="0" dirty="0"/>
              <a:t>?</a:t>
            </a:r>
          </a:p>
          <a:p>
            <a:pPr marL="171450" indent="-171450">
              <a:buFontTx/>
              <a:buChar char="-"/>
            </a:pPr>
            <a:r>
              <a:rPr lang="de-CH" baseline="0" dirty="0" err="1"/>
              <a:t>What</a:t>
            </a:r>
            <a:r>
              <a:rPr lang="de-CH" baseline="0" dirty="0"/>
              <a:t> </a:t>
            </a:r>
            <a:r>
              <a:rPr lang="de-CH" baseline="0" dirty="0" err="1"/>
              <a:t>happens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a </a:t>
            </a:r>
            <a:r>
              <a:rPr lang="de-CH" baseline="0" dirty="0" err="1"/>
              <a:t>boat</a:t>
            </a:r>
            <a:r>
              <a:rPr lang="de-CH" baseline="0" dirty="0"/>
              <a:t> </a:t>
            </a:r>
            <a:r>
              <a:rPr lang="de-CH" baseline="0" dirty="0" err="1"/>
              <a:t>when</a:t>
            </a:r>
            <a:r>
              <a:rPr lang="de-CH" baseline="0" dirty="0"/>
              <a:t> I </a:t>
            </a:r>
            <a:r>
              <a:rPr lang="de-CH" baseline="0" dirty="0" err="1"/>
              <a:t>throw</a:t>
            </a:r>
            <a:r>
              <a:rPr lang="de-CH" baseline="0" dirty="0"/>
              <a:t> a </a:t>
            </a:r>
            <a:r>
              <a:rPr lang="de-CH" baseline="0" dirty="0" err="1"/>
              <a:t>stone</a:t>
            </a:r>
            <a:r>
              <a:rPr lang="de-CH" baseline="0" dirty="0"/>
              <a:t> </a:t>
            </a:r>
            <a:r>
              <a:rPr lang="de-CH" baseline="0" dirty="0" err="1"/>
              <a:t>into</a:t>
            </a:r>
            <a:r>
              <a:rPr lang="de-CH" baseline="0" dirty="0"/>
              <a:t> </a:t>
            </a:r>
            <a:r>
              <a:rPr lang="de-CH" baseline="0" dirty="0" err="1"/>
              <a:t>water</a:t>
            </a:r>
            <a:r>
              <a:rPr lang="de-CH" baseline="0" dirty="0"/>
              <a:t>?</a:t>
            </a:r>
          </a:p>
          <a:p>
            <a:pPr marL="171450" indent="-171450">
              <a:buFontTx/>
              <a:buChar char="-"/>
            </a:pPr>
            <a:r>
              <a:rPr lang="de-CH" baseline="0" dirty="0"/>
              <a:t>Must horizontal </a:t>
            </a:r>
            <a:r>
              <a:rPr lang="de-CH" baseline="0" dirty="0" err="1"/>
              <a:t>force</a:t>
            </a:r>
            <a:r>
              <a:rPr lang="de-CH" baseline="0" dirty="0"/>
              <a:t> </a:t>
            </a:r>
            <a:r>
              <a:rPr lang="de-CH" baseline="0" dirty="0" err="1"/>
              <a:t>act</a:t>
            </a:r>
            <a:r>
              <a:rPr lang="de-CH" baseline="0" dirty="0"/>
              <a:t> on a </a:t>
            </a:r>
            <a:r>
              <a:rPr lang="de-CH" baseline="0" dirty="0" err="1"/>
              <a:t>rolling</a:t>
            </a:r>
            <a:r>
              <a:rPr lang="de-CH" baseline="0" dirty="0"/>
              <a:t> ball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make</a:t>
            </a:r>
            <a:r>
              <a:rPr lang="de-CH" baseline="0" dirty="0"/>
              <a:t> </a:t>
            </a:r>
            <a:r>
              <a:rPr lang="de-CH" baseline="0" dirty="0" err="1"/>
              <a:t>it</a:t>
            </a:r>
            <a:r>
              <a:rPr lang="de-CH" baseline="0" dirty="0"/>
              <a:t> </a:t>
            </a:r>
            <a:r>
              <a:rPr lang="de-CH" baseline="0" dirty="0" err="1"/>
              <a:t>go</a:t>
            </a:r>
            <a:r>
              <a:rPr lang="de-CH" baseline="0" dirty="0"/>
              <a:t> </a:t>
            </a:r>
            <a:r>
              <a:rPr lang="de-CH" baseline="0" dirty="0" err="1"/>
              <a:t>faster</a:t>
            </a:r>
            <a:r>
              <a:rPr lang="de-CH" baseline="0" dirty="0"/>
              <a:t>, </a:t>
            </a:r>
            <a:r>
              <a:rPr lang="de-CH" baseline="0" dirty="0" err="1"/>
              <a:t>slower</a:t>
            </a:r>
            <a:r>
              <a:rPr lang="de-CH" baseline="0" dirty="0"/>
              <a:t>,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keep</a:t>
            </a:r>
            <a:r>
              <a:rPr lang="de-CH" baseline="0" dirty="0"/>
              <a:t> </a:t>
            </a:r>
            <a:r>
              <a:rPr lang="de-CH" baseline="0" dirty="0" err="1"/>
              <a:t>its</a:t>
            </a:r>
            <a:r>
              <a:rPr lang="de-CH" baseline="0" dirty="0"/>
              <a:t> </a:t>
            </a:r>
            <a:r>
              <a:rPr lang="de-CH" baseline="0" dirty="0" err="1"/>
              <a:t>current</a:t>
            </a:r>
            <a:r>
              <a:rPr lang="de-CH" baseline="0" dirty="0"/>
              <a:t> </a:t>
            </a:r>
            <a:r>
              <a:rPr lang="de-CH" baseline="0" dirty="0" err="1"/>
              <a:t>velocity</a:t>
            </a:r>
            <a:r>
              <a:rPr lang="de-CH" baseline="0" dirty="0"/>
              <a:t>?</a:t>
            </a:r>
          </a:p>
          <a:p>
            <a:pPr marL="171450" indent="-171450">
              <a:buFontTx/>
              <a:buChar char="-"/>
            </a:pPr>
            <a:endParaRPr lang="de-CH" baseline="0" dirty="0"/>
          </a:p>
          <a:p>
            <a:pPr marL="0" indent="0">
              <a:buFontTx/>
              <a:buNone/>
            </a:pP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interest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me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how</a:t>
            </a:r>
            <a:r>
              <a:rPr lang="de-CH" baseline="0" dirty="0"/>
              <a:t> </a:t>
            </a:r>
            <a:r>
              <a:rPr lang="de-CH" baseline="0" dirty="0" err="1"/>
              <a:t>we</a:t>
            </a:r>
            <a:r>
              <a:rPr lang="de-CH" baseline="0" dirty="0"/>
              <a:t> score </a:t>
            </a:r>
            <a:r>
              <a:rPr lang="de-CH" baseline="0" dirty="0" err="1"/>
              <a:t>learners</a:t>
            </a:r>
            <a:r>
              <a:rPr lang="de-CH" baseline="0" dirty="0"/>
              <a:t>´ </a:t>
            </a:r>
            <a:r>
              <a:rPr lang="de-CH" baseline="0" dirty="0" err="1"/>
              <a:t>right</a:t>
            </a:r>
            <a:r>
              <a:rPr lang="de-CH" baseline="0" dirty="0"/>
              <a:t>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wrong</a:t>
            </a:r>
            <a:r>
              <a:rPr lang="de-CH" baseline="0" dirty="0"/>
              <a:t> </a:t>
            </a:r>
            <a:r>
              <a:rPr lang="de-CH" baseline="0" dirty="0" err="1"/>
              <a:t>answers</a:t>
            </a:r>
            <a:r>
              <a:rPr lang="de-CH" baseline="0" dirty="0"/>
              <a:t> on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test</a:t>
            </a:r>
            <a:r>
              <a:rPr lang="de-CH" baseline="0" dirty="0"/>
              <a:t>.</a:t>
            </a:r>
          </a:p>
          <a:p>
            <a:endParaRPr lang="de-CH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83AE5-1501-DBAA-EEBA-7D98484F82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2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394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20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25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21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98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715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582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B1B25-773D-1142-A403-BF0BCDFF3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1872B-B52B-32EE-D48A-E8813C020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D66A1-A5C4-7832-25A6-B6D841FB2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Als Instrument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2C430-9628-D259-6388-FC1C81FA9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24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6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err="1"/>
              <a:t>Implication</a:t>
            </a:r>
            <a:r>
              <a:rPr lang="de-CH" baseline="0" dirty="0"/>
              <a:t> 4:</a:t>
            </a:r>
          </a:p>
          <a:p>
            <a:r>
              <a:rPr lang="de-CH" baseline="0" dirty="0" err="1"/>
              <a:t>Lastly</a:t>
            </a:r>
            <a:r>
              <a:rPr lang="de-CH" baseline="0" dirty="0"/>
              <a:t>, I am not </a:t>
            </a:r>
            <a:r>
              <a:rPr lang="de-CH" baseline="0" dirty="0" err="1"/>
              <a:t>here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tell</a:t>
            </a:r>
            <a:r>
              <a:rPr lang="de-CH" baseline="0" dirty="0"/>
              <a:t> </a:t>
            </a:r>
            <a:r>
              <a:rPr lang="de-CH" baseline="0" dirty="0" err="1"/>
              <a:t>you</a:t>
            </a:r>
            <a:r>
              <a:rPr lang="de-CH" baseline="0" dirty="0"/>
              <a:t> </a:t>
            </a:r>
            <a:r>
              <a:rPr lang="de-CH" baseline="0" dirty="0" err="1"/>
              <a:t>that</a:t>
            </a:r>
            <a:r>
              <a:rPr lang="de-CH" baseline="0" dirty="0"/>
              <a:t> </a:t>
            </a:r>
            <a:r>
              <a:rPr lang="de-CH" baseline="0" dirty="0" err="1"/>
              <a:t>factor</a:t>
            </a:r>
            <a:r>
              <a:rPr lang="de-CH" baseline="0" dirty="0"/>
              <a:t> </a:t>
            </a:r>
            <a:r>
              <a:rPr lang="de-CH" baseline="0" dirty="0" err="1"/>
              <a:t>analysis</a:t>
            </a:r>
            <a:r>
              <a:rPr lang="de-CH" baseline="0" dirty="0"/>
              <a:t>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any</a:t>
            </a:r>
            <a:r>
              <a:rPr lang="de-CH" baseline="0" dirty="0"/>
              <a:t> </a:t>
            </a:r>
            <a:r>
              <a:rPr lang="de-CH" baseline="0" dirty="0" err="1"/>
              <a:t>other</a:t>
            </a:r>
            <a:r>
              <a:rPr lang="de-CH" baseline="0" dirty="0"/>
              <a:t> </a:t>
            </a:r>
            <a:r>
              <a:rPr lang="de-CH" baseline="0" dirty="0" err="1"/>
              <a:t>statistical</a:t>
            </a:r>
            <a:r>
              <a:rPr lang="de-CH" baseline="0" dirty="0"/>
              <a:t> </a:t>
            </a:r>
            <a:r>
              <a:rPr lang="de-CH" baseline="0" dirty="0" err="1"/>
              <a:t>method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bullshit</a:t>
            </a:r>
            <a:r>
              <a:rPr lang="de-CH" baseline="0" dirty="0"/>
              <a:t>.</a:t>
            </a:r>
          </a:p>
          <a:p>
            <a:r>
              <a:rPr lang="de-CH" baseline="0" dirty="0" err="1"/>
              <a:t>Learn</a:t>
            </a:r>
            <a:r>
              <a:rPr lang="de-CH" baseline="0" dirty="0"/>
              <a:t> </a:t>
            </a:r>
            <a:r>
              <a:rPr lang="de-CH" baseline="0" dirty="0" err="1"/>
              <a:t>factor</a:t>
            </a:r>
            <a:r>
              <a:rPr lang="de-CH" baseline="0" dirty="0"/>
              <a:t> </a:t>
            </a:r>
            <a:r>
              <a:rPr lang="de-CH" baseline="0" dirty="0" err="1"/>
              <a:t>analysis</a:t>
            </a:r>
            <a:r>
              <a:rPr lang="de-CH" baseline="0" dirty="0"/>
              <a:t>, </a:t>
            </a:r>
            <a:r>
              <a:rPr lang="de-CH" baseline="0" dirty="0" err="1"/>
              <a:t>learn</a:t>
            </a:r>
            <a:r>
              <a:rPr lang="de-CH" baseline="0" dirty="0"/>
              <a:t> </a:t>
            </a:r>
            <a:r>
              <a:rPr lang="de-CH" baseline="0" dirty="0" err="1"/>
              <a:t>any</a:t>
            </a:r>
            <a:r>
              <a:rPr lang="de-CH" baseline="0" dirty="0"/>
              <a:t> </a:t>
            </a:r>
            <a:r>
              <a:rPr lang="de-CH" baseline="0" dirty="0" err="1"/>
              <a:t>statistical</a:t>
            </a:r>
            <a:r>
              <a:rPr lang="de-CH" baseline="0" dirty="0"/>
              <a:t> </a:t>
            </a:r>
            <a:r>
              <a:rPr lang="de-CH" baseline="0" dirty="0" err="1"/>
              <a:t>model</a:t>
            </a:r>
            <a:r>
              <a:rPr lang="de-CH" baseline="0" dirty="0"/>
              <a:t> </a:t>
            </a:r>
            <a:r>
              <a:rPr lang="de-CH" baseline="0" dirty="0" err="1"/>
              <a:t>you</a:t>
            </a:r>
            <a:r>
              <a:rPr lang="de-CH" baseline="0" dirty="0"/>
              <a:t> </a:t>
            </a:r>
            <a:r>
              <a:rPr lang="de-CH" baseline="0" dirty="0" err="1"/>
              <a:t>can</a:t>
            </a:r>
            <a:r>
              <a:rPr lang="de-CH" baseline="0" dirty="0"/>
              <a:t> find out </a:t>
            </a:r>
            <a:r>
              <a:rPr lang="de-CH" baseline="0" dirty="0" err="1"/>
              <a:t>there</a:t>
            </a:r>
            <a:r>
              <a:rPr lang="de-CH" baseline="0" dirty="0"/>
              <a:t>.</a:t>
            </a:r>
          </a:p>
          <a:p>
            <a:r>
              <a:rPr lang="de-CH" baseline="0" dirty="0"/>
              <a:t>But </a:t>
            </a:r>
            <a:r>
              <a:rPr lang="de-CH" baseline="0" dirty="0" err="1"/>
              <a:t>when</a:t>
            </a:r>
            <a:r>
              <a:rPr lang="de-CH" baseline="0" dirty="0"/>
              <a:t> </a:t>
            </a:r>
            <a:r>
              <a:rPr lang="de-CH" baseline="0" dirty="0" err="1"/>
              <a:t>someone</a:t>
            </a:r>
            <a:r>
              <a:rPr lang="de-CH" baseline="0" dirty="0"/>
              <a:t> </a:t>
            </a:r>
            <a:r>
              <a:rPr lang="de-CH" baseline="0" dirty="0" err="1"/>
              <a:t>tells</a:t>
            </a:r>
            <a:r>
              <a:rPr lang="de-CH" baseline="0" dirty="0"/>
              <a:t> </a:t>
            </a:r>
            <a:r>
              <a:rPr lang="de-CH" baseline="0" dirty="0" err="1"/>
              <a:t>you</a:t>
            </a:r>
            <a:r>
              <a:rPr lang="de-CH" baseline="0" dirty="0"/>
              <a:t>: «</a:t>
            </a:r>
            <a:r>
              <a:rPr lang="de-CH" baseline="0" dirty="0" err="1"/>
              <a:t>You</a:t>
            </a:r>
            <a:r>
              <a:rPr lang="de-CH" baseline="0" dirty="0"/>
              <a:t> must </a:t>
            </a:r>
            <a:r>
              <a:rPr lang="de-CH" baseline="0" dirty="0" err="1"/>
              <a:t>use</a:t>
            </a:r>
            <a:r>
              <a:rPr lang="de-CH" baseline="0" dirty="0"/>
              <a:t>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procedure</a:t>
            </a:r>
            <a:r>
              <a:rPr lang="de-CH" baseline="0" dirty="0"/>
              <a:t>, </a:t>
            </a:r>
            <a:r>
              <a:rPr lang="de-CH" baseline="0" dirty="0" err="1"/>
              <a:t>it’s</a:t>
            </a:r>
            <a:r>
              <a:rPr lang="de-CH" baseline="0" dirty="0"/>
              <a:t> a </a:t>
            </a:r>
            <a:r>
              <a:rPr lang="de-CH" baseline="0" dirty="0" err="1"/>
              <a:t>standard</a:t>
            </a:r>
            <a:r>
              <a:rPr lang="de-CH" baseline="0" dirty="0"/>
              <a:t>!», </a:t>
            </a:r>
            <a:r>
              <a:rPr lang="de-CH" baseline="0" dirty="0" err="1"/>
              <a:t>be</a:t>
            </a:r>
            <a:r>
              <a:rPr lang="de-CH" baseline="0" dirty="0"/>
              <a:t> </a:t>
            </a:r>
            <a:r>
              <a:rPr lang="de-CH" baseline="0" dirty="0" err="1"/>
              <a:t>cautious</a:t>
            </a:r>
            <a:r>
              <a:rPr lang="de-CH" baseline="0" dirty="0"/>
              <a:t>.</a:t>
            </a:r>
          </a:p>
          <a:p>
            <a:r>
              <a:rPr lang="de-CH" baseline="0" dirty="0" err="1"/>
              <a:t>Whenever</a:t>
            </a:r>
            <a:r>
              <a:rPr lang="de-CH" baseline="0" dirty="0"/>
              <a:t>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use</a:t>
            </a:r>
            <a:r>
              <a:rPr lang="de-CH" baseline="0" dirty="0"/>
              <a:t> </a:t>
            </a:r>
            <a:r>
              <a:rPr lang="de-CH" baseline="0" dirty="0" err="1"/>
              <a:t>models</a:t>
            </a:r>
            <a:r>
              <a:rPr lang="de-CH" baseline="0" dirty="0"/>
              <a:t>,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should</a:t>
            </a:r>
            <a:r>
              <a:rPr lang="de-CH" baseline="0" dirty="0"/>
              <a:t> </a:t>
            </a:r>
            <a:r>
              <a:rPr lang="de-CH" baseline="0" dirty="0" err="1"/>
              <a:t>ensure</a:t>
            </a:r>
            <a:r>
              <a:rPr lang="de-CH" baseline="0" dirty="0"/>
              <a:t> </a:t>
            </a:r>
            <a:r>
              <a:rPr lang="de-CH" baseline="0" dirty="0" err="1"/>
              <a:t>that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theoretical</a:t>
            </a:r>
            <a:r>
              <a:rPr lang="de-CH" baseline="0" dirty="0"/>
              <a:t> </a:t>
            </a:r>
            <a:r>
              <a:rPr lang="de-CH" baseline="0" dirty="0" err="1"/>
              <a:t>assumptions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models</a:t>
            </a:r>
            <a:r>
              <a:rPr lang="de-CH" baseline="0" dirty="0"/>
              <a:t> </a:t>
            </a:r>
            <a:r>
              <a:rPr lang="de-CH" baseline="0" dirty="0" err="1"/>
              <a:t>make</a:t>
            </a:r>
            <a:r>
              <a:rPr lang="de-CH" baseline="0" dirty="0"/>
              <a:t> </a:t>
            </a:r>
            <a:r>
              <a:rPr lang="de-CH" baseline="0" dirty="0" err="1"/>
              <a:t>match</a:t>
            </a:r>
            <a:r>
              <a:rPr lang="de-CH" baseline="0" dirty="0"/>
              <a:t> </a:t>
            </a:r>
            <a:r>
              <a:rPr lang="de-CH" baseline="0" dirty="0" err="1"/>
              <a:t>our</a:t>
            </a:r>
            <a:r>
              <a:rPr lang="de-CH" baseline="0" dirty="0"/>
              <a:t> </a:t>
            </a:r>
            <a:r>
              <a:rPr lang="de-CH" baseline="0" dirty="0" err="1"/>
              <a:t>constructs</a:t>
            </a:r>
            <a:r>
              <a:rPr lang="de-CH" baseline="0" dirty="0"/>
              <a:t>.</a:t>
            </a:r>
          </a:p>
          <a:p>
            <a:r>
              <a:rPr lang="de-CH" baseline="0" dirty="0"/>
              <a:t>In </a:t>
            </a:r>
            <a:r>
              <a:rPr lang="de-CH" baseline="0" dirty="0" err="1"/>
              <a:t>my</a:t>
            </a:r>
            <a:r>
              <a:rPr lang="de-CH" baseline="0" dirty="0"/>
              <a:t> </a:t>
            </a:r>
            <a:r>
              <a:rPr lang="de-CH" baseline="0" dirty="0" err="1"/>
              <a:t>opinion</a:t>
            </a:r>
            <a:r>
              <a:rPr lang="de-CH" baseline="0" dirty="0"/>
              <a:t>,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one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two</a:t>
            </a:r>
            <a:r>
              <a:rPr lang="de-CH" baseline="0" dirty="0"/>
              <a:t> prime </a:t>
            </a:r>
            <a:r>
              <a:rPr lang="de-CH" baseline="0" dirty="0" err="1"/>
              <a:t>competencies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statistical</a:t>
            </a:r>
            <a:r>
              <a:rPr lang="de-CH" baseline="0" dirty="0"/>
              <a:t> </a:t>
            </a:r>
            <a:r>
              <a:rPr lang="de-CH" baseline="0" dirty="0" err="1"/>
              <a:t>modeling</a:t>
            </a:r>
            <a:r>
              <a:rPr lang="de-CH" baseline="0" dirty="0"/>
              <a:t>. [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other</a:t>
            </a:r>
            <a:r>
              <a:rPr lang="de-CH" baseline="0" dirty="0"/>
              <a:t> </a:t>
            </a:r>
            <a:r>
              <a:rPr lang="de-CH" baseline="0" dirty="0" err="1"/>
              <a:t>being</a:t>
            </a:r>
            <a:r>
              <a:rPr lang="de-CH" baseline="0" dirty="0"/>
              <a:t> </a:t>
            </a:r>
            <a:r>
              <a:rPr lang="de-CH" baseline="0" dirty="0" err="1"/>
              <a:t>finding</a:t>
            </a:r>
            <a:r>
              <a:rPr lang="de-CH" baseline="0" dirty="0"/>
              <a:t> </a:t>
            </a:r>
            <a:r>
              <a:rPr lang="de-CH" baseline="0" dirty="0" err="1"/>
              <a:t>models</a:t>
            </a:r>
            <a:r>
              <a:rPr lang="de-CH" baseline="0" dirty="0"/>
              <a:t> </a:t>
            </a:r>
            <a:r>
              <a:rPr lang="de-CH" baseline="0" dirty="0" err="1"/>
              <a:t>that</a:t>
            </a:r>
            <a:r>
              <a:rPr lang="de-CH" baseline="0" dirty="0"/>
              <a:t> </a:t>
            </a:r>
            <a:r>
              <a:rPr lang="de-CH" baseline="0" dirty="0" err="1"/>
              <a:t>match</a:t>
            </a:r>
            <a:r>
              <a:rPr lang="de-CH" baseline="0" dirty="0"/>
              <a:t> </a:t>
            </a:r>
            <a:r>
              <a:rPr lang="de-CH" baseline="0" dirty="0" err="1"/>
              <a:t>our</a:t>
            </a:r>
            <a:r>
              <a:rPr lang="de-CH" baseline="0" dirty="0"/>
              <a:t> </a:t>
            </a:r>
            <a:r>
              <a:rPr lang="de-CH" baseline="0" dirty="0" err="1"/>
              <a:t>questions</a:t>
            </a:r>
            <a:r>
              <a:rPr lang="de-CH" baseline="0" dirty="0"/>
              <a:t>].</a:t>
            </a:r>
          </a:p>
          <a:p>
            <a:r>
              <a:rPr lang="de-CH" baseline="0" dirty="0" err="1"/>
              <a:t>If</a:t>
            </a:r>
            <a:r>
              <a:rPr lang="de-CH" baseline="0" dirty="0"/>
              <a:t> </a:t>
            </a:r>
            <a:r>
              <a:rPr lang="de-CH" baseline="0" dirty="0" err="1"/>
              <a:t>we</a:t>
            </a:r>
            <a:r>
              <a:rPr lang="de-CH" baseline="0" dirty="0"/>
              <a:t> find a </a:t>
            </a:r>
            <a:r>
              <a:rPr lang="de-CH" baseline="0" dirty="0" err="1"/>
              <a:t>model</a:t>
            </a:r>
            <a:r>
              <a:rPr lang="de-CH" baseline="0" dirty="0"/>
              <a:t> </a:t>
            </a:r>
            <a:r>
              <a:rPr lang="de-CH" baseline="0" dirty="0" err="1"/>
              <a:t>that</a:t>
            </a:r>
            <a:r>
              <a:rPr lang="de-CH" baseline="0" dirty="0"/>
              <a:t> </a:t>
            </a:r>
            <a:r>
              <a:rPr lang="de-CH" baseline="0" dirty="0" err="1"/>
              <a:t>apparently</a:t>
            </a:r>
            <a:r>
              <a:rPr lang="de-CH" baseline="0" dirty="0"/>
              <a:t> </a:t>
            </a:r>
            <a:r>
              <a:rPr lang="de-CH" baseline="0" dirty="0" err="1"/>
              <a:t>allows</a:t>
            </a:r>
            <a:r>
              <a:rPr lang="de-CH" baseline="0" dirty="0"/>
              <a:t> strong </a:t>
            </a:r>
            <a:r>
              <a:rPr lang="de-CH" baseline="0" dirty="0" err="1"/>
              <a:t>inferennces</a:t>
            </a:r>
            <a:r>
              <a:rPr lang="de-CH" baseline="0" dirty="0"/>
              <a:t>, </a:t>
            </a:r>
            <a:r>
              <a:rPr lang="de-CH" baseline="0" dirty="0" err="1"/>
              <a:t>it</a:t>
            </a:r>
            <a:r>
              <a:rPr lang="de-CH" baseline="0" dirty="0"/>
              <a:t> </a:t>
            </a:r>
            <a:r>
              <a:rPr lang="de-CH" baseline="0" dirty="0" err="1"/>
              <a:t>can</a:t>
            </a:r>
            <a:r>
              <a:rPr lang="de-CH" baseline="0" dirty="0"/>
              <a:t> </a:t>
            </a:r>
            <a:r>
              <a:rPr lang="de-CH" baseline="0" dirty="0" err="1"/>
              <a:t>only</a:t>
            </a:r>
            <a:r>
              <a:rPr lang="de-CH" baseline="0" dirty="0"/>
              <a:t> </a:t>
            </a:r>
            <a:r>
              <a:rPr lang="de-CH" baseline="0" dirty="0" err="1"/>
              <a:t>be</a:t>
            </a:r>
            <a:r>
              <a:rPr lang="de-CH" baseline="0" dirty="0"/>
              <a:t> so </a:t>
            </a:r>
            <a:r>
              <a:rPr lang="de-CH" baseline="0" dirty="0" err="1"/>
              <a:t>because</a:t>
            </a:r>
            <a:r>
              <a:rPr lang="de-CH" baseline="0" dirty="0"/>
              <a:t> </a:t>
            </a:r>
            <a:r>
              <a:rPr lang="de-CH" baseline="0" dirty="0" err="1"/>
              <a:t>it</a:t>
            </a:r>
            <a:r>
              <a:rPr lang="de-CH" baseline="0" dirty="0"/>
              <a:t> </a:t>
            </a:r>
            <a:r>
              <a:rPr lang="de-CH" baseline="0" dirty="0" err="1"/>
              <a:t>makes</a:t>
            </a:r>
            <a:r>
              <a:rPr lang="de-CH" baseline="0" dirty="0"/>
              <a:t> strong </a:t>
            </a:r>
            <a:r>
              <a:rPr lang="de-CH" baseline="0" dirty="0" err="1"/>
              <a:t>assumptions</a:t>
            </a:r>
            <a:r>
              <a:rPr lang="de-CH" baseline="0" dirty="0"/>
              <a:t>.</a:t>
            </a:r>
          </a:p>
          <a:p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shouldn`t</a:t>
            </a:r>
            <a:r>
              <a:rPr lang="de-CH" baseline="0" dirty="0"/>
              <a:t> </a:t>
            </a:r>
            <a:r>
              <a:rPr lang="de-CH" baseline="0" dirty="0" err="1"/>
              <a:t>understand</a:t>
            </a:r>
            <a:r>
              <a:rPr lang="de-CH" baseline="0" dirty="0"/>
              <a:t> </a:t>
            </a:r>
            <a:r>
              <a:rPr lang="de-CH" baseline="0" dirty="0" err="1"/>
              <a:t>statistical</a:t>
            </a:r>
            <a:r>
              <a:rPr lang="de-CH" baseline="0" dirty="0"/>
              <a:t> </a:t>
            </a:r>
            <a:r>
              <a:rPr lang="de-CH" baseline="0" dirty="0" err="1"/>
              <a:t>models</a:t>
            </a:r>
            <a:r>
              <a:rPr lang="de-CH" baseline="0" dirty="0"/>
              <a:t> </a:t>
            </a:r>
            <a:r>
              <a:rPr lang="de-CH" baseline="0" dirty="0" err="1"/>
              <a:t>as</a:t>
            </a:r>
            <a:r>
              <a:rPr lang="de-CH" baseline="0" dirty="0"/>
              <a:t> </a:t>
            </a:r>
            <a:r>
              <a:rPr lang="de-CH" baseline="0" dirty="0" err="1"/>
              <a:t>useful</a:t>
            </a:r>
            <a:r>
              <a:rPr lang="de-CH" baseline="0" dirty="0"/>
              <a:t> </a:t>
            </a:r>
            <a:r>
              <a:rPr lang="de-CH" baseline="0" dirty="0" err="1"/>
              <a:t>procedues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reach</a:t>
            </a:r>
            <a:r>
              <a:rPr lang="de-CH" baseline="0" dirty="0"/>
              <a:t> an end.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have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understand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theoretical</a:t>
            </a:r>
            <a:r>
              <a:rPr lang="de-CH" baseline="0" dirty="0"/>
              <a:t> </a:t>
            </a:r>
            <a:r>
              <a:rPr lang="de-CH" baseline="0" dirty="0" err="1"/>
              <a:t>assumptions</a:t>
            </a:r>
            <a:r>
              <a:rPr lang="de-CH" baseline="0" dirty="0"/>
              <a:t> </a:t>
            </a:r>
            <a:r>
              <a:rPr lang="de-CH" baseline="0" dirty="0" err="1"/>
              <a:t>behind</a:t>
            </a:r>
            <a:r>
              <a:rPr lang="de-CH" baseline="0" dirty="0"/>
              <a:t> </a:t>
            </a:r>
            <a:r>
              <a:rPr lang="de-CH" baseline="0" dirty="0" err="1"/>
              <a:t>our</a:t>
            </a:r>
            <a:r>
              <a:rPr lang="de-CH" baseline="0" dirty="0"/>
              <a:t> </a:t>
            </a:r>
            <a:r>
              <a:rPr lang="de-CH" baseline="0" dirty="0" err="1"/>
              <a:t>models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be</a:t>
            </a:r>
            <a:r>
              <a:rPr lang="de-CH" baseline="0" dirty="0"/>
              <a:t> </a:t>
            </a:r>
            <a:r>
              <a:rPr lang="de-CH" baseline="0" dirty="0" err="1"/>
              <a:t>good</a:t>
            </a:r>
            <a:r>
              <a:rPr lang="de-CH" baseline="0" dirty="0"/>
              <a:t> </a:t>
            </a:r>
            <a:r>
              <a:rPr lang="de-CH" baseline="0" dirty="0" err="1"/>
              <a:t>modelers</a:t>
            </a:r>
            <a:r>
              <a:rPr lang="de-CH" baseline="0" dirty="0"/>
              <a:t>.</a:t>
            </a:r>
          </a:p>
          <a:p>
            <a:endParaRPr lang="de-CH" baseline="0" dirty="0"/>
          </a:p>
          <a:p>
            <a:r>
              <a:rPr lang="de-CH" baseline="0" dirty="0"/>
              <a:t>And </a:t>
            </a:r>
            <a:r>
              <a:rPr lang="de-CH" baseline="0" dirty="0" err="1"/>
              <a:t>now</a:t>
            </a:r>
            <a:r>
              <a:rPr lang="de-CH" baseline="0" dirty="0"/>
              <a:t>, I </a:t>
            </a:r>
            <a:r>
              <a:rPr lang="de-CH" baseline="0" dirty="0" err="1"/>
              <a:t>would</a:t>
            </a:r>
            <a:r>
              <a:rPr lang="de-CH" baseline="0" dirty="0"/>
              <a:t> </a:t>
            </a:r>
            <a:r>
              <a:rPr lang="de-CH" baseline="0" dirty="0" err="1"/>
              <a:t>love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hear</a:t>
            </a:r>
            <a:r>
              <a:rPr lang="de-CH" baseline="0" dirty="0"/>
              <a:t> </a:t>
            </a:r>
            <a:r>
              <a:rPr lang="de-CH" baseline="0" dirty="0" err="1"/>
              <a:t>your</a:t>
            </a:r>
            <a:r>
              <a:rPr lang="de-CH" baseline="0" dirty="0"/>
              <a:t> </a:t>
            </a:r>
            <a:r>
              <a:rPr lang="de-CH" baseline="0" dirty="0" err="1"/>
              <a:t>opinion</a:t>
            </a:r>
            <a:r>
              <a:rPr lang="de-CH" baseline="0" dirty="0"/>
              <a:t> and </a:t>
            </a:r>
            <a:r>
              <a:rPr lang="de-CH" baseline="0" dirty="0" err="1"/>
              <a:t>questions</a:t>
            </a:r>
            <a:r>
              <a:rPr lang="de-CH" baseline="0" dirty="0"/>
              <a:t>:</a:t>
            </a:r>
          </a:p>
          <a:p>
            <a:r>
              <a:rPr lang="de-CH" baseline="0" dirty="0"/>
              <a:t>Do </a:t>
            </a:r>
            <a:r>
              <a:rPr lang="de-CH" baseline="0" dirty="0" err="1"/>
              <a:t>these</a:t>
            </a:r>
            <a:r>
              <a:rPr lang="de-CH" baseline="0" dirty="0"/>
              <a:t> </a:t>
            </a:r>
            <a:r>
              <a:rPr lang="de-CH" baseline="0" dirty="0" err="1"/>
              <a:t>thoughts</a:t>
            </a:r>
            <a:r>
              <a:rPr lang="de-CH" baseline="0" dirty="0"/>
              <a:t> </a:t>
            </a:r>
            <a:r>
              <a:rPr lang="de-CH" baseline="0" dirty="0" err="1"/>
              <a:t>make</a:t>
            </a:r>
            <a:r>
              <a:rPr lang="de-CH" baseline="0" dirty="0"/>
              <a:t> </a:t>
            </a:r>
            <a:r>
              <a:rPr lang="de-CH" baseline="0" dirty="0" err="1"/>
              <a:t>any</a:t>
            </a:r>
            <a:r>
              <a:rPr lang="de-CH" baseline="0" dirty="0"/>
              <a:t> sense, </a:t>
            </a:r>
            <a:r>
              <a:rPr lang="de-CH" baseline="0" dirty="0" err="1"/>
              <a:t>can</a:t>
            </a:r>
            <a:r>
              <a:rPr lang="de-CH" baseline="0" dirty="0"/>
              <a:t> </a:t>
            </a:r>
            <a:r>
              <a:rPr lang="de-CH" baseline="0" dirty="0" err="1"/>
              <a:t>you</a:t>
            </a:r>
            <a:r>
              <a:rPr lang="de-CH" baseline="0" dirty="0"/>
              <a:t> </a:t>
            </a:r>
            <a:r>
              <a:rPr lang="de-CH" baseline="0" dirty="0" err="1"/>
              <a:t>taky</a:t>
            </a:r>
            <a:r>
              <a:rPr lang="de-CH" baseline="0" dirty="0"/>
              <a:t> </a:t>
            </a:r>
            <a:r>
              <a:rPr lang="de-CH" baseline="0" dirty="0" err="1"/>
              <a:t>anything</a:t>
            </a:r>
            <a:r>
              <a:rPr lang="de-CH" baseline="0" dirty="0"/>
              <a:t> </a:t>
            </a:r>
            <a:r>
              <a:rPr lang="de-CH" baseline="0" dirty="0" err="1"/>
              <a:t>from</a:t>
            </a:r>
            <a:r>
              <a:rPr lang="de-CH" baseline="0" dirty="0"/>
              <a:t> </a:t>
            </a:r>
            <a:r>
              <a:rPr lang="de-CH" baseline="0" dirty="0" err="1"/>
              <a:t>them</a:t>
            </a:r>
            <a:r>
              <a:rPr lang="de-CH" baseline="0" dirty="0"/>
              <a:t>, </a:t>
            </a:r>
            <a:r>
              <a:rPr lang="de-CH" baseline="0" dirty="0" err="1"/>
              <a:t>can</a:t>
            </a:r>
            <a:r>
              <a:rPr lang="de-CH" baseline="0" dirty="0"/>
              <a:t> </a:t>
            </a:r>
            <a:r>
              <a:rPr lang="de-CH" baseline="0" dirty="0" err="1"/>
              <a:t>you</a:t>
            </a:r>
            <a:r>
              <a:rPr lang="de-CH" baseline="0" dirty="0"/>
              <a:t> </a:t>
            </a:r>
            <a:r>
              <a:rPr lang="de-CH" baseline="0" dirty="0" err="1"/>
              <a:t>think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examples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constructs</a:t>
            </a:r>
            <a:r>
              <a:rPr lang="de-CH" baseline="0" dirty="0"/>
              <a:t> </a:t>
            </a:r>
            <a:r>
              <a:rPr lang="de-CH" baseline="0" dirty="0" err="1"/>
              <a:t>from</a:t>
            </a:r>
            <a:r>
              <a:rPr lang="de-CH" baseline="0" dirty="0"/>
              <a:t> </a:t>
            </a:r>
            <a:r>
              <a:rPr lang="de-CH" baseline="0" dirty="0" err="1"/>
              <a:t>your</a:t>
            </a:r>
            <a:r>
              <a:rPr lang="de-CH" baseline="0" dirty="0"/>
              <a:t> </a:t>
            </a:r>
            <a:r>
              <a:rPr lang="de-CH" baseline="0" dirty="0" err="1"/>
              <a:t>research</a:t>
            </a:r>
            <a:r>
              <a:rPr lang="de-CH" baseline="0" dirty="0"/>
              <a:t> </a:t>
            </a:r>
            <a:r>
              <a:rPr lang="de-CH" baseline="0" dirty="0" err="1"/>
              <a:t>for</a:t>
            </a:r>
            <a:r>
              <a:rPr lang="de-CH" baseline="0" dirty="0"/>
              <a:t> </a:t>
            </a:r>
            <a:r>
              <a:rPr lang="de-CH" baseline="0" dirty="0" err="1"/>
              <a:t>these</a:t>
            </a:r>
            <a:r>
              <a:rPr lang="de-CH" baseline="0" dirty="0"/>
              <a:t>?</a:t>
            </a:r>
          </a:p>
          <a:p>
            <a:r>
              <a:rPr lang="de-CH" baseline="0" dirty="0" err="1"/>
              <a:t>I’m</a:t>
            </a:r>
            <a:r>
              <a:rPr lang="de-CH" baseline="0" dirty="0"/>
              <a:t> </a:t>
            </a:r>
            <a:r>
              <a:rPr lang="de-CH" baseline="0" dirty="0" err="1"/>
              <a:t>looking</a:t>
            </a:r>
            <a:r>
              <a:rPr lang="de-CH" baseline="0" dirty="0"/>
              <a:t> </a:t>
            </a:r>
            <a:r>
              <a:rPr lang="de-CH" baseline="0" dirty="0" err="1"/>
              <a:t>forward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criticism</a:t>
            </a:r>
            <a:r>
              <a:rPr lang="de-CH" baseline="0" dirty="0"/>
              <a:t>, </a:t>
            </a:r>
            <a:r>
              <a:rPr lang="de-CH" baseline="0" dirty="0" err="1"/>
              <a:t>questions</a:t>
            </a:r>
            <a:r>
              <a:rPr lang="de-CH" baseline="0" dirty="0"/>
              <a:t>, and </a:t>
            </a:r>
            <a:r>
              <a:rPr lang="de-CH" baseline="0" dirty="0" err="1"/>
              <a:t>feedback</a:t>
            </a:r>
            <a:r>
              <a:rPr lang="de-CH" baseline="0" dirty="0"/>
              <a:t>.</a:t>
            </a:r>
          </a:p>
          <a:p>
            <a:endParaRPr lang="de-CH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79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26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49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27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8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6F577-E8F7-B546-072A-514D40B0D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B33E2D-95B2-372D-0169-C7A065015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29349B-17DD-35BA-D75C-4B4630C8B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err="1"/>
              <a:t>One</a:t>
            </a:r>
            <a:r>
              <a:rPr lang="de-CH" baseline="0" dirty="0"/>
              <a:t> </a:t>
            </a:r>
            <a:r>
              <a:rPr lang="de-CH" baseline="0" dirty="0" err="1"/>
              <a:t>option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use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sum</a:t>
            </a:r>
            <a:r>
              <a:rPr lang="de-CH" baseline="0" dirty="0"/>
              <a:t>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mean</a:t>
            </a:r>
            <a:r>
              <a:rPr lang="de-CH" baseline="0" dirty="0"/>
              <a:t> score </a:t>
            </a:r>
            <a:r>
              <a:rPr lang="de-CH" baseline="0" dirty="0" err="1"/>
              <a:t>of</a:t>
            </a:r>
            <a:r>
              <a:rPr lang="de-CH" baseline="0" dirty="0"/>
              <a:t> all </a:t>
            </a:r>
            <a:r>
              <a:rPr lang="de-CH" baseline="0" dirty="0" err="1"/>
              <a:t>answers</a:t>
            </a:r>
            <a:r>
              <a:rPr lang="de-CH" baseline="0" dirty="0"/>
              <a:t> </a:t>
            </a:r>
            <a:r>
              <a:rPr lang="de-CH" baseline="0" dirty="0" err="1"/>
              <a:t>that</a:t>
            </a:r>
            <a:r>
              <a:rPr lang="de-CH" baseline="0" dirty="0"/>
              <a:t> </a:t>
            </a:r>
            <a:r>
              <a:rPr lang="de-CH" baseline="0" dirty="0" err="1"/>
              <a:t>they</a:t>
            </a:r>
            <a:r>
              <a:rPr lang="de-CH" baseline="0" dirty="0"/>
              <a:t> </a:t>
            </a:r>
            <a:r>
              <a:rPr lang="de-CH" baseline="0" dirty="0" err="1"/>
              <a:t>got</a:t>
            </a:r>
            <a:r>
              <a:rPr lang="de-CH" baseline="0" dirty="0"/>
              <a:t> </a:t>
            </a:r>
            <a:r>
              <a:rPr lang="de-CH" baseline="0" dirty="0" err="1"/>
              <a:t>correct</a:t>
            </a:r>
            <a:r>
              <a:rPr lang="de-CH" baseline="0" dirty="0"/>
              <a:t>.</a:t>
            </a:r>
          </a:p>
          <a:p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would</a:t>
            </a:r>
            <a:r>
              <a:rPr lang="de-CH" baseline="0" dirty="0"/>
              <a:t> </a:t>
            </a:r>
            <a:r>
              <a:rPr lang="de-CH" baseline="0" dirty="0" err="1"/>
              <a:t>then</a:t>
            </a:r>
            <a:r>
              <a:rPr lang="de-CH" baseline="0" dirty="0"/>
              <a:t> </a:t>
            </a:r>
            <a:r>
              <a:rPr lang="de-CH" baseline="0" dirty="0" err="1"/>
              <a:t>see</a:t>
            </a:r>
            <a:r>
              <a:rPr lang="de-CH" baseline="0" dirty="0"/>
              <a:t> </a:t>
            </a:r>
            <a:r>
              <a:rPr lang="de-CH" baseline="0" dirty="0" err="1"/>
              <a:t>how</a:t>
            </a:r>
            <a:r>
              <a:rPr lang="de-CH" baseline="0" dirty="0"/>
              <a:t>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sum</a:t>
            </a:r>
            <a:r>
              <a:rPr lang="de-CH" baseline="0" dirty="0"/>
              <a:t>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mean</a:t>
            </a:r>
            <a:r>
              <a:rPr lang="de-CH" baseline="0" dirty="0"/>
              <a:t> score </a:t>
            </a:r>
            <a:r>
              <a:rPr lang="de-CH" baseline="0" dirty="0" err="1"/>
              <a:t>changes</a:t>
            </a:r>
            <a:r>
              <a:rPr lang="de-CH" baseline="0" dirty="0"/>
              <a:t> </a:t>
            </a:r>
            <a:r>
              <a:rPr lang="de-CH" baseline="0" dirty="0" err="1"/>
              <a:t>from</a:t>
            </a:r>
            <a:r>
              <a:rPr lang="de-CH" baseline="0" dirty="0"/>
              <a:t> </a:t>
            </a:r>
            <a:r>
              <a:rPr lang="de-CH" baseline="0" dirty="0" err="1"/>
              <a:t>before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after </a:t>
            </a:r>
            <a:r>
              <a:rPr lang="de-CH" baseline="0" dirty="0" err="1"/>
              <a:t>instruction</a:t>
            </a:r>
            <a:r>
              <a:rPr lang="de-CH" baseline="0" dirty="0"/>
              <a:t>,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whether</a:t>
            </a:r>
            <a:r>
              <a:rPr lang="de-CH" baseline="0" dirty="0"/>
              <a:t> </a:t>
            </a:r>
            <a:r>
              <a:rPr lang="de-CH" baseline="0" dirty="0" err="1"/>
              <a:t>it</a:t>
            </a:r>
            <a:r>
              <a:rPr lang="de-CH" baseline="0" dirty="0"/>
              <a:t> </a:t>
            </a:r>
            <a:r>
              <a:rPr lang="de-CH" baseline="0" dirty="0" err="1"/>
              <a:t>changes</a:t>
            </a:r>
            <a:r>
              <a:rPr lang="de-CH" baseline="0" dirty="0"/>
              <a:t> </a:t>
            </a:r>
            <a:r>
              <a:rPr lang="de-CH" baseline="0" dirty="0" err="1"/>
              <a:t>differently</a:t>
            </a:r>
            <a:r>
              <a:rPr lang="de-CH" baseline="0" dirty="0"/>
              <a:t> in different </a:t>
            </a:r>
            <a:r>
              <a:rPr lang="de-CH" baseline="0" dirty="0" err="1"/>
              <a:t>intervention</a:t>
            </a:r>
            <a:r>
              <a:rPr lang="de-CH" baseline="0" dirty="0"/>
              <a:t> </a:t>
            </a:r>
            <a:r>
              <a:rPr lang="de-CH" baseline="0" dirty="0" err="1"/>
              <a:t>conditions</a:t>
            </a:r>
            <a:r>
              <a:rPr lang="de-CH" baseline="0" dirty="0"/>
              <a:t>.</a:t>
            </a:r>
          </a:p>
          <a:p>
            <a:endParaRPr lang="de-CH" baseline="0" dirty="0"/>
          </a:p>
          <a:p>
            <a:r>
              <a:rPr lang="de-CH" baseline="0" dirty="0"/>
              <a:t>A </a:t>
            </a:r>
            <a:r>
              <a:rPr lang="de-CH" baseline="0" dirty="0" err="1"/>
              <a:t>second</a:t>
            </a:r>
            <a:r>
              <a:rPr lang="de-CH" baseline="0" dirty="0"/>
              <a:t> </a:t>
            </a:r>
            <a:r>
              <a:rPr lang="de-CH" baseline="0" dirty="0" err="1"/>
              <a:t>option</a:t>
            </a:r>
            <a:r>
              <a:rPr lang="de-CH" baseline="0" dirty="0"/>
              <a:t> </a:t>
            </a:r>
            <a:r>
              <a:rPr lang="de-CH" baseline="0" dirty="0" err="1"/>
              <a:t>that</a:t>
            </a:r>
            <a:r>
              <a:rPr lang="de-CH" baseline="0" dirty="0"/>
              <a:t> </a:t>
            </a:r>
            <a:r>
              <a:rPr lang="de-CH" baseline="0" dirty="0" err="1"/>
              <a:t>educational</a:t>
            </a:r>
            <a:r>
              <a:rPr lang="de-CH" baseline="0" dirty="0"/>
              <a:t> </a:t>
            </a:r>
            <a:r>
              <a:rPr lang="de-CH" baseline="0" dirty="0" err="1"/>
              <a:t>researchers</a:t>
            </a:r>
            <a:r>
              <a:rPr lang="de-CH" baseline="0" dirty="0"/>
              <a:t> </a:t>
            </a:r>
            <a:r>
              <a:rPr lang="de-CH" baseline="0" dirty="0" err="1"/>
              <a:t>often</a:t>
            </a:r>
            <a:r>
              <a:rPr lang="de-CH" baseline="0" dirty="0"/>
              <a:t> </a:t>
            </a:r>
            <a:r>
              <a:rPr lang="de-CH" baseline="0" dirty="0" err="1"/>
              <a:t>use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so-</a:t>
            </a:r>
            <a:r>
              <a:rPr lang="de-CH" baseline="0" dirty="0" err="1"/>
              <a:t>called</a:t>
            </a:r>
            <a:r>
              <a:rPr lang="de-CH" baseline="0" dirty="0"/>
              <a:t> </a:t>
            </a:r>
            <a:r>
              <a:rPr lang="de-CH" baseline="0" dirty="0" err="1"/>
              <a:t>factor</a:t>
            </a:r>
            <a:r>
              <a:rPr lang="de-CH" baseline="0" dirty="0"/>
              <a:t> </a:t>
            </a:r>
            <a:r>
              <a:rPr lang="de-CH" baseline="0" dirty="0" err="1"/>
              <a:t>analysis</a:t>
            </a:r>
            <a:r>
              <a:rPr lang="de-CH" baseline="0" dirty="0"/>
              <a:t>.</a:t>
            </a:r>
          </a:p>
          <a:p>
            <a:r>
              <a:rPr lang="de-CH" baseline="0" dirty="0"/>
              <a:t>Many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us</a:t>
            </a:r>
            <a:r>
              <a:rPr lang="de-CH" baseline="0" dirty="0"/>
              <a:t> </a:t>
            </a:r>
            <a:r>
              <a:rPr lang="de-CH" baseline="0" dirty="0" err="1"/>
              <a:t>get</a:t>
            </a:r>
            <a:r>
              <a:rPr lang="de-CH" baseline="0" dirty="0"/>
              <a:t> in </a:t>
            </a:r>
            <a:r>
              <a:rPr lang="de-CH" baseline="0" dirty="0" err="1"/>
              <a:t>contact</a:t>
            </a:r>
            <a:r>
              <a:rPr lang="de-CH" baseline="0" dirty="0"/>
              <a:t> </a:t>
            </a:r>
            <a:r>
              <a:rPr lang="de-CH" baseline="0" dirty="0" err="1"/>
              <a:t>with</a:t>
            </a:r>
            <a:r>
              <a:rPr lang="de-CH" baseline="0" dirty="0"/>
              <a:t> </a:t>
            </a:r>
            <a:r>
              <a:rPr lang="de-CH" baseline="0" dirty="0" err="1"/>
              <a:t>factor</a:t>
            </a:r>
            <a:r>
              <a:rPr lang="de-CH" baseline="0" dirty="0"/>
              <a:t> </a:t>
            </a:r>
            <a:r>
              <a:rPr lang="de-CH" baseline="0" dirty="0" err="1"/>
              <a:t>analysis</a:t>
            </a:r>
            <a:r>
              <a:rPr lang="de-CH" baseline="0" dirty="0"/>
              <a:t> </a:t>
            </a:r>
            <a:r>
              <a:rPr lang="de-CH" baseline="0" dirty="0" err="1"/>
              <a:t>during</a:t>
            </a:r>
            <a:r>
              <a:rPr lang="de-CH" baseline="0" dirty="0"/>
              <a:t> </a:t>
            </a:r>
            <a:r>
              <a:rPr lang="de-CH" baseline="0" dirty="0" err="1"/>
              <a:t>their</a:t>
            </a:r>
            <a:r>
              <a:rPr lang="de-CH" baseline="0" dirty="0"/>
              <a:t> PhD.</a:t>
            </a:r>
          </a:p>
          <a:p>
            <a:endParaRPr lang="de-CH" baseline="0" dirty="0"/>
          </a:p>
          <a:p>
            <a:r>
              <a:rPr lang="de-CH" baseline="0" dirty="0" err="1"/>
              <a:t>Factor</a:t>
            </a:r>
            <a:r>
              <a:rPr lang="de-CH" baseline="0" dirty="0"/>
              <a:t> </a:t>
            </a:r>
            <a:r>
              <a:rPr lang="de-CH" baseline="0" dirty="0" err="1"/>
              <a:t>analysis</a:t>
            </a:r>
            <a:r>
              <a:rPr lang="de-CH" baseline="0" dirty="0"/>
              <a:t> </a:t>
            </a:r>
            <a:r>
              <a:rPr lang="de-CH" baseline="0" dirty="0" err="1"/>
              <a:t>does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following</a:t>
            </a:r>
            <a:r>
              <a:rPr lang="de-CH" baseline="0" dirty="0"/>
              <a:t>:</a:t>
            </a:r>
          </a:p>
          <a:p>
            <a:r>
              <a:rPr lang="de-CH" baseline="0" dirty="0" err="1"/>
              <a:t>It</a:t>
            </a:r>
            <a:r>
              <a:rPr lang="de-CH" baseline="0" dirty="0"/>
              <a:t> </a:t>
            </a:r>
            <a:r>
              <a:rPr lang="de-CH" baseline="0" dirty="0" err="1"/>
              <a:t>determines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number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required</a:t>
            </a:r>
            <a:r>
              <a:rPr lang="de-CH" baseline="0" dirty="0"/>
              <a:t> </a:t>
            </a:r>
            <a:r>
              <a:rPr lang="de-CH" baseline="0" dirty="0" err="1"/>
              <a:t>sources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common</a:t>
            </a:r>
            <a:r>
              <a:rPr lang="de-CH" baseline="0" dirty="0"/>
              <a:t> </a:t>
            </a:r>
            <a:r>
              <a:rPr lang="de-CH" baseline="0" dirty="0" err="1"/>
              <a:t>variation</a:t>
            </a:r>
            <a:r>
              <a:rPr lang="de-CH" baseline="0" dirty="0"/>
              <a:t> (so-</a:t>
            </a:r>
            <a:r>
              <a:rPr lang="de-CH" baseline="0" dirty="0" err="1"/>
              <a:t>called</a:t>
            </a:r>
            <a:r>
              <a:rPr lang="de-CH" baseline="0" dirty="0"/>
              <a:t> </a:t>
            </a:r>
            <a:r>
              <a:rPr lang="de-CH" baseline="0" dirty="0" err="1"/>
              <a:t>factors</a:t>
            </a:r>
            <a:r>
              <a:rPr lang="de-CH" baseline="0" dirty="0"/>
              <a:t>),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explain</a:t>
            </a:r>
            <a:r>
              <a:rPr lang="de-CH" baseline="0" dirty="0"/>
              <a:t> </a:t>
            </a:r>
            <a:r>
              <a:rPr lang="de-CH" baseline="0" dirty="0" err="1"/>
              <a:t>slash</a:t>
            </a:r>
            <a:r>
              <a:rPr lang="de-CH" baseline="0" dirty="0"/>
              <a:t> </a:t>
            </a:r>
            <a:r>
              <a:rPr lang="de-CH" baseline="0" dirty="0" err="1"/>
              <a:t>model</a:t>
            </a:r>
            <a:r>
              <a:rPr lang="de-CH" baseline="0" dirty="0"/>
              <a:t> </a:t>
            </a:r>
            <a:r>
              <a:rPr lang="de-CH" baseline="0" dirty="0" err="1"/>
              <a:t>intercorrelations</a:t>
            </a:r>
            <a:r>
              <a:rPr lang="de-CH" baseline="0" dirty="0"/>
              <a:t> </a:t>
            </a:r>
            <a:r>
              <a:rPr lang="de-CH" baseline="0" dirty="0" err="1"/>
              <a:t>between</a:t>
            </a:r>
            <a:r>
              <a:rPr lang="de-CH" baseline="0" dirty="0"/>
              <a:t> </a:t>
            </a:r>
            <a:r>
              <a:rPr lang="de-CH" baseline="0" dirty="0" err="1"/>
              <a:t>items</a:t>
            </a:r>
            <a:r>
              <a:rPr lang="de-CH" baseline="0" dirty="0"/>
              <a:t>.</a:t>
            </a:r>
          </a:p>
          <a:p>
            <a:r>
              <a:rPr lang="de-CH" baseline="0" dirty="0"/>
              <a:t>In </a:t>
            </a:r>
            <a:r>
              <a:rPr lang="de-CH" baseline="0" dirty="0" err="1"/>
              <a:t>reality</a:t>
            </a:r>
            <a:r>
              <a:rPr lang="de-CH" baseline="0" dirty="0"/>
              <a:t>, </a:t>
            </a:r>
            <a:r>
              <a:rPr lang="de-CH" baseline="0" dirty="0" err="1"/>
              <a:t>students</a:t>
            </a:r>
            <a:r>
              <a:rPr lang="de-CH" baseline="0" dirty="0"/>
              <a:t>’ </a:t>
            </a:r>
            <a:r>
              <a:rPr lang="de-CH" baseline="0" dirty="0" err="1"/>
              <a:t>respones</a:t>
            </a:r>
            <a:r>
              <a:rPr lang="de-CH" baseline="0" dirty="0"/>
              <a:t> on </a:t>
            </a:r>
            <a:r>
              <a:rPr lang="de-CH" baseline="0" dirty="0" err="1"/>
              <a:t>the</a:t>
            </a:r>
            <a:r>
              <a:rPr lang="de-CH" baseline="0" dirty="0"/>
              <a:t> different </a:t>
            </a:r>
            <a:r>
              <a:rPr lang="de-CH" baseline="0" dirty="0" err="1"/>
              <a:t>items</a:t>
            </a:r>
            <a:r>
              <a:rPr lang="de-CH" baseline="0" dirty="0"/>
              <a:t> will </a:t>
            </a:r>
            <a:r>
              <a:rPr lang="de-CH" baseline="0" dirty="0" err="1"/>
              <a:t>often</a:t>
            </a:r>
            <a:r>
              <a:rPr lang="de-CH" baseline="0" dirty="0"/>
              <a:t> </a:t>
            </a:r>
            <a:r>
              <a:rPr lang="de-CH" baseline="0" dirty="0" err="1"/>
              <a:t>correlated</a:t>
            </a:r>
            <a:r>
              <a:rPr lang="de-CH" baseline="0" dirty="0"/>
              <a:t>:</a:t>
            </a:r>
          </a:p>
          <a:p>
            <a:r>
              <a:rPr lang="de-CH" baseline="0" dirty="0" err="1"/>
              <a:t>Learners</a:t>
            </a:r>
            <a:r>
              <a:rPr lang="de-CH" baseline="0" dirty="0"/>
              <a:t> </a:t>
            </a:r>
            <a:r>
              <a:rPr lang="de-CH" baseline="0" dirty="0" err="1"/>
              <a:t>who</a:t>
            </a:r>
            <a:r>
              <a:rPr lang="de-CH" baseline="0" dirty="0"/>
              <a:t> 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one</a:t>
            </a:r>
            <a:r>
              <a:rPr lang="de-CH" baseline="0" dirty="0"/>
              <a:t> item </a:t>
            </a:r>
            <a:r>
              <a:rPr lang="de-CH" baseline="0" dirty="0" err="1"/>
              <a:t>right</a:t>
            </a:r>
            <a:r>
              <a:rPr lang="de-CH" baseline="0" dirty="0"/>
              <a:t> also </a:t>
            </a:r>
            <a:r>
              <a:rPr lang="de-CH" baseline="0" dirty="0" err="1"/>
              <a:t>tend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other</a:t>
            </a:r>
            <a:r>
              <a:rPr lang="de-CH" baseline="0" dirty="0"/>
              <a:t> </a:t>
            </a:r>
            <a:r>
              <a:rPr lang="de-CH" baseline="0" dirty="0" err="1"/>
              <a:t>items</a:t>
            </a:r>
            <a:r>
              <a:rPr lang="de-CH" baseline="0" dirty="0"/>
              <a:t> </a:t>
            </a:r>
            <a:r>
              <a:rPr lang="de-CH" baseline="0" dirty="0" err="1"/>
              <a:t>right</a:t>
            </a:r>
            <a:r>
              <a:rPr lang="de-CH" baseline="0" dirty="0"/>
              <a:t>.</a:t>
            </a:r>
          </a:p>
          <a:p>
            <a:endParaRPr lang="de-CH" baseline="0" dirty="0"/>
          </a:p>
          <a:p>
            <a:endParaRPr lang="de-CH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65ED6-1323-A06D-6DBA-8DF149C00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3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33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4B9B2-FF39-95B9-FE86-296283B27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2AFD5-4BF0-B61D-6E78-7AB587F26B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EC3361-4E72-F87D-0422-F15E1AF21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B8194-DF4A-E0AB-29DF-5F37E0FA5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4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062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BB40B-B9D2-30C4-AF3F-2E208673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5FB799-F6D6-6F6E-10B6-BF19A51DF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D725BE-6A57-FF8D-A06E-3D0C3046E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0AA6-E4BA-E0D7-9B7D-CB6DC42F7D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5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80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92A8-1B5A-7673-8FB5-1B400C301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D4DF20-EF33-FD7B-20BD-8B321A5CD3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82D5C-FEEF-380A-E85C-6D10A982E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E7670-05D2-C6AF-C982-A1F3B1B15F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6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3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03232-A6D4-98BF-EF58-6E2797631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0F5E6A-FC8C-881E-BE75-5FDDC7982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3A6B30-893B-D13E-FA9F-2EA4F4CF2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BDB0A-A8DF-BDCA-1C33-52F19DD39F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7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9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EA951-ED7C-1E91-E034-60439A17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055E18-AE22-87A1-F4C8-7B4B7C412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76FA98-FF07-BEDC-9A94-636324EDF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3E4DC-15F4-FEF1-C299-11A16E076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8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76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3C2C3-D1C9-2A86-F1C9-5966DD220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C94EC-7E1C-A85E-1BF6-2970E9D0C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189121-2E8A-C279-5466-12224ADD6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0E024-D9E0-DB4E-C086-AC03FF2F5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9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545777-A483-4059-AB06-1C22186314BF}" type="datetime1">
              <a:rPr lang="de-CH" smtClean="0"/>
              <a:t>21.04.2025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73300DC-6F81-4257-9104-8FC6944C358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201E58C-5E33-42E2-A3F5-748D7AC177B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54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230-473B-4719-8AD5-E32682B5493E}" type="datetime1">
              <a:rPr lang="de-CH" smtClean="0"/>
              <a:t>21.04.2025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61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541-30E7-4B89-8B71-2DCC74891C03}" type="datetime1">
              <a:rPr lang="de-CH" smtClean="0"/>
              <a:t>21.04.2025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39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6F86CA-8F20-4F48-B7F5-8E2F10DFBE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43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800-AC15-4BDF-98BC-26581E9F845A}" type="datetime1">
              <a:rPr lang="de-CH" smtClean="0"/>
              <a:t>21.04.2025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82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C267-655E-4BE3-A3C0-1582D100555B}" type="datetime1">
              <a:rPr lang="de-CH" smtClean="0"/>
              <a:t>21.04.2025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732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ACB8-2759-48C2-832D-4D8386885D3D}" type="datetime1">
              <a:rPr lang="de-CH" smtClean="0"/>
              <a:t>21.04.2025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58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578B-16B1-4B42-BFA2-7BD62F68CDEA}" type="datetime1">
              <a:rPr lang="de-CH" smtClean="0"/>
              <a:t>21.04.2025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07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DA5D-D5FB-4228-BFC4-0BA13075C1DB}" type="datetime1">
              <a:rPr lang="de-CH" smtClean="0"/>
              <a:t>21.04.2025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64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EE2E-03BF-4260-A08B-470B5732B92F}" type="datetime1">
              <a:rPr lang="de-CH" smtClean="0"/>
              <a:t>21.04.2025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359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3077-0982-4B10-8356-033B5A9B647A}" type="datetime1">
              <a:rPr lang="de-CH" smtClean="0"/>
              <a:t>21.04.2025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179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D309-B84E-41FB-9450-3E7321A9D000}" type="datetime1">
              <a:rPr lang="de-CH" smtClean="0"/>
              <a:t>21.04.2025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331" y="63813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3D62C-CD64-4857-94BE-136163BD10E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0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eterE_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PeterE_presentations" TargetMode="External"/><Relationship Id="rId5" Type="http://schemas.openxmlformats.org/officeDocument/2006/relationships/hyperlink" Target="https://www.frontiersin.org/articles/10.3389/fpsyg.2022.986767/pdf" TargetMode="External"/><Relationship Id="rId4" Type="http://schemas.openxmlformats.org/officeDocument/2006/relationships/hyperlink" Target="https://osf.io/m8d7t/download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69740" y="3068961"/>
            <a:ext cx="925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Knowledge</a:t>
            </a:r>
            <a:endParaRPr 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1469740" y="6309320"/>
            <a:ext cx="925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Edelsbrunner</a:t>
            </a:r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434CF0-8F51-12C4-4AF3-68781D7AF254}"/>
              </a:ext>
            </a:extLst>
          </p:cNvPr>
          <p:cNvSpPr txBox="1"/>
          <p:nvPr/>
        </p:nvSpPr>
        <p:spPr>
          <a:xfrm>
            <a:off x="9048328" y="6309320"/>
            <a:ext cx="29276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PeterE_presentations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37DFB6-CA6D-184D-A29F-599A5857B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690" y="4548064"/>
            <a:ext cx="1668923" cy="16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8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126CDE-6081-6C79-DD93-39DC04C5A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FFD1CEBE-5DD3-2B92-8DEA-DB16BBDD493A}"/>
              </a:ext>
            </a:extLst>
          </p:cNvPr>
          <p:cNvSpPr/>
          <p:nvPr/>
        </p:nvSpPr>
        <p:spPr>
          <a:xfrm>
            <a:off x="2812968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Sum/mean 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4703875-EF2A-A172-AB99-649FF9BC8A6A}"/>
              </a:ext>
            </a:extLst>
          </p:cNvPr>
          <p:cNvSpPr txBox="1"/>
          <p:nvPr/>
        </p:nvSpPr>
        <p:spPr>
          <a:xfrm>
            <a:off x="3123424" y="548680"/>
            <a:ext cx="53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                                =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75119BD-2AD3-79E6-E834-6D3FF8D87BE5}"/>
              </a:ext>
            </a:extLst>
          </p:cNvPr>
          <p:cNvSpPr txBox="1"/>
          <p:nvPr/>
        </p:nvSpPr>
        <p:spPr>
          <a:xfrm>
            <a:off x="8010706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73D272-C3D3-6455-766E-8FFA8F8155DD}"/>
              </a:ext>
            </a:extLst>
          </p:cNvPr>
          <p:cNvSpPr/>
          <p:nvPr/>
        </p:nvSpPr>
        <p:spPr>
          <a:xfrm>
            <a:off x="2730934" y="402251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B0363F-2235-7DF0-E1BF-F815A71577EA}"/>
              </a:ext>
            </a:extLst>
          </p:cNvPr>
          <p:cNvSpPr/>
          <p:nvPr/>
        </p:nvSpPr>
        <p:spPr>
          <a:xfrm>
            <a:off x="3775959" y="401782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9BED86-0E18-EF20-CD59-A767B6DBB587}"/>
              </a:ext>
            </a:extLst>
          </p:cNvPr>
          <p:cNvSpPr/>
          <p:nvPr/>
        </p:nvSpPr>
        <p:spPr>
          <a:xfrm>
            <a:off x="4855680" y="401312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BD79E4D-373E-E850-22D8-33FEEF6D233F}"/>
              </a:ext>
            </a:extLst>
          </p:cNvPr>
          <p:cNvSpPr/>
          <p:nvPr/>
        </p:nvSpPr>
        <p:spPr>
          <a:xfrm>
            <a:off x="1656030" y="402251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D54267-556B-05FB-9DF9-F2D123AC3B91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129910" y="198884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D0B16C9-1FC1-3952-7E7F-7EFE2E5804E5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168103" y="1988840"/>
            <a:ext cx="3452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827B02D-5F68-1DC2-CD70-381FDCB3B36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47967" y="1988840"/>
            <a:ext cx="380494" cy="20289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3C085D6-FCEE-6943-1295-DB4077E57AF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305027" y="198884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5E74AF9-2687-F6CE-0D50-7239DEC77012}"/>
              </a:ext>
            </a:extLst>
          </p:cNvPr>
          <p:cNvSpPr txBox="1"/>
          <p:nvPr/>
        </p:nvSpPr>
        <p:spPr>
          <a:xfrm>
            <a:off x="2268333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AAB80EF-33EA-1C15-453D-99FC0772E07A}"/>
              </a:ext>
            </a:extLst>
          </p:cNvPr>
          <p:cNvSpPr txBox="1"/>
          <p:nvPr/>
        </p:nvSpPr>
        <p:spPr>
          <a:xfrm>
            <a:off x="3025327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39EB32-3104-6F21-B705-6E4AEFE34A3E}"/>
              </a:ext>
            </a:extLst>
          </p:cNvPr>
          <p:cNvSpPr txBox="1"/>
          <p:nvPr/>
        </p:nvSpPr>
        <p:spPr>
          <a:xfrm>
            <a:off x="3708493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16FBFB-2435-ECEC-2A40-3D880EBC3C73}"/>
              </a:ext>
            </a:extLst>
          </p:cNvPr>
          <p:cNvSpPr txBox="1"/>
          <p:nvPr/>
        </p:nvSpPr>
        <p:spPr>
          <a:xfrm>
            <a:off x="4420849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6BBA98F-FC27-67CD-4A16-F7ACF2A3DAE9}"/>
              </a:ext>
            </a:extLst>
          </p:cNvPr>
          <p:cNvSpPr txBox="1"/>
          <p:nvPr/>
        </p:nvSpPr>
        <p:spPr>
          <a:xfrm>
            <a:off x="1757492" y="4800463"/>
            <a:ext cx="418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constrained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(McNeish &amp; Wolf, 2020)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73FE3D2-2462-C5AA-4DC5-95104886FDCB}"/>
              </a:ext>
            </a:extLst>
          </p:cNvPr>
          <p:cNvSpPr/>
          <p:nvPr/>
        </p:nvSpPr>
        <p:spPr>
          <a:xfrm>
            <a:off x="7573538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C74F34A-D79C-3663-5FF3-D19589B11A4A}"/>
              </a:ext>
            </a:extLst>
          </p:cNvPr>
          <p:cNvSpPr/>
          <p:nvPr/>
        </p:nvSpPr>
        <p:spPr>
          <a:xfrm>
            <a:off x="8618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4C22DF1-3B35-1878-846F-D15F51391485}"/>
              </a:ext>
            </a:extLst>
          </p:cNvPr>
          <p:cNvSpPr/>
          <p:nvPr/>
        </p:nvSpPr>
        <p:spPr>
          <a:xfrm>
            <a:off x="9698284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95F93C8-DF6B-213D-6746-CCC1D0D4F146}"/>
              </a:ext>
            </a:extLst>
          </p:cNvPr>
          <p:cNvSpPr/>
          <p:nvPr/>
        </p:nvSpPr>
        <p:spPr>
          <a:xfrm>
            <a:off x="6498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1D8A1C1B-792F-D983-CE56-B1232ED5DA34}"/>
              </a:ext>
            </a:extLst>
          </p:cNvPr>
          <p:cNvSpPr/>
          <p:nvPr/>
        </p:nvSpPr>
        <p:spPr>
          <a:xfrm>
            <a:off x="7795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Factor-score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B75E4D5-F0C6-51BD-EE5B-615CF6B78378}"/>
              </a:ext>
            </a:extLst>
          </p:cNvPr>
          <p:cNvCxnSpPr>
            <a:cxnSpLocks/>
            <a:stCxn id="39" idx="3"/>
            <a:endCxn id="38" idx="0"/>
          </p:cNvCxnSpPr>
          <p:nvPr/>
        </p:nvCxnSpPr>
        <p:spPr>
          <a:xfrm flipH="1">
            <a:off x="6972514" y="182737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A5C0D2E-0727-8926-C9CC-E527C1D18732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8010707" y="1937672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BE42907-3ED2-8AC5-E2CE-0E600208DE2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690571" y="1932976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7BF063D-B3B3-936E-E8D7-6931D3C9ED9C}"/>
              </a:ext>
            </a:extLst>
          </p:cNvPr>
          <p:cNvCxnSpPr>
            <a:cxnSpLocks/>
            <a:stCxn id="39" idx="5"/>
            <a:endCxn id="37" idx="0"/>
          </p:cNvCxnSpPr>
          <p:nvPr/>
        </p:nvCxnSpPr>
        <p:spPr>
          <a:xfrm>
            <a:off x="9147631" y="182737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E895CE90-56CC-5000-84DF-C806EA07678C}"/>
              </a:ext>
            </a:extLst>
          </p:cNvPr>
          <p:cNvSpPr txBox="1"/>
          <p:nvPr/>
        </p:nvSpPr>
        <p:spPr>
          <a:xfrm>
            <a:off x="7110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7425799-7986-EF49-BC9E-B8360AEDF035}"/>
              </a:ext>
            </a:extLst>
          </p:cNvPr>
          <p:cNvSpPr txBox="1"/>
          <p:nvPr/>
        </p:nvSpPr>
        <p:spPr>
          <a:xfrm>
            <a:off x="7867931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4BCFE18-EC96-3015-57CB-FF740A30E2F3}"/>
              </a:ext>
            </a:extLst>
          </p:cNvPr>
          <p:cNvSpPr txBox="1"/>
          <p:nvPr/>
        </p:nvSpPr>
        <p:spPr>
          <a:xfrm>
            <a:off x="855109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3E6219B-7A29-89E0-0521-1B3EDB63D7FE}"/>
              </a:ext>
            </a:extLst>
          </p:cNvPr>
          <p:cNvSpPr txBox="1"/>
          <p:nvPr/>
        </p:nvSpPr>
        <p:spPr>
          <a:xfrm>
            <a:off x="9263453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A80B904-2358-4F0A-2CCD-111537FA2CFC}"/>
              </a:ext>
            </a:extLst>
          </p:cNvPr>
          <p:cNvSpPr txBox="1"/>
          <p:nvPr/>
        </p:nvSpPr>
        <p:spPr>
          <a:xfrm>
            <a:off x="1757492" y="5748564"/>
            <a:ext cx="714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items are </a:t>
            </a:r>
            <a:r>
              <a:rPr lang="de-CH" i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equally weighted</a:t>
            </a:r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Implies the </a:t>
            </a:r>
            <a:r>
              <a:rPr lang="de-CH" i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 of  equal (std</a:t>
            </a:r>
            <a:r>
              <a:rPr lang="de-CH" i="1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i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factor loadings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D7C5C3-5908-DD24-A386-D61A24FC6BE3}"/>
              </a:ext>
            </a:extLst>
          </p:cNvPr>
          <p:cNvSpPr txBox="1"/>
          <p:nvPr/>
        </p:nvSpPr>
        <p:spPr>
          <a:xfrm>
            <a:off x="7110938" y="4800462"/>
            <a:ext cx="751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score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 value by </a:t>
            </a:r>
            <a:r>
              <a:rPr lang="de-CH" i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loading 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items</a:t>
            </a:r>
            <a:endParaRPr lang="de-CH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4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79EDC1-CEAA-A68C-6FD2-BDE73DDA0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07C2BEE9-E461-87FF-F988-6EB91C1F38A1}"/>
              </a:ext>
            </a:extLst>
          </p:cNvPr>
          <p:cNvSpPr txBox="1"/>
          <p:nvPr/>
        </p:nvSpPr>
        <p:spPr>
          <a:xfrm>
            <a:off x="3123424" y="548680"/>
            <a:ext cx="53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                                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F035A3B-D3D0-6243-6474-BFB1827853CF}"/>
              </a:ext>
            </a:extLst>
          </p:cNvPr>
          <p:cNvSpPr/>
          <p:nvPr/>
        </p:nvSpPr>
        <p:spPr>
          <a:xfrm>
            <a:off x="2730934" y="402251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A2F439-A009-9CC3-C125-37CEB9738104}"/>
              </a:ext>
            </a:extLst>
          </p:cNvPr>
          <p:cNvSpPr/>
          <p:nvPr/>
        </p:nvSpPr>
        <p:spPr>
          <a:xfrm>
            <a:off x="3775959" y="401782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057EF4-9FBF-4ED0-1A4C-5025676E6434}"/>
              </a:ext>
            </a:extLst>
          </p:cNvPr>
          <p:cNvSpPr/>
          <p:nvPr/>
        </p:nvSpPr>
        <p:spPr>
          <a:xfrm>
            <a:off x="4855680" y="401312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B08A47-C168-09EB-B420-D48B3DEF2738}"/>
              </a:ext>
            </a:extLst>
          </p:cNvPr>
          <p:cNvSpPr/>
          <p:nvPr/>
        </p:nvSpPr>
        <p:spPr>
          <a:xfrm>
            <a:off x="1656030" y="402251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AA75193-A1CC-B6A1-12C7-9B4AADFE0B6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129910" y="198884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1577988-0736-796E-F613-C4A0C4A812F1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168103" y="1988840"/>
            <a:ext cx="3452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5F66AF3-A93E-B249-091D-F5FCE64E84F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47967" y="1988840"/>
            <a:ext cx="380494" cy="20289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28375AE-371B-FD90-5499-A7364BD2D84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305027" y="198884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86DFF1B-48C3-3C6B-87B8-6652BE68AD16}"/>
              </a:ext>
            </a:extLst>
          </p:cNvPr>
          <p:cNvSpPr txBox="1"/>
          <p:nvPr/>
        </p:nvSpPr>
        <p:spPr>
          <a:xfrm>
            <a:off x="2268333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DF48F30-8FBB-8FFE-03E4-B5A223029A1E}"/>
              </a:ext>
            </a:extLst>
          </p:cNvPr>
          <p:cNvSpPr txBox="1"/>
          <p:nvPr/>
        </p:nvSpPr>
        <p:spPr>
          <a:xfrm>
            <a:off x="3025327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26BAF79-A925-7FDF-22A9-4888F16EE520}"/>
              </a:ext>
            </a:extLst>
          </p:cNvPr>
          <p:cNvSpPr txBox="1"/>
          <p:nvPr/>
        </p:nvSpPr>
        <p:spPr>
          <a:xfrm>
            <a:off x="3708493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FE987B0-5D45-FF9F-7748-E68E1A304295}"/>
              </a:ext>
            </a:extLst>
          </p:cNvPr>
          <p:cNvSpPr txBox="1"/>
          <p:nvPr/>
        </p:nvSpPr>
        <p:spPr>
          <a:xfrm>
            <a:off x="4420849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71B08C-7B9E-3308-3FCD-4BD50E3F33AE}"/>
              </a:ext>
            </a:extLst>
          </p:cNvPr>
          <p:cNvSpPr txBox="1"/>
          <p:nvPr/>
        </p:nvSpPr>
        <p:spPr>
          <a:xfrm>
            <a:off x="1757492" y="4800463"/>
            <a:ext cx="418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constrained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(McNeish &amp; Wolf, 2020)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80D823E-9D38-BA24-790A-E445D975BA0D}"/>
              </a:ext>
            </a:extLst>
          </p:cNvPr>
          <p:cNvSpPr txBox="1"/>
          <p:nvPr/>
        </p:nvSpPr>
        <p:spPr>
          <a:xfrm>
            <a:off x="4943872" y="133390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1*Item 1 + 1*Item 2 + 1*Item 3 + 1*Item 4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6815284-232E-98E5-1C60-1F221229C62E}"/>
              </a:ext>
            </a:extLst>
          </p:cNvPr>
          <p:cNvSpPr txBox="1"/>
          <p:nvPr/>
        </p:nvSpPr>
        <p:spPr>
          <a:xfrm>
            <a:off x="4855680" y="1729711"/>
            <a:ext cx="642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(1*Item 1 + 1*Item 2 + 1*Item 3 + 1*Item 4)</a:t>
            </a:r>
          </a:p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Number of items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1D630A0-7A1E-15DD-15F9-0DD21D2E2765}"/>
              </a:ext>
            </a:extLst>
          </p:cNvPr>
          <p:cNvSpPr txBox="1"/>
          <p:nvPr/>
        </p:nvSpPr>
        <p:spPr>
          <a:xfrm>
            <a:off x="5896779" y="2388944"/>
            <a:ext cx="48782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Sum score implies the assumption of equal loadings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This assumption can be tested via factor analysis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Empirically this assumption is (almost) never given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Conclusion: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of sum scores/means 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should use factor scores/SEM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7345120-E63C-FDFB-CC36-460E58E6B35F}"/>
              </a:ext>
            </a:extLst>
          </p:cNvPr>
          <p:cNvSpPr txBox="1"/>
          <p:nvPr/>
        </p:nvSpPr>
        <p:spPr>
          <a:xfrm>
            <a:off x="5867337" y="568923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(IRT/person estimtes)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A80B904-2358-4F0A-2CCD-111537FA2CFC}"/>
              </a:ext>
            </a:extLst>
          </p:cNvPr>
          <p:cNvSpPr txBox="1"/>
          <p:nvPr/>
        </p:nvSpPr>
        <p:spPr>
          <a:xfrm>
            <a:off x="1757492" y="5748564"/>
            <a:ext cx="714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items are </a:t>
            </a:r>
            <a:r>
              <a:rPr lang="de-CH" i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 equally</a:t>
            </a:r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Implies the </a:t>
            </a:r>
            <a:r>
              <a:rPr lang="de-CH" i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 of  equal (std</a:t>
            </a:r>
            <a:r>
              <a:rPr lang="de-CH" i="1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i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factor loadings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FD1CEBE-5DD3-2B92-8DEA-DB16BBDD493A}"/>
              </a:ext>
            </a:extLst>
          </p:cNvPr>
          <p:cNvSpPr/>
          <p:nvPr/>
        </p:nvSpPr>
        <p:spPr>
          <a:xfrm>
            <a:off x="2812968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Sum/mean 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6127B1-E30C-8CAA-51C9-3F85DFD2D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8C181BD-6E78-3EC1-F124-624CE9DA7025}"/>
              </a:ext>
            </a:extLst>
          </p:cNvPr>
          <p:cNvSpPr txBox="1"/>
          <p:nvPr/>
        </p:nvSpPr>
        <p:spPr>
          <a:xfrm>
            <a:off x="5007787" y="13385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we generally use factor scores (or SEM/IRT) instead of sum/mean scores?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1D630A0-7A1E-15DD-15F9-0DD21D2E2765}"/>
              </a:ext>
            </a:extLst>
          </p:cNvPr>
          <p:cNvSpPr txBox="1"/>
          <p:nvPr/>
        </p:nvSpPr>
        <p:spPr>
          <a:xfrm>
            <a:off x="5896779" y="2388944"/>
            <a:ext cx="48782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Sum score implies the assumption of equal loadings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This assumption can be tested via factor analysis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Empirically this assumption is (almost) never given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Conclusion: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of sum scores/means 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should use factor scores/SEM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3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BB868D-FE1E-3C49-6AEC-416B8F75E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A7D030F-8AF2-2B67-66F6-D18ED61221A4}"/>
              </a:ext>
            </a:extLst>
          </p:cNvPr>
          <p:cNvCxnSpPr>
            <a:cxnSpLocks/>
          </p:cNvCxnSpPr>
          <p:nvPr/>
        </p:nvCxnSpPr>
        <p:spPr>
          <a:xfrm>
            <a:off x="4367809" y="2564904"/>
            <a:ext cx="1499529" cy="216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97797AE-05A0-0DC8-1DAC-8E4689D67A81}"/>
              </a:ext>
            </a:extLst>
          </p:cNvPr>
          <p:cNvSpPr txBox="1"/>
          <p:nvPr/>
        </p:nvSpPr>
        <p:spPr>
          <a:xfrm>
            <a:off x="3323692" y="23035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Bullshit!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F2ECA3D-61F4-D998-CFB8-4972C3D55FAD}"/>
              </a:ext>
            </a:extLst>
          </p:cNvPr>
          <p:cNvCxnSpPr>
            <a:cxnSpLocks/>
          </p:cNvCxnSpPr>
          <p:nvPr/>
        </p:nvCxnSpPr>
        <p:spPr>
          <a:xfrm>
            <a:off x="4367809" y="4785448"/>
            <a:ext cx="1499529" cy="216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A48DEC2-5F23-2DB7-A4CB-B04C9605FE22}"/>
              </a:ext>
            </a:extLst>
          </p:cNvPr>
          <p:cNvSpPr txBox="1"/>
          <p:nvPr/>
        </p:nvSpPr>
        <p:spPr>
          <a:xfrm>
            <a:off x="3323692" y="45241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Bullshit!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2A513788-8AA5-AA9A-362F-693502081A31}"/>
              </a:ext>
            </a:extLst>
          </p:cNvPr>
          <p:cNvCxnSpPr>
            <a:cxnSpLocks/>
          </p:cNvCxnSpPr>
          <p:nvPr/>
        </p:nvCxnSpPr>
        <p:spPr>
          <a:xfrm>
            <a:off x="4367809" y="3446114"/>
            <a:ext cx="1499529" cy="216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4E7DACB2-FD5E-0BE9-3FE1-68FE3F50BA18}"/>
              </a:ext>
            </a:extLst>
          </p:cNvPr>
          <p:cNvSpPr txBox="1"/>
          <p:nvPr/>
        </p:nvSpPr>
        <p:spPr>
          <a:xfrm>
            <a:off x="3215680" y="31847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course!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AE55DC2-5A2F-56B3-5049-891D85A45DE9}"/>
              </a:ext>
            </a:extLst>
          </p:cNvPr>
          <p:cNvCxnSpPr>
            <a:cxnSpLocks/>
          </p:cNvCxnSpPr>
          <p:nvPr/>
        </p:nvCxnSpPr>
        <p:spPr>
          <a:xfrm>
            <a:off x="4363904" y="4250283"/>
            <a:ext cx="1499529" cy="216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58BA8D77-FAC5-524E-C25A-FBBF26D00600}"/>
              </a:ext>
            </a:extLst>
          </p:cNvPr>
          <p:cNvSpPr txBox="1"/>
          <p:nvPr/>
        </p:nvSpPr>
        <p:spPr>
          <a:xfrm>
            <a:off x="3319787" y="398896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Yes!</a:t>
            </a:r>
          </a:p>
        </p:txBody>
      </p: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6A25F166-3E74-6144-F5BA-1BFDE4A92A06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3323692" y="2488250"/>
            <a:ext cx="12700" cy="2220544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933ED56-7FB3-CBBB-B1EF-605405850ED5}"/>
              </a:ext>
            </a:extLst>
          </p:cNvPr>
          <p:cNvSpPr txBox="1"/>
          <p:nvPr/>
        </p:nvSpPr>
        <p:spPr>
          <a:xfrm>
            <a:off x="2073847" y="3477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endParaRPr lang="de-CH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1D630A0-7A1E-15DD-15F9-0DD21D2E2765}"/>
              </a:ext>
            </a:extLst>
          </p:cNvPr>
          <p:cNvSpPr txBox="1"/>
          <p:nvPr/>
        </p:nvSpPr>
        <p:spPr>
          <a:xfrm>
            <a:off x="5896779" y="2388944"/>
            <a:ext cx="48782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Sum score implies the assumption of equal loadings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This assumption can be tested via factor analysis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Empirically this assumption is (almost) never given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Conclusion: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of sum scores/means 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should use factor scores/SEM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76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" grpId="0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69686D-212F-5782-D5EB-4AB62B1AF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4725627" y="548680"/>
            <a:ext cx="4878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Sum score implies the assumption of </a:t>
            </a:r>
            <a:r>
              <a:rPr lang="de-CH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factor model 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equal loadings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C2EF8DF-BB96-1C45-DAEB-1F260CEFA31B}"/>
              </a:ext>
            </a:extLst>
          </p:cNvPr>
          <p:cNvSpPr/>
          <p:nvPr/>
        </p:nvSpPr>
        <p:spPr>
          <a:xfrm>
            <a:off x="5292869" y="4725144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6EAE4B-9F26-8A04-8B3F-0E5DB04C5394}"/>
              </a:ext>
            </a:extLst>
          </p:cNvPr>
          <p:cNvSpPr/>
          <p:nvPr/>
        </p:nvSpPr>
        <p:spPr>
          <a:xfrm>
            <a:off x="6337894" y="4720448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5520F76-47F7-DC50-8258-253CAC503D5D}"/>
              </a:ext>
            </a:extLst>
          </p:cNvPr>
          <p:cNvSpPr/>
          <p:nvPr/>
        </p:nvSpPr>
        <p:spPr>
          <a:xfrm>
            <a:off x="7417615" y="4715752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0F24A0-1F6D-26AD-F337-85520F16DA81}"/>
              </a:ext>
            </a:extLst>
          </p:cNvPr>
          <p:cNvSpPr/>
          <p:nvPr/>
        </p:nvSpPr>
        <p:spPr>
          <a:xfrm>
            <a:off x="4217965" y="4725144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7D04C06-C189-6C3B-FFA8-AB2E99D6C285}"/>
              </a:ext>
            </a:extLst>
          </p:cNvPr>
          <p:cNvSpPr/>
          <p:nvPr/>
        </p:nvSpPr>
        <p:spPr>
          <a:xfrm>
            <a:off x="5514782" y="1953914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Factor-score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BFB9EA7-A483-9B72-479D-BB2757D401F1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4691845" y="2691466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B4086C0-9752-4E90-7EE8-0A5D4E2DEC1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730038" y="2801768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A5E3B0E-A55F-F72E-6332-8D73752D71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409902" y="2797072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48C2375-F8EE-FADB-93F8-5716629E8AA1}"/>
              </a:ext>
            </a:extLst>
          </p:cNvPr>
          <p:cNvCxnSpPr>
            <a:cxnSpLocks/>
            <a:stCxn id="11" idx="5"/>
            <a:endCxn id="9" idx="0"/>
          </p:cNvCxnSpPr>
          <p:nvPr/>
        </p:nvCxnSpPr>
        <p:spPr>
          <a:xfrm>
            <a:off x="6866962" y="2691466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E40ED2A-662B-11E3-3593-C9E147922239}"/>
              </a:ext>
            </a:extLst>
          </p:cNvPr>
          <p:cNvSpPr txBox="1"/>
          <p:nvPr/>
        </p:nvSpPr>
        <p:spPr>
          <a:xfrm>
            <a:off x="4830268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A4BBB9-96EA-CC29-E615-9C5B28197B2A}"/>
              </a:ext>
            </a:extLst>
          </p:cNvPr>
          <p:cNvSpPr txBox="1"/>
          <p:nvPr/>
        </p:nvSpPr>
        <p:spPr>
          <a:xfrm>
            <a:off x="5587262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3A45A58-D063-FFC7-E24A-4FC98E373D17}"/>
              </a:ext>
            </a:extLst>
          </p:cNvPr>
          <p:cNvSpPr txBox="1"/>
          <p:nvPr/>
        </p:nvSpPr>
        <p:spPr>
          <a:xfrm>
            <a:off x="6270428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EBB7333-B64B-1497-07FE-6B2E834FBC03}"/>
              </a:ext>
            </a:extLst>
          </p:cNvPr>
          <p:cNvSpPr txBox="1"/>
          <p:nvPr/>
        </p:nvSpPr>
        <p:spPr>
          <a:xfrm>
            <a:off x="6982784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68789A1-997C-8428-EB5B-1F0CDC94F233}"/>
              </a:ext>
            </a:extLst>
          </p:cNvPr>
          <p:cNvCxnSpPr/>
          <p:nvPr/>
        </p:nvCxnSpPr>
        <p:spPr>
          <a:xfrm rot="5400000" flipH="1" flipV="1">
            <a:off x="5186196" y="4210745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D2C7F678-6D9C-BEAD-874F-A66E652325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33124" y="4197314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96A4518E-B85C-5BB9-5B9B-0B68A36C11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85113" y="4200987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ADED3654-CF94-BF46-1BE9-CE4C9D52F0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14028" y="3678216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B458345D-C9F3-5177-E55F-FC677035FF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52585" y="3673157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9F75BF5C-5231-EAC1-D1ED-38D7EADD34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33489" y="3154059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4A7FB98C-90F9-63B9-58C6-1C9B9F90F6CC}"/>
              </a:ext>
            </a:extLst>
          </p:cNvPr>
          <p:cNvSpPr/>
          <p:nvPr/>
        </p:nvSpPr>
        <p:spPr>
          <a:xfrm>
            <a:off x="4193221" y="5656568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Error</a:t>
            </a:r>
            <a:endParaRPr lang="de-CH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C359D3E-7C3E-1D0C-E878-6435DB8F40C5}"/>
              </a:ext>
            </a:extLst>
          </p:cNvPr>
          <p:cNvSpPr/>
          <p:nvPr/>
        </p:nvSpPr>
        <p:spPr>
          <a:xfrm>
            <a:off x="5250727" y="5656568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Error</a:t>
            </a:r>
            <a:endParaRPr lang="de-CH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19F5914-355D-5F2E-2004-ACA3DA4387A9}"/>
              </a:ext>
            </a:extLst>
          </p:cNvPr>
          <p:cNvSpPr/>
          <p:nvPr/>
        </p:nvSpPr>
        <p:spPr>
          <a:xfrm>
            <a:off x="6291773" y="5656568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Error</a:t>
            </a:r>
            <a:endParaRPr lang="de-CH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BC1B7B9-5B73-836F-B902-04C191F3F6A0}"/>
              </a:ext>
            </a:extLst>
          </p:cNvPr>
          <p:cNvSpPr/>
          <p:nvPr/>
        </p:nvSpPr>
        <p:spPr>
          <a:xfrm>
            <a:off x="7360134" y="5656568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Error</a:t>
            </a:r>
            <a:endParaRPr lang="de-CH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C682C2F-F088-AC6C-7E98-B6DD27BD1BCE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V="1">
            <a:off x="4667100" y="5301208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409A7A3-5549-D5C8-78A0-3A2A4BF55ADC}"/>
              </a:ext>
            </a:extLst>
          </p:cNvPr>
          <p:cNvCxnSpPr/>
          <p:nvPr/>
        </p:nvCxnSpPr>
        <p:spPr>
          <a:xfrm flipV="1">
            <a:off x="5734407" y="5281927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960B347-1228-3B21-65E3-3A4740395724}"/>
              </a:ext>
            </a:extLst>
          </p:cNvPr>
          <p:cNvCxnSpPr/>
          <p:nvPr/>
        </p:nvCxnSpPr>
        <p:spPr>
          <a:xfrm flipV="1">
            <a:off x="6778024" y="5301208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0A82A90-5994-2EBB-CC00-7C3840D7CD88}"/>
              </a:ext>
            </a:extLst>
          </p:cNvPr>
          <p:cNvCxnSpPr/>
          <p:nvPr/>
        </p:nvCxnSpPr>
        <p:spPr>
          <a:xfrm flipV="1">
            <a:off x="7824192" y="5286950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4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CFAD3D-26BC-7176-380A-4B1708508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50841D6-46A4-CCCF-B98F-773794D2CE9E}"/>
              </a:ext>
            </a:extLst>
          </p:cNvPr>
          <p:cNvSpPr/>
          <p:nvPr/>
        </p:nvSpPr>
        <p:spPr>
          <a:xfrm>
            <a:off x="5292869" y="4725144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8898554-E17F-F6CA-4007-672548E10FC8}"/>
              </a:ext>
            </a:extLst>
          </p:cNvPr>
          <p:cNvSpPr/>
          <p:nvPr/>
        </p:nvSpPr>
        <p:spPr>
          <a:xfrm>
            <a:off x="6337894" y="4720448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05CD4BC-4E46-1D53-E321-5CA871291875}"/>
              </a:ext>
            </a:extLst>
          </p:cNvPr>
          <p:cNvSpPr/>
          <p:nvPr/>
        </p:nvSpPr>
        <p:spPr>
          <a:xfrm>
            <a:off x="7417615" y="4715752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8E905DD-816D-21CF-81CF-4CA3B46D00DC}"/>
              </a:ext>
            </a:extLst>
          </p:cNvPr>
          <p:cNvSpPr/>
          <p:nvPr/>
        </p:nvSpPr>
        <p:spPr>
          <a:xfrm>
            <a:off x="4217965" y="4725144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96516C8-993C-0742-CB01-7A6987BB215F}"/>
              </a:ext>
            </a:extLst>
          </p:cNvPr>
          <p:cNvSpPr/>
          <p:nvPr/>
        </p:nvSpPr>
        <p:spPr>
          <a:xfrm>
            <a:off x="5514782" y="1953914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Compo-site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C7FF88-D9A0-566E-752E-1B6C06CF70C0}"/>
              </a:ext>
            </a:extLst>
          </p:cNvPr>
          <p:cNvCxnSpPr>
            <a:cxnSpLocks/>
            <a:stCxn id="10" idx="0"/>
            <a:endCxn id="11" idx="3"/>
          </p:cNvCxnSpPr>
          <p:nvPr/>
        </p:nvCxnSpPr>
        <p:spPr>
          <a:xfrm flipV="1">
            <a:off x="4691845" y="2691466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7907C3D-10E2-8E5E-1160-C57D6E9B25AD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730038" y="2818010"/>
            <a:ext cx="293955" cy="1907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088A51A-9282-DC79-4C0A-C25C5041E1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600056" y="2818010"/>
            <a:ext cx="190340" cy="19024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0DFED36-A8E9-2110-A132-07CA8CB7BF97}"/>
              </a:ext>
            </a:extLst>
          </p:cNvPr>
          <p:cNvCxnSpPr>
            <a:cxnSpLocks/>
            <a:stCxn id="9" idx="0"/>
            <a:endCxn id="11" idx="5"/>
          </p:cNvCxnSpPr>
          <p:nvPr/>
        </p:nvCxnSpPr>
        <p:spPr>
          <a:xfrm flipH="1" flipV="1">
            <a:off x="6866962" y="2691466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2FDFCF2-F464-D6AE-FA49-75D0AAC86B6D}"/>
              </a:ext>
            </a:extLst>
          </p:cNvPr>
          <p:cNvSpPr txBox="1"/>
          <p:nvPr/>
        </p:nvSpPr>
        <p:spPr>
          <a:xfrm>
            <a:off x="4830268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5B43CAB-D67A-BFA9-9395-AE3D26BF1606}"/>
              </a:ext>
            </a:extLst>
          </p:cNvPr>
          <p:cNvSpPr txBox="1"/>
          <p:nvPr/>
        </p:nvSpPr>
        <p:spPr>
          <a:xfrm>
            <a:off x="5587262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95F1D44-50E2-03AD-5828-396A0378D96C}"/>
              </a:ext>
            </a:extLst>
          </p:cNvPr>
          <p:cNvSpPr txBox="1"/>
          <p:nvPr/>
        </p:nvSpPr>
        <p:spPr>
          <a:xfrm>
            <a:off x="6270428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D7CCE3E-E2D6-9CB7-7C83-D7CA2EED8A0B}"/>
              </a:ext>
            </a:extLst>
          </p:cNvPr>
          <p:cNvSpPr txBox="1"/>
          <p:nvPr/>
        </p:nvSpPr>
        <p:spPr>
          <a:xfrm>
            <a:off x="6982784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50AADFCD-7EAB-6C56-9787-9429BA413BFB}"/>
              </a:ext>
            </a:extLst>
          </p:cNvPr>
          <p:cNvCxnSpPr/>
          <p:nvPr/>
        </p:nvCxnSpPr>
        <p:spPr>
          <a:xfrm rot="5400000" flipH="1" flipV="1">
            <a:off x="5186196" y="4210745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505938CF-1D72-3177-B923-458C512B6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33124" y="4197314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0A04789B-0BFF-A5AE-F958-A1E840C1E2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85113" y="4200987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B51F8F15-1D77-C023-D284-25FF972941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14028" y="3678216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45A47B9B-8277-5D62-6B43-B89F8B4F8C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52585" y="3673157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DBD0F5F6-30BB-1443-A2EF-E661EF8516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33489" y="3154059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4725627" y="548680"/>
            <a:ext cx="4878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Sum score implies the assumption of </a:t>
            </a:r>
            <a:r>
              <a:rPr lang="de-CH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composite model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36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BA484E9-F3DB-79B5-1E13-AC893F297A50}"/>
              </a:ext>
            </a:extLst>
          </p:cNvPr>
          <p:cNvSpPr/>
          <p:nvPr/>
        </p:nvSpPr>
        <p:spPr>
          <a:xfrm>
            <a:off x="5292869" y="4725144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B88FD6-22D8-913A-42CA-BE2529B64C60}"/>
              </a:ext>
            </a:extLst>
          </p:cNvPr>
          <p:cNvSpPr/>
          <p:nvPr/>
        </p:nvSpPr>
        <p:spPr>
          <a:xfrm>
            <a:off x="6337894" y="4720448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A18ED62-0D71-3139-28FF-C403D3828B1B}"/>
              </a:ext>
            </a:extLst>
          </p:cNvPr>
          <p:cNvSpPr/>
          <p:nvPr/>
        </p:nvSpPr>
        <p:spPr>
          <a:xfrm>
            <a:off x="7417615" y="4715752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88D36F-AC34-8C78-715F-2D28BAC22EB9}"/>
              </a:ext>
            </a:extLst>
          </p:cNvPr>
          <p:cNvSpPr/>
          <p:nvPr/>
        </p:nvSpPr>
        <p:spPr>
          <a:xfrm>
            <a:off x="4217965" y="4725144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90F314-D226-CF7D-10F4-FC5F0FEC6E30}"/>
              </a:ext>
            </a:extLst>
          </p:cNvPr>
          <p:cNvSpPr txBox="1"/>
          <p:nvPr/>
        </p:nvSpPr>
        <p:spPr>
          <a:xfrm>
            <a:off x="5029120" y="4054913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81B23D7-3CE8-2250-9551-B0D5B813C640}"/>
              </a:ext>
            </a:extLst>
          </p:cNvPr>
          <p:cNvSpPr txBox="1"/>
          <p:nvPr/>
        </p:nvSpPr>
        <p:spPr>
          <a:xfrm>
            <a:off x="5730036" y="405619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6984774-51C6-1566-25AF-D36844A60D9C}"/>
              </a:ext>
            </a:extLst>
          </p:cNvPr>
          <p:cNvSpPr txBox="1"/>
          <p:nvPr/>
        </p:nvSpPr>
        <p:spPr>
          <a:xfrm>
            <a:off x="6575105" y="411334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952FB35-C07A-A61F-33F4-9A7E3F03EB7D}"/>
              </a:ext>
            </a:extLst>
          </p:cNvPr>
          <p:cNvSpPr txBox="1"/>
          <p:nvPr/>
        </p:nvSpPr>
        <p:spPr>
          <a:xfrm>
            <a:off x="7408734" y="409582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3B1629D7-175D-1CAA-2C96-A715D2FC05C0}"/>
              </a:ext>
            </a:extLst>
          </p:cNvPr>
          <p:cNvCxnSpPr/>
          <p:nvPr/>
        </p:nvCxnSpPr>
        <p:spPr>
          <a:xfrm rot="5400000" flipH="1" flipV="1">
            <a:off x="5186196" y="4210745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3B9789CC-1612-1B3D-7FFE-863776167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33124" y="4197314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74E5CF4A-D0F7-CF23-D5E9-FBD4D2A774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85113" y="4200987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78359243-F856-DC14-A2ED-BB5A55FB34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14028" y="3678216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45ED00D8-C820-B631-724F-443EF8817F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52585" y="3673157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20E25E34-50BB-34F5-A019-03379237EC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33489" y="3154059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">
            <a:extLst>
              <a:ext uri="{FF2B5EF4-FFF2-40B4-BE49-F238E27FC236}">
                <a16:creationId xmlns:a16="http://schemas.microsoft.com/office/drawing/2014/main" id="{8BD3C456-1BB4-C132-76CA-1D9ED31812A8}"/>
              </a:ext>
            </a:extLst>
          </p:cNvPr>
          <p:cNvSpPr txBox="1"/>
          <p:nvPr/>
        </p:nvSpPr>
        <p:spPr>
          <a:xfrm>
            <a:off x="3999641" y="5308707"/>
            <a:ext cx="2862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glass</a:t>
            </a:r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70113968-175B-1E11-F055-54E430D4A922}"/>
              </a:ext>
            </a:extLst>
          </p:cNvPr>
          <p:cNvSpPr txBox="1"/>
          <p:nvPr/>
        </p:nvSpPr>
        <p:spPr>
          <a:xfrm>
            <a:off x="5415123" y="5474251"/>
            <a:ext cx="988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accerlating vehicle</a:t>
            </a:r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C713E17F-05A2-E332-E163-804BD714CCB3}"/>
              </a:ext>
            </a:extLst>
          </p:cNvPr>
          <p:cNvSpPr txBox="1"/>
          <p:nvPr/>
        </p:nvSpPr>
        <p:spPr>
          <a:xfrm>
            <a:off x="6048038" y="5308707"/>
            <a:ext cx="1527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boat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503B73BD-047E-8A4B-E722-726E5B10EF4A}"/>
              </a:ext>
            </a:extLst>
          </p:cNvPr>
          <p:cNvSpPr txBox="1"/>
          <p:nvPr/>
        </p:nvSpPr>
        <p:spPr>
          <a:xfrm>
            <a:off x="6703110" y="5478914"/>
            <a:ext cx="2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balls on horizontal plane </a:t>
            </a:r>
            <a:endParaRPr lang="de-CH" sz="900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4725627" y="548680"/>
            <a:ext cx="4878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Sum score implies the assumption of </a:t>
            </a:r>
            <a:r>
              <a:rPr lang="de-CH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network model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4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1675405" y="1459191"/>
            <a:ext cx="4878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model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C2EF8DF-BB96-1C45-DAEB-1F260CEFA31B}"/>
              </a:ext>
            </a:extLst>
          </p:cNvPr>
          <p:cNvSpPr/>
          <p:nvPr/>
        </p:nvSpPr>
        <p:spPr>
          <a:xfrm>
            <a:off x="1378966" y="4734536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D6EAE4B-9F26-8A04-8B3F-0E5DB04C5394}"/>
              </a:ext>
            </a:extLst>
          </p:cNvPr>
          <p:cNvSpPr/>
          <p:nvPr/>
        </p:nvSpPr>
        <p:spPr>
          <a:xfrm>
            <a:off x="2423991" y="4729840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5520F76-47F7-DC50-8258-253CAC503D5D}"/>
              </a:ext>
            </a:extLst>
          </p:cNvPr>
          <p:cNvSpPr/>
          <p:nvPr/>
        </p:nvSpPr>
        <p:spPr>
          <a:xfrm>
            <a:off x="3503712" y="4725144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F0F24A0-1F6D-26AD-F337-85520F16DA81}"/>
              </a:ext>
            </a:extLst>
          </p:cNvPr>
          <p:cNvSpPr/>
          <p:nvPr/>
        </p:nvSpPr>
        <p:spPr>
          <a:xfrm>
            <a:off x="304062" y="4734536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7D04C06-C189-6C3B-FFA8-AB2E99D6C285}"/>
              </a:ext>
            </a:extLst>
          </p:cNvPr>
          <p:cNvSpPr/>
          <p:nvPr/>
        </p:nvSpPr>
        <p:spPr>
          <a:xfrm>
            <a:off x="1600879" y="1963306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Factor-score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BFB9EA7-A483-9B72-479D-BB2757D401F1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777942" y="2700858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B4086C0-9752-4E90-7EE8-0A5D4E2DEC1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816135" y="2811160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A5E3B0E-A55F-F72E-6332-8D73752D718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495999" y="2806464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48C2375-F8EE-FADB-93F8-5716629E8AA1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2953059" y="2700858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E40ED2A-662B-11E3-3593-C9E147922239}"/>
              </a:ext>
            </a:extLst>
          </p:cNvPr>
          <p:cNvSpPr txBox="1"/>
          <p:nvPr/>
        </p:nvSpPr>
        <p:spPr>
          <a:xfrm>
            <a:off x="916365" y="339877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EA4BBB9-96EA-CC29-E615-9C5B28197B2A}"/>
              </a:ext>
            </a:extLst>
          </p:cNvPr>
          <p:cNvSpPr txBox="1"/>
          <p:nvPr/>
        </p:nvSpPr>
        <p:spPr>
          <a:xfrm>
            <a:off x="1673359" y="339877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3A45A58-D063-FFC7-E24A-4FC98E373D17}"/>
              </a:ext>
            </a:extLst>
          </p:cNvPr>
          <p:cNvSpPr txBox="1"/>
          <p:nvPr/>
        </p:nvSpPr>
        <p:spPr>
          <a:xfrm>
            <a:off x="2356525" y="339877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EBB7333-B64B-1497-07FE-6B2E834FBC03}"/>
              </a:ext>
            </a:extLst>
          </p:cNvPr>
          <p:cNvSpPr txBox="1"/>
          <p:nvPr/>
        </p:nvSpPr>
        <p:spPr>
          <a:xfrm>
            <a:off x="3068881" y="339877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0" name="Verbinder: gekrümmt 19">
            <a:extLst>
              <a:ext uri="{FF2B5EF4-FFF2-40B4-BE49-F238E27FC236}">
                <a16:creationId xmlns:a16="http://schemas.microsoft.com/office/drawing/2014/main" id="{068789A1-997C-8428-EB5B-1F0CDC94F233}"/>
              </a:ext>
            </a:extLst>
          </p:cNvPr>
          <p:cNvCxnSpPr/>
          <p:nvPr/>
        </p:nvCxnSpPr>
        <p:spPr>
          <a:xfrm rot="5400000" flipH="1" flipV="1">
            <a:off x="1272293" y="4220137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krümmt 20">
            <a:extLst>
              <a:ext uri="{FF2B5EF4-FFF2-40B4-BE49-F238E27FC236}">
                <a16:creationId xmlns:a16="http://schemas.microsoft.com/office/drawing/2014/main" id="{D2C7F678-6D9C-BEAD-874F-A66E652325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19221" y="4206706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krümmt 21">
            <a:extLst>
              <a:ext uri="{FF2B5EF4-FFF2-40B4-BE49-F238E27FC236}">
                <a16:creationId xmlns:a16="http://schemas.microsoft.com/office/drawing/2014/main" id="{96A4518E-B85C-5BB9-5B9B-0B68A36C11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1210" y="4210379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krümmt 22">
            <a:extLst>
              <a:ext uri="{FF2B5EF4-FFF2-40B4-BE49-F238E27FC236}">
                <a16:creationId xmlns:a16="http://schemas.microsoft.com/office/drawing/2014/main" id="{ADED3654-CF94-BF46-1BE9-CE4C9D52F0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00125" y="3687608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krümmt 23">
            <a:extLst>
              <a:ext uri="{FF2B5EF4-FFF2-40B4-BE49-F238E27FC236}">
                <a16:creationId xmlns:a16="http://schemas.microsoft.com/office/drawing/2014/main" id="{B458345D-C9F3-5177-E55F-FC677035FF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8682" y="3682549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krümmt 24">
            <a:extLst>
              <a:ext uri="{FF2B5EF4-FFF2-40B4-BE49-F238E27FC236}">
                <a16:creationId xmlns:a16="http://schemas.microsoft.com/office/drawing/2014/main" id="{9F75BF5C-5231-EAC1-D1ED-38D7EADD34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19586" y="3163451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4A7FB98C-90F9-63B9-58C6-1C9B9F90F6CC}"/>
              </a:ext>
            </a:extLst>
          </p:cNvPr>
          <p:cNvSpPr/>
          <p:nvPr/>
        </p:nvSpPr>
        <p:spPr>
          <a:xfrm>
            <a:off x="279318" y="5665960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Error</a:t>
            </a:r>
            <a:endParaRPr lang="de-CH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C359D3E-7C3E-1D0C-E878-6435DB8F40C5}"/>
              </a:ext>
            </a:extLst>
          </p:cNvPr>
          <p:cNvSpPr/>
          <p:nvPr/>
        </p:nvSpPr>
        <p:spPr>
          <a:xfrm>
            <a:off x="1336824" y="5665960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Error</a:t>
            </a:r>
            <a:endParaRPr lang="de-CH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19F5914-355D-5F2E-2004-ACA3DA4387A9}"/>
              </a:ext>
            </a:extLst>
          </p:cNvPr>
          <p:cNvSpPr/>
          <p:nvPr/>
        </p:nvSpPr>
        <p:spPr>
          <a:xfrm>
            <a:off x="2377870" y="5665960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Error</a:t>
            </a:r>
            <a:endParaRPr lang="de-CH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BC1B7B9-5B73-836F-B902-04C191F3F6A0}"/>
              </a:ext>
            </a:extLst>
          </p:cNvPr>
          <p:cNvSpPr/>
          <p:nvPr/>
        </p:nvSpPr>
        <p:spPr>
          <a:xfrm>
            <a:off x="3446231" y="5665960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Error</a:t>
            </a:r>
            <a:endParaRPr lang="de-CH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C682C2F-F088-AC6C-7E98-B6DD27BD1BCE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flipV="1">
            <a:off x="753197" y="5310600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09A7A3-5549-D5C8-78A0-3A2A4BF55ADC}"/>
              </a:ext>
            </a:extLst>
          </p:cNvPr>
          <p:cNvCxnSpPr/>
          <p:nvPr/>
        </p:nvCxnSpPr>
        <p:spPr>
          <a:xfrm flipV="1">
            <a:off x="1820504" y="5291319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60B347-1228-3B21-65E3-3A4740395724}"/>
              </a:ext>
            </a:extLst>
          </p:cNvPr>
          <p:cNvCxnSpPr/>
          <p:nvPr/>
        </p:nvCxnSpPr>
        <p:spPr>
          <a:xfrm flipV="1">
            <a:off x="2864121" y="5310600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0A82A90-5994-2EBB-CC00-7C3840D7CD88}"/>
              </a:ext>
            </a:extLst>
          </p:cNvPr>
          <p:cNvCxnSpPr/>
          <p:nvPr/>
        </p:nvCxnSpPr>
        <p:spPr>
          <a:xfrm flipV="1">
            <a:off x="3910289" y="5296342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50841D6-46A4-CCCF-B98F-773794D2CE9E}"/>
              </a:ext>
            </a:extLst>
          </p:cNvPr>
          <p:cNvSpPr/>
          <p:nvPr/>
        </p:nvSpPr>
        <p:spPr>
          <a:xfrm>
            <a:off x="5586727" y="4725144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898554-E17F-F6CA-4007-672548E10FC8}"/>
              </a:ext>
            </a:extLst>
          </p:cNvPr>
          <p:cNvSpPr/>
          <p:nvPr/>
        </p:nvSpPr>
        <p:spPr>
          <a:xfrm>
            <a:off x="6631752" y="4720448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05CD4BC-4E46-1D53-E321-5CA871291875}"/>
              </a:ext>
            </a:extLst>
          </p:cNvPr>
          <p:cNvSpPr/>
          <p:nvPr/>
        </p:nvSpPr>
        <p:spPr>
          <a:xfrm>
            <a:off x="7711473" y="4715752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8E905DD-816D-21CF-81CF-4CA3B46D00DC}"/>
              </a:ext>
            </a:extLst>
          </p:cNvPr>
          <p:cNvSpPr/>
          <p:nvPr/>
        </p:nvSpPr>
        <p:spPr>
          <a:xfrm>
            <a:off x="4511823" y="4725144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96516C8-993C-0742-CB01-7A6987BB215F}"/>
              </a:ext>
            </a:extLst>
          </p:cNvPr>
          <p:cNvSpPr/>
          <p:nvPr/>
        </p:nvSpPr>
        <p:spPr>
          <a:xfrm>
            <a:off x="5808640" y="1953914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Compo-site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0C7FF88-D9A0-566E-752E-1B6C06CF70C0}"/>
              </a:ext>
            </a:extLst>
          </p:cNvPr>
          <p:cNvCxnSpPr>
            <a:cxnSpLocks/>
            <a:stCxn id="57" idx="0"/>
            <a:endCxn id="58" idx="3"/>
          </p:cNvCxnSpPr>
          <p:nvPr/>
        </p:nvCxnSpPr>
        <p:spPr>
          <a:xfrm flipV="1">
            <a:off x="4985703" y="2691466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B7907C3D-10E2-8E5E-1160-C57D6E9B25AD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6023896" y="2818010"/>
            <a:ext cx="293955" cy="1907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088A51A-9282-DC79-4C0A-C25C5041E103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6893914" y="2818010"/>
            <a:ext cx="190340" cy="19024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0DFED36-A8E9-2110-A132-07CA8CB7BF97}"/>
              </a:ext>
            </a:extLst>
          </p:cNvPr>
          <p:cNvCxnSpPr>
            <a:cxnSpLocks/>
            <a:stCxn id="56" idx="0"/>
            <a:endCxn id="58" idx="5"/>
          </p:cNvCxnSpPr>
          <p:nvPr/>
        </p:nvCxnSpPr>
        <p:spPr>
          <a:xfrm flipH="1" flipV="1">
            <a:off x="7160820" y="2691466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12FDFCF2-F464-D6AE-FA49-75D0AAC86B6D}"/>
              </a:ext>
            </a:extLst>
          </p:cNvPr>
          <p:cNvSpPr txBox="1"/>
          <p:nvPr/>
        </p:nvSpPr>
        <p:spPr>
          <a:xfrm>
            <a:off x="5124126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5B43CAB-D67A-BFA9-9395-AE3D26BF1606}"/>
              </a:ext>
            </a:extLst>
          </p:cNvPr>
          <p:cNvSpPr txBox="1"/>
          <p:nvPr/>
        </p:nvSpPr>
        <p:spPr>
          <a:xfrm>
            <a:off x="5881120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95F1D44-50E2-03AD-5828-396A0378D96C}"/>
              </a:ext>
            </a:extLst>
          </p:cNvPr>
          <p:cNvSpPr txBox="1"/>
          <p:nvPr/>
        </p:nvSpPr>
        <p:spPr>
          <a:xfrm>
            <a:off x="6564286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D7CCE3E-E2D6-9CB7-7C83-D7CA2EED8A0B}"/>
              </a:ext>
            </a:extLst>
          </p:cNvPr>
          <p:cNvSpPr txBox="1"/>
          <p:nvPr/>
        </p:nvSpPr>
        <p:spPr>
          <a:xfrm>
            <a:off x="7276642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Verbinder: gekrümmt 19">
            <a:extLst>
              <a:ext uri="{FF2B5EF4-FFF2-40B4-BE49-F238E27FC236}">
                <a16:creationId xmlns:a16="http://schemas.microsoft.com/office/drawing/2014/main" id="{50AADFCD-7EAB-6C56-9787-9429BA413BFB}"/>
              </a:ext>
            </a:extLst>
          </p:cNvPr>
          <p:cNvCxnSpPr/>
          <p:nvPr/>
        </p:nvCxnSpPr>
        <p:spPr>
          <a:xfrm rot="5400000" flipH="1" flipV="1">
            <a:off x="5480054" y="4210745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20">
            <a:extLst>
              <a:ext uri="{FF2B5EF4-FFF2-40B4-BE49-F238E27FC236}">
                <a16:creationId xmlns:a16="http://schemas.microsoft.com/office/drawing/2014/main" id="{505938CF-1D72-3177-B923-458C512B6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26982" y="4197314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krümmt 21">
            <a:extLst>
              <a:ext uri="{FF2B5EF4-FFF2-40B4-BE49-F238E27FC236}">
                <a16:creationId xmlns:a16="http://schemas.microsoft.com/office/drawing/2014/main" id="{0A04789B-0BFF-A5AE-F958-A1E840C1E2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8971" y="4200987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krümmt 22">
            <a:extLst>
              <a:ext uri="{FF2B5EF4-FFF2-40B4-BE49-F238E27FC236}">
                <a16:creationId xmlns:a16="http://schemas.microsoft.com/office/drawing/2014/main" id="{B51F8F15-1D77-C023-D284-25FF972941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7886" y="3678216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krümmt 23">
            <a:extLst>
              <a:ext uri="{FF2B5EF4-FFF2-40B4-BE49-F238E27FC236}">
                <a16:creationId xmlns:a16="http://schemas.microsoft.com/office/drawing/2014/main" id="{45A47B9B-8277-5D62-6B43-B89F8B4F8C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6443" y="3673157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24">
            <a:extLst>
              <a:ext uri="{FF2B5EF4-FFF2-40B4-BE49-F238E27FC236}">
                <a16:creationId xmlns:a16="http://schemas.microsoft.com/office/drawing/2014/main" id="{DBD0F5F6-30BB-1443-A2EF-E661EF8516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27347" y="3154059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5538244" y="1524390"/>
            <a:ext cx="4878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Composite model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BA484E9-F3DB-79B5-1E13-AC893F297A50}"/>
              </a:ext>
            </a:extLst>
          </p:cNvPr>
          <p:cNvSpPr/>
          <p:nvPr/>
        </p:nvSpPr>
        <p:spPr>
          <a:xfrm>
            <a:off x="8829388" y="2443047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4B88FD6-22D8-913A-42CA-BE2529B64C60}"/>
              </a:ext>
            </a:extLst>
          </p:cNvPr>
          <p:cNvSpPr/>
          <p:nvPr/>
        </p:nvSpPr>
        <p:spPr>
          <a:xfrm>
            <a:off x="9874413" y="2438351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18ED62-0D71-3139-28FF-C403D3828B1B}"/>
              </a:ext>
            </a:extLst>
          </p:cNvPr>
          <p:cNvSpPr/>
          <p:nvPr/>
        </p:nvSpPr>
        <p:spPr>
          <a:xfrm>
            <a:off x="10954134" y="2433655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FF88D36F-AC34-8C78-715F-2D28BAC22EB9}"/>
              </a:ext>
            </a:extLst>
          </p:cNvPr>
          <p:cNvSpPr/>
          <p:nvPr/>
        </p:nvSpPr>
        <p:spPr>
          <a:xfrm>
            <a:off x="7754484" y="2443047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2E90F314-D226-CF7D-10F4-FC5F0FEC6E30}"/>
              </a:ext>
            </a:extLst>
          </p:cNvPr>
          <p:cNvSpPr txBox="1"/>
          <p:nvPr/>
        </p:nvSpPr>
        <p:spPr>
          <a:xfrm>
            <a:off x="8565639" y="1772816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381B23D7-3CE8-2250-9551-B0D5B813C640}"/>
              </a:ext>
            </a:extLst>
          </p:cNvPr>
          <p:cNvSpPr txBox="1"/>
          <p:nvPr/>
        </p:nvSpPr>
        <p:spPr>
          <a:xfrm>
            <a:off x="9266555" y="1774101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6984774-51C6-1566-25AF-D36844A60D9C}"/>
              </a:ext>
            </a:extLst>
          </p:cNvPr>
          <p:cNvSpPr txBox="1"/>
          <p:nvPr/>
        </p:nvSpPr>
        <p:spPr>
          <a:xfrm>
            <a:off x="10111624" y="1831251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6952FB35-C07A-A61F-33F4-9A7E3F03EB7D}"/>
              </a:ext>
            </a:extLst>
          </p:cNvPr>
          <p:cNvSpPr txBox="1"/>
          <p:nvPr/>
        </p:nvSpPr>
        <p:spPr>
          <a:xfrm>
            <a:off x="10945253" y="1813723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Verbinder: gekrümmt 19">
            <a:extLst>
              <a:ext uri="{FF2B5EF4-FFF2-40B4-BE49-F238E27FC236}">
                <a16:creationId xmlns:a16="http://schemas.microsoft.com/office/drawing/2014/main" id="{3B1629D7-175D-1CAA-2C96-A715D2FC05C0}"/>
              </a:ext>
            </a:extLst>
          </p:cNvPr>
          <p:cNvCxnSpPr/>
          <p:nvPr/>
        </p:nvCxnSpPr>
        <p:spPr>
          <a:xfrm rot="5400000" flipH="1" flipV="1">
            <a:off x="8722715" y="1928648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krümmt 20">
            <a:extLst>
              <a:ext uri="{FF2B5EF4-FFF2-40B4-BE49-F238E27FC236}">
                <a16:creationId xmlns:a16="http://schemas.microsoft.com/office/drawing/2014/main" id="{3B9789CC-1612-1B3D-7FFE-863776167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69643" y="1915217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krümmt 21">
            <a:extLst>
              <a:ext uri="{FF2B5EF4-FFF2-40B4-BE49-F238E27FC236}">
                <a16:creationId xmlns:a16="http://schemas.microsoft.com/office/drawing/2014/main" id="{74E5CF4A-D0F7-CF23-D5E9-FBD4D2A774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21632" y="1918890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krümmt 22">
            <a:extLst>
              <a:ext uri="{FF2B5EF4-FFF2-40B4-BE49-F238E27FC236}">
                <a16:creationId xmlns:a16="http://schemas.microsoft.com/office/drawing/2014/main" id="{78359243-F856-DC14-A2ED-BB5A55FB34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0547" y="1396119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krümmt 23">
            <a:extLst>
              <a:ext uri="{FF2B5EF4-FFF2-40B4-BE49-F238E27FC236}">
                <a16:creationId xmlns:a16="http://schemas.microsoft.com/office/drawing/2014/main" id="{45ED00D8-C820-B631-724F-443EF8817F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89104" y="1391060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krümmt 24">
            <a:extLst>
              <a:ext uri="{FF2B5EF4-FFF2-40B4-BE49-F238E27FC236}">
                <a16:creationId xmlns:a16="http://schemas.microsoft.com/office/drawing/2014/main" id="{20E25E34-50BB-34F5-A019-03379237EC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70008" y="871962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">
            <a:extLst>
              <a:ext uri="{FF2B5EF4-FFF2-40B4-BE49-F238E27FC236}">
                <a16:creationId xmlns:a16="http://schemas.microsoft.com/office/drawing/2014/main" id="{8BD3C456-1BB4-C132-76CA-1D9ED31812A8}"/>
              </a:ext>
            </a:extLst>
          </p:cNvPr>
          <p:cNvSpPr txBox="1"/>
          <p:nvPr/>
        </p:nvSpPr>
        <p:spPr>
          <a:xfrm>
            <a:off x="7536160" y="3026610"/>
            <a:ext cx="2862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glass</a:t>
            </a:r>
          </a:p>
        </p:txBody>
      </p:sp>
      <p:sp>
        <p:nvSpPr>
          <p:cNvPr id="107" name="TextBox 24">
            <a:extLst>
              <a:ext uri="{FF2B5EF4-FFF2-40B4-BE49-F238E27FC236}">
                <a16:creationId xmlns:a16="http://schemas.microsoft.com/office/drawing/2014/main" id="{70113968-175B-1E11-F055-54E430D4A922}"/>
              </a:ext>
            </a:extLst>
          </p:cNvPr>
          <p:cNvSpPr txBox="1"/>
          <p:nvPr/>
        </p:nvSpPr>
        <p:spPr>
          <a:xfrm>
            <a:off x="8951642" y="3192154"/>
            <a:ext cx="988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accelerating vehicle</a:t>
            </a:r>
          </a:p>
        </p:txBody>
      </p:sp>
      <p:sp>
        <p:nvSpPr>
          <p:cNvPr id="108" name="TextBox 26">
            <a:extLst>
              <a:ext uri="{FF2B5EF4-FFF2-40B4-BE49-F238E27FC236}">
                <a16:creationId xmlns:a16="http://schemas.microsoft.com/office/drawing/2014/main" id="{C713E17F-05A2-E332-E163-804BD714CCB3}"/>
              </a:ext>
            </a:extLst>
          </p:cNvPr>
          <p:cNvSpPr txBox="1"/>
          <p:nvPr/>
        </p:nvSpPr>
        <p:spPr>
          <a:xfrm>
            <a:off x="9584557" y="3026610"/>
            <a:ext cx="1527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boat</a:t>
            </a:r>
          </a:p>
        </p:txBody>
      </p:sp>
      <p:sp>
        <p:nvSpPr>
          <p:cNvPr id="109" name="TextBox 27">
            <a:extLst>
              <a:ext uri="{FF2B5EF4-FFF2-40B4-BE49-F238E27FC236}">
                <a16:creationId xmlns:a16="http://schemas.microsoft.com/office/drawing/2014/main" id="{503B73BD-047E-8A4B-E722-726E5B10EF4A}"/>
              </a:ext>
            </a:extLst>
          </p:cNvPr>
          <p:cNvSpPr txBox="1"/>
          <p:nvPr/>
        </p:nvSpPr>
        <p:spPr>
          <a:xfrm>
            <a:off x="10239629" y="3196817"/>
            <a:ext cx="2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balls on horizontal plane </a:t>
            </a:r>
            <a:endParaRPr lang="de-CH" sz="900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9048328" y="1512195"/>
            <a:ext cx="4878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model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3481395" y="757092"/>
            <a:ext cx="763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Empirically (almost) indistinguishable </a:t>
            </a:r>
            <a:r>
              <a:rPr lang="de-CH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(Edelsbrunner, 2022 for references)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1675405" y="1459191"/>
            <a:ext cx="4878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model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C2EF8DF-BB96-1C45-DAEB-1F260CEFA31B}"/>
              </a:ext>
            </a:extLst>
          </p:cNvPr>
          <p:cNvSpPr/>
          <p:nvPr/>
        </p:nvSpPr>
        <p:spPr>
          <a:xfrm>
            <a:off x="1378966" y="4734536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D6EAE4B-9F26-8A04-8B3F-0E5DB04C5394}"/>
              </a:ext>
            </a:extLst>
          </p:cNvPr>
          <p:cNvSpPr/>
          <p:nvPr/>
        </p:nvSpPr>
        <p:spPr>
          <a:xfrm>
            <a:off x="2423991" y="4729840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5520F76-47F7-DC50-8258-253CAC503D5D}"/>
              </a:ext>
            </a:extLst>
          </p:cNvPr>
          <p:cNvSpPr/>
          <p:nvPr/>
        </p:nvSpPr>
        <p:spPr>
          <a:xfrm>
            <a:off x="3503712" y="4725144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F0F24A0-1F6D-26AD-F337-85520F16DA81}"/>
              </a:ext>
            </a:extLst>
          </p:cNvPr>
          <p:cNvSpPr/>
          <p:nvPr/>
        </p:nvSpPr>
        <p:spPr>
          <a:xfrm>
            <a:off x="304062" y="4734536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7D04C06-C189-6C3B-FFA8-AB2E99D6C285}"/>
              </a:ext>
            </a:extLst>
          </p:cNvPr>
          <p:cNvSpPr/>
          <p:nvPr/>
        </p:nvSpPr>
        <p:spPr>
          <a:xfrm>
            <a:off x="1600879" y="1963306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Factor-score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BFB9EA7-A483-9B72-479D-BB2757D401F1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777942" y="2700858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B4086C0-9752-4E90-7EE8-0A5D4E2DEC1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816135" y="2811160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A5E3B0E-A55F-F72E-6332-8D73752D718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495999" y="2806464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48C2375-F8EE-FADB-93F8-5716629E8AA1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2953059" y="2700858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E40ED2A-662B-11E3-3593-C9E147922239}"/>
              </a:ext>
            </a:extLst>
          </p:cNvPr>
          <p:cNvSpPr txBox="1"/>
          <p:nvPr/>
        </p:nvSpPr>
        <p:spPr>
          <a:xfrm>
            <a:off x="916365" y="339877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EA4BBB9-96EA-CC29-E615-9C5B28197B2A}"/>
              </a:ext>
            </a:extLst>
          </p:cNvPr>
          <p:cNvSpPr txBox="1"/>
          <p:nvPr/>
        </p:nvSpPr>
        <p:spPr>
          <a:xfrm>
            <a:off x="1673359" y="339877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3A45A58-D063-FFC7-E24A-4FC98E373D17}"/>
              </a:ext>
            </a:extLst>
          </p:cNvPr>
          <p:cNvSpPr txBox="1"/>
          <p:nvPr/>
        </p:nvSpPr>
        <p:spPr>
          <a:xfrm>
            <a:off x="2356525" y="339877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EBB7333-B64B-1497-07FE-6B2E834FBC03}"/>
              </a:ext>
            </a:extLst>
          </p:cNvPr>
          <p:cNvSpPr txBox="1"/>
          <p:nvPr/>
        </p:nvSpPr>
        <p:spPr>
          <a:xfrm>
            <a:off x="3068881" y="339877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0" name="Verbinder: gekrümmt 19">
            <a:extLst>
              <a:ext uri="{FF2B5EF4-FFF2-40B4-BE49-F238E27FC236}">
                <a16:creationId xmlns:a16="http://schemas.microsoft.com/office/drawing/2014/main" id="{068789A1-997C-8428-EB5B-1F0CDC94F233}"/>
              </a:ext>
            </a:extLst>
          </p:cNvPr>
          <p:cNvCxnSpPr/>
          <p:nvPr/>
        </p:nvCxnSpPr>
        <p:spPr>
          <a:xfrm rot="5400000" flipH="1" flipV="1">
            <a:off x="1272293" y="4220137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krümmt 20">
            <a:extLst>
              <a:ext uri="{FF2B5EF4-FFF2-40B4-BE49-F238E27FC236}">
                <a16:creationId xmlns:a16="http://schemas.microsoft.com/office/drawing/2014/main" id="{D2C7F678-6D9C-BEAD-874F-A66E652325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19221" y="4206706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krümmt 21">
            <a:extLst>
              <a:ext uri="{FF2B5EF4-FFF2-40B4-BE49-F238E27FC236}">
                <a16:creationId xmlns:a16="http://schemas.microsoft.com/office/drawing/2014/main" id="{96A4518E-B85C-5BB9-5B9B-0B68A36C11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1210" y="4210379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krümmt 22">
            <a:extLst>
              <a:ext uri="{FF2B5EF4-FFF2-40B4-BE49-F238E27FC236}">
                <a16:creationId xmlns:a16="http://schemas.microsoft.com/office/drawing/2014/main" id="{ADED3654-CF94-BF46-1BE9-CE4C9D52F0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00125" y="3687608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krümmt 23">
            <a:extLst>
              <a:ext uri="{FF2B5EF4-FFF2-40B4-BE49-F238E27FC236}">
                <a16:creationId xmlns:a16="http://schemas.microsoft.com/office/drawing/2014/main" id="{B458345D-C9F3-5177-E55F-FC677035FF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8682" y="3682549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krümmt 24">
            <a:extLst>
              <a:ext uri="{FF2B5EF4-FFF2-40B4-BE49-F238E27FC236}">
                <a16:creationId xmlns:a16="http://schemas.microsoft.com/office/drawing/2014/main" id="{9F75BF5C-5231-EAC1-D1ED-38D7EADD34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19586" y="3163451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4A7FB98C-90F9-63B9-58C6-1C9B9F90F6CC}"/>
              </a:ext>
            </a:extLst>
          </p:cNvPr>
          <p:cNvSpPr/>
          <p:nvPr/>
        </p:nvSpPr>
        <p:spPr>
          <a:xfrm>
            <a:off x="279318" y="5665960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Error</a:t>
            </a:r>
            <a:endParaRPr lang="de-CH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C359D3E-7C3E-1D0C-E878-6435DB8F40C5}"/>
              </a:ext>
            </a:extLst>
          </p:cNvPr>
          <p:cNvSpPr/>
          <p:nvPr/>
        </p:nvSpPr>
        <p:spPr>
          <a:xfrm>
            <a:off x="1336824" y="5665960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Error</a:t>
            </a:r>
            <a:endParaRPr lang="de-CH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19F5914-355D-5F2E-2004-ACA3DA4387A9}"/>
              </a:ext>
            </a:extLst>
          </p:cNvPr>
          <p:cNvSpPr/>
          <p:nvPr/>
        </p:nvSpPr>
        <p:spPr>
          <a:xfrm>
            <a:off x="2377870" y="5665960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Error</a:t>
            </a:r>
            <a:endParaRPr lang="de-CH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BC1B7B9-5B73-836F-B902-04C191F3F6A0}"/>
              </a:ext>
            </a:extLst>
          </p:cNvPr>
          <p:cNvSpPr/>
          <p:nvPr/>
        </p:nvSpPr>
        <p:spPr>
          <a:xfrm>
            <a:off x="3446231" y="5665960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Error</a:t>
            </a:r>
            <a:endParaRPr lang="de-CH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C682C2F-F088-AC6C-7E98-B6DD27BD1BCE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flipV="1">
            <a:off x="753197" y="5310600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09A7A3-5549-D5C8-78A0-3A2A4BF55ADC}"/>
              </a:ext>
            </a:extLst>
          </p:cNvPr>
          <p:cNvCxnSpPr/>
          <p:nvPr/>
        </p:nvCxnSpPr>
        <p:spPr>
          <a:xfrm flipV="1">
            <a:off x="1820504" y="5291319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60B347-1228-3B21-65E3-3A4740395724}"/>
              </a:ext>
            </a:extLst>
          </p:cNvPr>
          <p:cNvCxnSpPr/>
          <p:nvPr/>
        </p:nvCxnSpPr>
        <p:spPr>
          <a:xfrm flipV="1">
            <a:off x="2864121" y="5310600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0A82A90-5994-2EBB-CC00-7C3840D7CD88}"/>
              </a:ext>
            </a:extLst>
          </p:cNvPr>
          <p:cNvCxnSpPr/>
          <p:nvPr/>
        </p:nvCxnSpPr>
        <p:spPr>
          <a:xfrm flipV="1">
            <a:off x="3910289" y="5296342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50841D6-46A4-CCCF-B98F-773794D2CE9E}"/>
              </a:ext>
            </a:extLst>
          </p:cNvPr>
          <p:cNvSpPr/>
          <p:nvPr/>
        </p:nvSpPr>
        <p:spPr>
          <a:xfrm>
            <a:off x="5586727" y="4725144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898554-E17F-F6CA-4007-672548E10FC8}"/>
              </a:ext>
            </a:extLst>
          </p:cNvPr>
          <p:cNvSpPr/>
          <p:nvPr/>
        </p:nvSpPr>
        <p:spPr>
          <a:xfrm>
            <a:off x="6631752" y="4720448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05CD4BC-4E46-1D53-E321-5CA871291875}"/>
              </a:ext>
            </a:extLst>
          </p:cNvPr>
          <p:cNvSpPr/>
          <p:nvPr/>
        </p:nvSpPr>
        <p:spPr>
          <a:xfrm>
            <a:off x="7711473" y="4715752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8E905DD-816D-21CF-81CF-4CA3B46D00DC}"/>
              </a:ext>
            </a:extLst>
          </p:cNvPr>
          <p:cNvSpPr/>
          <p:nvPr/>
        </p:nvSpPr>
        <p:spPr>
          <a:xfrm>
            <a:off x="4511823" y="4725144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96516C8-993C-0742-CB01-7A6987BB215F}"/>
              </a:ext>
            </a:extLst>
          </p:cNvPr>
          <p:cNvSpPr/>
          <p:nvPr/>
        </p:nvSpPr>
        <p:spPr>
          <a:xfrm>
            <a:off x="5808640" y="1953914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Compo-site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0C7FF88-D9A0-566E-752E-1B6C06CF70C0}"/>
              </a:ext>
            </a:extLst>
          </p:cNvPr>
          <p:cNvCxnSpPr>
            <a:cxnSpLocks/>
            <a:stCxn id="57" idx="0"/>
            <a:endCxn id="58" idx="3"/>
          </p:cNvCxnSpPr>
          <p:nvPr/>
        </p:nvCxnSpPr>
        <p:spPr>
          <a:xfrm flipV="1">
            <a:off x="4985703" y="2691466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B7907C3D-10E2-8E5E-1160-C57D6E9B25AD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6023896" y="2818010"/>
            <a:ext cx="293955" cy="1907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088A51A-9282-DC79-4C0A-C25C5041E103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6893914" y="2818010"/>
            <a:ext cx="190340" cy="19024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0DFED36-A8E9-2110-A132-07CA8CB7BF97}"/>
              </a:ext>
            </a:extLst>
          </p:cNvPr>
          <p:cNvCxnSpPr>
            <a:cxnSpLocks/>
            <a:stCxn id="56" idx="0"/>
            <a:endCxn id="58" idx="5"/>
          </p:cNvCxnSpPr>
          <p:nvPr/>
        </p:nvCxnSpPr>
        <p:spPr>
          <a:xfrm flipH="1" flipV="1">
            <a:off x="7160820" y="2691466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12FDFCF2-F464-D6AE-FA49-75D0AAC86B6D}"/>
              </a:ext>
            </a:extLst>
          </p:cNvPr>
          <p:cNvSpPr txBox="1"/>
          <p:nvPr/>
        </p:nvSpPr>
        <p:spPr>
          <a:xfrm>
            <a:off x="5124126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5B43CAB-D67A-BFA9-9395-AE3D26BF1606}"/>
              </a:ext>
            </a:extLst>
          </p:cNvPr>
          <p:cNvSpPr txBox="1"/>
          <p:nvPr/>
        </p:nvSpPr>
        <p:spPr>
          <a:xfrm>
            <a:off x="5881120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95F1D44-50E2-03AD-5828-396A0378D96C}"/>
              </a:ext>
            </a:extLst>
          </p:cNvPr>
          <p:cNvSpPr txBox="1"/>
          <p:nvPr/>
        </p:nvSpPr>
        <p:spPr>
          <a:xfrm>
            <a:off x="6564286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D7CCE3E-E2D6-9CB7-7C83-D7CA2EED8A0B}"/>
              </a:ext>
            </a:extLst>
          </p:cNvPr>
          <p:cNvSpPr txBox="1"/>
          <p:nvPr/>
        </p:nvSpPr>
        <p:spPr>
          <a:xfrm>
            <a:off x="7276642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Verbinder: gekrümmt 19">
            <a:extLst>
              <a:ext uri="{FF2B5EF4-FFF2-40B4-BE49-F238E27FC236}">
                <a16:creationId xmlns:a16="http://schemas.microsoft.com/office/drawing/2014/main" id="{50AADFCD-7EAB-6C56-9787-9429BA413BFB}"/>
              </a:ext>
            </a:extLst>
          </p:cNvPr>
          <p:cNvCxnSpPr/>
          <p:nvPr/>
        </p:nvCxnSpPr>
        <p:spPr>
          <a:xfrm rot="5400000" flipH="1" flipV="1">
            <a:off x="5480054" y="4210745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20">
            <a:extLst>
              <a:ext uri="{FF2B5EF4-FFF2-40B4-BE49-F238E27FC236}">
                <a16:creationId xmlns:a16="http://schemas.microsoft.com/office/drawing/2014/main" id="{505938CF-1D72-3177-B923-458C512B6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26982" y="4197314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krümmt 21">
            <a:extLst>
              <a:ext uri="{FF2B5EF4-FFF2-40B4-BE49-F238E27FC236}">
                <a16:creationId xmlns:a16="http://schemas.microsoft.com/office/drawing/2014/main" id="{0A04789B-0BFF-A5AE-F958-A1E840C1E2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8971" y="4200987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krümmt 22">
            <a:extLst>
              <a:ext uri="{FF2B5EF4-FFF2-40B4-BE49-F238E27FC236}">
                <a16:creationId xmlns:a16="http://schemas.microsoft.com/office/drawing/2014/main" id="{B51F8F15-1D77-C023-D284-25FF972941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7886" y="3678216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krümmt 23">
            <a:extLst>
              <a:ext uri="{FF2B5EF4-FFF2-40B4-BE49-F238E27FC236}">
                <a16:creationId xmlns:a16="http://schemas.microsoft.com/office/drawing/2014/main" id="{45A47B9B-8277-5D62-6B43-B89F8B4F8C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6443" y="3673157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24">
            <a:extLst>
              <a:ext uri="{FF2B5EF4-FFF2-40B4-BE49-F238E27FC236}">
                <a16:creationId xmlns:a16="http://schemas.microsoft.com/office/drawing/2014/main" id="{DBD0F5F6-30BB-1443-A2EF-E661EF8516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27347" y="3154059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5538244" y="1524390"/>
            <a:ext cx="4878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Composite model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BA484E9-F3DB-79B5-1E13-AC893F297A50}"/>
              </a:ext>
            </a:extLst>
          </p:cNvPr>
          <p:cNvSpPr/>
          <p:nvPr/>
        </p:nvSpPr>
        <p:spPr>
          <a:xfrm>
            <a:off x="8829388" y="2443047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4B88FD6-22D8-913A-42CA-BE2529B64C60}"/>
              </a:ext>
            </a:extLst>
          </p:cNvPr>
          <p:cNvSpPr/>
          <p:nvPr/>
        </p:nvSpPr>
        <p:spPr>
          <a:xfrm>
            <a:off x="9874413" y="2438351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18ED62-0D71-3139-28FF-C403D3828B1B}"/>
              </a:ext>
            </a:extLst>
          </p:cNvPr>
          <p:cNvSpPr/>
          <p:nvPr/>
        </p:nvSpPr>
        <p:spPr>
          <a:xfrm>
            <a:off x="10954134" y="2433655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FF88D36F-AC34-8C78-715F-2D28BAC22EB9}"/>
              </a:ext>
            </a:extLst>
          </p:cNvPr>
          <p:cNvSpPr/>
          <p:nvPr/>
        </p:nvSpPr>
        <p:spPr>
          <a:xfrm>
            <a:off x="7754484" y="2443047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2E90F314-D226-CF7D-10F4-FC5F0FEC6E30}"/>
              </a:ext>
            </a:extLst>
          </p:cNvPr>
          <p:cNvSpPr txBox="1"/>
          <p:nvPr/>
        </p:nvSpPr>
        <p:spPr>
          <a:xfrm>
            <a:off x="8565639" y="1772816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381B23D7-3CE8-2250-9551-B0D5B813C640}"/>
              </a:ext>
            </a:extLst>
          </p:cNvPr>
          <p:cNvSpPr txBox="1"/>
          <p:nvPr/>
        </p:nvSpPr>
        <p:spPr>
          <a:xfrm>
            <a:off x="9266555" y="1774101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6984774-51C6-1566-25AF-D36844A60D9C}"/>
              </a:ext>
            </a:extLst>
          </p:cNvPr>
          <p:cNvSpPr txBox="1"/>
          <p:nvPr/>
        </p:nvSpPr>
        <p:spPr>
          <a:xfrm>
            <a:off x="10111624" y="1831251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6952FB35-C07A-A61F-33F4-9A7E3F03EB7D}"/>
              </a:ext>
            </a:extLst>
          </p:cNvPr>
          <p:cNvSpPr txBox="1"/>
          <p:nvPr/>
        </p:nvSpPr>
        <p:spPr>
          <a:xfrm>
            <a:off x="10945253" y="1813723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Verbinder: gekrümmt 19">
            <a:extLst>
              <a:ext uri="{FF2B5EF4-FFF2-40B4-BE49-F238E27FC236}">
                <a16:creationId xmlns:a16="http://schemas.microsoft.com/office/drawing/2014/main" id="{3B1629D7-175D-1CAA-2C96-A715D2FC05C0}"/>
              </a:ext>
            </a:extLst>
          </p:cNvPr>
          <p:cNvCxnSpPr/>
          <p:nvPr/>
        </p:nvCxnSpPr>
        <p:spPr>
          <a:xfrm rot="5400000" flipH="1" flipV="1">
            <a:off x="8722715" y="1928648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krümmt 20">
            <a:extLst>
              <a:ext uri="{FF2B5EF4-FFF2-40B4-BE49-F238E27FC236}">
                <a16:creationId xmlns:a16="http://schemas.microsoft.com/office/drawing/2014/main" id="{3B9789CC-1612-1B3D-7FFE-863776167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69643" y="1915217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krümmt 21">
            <a:extLst>
              <a:ext uri="{FF2B5EF4-FFF2-40B4-BE49-F238E27FC236}">
                <a16:creationId xmlns:a16="http://schemas.microsoft.com/office/drawing/2014/main" id="{74E5CF4A-D0F7-CF23-D5E9-FBD4D2A774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21632" y="1918890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krümmt 22">
            <a:extLst>
              <a:ext uri="{FF2B5EF4-FFF2-40B4-BE49-F238E27FC236}">
                <a16:creationId xmlns:a16="http://schemas.microsoft.com/office/drawing/2014/main" id="{78359243-F856-DC14-A2ED-BB5A55FB34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0547" y="1396119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krümmt 23">
            <a:extLst>
              <a:ext uri="{FF2B5EF4-FFF2-40B4-BE49-F238E27FC236}">
                <a16:creationId xmlns:a16="http://schemas.microsoft.com/office/drawing/2014/main" id="{45ED00D8-C820-B631-724F-443EF8817F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89104" y="1391060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krümmt 24">
            <a:extLst>
              <a:ext uri="{FF2B5EF4-FFF2-40B4-BE49-F238E27FC236}">
                <a16:creationId xmlns:a16="http://schemas.microsoft.com/office/drawing/2014/main" id="{20E25E34-50BB-34F5-A019-03379237EC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70008" y="871962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">
            <a:extLst>
              <a:ext uri="{FF2B5EF4-FFF2-40B4-BE49-F238E27FC236}">
                <a16:creationId xmlns:a16="http://schemas.microsoft.com/office/drawing/2014/main" id="{8BD3C456-1BB4-C132-76CA-1D9ED31812A8}"/>
              </a:ext>
            </a:extLst>
          </p:cNvPr>
          <p:cNvSpPr txBox="1"/>
          <p:nvPr/>
        </p:nvSpPr>
        <p:spPr>
          <a:xfrm>
            <a:off x="7536160" y="3026610"/>
            <a:ext cx="2862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glass</a:t>
            </a:r>
          </a:p>
        </p:txBody>
      </p:sp>
      <p:sp>
        <p:nvSpPr>
          <p:cNvPr id="107" name="TextBox 24">
            <a:extLst>
              <a:ext uri="{FF2B5EF4-FFF2-40B4-BE49-F238E27FC236}">
                <a16:creationId xmlns:a16="http://schemas.microsoft.com/office/drawing/2014/main" id="{70113968-175B-1E11-F055-54E430D4A922}"/>
              </a:ext>
            </a:extLst>
          </p:cNvPr>
          <p:cNvSpPr txBox="1"/>
          <p:nvPr/>
        </p:nvSpPr>
        <p:spPr>
          <a:xfrm>
            <a:off x="8951642" y="3192154"/>
            <a:ext cx="988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accelerating vehicle</a:t>
            </a:r>
          </a:p>
        </p:txBody>
      </p:sp>
      <p:sp>
        <p:nvSpPr>
          <p:cNvPr id="108" name="TextBox 26">
            <a:extLst>
              <a:ext uri="{FF2B5EF4-FFF2-40B4-BE49-F238E27FC236}">
                <a16:creationId xmlns:a16="http://schemas.microsoft.com/office/drawing/2014/main" id="{C713E17F-05A2-E332-E163-804BD714CCB3}"/>
              </a:ext>
            </a:extLst>
          </p:cNvPr>
          <p:cNvSpPr txBox="1"/>
          <p:nvPr/>
        </p:nvSpPr>
        <p:spPr>
          <a:xfrm>
            <a:off x="9584557" y="3026610"/>
            <a:ext cx="1527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boat</a:t>
            </a:r>
          </a:p>
        </p:txBody>
      </p:sp>
      <p:sp>
        <p:nvSpPr>
          <p:cNvPr id="109" name="TextBox 27">
            <a:extLst>
              <a:ext uri="{FF2B5EF4-FFF2-40B4-BE49-F238E27FC236}">
                <a16:creationId xmlns:a16="http://schemas.microsoft.com/office/drawing/2014/main" id="{503B73BD-047E-8A4B-E722-726E5B10EF4A}"/>
              </a:ext>
            </a:extLst>
          </p:cNvPr>
          <p:cNvSpPr txBox="1"/>
          <p:nvPr/>
        </p:nvSpPr>
        <p:spPr>
          <a:xfrm>
            <a:off x="10239629" y="3196817"/>
            <a:ext cx="2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balls on horizontal plane </a:t>
            </a:r>
            <a:endParaRPr lang="de-CH" sz="900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9048328" y="1512195"/>
            <a:ext cx="4878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model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3481395" y="757092"/>
            <a:ext cx="763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distinction possible </a:t>
            </a:r>
            <a:r>
              <a:rPr lang="de-CH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(Edelsbrunner, 2022)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3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1675405" y="1459191"/>
            <a:ext cx="4878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model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C2EF8DF-BB96-1C45-DAEB-1F260CEFA31B}"/>
              </a:ext>
            </a:extLst>
          </p:cNvPr>
          <p:cNvSpPr/>
          <p:nvPr/>
        </p:nvSpPr>
        <p:spPr>
          <a:xfrm>
            <a:off x="1378966" y="4734536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D6EAE4B-9F26-8A04-8B3F-0E5DB04C5394}"/>
              </a:ext>
            </a:extLst>
          </p:cNvPr>
          <p:cNvSpPr/>
          <p:nvPr/>
        </p:nvSpPr>
        <p:spPr>
          <a:xfrm>
            <a:off x="2423991" y="4729840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5520F76-47F7-DC50-8258-253CAC503D5D}"/>
              </a:ext>
            </a:extLst>
          </p:cNvPr>
          <p:cNvSpPr/>
          <p:nvPr/>
        </p:nvSpPr>
        <p:spPr>
          <a:xfrm>
            <a:off x="3503712" y="4725144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F0F24A0-1F6D-26AD-F337-85520F16DA81}"/>
              </a:ext>
            </a:extLst>
          </p:cNvPr>
          <p:cNvSpPr/>
          <p:nvPr/>
        </p:nvSpPr>
        <p:spPr>
          <a:xfrm>
            <a:off x="304062" y="4734536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7D04C06-C189-6C3B-FFA8-AB2E99D6C285}"/>
              </a:ext>
            </a:extLst>
          </p:cNvPr>
          <p:cNvSpPr/>
          <p:nvPr/>
        </p:nvSpPr>
        <p:spPr>
          <a:xfrm>
            <a:off x="1600879" y="1963306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Factor-score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BFB9EA7-A483-9B72-479D-BB2757D401F1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777942" y="2700858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B4086C0-9752-4E90-7EE8-0A5D4E2DEC1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816135" y="2811160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A5E3B0E-A55F-F72E-6332-8D73752D718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495999" y="2806464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48C2375-F8EE-FADB-93F8-5716629E8AA1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2953059" y="2700858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E40ED2A-662B-11E3-3593-C9E147922239}"/>
              </a:ext>
            </a:extLst>
          </p:cNvPr>
          <p:cNvSpPr txBox="1"/>
          <p:nvPr/>
        </p:nvSpPr>
        <p:spPr>
          <a:xfrm>
            <a:off x="916365" y="339877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EA4BBB9-96EA-CC29-E615-9C5B28197B2A}"/>
              </a:ext>
            </a:extLst>
          </p:cNvPr>
          <p:cNvSpPr txBox="1"/>
          <p:nvPr/>
        </p:nvSpPr>
        <p:spPr>
          <a:xfrm>
            <a:off x="1673359" y="339877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3A45A58-D063-FFC7-E24A-4FC98E373D17}"/>
              </a:ext>
            </a:extLst>
          </p:cNvPr>
          <p:cNvSpPr txBox="1"/>
          <p:nvPr/>
        </p:nvSpPr>
        <p:spPr>
          <a:xfrm>
            <a:off x="2356525" y="339877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EBB7333-B64B-1497-07FE-6B2E834FBC03}"/>
              </a:ext>
            </a:extLst>
          </p:cNvPr>
          <p:cNvSpPr txBox="1"/>
          <p:nvPr/>
        </p:nvSpPr>
        <p:spPr>
          <a:xfrm>
            <a:off x="3068881" y="339877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0" name="Verbinder: gekrümmt 19">
            <a:extLst>
              <a:ext uri="{FF2B5EF4-FFF2-40B4-BE49-F238E27FC236}">
                <a16:creationId xmlns:a16="http://schemas.microsoft.com/office/drawing/2014/main" id="{068789A1-997C-8428-EB5B-1F0CDC94F233}"/>
              </a:ext>
            </a:extLst>
          </p:cNvPr>
          <p:cNvCxnSpPr/>
          <p:nvPr/>
        </p:nvCxnSpPr>
        <p:spPr>
          <a:xfrm rot="5400000" flipH="1" flipV="1">
            <a:off x="1272293" y="4220137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krümmt 20">
            <a:extLst>
              <a:ext uri="{FF2B5EF4-FFF2-40B4-BE49-F238E27FC236}">
                <a16:creationId xmlns:a16="http://schemas.microsoft.com/office/drawing/2014/main" id="{D2C7F678-6D9C-BEAD-874F-A66E652325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19221" y="4206706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krümmt 21">
            <a:extLst>
              <a:ext uri="{FF2B5EF4-FFF2-40B4-BE49-F238E27FC236}">
                <a16:creationId xmlns:a16="http://schemas.microsoft.com/office/drawing/2014/main" id="{96A4518E-B85C-5BB9-5B9B-0B68A36C11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1210" y="4210379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krümmt 22">
            <a:extLst>
              <a:ext uri="{FF2B5EF4-FFF2-40B4-BE49-F238E27FC236}">
                <a16:creationId xmlns:a16="http://schemas.microsoft.com/office/drawing/2014/main" id="{ADED3654-CF94-BF46-1BE9-CE4C9D52F0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00125" y="3687608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krümmt 23">
            <a:extLst>
              <a:ext uri="{FF2B5EF4-FFF2-40B4-BE49-F238E27FC236}">
                <a16:creationId xmlns:a16="http://schemas.microsoft.com/office/drawing/2014/main" id="{B458345D-C9F3-5177-E55F-FC677035FF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8682" y="3682549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krümmt 24">
            <a:extLst>
              <a:ext uri="{FF2B5EF4-FFF2-40B4-BE49-F238E27FC236}">
                <a16:creationId xmlns:a16="http://schemas.microsoft.com/office/drawing/2014/main" id="{9F75BF5C-5231-EAC1-D1ED-38D7EADD34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19586" y="3163451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4A7FB98C-90F9-63B9-58C6-1C9B9F90F6CC}"/>
              </a:ext>
            </a:extLst>
          </p:cNvPr>
          <p:cNvSpPr/>
          <p:nvPr/>
        </p:nvSpPr>
        <p:spPr>
          <a:xfrm>
            <a:off x="279318" y="5665960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Error</a:t>
            </a:r>
            <a:endParaRPr lang="de-CH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C359D3E-7C3E-1D0C-E878-6435DB8F40C5}"/>
              </a:ext>
            </a:extLst>
          </p:cNvPr>
          <p:cNvSpPr/>
          <p:nvPr/>
        </p:nvSpPr>
        <p:spPr>
          <a:xfrm>
            <a:off x="1336824" y="5665960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Error</a:t>
            </a:r>
            <a:endParaRPr lang="de-CH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19F5914-355D-5F2E-2004-ACA3DA4387A9}"/>
              </a:ext>
            </a:extLst>
          </p:cNvPr>
          <p:cNvSpPr/>
          <p:nvPr/>
        </p:nvSpPr>
        <p:spPr>
          <a:xfrm>
            <a:off x="2377870" y="5665960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Error</a:t>
            </a:r>
            <a:endParaRPr lang="de-CH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BC1B7B9-5B73-836F-B902-04C191F3F6A0}"/>
              </a:ext>
            </a:extLst>
          </p:cNvPr>
          <p:cNvSpPr/>
          <p:nvPr/>
        </p:nvSpPr>
        <p:spPr>
          <a:xfrm>
            <a:off x="3446231" y="5665960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Error</a:t>
            </a:r>
            <a:endParaRPr lang="de-CH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C682C2F-F088-AC6C-7E98-B6DD27BD1BCE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flipV="1">
            <a:off x="753197" y="5310600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09A7A3-5549-D5C8-78A0-3A2A4BF55ADC}"/>
              </a:ext>
            </a:extLst>
          </p:cNvPr>
          <p:cNvCxnSpPr/>
          <p:nvPr/>
        </p:nvCxnSpPr>
        <p:spPr>
          <a:xfrm flipV="1">
            <a:off x="1820504" y="5291319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60B347-1228-3B21-65E3-3A4740395724}"/>
              </a:ext>
            </a:extLst>
          </p:cNvPr>
          <p:cNvCxnSpPr/>
          <p:nvPr/>
        </p:nvCxnSpPr>
        <p:spPr>
          <a:xfrm flipV="1">
            <a:off x="2864121" y="5310600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0A82A90-5994-2EBB-CC00-7C3840D7CD88}"/>
              </a:ext>
            </a:extLst>
          </p:cNvPr>
          <p:cNvCxnSpPr/>
          <p:nvPr/>
        </p:nvCxnSpPr>
        <p:spPr>
          <a:xfrm flipV="1">
            <a:off x="3910289" y="5296342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50841D6-46A4-CCCF-B98F-773794D2CE9E}"/>
              </a:ext>
            </a:extLst>
          </p:cNvPr>
          <p:cNvSpPr/>
          <p:nvPr/>
        </p:nvSpPr>
        <p:spPr>
          <a:xfrm>
            <a:off x="5586727" y="4725144"/>
            <a:ext cx="874337" cy="57136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898554-E17F-F6CA-4007-672548E10FC8}"/>
              </a:ext>
            </a:extLst>
          </p:cNvPr>
          <p:cNvSpPr/>
          <p:nvPr/>
        </p:nvSpPr>
        <p:spPr>
          <a:xfrm>
            <a:off x="6631752" y="4720448"/>
            <a:ext cx="905004" cy="5760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05CD4BC-4E46-1D53-E321-5CA871291875}"/>
              </a:ext>
            </a:extLst>
          </p:cNvPr>
          <p:cNvSpPr/>
          <p:nvPr/>
        </p:nvSpPr>
        <p:spPr>
          <a:xfrm>
            <a:off x="7711473" y="4715752"/>
            <a:ext cx="832799" cy="57136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8E905DD-816D-21CF-81CF-4CA3B46D00DC}"/>
              </a:ext>
            </a:extLst>
          </p:cNvPr>
          <p:cNvSpPr/>
          <p:nvPr/>
        </p:nvSpPr>
        <p:spPr>
          <a:xfrm>
            <a:off x="4511823" y="4725144"/>
            <a:ext cx="947758" cy="5760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96516C8-993C-0742-CB01-7A6987BB215F}"/>
              </a:ext>
            </a:extLst>
          </p:cNvPr>
          <p:cNvSpPr/>
          <p:nvPr/>
        </p:nvSpPr>
        <p:spPr>
          <a:xfrm>
            <a:off x="5808640" y="1953914"/>
            <a:ext cx="1584176" cy="86409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Compo-site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0C7FF88-D9A0-566E-752E-1B6C06CF70C0}"/>
              </a:ext>
            </a:extLst>
          </p:cNvPr>
          <p:cNvCxnSpPr>
            <a:cxnSpLocks/>
            <a:stCxn id="57" idx="0"/>
            <a:endCxn id="58" idx="3"/>
          </p:cNvCxnSpPr>
          <p:nvPr/>
        </p:nvCxnSpPr>
        <p:spPr>
          <a:xfrm flipV="1">
            <a:off x="4985703" y="2691466"/>
            <a:ext cx="1054935" cy="20336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B7907C3D-10E2-8E5E-1160-C57D6E9B25AD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6023896" y="2818010"/>
            <a:ext cx="293955" cy="190713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088A51A-9282-DC79-4C0A-C25C5041E103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6893914" y="2818010"/>
            <a:ext cx="190340" cy="190243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0DFED36-A8E9-2110-A132-07CA8CB7BF97}"/>
              </a:ext>
            </a:extLst>
          </p:cNvPr>
          <p:cNvCxnSpPr>
            <a:cxnSpLocks/>
            <a:stCxn id="56" idx="0"/>
            <a:endCxn id="58" idx="5"/>
          </p:cNvCxnSpPr>
          <p:nvPr/>
        </p:nvCxnSpPr>
        <p:spPr>
          <a:xfrm flipH="1" flipV="1">
            <a:off x="7160820" y="2691466"/>
            <a:ext cx="967053" cy="20242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12FDFCF2-F464-D6AE-FA49-75D0AAC86B6D}"/>
              </a:ext>
            </a:extLst>
          </p:cNvPr>
          <p:cNvSpPr txBox="1"/>
          <p:nvPr/>
        </p:nvSpPr>
        <p:spPr>
          <a:xfrm>
            <a:off x="5124126" y="3389378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5B43CAB-D67A-BFA9-9395-AE3D26BF1606}"/>
              </a:ext>
            </a:extLst>
          </p:cNvPr>
          <p:cNvSpPr txBox="1"/>
          <p:nvPr/>
        </p:nvSpPr>
        <p:spPr>
          <a:xfrm>
            <a:off x="5881120" y="3389378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95F1D44-50E2-03AD-5828-396A0378D96C}"/>
              </a:ext>
            </a:extLst>
          </p:cNvPr>
          <p:cNvSpPr txBox="1"/>
          <p:nvPr/>
        </p:nvSpPr>
        <p:spPr>
          <a:xfrm>
            <a:off x="6564286" y="3389378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D7CCE3E-E2D6-9CB7-7C83-D7CA2EED8A0B}"/>
              </a:ext>
            </a:extLst>
          </p:cNvPr>
          <p:cNvSpPr txBox="1"/>
          <p:nvPr/>
        </p:nvSpPr>
        <p:spPr>
          <a:xfrm>
            <a:off x="7276642" y="3389378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Verbinder: gekrümmt 19">
            <a:extLst>
              <a:ext uri="{FF2B5EF4-FFF2-40B4-BE49-F238E27FC236}">
                <a16:creationId xmlns:a16="http://schemas.microsoft.com/office/drawing/2014/main" id="{50AADFCD-7EAB-6C56-9787-9429BA413BFB}"/>
              </a:ext>
            </a:extLst>
          </p:cNvPr>
          <p:cNvCxnSpPr/>
          <p:nvPr/>
        </p:nvCxnSpPr>
        <p:spPr>
          <a:xfrm rot="5400000" flipH="1" flipV="1">
            <a:off x="5480054" y="4210745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20">
            <a:extLst>
              <a:ext uri="{FF2B5EF4-FFF2-40B4-BE49-F238E27FC236}">
                <a16:creationId xmlns:a16="http://schemas.microsoft.com/office/drawing/2014/main" id="{505938CF-1D72-3177-B923-458C512B6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26982" y="4197314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krümmt 21">
            <a:extLst>
              <a:ext uri="{FF2B5EF4-FFF2-40B4-BE49-F238E27FC236}">
                <a16:creationId xmlns:a16="http://schemas.microsoft.com/office/drawing/2014/main" id="{0A04789B-0BFF-A5AE-F958-A1E840C1E2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8971" y="4200987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krümmt 22">
            <a:extLst>
              <a:ext uri="{FF2B5EF4-FFF2-40B4-BE49-F238E27FC236}">
                <a16:creationId xmlns:a16="http://schemas.microsoft.com/office/drawing/2014/main" id="{B51F8F15-1D77-C023-D284-25FF972941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7886" y="3678216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krümmt 23">
            <a:extLst>
              <a:ext uri="{FF2B5EF4-FFF2-40B4-BE49-F238E27FC236}">
                <a16:creationId xmlns:a16="http://schemas.microsoft.com/office/drawing/2014/main" id="{45A47B9B-8277-5D62-6B43-B89F8B4F8C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6443" y="3673157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24">
            <a:extLst>
              <a:ext uri="{FF2B5EF4-FFF2-40B4-BE49-F238E27FC236}">
                <a16:creationId xmlns:a16="http://schemas.microsoft.com/office/drawing/2014/main" id="{DBD0F5F6-30BB-1443-A2EF-E661EF8516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27347" y="3154059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5538244" y="1524390"/>
            <a:ext cx="487823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Composite model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BA484E9-F3DB-79B5-1E13-AC893F297A50}"/>
              </a:ext>
            </a:extLst>
          </p:cNvPr>
          <p:cNvSpPr/>
          <p:nvPr/>
        </p:nvSpPr>
        <p:spPr>
          <a:xfrm>
            <a:off x="8829388" y="2443047"/>
            <a:ext cx="874337" cy="57136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4B88FD6-22D8-913A-42CA-BE2529B64C60}"/>
              </a:ext>
            </a:extLst>
          </p:cNvPr>
          <p:cNvSpPr/>
          <p:nvPr/>
        </p:nvSpPr>
        <p:spPr>
          <a:xfrm>
            <a:off x="9874413" y="2438351"/>
            <a:ext cx="905004" cy="5760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18ED62-0D71-3139-28FF-C403D3828B1B}"/>
              </a:ext>
            </a:extLst>
          </p:cNvPr>
          <p:cNvSpPr/>
          <p:nvPr/>
        </p:nvSpPr>
        <p:spPr>
          <a:xfrm>
            <a:off x="10954134" y="2433655"/>
            <a:ext cx="832799" cy="57136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FF88D36F-AC34-8C78-715F-2D28BAC22EB9}"/>
              </a:ext>
            </a:extLst>
          </p:cNvPr>
          <p:cNvSpPr/>
          <p:nvPr/>
        </p:nvSpPr>
        <p:spPr>
          <a:xfrm>
            <a:off x="7754484" y="2443047"/>
            <a:ext cx="947758" cy="5760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2E90F314-D226-CF7D-10F4-FC5F0FEC6E30}"/>
              </a:ext>
            </a:extLst>
          </p:cNvPr>
          <p:cNvSpPr txBox="1"/>
          <p:nvPr/>
        </p:nvSpPr>
        <p:spPr>
          <a:xfrm>
            <a:off x="8565639" y="1772816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381B23D7-3CE8-2250-9551-B0D5B813C640}"/>
              </a:ext>
            </a:extLst>
          </p:cNvPr>
          <p:cNvSpPr txBox="1"/>
          <p:nvPr/>
        </p:nvSpPr>
        <p:spPr>
          <a:xfrm>
            <a:off x="9266555" y="1774101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6984774-51C6-1566-25AF-D36844A60D9C}"/>
              </a:ext>
            </a:extLst>
          </p:cNvPr>
          <p:cNvSpPr txBox="1"/>
          <p:nvPr/>
        </p:nvSpPr>
        <p:spPr>
          <a:xfrm>
            <a:off x="10111624" y="1831251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6952FB35-C07A-A61F-33F4-9A7E3F03EB7D}"/>
              </a:ext>
            </a:extLst>
          </p:cNvPr>
          <p:cNvSpPr txBox="1"/>
          <p:nvPr/>
        </p:nvSpPr>
        <p:spPr>
          <a:xfrm>
            <a:off x="10945253" y="1813723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Verbinder: gekrümmt 19">
            <a:extLst>
              <a:ext uri="{FF2B5EF4-FFF2-40B4-BE49-F238E27FC236}">
                <a16:creationId xmlns:a16="http://schemas.microsoft.com/office/drawing/2014/main" id="{3B1629D7-175D-1CAA-2C96-A715D2FC05C0}"/>
              </a:ext>
            </a:extLst>
          </p:cNvPr>
          <p:cNvCxnSpPr/>
          <p:nvPr/>
        </p:nvCxnSpPr>
        <p:spPr>
          <a:xfrm rot="5400000" flipH="1" flipV="1">
            <a:off x="8722715" y="1928648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krümmt 20">
            <a:extLst>
              <a:ext uri="{FF2B5EF4-FFF2-40B4-BE49-F238E27FC236}">
                <a16:creationId xmlns:a16="http://schemas.microsoft.com/office/drawing/2014/main" id="{3B9789CC-1612-1B3D-7FFE-863776167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69643" y="1915217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krümmt 21">
            <a:extLst>
              <a:ext uri="{FF2B5EF4-FFF2-40B4-BE49-F238E27FC236}">
                <a16:creationId xmlns:a16="http://schemas.microsoft.com/office/drawing/2014/main" id="{74E5CF4A-D0F7-CF23-D5E9-FBD4D2A774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21632" y="1918890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krümmt 22">
            <a:extLst>
              <a:ext uri="{FF2B5EF4-FFF2-40B4-BE49-F238E27FC236}">
                <a16:creationId xmlns:a16="http://schemas.microsoft.com/office/drawing/2014/main" id="{78359243-F856-DC14-A2ED-BB5A55FB34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0547" y="1396119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krümmt 23">
            <a:extLst>
              <a:ext uri="{FF2B5EF4-FFF2-40B4-BE49-F238E27FC236}">
                <a16:creationId xmlns:a16="http://schemas.microsoft.com/office/drawing/2014/main" id="{45ED00D8-C820-B631-724F-443EF8817F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89104" y="1391060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krümmt 24">
            <a:extLst>
              <a:ext uri="{FF2B5EF4-FFF2-40B4-BE49-F238E27FC236}">
                <a16:creationId xmlns:a16="http://schemas.microsoft.com/office/drawing/2014/main" id="{20E25E34-50BB-34F5-A019-03379237EC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70008" y="871962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">
            <a:extLst>
              <a:ext uri="{FF2B5EF4-FFF2-40B4-BE49-F238E27FC236}">
                <a16:creationId xmlns:a16="http://schemas.microsoft.com/office/drawing/2014/main" id="{8BD3C456-1BB4-C132-76CA-1D9ED31812A8}"/>
              </a:ext>
            </a:extLst>
          </p:cNvPr>
          <p:cNvSpPr txBox="1"/>
          <p:nvPr/>
        </p:nvSpPr>
        <p:spPr>
          <a:xfrm>
            <a:off x="7536160" y="3026610"/>
            <a:ext cx="286231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glass</a:t>
            </a:r>
          </a:p>
        </p:txBody>
      </p:sp>
      <p:sp>
        <p:nvSpPr>
          <p:cNvPr id="107" name="TextBox 24">
            <a:extLst>
              <a:ext uri="{FF2B5EF4-FFF2-40B4-BE49-F238E27FC236}">
                <a16:creationId xmlns:a16="http://schemas.microsoft.com/office/drawing/2014/main" id="{70113968-175B-1E11-F055-54E430D4A922}"/>
              </a:ext>
            </a:extLst>
          </p:cNvPr>
          <p:cNvSpPr txBox="1"/>
          <p:nvPr/>
        </p:nvSpPr>
        <p:spPr>
          <a:xfrm>
            <a:off x="8951642" y="3192154"/>
            <a:ext cx="98806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accerlating vehicle</a:t>
            </a:r>
          </a:p>
        </p:txBody>
      </p:sp>
      <p:sp>
        <p:nvSpPr>
          <p:cNvPr id="108" name="TextBox 26">
            <a:extLst>
              <a:ext uri="{FF2B5EF4-FFF2-40B4-BE49-F238E27FC236}">
                <a16:creationId xmlns:a16="http://schemas.microsoft.com/office/drawing/2014/main" id="{C713E17F-05A2-E332-E163-804BD714CCB3}"/>
              </a:ext>
            </a:extLst>
          </p:cNvPr>
          <p:cNvSpPr txBox="1"/>
          <p:nvPr/>
        </p:nvSpPr>
        <p:spPr>
          <a:xfrm>
            <a:off x="9584557" y="3026610"/>
            <a:ext cx="152784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boat</a:t>
            </a:r>
          </a:p>
        </p:txBody>
      </p:sp>
      <p:sp>
        <p:nvSpPr>
          <p:cNvPr id="109" name="TextBox 27">
            <a:extLst>
              <a:ext uri="{FF2B5EF4-FFF2-40B4-BE49-F238E27FC236}">
                <a16:creationId xmlns:a16="http://schemas.microsoft.com/office/drawing/2014/main" id="{503B73BD-047E-8A4B-E722-726E5B10EF4A}"/>
              </a:ext>
            </a:extLst>
          </p:cNvPr>
          <p:cNvSpPr txBox="1"/>
          <p:nvPr/>
        </p:nvSpPr>
        <p:spPr>
          <a:xfrm>
            <a:off x="10239629" y="3196817"/>
            <a:ext cx="22123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balls on horizontal plane </a:t>
            </a:r>
            <a:endParaRPr lang="de-CH" sz="9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9048328" y="1512195"/>
            <a:ext cx="4878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model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3481395" y="757092"/>
            <a:ext cx="763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if the items are 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interchangeable indicators 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same construct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8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18C2DD-D9F2-0A55-9139-2FBB9D573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342CA89-BCA0-E1FB-441D-8BAC1DF84B5B}"/>
              </a:ext>
            </a:extLst>
          </p:cNvPr>
          <p:cNvSpPr txBox="1"/>
          <p:nvPr/>
        </p:nvSpPr>
        <p:spPr>
          <a:xfrm>
            <a:off x="3575720" y="3212976"/>
            <a:ext cx="680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Mechanics Conceptual Understanding Test </a:t>
            </a:r>
            <a:r>
              <a:rPr lang="de-CH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(Hofer, 2015)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7" y="137721"/>
            <a:ext cx="5225461" cy="28685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137721"/>
            <a:ext cx="5176639" cy="286852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9"/>
          <a:stretch/>
        </p:blipFill>
        <p:spPr>
          <a:xfrm>
            <a:off x="6528048" y="3717032"/>
            <a:ext cx="5176639" cy="294992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01"/>
          <a:stretch/>
        </p:blipFill>
        <p:spPr>
          <a:xfrm>
            <a:off x="407366" y="3717032"/>
            <a:ext cx="5223857" cy="296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1675405" y="1459190"/>
            <a:ext cx="19003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model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C2EF8DF-BB96-1C45-DAEB-1F260CEFA31B}"/>
              </a:ext>
            </a:extLst>
          </p:cNvPr>
          <p:cNvSpPr/>
          <p:nvPr/>
        </p:nvSpPr>
        <p:spPr>
          <a:xfrm>
            <a:off x="1378966" y="4734536"/>
            <a:ext cx="874337" cy="57136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D6EAE4B-9F26-8A04-8B3F-0E5DB04C5394}"/>
              </a:ext>
            </a:extLst>
          </p:cNvPr>
          <p:cNvSpPr/>
          <p:nvPr/>
        </p:nvSpPr>
        <p:spPr>
          <a:xfrm>
            <a:off x="2423991" y="4729840"/>
            <a:ext cx="905004" cy="5760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5520F76-47F7-DC50-8258-253CAC503D5D}"/>
              </a:ext>
            </a:extLst>
          </p:cNvPr>
          <p:cNvSpPr/>
          <p:nvPr/>
        </p:nvSpPr>
        <p:spPr>
          <a:xfrm>
            <a:off x="3503712" y="4725144"/>
            <a:ext cx="832799" cy="57136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F0F24A0-1F6D-26AD-F337-85520F16DA81}"/>
              </a:ext>
            </a:extLst>
          </p:cNvPr>
          <p:cNvSpPr/>
          <p:nvPr/>
        </p:nvSpPr>
        <p:spPr>
          <a:xfrm>
            <a:off x="304062" y="4734536"/>
            <a:ext cx="947758" cy="5760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7D04C06-C189-6C3B-FFA8-AB2E99D6C285}"/>
              </a:ext>
            </a:extLst>
          </p:cNvPr>
          <p:cNvSpPr/>
          <p:nvPr/>
        </p:nvSpPr>
        <p:spPr>
          <a:xfrm>
            <a:off x="1600879" y="1963306"/>
            <a:ext cx="1584176" cy="86409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Factor-score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BFB9EA7-A483-9B72-479D-BB2757D401F1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777942" y="2700858"/>
            <a:ext cx="1054935" cy="20336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B4086C0-9752-4E90-7EE8-0A5D4E2DEC1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816135" y="2811160"/>
            <a:ext cx="306959" cy="19233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A5E3B0E-A55F-F72E-6332-8D73752D718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495999" y="2806464"/>
            <a:ext cx="380494" cy="19233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48C2375-F8EE-FADB-93F8-5716629E8AA1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2953059" y="2700858"/>
            <a:ext cx="967053" cy="20242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E40ED2A-662B-11E3-3593-C9E147922239}"/>
              </a:ext>
            </a:extLst>
          </p:cNvPr>
          <p:cNvSpPr txBox="1"/>
          <p:nvPr/>
        </p:nvSpPr>
        <p:spPr>
          <a:xfrm>
            <a:off x="916365" y="3398770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EA4BBB9-96EA-CC29-E615-9C5B28197B2A}"/>
              </a:ext>
            </a:extLst>
          </p:cNvPr>
          <p:cNvSpPr txBox="1"/>
          <p:nvPr/>
        </p:nvSpPr>
        <p:spPr>
          <a:xfrm>
            <a:off x="1673359" y="3398770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3A45A58-D063-FFC7-E24A-4FC98E373D17}"/>
              </a:ext>
            </a:extLst>
          </p:cNvPr>
          <p:cNvSpPr txBox="1"/>
          <p:nvPr/>
        </p:nvSpPr>
        <p:spPr>
          <a:xfrm>
            <a:off x="2356525" y="3398770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EBB7333-B64B-1497-07FE-6B2E834FBC03}"/>
              </a:ext>
            </a:extLst>
          </p:cNvPr>
          <p:cNvSpPr txBox="1"/>
          <p:nvPr/>
        </p:nvSpPr>
        <p:spPr>
          <a:xfrm>
            <a:off x="3068881" y="3398770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0" name="Verbinder: gekrümmt 19">
            <a:extLst>
              <a:ext uri="{FF2B5EF4-FFF2-40B4-BE49-F238E27FC236}">
                <a16:creationId xmlns:a16="http://schemas.microsoft.com/office/drawing/2014/main" id="{068789A1-997C-8428-EB5B-1F0CDC94F233}"/>
              </a:ext>
            </a:extLst>
          </p:cNvPr>
          <p:cNvCxnSpPr/>
          <p:nvPr/>
        </p:nvCxnSpPr>
        <p:spPr>
          <a:xfrm rot="5400000" flipH="1" flipV="1">
            <a:off x="1272293" y="4220137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krümmt 20">
            <a:extLst>
              <a:ext uri="{FF2B5EF4-FFF2-40B4-BE49-F238E27FC236}">
                <a16:creationId xmlns:a16="http://schemas.microsoft.com/office/drawing/2014/main" id="{D2C7F678-6D9C-BEAD-874F-A66E652325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19221" y="4206706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krümmt 21">
            <a:extLst>
              <a:ext uri="{FF2B5EF4-FFF2-40B4-BE49-F238E27FC236}">
                <a16:creationId xmlns:a16="http://schemas.microsoft.com/office/drawing/2014/main" id="{96A4518E-B85C-5BB9-5B9B-0B68A36C11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1210" y="4210379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krümmt 22">
            <a:extLst>
              <a:ext uri="{FF2B5EF4-FFF2-40B4-BE49-F238E27FC236}">
                <a16:creationId xmlns:a16="http://schemas.microsoft.com/office/drawing/2014/main" id="{ADED3654-CF94-BF46-1BE9-CE4C9D52F0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00125" y="3687608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krümmt 23">
            <a:extLst>
              <a:ext uri="{FF2B5EF4-FFF2-40B4-BE49-F238E27FC236}">
                <a16:creationId xmlns:a16="http://schemas.microsoft.com/office/drawing/2014/main" id="{B458345D-C9F3-5177-E55F-FC677035FF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8682" y="3682549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krümmt 24">
            <a:extLst>
              <a:ext uri="{FF2B5EF4-FFF2-40B4-BE49-F238E27FC236}">
                <a16:creationId xmlns:a16="http://schemas.microsoft.com/office/drawing/2014/main" id="{9F75BF5C-5231-EAC1-D1ED-38D7EADD34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19586" y="3163451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4A7FB98C-90F9-63B9-58C6-1C9B9F90F6CC}"/>
              </a:ext>
            </a:extLst>
          </p:cNvPr>
          <p:cNvSpPr/>
          <p:nvPr/>
        </p:nvSpPr>
        <p:spPr>
          <a:xfrm>
            <a:off x="279318" y="5665960"/>
            <a:ext cx="947758" cy="576064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</a:rPr>
              <a:t>Error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C359D3E-7C3E-1D0C-E878-6435DB8F40C5}"/>
              </a:ext>
            </a:extLst>
          </p:cNvPr>
          <p:cNvSpPr/>
          <p:nvPr/>
        </p:nvSpPr>
        <p:spPr>
          <a:xfrm>
            <a:off x="1336824" y="5665960"/>
            <a:ext cx="947758" cy="576064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</a:rPr>
              <a:t>Error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19F5914-355D-5F2E-2004-ACA3DA4387A9}"/>
              </a:ext>
            </a:extLst>
          </p:cNvPr>
          <p:cNvSpPr/>
          <p:nvPr/>
        </p:nvSpPr>
        <p:spPr>
          <a:xfrm>
            <a:off x="2377870" y="5665960"/>
            <a:ext cx="947758" cy="576064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</a:rPr>
              <a:t>Error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BC1B7B9-5B73-836F-B902-04C191F3F6A0}"/>
              </a:ext>
            </a:extLst>
          </p:cNvPr>
          <p:cNvSpPr/>
          <p:nvPr/>
        </p:nvSpPr>
        <p:spPr>
          <a:xfrm>
            <a:off x="3446231" y="5665960"/>
            <a:ext cx="947758" cy="576064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</a:rPr>
              <a:t>Error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C682C2F-F088-AC6C-7E98-B6DD27BD1BCE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flipV="1">
            <a:off x="753197" y="5310600"/>
            <a:ext cx="24744" cy="3553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09A7A3-5549-D5C8-78A0-3A2A4BF55ADC}"/>
              </a:ext>
            </a:extLst>
          </p:cNvPr>
          <p:cNvCxnSpPr/>
          <p:nvPr/>
        </p:nvCxnSpPr>
        <p:spPr>
          <a:xfrm flipV="1">
            <a:off x="1820504" y="5291319"/>
            <a:ext cx="24744" cy="3553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60B347-1228-3B21-65E3-3A4740395724}"/>
              </a:ext>
            </a:extLst>
          </p:cNvPr>
          <p:cNvCxnSpPr/>
          <p:nvPr/>
        </p:nvCxnSpPr>
        <p:spPr>
          <a:xfrm flipV="1">
            <a:off x="2864121" y="5310600"/>
            <a:ext cx="24744" cy="3553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0A82A90-5994-2EBB-CC00-7C3840D7CD88}"/>
              </a:ext>
            </a:extLst>
          </p:cNvPr>
          <p:cNvCxnSpPr/>
          <p:nvPr/>
        </p:nvCxnSpPr>
        <p:spPr>
          <a:xfrm flipV="1">
            <a:off x="3910289" y="5296342"/>
            <a:ext cx="24744" cy="3553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2BA484E9-F3DB-79B5-1E13-AC893F297A50}"/>
              </a:ext>
            </a:extLst>
          </p:cNvPr>
          <p:cNvSpPr/>
          <p:nvPr/>
        </p:nvSpPr>
        <p:spPr>
          <a:xfrm>
            <a:off x="8829388" y="2443047"/>
            <a:ext cx="874337" cy="57136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4B88FD6-22D8-913A-42CA-BE2529B64C60}"/>
              </a:ext>
            </a:extLst>
          </p:cNvPr>
          <p:cNvSpPr/>
          <p:nvPr/>
        </p:nvSpPr>
        <p:spPr>
          <a:xfrm>
            <a:off x="9874413" y="2438351"/>
            <a:ext cx="905004" cy="5760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18ED62-0D71-3139-28FF-C403D3828B1B}"/>
              </a:ext>
            </a:extLst>
          </p:cNvPr>
          <p:cNvSpPr/>
          <p:nvPr/>
        </p:nvSpPr>
        <p:spPr>
          <a:xfrm>
            <a:off x="10954134" y="2433655"/>
            <a:ext cx="832799" cy="57136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FF88D36F-AC34-8C78-715F-2D28BAC22EB9}"/>
              </a:ext>
            </a:extLst>
          </p:cNvPr>
          <p:cNvSpPr/>
          <p:nvPr/>
        </p:nvSpPr>
        <p:spPr>
          <a:xfrm>
            <a:off x="7754484" y="2443047"/>
            <a:ext cx="947758" cy="5760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2E90F314-D226-CF7D-10F4-FC5F0FEC6E30}"/>
              </a:ext>
            </a:extLst>
          </p:cNvPr>
          <p:cNvSpPr txBox="1"/>
          <p:nvPr/>
        </p:nvSpPr>
        <p:spPr>
          <a:xfrm>
            <a:off x="8565639" y="1772816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381B23D7-3CE8-2250-9551-B0D5B813C640}"/>
              </a:ext>
            </a:extLst>
          </p:cNvPr>
          <p:cNvSpPr txBox="1"/>
          <p:nvPr/>
        </p:nvSpPr>
        <p:spPr>
          <a:xfrm>
            <a:off x="9266555" y="1774101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6984774-51C6-1566-25AF-D36844A60D9C}"/>
              </a:ext>
            </a:extLst>
          </p:cNvPr>
          <p:cNvSpPr txBox="1"/>
          <p:nvPr/>
        </p:nvSpPr>
        <p:spPr>
          <a:xfrm>
            <a:off x="10111624" y="1831251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6952FB35-C07A-A61F-33F4-9A7E3F03EB7D}"/>
              </a:ext>
            </a:extLst>
          </p:cNvPr>
          <p:cNvSpPr txBox="1"/>
          <p:nvPr/>
        </p:nvSpPr>
        <p:spPr>
          <a:xfrm>
            <a:off x="10945253" y="1813723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Verbinder: gekrümmt 19">
            <a:extLst>
              <a:ext uri="{FF2B5EF4-FFF2-40B4-BE49-F238E27FC236}">
                <a16:creationId xmlns:a16="http://schemas.microsoft.com/office/drawing/2014/main" id="{3B1629D7-175D-1CAA-2C96-A715D2FC05C0}"/>
              </a:ext>
            </a:extLst>
          </p:cNvPr>
          <p:cNvCxnSpPr/>
          <p:nvPr/>
        </p:nvCxnSpPr>
        <p:spPr>
          <a:xfrm rot="5400000" flipH="1" flipV="1">
            <a:off x="8722715" y="1928648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krümmt 20">
            <a:extLst>
              <a:ext uri="{FF2B5EF4-FFF2-40B4-BE49-F238E27FC236}">
                <a16:creationId xmlns:a16="http://schemas.microsoft.com/office/drawing/2014/main" id="{3B9789CC-1612-1B3D-7FFE-863776167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69643" y="1915217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krümmt 21">
            <a:extLst>
              <a:ext uri="{FF2B5EF4-FFF2-40B4-BE49-F238E27FC236}">
                <a16:creationId xmlns:a16="http://schemas.microsoft.com/office/drawing/2014/main" id="{74E5CF4A-D0F7-CF23-D5E9-FBD4D2A774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21632" y="1918890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krümmt 22">
            <a:extLst>
              <a:ext uri="{FF2B5EF4-FFF2-40B4-BE49-F238E27FC236}">
                <a16:creationId xmlns:a16="http://schemas.microsoft.com/office/drawing/2014/main" id="{78359243-F856-DC14-A2ED-BB5A55FB34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0547" y="1396119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krümmt 23">
            <a:extLst>
              <a:ext uri="{FF2B5EF4-FFF2-40B4-BE49-F238E27FC236}">
                <a16:creationId xmlns:a16="http://schemas.microsoft.com/office/drawing/2014/main" id="{45ED00D8-C820-B631-724F-443EF8817F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89104" y="1391060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krümmt 24">
            <a:extLst>
              <a:ext uri="{FF2B5EF4-FFF2-40B4-BE49-F238E27FC236}">
                <a16:creationId xmlns:a16="http://schemas.microsoft.com/office/drawing/2014/main" id="{20E25E34-50BB-34F5-A019-03379237EC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70008" y="871962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">
            <a:extLst>
              <a:ext uri="{FF2B5EF4-FFF2-40B4-BE49-F238E27FC236}">
                <a16:creationId xmlns:a16="http://schemas.microsoft.com/office/drawing/2014/main" id="{8BD3C456-1BB4-C132-76CA-1D9ED31812A8}"/>
              </a:ext>
            </a:extLst>
          </p:cNvPr>
          <p:cNvSpPr txBox="1"/>
          <p:nvPr/>
        </p:nvSpPr>
        <p:spPr>
          <a:xfrm>
            <a:off x="7536160" y="3026610"/>
            <a:ext cx="286231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glass</a:t>
            </a:r>
          </a:p>
        </p:txBody>
      </p:sp>
      <p:sp>
        <p:nvSpPr>
          <p:cNvPr id="107" name="TextBox 24">
            <a:extLst>
              <a:ext uri="{FF2B5EF4-FFF2-40B4-BE49-F238E27FC236}">
                <a16:creationId xmlns:a16="http://schemas.microsoft.com/office/drawing/2014/main" id="{70113968-175B-1E11-F055-54E430D4A922}"/>
              </a:ext>
            </a:extLst>
          </p:cNvPr>
          <p:cNvSpPr txBox="1"/>
          <p:nvPr/>
        </p:nvSpPr>
        <p:spPr>
          <a:xfrm>
            <a:off x="8951642" y="3192154"/>
            <a:ext cx="98806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accerlating vehicle</a:t>
            </a:r>
          </a:p>
        </p:txBody>
      </p:sp>
      <p:sp>
        <p:nvSpPr>
          <p:cNvPr id="108" name="TextBox 26">
            <a:extLst>
              <a:ext uri="{FF2B5EF4-FFF2-40B4-BE49-F238E27FC236}">
                <a16:creationId xmlns:a16="http://schemas.microsoft.com/office/drawing/2014/main" id="{C713E17F-05A2-E332-E163-804BD714CCB3}"/>
              </a:ext>
            </a:extLst>
          </p:cNvPr>
          <p:cNvSpPr txBox="1"/>
          <p:nvPr/>
        </p:nvSpPr>
        <p:spPr>
          <a:xfrm>
            <a:off x="9584557" y="3026610"/>
            <a:ext cx="152784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boat</a:t>
            </a:r>
          </a:p>
        </p:txBody>
      </p:sp>
      <p:sp>
        <p:nvSpPr>
          <p:cNvPr id="109" name="TextBox 27">
            <a:extLst>
              <a:ext uri="{FF2B5EF4-FFF2-40B4-BE49-F238E27FC236}">
                <a16:creationId xmlns:a16="http://schemas.microsoft.com/office/drawing/2014/main" id="{503B73BD-047E-8A4B-E722-726E5B10EF4A}"/>
              </a:ext>
            </a:extLst>
          </p:cNvPr>
          <p:cNvSpPr txBox="1"/>
          <p:nvPr/>
        </p:nvSpPr>
        <p:spPr>
          <a:xfrm>
            <a:off x="10239629" y="3196817"/>
            <a:ext cx="22123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balls on horizontal plane </a:t>
            </a:r>
            <a:endParaRPr lang="de-CH" sz="9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9048328" y="1512195"/>
            <a:ext cx="4878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model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3481395" y="757092"/>
            <a:ext cx="763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if 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item adds 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part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construct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50841D6-46A4-CCCF-B98F-773794D2CE9E}"/>
              </a:ext>
            </a:extLst>
          </p:cNvPr>
          <p:cNvSpPr/>
          <p:nvPr/>
        </p:nvSpPr>
        <p:spPr>
          <a:xfrm>
            <a:off x="5292869" y="4725144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78898554-E17F-F6CA-4007-672548E10FC8}"/>
              </a:ext>
            </a:extLst>
          </p:cNvPr>
          <p:cNvSpPr/>
          <p:nvPr/>
        </p:nvSpPr>
        <p:spPr>
          <a:xfrm>
            <a:off x="6337894" y="4720448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D05CD4BC-4E46-1D53-E321-5CA871291875}"/>
              </a:ext>
            </a:extLst>
          </p:cNvPr>
          <p:cNvSpPr/>
          <p:nvPr/>
        </p:nvSpPr>
        <p:spPr>
          <a:xfrm>
            <a:off x="7417615" y="4715752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8E905DD-816D-21CF-81CF-4CA3B46D00DC}"/>
              </a:ext>
            </a:extLst>
          </p:cNvPr>
          <p:cNvSpPr/>
          <p:nvPr/>
        </p:nvSpPr>
        <p:spPr>
          <a:xfrm>
            <a:off x="4217965" y="4725144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296516C8-993C-0742-CB01-7A6987BB215F}"/>
              </a:ext>
            </a:extLst>
          </p:cNvPr>
          <p:cNvSpPr/>
          <p:nvPr/>
        </p:nvSpPr>
        <p:spPr>
          <a:xfrm>
            <a:off x="5514782" y="1953914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Compo-site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0C7FF88-D9A0-566E-752E-1B6C06CF70C0}"/>
              </a:ext>
            </a:extLst>
          </p:cNvPr>
          <p:cNvCxnSpPr>
            <a:cxnSpLocks/>
            <a:stCxn id="77" idx="0"/>
            <a:endCxn id="78" idx="3"/>
          </p:cNvCxnSpPr>
          <p:nvPr/>
        </p:nvCxnSpPr>
        <p:spPr>
          <a:xfrm flipV="1">
            <a:off x="4691845" y="2691466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7907C3D-10E2-8E5E-1160-C57D6E9B25AD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5730038" y="2818010"/>
            <a:ext cx="293955" cy="1907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4088A51A-9282-DC79-4C0A-C25C5041E103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6600056" y="2818010"/>
            <a:ext cx="190340" cy="19024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0DFED36-A8E9-2110-A132-07CA8CB7BF97}"/>
              </a:ext>
            </a:extLst>
          </p:cNvPr>
          <p:cNvCxnSpPr>
            <a:cxnSpLocks/>
            <a:stCxn id="76" idx="0"/>
            <a:endCxn id="78" idx="5"/>
          </p:cNvCxnSpPr>
          <p:nvPr/>
        </p:nvCxnSpPr>
        <p:spPr>
          <a:xfrm flipH="1" flipV="1">
            <a:off x="6866962" y="2691466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2FDFCF2-F464-D6AE-FA49-75D0AAC86B6D}"/>
              </a:ext>
            </a:extLst>
          </p:cNvPr>
          <p:cNvSpPr txBox="1"/>
          <p:nvPr/>
        </p:nvSpPr>
        <p:spPr>
          <a:xfrm>
            <a:off x="4830268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5B43CAB-D67A-BFA9-9395-AE3D26BF1606}"/>
              </a:ext>
            </a:extLst>
          </p:cNvPr>
          <p:cNvSpPr txBox="1"/>
          <p:nvPr/>
        </p:nvSpPr>
        <p:spPr>
          <a:xfrm>
            <a:off x="5587262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5F1D44-50E2-03AD-5828-396A0378D96C}"/>
              </a:ext>
            </a:extLst>
          </p:cNvPr>
          <p:cNvSpPr txBox="1"/>
          <p:nvPr/>
        </p:nvSpPr>
        <p:spPr>
          <a:xfrm>
            <a:off x="6270428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D7CCE3E-E2D6-9CB7-7C83-D7CA2EED8A0B}"/>
              </a:ext>
            </a:extLst>
          </p:cNvPr>
          <p:cNvSpPr txBox="1"/>
          <p:nvPr/>
        </p:nvSpPr>
        <p:spPr>
          <a:xfrm>
            <a:off x="6982784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krümmt 19">
            <a:extLst>
              <a:ext uri="{FF2B5EF4-FFF2-40B4-BE49-F238E27FC236}">
                <a16:creationId xmlns:a16="http://schemas.microsoft.com/office/drawing/2014/main" id="{50AADFCD-7EAB-6C56-9787-9429BA413BFB}"/>
              </a:ext>
            </a:extLst>
          </p:cNvPr>
          <p:cNvCxnSpPr/>
          <p:nvPr/>
        </p:nvCxnSpPr>
        <p:spPr>
          <a:xfrm rot="5400000" flipH="1" flipV="1">
            <a:off x="5186196" y="4210745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krümmt 20">
            <a:extLst>
              <a:ext uri="{FF2B5EF4-FFF2-40B4-BE49-F238E27FC236}">
                <a16:creationId xmlns:a16="http://schemas.microsoft.com/office/drawing/2014/main" id="{505938CF-1D72-3177-B923-458C512B6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33124" y="4197314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krümmt 21">
            <a:extLst>
              <a:ext uri="{FF2B5EF4-FFF2-40B4-BE49-F238E27FC236}">
                <a16:creationId xmlns:a16="http://schemas.microsoft.com/office/drawing/2014/main" id="{0A04789B-0BFF-A5AE-F958-A1E840C1E2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85113" y="4200987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Verbinder: gekrümmt 22">
            <a:extLst>
              <a:ext uri="{FF2B5EF4-FFF2-40B4-BE49-F238E27FC236}">
                <a16:creationId xmlns:a16="http://schemas.microsoft.com/office/drawing/2014/main" id="{B51F8F15-1D77-C023-D284-25FF972941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14028" y="3678216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Verbinder: gekrümmt 23">
            <a:extLst>
              <a:ext uri="{FF2B5EF4-FFF2-40B4-BE49-F238E27FC236}">
                <a16:creationId xmlns:a16="http://schemas.microsoft.com/office/drawing/2014/main" id="{45A47B9B-8277-5D62-6B43-B89F8B4F8C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52585" y="3673157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krümmt 24">
            <a:extLst>
              <a:ext uri="{FF2B5EF4-FFF2-40B4-BE49-F238E27FC236}">
                <a16:creationId xmlns:a16="http://schemas.microsoft.com/office/drawing/2014/main" id="{DBD0F5F6-30BB-1443-A2EF-E661EF8516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33489" y="3154059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9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1675405" y="1459190"/>
            <a:ext cx="19003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model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C2EF8DF-BB96-1C45-DAEB-1F260CEFA31B}"/>
              </a:ext>
            </a:extLst>
          </p:cNvPr>
          <p:cNvSpPr/>
          <p:nvPr/>
        </p:nvSpPr>
        <p:spPr>
          <a:xfrm>
            <a:off x="1378966" y="4734536"/>
            <a:ext cx="874337" cy="57136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D6EAE4B-9F26-8A04-8B3F-0E5DB04C5394}"/>
              </a:ext>
            </a:extLst>
          </p:cNvPr>
          <p:cNvSpPr/>
          <p:nvPr/>
        </p:nvSpPr>
        <p:spPr>
          <a:xfrm>
            <a:off x="2423991" y="4729840"/>
            <a:ext cx="905004" cy="5760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5520F76-47F7-DC50-8258-253CAC503D5D}"/>
              </a:ext>
            </a:extLst>
          </p:cNvPr>
          <p:cNvSpPr/>
          <p:nvPr/>
        </p:nvSpPr>
        <p:spPr>
          <a:xfrm>
            <a:off x="3503712" y="4725144"/>
            <a:ext cx="832799" cy="57136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F0F24A0-1F6D-26AD-F337-85520F16DA81}"/>
              </a:ext>
            </a:extLst>
          </p:cNvPr>
          <p:cNvSpPr/>
          <p:nvPr/>
        </p:nvSpPr>
        <p:spPr>
          <a:xfrm>
            <a:off x="304062" y="4734536"/>
            <a:ext cx="947758" cy="5760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7D04C06-C189-6C3B-FFA8-AB2E99D6C285}"/>
              </a:ext>
            </a:extLst>
          </p:cNvPr>
          <p:cNvSpPr/>
          <p:nvPr/>
        </p:nvSpPr>
        <p:spPr>
          <a:xfrm>
            <a:off x="1600879" y="1963306"/>
            <a:ext cx="1584176" cy="86409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Factor-score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BFB9EA7-A483-9B72-479D-BB2757D401F1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777942" y="2700858"/>
            <a:ext cx="1054935" cy="20336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B4086C0-9752-4E90-7EE8-0A5D4E2DEC1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816135" y="2811160"/>
            <a:ext cx="306959" cy="19233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A5E3B0E-A55F-F72E-6332-8D73752D718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495999" y="2806464"/>
            <a:ext cx="380494" cy="19233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48C2375-F8EE-FADB-93F8-5716629E8AA1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2953059" y="2700858"/>
            <a:ext cx="967053" cy="20242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E40ED2A-662B-11E3-3593-C9E147922239}"/>
              </a:ext>
            </a:extLst>
          </p:cNvPr>
          <p:cNvSpPr txBox="1"/>
          <p:nvPr/>
        </p:nvSpPr>
        <p:spPr>
          <a:xfrm>
            <a:off x="916365" y="3398770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EA4BBB9-96EA-CC29-E615-9C5B28197B2A}"/>
              </a:ext>
            </a:extLst>
          </p:cNvPr>
          <p:cNvSpPr txBox="1"/>
          <p:nvPr/>
        </p:nvSpPr>
        <p:spPr>
          <a:xfrm>
            <a:off x="1673359" y="3398770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3A45A58-D063-FFC7-E24A-4FC98E373D17}"/>
              </a:ext>
            </a:extLst>
          </p:cNvPr>
          <p:cNvSpPr txBox="1"/>
          <p:nvPr/>
        </p:nvSpPr>
        <p:spPr>
          <a:xfrm>
            <a:off x="2356525" y="3398770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EBB7333-B64B-1497-07FE-6B2E834FBC03}"/>
              </a:ext>
            </a:extLst>
          </p:cNvPr>
          <p:cNvSpPr txBox="1"/>
          <p:nvPr/>
        </p:nvSpPr>
        <p:spPr>
          <a:xfrm>
            <a:off x="3068881" y="3398770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0" name="Verbinder: gekrümmt 19">
            <a:extLst>
              <a:ext uri="{FF2B5EF4-FFF2-40B4-BE49-F238E27FC236}">
                <a16:creationId xmlns:a16="http://schemas.microsoft.com/office/drawing/2014/main" id="{068789A1-997C-8428-EB5B-1F0CDC94F233}"/>
              </a:ext>
            </a:extLst>
          </p:cNvPr>
          <p:cNvCxnSpPr/>
          <p:nvPr/>
        </p:nvCxnSpPr>
        <p:spPr>
          <a:xfrm rot="5400000" flipH="1" flipV="1">
            <a:off x="1272293" y="4220137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krümmt 20">
            <a:extLst>
              <a:ext uri="{FF2B5EF4-FFF2-40B4-BE49-F238E27FC236}">
                <a16:creationId xmlns:a16="http://schemas.microsoft.com/office/drawing/2014/main" id="{D2C7F678-6D9C-BEAD-874F-A66E652325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19221" y="4206706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krümmt 21">
            <a:extLst>
              <a:ext uri="{FF2B5EF4-FFF2-40B4-BE49-F238E27FC236}">
                <a16:creationId xmlns:a16="http://schemas.microsoft.com/office/drawing/2014/main" id="{96A4518E-B85C-5BB9-5B9B-0B68A36C11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1210" y="4210379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krümmt 22">
            <a:extLst>
              <a:ext uri="{FF2B5EF4-FFF2-40B4-BE49-F238E27FC236}">
                <a16:creationId xmlns:a16="http://schemas.microsoft.com/office/drawing/2014/main" id="{ADED3654-CF94-BF46-1BE9-CE4C9D52F0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00125" y="3687608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krümmt 23">
            <a:extLst>
              <a:ext uri="{FF2B5EF4-FFF2-40B4-BE49-F238E27FC236}">
                <a16:creationId xmlns:a16="http://schemas.microsoft.com/office/drawing/2014/main" id="{B458345D-C9F3-5177-E55F-FC677035FF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8682" y="3682549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krümmt 24">
            <a:extLst>
              <a:ext uri="{FF2B5EF4-FFF2-40B4-BE49-F238E27FC236}">
                <a16:creationId xmlns:a16="http://schemas.microsoft.com/office/drawing/2014/main" id="{9F75BF5C-5231-EAC1-D1ED-38D7EADD34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19586" y="3163451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4A7FB98C-90F9-63B9-58C6-1C9B9F90F6CC}"/>
              </a:ext>
            </a:extLst>
          </p:cNvPr>
          <p:cNvSpPr/>
          <p:nvPr/>
        </p:nvSpPr>
        <p:spPr>
          <a:xfrm>
            <a:off x="279318" y="5665960"/>
            <a:ext cx="947758" cy="576064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</a:rPr>
              <a:t>Error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C359D3E-7C3E-1D0C-E878-6435DB8F40C5}"/>
              </a:ext>
            </a:extLst>
          </p:cNvPr>
          <p:cNvSpPr/>
          <p:nvPr/>
        </p:nvSpPr>
        <p:spPr>
          <a:xfrm>
            <a:off x="1336824" y="5665960"/>
            <a:ext cx="947758" cy="576064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</a:rPr>
              <a:t>Error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19F5914-355D-5F2E-2004-ACA3DA4387A9}"/>
              </a:ext>
            </a:extLst>
          </p:cNvPr>
          <p:cNvSpPr/>
          <p:nvPr/>
        </p:nvSpPr>
        <p:spPr>
          <a:xfrm>
            <a:off x="2377870" y="5665960"/>
            <a:ext cx="947758" cy="576064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</a:rPr>
              <a:t>Error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BC1B7B9-5B73-836F-B902-04C191F3F6A0}"/>
              </a:ext>
            </a:extLst>
          </p:cNvPr>
          <p:cNvSpPr/>
          <p:nvPr/>
        </p:nvSpPr>
        <p:spPr>
          <a:xfrm>
            <a:off x="3446231" y="5665960"/>
            <a:ext cx="947758" cy="576064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</a:rPr>
              <a:t>Error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C682C2F-F088-AC6C-7E98-B6DD27BD1BCE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flipV="1">
            <a:off x="753197" y="5310600"/>
            <a:ext cx="24744" cy="3553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09A7A3-5549-D5C8-78A0-3A2A4BF55ADC}"/>
              </a:ext>
            </a:extLst>
          </p:cNvPr>
          <p:cNvCxnSpPr/>
          <p:nvPr/>
        </p:nvCxnSpPr>
        <p:spPr>
          <a:xfrm flipV="1">
            <a:off x="1820504" y="5291319"/>
            <a:ext cx="24744" cy="3553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60B347-1228-3B21-65E3-3A4740395724}"/>
              </a:ext>
            </a:extLst>
          </p:cNvPr>
          <p:cNvCxnSpPr/>
          <p:nvPr/>
        </p:nvCxnSpPr>
        <p:spPr>
          <a:xfrm flipV="1">
            <a:off x="2864121" y="5310600"/>
            <a:ext cx="24744" cy="3553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0A82A90-5994-2EBB-CC00-7C3840D7CD88}"/>
              </a:ext>
            </a:extLst>
          </p:cNvPr>
          <p:cNvCxnSpPr/>
          <p:nvPr/>
        </p:nvCxnSpPr>
        <p:spPr>
          <a:xfrm flipV="1">
            <a:off x="3910289" y="5296342"/>
            <a:ext cx="24744" cy="3553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9048328" y="1512195"/>
            <a:ext cx="2609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model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3481395" y="757092"/>
            <a:ext cx="763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if the 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parts 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construct 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450841D6-46A4-CCCF-B98F-773794D2CE9E}"/>
              </a:ext>
            </a:extLst>
          </p:cNvPr>
          <p:cNvSpPr/>
          <p:nvPr/>
        </p:nvSpPr>
        <p:spPr>
          <a:xfrm>
            <a:off x="5586727" y="4725144"/>
            <a:ext cx="874337" cy="57136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78898554-E17F-F6CA-4007-672548E10FC8}"/>
              </a:ext>
            </a:extLst>
          </p:cNvPr>
          <p:cNvSpPr/>
          <p:nvPr/>
        </p:nvSpPr>
        <p:spPr>
          <a:xfrm>
            <a:off x="6631752" y="4720448"/>
            <a:ext cx="905004" cy="5760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05CD4BC-4E46-1D53-E321-5CA871291875}"/>
              </a:ext>
            </a:extLst>
          </p:cNvPr>
          <p:cNvSpPr/>
          <p:nvPr/>
        </p:nvSpPr>
        <p:spPr>
          <a:xfrm>
            <a:off x="7711473" y="4715752"/>
            <a:ext cx="832799" cy="57136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8E905DD-816D-21CF-81CF-4CA3B46D00DC}"/>
              </a:ext>
            </a:extLst>
          </p:cNvPr>
          <p:cNvSpPr/>
          <p:nvPr/>
        </p:nvSpPr>
        <p:spPr>
          <a:xfrm>
            <a:off x="4511823" y="4725144"/>
            <a:ext cx="947758" cy="5760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296516C8-993C-0742-CB01-7A6987BB215F}"/>
              </a:ext>
            </a:extLst>
          </p:cNvPr>
          <p:cNvSpPr/>
          <p:nvPr/>
        </p:nvSpPr>
        <p:spPr>
          <a:xfrm>
            <a:off x="5808640" y="1953914"/>
            <a:ext cx="1584176" cy="86409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Compo-site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70C7FF88-D9A0-566E-752E-1B6C06CF70C0}"/>
              </a:ext>
            </a:extLst>
          </p:cNvPr>
          <p:cNvCxnSpPr>
            <a:cxnSpLocks/>
            <a:stCxn id="72" idx="0"/>
            <a:endCxn id="73" idx="3"/>
          </p:cNvCxnSpPr>
          <p:nvPr/>
        </p:nvCxnSpPr>
        <p:spPr>
          <a:xfrm flipV="1">
            <a:off x="4985703" y="2691466"/>
            <a:ext cx="1054935" cy="20336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B7907C3D-10E2-8E5E-1160-C57D6E9B25AD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6023896" y="2818010"/>
            <a:ext cx="293955" cy="190713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4088A51A-9282-DC79-4C0A-C25C5041E103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6893914" y="2818010"/>
            <a:ext cx="190340" cy="190243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F0DFED36-A8E9-2110-A132-07CA8CB7BF97}"/>
              </a:ext>
            </a:extLst>
          </p:cNvPr>
          <p:cNvCxnSpPr>
            <a:cxnSpLocks/>
            <a:stCxn id="71" idx="0"/>
            <a:endCxn id="73" idx="5"/>
          </p:cNvCxnSpPr>
          <p:nvPr/>
        </p:nvCxnSpPr>
        <p:spPr>
          <a:xfrm flipH="1" flipV="1">
            <a:off x="7160820" y="2691466"/>
            <a:ext cx="967053" cy="20242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12FDFCF2-F464-D6AE-FA49-75D0AAC86B6D}"/>
              </a:ext>
            </a:extLst>
          </p:cNvPr>
          <p:cNvSpPr txBox="1"/>
          <p:nvPr/>
        </p:nvSpPr>
        <p:spPr>
          <a:xfrm>
            <a:off x="5124126" y="3389378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5B43CAB-D67A-BFA9-9395-AE3D26BF1606}"/>
              </a:ext>
            </a:extLst>
          </p:cNvPr>
          <p:cNvSpPr txBox="1"/>
          <p:nvPr/>
        </p:nvSpPr>
        <p:spPr>
          <a:xfrm>
            <a:off x="5881120" y="3389378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895F1D44-50E2-03AD-5828-396A0378D96C}"/>
              </a:ext>
            </a:extLst>
          </p:cNvPr>
          <p:cNvSpPr txBox="1"/>
          <p:nvPr/>
        </p:nvSpPr>
        <p:spPr>
          <a:xfrm>
            <a:off x="6564286" y="3389378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9D7CCE3E-E2D6-9CB7-7C83-D7CA2EED8A0B}"/>
              </a:ext>
            </a:extLst>
          </p:cNvPr>
          <p:cNvSpPr txBox="1"/>
          <p:nvPr/>
        </p:nvSpPr>
        <p:spPr>
          <a:xfrm>
            <a:off x="7276642" y="3389378"/>
            <a:ext cx="712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Verbinder: gekrümmt 19">
            <a:extLst>
              <a:ext uri="{FF2B5EF4-FFF2-40B4-BE49-F238E27FC236}">
                <a16:creationId xmlns:a16="http://schemas.microsoft.com/office/drawing/2014/main" id="{50AADFCD-7EAB-6C56-9787-9429BA413BFB}"/>
              </a:ext>
            </a:extLst>
          </p:cNvPr>
          <p:cNvCxnSpPr/>
          <p:nvPr/>
        </p:nvCxnSpPr>
        <p:spPr>
          <a:xfrm rot="5400000" flipH="1" flipV="1">
            <a:off x="5480054" y="4210745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krümmt 20">
            <a:extLst>
              <a:ext uri="{FF2B5EF4-FFF2-40B4-BE49-F238E27FC236}">
                <a16:creationId xmlns:a16="http://schemas.microsoft.com/office/drawing/2014/main" id="{505938CF-1D72-3177-B923-458C512B6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26982" y="4197314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krümmt 21">
            <a:extLst>
              <a:ext uri="{FF2B5EF4-FFF2-40B4-BE49-F238E27FC236}">
                <a16:creationId xmlns:a16="http://schemas.microsoft.com/office/drawing/2014/main" id="{0A04789B-0BFF-A5AE-F958-A1E840C1E2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8971" y="4200987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22">
            <a:extLst>
              <a:ext uri="{FF2B5EF4-FFF2-40B4-BE49-F238E27FC236}">
                <a16:creationId xmlns:a16="http://schemas.microsoft.com/office/drawing/2014/main" id="{B51F8F15-1D77-C023-D284-25FF972941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7886" y="3678216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krümmt 23">
            <a:extLst>
              <a:ext uri="{FF2B5EF4-FFF2-40B4-BE49-F238E27FC236}">
                <a16:creationId xmlns:a16="http://schemas.microsoft.com/office/drawing/2014/main" id="{45A47B9B-8277-5D62-6B43-B89F8B4F8C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6443" y="3673157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krümmt 24">
            <a:extLst>
              <a:ext uri="{FF2B5EF4-FFF2-40B4-BE49-F238E27FC236}">
                <a16:creationId xmlns:a16="http://schemas.microsoft.com/office/drawing/2014/main" id="{DBD0F5F6-30BB-1443-A2EF-E661EF8516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27347" y="3154059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5538244" y="1524390"/>
            <a:ext cx="487823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Composite model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BA484E9-F3DB-79B5-1E13-AC893F297A50}"/>
              </a:ext>
            </a:extLst>
          </p:cNvPr>
          <p:cNvSpPr/>
          <p:nvPr/>
        </p:nvSpPr>
        <p:spPr>
          <a:xfrm>
            <a:off x="8829388" y="2443047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84B88FD6-22D8-913A-42CA-BE2529B64C60}"/>
              </a:ext>
            </a:extLst>
          </p:cNvPr>
          <p:cNvSpPr/>
          <p:nvPr/>
        </p:nvSpPr>
        <p:spPr>
          <a:xfrm>
            <a:off x="9874413" y="2438351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7A18ED62-0D71-3139-28FF-C403D3828B1B}"/>
              </a:ext>
            </a:extLst>
          </p:cNvPr>
          <p:cNvSpPr/>
          <p:nvPr/>
        </p:nvSpPr>
        <p:spPr>
          <a:xfrm>
            <a:off x="10954134" y="2433655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F88D36F-AC34-8C78-715F-2D28BAC22EB9}"/>
              </a:ext>
            </a:extLst>
          </p:cNvPr>
          <p:cNvSpPr/>
          <p:nvPr/>
        </p:nvSpPr>
        <p:spPr>
          <a:xfrm>
            <a:off x="7754484" y="2443047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2E90F314-D226-CF7D-10F4-FC5F0FEC6E30}"/>
              </a:ext>
            </a:extLst>
          </p:cNvPr>
          <p:cNvSpPr txBox="1"/>
          <p:nvPr/>
        </p:nvSpPr>
        <p:spPr>
          <a:xfrm>
            <a:off x="8565639" y="1772816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381B23D7-3CE8-2250-9551-B0D5B813C640}"/>
              </a:ext>
            </a:extLst>
          </p:cNvPr>
          <p:cNvSpPr txBox="1"/>
          <p:nvPr/>
        </p:nvSpPr>
        <p:spPr>
          <a:xfrm>
            <a:off x="9266555" y="1774101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F6984774-51C6-1566-25AF-D36844A60D9C}"/>
              </a:ext>
            </a:extLst>
          </p:cNvPr>
          <p:cNvSpPr txBox="1"/>
          <p:nvPr/>
        </p:nvSpPr>
        <p:spPr>
          <a:xfrm>
            <a:off x="10111624" y="1831251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6952FB35-C07A-A61F-33F4-9A7E3F03EB7D}"/>
              </a:ext>
            </a:extLst>
          </p:cNvPr>
          <p:cNvSpPr txBox="1"/>
          <p:nvPr/>
        </p:nvSpPr>
        <p:spPr>
          <a:xfrm>
            <a:off x="10945253" y="1813723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Verbinder: gekrümmt 19">
            <a:extLst>
              <a:ext uri="{FF2B5EF4-FFF2-40B4-BE49-F238E27FC236}">
                <a16:creationId xmlns:a16="http://schemas.microsoft.com/office/drawing/2014/main" id="{3B1629D7-175D-1CAA-2C96-A715D2FC05C0}"/>
              </a:ext>
            </a:extLst>
          </p:cNvPr>
          <p:cNvCxnSpPr/>
          <p:nvPr/>
        </p:nvCxnSpPr>
        <p:spPr>
          <a:xfrm rot="5400000" flipH="1" flipV="1">
            <a:off x="8722715" y="1928648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Verbinder: gekrümmt 20">
            <a:extLst>
              <a:ext uri="{FF2B5EF4-FFF2-40B4-BE49-F238E27FC236}">
                <a16:creationId xmlns:a16="http://schemas.microsoft.com/office/drawing/2014/main" id="{3B9789CC-1612-1B3D-7FFE-863776167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69643" y="1915217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krümmt 21">
            <a:extLst>
              <a:ext uri="{FF2B5EF4-FFF2-40B4-BE49-F238E27FC236}">
                <a16:creationId xmlns:a16="http://schemas.microsoft.com/office/drawing/2014/main" id="{74E5CF4A-D0F7-CF23-D5E9-FBD4D2A774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21632" y="1918890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Verbinder: gekrümmt 22">
            <a:extLst>
              <a:ext uri="{FF2B5EF4-FFF2-40B4-BE49-F238E27FC236}">
                <a16:creationId xmlns:a16="http://schemas.microsoft.com/office/drawing/2014/main" id="{78359243-F856-DC14-A2ED-BB5A55FB34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0547" y="1396119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Verbinder: gekrümmt 23">
            <a:extLst>
              <a:ext uri="{FF2B5EF4-FFF2-40B4-BE49-F238E27FC236}">
                <a16:creationId xmlns:a16="http://schemas.microsoft.com/office/drawing/2014/main" id="{45ED00D8-C820-B631-724F-443EF8817F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89104" y="1391060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Verbinder: gekrümmt 24">
            <a:extLst>
              <a:ext uri="{FF2B5EF4-FFF2-40B4-BE49-F238E27FC236}">
                <a16:creationId xmlns:a16="http://schemas.microsoft.com/office/drawing/2014/main" id="{20E25E34-50BB-34F5-A019-03379237EC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70008" y="871962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">
            <a:extLst>
              <a:ext uri="{FF2B5EF4-FFF2-40B4-BE49-F238E27FC236}">
                <a16:creationId xmlns:a16="http://schemas.microsoft.com/office/drawing/2014/main" id="{8BD3C456-1BB4-C132-76CA-1D9ED31812A8}"/>
              </a:ext>
            </a:extLst>
          </p:cNvPr>
          <p:cNvSpPr txBox="1"/>
          <p:nvPr/>
        </p:nvSpPr>
        <p:spPr>
          <a:xfrm>
            <a:off x="7536160" y="3026610"/>
            <a:ext cx="2862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glass</a:t>
            </a:r>
          </a:p>
        </p:txBody>
      </p:sp>
      <p:sp>
        <p:nvSpPr>
          <p:cNvPr id="143" name="TextBox 24">
            <a:extLst>
              <a:ext uri="{FF2B5EF4-FFF2-40B4-BE49-F238E27FC236}">
                <a16:creationId xmlns:a16="http://schemas.microsoft.com/office/drawing/2014/main" id="{70113968-175B-1E11-F055-54E430D4A922}"/>
              </a:ext>
            </a:extLst>
          </p:cNvPr>
          <p:cNvSpPr txBox="1"/>
          <p:nvPr/>
        </p:nvSpPr>
        <p:spPr>
          <a:xfrm>
            <a:off x="8951642" y="3192154"/>
            <a:ext cx="988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accelerating vehicle</a:t>
            </a:r>
          </a:p>
        </p:txBody>
      </p:sp>
      <p:sp>
        <p:nvSpPr>
          <p:cNvPr id="144" name="TextBox 26">
            <a:extLst>
              <a:ext uri="{FF2B5EF4-FFF2-40B4-BE49-F238E27FC236}">
                <a16:creationId xmlns:a16="http://schemas.microsoft.com/office/drawing/2014/main" id="{C713E17F-05A2-E332-E163-804BD714CCB3}"/>
              </a:ext>
            </a:extLst>
          </p:cNvPr>
          <p:cNvSpPr txBox="1"/>
          <p:nvPr/>
        </p:nvSpPr>
        <p:spPr>
          <a:xfrm>
            <a:off x="9584557" y="3026610"/>
            <a:ext cx="1527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boat</a:t>
            </a:r>
          </a:p>
        </p:txBody>
      </p:sp>
      <p:sp>
        <p:nvSpPr>
          <p:cNvPr id="145" name="TextBox 27">
            <a:extLst>
              <a:ext uri="{FF2B5EF4-FFF2-40B4-BE49-F238E27FC236}">
                <a16:creationId xmlns:a16="http://schemas.microsoft.com/office/drawing/2014/main" id="{503B73BD-047E-8A4B-E722-726E5B10EF4A}"/>
              </a:ext>
            </a:extLst>
          </p:cNvPr>
          <p:cNvSpPr txBox="1"/>
          <p:nvPr/>
        </p:nvSpPr>
        <p:spPr>
          <a:xfrm>
            <a:off x="10239629" y="3196817"/>
            <a:ext cx="2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balls on horizontal plane </a:t>
            </a:r>
            <a:endParaRPr lang="de-CH" sz="900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9048328" y="1484784"/>
            <a:ext cx="4878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9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6C2EF8DF-BB96-1C45-DAEB-1F260CEFA31B}"/>
              </a:ext>
            </a:extLst>
          </p:cNvPr>
          <p:cNvSpPr/>
          <p:nvPr/>
        </p:nvSpPr>
        <p:spPr>
          <a:xfrm>
            <a:off x="1378966" y="4734536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D6EAE4B-9F26-8A04-8B3F-0E5DB04C5394}"/>
              </a:ext>
            </a:extLst>
          </p:cNvPr>
          <p:cNvSpPr/>
          <p:nvPr/>
        </p:nvSpPr>
        <p:spPr>
          <a:xfrm>
            <a:off x="2423991" y="4729840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5520F76-47F7-DC50-8258-253CAC503D5D}"/>
              </a:ext>
            </a:extLst>
          </p:cNvPr>
          <p:cNvSpPr/>
          <p:nvPr/>
        </p:nvSpPr>
        <p:spPr>
          <a:xfrm>
            <a:off x="3503712" y="4725144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F0F24A0-1F6D-26AD-F337-85520F16DA81}"/>
              </a:ext>
            </a:extLst>
          </p:cNvPr>
          <p:cNvSpPr/>
          <p:nvPr/>
        </p:nvSpPr>
        <p:spPr>
          <a:xfrm>
            <a:off x="304062" y="4734536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7D04C06-C189-6C3B-FFA8-AB2E99D6C285}"/>
              </a:ext>
            </a:extLst>
          </p:cNvPr>
          <p:cNvSpPr/>
          <p:nvPr/>
        </p:nvSpPr>
        <p:spPr>
          <a:xfrm>
            <a:off x="1600879" y="1963306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Factor-score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BFB9EA7-A483-9B72-479D-BB2757D401F1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777942" y="2700858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B4086C0-9752-4E90-7EE8-0A5D4E2DEC1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816135" y="2811160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A5E3B0E-A55F-F72E-6332-8D73752D718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495999" y="2806464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48C2375-F8EE-FADB-93F8-5716629E8AA1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2953059" y="2700858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E40ED2A-662B-11E3-3593-C9E147922239}"/>
              </a:ext>
            </a:extLst>
          </p:cNvPr>
          <p:cNvSpPr txBox="1"/>
          <p:nvPr/>
        </p:nvSpPr>
        <p:spPr>
          <a:xfrm>
            <a:off x="916365" y="339877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de-CH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EA4BBB9-96EA-CC29-E615-9C5B28197B2A}"/>
              </a:ext>
            </a:extLst>
          </p:cNvPr>
          <p:cNvSpPr txBox="1"/>
          <p:nvPr/>
        </p:nvSpPr>
        <p:spPr>
          <a:xfrm>
            <a:off x="1673359" y="339877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de-CH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3A45A58-D063-FFC7-E24A-4FC98E373D17}"/>
              </a:ext>
            </a:extLst>
          </p:cNvPr>
          <p:cNvSpPr txBox="1"/>
          <p:nvPr/>
        </p:nvSpPr>
        <p:spPr>
          <a:xfrm>
            <a:off x="2356525" y="339877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de-CH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EBB7333-B64B-1497-07FE-6B2E834FBC03}"/>
              </a:ext>
            </a:extLst>
          </p:cNvPr>
          <p:cNvSpPr txBox="1"/>
          <p:nvPr/>
        </p:nvSpPr>
        <p:spPr>
          <a:xfrm>
            <a:off x="3068881" y="339877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de-CH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0" name="Verbinder: gekrümmt 19">
            <a:extLst>
              <a:ext uri="{FF2B5EF4-FFF2-40B4-BE49-F238E27FC236}">
                <a16:creationId xmlns:a16="http://schemas.microsoft.com/office/drawing/2014/main" id="{068789A1-997C-8428-EB5B-1F0CDC94F233}"/>
              </a:ext>
            </a:extLst>
          </p:cNvPr>
          <p:cNvCxnSpPr/>
          <p:nvPr/>
        </p:nvCxnSpPr>
        <p:spPr>
          <a:xfrm rot="5400000" flipH="1" flipV="1">
            <a:off x="1272293" y="4220137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krümmt 20">
            <a:extLst>
              <a:ext uri="{FF2B5EF4-FFF2-40B4-BE49-F238E27FC236}">
                <a16:creationId xmlns:a16="http://schemas.microsoft.com/office/drawing/2014/main" id="{D2C7F678-6D9C-BEAD-874F-A66E652325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19221" y="4206706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krümmt 21">
            <a:extLst>
              <a:ext uri="{FF2B5EF4-FFF2-40B4-BE49-F238E27FC236}">
                <a16:creationId xmlns:a16="http://schemas.microsoft.com/office/drawing/2014/main" id="{96A4518E-B85C-5BB9-5B9B-0B68A36C11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1210" y="4210379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krümmt 22">
            <a:extLst>
              <a:ext uri="{FF2B5EF4-FFF2-40B4-BE49-F238E27FC236}">
                <a16:creationId xmlns:a16="http://schemas.microsoft.com/office/drawing/2014/main" id="{ADED3654-CF94-BF46-1BE9-CE4C9D52F0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00125" y="3687608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krümmt 23">
            <a:extLst>
              <a:ext uri="{FF2B5EF4-FFF2-40B4-BE49-F238E27FC236}">
                <a16:creationId xmlns:a16="http://schemas.microsoft.com/office/drawing/2014/main" id="{B458345D-C9F3-5177-E55F-FC677035FF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8682" y="3682549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krümmt 24">
            <a:extLst>
              <a:ext uri="{FF2B5EF4-FFF2-40B4-BE49-F238E27FC236}">
                <a16:creationId xmlns:a16="http://schemas.microsoft.com/office/drawing/2014/main" id="{9F75BF5C-5231-EAC1-D1ED-38D7EADD34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19586" y="3163451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4A7FB98C-90F9-63B9-58C6-1C9B9F90F6CC}"/>
              </a:ext>
            </a:extLst>
          </p:cNvPr>
          <p:cNvSpPr/>
          <p:nvPr/>
        </p:nvSpPr>
        <p:spPr>
          <a:xfrm>
            <a:off x="279318" y="5665960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C359D3E-7C3E-1D0C-E878-6435DB8F40C5}"/>
              </a:ext>
            </a:extLst>
          </p:cNvPr>
          <p:cNvSpPr/>
          <p:nvPr/>
        </p:nvSpPr>
        <p:spPr>
          <a:xfrm>
            <a:off x="1336824" y="5665960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19F5914-355D-5F2E-2004-ACA3DA4387A9}"/>
              </a:ext>
            </a:extLst>
          </p:cNvPr>
          <p:cNvSpPr/>
          <p:nvPr/>
        </p:nvSpPr>
        <p:spPr>
          <a:xfrm>
            <a:off x="2377870" y="5665960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BC1B7B9-5B73-836F-B902-04C191F3F6A0}"/>
              </a:ext>
            </a:extLst>
          </p:cNvPr>
          <p:cNvSpPr/>
          <p:nvPr/>
        </p:nvSpPr>
        <p:spPr>
          <a:xfrm>
            <a:off x="3446231" y="5665960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C682C2F-F088-AC6C-7E98-B6DD27BD1BCE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flipV="1">
            <a:off x="753197" y="5310600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09A7A3-5549-D5C8-78A0-3A2A4BF55ADC}"/>
              </a:ext>
            </a:extLst>
          </p:cNvPr>
          <p:cNvCxnSpPr/>
          <p:nvPr/>
        </p:nvCxnSpPr>
        <p:spPr>
          <a:xfrm flipV="1">
            <a:off x="1820504" y="5291319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60B347-1228-3B21-65E3-3A4740395724}"/>
              </a:ext>
            </a:extLst>
          </p:cNvPr>
          <p:cNvCxnSpPr/>
          <p:nvPr/>
        </p:nvCxnSpPr>
        <p:spPr>
          <a:xfrm flipV="1">
            <a:off x="2864121" y="5310600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0A82A90-5994-2EBB-CC00-7C3840D7CD88}"/>
              </a:ext>
            </a:extLst>
          </p:cNvPr>
          <p:cNvCxnSpPr/>
          <p:nvPr/>
        </p:nvCxnSpPr>
        <p:spPr>
          <a:xfrm flipV="1">
            <a:off x="3910289" y="5296342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50841D6-46A4-CCCF-B98F-773794D2CE9E}"/>
              </a:ext>
            </a:extLst>
          </p:cNvPr>
          <p:cNvSpPr/>
          <p:nvPr/>
        </p:nvSpPr>
        <p:spPr>
          <a:xfrm>
            <a:off x="5586727" y="4725144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898554-E17F-F6CA-4007-672548E10FC8}"/>
              </a:ext>
            </a:extLst>
          </p:cNvPr>
          <p:cNvSpPr/>
          <p:nvPr/>
        </p:nvSpPr>
        <p:spPr>
          <a:xfrm>
            <a:off x="6631752" y="4720448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05CD4BC-4E46-1D53-E321-5CA871291875}"/>
              </a:ext>
            </a:extLst>
          </p:cNvPr>
          <p:cNvSpPr/>
          <p:nvPr/>
        </p:nvSpPr>
        <p:spPr>
          <a:xfrm>
            <a:off x="7711473" y="4715752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8E905DD-816D-21CF-81CF-4CA3B46D00DC}"/>
              </a:ext>
            </a:extLst>
          </p:cNvPr>
          <p:cNvSpPr/>
          <p:nvPr/>
        </p:nvSpPr>
        <p:spPr>
          <a:xfrm>
            <a:off x="4511823" y="4725144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96516C8-993C-0742-CB01-7A6987BB215F}"/>
              </a:ext>
            </a:extLst>
          </p:cNvPr>
          <p:cNvSpPr/>
          <p:nvPr/>
        </p:nvSpPr>
        <p:spPr>
          <a:xfrm>
            <a:off x="5808640" y="1953914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Compo-site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0C7FF88-D9A0-566E-752E-1B6C06CF70C0}"/>
              </a:ext>
            </a:extLst>
          </p:cNvPr>
          <p:cNvCxnSpPr>
            <a:cxnSpLocks/>
            <a:stCxn id="57" idx="0"/>
            <a:endCxn id="58" idx="3"/>
          </p:cNvCxnSpPr>
          <p:nvPr/>
        </p:nvCxnSpPr>
        <p:spPr>
          <a:xfrm flipV="1">
            <a:off x="4985703" y="2691466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B7907C3D-10E2-8E5E-1160-C57D6E9B25AD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6023896" y="2818010"/>
            <a:ext cx="293955" cy="1907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088A51A-9282-DC79-4C0A-C25C5041E103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6893914" y="2818010"/>
            <a:ext cx="190340" cy="19024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0DFED36-A8E9-2110-A132-07CA8CB7BF97}"/>
              </a:ext>
            </a:extLst>
          </p:cNvPr>
          <p:cNvCxnSpPr>
            <a:cxnSpLocks/>
            <a:stCxn id="56" idx="0"/>
            <a:endCxn id="58" idx="5"/>
          </p:cNvCxnSpPr>
          <p:nvPr/>
        </p:nvCxnSpPr>
        <p:spPr>
          <a:xfrm flipH="1" flipV="1">
            <a:off x="7160820" y="2691466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12FDFCF2-F464-D6AE-FA49-75D0AAC86B6D}"/>
              </a:ext>
            </a:extLst>
          </p:cNvPr>
          <p:cNvSpPr txBox="1"/>
          <p:nvPr/>
        </p:nvSpPr>
        <p:spPr>
          <a:xfrm>
            <a:off x="5124126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β</a:t>
            </a:r>
            <a:endParaRPr kumimoji="0" lang="de-CH" sz="1800" b="0" i="0" u="none" strike="noStrike" kern="1200" cap="none" spc="0" normalizeH="0" baseline="-2500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5B43CAB-D67A-BFA9-9395-AE3D26BF1606}"/>
              </a:ext>
            </a:extLst>
          </p:cNvPr>
          <p:cNvSpPr txBox="1"/>
          <p:nvPr/>
        </p:nvSpPr>
        <p:spPr>
          <a:xfrm>
            <a:off x="5881120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β</a:t>
            </a:r>
            <a:endParaRPr kumimoji="0" lang="de-CH" sz="1800" b="0" i="0" u="none" strike="noStrike" kern="1200" cap="none" spc="0" normalizeH="0" baseline="-2500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95F1D44-50E2-03AD-5828-396A0378D96C}"/>
              </a:ext>
            </a:extLst>
          </p:cNvPr>
          <p:cNvSpPr txBox="1"/>
          <p:nvPr/>
        </p:nvSpPr>
        <p:spPr>
          <a:xfrm>
            <a:off x="6564286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β</a:t>
            </a:r>
            <a:endParaRPr kumimoji="0" lang="de-CH" sz="1800" b="0" i="0" u="none" strike="noStrike" kern="1200" cap="none" spc="0" normalizeH="0" baseline="-2500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D7CCE3E-E2D6-9CB7-7C83-D7CA2EED8A0B}"/>
              </a:ext>
            </a:extLst>
          </p:cNvPr>
          <p:cNvSpPr txBox="1"/>
          <p:nvPr/>
        </p:nvSpPr>
        <p:spPr>
          <a:xfrm>
            <a:off x="7276642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β</a:t>
            </a:r>
            <a:endParaRPr kumimoji="0" lang="de-CH" sz="1800" b="0" i="0" u="none" strike="noStrike" kern="1200" cap="none" spc="0" normalizeH="0" baseline="-2500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7" name="Verbinder: gekrümmt 19">
            <a:extLst>
              <a:ext uri="{FF2B5EF4-FFF2-40B4-BE49-F238E27FC236}">
                <a16:creationId xmlns:a16="http://schemas.microsoft.com/office/drawing/2014/main" id="{50AADFCD-7EAB-6C56-9787-9429BA413BFB}"/>
              </a:ext>
            </a:extLst>
          </p:cNvPr>
          <p:cNvCxnSpPr/>
          <p:nvPr/>
        </p:nvCxnSpPr>
        <p:spPr>
          <a:xfrm rot="5400000" flipH="1" flipV="1">
            <a:off x="5480054" y="4210745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20">
            <a:extLst>
              <a:ext uri="{FF2B5EF4-FFF2-40B4-BE49-F238E27FC236}">
                <a16:creationId xmlns:a16="http://schemas.microsoft.com/office/drawing/2014/main" id="{505938CF-1D72-3177-B923-458C512B6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26982" y="4197314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krümmt 21">
            <a:extLst>
              <a:ext uri="{FF2B5EF4-FFF2-40B4-BE49-F238E27FC236}">
                <a16:creationId xmlns:a16="http://schemas.microsoft.com/office/drawing/2014/main" id="{0A04789B-0BFF-A5AE-F958-A1E840C1E2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8971" y="4200987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krümmt 22">
            <a:extLst>
              <a:ext uri="{FF2B5EF4-FFF2-40B4-BE49-F238E27FC236}">
                <a16:creationId xmlns:a16="http://schemas.microsoft.com/office/drawing/2014/main" id="{B51F8F15-1D77-C023-D284-25FF972941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7886" y="3678216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krümmt 23">
            <a:extLst>
              <a:ext uri="{FF2B5EF4-FFF2-40B4-BE49-F238E27FC236}">
                <a16:creationId xmlns:a16="http://schemas.microsoft.com/office/drawing/2014/main" id="{45A47B9B-8277-5D62-6B43-B89F8B4F8C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6443" y="3673157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24">
            <a:extLst>
              <a:ext uri="{FF2B5EF4-FFF2-40B4-BE49-F238E27FC236}">
                <a16:creationId xmlns:a16="http://schemas.microsoft.com/office/drawing/2014/main" id="{DBD0F5F6-30BB-1443-A2EF-E661EF8516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27347" y="3154059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2BA484E9-F3DB-79B5-1E13-AC893F297A50}"/>
              </a:ext>
            </a:extLst>
          </p:cNvPr>
          <p:cNvSpPr/>
          <p:nvPr/>
        </p:nvSpPr>
        <p:spPr>
          <a:xfrm>
            <a:off x="8829388" y="2443047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4B88FD6-22D8-913A-42CA-BE2529B64C60}"/>
              </a:ext>
            </a:extLst>
          </p:cNvPr>
          <p:cNvSpPr/>
          <p:nvPr/>
        </p:nvSpPr>
        <p:spPr>
          <a:xfrm>
            <a:off x="9874413" y="2438351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18ED62-0D71-3139-28FF-C403D3828B1B}"/>
              </a:ext>
            </a:extLst>
          </p:cNvPr>
          <p:cNvSpPr/>
          <p:nvPr/>
        </p:nvSpPr>
        <p:spPr>
          <a:xfrm>
            <a:off x="10954134" y="2433655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FF88D36F-AC34-8C78-715F-2D28BAC22EB9}"/>
              </a:ext>
            </a:extLst>
          </p:cNvPr>
          <p:cNvSpPr/>
          <p:nvPr/>
        </p:nvSpPr>
        <p:spPr>
          <a:xfrm>
            <a:off x="7754484" y="2443047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2E90F314-D226-CF7D-10F4-FC5F0FEC6E30}"/>
              </a:ext>
            </a:extLst>
          </p:cNvPr>
          <p:cNvSpPr txBox="1"/>
          <p:nvPr/>
        </p:nvSpPr>
        <p:spPr>
          <a:xfrm>
            <a:off x="8565639" y="1772816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endParaRPr kumimoji="0" lang="de-CH" sz="1800" b="0" i="1" u="none" strike="noStrike" kern="1200" cap="none" spc="0" normalizeH="0" baseline="-2500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381B23D7-3CE8-2250-9551-B0D5B813C640}"/>
              </a:ext>
            </a:extLst>
          </p:cNvPr>
          <p:cNvSpPr txBox="1"/>
          <p:nvPr/>
        </p:nvSpPr>
        <p:spPr>
          <a:xfrm>
            <a:off x="9266555" y="1774101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endParaRPr kumimoji="0" lang="de-CH" sz="1800" b="0" i="1" u="none" strike="noStrike" kern="1200" cap="none" spc="0" normalizeH="0" baseline="-2500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6984774-51C6-1566-25AF-D36844A60D9C}"/>
              </a:ext>
            </a:extLst>
          </p:cNvPr>
          <p:cNvSpPr txBox="1"/>
          <p:nvPr/>
        </p:nvSpPr>
        <p:spPr>
          <a:xfrm>
            <a:off x="10111624" y="1831251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endParaRPr kumimoji="0" lang="de-CH" sz="1800" b="0" i="1" u="none" strike="noStrike" kern="1200" cap="none" spc="0" normalizeH="0" baseline="-2500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6952FB35-C07A-A61F-33F4-9A7E3F03EB7D}"/>
              </a:ext>
            </a:extLst>
          </p:cNvPr>
          <p:cNvSpPr txBox="1"/>
          <p:nvPr/>
        </p:nvSpPr>
        <p:spPr>
          <a:xfrm>
            <a:off x="10945253" y="1813723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endParaRPr kumimoji="0" lang="de-CH" sz="1800" b="0" i="1" u="none" strike="noStrike" kern="1200" cap="none" spc="0" normalizeH="0" baseline="-2500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0" name="Verbinder: gekrümmt 19">
            <a:extLst>
              <a:ext uri="{FF2B5EF4-FFF2-40B4-BE49-F238E27FC236}">
                <a16:creationId xmlns:a16="http://schemas.microsoft.com/office/drawing/2014/main" id="{3B1629D7-175D-1CAA-2C96-A715D2FC05C0}"/>
              </a:ext>
            </a:extLst>
          </p:cNvPr>
          <p:cNvCxnSpPr/>
          <p:nvPr/>
        </p:nvCxnSpPr>
        <p:spPr>
          <a:xfrm rot="5400000" flipH="1" flipV="1">
            <a:off x="8722715" y="1928648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krümmt 20">
            <a:extLst>
              <a:ext uri="{FF2B5EF4-FFF2-40B4-BE49-F238E27FC236}">
                <a16:creationId xmlns:a16="http://schemas.microsoft.com/office/drawing/2014/main" id="{3B9789CC-1612-1B3D-7FFE-863776167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69643" y="1915217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krümmt 21">
            <a:extLst>
              <a:ext uri="{FF2B5EF4-FFF2-40B4-BE49-F238E27FC236}">
                <a16:creationId xmlns:a16="http://schemas.microsoft.com/office/drawing/2014/main" id="{74E5CF4A-D0F7-CF23-D5E9-FBD4D2A774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21632" y="1918890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krümmt 22">
            <a:extLst>
              <a:ext uri="{FF2B5EF4-FFF2-40B4-BE49-F238E27FC236}">
                <a16:creationId xmlns:a16="http://schemas.microsoft.com/office/drawing/2014/main" id="{78359243-F856-DC14-A2ED-BB5A55FB34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0547" y="1396119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krümmt 23">
            <a:extLst>
              <a:ext uri="{FF2B5EF4-FFF2-40B4-BE49-F238E27FC236}">
                <a16:creationId xmlns:a16="http://schemas.microsoft.com/office/drawing/2014/main" id="{45ED00D8-C820-B631-724F-443EF8817F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89104" y="1391060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krümmt 24">
            <a:extLst>
              <a:ext uri="{FF2B5EF4-FFF2-40B4-BE49-F238E27FC236}">
                <a16:creationId xmlns:a16="http://schemas.microsoft.com/office/drawing/2014/main" id="{20E25E34-50BB-34F5-A019-03379237EC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70008" y="871962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">
            <a:extLst>
              <a:ext uri="{FF2B5EF4-FFF2-40B4-BE49-F238E27FC236}">
                <a16:creationId xmlns:a16="http://schemas.microsoft.com/office/drawing/2014/main" id="{8BD3C456-1BB4-C132-76CA-1D9ED31812A8}"/>
              </a:ext>
            </a:extLst>
          </p:cNvPr>
          <p:cNvSpPr txBox="1"/>
          <p:nvPr/>
        </p:nvSpPr>
        <p:spPr>
          <a:xfrm>
            <a:off x="7536160" y="3026610"/>
            <a:ext cx="2862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9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Forces acting on glass</a:t>
            </a:r>
          </a:p>
        </p:txBody>
      </p:sp>
      <p:sp>
        <p:nvSpPr>
          <p:cNvPr id="107" name="TextBox 24">
            <a:extLst>
              <a:ext uri="{FF2B5EF4-FFF2-40B4-BE49-F238E27FC236}">
                <a16:creationId xmlns:a16="http://schemas.microsoft.com/office/drawing/2014/main" id="{70113968-175B-1E11-F055-54E430D4A922}"/>
              </a:ext>
            </a:extLst>
          </p:cNvPr>
          <p:cNvSpPr txBox="1"/>
          <p:nvPr/>
        </p:nvSpPr>
        <p:spPr>
          <a:xfrm>
            <a:off x="8951642" y="3192154"/>
            <a:ext cx="988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9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Forces acting on accelerating vehicle</a:t>
            </a:r>
          </a:p>
        </p:txBody>
      </p:sp>
      <p:sp>
        <p:nvSpPr>
          <p:cNvPr id="108" name="TextBox 26">
            <a:extLst>
              <a:ext uri="{FF2B5EF4-FFF2-40B4-BE49-F238E27FC236}">
                <a16:creationId xmlns:a16="http://schemas.microsoft.com/office/drawing/2014/main" id="{C713E17F-05A2-E332-E163-804BD714CCB3}"/>
              </a:ext>
            </a:extLst>
          </p:cNvPr>
          <p:cNvSpPr txBox="1"/>
          <p:nvPr/>
        </p:nvSpPr>
        <p:spPr>
          <a:xfrm>
            <a:off x="9584557" y="3026610"/>
            <a:ext cx="1527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9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Forces acting on boat</a:t>
            </a:r>
          </a:p>
        </p:txBody>
      </p:sp>
      <p:sp>
        <p:nvSpPr>
          <p:cNvPr id="109" name="TextBox 27">
            <a:extLst>
              <a:ext uri="{FF2B5EF4-FFF2-40B4-BE49-F238E27FC236}">
                <a16:creationId xmlns:a16="http://schemas.microsoft.com/office/drawing/2014/main" id="{503B73BD-047E-8A4B-E722-726E5B10EF4A}"/>
              </a:ext>
            </a:extLst>
          </p:cNvPr>
          <p:cNvSpPr txBox="1"/>
          <p:nvPr/>
        </p:nvSpPr>
        <p:spPr>
          <a:xfrm>
            <a:off x="10239629" y="3196817"/>
            <a:ext cx="2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9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Forces acting on balls on horizontal plane </a:t>
            </a:r>
            <a:endParaRPr kumimoji="0" lang="de-CH" sz="9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77017" y="1184920"/>
            <a:ext cx="5178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 representation of </a:t>
            </a:r>
            <a:r>
              <a:rPr kumimoji="0" lang="de-CH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 concepts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(e.g.,</a:t>
            </a:r>
            <a:r>
              <a:rPr kumimoji="0" lang="de-CH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Newton's third law)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4542703" y="1052865"/>
            <a:ext cx="8134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 representation of</a:t>
            </a:r>
            <a:r>
              <a:rPr kumimoji="0" lang="de-CH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socially constructed concepts </a:t>
            </a: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(e.g.,</a:t>
            </a:r>
            <a:r>
              <a:rPr kumimoji="0" lang="de-CH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Mechanics understanding, Math achievement, English comprehension, vocabulary)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8610080" y="3708305"/>
            <a:ext cx="3578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 representation of mutually dependent knowledge components </a:t>
            </a:r>
            <a:r>
              <a:rPr lang="de-CH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understanding glass -&gt; understanding boat)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37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3429000"/>
            <a:ext cx="6328197" cy="2618459"/>
          </a:xfrm>
          <a:prstGeom prst="rect">
            <a:avLst/>
          </a:prstGeom>
        </p:spPr>
      </p:pic>
      <p:cxnSp>
        <p:nvCxnSpPr>
          <p:cNvPr id="4" name="Gerade Verbindung mit Pfeil 3"/>
          <p:cNvCxnSpPr/>
          <p:nvPr/>
        </p:nvCxnSpPr>
        <p:spPr>
          <a:xfrm flipH="1" flipV="1">
            <a:off x="2639616" y="2060848"/>
            <a:ext cx="864096" cy="12961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407368" y="1268760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 1: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defines the model,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44D9CD6-4C1D-42B6-8A71-8F728CEE1974}"/>
              </a:ext>
            </a:extLst>
          </p:cNvPr>
          <p:cNvCxnSpPr>
            <a:cxnSpLocks/>
          </p:cNvCxnSpPr>
          <p:nvPr/>
        </p:nvCxnSpPr>
        <p:spPr>
          <a:xfrm flipH="1" flipV="1">
            <a:off x="6023992" y="1195011"/>
            <a:ext cx="432049" cy="20899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CC4D081-0867-4E31-971F-F9BAAB6AAD47}"/>
              </a:ext>
            </a:extLst>
          </p:cNvPr>
          <p:cNvSpPr txBox="1"/>
          <p:nvPr/>
        </p:nvSpPr>
        <p:spPr>
          <a:xfrm>
            <a:off x="4468826" y="47667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 2: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items intercorrelate?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1794DC-07DB-4A28-B471-400AC068720D}"/>
              </a:ext>
            </a:extLst>
          </p:cNvPr>
          <p:cNvSpPr txBox="1"/>
          <p:nvPr/>
        </p:nvSpPr>
        <p:spPr>
          <a:xfrm>
            <a:off x="7608168" y="260648"/>
            <a:ext cx="48782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</a:t>
            </a:r>
            <a:r>
              <a:rPr lang="de-CH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asked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Cronbach’s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Alpha (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Omega) &gt; .70</a:t>
            </a: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endParaRPr lang="de-CH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Taber 2018 (&amp; Stadler et al., 2021)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capturing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/network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CH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Inadequate</a:t>
            </a:r>
            <a:endParaRPr lang="de-C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38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8B8112-8683-91A6-F377-607968080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989691D-CAA9-6CFD-799B-2B4573405CB8}"/>
              </a:ext>
            </a:extLst>
          </p:cNvPr>
          <p:cNvSpPr txBox="1"/>
          <p:nvPr/>
        </p:nvSpPr>
        <p:spPr>
          <a:xfrm>
            <a:off x="722489" y="230645"/>
            <a:ext cx="54613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Meta-analysis: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285 Alphas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52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examining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multiple time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Average Alpha = .85.</a:t>
            </a: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large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heterogeneity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(98%): Broad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in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younger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after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Math and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vs. Sciences.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810410-7122-BD6E-4462-B4A4D86EDD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2"/>
          <a:stretch/>
        </p:blipFill>
        <p:spPr>
          <a:xfrm>
            <a:off x="6150950" y="3429000"/>
            <a:ext cx="4969943" cy="2908630"/>
          </a:xfrm>
          <a:prstGeom prst="rect">
            <a:avLst/>
          </a:prstGeom>
        </p:spPr>
      </p:pic>
      <p:pic>
        <p:nvPicPr>
          <p:cNvPr id="4" name="Grafik 3" descr="C:\local user data\Alpha\Version3\Alphas.png">
            <a:extLst>
              <a:ext uri="{FF2B5EF4-FFF2-40B4-BE49-F238E27FC236}">
                <a16:creationId xmlns:a16="http://schemas.microsoft.com/office/drawing/2014/main" id="{4FBD3473-3F96-D570-157C-978BA183BF8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3429000"/>
            <a:ext cx="4551839" cy="290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344A36E-2F60-424F-8566-136120E3C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803" y="-13237"/>
            <a:ext cx="4878236" cy="332416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FDE6D4C-F0BF-4077-AB12-3863EE4DBDC5}"/>
              </a:ext>
            </a:extLst>
          </p:cNvPr>
          <p:cNvSpPr/>
          <p:nvPr/>
        </p:nvSpPr>
        <p:spPr>
          <a:xfrm>
            <a:off x="6273883" y="980728"/>
            <a:ext cx="4104456" cy="2160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4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3429000"/>
            <a:ext cx="6328197" cy="2618459"/>
          </a:xfrm>
          <a:prstGeom prst="rect">
            <a:avLst/>
          </a:prstGeom>
        </p:spPr>
      </p:pic>
      <p:cxnSp>
        <p:nvCxnSpPr>
          <p:cNvPr id="4" name="Gerade Verbindung mit Pfeil 3"/>
          <p:cNvCxnSpPr/>
          <p:nvPr/>
        </p:nvCxnSpPr>
        <p:spPr>
          <a:xfrm flipH="1" flipV="1">
            <a:off x="2639616" y="2060848"/>
            <a:ext cx="864096" cy="12961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407368" y="1268760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Implication 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defines the model,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44D9CD6-4C1D-42B6-8A71-8F728CEE1974}"/>
              </a:ext>
            </a:extLst>
          </p:cNvPr>
          <p:cNvCxnSpPr>
            <a:cxnSpLocks/>
          </p:cNvCxnSpPr>
          <p:nvPr/>
        </p:nvCxnSpPr>
        <p:spPr>
          <a:xfrm flipH="1" flipV="1">
            <a:off x="6023992" y="1195011"/>
            <a:ext cx="432049" cy="20899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CC4D081-0867-4E31-971F-F9BAAB6AAD47}"/>
              </a:ext>
            </a:extLst>
          </p:cNvPr>
          <p:cNvSpPr txBox="1"/>
          <p:nvPr/>
        </p:nvSpPr>
        <p:spPr>
          <a:xfrm>
            <a:off x="4439816" y="199673"/>
            <a:ext cx="7315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Implication 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Only expect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(or demand)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high internal consistency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(i.e., item intercorrelations)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constructs well-represented by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factor model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173DA85-0E21-4B19-BF97-7CCB946C7847}"/>
              </a:ext>
            </a:extLst>
          </p:cNvPr>
          <p:cNvCxnSpPr>
            <a:cxnSpLocks/>
          </p:cNvCxnSpPr>
          <p:nvPr/>
        </p:nvCxnSpPr>
        <p:spPr>
          <a:xfrm flipV="1">
            <a:off x="8400256" y="2636912"/>
            <a:ext cx="576065" cy="6480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1406255-C887-4DB2-BEE7-1FA6402A4DAA}"/>
              </a:ext>
            </a:extLst>
          </p:cNvPr>
          <p:cNvSpPr txBox="1"/>
          <p:nvPr/>
        </p:nvSpPr>
        <p:spPr>
          <a:xfrm>
            <a:off x="7104112" y="1400579"/>
            <a:ext cx="540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Implication 3: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Deliver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other kinds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validity and reliability evidence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(e.g., retest/parallel test reliability, cognitive interviews, expert ratings).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6DECC79-A955-4FF8-902F-80F1ED7793BC}"/>
              </a:ext>
            </a:extLst>
          </p:cNvPr>
          <p:cNvSpPr txBox="1"/>
          <p:nvPr/>
        </p:nvSpPr>
        <p:spPr>
          <a:xfrm>
            <a:off x="8400256" y="5657802"/>
            <a:ext cx="540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Implication 4: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you find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strong model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must make 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assumptions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EDE4485-1DE0-4782-8008-C8A60C727F50}"/>
              </a:ext>
            </a:extLst>
          </p:cNvPr>
          <p:cNvCxnSpPr>
            <a:cxnSpLocks/>
          </p:cNvCxnSpPr>
          <p:nvPr/>
        </p:nvCxnSpPr>
        <p:spPr>
          <a:xfrm>
            <a:off x="6023992" y="5805264"/>
            <a:ext cx="2082445" cy="233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132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3809801-009D-CC4E-7708-F08C6CD8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916832"/>
            <a:ext cx="4578242" cy="187929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CD445EA-8062-8B3D-1A50-4EAFF7A26F75}"/>
              </a:ext>
            </a:extLst>
          </p:cNvPr>
          <p:cNvSpPr txBox="1"/>
          <p:nvPr/>
        </p:nvSpPr>
        <p:spPr>
          <a:xfrm>
            <a:off x="2423592" y="1052736"/>
            <a:ext cx="284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de-CH" sz="54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A071495-622D-BD7E-7112-76D966AC2C55}"/>
              </a:ext>
            </a:extLst>
          </p:cNvPr>
          <p:cNvSpPr txBox="1"/>
          <p:nvPr/>
        </p:nvSpPr>
        <p:spPr>
          <a:xfrm>
            <a:off x="6888088" y="446173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hlinkClick r:id="rId4"/>
              </a:rPr>
              <a:t>https://osf.io/m8d7t/download</a:t>
            </a:r>
            <a:r>
              <a:rPr lang="de-CH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1F014A-558A-646C-C028-E807EAD8B82A}"/>
              </a:ext>
            </a:extLst>
          </p:cNvPr>
          <p:cNvSpPr txBox="1"/>
          <p:nvPr/>
        </p:nvSpPr>
        <p:spPr>
          <a:xfrm>
            <a:off x="1524000" y="3832563"/>
            <a:ext cx="4966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hlinkClick r:id="rId5"/>
              </a:rPr>
              <a:t>https://www.frontiersin.org/articles/10.3389/fpsyg.2022.986767/pdf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434CF0-8F51-12C4-4AF3-68781D7AF254}"/>
              </a:ext>
            </a:extLst>
          </p:cNvPr>
          <p:cNvSpPr txBox="1"/>
          <p:nvPr/>
        </p:nvSpPr>
        <p:spPr>
          <a:xfrm>
            <a:off x="2875503" y="4928101"/>
            <a:ext cx="4966854" cy="175432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Get this presentation: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hlinkClick r:id="rId6"/>
            </a:endParaRP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hlinkClick r:id="rId6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bit.ly/PeterE_presentations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337DFB6-CA6D-184D-A29F-599A5857B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3627" y="4970803"/>
            <a:ext cx="1668923" cy="166892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83AE9321-B746-4A94-9B54-963741602A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8088" y="1916832"/>
            <a:ext cx="3456384" cy="239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24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D1A7971-4CB4-F9AA-6B0F-BB338F821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20516"/>
              </p:ext>
            </p:extLst>
          </p:nvPr>
        </p:nvGraphicFramePr>
        <p:xfrm>
          <a:off x="479376" y="620688"/>
          <a:ext cx="9649073" cy="5217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9921">
                  <a:extLst>
                    <a:ext uri="{9D8B030D-6E8A-4147-A177-3AD203B41FA5}">
                      <a16:colId xmlns:a16="http://schemas.microsoft.com/office/drawing/2014/main" val="50959254"/>
                    </a:ext>
                  </a:extLst>
                </a:gridCol>
                <a:gridCol w="829721">
                  <a:extLst>
                    <a:ext uri="{9D8B030D-6E8A-4147-A177-3AD203B41FA5}">
                      <a16:colId xmlns:a16="http://schemas.microsoft.com/office/drawing/2014/main" val="1965008989"/>
                    </a:ext>
                  </a:extLst>
                </a:gridCol>
                <a:gridCol w="922181">
                  <a:extLst>
                    <a:ext uri="{9D8B030D-6E8A-4147-A177-3AD203B41FA5}">
                      <a16:colId xmlns:a16="http://schemas.microsoft.com/office/drawing/2014/main" val="659155869"/>
                    </a:ext>
                  </a:extLst>
                </a:gridCol>
                <a:gridCol w="628472">
                  <a:extLst>
                    <a:ext uri="{9D8B030D-6E8A-4147-A177-3AD203B41FA5}">
                      <a16:colId xmlns:a16="http://schemas.microsoft.com/office/drawing/2014/main" val="3735830998"/>
                    </a:ext>
                  </a:extLst>
                </a:gridCol>
                <a:gridCol w="688632">
                  <a:extLst>
                    <a:ext uri="{9D8B030D-6E8A-4147-A177-3AD203B41FA5}">
                      <a16:colId xmlns:a16="http://schemas.microsoft.com/office/drawing/2014/main" val="954432583"/>
                    </a:ext>
                  </a:extLst>
                </a:gridCol>
                <a:gridCol w="677436">
                  <a:extLst>
                    <a:ext uri="{9D8B030D-6E8A-4147-A177-3AD203B41FA5}">
                      <a16:colId xmlns:a16="http://schemas.microsoft.com/office/drawing/2014/main" val="3257491985"/>
                    </a:ext>
                  </a:extLst>
                </a:gridCol>
                <a:gridCol w="1307774">
                  <a:extLst>
                    <a:ext uri="{9D8B030D-6E8A-4147-A177-3AD203B41FA5}">
                      <a16:colId xmlns:a16="http://schemas.microsoft.com/office/drawing/2014/main" val="1916351381"/>
                    </a:ext>
                  </a:extLst>
                </a:gridCol>
                <a:gridCol w="1031352">
                  <a:extLst>
                    <a:ext uri="{9D8B030D-6E8A-4147-A177-3AD203B41FA5}">
                      <a16:colId xmlns:a16="http://schemas.microsoft.com/office/drawing/2014/main" val="2041449758"/>
                    </a:ext>
                  </a:extLst>
                </a:gridCol>
                <a:gridCol w="1183573">
                  <a:extLst>
                    <a:ext uri="{9D8B030D-6E8A-4147-A177-3AD203B41FA5}">
                      <a16:colId xmlns:a16="http://schemas.microsoft.com/office/drawing/2014/main" val="4088073472"/>
                    </a:ext>
                  </a:extLst>
                </a:gridCol>
                <a:gridCol w="1060011">
                  <a:extLst>
                    <a:ext uri="{9D8B030D-6E8A-4147-A177-3AD203B41FA5}">
                      <a16:colId xmlns:a16="http://schemas.microsoft.com/office/drawing/2014/main" val="3115456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Rasch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EFA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G-Theory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Network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Mokken</a:t>
                      </a:r>
                    </a:p>
                    <a:p>
                      <a:pPr algn="ctr"/>
                      <a:r>
                        <a:rPr lang="de-CH"/>
                        <a:t>scaling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LCA/</a:t>
                      </a:r>
                    </a:p>
                    <a:p>
                      <a:pPr algn="ctr"/>
                      <a:r>
                        <a:rPr lang="de-CH" dirty="0"/>
                        <a:t>LPA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4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/>
                        <a:t>Reliability</a:t>
                      </a:r>
                      <a:r>
                        <a:rPr lang="de-CH" sz="1600" baseline="0"/>
                        <a:t> estimation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10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err="1"/>
                        <a:t>Dimensiona-lity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testing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/>
                        <a:t>Global fit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6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/>
                        <a:t>Item/person fit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7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/>
                        <a:t>Bivariate dependencies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9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/>
                        <a:t>Non-linearity/subgroups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7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/>
                        <a:t>Deviations from assumptions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54419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968CA57-F941-7824-3A85-FBE3A60A1FAE}"/>
              </a:ext>
            </a:extLst>
          </p:cNvPr>
          <p:cNvSpPr txBox="1"/>
          <p:nvPr/>
        </p:nvSpPr>
        <p:spPr>
          <a:xfrm>
            <a:off x="10416480" y="2564904"/>
            <a:ext cx="1296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MDS,</a:t>
            </a:r>
          </a:p>
          <a:p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Thurstonian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Fechnerian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Space Theory,</a:t>
            </a:r>
          </a:p>
          <a:p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diagnosis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30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56516-08D6-0EBC-C963-CAC6D4D59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A675A09-6183-E80F-3251-3BB79F848E2A}"/>
              </a:ext>
            </a:extLst>
          </p:cNvPr>
          <p:cNvSpPr/>
          <p:nvPr/>
        </p:nvSpPr>
        <p:spPr>
          <a:xfrm>
            <a:off x="7573538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CFD8799-753B-7F7F-A05E-C75B9A9D3E5A}"/>
              </a:ext>
            </a:extLst>
          </p:cNvPr>
          <p:cNvSpPr/>
          <p:nvPr/>
        </p:nvSpPr>
        <p:spPr>
          <a:xfrm>
            <a:off x="8618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044C12-841A-4899-C28D-9168450E7AB6}"/>
              </a:ext>
            </a:extLst>
          </p:cNvPr>
          <p:cNvSpPr/>
          <p:nvPr/>
        </p:nvSpPr>
        <p:spPr>
          <a:xfrm>
            <a:off x="9698284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84780A-4AF9-8209-08E8-5D9BA4AFDF55}"/>
              </a:ext>
            </a:extLst>
          </p:cNvPr>
          <p:cNvSpPr/>
          <p:nvPr/>
        </p:nvSpPr>
        <p:spPr>
          <a:xfrm>
            <a:off x="6498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30C906C-031C-7A8E-00A5-F9576FC1ECC6}"/>
              </a:ext>
            </a:extLst>
          </p:cNvPr>
          <p:cNvSpPr/>
          <p:nvPr/>
        </p:nvSpPr>
        <p:spPr>
          <a:xfrm>
            <a:off x="7795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Factor analysis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72D4F2A-EB39-404D-9EFB-EB391A0A94A5}"/>
              </a:ext>
            </a:extLst>
          </p:cNvPr>
          <p:cNvSpPr/>
          <p:nvPr/>
        </p:nvSpPr>
        <p:spPr>
          <a:xfrm>
            <a:off x="2812968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Sum/mean 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CF7B88F-64D1-D79F-33DD-D0AA7EAE79AA}"/>
              </a:ext>
            </a:extLst>
          </p:cNvPr>
          <p:cNvSpPr txBox="1"/>
          <p:nvPr/>
        </p:nvSpPr>
        <p:spPr>
          <a:xfrm>
            <a:off x="3084744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15C7937-A7BE-2CF3-9822-939C7211B31A}"/>
              </a:ext>
            </a:extLst>
          </p:cNvPr>
          <p:cNvSpPr txBox="1"/>
          <p:nvPr/>
        </p:nvSpPr>
        <p:spPr>
          <a:xfrm>
            <a:off x="8010706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D369A477-EAFF-27EF-1645-3AB8236BB05E}"/>
              </a:ext>
            </a:extLst>
          </p:cNvPr>
          <p:cNvCxnSpPr>
            <a:cxnSpLocks/>
            <a:stCxn id="9" idx="0"/>
            <a:endCxn id="27" idx="2"/>
          </p:cNvCxnSpPr>
          <p:nvPr/>
        </p:nvCxnSpPr>
        <p:spPr>
          <a:xfrm flipV="1">
            <a:off x="3734404" y="1955214"/>
            <a:ext cx="1" cy="9587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49C7CFB1-98CB-EDB0-1B8B-34C0372C4EED}"/>
              </a:ext>
            </a:extLst>
          </p:cNvPr>
          <p:cNvSpPr/>
          <p:nvPr/>
        </p:nvSpPr>
        <p:spPr>
          <a:xfrm>
            <a:off x="2812967" y="2913998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Intervention/Pre- Post change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53BAC35E-FD9D-E7EB-D1E6-8FE833E05863}"/>
              </a:ext>
            </a:extLst>
          </p:cNvPr>
          <p:cNvCxnSpPr>
            <a:stCxn id="7" idx="0"/>
            <a:endCxn id="2" idx="0"/>
          </p:cNvCxnSpPr>
          <p:nvPr/>
        </p:nvCxnSpPr>
        <p:spPr>
          <a:xfrm rot="5400000" flipH="1" flipV="1">
            <a:off x="7491609" y="3341953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18E013CE-2BF2-51D6-0E96-704DCB2B2F9B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8538537" y="3328522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CC4989A1-7B14-20C0-448E-A5CFE049F66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9590526" y="3332195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D5EEDD38-6C03-311A-C4FD-CE14D11DE25C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5400000" flipH="1" flipV="1">
            <a:off x="8019441" y="2809424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6E0B6F57-540A-A1BC-D53E-79097071AF65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rot="5400000" flipH="1" flipV="1">
            <a:off x="9057998" y="2804365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E3434501-2C62-D351-0BCF-05F28CD70994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5400000" flipH="1" flipV="1">
            <a:off x="8538902" y="2285267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5586DCD-AD23-C32C-C758-855F9928128B}"/>
              </a:ext>
            </a:extLst>
          </p:cNvPr>
          <p:cNvSpPr txBox="1"/>
          <p:nvPr/>
        </p:nvSpPr>
        <p:spPr>
          <a:xfrm>
            <a:off x="4040004" y="4579621"/>
            <a:ext cx="751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Determination of number of required 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of common variation 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(factors) to explain/model intercorrelations between items</a:t>
            </a:r>
            <a:endParaRPr lang="de-CH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1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8" grpId="0" animBg="1"/>
      <p:bldP spid="27" grpId="0" animBg="1"/>
      <p:bldP spid="9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E5CE9-F73D-AE31-3E8F-58749BB83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7CF49F-9EF2-F781-6991-4A491CB12442}"/>
              </a:ext>
            </a:extLst>
          </p:cNvPr>
          <p:cNvSpPr/>
          <p:nvPr/>
        </p:nvSpPr>
        <p:spPr>
          <a:xfrm>
            <a:off x="7573538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46113E6-0C61-37E3-A65D-B9C32106F817}"/>
              </a:ext>
            </a:extLst>
          </p:cNvPr>
          <p:cNvSpPr/>
          <p:nvPr/>
        </p:nvSpPr>
        <p:spPr>
          <a:xfrm>
            <a:off x="8618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FDD0D7A-F898-1668-F30A-9011268E8469}"/>
              </a:ext>
            </a:extLst>
          </p:cNvPr>
          <p:cNvSpPr/>
          <p:nvPr/>
        </p:nvSpPr>
        <p:spPr>
          <a:xfrm>
            <a:off x="9698284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39081FA-40CC-2403-5723-101469D305B4}"/>
              </a:ext>
            </a:extLst>
          </p:cNvPr>
          <p:cNvSpPr/>
          <p:nvPr/>
        </p:nvSpPr>
        <p:spPr>
          <a:xfrm>
            <a:off x="6498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405F0AC-3B66-E247-2BC8-F1B360BEBB6C}"/>
              </a:ext>
            </a:extLst>
          </p:cNvPr>
          <p:cNvSpPr/>
          <p:nvPr/>
        </p:nvSpPr>
        <p:spPr>
          <a:xfrm>
            <a:off x="7795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Factor analysis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D73666D-AC51-F4C9-FF98-A19E0C2879D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6972514" y="182737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B3799A3-EDD1-EEB1-758B-4383AC5194C1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8010707" y="1937672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3BAD5EB-87BC-FD4F-58FD-2A8EE3CC7A3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690571" y="1932976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B12184A-6133-E3C1-C0F2-61F4554E07BF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9147631" y="182737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467F1E0-C39F-FBF7-ACED-7AE485066A4B}"/>
              </a:ext>
            </a:extLst>
          </p:cNvPr>
          <p:cNvSpPr txBox="1"/>
          <p:nvPr/>
        </p:nvSpPr>
        <p:spPr>
          <a:xfrm>
            <a:off x="7110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408D4CD-0078-3E35-68B5-91B1BC037FCC}"/>
              </a:ext>
            </a:extLst>
          </p:cNvPr>
          <p:cNvSpPr txBox="1"/>
          <p:nvPr/>
        </p:nvSpPr>
        <p:spPr>
          <a:xfrm>
            <a:off x="7867931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FE2ED0C-D965-2C40-38CF-17850A9456FA}"/>
              </a:ext>
            </a:extLst>
          </p:cNvPr>
          <p:cNvSpPr txBox="1"/>
          <p:nvPr/>
        </p:nvSpPr>
        <p:spPr>
          <a:xfrm>
            <a:off x="855109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B8A29F7-1D0E-DFA5-8165-28602DE4E030}"/>
              </a:ext>
            </a:extLst>
          </p:cNvPr>
          <p:cNvSpPr txBox="1"/>
          <p:nvPr/>
        </p:nvSpPr>
        <p:spPr>
          <a:xfrm>
            <a:off x="9263453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6415CBF-3796-BA99-258A-CCBB4F6EC429}"/>
              </a:ext>
            </a:extLst>
          </p:cNvPr>
          <p:cNvSpPr txBox="1"/>
          <p:nvPr/>
        </p:nvSpPr>
        <p:spPr>
          <a:xfrm>
            <a:off x="3084744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8EF642C-3D29-EE6B-6D79-E8D207CBFC54}"/>
              </a:ext>
            </a:extLst>
          </p:cNvPr>
          <p:cNvSpPr txBox="1"/>
          <p:nvPr/>
        </p:nvSpPr>
        <p:spPr>
          <a:xfrm>
            <a:off x="8010706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5CEC7D5-225D-252D-BFE6-0464ACCF02B0}"/>
              </a:ext>
            </a:extLst>
          </p:cNvPr>
          <p:cNvSpPr txBox="1"/>
          <p:nvPr/>
        </p:nvSpPr>
        <p:spPr>
          <a:xfrm>
            <a:off x="4040004" y="5642211"/>
            <a:ext cx="751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Estimation of strength, by which the common variance goes into each item (factor loading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72D4F2A-EB39-404D-9EFB-EB391A0A94A5}"/>
              </a:ext>
            </a:extLst>
          </p:cNvPr>
          <p:cNvSpPr/>
          <p:nvPr/>
        </p:nvSpPr>
        <p:spPr>
          <a:xfrm>
            <a:off x="2812968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Sum/mean 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369A477-EAFF-27EF-1645-3AB8236BB05E}"/>
              </a:ext>
            </a:extLst>
          </p:cNvPr>
          <p:cNvCxnSpPr>
            <a:cxnSpLocks/>
            <a:stCxn id="31" idx="0"/>
            <a:endCxn id="22" idx="2"/>
          </p:cNvCxnSpPr>
          <p:nvPr/>
        </p:nvCxnSpPr>
        <p:spPr>
          <a:xfrm flipV="1">
            <a:off x="3734404" y="1955214"/>
            <a:ext cx="1" cy="9587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49C7CFB1-98CB-EDB0-1B8B-34C0372C4EED}"/>
              </a:ext>
            </a:extLst>
          </p:cNvPr>
          <p:cNvSpPr/>
          <p:nvPr/>
        </p:nvSpPr>
        <p:spPr>
          <a:xfrm>
            <a:off x="2812967" y="2913998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Intervention/Pre- Post change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5586DCD-AD23-C32C-C758-855F9928128B}"/>
              </a:ext>
            </a:extLst>
          </p:cNvPr>
          <p:cNvSpPr txBox="1"/>
          <p:nvPr/>
        </p:nvSpPr>
        <p:spPr>
          <a:xfrm>
            <a:off x="4040004" y="4579621"/>
            <a:ext cx="751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Determination of number of required 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of common variation 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(factors) to explain/model intercorrelations between items</a:t>
            </a:r>
            <a:endParaRPr lang="de-CH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7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0BEF6F-809E-98E8-E25D-9C333F6CC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7A367A8-C6BA-3584-8619-4F14B91FB7DF}"/>
              </a:ext>
            </a:extLst>
          </p:cNvPr>
          <p:cNvSpPr/>
          <p:nvPr/>
        </p:nvSpPr>
        <p:spPr>
          <a:xfrm>
            <a:off x="7573538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B1200A-D0B9-0CB3-18B4-FB4C1C3A36BA}"/>
              </a:ext>
            </a:extLst>
          </p:cNvPr>
          <p:cNvSpPr/>
          <p:nvPr/>
        </p:nvSpPr>
        <p:spPr>
          <a:xfrm>
            <a:off x="8618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1899C1-B136-1AB5-DF66-79CB6CAAAD42}"/>
              </a:ext>
            </a:extLst>
          </p:cNvPr>
          <p:cNvSpPr/>
          <p:nvPr/>
        </p:nvSpPr>
        <p:spPr>
          <a:xfrm>
            <a:off x="9698284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76A10F-56CD-FC36-E334-AB9BE086FF1E}"/>
              </a:ext>
            </a:extLst>
          </p:cNvPr>
          <p:cNvSpPr/>
          <p:nvPr/>
        </p:nvSpPr>
        <p:spPr>
          <a:xfrm>
            <a:off x="6498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F81BBBD-2595-336C-8CD5-7F949E267F1F}"/>
              </a:ext>
            </a:extLst>
          </p:cNvPr>
          <p:cNvSpPr/>
          <p:nvPr/>
        </p:nvSpPr>
        <p:spPr>
          <a:xfrm>
            <a:off x="7795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Factor analysis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6E6B2EB-8635-201C-B2BE-183F25F7D78F}"/>
              </a:ext>
            </a:extLst>
          </p:cNvPr>
          <p:cNvSpPr txBox="1"/>
          <p:nvPr/>
        </p:nvSpPr>
        <p:spPr>
          <a:xfrm>
            <a:off x="3084744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26CA1B6-F867-DCF1-F6DA-AEBC3ABB02C6}"/>
              </a:ext>
            </a:extLst>
          </p:cNvPr>
          <p:cNvSpPr txBox="1"/>
          <p:nvPr/>
        </p:nvSpPr>
        <p:spPr>
          <a:xfrm>
            <a:off x="8010706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62350C-DAFB-4F90-EB85-6EC5B864F432}"/>
              </a:ext>
            </a:extLst>
          </p:cNvPr>
          <p:cNvSpPr txBox="1"/>
          <p:nvPr/>
        </p:nvSpPr>
        <p:spPr>
          <a:xfrm>
            <a:off x="3503713" y="4579622"/>
            <a:ext cx="751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that show 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intercorrelations 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other items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factor loadings 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(strong indicators of common construct)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BF1A40F2-8B7F-49CE-1965-34E3E157031D}"/>
              </a:ext>
            </a:extLst>
          </p:cNvPr>
          <p:cNvCxnSpPr/>
          <p:nvPr/>
        </p:nvCxnSpPr>
        <p:spPr>
          <a:xfrm rot="5400000" flipH="1" flipV="1">
            <a:off x="7491609" y="3341953"/>
            <a:ext cx="12700" cy="1038193"/>
          </a:xfrm>
          <a:prstGeom prst="curvedConnector3">
            <a:avLst>
              <a:gd name="adj1" fmla="val 1800000"/>
            </a:avLst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A7BCFCF6-651A-B471-CCAB-F10280ADF9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38537" y="3328522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90E31478-20F7-185F-408D-2537EA4C00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90526" y="3332195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4CCB1C4-D6F6-73C1-BC8B-468B5DD596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19441" y="2809424"/>
            <a:ext cx="4696" cy="2098552"/>
          </a:xfrm>
          <a:prstGeom prst="curvedConnector3">
            <a:avLst>
              <a:gd name="adj1" fmla="val 4967973"/>
            </a:avLst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4960AFDF-00F6-C7B1-8B52-3860970731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57998" y="2804365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15E4CB7C-2482-4BFC-53C0-987EFBE0B1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38902" y="2285267"/>
            <a:ext cx="9392" cy="3142170"/>
          </a:xfrm>
          <a:prstGeom prst="curvedConnector3">
            <a:avLst>
              <a:gd name="adj1" fmla="val 2533986"/>
            </a:avLst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0A245F4-E621-9573-5A13-9FB875709A59}"/>
              </a:ext>
            </a:extLst>
          </p:cNvPr>
          <p:cNvCxnSpPr>
            <a:cxnSpLocks/>
          </p:cNvCxnSpPr>
          <p:nvPr/>
        </p:nvCxnSpPr>
        <p:spPr>
          <a:xfrm flipH="1">
            <a:off x="6972514" y="1827370"/>
            <a:ext cx="1054935" cy="2033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9E6EE39-C53B-AC49-6857-592BC2F26002}"/>
              </a:ext>
            </a:extLst>
          </p:cNvPr>
          <p:cNvSpPr txBox="1"/>
          <p:nvPr/>
        </p:nvSpPr>
        <p:spPr>
          <a:xfrm>
            <a:off x="7110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4956194-AA6A-4FFE-51EA-D4F6EDE9FD4F}"/>
              </a:ext>
            </a:extLst>
          </p:cNvPr>
          <p:cNvCxnSpPr/>
          <p:nvPr/>
        </p:nvCxnSpPr>
        <p:spPr>
          <a:xfrm flipV="1">
            <a:off x="7110937" y="2564904"/>
            <a:ext cx="0" cy="3490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A72D4F2A-EB39-404D-9EFB-EB391A0A94A5}"/>
              </a:ext>
            </a:extLst>
          </p:cNvPr>
          <p:cNvSpPr/>
          <p:nvPr/>
        </p:nvSpPr>
        <p:spPr>
          <a:xfrm>
            <a:off x="2812968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Sum/mean 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369A477-EAFF-27EF-1645-3AB8236BB05E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V="1">
            <a:off x="3734404" y="1955214"/>
            <a:ext cx="1" cy="9587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9C7CFB1-98CB-EDB0-1B8B-34C0372C4EED}"/>
              </a:ext>
            </a:extLst>
          </p:cNvPr>
          <p:cNvSpPr/>
          <p:nvPr/>
        </p:nvSpPr>
        <p:spPr>
          <a:xfrm>
            <a:off x="2812967" y="2913998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Intervention/Pre- Post change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5CEC7D5-225D-252D-BFE6-0464ACCF02B0}"/>
              </a:ext>
            </a:extLst>
          </p:cNvPr>
          <p:cNvSpPr txBox="1"/>
          <p:nvPr/>
        </p:nvSpPr>
        <p:spPr>
          <a:xfrm>
            <a:off x="4040004" y="5642211"/>
            <a:ext cx="751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Estimation of strength, by which the common variance goes into each item (factor loading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890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617B8-FF53-415A-7697-44279A441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A974EC8-B3ED-8D5E-ECB1-9A5BBA4BD4FE}"/>
              </a:ext>
            </a:extLst>
          </p:cNvPr>
          <p:cNvSpPr/>
          <p:nvPr/>
        </p:nvSpPr>
        <p:spPr>
          <a:xfrm>
            <a:off x="7573538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17D089-3E52-C6D3-ED91-06AFD85272D2}"/>
              </a:ext>
            </a:extLst>
          </p:cNvPr>
          <p:cNvSpPr/>
          <p:nvPr/>
        </p:nvSpPr>
        <p:spPr>
          <a:xfrm>
            <a:off x="8618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29AF2C3-1342-EA98-B168-240866D7F88C}"/>
              </a:ext>
            </a:extLst>
          </p:cNvPr>
          <p:cNvSpPr/>
          <p:nvPr/>
        </p:nvSpPr>
        <p:spPr>
          <a:xfrm>
            <a:off x="9698284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D491F-1E91-E416-A334-2A4B6893640E}"/>
              </a:ext>
            </a:extLst>
          </p:cNvPr>
          <p:cNvSpPr/>
          <p:nvPr/>
        </p:nvSpPr>
        <p:spPr>
          <a:xfrm>
            <a:off x="6498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F92E01D-501C-5573-1D15-97D2226DD757}"/>
              </a:ext>
            </a:extLst>
          </p:cNvPr>
          <p:cNvSpPr/>
          <p:nvPr/>
        </p:nvSpPr>
        <p:spPr>
          <a:xfrm>
            <a:off x="7795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Factor analysis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BA600AE-B603-AB8F-0068-801E4DCB590C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6972514" y="182737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2AEA97C-9987-A168-727F-AD4D0CDA9B0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8010707" y="1937672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AEFA5D3-CA22-8699-8517-E7A1D2C9574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690571" y="1932976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06EF5C0-839A-EBB3-E40F-8B119778BF1B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9147631" y="182737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AE0F4B8-B7E8-8EA8-4AC4-0DA3DA3EF7AE}"/>
              </a:ext>
            </a:extLst>
          </p:cNvPr>
          <p:cNvSpPr txBox="1"/>
          <p:nvPr/>
        </p:nvSpPr>
        <p:spPr>
          <a:xfrm>
            <a:off x="7110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794082C-7D90-A4AC-9458-BF366A1E0A01}"/>
              </a:ext>
            </a:extLst>
          </p:cNvPr>
          <p:cNvSpPr txBox="1"/>
          <p:nvPr/>
        </p:nvSpPr>
        <p:spPr>
          <a:xfrm>
            <a:off x="7867931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061FDE8-D3A7-401A-2F74-F713E6BAAE35}"/>
              </a:ext>
            </a:extLst>
          </p:cNvPr>
          <p:cNvSpPr txBox="1"/>
          <p:nvPr/>
        </p:nvSpPr>
        <p:spPr>
          <a:xfrm>
            <a:off x="855109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D538A1F-15B3-528C-936E-59D63817889A}"/>
              </a:ext>
            </a:extLst>
          </p:cNvPr>
          <p:cNvSpPr txBox="1"/>
          <p:nvPr/>
        </p:nvSpPr>
        <p:spPr>
          <a:xfrm>
            <a:off x="9263453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8B74641-817F-8CFC-8195-1B2F35A3E0CF}"/>
              </a:ext>
            </a:extLst>
          </p:cNvPr>
          <p:cNvSpPr txBox="1"/>
          <p:nvPr/>
        </p:nvSpPr>
        <p:spPr>
          <a:xfrm>
            <a:off x="3084744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66057CA-D226-EAB9-5E76-ED2907AB3BC5}"/>
              </a:ext>
            </a:extLst>
          </p:cNvPr>
          <p:cNvSpPr txBox="1"/>
          <p:nvPr/>
        </p:nvSpPr>
        <p:spPr>
          <a:xfrm>
            <a:off x="8010706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D37C258-8037-697D-E9A0-99DB40E929F6}"/>
              </a:ext>
            </a:extLst>
          </p:cNvPr>
          <p:cNvSpPr txBox="1"/>
          <p:nvPr/>
        </p:nvSpPr>
        <p:spPr>
          <a:xfrm>
            <a:off x="4439817" y="4549568"/>
            <a:ext cx="653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 model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whether the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theoretically expected factor structure 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(number &amp; loadings) is present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0A77D24-4E60-A5C8-B01A-6035CE8F0343}"/>
              </a:ext>
            </a:extLst>
          </p:cNvPr>
          <p:cNvSpPr txBox="1"/>
          <p:nvPr/>
        </p:nvSpPr>
        <p:spPr>
          <a:xfrm>
            <a:off x="4439817" y="5536621"/>
            <a:ext cx="653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model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estimated factor scores from measurement model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72D4F2A-EB39-404D-9EFB-EB391A0A94A5}"/>
              </a:ext>
            </a:extLst>
          </p:cNvPr>
          <p:cNvSpPr/>
          <p:nvPr/>
        </p:nvSpPr>
        <p:spPr>
          <a:xfrm>
            <a:off x="2812968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Sum/mean 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369A477-EAFF-27EF-1645-3AB8236BB05E}"/>
              </a:ext>
            </a:extLst>
          </p:cNvPr>
          <p:cNvCxnSpPr>
            <a:cxnSpLocks/>
            <a:stCxn id="31" idx="0"/>
            <a:endCxn id="22" idx="2"/>
          </p:cNvCxnSpPr>
          <p:nvPr/>
        </p:nvCxnSpPr>
        <p:spPr>
          <a:xfrm flipV="1">
            <a:off x="3734404" y="1955214"/>
            <a:ext cx="1" cy="9587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49C7CFB1-98CB-EDB0-1B8B-34C0372C4EED}"/>
              </a:ext>
            </a:extLst>
          </p:cNvPr>
          <p:cNvSpPr/>
          <p:nvPr/>
        </p:nvSpPr>
        <p:spPr>
          <a:xfrm>
            <a:off x="2812967" y="2913998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Intervention/Pre- Post change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3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4D2C39-45DD-37FD-2E1E-DC2E98E57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3DCE599-47A1-00AC-04CE-75C8E01C8E6D}"/>
              </a:ext>
            </a:extLst>
          </p:cNvPr>
          <p:cNvSpPr/>
          <p:nvPr/>
        </p:nvSpPr>
        <p:spPr>
          <a:xfrm>
            <a:off x="7573538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69DC32-BC8A-B311-8A6B-160FD85EFA36}"/>
              </a:ext>
            </a:extLst>
          </p:cNvPr>
          <p:cNvSpPr/>
          <p:nvPr/>
        </p:nvSpPr>
        <p:spPr>
          <a:xfrm>
            <a:off x="8618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5780DE1-AEA4-5CEB-0622-846A1C92136E}"/>
              </a:ext>
            </a:extLst>
          </p:cNvPr>
          <p:cNvSpPr/>
          <p:nvPr/>
        </p:nvSpPr>
        <p:spPr>
          <a:xfrm>
            <a:off x="9698284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5D21C3D-91E6-6C36-E86E-B74F7943CF22}"/>
              </a:ext>
            </a:extLst>
          </p:cNvPr>
          <p:cNvSpPr/>
          <p:nvPr/>
        </p:nvSpPr>
        <p:spPr>
          <a:xfrm>
            <a:off x="6498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E702781-3B2D-F3BF-674E-D0D5C2E596E3}"/>
              </a:ext>
            </a:extLst>
          </p:cNvPr>
          <p:cNvSpPr/>
          <p:nvPr/>
        </p:nvSpPr>
        <p:spPr>
          <a:xfrm>
            <a:off x="7795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Factor 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750581-6F24-F909-7A8F-AF8E6CA4963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6972514" y="182737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D2EBD87-65D6-6654-E6D8-04B3319FDC97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8010707" y="1937672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167D09D-DD79-E7BD-82D8-EEB37CB5A45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690571" y="1932976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A4AF144-4176-A588-07C5-83113F30FFE2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9147631" y="182737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09ACBE1B-BD0B-A01B-4FBF-80B41AEFD3FF}"/>
              </a:ext>
            </a:extLst>
          </p:cNvPr>
          <p:cNvSpPr txBox="1"/>
          <p:nvPr/>
        </p:nvSpPr>
        <p:spPr>
          <a:xfrm>
            <a:off x="7110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A9304C6-67DF-AFC1-EC30-49238F518BE2}"/>
              </a:ext>
            </a:extLst>
          </p:cNvPr>
          <p:cNvSpPr txBox="1"/>
          <p:nvPr/>
        </p:nvSpPr>
        <p:spPr>
          <a:xfrm>
            <a:off x="7867931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B7CD44-E215-B5C9-16DB-F57D3D338950}"/>
              </a:ext>
            </a:extLst>
          </p:cNvPr>
          <p:cNvSpPr txBox="1"/>
          <p:nvPr/>
        </p:nvSpPr>
        <p:spPr>
          <a:xfrm>
            <a:off x="855109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72F1634-446A-83E5-B491-FFC050EA59C2}"/>
              </a:ext>
            </a:extLst>
          </p:cNvPr>
          <p:cNvSpPr txBox="1"/>
          <p:nvPr/>
        </p:nvSpPr>
        <p:spPr>
          <a:xfrm>
            <a:off x="9263453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51A76D1-1C6D-98E8-CE73-8755D4C868BB}"/>
              </a:ext>
            </a:extLst>
          </p:cNvPr>
          <p:cNvSpPr txBox="1"/>
          <p:nvPr/>
        </p:nvSpPr>
        <p:spPr>
          <a:xfrm>
            <a:off x="3084744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FA4BA2-F715-E604-CFC0-665067A75287}"/>
              </a:ext>
            </a:extLst>
          </p:cNvPr>
          <p:cNvSpPr txBox="1"/>
          <p:nvPr/>
        </p:nvSpPr>
        <p:spPr>
          <a:xfrm>
            <a:off x="8010706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9D7C5C3-5908-DD24-A386-D61A24FC6BE3}"/>
              </a:ext>
            </a:extLst>
          </p:cNvPr>
          <p:cNvSpPr txBox="1"/>
          <p:nvPr/>
        </p:nvSpPr>
        <p:spPr>
          <a:xfrm>
            <a:off x="4439817" y="4738671"/>
            <a:ext cx="751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score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 value by </a:t>
            </a:r>
            <a:r>
              <a:rPr lang="de-CH" i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loading 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items</a:t>
            </a:r>
            <a:endParaRPr lang="de-CH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72D4F2A-EB39-404D-9EFB-EB391A0A94A5}"/>
              </a:ext>
            </a:extLst>
          </p:cNvPr>
          <p:cNvSpPr/>
          <p:nvPr/>
        </p:nvSpPr>
        <p:spPr>
          <a:xfrm>
            <a:off x="2812968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Sum/mean 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369A477-EAFF-27EF-1645-3AB8236BB05E}"/>
              </a:ext>
            </a:extLst>
          </p:cNvPr>
          <p:cNvCxnSpPr>
            <a:cxnSpLocks/>
            <a:stCxn id="28" idx="0"/>
            <a:endCxn id="21" idx="2"/>
          </p:cNvCxnSpPr>
          <p:nvPr/>
        </p:nvCxnSpPr>
        <p:spPr>
          <a:xfrm flipV="1">
            <a:off x="3734404" y="1955214"/>
            <a:ext cx="1" cy="9587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49C7CFB1-98CB-EDB0-1B8B-34C0372C4EED}"/>
              </a:ext>
            </a:extLst>
          </p:cNvPr>
          <p:cNvSpPr/>
          <p:nvPr/>
        </p:nvSpPr>
        <p:spPr>
          <a:xfrm>
            <a:off x="2812967" y="2913998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Intervention/Pre- Post change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0A77D24-4E60-A5C8-B01A-6035CE8F0343}"/>
              </a:ext>
            </a:extLst>
          </p:cNvPr>
          <p:cNvSpPr txBox="1"/>
          <p:nvPr/>
        </p:nvSpPr>
        <p:spPr>
          <a:xfrm>
            <a:off x="4439817" y="5536621"/>
            <a:ext cx="653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model</a:t>
            </a:r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estimated factor scores from measurement model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1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63E1F-25AF-D483-D7D5-A7243F1A9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874" y="2525282"/>
            <a:ext cx="2106712" cy="153907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B480EF64-3605-DBD2-B3B4-0AE0BE1EFFC8}"/>
              </a:ext>
            </a:extLst>
          </p:cNvPr>
          <p:cNvSpPr txBox="1"/>
          <p:nvPr/>
        </p:nvSpPr>
        <p:spPr>
          <a:xfrm>
            <a:off x="1757492" y="4800463"/>
            <a:ext cx="418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Criticism of </a:t>
            </a:r>
            <a:r>
              <a:rPr lang="de-CH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Alpha</a:t>
            </a:r>
          </a:p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(+ factor analysis) - approach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3DCE599-47A1-00AC-04CE-75C8E01C8E6D}"/>
              </a:ext>
            </a:extLst>
          </p:cNvPr>
          <p:cNvSpPr/>
          <p:nvPr/>
        </p:nvSpPr>
        <p:spPr>
          <a:xfrm>
            <a:off x="7573538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469DC32-BC8A-B311-8A6B-160FD85EFA36}"/>
              </a:ext>
            </a:extLst>
          </p:cNvPr>
          <p:cNvSpPr/>
          <p:nvPr/>
        </p:nvSpPr>
        <p:spPr>
          <a:xfrm>
            <a:off x="8618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5780DE1-AEA4-5CEB-0622-846A1C92136E}"/>
              </a:ext>
            </a:extLst>
          </p:cNvPr>
          <p:cNvSpPr/>
          <p:nvPr/>
        </p:nvSpPr>
        <p:spPr>
          <a:xfrm>
            <a:off x="9698284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5D21C3D-91E6-6C36-E86E-B74F7943CF22}"/>
              </a:ext>
            </a:extLst>
          </p:cNvPr>
          <p:cNvSpPr/>
          <p:nvPr/>
        </p:nvSpPr>
        <p:spPr>
          <a:xfrm>
            <a:off x="6498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E702781-3B2D-F3BF-674E-D0D5C2E596E3}"/>
              </a:ext>
            </a:extLst>
          </p:cNvPr>
          <p:cNvSpPr/>
          <p:nvPr/>
        </p:nvSpPr>
        <p:spPr>
          <a:xfrm>
            <a:off x="7795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Factor- 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6750581-6F24-F909-7A8F-AF8E6CA49639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6972514" y="182737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D2EBD87-65D6-6654-E6D8-04B3319FDC9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8010707" y="1937672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167D09D-DD79-E7BD-82D8-EEB37CB5A454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690571" y="1932976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A4AF144-4176-A588-07C5-83113F30FFE2}"/>
              </a:ext>
            </a:extLst>
          </p:cNvPr>
          <p:cNvCxnSpPr>
            <a:cxnSpLocks/>
            <a:stCxn id="33" idx="5"/>
            <a:endCxn id="31" idx="0"/>
          </p:cNvCxnSpPr>
          <p:nvPr/>
        </p:nvCxnSpPr>
        <p:spPr>
          <a:xfrm>
            <a:off x="9147631" y="182737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09ACBE1B-BD0B-A01B-4FBF-80B41AEFD3FF}"/>
              </a:ext>
            </a:extLst>
          </p:cNvPr>
          <p:cNvSpPr txBox="1"/>
          <p:nvPr/>
        </p:nvSpPr>
        <p:spPr>
          <a:xfrm>
            <a:off x="7110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A9304C6-67DF-AFC1-EC30-49238F518BE2}"/>
              </a:ext>
            </a:extLst>
          </p:cNvPr>
          <p:cNvSpPr txBox="1"/>
          <p:nvPr/>
        </p:nvSpPr>
        <p:spPr>
          <a:xfrm>
            <a:off x="7867931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B7CD44-E215-B5C9-16DB-F57D3D338950}"/>
              </a:ext>
            </a:extLst>
          </p:cNvPr>
          <p:cNvSpPr txBox="1"/>
          <p:nvPr/>
        </p:nvSpPr>
        <p:spPr>
          <a:xfrm>
            <a:off x="855109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72F1634-446A-83E5-B491-FFC050EA59C2}"/>
              </a:ext>
            </a:extLst>
          </p:cNvPr>
          <p:cNvSpPr txBox="1"/>
          <p:nvPr/>
        </p:nvSpPr>
        <p:spPr>
          <a:xfrm>
            <a:off x="9263453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51A76D1-1C6D-98E8-CE73-8755D4C868BB}"/>
              </a:ext>
            </a:extLst>
          </p:cNvPr>
          <p:cNvSpPr txBox="1"/>
          <p:nvPr/>
        </p:nvSpPr>
        <p:spPr>
          <a:xfrm>
            <a:off x="3084744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9FA4BA2-F715-E604-CFC0-665067A75287}"/>
              </a:ext>
            </a:extLst>
          </p:cNvPr>
          <p:cNvSpPr txBox="1"/>
          <p:nvPr/>
        </p:nvSpPr>
        <p:spPr>
          <a:xfrm>
            <a:off x="8010706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72D4F2A-EB39-404D-9EFB-EB391A0A94A5}"/>
              </a:ext>
            </a:extLst>
          </p:cNvPr>
          <p:cNvSpPr/>
          <p:nvPr/>
        </p:nvSpPr>
        <p:spPr>
          <a:xfrm>
            <a:off x="2812968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Sum/mean 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9D7C5C3-5908-DD24-A386-D61A24FC6BE3}"/>
              </a:ext>
            </a:extLst>
          </p:cNvPr>
          <p:cNvSpPr txBox="1"/>
          <p:nvPr/>
        </p:nvSpPr>
        <p:spPr>
          <a:xfrm>
            <a:off x="7110938" y="4800462"/>
            <a:ext cx="751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score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 value by </a:t>
            </a:r>
            <a:r>
              <a:rPr lang="de-CH" i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loading 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items</a:t>
            </a:r>
            <a:endParaRPr lang="de-CH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C5DE7C5E-99CF-6679-1411-63B366C3F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278" y="2089758"/>
            <a:ext cx="4400907" cy="271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56FA50-B949-8EC3-1BF2-C114CC477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CA68813-BCA4-A0D2-1E94-7DA568ECDD64}"/>
              </a:ext>
            </a:extLst>
          </p:cNvPr>
          <p:cNvSpPr/>
          <p:nvPr/>
        </p:nvSpPr>
        <p:spPr>
          <a:xfrm>
            <a:off x="7573538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E4E799A-A401-8F48-D6DB-FDD4F1939A2A}"/>
              </a:ext>
            </a:extLst>
          </p:cNvPr>
          <p:cNvSpPr/>
          <p:nvPr/>
        </p:nvSpPr>
        <p:spPr>
          <a:xfrm>
            <a:off x="8618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63CF32-ABF7-4EF3-44BC-D2CE80781181}"/>
              </a:ext>
            </a:extLst>
          </p:cNvPr>
          <p:cNvSpPr/>
          <p:nvPr/>
        </p:nvSpPr>
        <p:spPr>
          <a:xfrm>
            <a:off x="9698284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F17BA52-CD11-A8F1-34A1-3AA1FA0A4FA0}"/>
              </a:ext>
            </a:extLst>
          </p:cNvPr>
          <p:cNvSpPr/>
          <p:nvPr/>
        </p:nvSpPr>
        <p:spPr>
          <a:xfrm>
            <a:off x="6498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BDE403F-131A-2F03-D2C3-8AD7BF3464EC}"/>
              </a:ext>
            </a:extLst>
          </p:cNvPr>
          <p:cNvSpPr/>
          <p:nvPr/>
        </p:nvSpPr>
        <p:spPr>
          <a:xfrm>
            <a:off x="7795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Factor-score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E58D3A0-6759-D142-1BC7-BBD00AD2ED18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6972514" y="182737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B141F9C-5CA0-DF46-FD0C-77CE26BA1CC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8010707" y="1937672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97F5D34-C596-B6E2-0F66-F112C195170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690571" y="1932976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72F2284-F4C5-AC5B-CFD1-B7B43984FDA6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9147631" y="182737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DFBBD1-99ED-FC68-0A48-13AAFDC3B8A2}"/>
              </a:ext>
            </a:extLst>
          </p:cNvPr>
          <p:cNvSpPr txBox="1"/>
          <p:nvPr/>
        </p:nvSpPr>
        <p:spPr>
          <a:xfrm>
            <a:off x="7110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A87ECCF-2BA4-372B-F59F-8CD0C5937292}"/>
              </a:ext>
            </a:extLst>
          </p:cNvPr>
          <p:cNvSpPr txBox="1"/>
          <p:nvPr/>
        </p:nvSpPr>
        <p:spPr>
          <a:xfrm>
            <a:off x="7867931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E6DBD53-B118-E852-C613-0C7357BB393D}"/>
              </a:ext>
            </a:extLst>
          </p:cNvPr>
          <p:cNvSpPr txBox="1"/>
          <p:nvPr/>
        </p:nvSpPr>
        <p:spPr>
          <a:xfrm>
            <a:off x="855109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DA5F648-C26F-27A4-A425-99A72D241843}"/>
              </a:ext>
            </a:extLst>
          </p:cNvPr>
          <p:cNvSpPr txBox="1"/>
          <p:nvPr/>
        </p:nvSpPr>
        <p:spPr>
          <a:xfrm>
            <a:off x="9263453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C217DC-13D1-383E-E58F-DD602988E180}"/>
              </a:ext>
            </a:extLst>
          </p:cNvPr>
          <p:cNvSpPr txBox="1"/>
          <p:nvPr/>
        </p:nvSpPr>
        <p:spPr>
          <a:xfrm>
            <a:off x="3084744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9754C06-9511-8F0F-2B4D-322ADBB8909A}"/>
              </a:ext>
            </a:extLst>
          </p:cNvPr>
          <p:cNvSpPr txBox="1"/>
          <p:nvPr/>
        </p:nvSpPr>
        <p:spPr>
          <a:xfrm>
            <a:off x="8010706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8A74FAD-E28B-CBA7-34AB-F89D912023ED}"/>
              </a:ext>
            </a:extLst>
          </p:cNvPr>
          <p:cNvSpPr txBox="1"/>
          <p:nvPr/>
        </p:nvSpPr>
        <p:spPr>
          <a:xfrm>
            <a:off x="1757492" y="4800463"/>
            <a:ext cx="418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constrained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(McNeish &amp; Wolf, 2020)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9D7C5C3-5908-DD24-A386-D61A24FC6BE3}"/>
              </a:ext>
            </a:extLst>
          </p:cNvPr>
          <p:cNvSpPr txBox="1"/>
          <p:nvPr/>
        </p:nvSpPr>
        <p:spPr>
          <a:xfrm>
            <a:off x="7110938" y="4800462"/>
            <a:ext cx="751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score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 value by </a:t>
            </a:r>
            <a:r>
              <a:rPr lang="de-CH" i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loading </a:t>
            </a:r>
            <a:r>
              <a:rPr lang="de-CH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items</a:t>
            </a:r>
            <a:endParaRPr lang="de-CH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72D4F2A-EB39-404D-9EFB-EB391A0A94A5}"/>
              </a:ext>
            </a:extLst>
          </p:cNvPr>
          <p:cNvSpPr/>
          <p:nvPr/>
        </p:nvSpPr>
        <p:spPr>
          <a:xfrm>
            <a:off x="2812968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Sum/mean score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C5DE7C5E-99CF-6679-1411-63B366C3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78" y="2089758"/>
            <a:ext cx="4400907" cy="271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3184</Words>
  <Application>Microsoft Office PowerPoint</Application>
  <PresentationFormat>Breitbild</PresentationFormat>
  <Paragraphs>723</Paragraphs>
  <Slides>27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Edelsbrunner  Peter</dc:creator>
  <cp:lastModifiedBy>Peter Edelsbrunner</cp:lastModifiedBy>
  <cp:revision>1091</cp:revision>
  <cp:lastPrinted>2017-10-14T18:11:28Z</cp:lastPrinted>
  <dcterms:created xsi:type="dcterms:W3CDTF">2017-05-22T21:43:09Z</dcterms:created>
  <dcterms:modified xsi:type="dcterms:W3CDTF">2025-04-21T18:56:48Z</dcterms:modified>
</cp:coreProperties>
</file>