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1"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56" r:id="rId16"/>
    <p:sldId id="259" r:id="rId17"/>
    <p:sldId id="260" r:id="rId18"/>
    <p:sldId id="261" r:id="rId19"/>
    <p:sldId id="267" r:id="rId20"/>
    <p:sldId id="263" r:id="rId21"/>
    <p:sldId id="269" r:id="rId22"/>
    <p:sldId id="264" r:id="rId23"/>
    <p:sldId id="268" r:id="rId24"/>
    <p:sldId id="270" r:id="rId25"/>
    <p:sldId id="262" r:id="rId26"/>
    <p:sldId id="258" r:id="rId27"/>
    <p:sldId id="257" r:id="rId28"/>
    <p:sldId id="266"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5371" autoAdjust="0"/>
  </p:normalViewPr>
  <p:slideViewPr>
    <p:cSldViewPr snapToGrid="0">
      <p:cViewPr>
        <p:scale>
          <a:sx n="55" d="100"/>
          <a:sy n="55" d="100"/>
        </p:scale>
        <p:origin x="3798" y="11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99CEC3-5386-46CD-95CF-8A5036F7BF44}" type="datetimeFigureOut">
              <a:rPr lang="de-CH" smtClean="0"/>
              <a:t>24.07.2024</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15476-2E25-40C4-B5A9-8F5CE41B96F4}" type="slidenum">
              <a:rPr lang="de-CH" smtClean="0"/>
              <a:t>‹Nr.›</a:t>
            </a:fld>
            <a:endParaRPr lang="de-CH"/>
          </a:p>
        </p:txBody>
      </p:sp>
    </p:spTree>
    <p:extLst>
      <p:ext uri="{BB962C8B-B14F-4D97-AF65-F5344CB8AC3E}">
        <p14:creationId xmlns:p14="http://schemas.microsoft.com/office/powerpoint/2010/main" val="1370331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sciencedirect.com/topics/psychology/working-memory-capacity"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E15476-2E25-40C4-B5A9-8F5CE41B96F4}" type="slidenum">
              <a:rPr kumimoji="0" lang="de-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de-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94721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E15476-2E25-40C4-B5A9-8F5CE41B96F4}" type="slidenum">
              <a:rPr kumimoji="0" lang="de-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33668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E15476-2E25-40C4-B5A9-8F5CE41B96F4}" type="slidenum">
              <a:rPr kumimoji="0" lang="de-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111436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E15476-2E25-40C4-B5A9-8F5CE41B96F4}" type="slidenum">
              <a:rPr kumimoji="0" lang="de-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39057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E15476-2E25-40C4-B5A9-8F5CE41B96F4}" type="slidenum">
              <a:rPr kumimoji="0" lang="de-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80309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E15476-2E25-40C4-B5A9-8F5CE41B96F4}" type="slidenum">
              <a:rPr kumimoji="0" lang="de-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00671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fld id="{E7E15476-2E25-40C4-B5A9-8F5CE41B96F4}" type="slidenum">
              <a:rPr lang="de-CH" smtClean="0"/>
              <a:t>15</a:t>
            </a:fld>
            <a:endParaRPr lang="de-CH"/>
          </a:p>
        </p:txBody>
      </p:sp>
    </p:spTree>
    <p:extLst>
      <p:ext uri="{BB962C8B-B14F-4D97-AF65-F5344CB8AC3E}">
        <p14:creationId xmlns:p14="http://schemas.microsoft.com/office/powerpoint/2010/main" val="1261276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fld id="{E7E15476-2E25-40C4-B5A9-8F5CE41B96F4}" type="slidenum">
              <a:rPr lang="de-CH" smtClean="0"/>
              <a:t>16</a:t>
            </a:fld>
            <a:endParaRPr lang="de-CH"/>
          </a:p>
        </p:txBody>
      </p:sp>
    </p:spTree>
    <p:extLst>
      <p:ext uri="{BB962C8B-B14F-4D97-AF65-F5344CB8AC3E}">
        <p14:creationId xmlns:p14="http://schemas.microsoft.com/office/powerpoint/2010/main" val="18463246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fld id="{E7E15476-2E25-40C4-B5A9-8F5CE41B96F4}" type="slidenum">
              <a:rPr lang="de-CH" smtClean="0"/>
              <a:t>17</a:t>
            </a:fld>
            <a:endParaRPr lang="de-CH"/>
          </a:p>
        </p:txBody>
      </p:sp>
    </p:spTree>
    <p:extLst>
      <p:ext uri="{BB962C8B-B14F-4D97-AF65-F5344CB8AC3E}">
        <p14:creationId xmlns:p14="http://schemas.microsoft.com/office/powerpoint/2010/main" val="1821297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fld id="{E7E15476-2E25-40C4-B5A9-8F5CE41B96F4}" type="slidenum">
              <a:rPr lang="de-CH" smtClean="0"/>
              <a:t>18</a:t>
            </a:fld>
            <a:endParaRPr lang="de-CH"/>
          </a:p>
        </p:txBody>
      </p:sp>
    </p:spTree>
    <p:extLst>
      <p:ext uri="{BB962C8B-B14F-4D97-AF65-F5344CB8AC3E}">
        <p14:creationId xmlns:p14="http://schemas.microsoft.com/office/powerpoint/2010/main" val="253945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fld id="{E7E15476-2E25-40C4-B5A9-8F5CE41B96F4}" type="slidenum">
              <a:rPr lang="de-CH" smtClean="0"/>
              <a:t>19</a:t>
            </a:fld>
            <a:endParaRPr lang="de-CH"/>
          </a:p>
        </p:txBody>
      </p:sp>
    </p:spTree>
    <p:extLst>
      <p:ext uri="{BB962C8B-B14F-4D97-AF65-F5344CB8AC3E}">
        <p14:creationId xmlns:p14="http://schemas.microsoft.com/office/powerpoint/2010/main" val="726591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latin typeface="ElsevierGulliver"/>
              </a:rPr>
              <a:t>This type of reasoning has two basic prerequisites: the ability to form explicit representations of relations between entities, and the ability to make inferences by integrating multiple relations and comparing relations across domains. That is, the human brain enables a thinker to consider two or more relations together to assess what they jointly imply. By enabling inferences based on relations between entities, rather than solely on the entities themselves, the ability to generalize knowledge to new situations is dramatically increased.</a:t>
            </a:r>
            <a:endParaRPr lang="en-US" dirty="0"/>
          </a:p>
          <a:p>
            <a:endParaRPr lang="de-CH"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E15476-2E25-40C4-B5A9-8F5CE41B96F4}" type="slidenum">
              <a:rPr kumimoji="0" lang="de-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7464395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fld id="{E7E15476-2E25-40C4-B5A9-8F5CE41B96F4}" type="slidenum">
              <a:rPr lang="de-CH" smtClean="0"/>
              <a:t>20</a:t>
            </a:fld>
            <a:endParaRPr lang="de-CH"/>
          </a:p>
        </p:txBody>
      </p:sp>
    </p:spTree>
    <p:extLst>
      <p:ext uri="{BB962C8B-B14F-4D97-AF65-F5344CB8AC3E}">
        <p14:creationId xmlns:p14="http://schemas.microsoft.com/office/powerpoint/2010/main" val="2063014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fld id="{E7E15476-2E25-40C4-B5A9-8F5CE41B96F4}" type="slidenum">
              <a:rPr lang="de-CH" smtClean="0"/>
              <a:t>21</a:t>
            </a:fld>
            <a:endParaRPr lang="de-CH"/>
          </a:p>
        </p:txBody>
      </p:sp>
    </p:spTree>
    <p:extLst>
      <p:ext uri="{BB962C8B-B14F-4D97-AF65-F5344CB8AC3E}">
        <p14:creationId xmlns:p14="http://schemas.microsoft.com/office/powerpoint/2010/main" val="4133430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fld id="{E7E15476-2E25-40C4-B5A9-8F5CE41B96F4}" type="slidenum">
              <a:rPr lang="de-CH" smtClean="0"/>
              <a:t>22</a:t>
            </a:fld>
            <a:endParaRPr lang="de-CH"/>
          </a:p>
        </p:txBody>
      </p:sp>
    </p:spTree>
    <p:extLst>
      <p:ext uri="{BB962C8B-B14F-4D97-AF65-F5344CB8AC3E}">
        <p14:creationId xmlns:p14="http://schemas.microsoft.com/office/powerpoint/2010/main" val="434924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fld id="{E7E15476-2E25-40C4-B5A9-8F5CE41B96F4}" type="slidenum">
              <a:rPr lang="de-CH" smtClean="0"/>
              <a:t>23</a:t>
            </a:fld>
            <a:endParaRPr lang="de-CH"/>
          </a:p>
        </p:txBody>
      </p:sp>
    </p:spTree>
    <p:extLst>
      <p:ext uri="{BB962C8B-B14F-4D97-AF65-F5344CB8AC3E}">
        <p14:creationId xmlns:p14="http://schemas.microsoft.com/office/powerpoint/2010/main" val="2483211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fld id="{E7E15476-2E25-40C4-B5A9-8F5CE41B96F4}" type="slidenum">
              <a:rPr lang="de-CH" smtClean="0"/>
              <a:t>24</a:t>
            </a:fld>
            <a:endParaRPr lang="de-CH"/>
          </a:p>
        </p:txBody>
      </p:sp>
    </p:spTree>
    <p:extLst>
      <p:ext uri="{BB962C8B-B14F-4D97-AF65-F5344CB8AC3E}">
        <p14:creationId xmlns:p14="http://schemas.microsoft.com/office/powerpoint/2010/main" val="1699361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fld id="{E7E15476-2E25-40C4-B5A9-8F5CE41B96F4}" type="slidenum">
              <a:rPr lang="de-CH" smtClean="0"/>
              <a:t>25</a:t>
            </a:fld>
            <a:endParaRPr lang="de-CH"/>
          </a:p>
        </p:txBody>
      </p:sp>
    </p:spTree>
    <p:extLst>
      <p:ext uri="{BB962C8B-B14F-4D97-AF65-F5344CB8AC3E}">
        <p14:creationId xmlns:p14="http://schemas.microsoft.com/office/powerpoint/2010/main" val="26645387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fld id="{E7E15476-2E25-40C4-B5A9-8F5CE41B96F4}" type="slidenum">
              <a:rPr lang="de-CH" smtClean="0"/>
              <a:t>26</a:t>
            </a:fld>
            <a:endParaRPr lang="de-CH"/>
          </a:p>
        </p:txBody>
      </p:sp>
    </p:spTree>
    <p:extLst>
      <p:ext uri="{BB962C8B-B14F-4D97-AF65-F5344CB8AC3E}">
        <p14:creationId xmlns:p14="http://schemas.microsoft.com/office/powerpoint/2010/main" val="17809318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fld id="{E7E15476-2E25-40C4-B5A9-8F5CE41B96F4}" type="slidenum">
              <a:rPr lang="de-CH" smtClean="0"/>
              <a:t>27</a:t>
            </a:fld>
            <a:endParaRPr lang="de-CH"/>
          </a:p>
        </p:txBody>
      </p:sp>
    </p:spTree>
    <p:extLst>
      <p:ext uri="{BB962C8B-B14F-4D97-AF65-F5344CB8AC3E}">
        <p14:creationId xmlns:p14="http://schemas.microsoft.com/office/powerpoint/2010/main" val="11380414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fld id="{E7E15476-2E25-40C4-B5A9-8F5CE41B96F4}" type="slidenum">
              <a:rPr lang="de-CH" smtClean="0"/>
              <a:t>28</a:t>
            </a:fld>
            <a:endParaRPr lang="de-CH"/>
          </a:p>
        </p:txBody>
      </p:sp>
    </p:spTree>
    <p:extLst>
      <p:ext uri="{BB962C8B-B14F-4D97-AF65-F5344CB8AC3E}">
        <p14:creationId xmlns:p14="http://schemas.microsoft.com/office/powerpoint/2010/main" val="2179509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E15476-2E25-40C4-B5A9-8F5CE41B96F4}" type="slidenum">
              <a:rPr kumimoji="0" lang="de-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e-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98183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E15476-2E25-40C4-B5A9-8F5CE41B96F4}" type="slidenum">
              <a:rPr kumimoji="0" lang="de-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41826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E15476-2E25-40C4-B5A9-8F5CE41B96F4}" type="slidenum">
              <a:rPr kumimoji="0" lang="de-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883885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E15476-2E25-40C4-B5A9-8F5CE41B96F4}" type="slidenum">
              <a:rPr kumimoji="0" lang="de-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16569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E15476-2E25-40C4-B5A9-8F5CE41B96F4}" type="slidenum">
              <a:rPr kumimoji="0" lang="de-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65339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E15476-2E25-40C4-B5A9-8F5CE41B96F4}" type="slidenum">
              <a:rPr kumimoji="0" lang="de-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de-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648366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en-US" b="0" i="0" dirty="0">
                <a:solidFill>
                  <a:srgbClr val="1F1F1F"/>
                </a:solidFill>
                <a:effectLst/>
                <a:highlight>
                  <a:srgbClr val="F5F5F5"/>
                </a:highlight>
                <a:latin typeface="ElsevierGulliver"/>
              </a:rPr>
              <a:t>We evaluated a three-minute speeded reasoning test as a screening of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test showed an excellent reliability.</a:t>
            </a:r>
          </a:p>
          <a:p>
            <a:pPr algn="l">
              <a:buFont typeface="Arial" panose="020B0604020202020204" pitchFamily="34" charset="0"/>
              <a:buChar char="•"/>
            </a:pPr>
            <a:r>
              <a:rPr lang="en-US" b="0" i="0" dirty="0">
                <a:solidFill>
                  <a:srgbClr val="1F1F1F"/>
                </a:solidFill>
                <a:effectLst/>
                <a:highlight>
                  <a:srgbClr val="F5F5F5"/>
                </a:highlight>
                <a:latin typeface="ElsevierGulliver"/>
              </a:rPr>
              <a:t>•Test performance was substantially related (</a:t>
            </a:r>
            <a:r>
              <a:rPr lang="en-US" b="0" i="1" dirty="0">
                <a:solidFill>
                  <a:srgbClr val="1F1F1F"/>
                </a:solidFill>
                <a:effectLst/>
                <a:highlight>
                  <a:srgbClr val="F5F5F5"/>
                </a:highlight>
                <a:latin typeface="ElsevierGulliver"/>
              </a:rPr>
              <a:t>r</a:t>
            </a:r>
            <a:r>
              <a:rPr lang="en-US" b="0" i="0" dirty="0">
                <a:solidFill>
                  <a:srgbClr val="1F1F1F"/>
                </a:solidFill>
                <a:effectLst/>
                <a:highlight>
                  <a:srgbClr val="F5F5F5"/>
                </a:highlight>
                <a:latin typeface="ElsevierGulliver"/>
              </a:rPr>
              <a:t> = 0.57) to general cognitive abilities.</a:t>
            </a:r>
          </a:p>
          <a:p>
            <a:pPr algn="l">
              <a:buFont typeface="Arial" panose="020B0604020202020204" pitchFamily="34" charset="0"/>
              <a:buChar char="•"/>
            </a:pPr>
            <a:r>
              <a:rPr lang="en-US" b="0" i="0" dirty="0">
                <a:solidFill>
                  <a:srgbClr val="1F1F1F"/>
                </a:solidFill>
                <a:effectLst/>
                <a:highlight>
                  <a:srgbClr val="F5F5F5"/>
                </a:highlight>
                <a:latin typeface="ElsevierGulliver"/>
              </a:rPr>
              <a:t>•The association of test performance and </a:t>
            </a:r>
            <a:r>
              <a:rPr lang="en-US" b="0" i="1" dirty="0">
                <a:solidFill>
                  <a:srgbClr val="1F1F1F"/>
                </a:solidFill>
                <a:effectLst/>
                <a:highlight>
                  <a:srgbClr val="F5F5F5"/>
                </a:highlight>
                <a:latin typeface="ElsevierGulliver"/>
              </a:rPr>
              <a:t>g</a:t>
            </a:r>
            <a:r>
              <a:rPr lang="en-US" b="0" i="0" dirty="0">
                <a:solidFill>
                  <a:srgbClr val="1F1F1F"/>
                </a:solidFill>
                <a:effectLst/>
                <a:highlight>
                  <a:srgbClr val="F5F5F5"/>
                </a:highlight>
                <a:latin typeface="ElsevierGulliver"/>
              </a:rPr>
              <a:t> was explained by working memory capacity.</a:t>
            </a:r>
          </a:p>
          <a:p>
            <a:pPr algn="l">
              <a:buFont typeface="Arial" panose="020B0604020202020204" pitchFamily="34" charset="0"/>
              <a:buChar char="•"/>
            </a:pPr>
            <a:r>
              <a:rPr lang="en-US" b="0" i="0" dirty="0">
                <a:solidFill>
                  <a:srgbClr val="1F1F1F"/>
                </a:solidFill>
                <a:effectLst/>
                <a:highlight>
                  <a:srgbClr val="F5F5F5"/>
                </a:highlight>
                <a:latin typeface="ElsevierGulliver"/>
              </a:rPr>
              <a:t>•The paper- and computer-based versions demonstrated scalar measurement invariance.</a:t>
            </a:r>
          </a:p>
          <a:p>
            <a:r>
              <a:rPr lang="en-US" b="0" i="0" dirty="0">
                <a:solidFill>
                  <a:srgbClr val="1F1F1F"/>
                </a:solidFill>
                <a:effectLst/>
                <a:latin typeface="ElsevierGulliver"/>
              </a:rPr>
              <a:t>a substantial correlation with general cognitive abilities measured with a comprehensive test battery (</a:t>
            </a:r>
            <a:r>
              <a:rPr lang="en-US" b="0" i="1" dirty="0">
                <a:solidFill>
                  <a:srgbClr val="1F1F1F"/>
                </a:solidFill>
                <a:effectLst/>
                <a:latin typeface="ElsevierGulliver"/>
              </a:rPr>
              <a:t>r</a:t>
            </a:r>
            <a:r>
              <a:rPr lang="en-US" b="0" i="0" dirty="0">
                <a:solidFill>
                  <a:srgbClr val="1F1F1F"/>
                </a:solidFill>
                <a:effectLst/>
                <a:latin typeface="ElsevierGulliver"/>
              </a:rPr>
              <a:t> = 0.57; age-corrected </a:t>
            </a:r>
            <a:r>
              <a:rPr lang="en-US" b="0" i="1" dirty="0">
                <a:solidFill>
                  <a:srgbClr val="1F1F1F"/>
                </a:solidFill>
                <a:effectLst/>
                <a:latin typeface="ElsevierGulliver"/>
              </a:rPr>
              <a:t>r</a:t>
            </a:r>
            <a:r>
              <a:rPr lang="en-US" b="0" i="0" dirty="0">
                <a:solidFill>
                  <a:srgbClr val="1F1F1F"/>
                </a:solidFill>
                <a:effectLst/>
                <a:latin typeface="ElsevierGulliver"/>
              </a:rPr>
              <a:t> = 0.50), supporting its potential as a brief screening of cognitive abilities. </a:t>
            </a:r>
            <a:r>
              <a:rPr lang="en-US" b="0" i="0" dirty="0">
                <a:solidFill>
                  <a:srgbClr val="1F1F1F"/>
                </a:solidFill>
                <a:effectLst/>
                <a:latin typeface="ElsevierGulliver"/>
                <a:hlinkClick r:id="rId3" tooltip="Learn more about Working memory capacity from ScienceDirect's AI-generated Topic Pages"/>
              </a:rPr>
              <a:t>Working memory capacity</a:t>
            </a:r>
            <a:r>
              <a:rPr lang="en-US" b="0" i="0" dirty="0">
                <a:solidFill>
                  <a:srgbClr val="1F1F1F"/>
                </a:solidFill>
                <a:effectLst/>
                <a:latin typeface="ElsevierGulliver"/>
              </a:rPr>
              <a:t> accounted for the majority (54%) of the association between test performance and general cognitive abilities, whereas individual differences in processing speed did not contribute to this relationship. Our results support the notion that the mini-q can be used as a brief, reliable, and valid assessment of general cognitive abilities.</a:t>
            </a:r>
          </a:p>
          <a:p>
            <a:r>
              <a:rPr lang="en-US" dirty="0"/>
              <a:t>both verbal, β = 0.33 (95% CI = [0.16; 0.50]), p &lt; .001, and figural abilities, β = 0.26 (95% CI = [0.09; 0.42]), p &lt; .001, contributed to mini-q performance. In contrast, numerical abilities did not contribute to mini-q performance, β = 0.01 (95% CI = [− 0.16; 0.18]), p = .909. </a:t>
            </a:r>
          </a:p>
          <a:p>
            <a:r>
              <a:rPr lang="en-US" dirty="0"/>
              <a:t>Parcels based on every third item…</a:t>
            </a:r>
          </a:p>
          <a:p>
            <a:r>
              <a:rPr lang="en-US" dirty="0"/>
              <a:t>Bis:</a:t>
            </a:r>
          </a:p>
          <a:p>
            <a:r>
              <a:rPr lang="en-US" dirty="0"/>
              <a:t>15 subtests in 45 minutes… :D</a:t>
            </a:r>
          </a:p>
          <a:p>
            <a:r>
              <a:rPr lang="en-US" dirty="0"/>
              <a:t>We are measuring Intelligence devoid of learning!</a:t>
            </a:r>
          </a:p>
          <a:p>
            <a:r>
              <a:rPr lang="en-US" dirty="0"/>
              <a:t>No new patterns to be found.</a:t>
            </a:r>
          </a:p>
          <a:p>
            <a:r>
              <a:rPr lang="en-US" dirty="0"/>
              <a:t>Measuring fluid intelligence and processing speed according to CHC?</a:t>
            </a:r>
          </a:p>
          <a:p>
            <a:r>
              <a:rPr lang="en-US" dirty="0"/>
              <a:t>No – speeded reasoning is a necessary but insufficient component of fluid reasoning.</a:t>
            </a:r>
          </a:p>
          <a:p>
            <a:r>
              <a:rPr lang="en-US" dirty="0"/>
              <a:t>There are always two peaks/modes -&gt; different strategies? -&gt; Validity issue? But maybe that’s the only intelligent process that’s in there – identifying and deciding for the better strategy? Meta-monitoring should be necessary for that :) so maybe intelligence is noise, not the signal :D</a:t>
            </a:r>
          </a:p>
          <a:p>
            <a:endParaRPr lang="en-US" dirty="0"/>
          </a:p>
          <a:p>
            <a:endParaRPr lang="en-US" dirty="0"/>
          </a:p>
          <a:p>
            <a:endParaRPr lang="en-US" dirty="0"/>
          </a:p>
          <a:p>
            <a:endParaRPr lang="de-CH"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E15476-2E25-40C4-B5A9-8F5CE41B96F4}" type="slidenum">
              <a:rPr kumimoji="0" lang="de-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e-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27102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45BD38-3828-5DC6-CB0E-65560C7EE0C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311E0685-4803-3F69-1F00-97531833C4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1874563C-1C6D-43B1-5B2C-3A6A6BF2F98B}"/>
              </a:ext>
            </a:extLst>
          </p:cNvPr>
          <p:cNvSpPr>
            <a:spLocks noGrp="1"/>
          </p:cNvSpPr>
          <p:nvPr>
            <p:ph type="dt" sz="half" idx="10"/>
          </p:nvPr>
        </p:nvSpPr>
        <p:spPr/>
        <p:txBody>
          <a:bodyPr/>
          <a:lstStyle/>
          <a:p>
            <a:fld id="{776D1ADB-0996-48EA-BF65-C82FACC8FC6F}" type="datetimeFigureOut">
              <a:rPr lang="de-CH" smtClean="0"/>
              <a:t>24.07.2024</a:t>
            </a:fld>
            <a:endParaRPr lang="de-CH"/>
          </a:p>
        </p:txBody>
      </p:sp>
      <p:sp>
        <p:nvSpPr>
          <p:cNvPr id="5" name="Fußzeilenplatzhalter 4">
            <a:extLst>
              <a:ext uri="{FF2B5EF4-FFF2-40B4-BE49-F238E27FC236}">
                <a16:creationId xmlns:a16="http://schemas.microsoft.com/office/drawing/2014/main" id="{DC450503-19C4-FC16-BB7C-69CBAE3D4EB9}"/>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269F5939-6F80-27EC-F1B4-8AF7F750AD44}"/>
              </a:ext>
            </a:extLst>
          </p:cNvPr>
          <p:cNvSpPr>
            <a:spLocks noGrp="1"/>
          </p:cNvSpPr>
          <p:nvPr>
            <p:ph type="sldNum" sz="quarter" idx="12"/>
          </p:nvPr>
        </p:nvSpPr>
        <p:spPr/>
        <p:txBody>
          <a:bodyPr/>
          <a:lstStyle/>
          <a:p>
            <a:fld id="{EF5B7A8F-6D3A-472E-A8DB-A75F7B6AF830}" type="slidenum">
              <a:rPr lang="de-CH" smtClean="0"/>
              <a:t>‹Nr.›</a:t>
            </a:fld>
            <a:endParaRPr lang="de-CH"/>
          </a:p>
        </p:txBody>
      </p:sp>
    </p:spTree>
    <p:extLst>
      <p:ext uri="{BB962C8B-B14F-4D97-AF65-F5344CB8AC3E}">
        <p14:creationId xmlns:p14="http://schemas.microsoft.com/office/powerpoint/2010/main" val="2921791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1DCC30-488A-CE89-5234-FF4A51E18AB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68B8B3F0-0B26-0A17-E781-5D0C4DC457B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9C2B5CC8-7795-4452-F101-2F19B2B4847C}"/>
              </a:ext>
            </a:extLst>
          </p:cNvPr>
          <p:cNvSpPr>
            <a:spLocks noGrp="1"/>
          </p:cNvSpPr>
          <p:nvPr>
            <p:ph type="dt" sz="half" idx="10"/>
          </p:nvPr>
        </p:nvSpPr>
        <p:spPr/>
        <p:txBody>
          <a:bodyPr/>
          <a:lstStyle/>
          <a:p>
            <a:fld id="{776D1ADB-0996-48EA-BF65-C82FACC8FC6F}" type="datetimeFigureOut">
              <a:rPr lang="de-CH" smtClean="0"/>
              <a:t>24.07.2024</a:t>
            </a:fld>
            <a:endParaRPr lang="de-CH"/>
          </a:p>
        </p:txBody>
      </p:sp>
      <p:sp>
        <p:nvSpPr>
          <p:cNvPr id="5" name="Fußzeilenplatzhalter 4">
            <a:extLst>
              <a:ext uri="{FF2B5EF4-FFF2-40B4-BE49-F238E27FC236}">
                <a16:creationId xmlns:a16="http://schemas.microsoft.com/office/drawing/2014/main" id="{6C9FF413-F133-4E56-B4BA-3F7E29DD43D8}"/>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E186EF11-B3DD-DF5F-E339-17B0A9C035DC}"/>
              </a:ext>
            </a:extLst>
          </p:cNvPr>
          <p:cNvSpPr>
            <a:spLocks noGrp="1"/>
          </p:cNvSpPr>
          <p:nvPr>
            <p:ph type="sldNum" sz="quarter" idx="12"/>
          </p:nvPr>
        </p:nvSpPr>
        <p:spPr/>
        <p:txBody>
          <a:bodyPr/>
          <a:lstStyle/>
          <a:p>
            <a:fld id="{EF5B7A8F-6D3A-472E-A8DB-A75F7B6AF830}" type="slidenum">
              <a:rPr lang="de-CH" smtClean="0"/>
              <a:t>‹Nr.›</a:t>
            </a:fld>
            <a:endParaRPr lang="de-CH"/>
          </a:p>
        </p:txBody>
      </p:sp>
    </p:spTree>
    <p:extLst>
      <p:ext uri="{BB962C8B-B14F-4D97-AF65-F5344CB8AC3E}">
        <p14:creationId xmlns:p14="http://schemas.microsoft.com/office/powerpoint/2010/main" val="3619629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377C530-22A5-C5D7-ABDC-AE8C6D75A4DC}"/>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DF8818A5-849B-5190-7D2B-E59333CA2A5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F56868A2-BAB3-6052-95F1-88C1AAA6BFEC}"/>
              </a:ext>
            </a:extLst>
          </p:cNvPr>
          <p:cNvSpPr>
            <a:spLocks noGrp="1"/>
          </p:cNvSpPr>
          <p:nvPr>
            <p:ph type="dt" sz="half" idx="10"/>
          </p:nvPr>
        </p:nvSpPr>
        <p:spPr/>
        <p:txBody>
          <a:bodyPr/>
          <a:lstStyle/>
          <a:p>
            <a:fld id="{776D1ADB-0996-48EA-BF65-C82FACC8FC6F}" type="datetimeFigureOut">
              <a:rPr lang="de-CH" smtClean="0"/>
              <a:t>24.07.2024</a:t>
            </a:fld>
            <a:endParaRPr lang="de-CH"/>
          </a:p>
        </p:txBody>
      </p:sp>
      <p:sp>
        <p:nvSpPr>
          <p:cNvPr id="5" name="Fußzeilenplatzhalter 4">
            <a:extLst>
              <a:ext uri="{FF2B5EF4-FFF2-40B4-BE49-F238E27FC236}">
                <a16:creationId xmlns:a16="http://schemas.microsoft.com/office/drawing/2014/main" id="{D9DFDFC0-8371-7FB5-06FD-7B5FB2FD81A0}"/>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E7C23252-F237-A1FE-7E0A-335D76A72F5B}"/>
              </a:ext>
            </a:extLst>
          </p:cNvPr>
          <p:cNvSpPr>
            <a:spLocks noGrp="1"/>
          </p:cNvSpPr>
          <p:nvPr>
            <p:ph type="sldNum" sz="quarter" idx="12"/>
          </p:nvPr>
        </p:nvSpPr>
        <p:spPr/>
        <p:txBody>
          <a:bodyPr/>
          <a:lstStyle/>
          <a:p>
            <a:fld id="{EF5B7A8F-6D3A-472E-A8DB-A75F7B6AF830}" type="slidenum">
              <a:rPr lang="de-CH" smtClean="0"/>
              <a:t>‹Nr.›</a:t>
            </a:fld>
            <a:endParaRPr lang="de-CH"/>
          </a:p>
        </p:txBody>
      </p:sp>
    </p:spTree>
    <p:extLst>
      <p:ext uri="{BB962C8B-B14F-4D97-AF65-F5344CB8AC3E}">
        <p14:creationId xmlns:p14="http://schemas.microsoft.com/office/powerpoint/2010/main" val="3773040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6C5EC-C19A-8000-BB4C-AC3595E58F0E}"/>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F88E2E0D-1260-01E2-2B82-AC28013EA77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315D67C-0EF0-C100-D3FA-627245F132BA}"/>
              </a:ext>
            </a:extLst>
          </p:cNvPr>
          <p:cNvSpPr>
            <a:spLocks noGrp="1"/>
          </p:cNvSpPr>
          <p:nvPr>
            <p:ph type="dt" sz="half" idx="10"/>
          </p:nvPr>
        </p:nvSpPr>
        <p:spPr/>
        <p:txBody>
          <a:bodyPr/>
          <a:lstStyle/>
          <a:p>
            <a:fld id="{776D1ADB-0996-48EA-BF65-C82FACC8FC6F}" type="datetimeFigureOut">
              <a:rPr lang="de-CH" smtClean="0"/>
              <a:t>24.07.2024</a:t>
            </a:fld>
            <a:endParaRPr lang="de-CH"/>
          </a:p>
        </p:txBody>
      </p:sp>
      <p:sp>
        <p:nvSpPr>
          <p:cNvPr id="5" name="Fußzeilenplatzhalter 4">
            <a:extLst>
              <a:ext uri="{FF2B5EF4-FFF2-40B4-BE49-F238E27FC236}">
                <a16:creationId xmlns:a16="http://schemas.microsoft.com/office/drawing/2014/main" id="{6087C541-9254-4929-8FA1-1EEC0623D95F}"/>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263F56F8-4AF9-65D6-099C-48E4286168F7}"/>
              </a:ext>
            </a:extLst>
          </p:cNvPr>
          <p:cNvSpPr>
            <a:spLocks noGrp="1"/>
          </p:cNvSpPr>
          <p:nvPr>
            <p:ph type="sldNum" sz="quarter" idx="12"/>
          </p:nvPr>
        </p:nvSpPr>
        <p:spPr/>
        <p:txBody>
          <a:bodyPr/>
          <a:lstStyle/>
          <a:p>
            <a:fld id="{EF5B7A8F-6D3A-472E-A8DB-A75F7B6AF830}" type="slidenum">
              <a:rPr lang="de-CH" smtClean="0"/>
              <a:t>‹Nr.›</a:t>
            </a:fld>
            <a:endParaRPr lang="de-CH"/>
          </a:p>
        </p:txBody>
      </p:sp>
    </p:spTree>
    <p:extLst>
      <p:ext uri="{BB962C8B-B14F-4D97-AF65-F5344CB8AC3E}">
        <p14:creationId xmlns:p14="http://schemas.microsoft.com/office/powerpoint/2010/main" val="1212205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D452E8-6133-E6FA-AE89-2D811E0E428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42062B81-7CFD-BA30-BD85-FA344457DFC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B8CBD7F-11B0-13B0-547D-97AFB7DA6FC7}"/>
              </a:ext>
            </a:extLst>
          </p:cNvPr>
          <p:cNvSpPr>
            <a:spLocks noGrp="1"/>
          </p:cNvSpPr>
          <p:nvPr>
            <p:ph type="dt" sz="half" idx="10"/>
          </p:nvPr>
        </p:nvSpPr>
        <p:spPr/>
        <p:txBody>
          <a:bodyPr/>
          <a:lstStyle/>
          <a:p>
            <a:fld id="{776D1ADB-0996-48EA-BF65-C82FACC8FC6F}" type="datetimeFigureOut">
              <a:rPr lang="de-CH" smtClean="0"/>
              <a:t>24.07.2024</a:t>
            </a:fld>
            <a:endParaRPr lang="de-CH"/>
          </a:p>
        </p:txBody>
      </p:sp>
      <p:sp>
        <p:nvSpPr>
          <p:cNvPr id="5" name="Fußzeilenplatzhalter 4">
            <a:extLst>
              <a:ext uri="{FF2B5EF4-FFF2-40B4-BE49-F238E27FC236}">
                <a16:creationId xmlns:a16="http://schemas.microsoft.com/office/drawing/2014/main" id="{ED059531-565E-068D-5838-09D26333C282}"/>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D912003D-5B2E-0398-A7CC-3EFA651742B7}"/>
              </a:ext>
            </a:extLst>
          </p:cNvPr>
          <p:cNvSpPr>
            <a:spLocks noGrp="1"/>
          </p:cNvSpPr>
          <p:nvPr>
            <p:ph type="sldNum" sz="quarter" idx="12"/>
          </p:nvPr>
        </p:nvSpPr>
        <p:spPr/>
        <p:txBody>
          <a:bodyPr/>
          <a:lstStyle/>
          <a:p>
            <a:fld id="{EF5B7A8F-6D3A-472E-A8DB-A75F7B6AF830}" type="slidenum">
              <a:rPr lang="de-CH" smtClean="0"/>
              <a:t>‹Nr.›</a:t>
            </a:fld>
            <a:endParaRPr lang="de-CH"/>
          </a:p>
        </p:txBody>
      </p:sp>
    </p:spTree>
    <p:extLst>
      <p:ext uri="{BB962C8B-B14F-4D97-AF65-F5344CB8AC3E}">
        <p14:creationId xmlns:p14="http://schemas.microsoft.com/office/powerpoint/2010/main" val="2388319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9FF424-66EE-2694-C419-7F113CA942D5}"/>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6D1B7659-0153-60CA-4E01-993665F04AEB}"/>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DF60F7C9-F713-6A7A-4BBD-69AE90E8839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BF2092C4-6B6A-6526-946C-F98E5C2CEFF9}"/>
              </a:ext>
            </a:extLst>
          </p:cNvPr>
          <p:cNvSpPr>
            <a:spLocks noGrp="1"/>
          </p:cNvSpPr>
          <p:nvPr>
            <p:ph type="dt" sz="half" idx="10"/>
          </p:nvPr>
        </p:nvSpPr>
        <p:spPr/>
        <p:txBody>
          <a:bodyPr/>
          <a:lstStyle/>
          <a:p>
            <a:fld id="{776D1ADB-0996-48EA-BF65-C82FACC8FC6F}" type="datetimeFigureOut">
              <a:rPr lang="de-CH" smtClean="0"/>
              <a:t>24.07.2024</a:t>
            </a:fld>
            <a:endParaRPr lang="de-CH"/>
          </a:p>
        </p:txBody>
      </p:sp>
      <p:sp>
        <p:nvSpPr>
          <p:cNvPr id="6" name="Fußzeilenplatzhalter 5">
            <a:extLst>
              <a:ext uri="{FF2B5EF4-FFF2-40B4-BE49-F238E27FC236}">
                <a16:creationId xmlns:a16="http://schemas.microsoft.com/office/drawing/2014/main" id="{B3F490BA-3647-20A8-45CB-F8A3525E01E6}"/>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B06A6C8C-4D1A-6C91-23EF-9584D30BB1A0}"/>
              </a:ext>
            </a:extLst>
          </p:cNvPr>
          <p:cNvSpPr>
            <a:spLocks noGrp="1"/>
          </p:cNvSpPr>
          <p:nvPr>
            <p:ph type="sldNum" sz="quarter" idx="12"/>
          </p:nvPr>
        </p:nvSpPr>
        <p:spPr/>
        <p:txBody>
          <a:bodyPr/>
          <a:lstStyle/>
          <a:p>
            <a:fld id="{EF5B7A8F-6D3A-472E-A8DB-A75F7B6AF830}" type="slidenum">
              <a:rPr lang="de-CH" smtClean="0"/>
              <a:t>‹Nr.›</a:t>
            </a:fld>
            <a:endParaRPr lang="de-CH"/>
          </a:p>
        </p:txBody>
      </p:sp>
    </p:spTree>
    <p:extLst>
      <p:ext uri="{BB962C8B-B14F-4D97-AF65-F5344CB8AC3E}">
        <p14:creationId xmlns:p14="http://schemas.microsoft.com/office/powerpoint/2010/main" val="33814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71F29E-9A95-8A91-564F-B1C1709D70C1}"/>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48C848C8-CBDE-C669-DDE4-8AD9CD6836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591ECD45-B1A9-6E1B-3F0C-0DE8FC68486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9E68942A-685F-71EB-9FD5-79C579873E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9AF6DB2-8DC7-2E83-7001-2C89C0257F9B}"/>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3362D4D1-41A3-39A6-4049-219B749AE716}"/>
              </a:ext>
            </a:extLst>
          </p:cNvPr>
          <p:cNvSpPr>
            <a:spLocks noGrp="1"/>
          </p:cNvSpPr>
          <p:nvPr>
            <p:ph type="dt" sz="half" idx="10"/>
          </p:nvPr>
        </p:nvSpPr>
        <p:spPr/>
        <p:txBody>
          <a:bodyPr/>
          <a:lstStyle/>
          <a:p>
            <a:fld id="{776D1ADB-0996-48EA-BF65-C82FACC8FC6F}" type="datetimeFigureOut">
              <a:rPr lang="de-CH" smtClean="0"/>
              <a:t>24.07.2024</a:t>
            </a:fld>
            <a:endParaRPr lang="de-CH"/>
          </a:p>
        </p:txBody>
      </p:sp>
      <p:sp>
        <p:nvSpPr>
          <p:cNvPr id="8" name="Fußzeilenplatzhalter 7">
            <a:extLst>
              <a:ext uri="{FF2B5EF4-FFF2-40B4-BE49-F238E27FC236}">
                <a16:creationId xmlns:a16="http://schemas.microsoft.com/office/drawing/2014/main" id="{73E9729A-BF77-92C7-7A3B-CDD4DE1DC2AA}"/>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D79C342B-1BD2-3C71-D043-81E983C46D2D}"/>
              </a:ext>
            </a:extLst>
          </p:cNvPr>
          <p:cNvSpPr>
            <a:spLocks noGrp="1"/>
          </p:cNvSpPr>
          <p:nvPr>
            <p:ph type="sldNum" sz="quarter" idx="12"/>
          </p:nvPr>
        </p:nvSpPr>
        <p:spPr/>
        <p:txBody>
          <a:bodyPr/>
          <a:lstStyle/>
          <a:p>
            <a:fld id="{EF5B7A8F-6D3A-472E-A8DB-A75F7B6AF830}" type="slidenum">
              <a:rPr lang="de-CH" smtClean="0"/>
              <a:t>‹Nr.›</a:t>
            </a:fld>
            <a:endParaRPr lang="de-CH"/>
          </a:p>
        </p:txBody>
      </p:sp>
    </p:spTree>
    <p:extLst>
      <p:ext uri="{BB962C8B-B14F-4D97-AF65-F5344CB8AC3E}">
        <p14:creationId xmlns:p14="http://schemas.microsoft.com/office/powerpoint/2010/main" val="1797036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C0FF97E-7BCC-859E-6F58-C3653D7C94EE}"/>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62CC3BC7-45BF-D990-FBB9-003492485436}"/>
              </a:ext>
            </a:extLst>
          </p:cNvPr>
          <p:cNvSpPr>
            <a:spLocks noGrp="1"/>
          </p:cNvSpPr>
          <p:nvPr>
            <p:ph type="dt" sz="half" idx="10"/>
          </p:nvPr>
        </p:nvSpPr>
        <p:spPr/>
        <p:txBody>
          <a:bodyPr/>
          <a:lstStyle/>
          <a:p>
            <a:fld id="{776D1ADB-0996-48EA-BF65-C82FACC8FC6F}" type="datetimeFigureOut">
              <a:rPr lang="de-CH" smtClean="0"/>
              <a:t>24.07.2024</a:t>
            </a:fld>
            <a:endParaRPr lang="de-CH"/>
          </a:p>
        </p:txBody>
      </p:sp>
      <p:sp>
        <p:nvSpPr>
          <p:cNvPr id="4" name="Fußzeilenplatzhalter 3">
            <a:extLst>
              <a:ext uri="{FF2B5EF4-FFF2-40B4-BE49-F238E27FC236}">
                <a16:creationId xmlns:a16="http://schemas.microsoft.com/office/drawing/2014/main" id="{6BB7AF25-C56B-9179-FD2C-FA425B0C6957}"/>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5F26332C-FB1A-38F2-A9C7-87906E505F6D}"/>
              </a:ext>
            </a:extLst>
          </p:cNvPr>
          <p:cNvSpPr>
            <a:spLocks noGrp="1"/>
          </p:cNvSpPr>
          <p:nvPr>
            <p:ph type="sldNum" sz="quarter" idx="12"/>
          </p:nvPr>
        </p:nvSpPr>
        <p:spPr/>
        <p:txBody>
          <a:bodyPr/>
          <a:lstStyle/>
          <a:p>
            <a:fld id="{EF5B7A8F-6D3A-472E-A8DB-A75F7B6AF830}" type="slidenum">
              <a:rPr lang="de-CH" smtClean="0"/>
              <a:t>‹Nr.›</a:t>
            </a:fld>
            <a:endParaRPr lang="de-CH"/>
          </a:p>
        </p:txBody>
      </p:sp>
    </p:spTree>
    <p:extLst>
      <p:ext uri="{BB962C8B-B14F-4D97-AF65-F5344CB8AC3E}">
        <p14:creationId xmlns:p14="http://schemas.microsoft.com/office/powerpoint/2010/main" val="4240195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CB1CA04-C9FD-2EE9-9212-EDBC4033A781}"/>
              </a:ext>
            </a:extLst>
          </p:cNvPr>
          <p:cNvSpPr>
            <a:spLocks noGrp="1"/>
          </p:cNvSpPr>
          <p:nvPr>
            <p:ph type="dt" sz="half" idx="10"/>
          </p:nvPr>
        </p:nvSpPr>
        <p:spPr/>
        <p:txBody>
          <a:bodyPr/>
          <a:lstStyle/>
          <a:p>
            <a:fld id="{776D1ADB-0996-48EA-BF65-C82FACC8FC6F}" type="datetimeFigureOut">
              <a:rPr lang="de-CH" smtClean="0"/>
              <a:t>24.07.2024</a:t>
            </a:fld>
            <a:endParaRPr lang="de-CH"/>
          </a:p>
        </p:txBody>
      </p:sp>
      <p:sp>
        <p:nvSpPr>
          <p:cNvPr id="3" name="Fußzeilenplatzhalter 2">
            <a:extLst>
              <a:ext uri="{FF2B5EF4-FFF2-40B4-BE49-F238E27FC236}">
                <a16:creationId xmlns:a16="http://schemas.microsoft.com/office/drawing/2014/main" id="{7B9B766C-D18B-7DAC-7C57-FA934CAF9AE1}"/>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DC27D526-7652-A992-4E64-213C682D54F5}"/>
              </a:ext>
            </a:extLst>
          </p:cNvPr>
          <p:cNvSpPr>
            <a:spLocks noGrp="1"/>
          </p:cNvSpPr>
          <p:nvPr>
            <p:ph type="sldNum" sz="quarter" idx="12"/>
          </p:nvPr>
        </p:nvSpPr>
        <p:spPr/>
        <p:txBody>
          <a:bodyPr/>
          <a:lstStyle/>
          <a:p>
            <a:fld id="{EF5B7A8F-6D3A-472E-A8DB-A75F7B6AF830}" type="slidenum">
              <a:rPr lang="de-CH" smtClean="0"/>
              <a:t>‹Nr.›</a:t>
            </a:fld>
            <a:endParaRPr lang="de-CH"/>
          </a:p>
        </p:txBody>
      </p:sp>
    </p:spTree>
    <p:extLst>
      <p:ext uri="{BB962C8B-B14F-4D97-AF65-F5344CB8AC3E}">
        <p14:creationId xmlns:p14="http://schemas.microsoft.com/office/powerpoint/2010/main" val="1774127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887301-D9F5-C599-CC5A-0D67525B40E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AFC7F2A4-BE01-C0C8-2101-ACCDBE915C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C718E54B-4318-178F-534D-502B30A506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9DE9021-59F5-5A8C-84FD-71156A769207}"/>
              </a:ext>
            </a:extLst>
          </p:cNvPr>
          <p:cNvSpPr>
            <a:spLocks noGrp="1"/>
          </p:cNvSpPr>
          <p:nvPr>
            <p:ph type="dt" sz="half" idx="10"/>
          </p:nvPr>
        </p:nvSpPr>
        <p:spPr/>
        <p:txBody>
          <a:bodyPr/>
          <a:lstStyle/>
          <a:p>
            <a:fld id="{776D1ADB-0996-48EA-BF65-C82FACC8FC6F}" type="datetimeFigureOut">
              <a:rPr lang="de-CH" smtClean="0"/>
              <a:t>24.07.2024</a:t>
            </a:fld>
            <a:endParaRPr lang="de-CH"/>
          </a:p>
        </p:txBody>
      </p:sp>
      <p:sp>
        <p:nvSpPr>
          <p:cNvPr id="6" name="Fußzeilenplatzhalter 5">
            <a:extLst>
              <a:ext uri="{FF2B5EF4-FFF2-40B4-BE49-F238E27FC236}">
                <a16:creationId xmlns:a16="http://schemas.microsoft.com/office/drawing/2014/main" id="{378450E7-690F-D9C6-43DA-211D34E20E53}"/>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F20CF2AE-3674-6EAA-6A6E-80B9EDADF890}"/>
              </a:ext>
            </a:extLst>
          </p:cNvPr>
          <p:cNvSpPr>
            <a:spLocks noGrp="1"/>
          </p:cNvSpPr>
          <p:nvPr>
            <p:ph type="sldNum" sz="quarter" idx="12"/>
          </p:nvPr>
        </p:nvSpPr>
        <p:spPr/>
        <p:txBody>
          <a:bodyPr/>
          <a:lstStyle/>
          <a:p>
            <a:fld id="{EF5B7A8F-6D3A-472E-A8DB-A75F7B6AF830}" type="slidenum">
              <a:rPr lang="de-CH" smtClean="0"/>
              <a:t>‹Nr.›</a:t>
            </a:fld>
            <a:endParaRPr lang="de-CH"/>
          </a:p>
        </p:txBody>
      </p:sp>
    </p:spTree>
    <p:extLst>
      <p:ext uri="{BB962C8B-B14F-4D97-AF65-F5344CB8AC3E}">
        <p14:creationId xmlns:p14="http://schemas.microsoft.com/office/powerpoint/2010/main" val="2641407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14C864-EC7F-B475-BAA2-1F6939DCD33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41063CB8-DF4C-A5F5-6078-A29998F002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B0E3EF9E-C445-9170-7A46-D5500962C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2A72193-310D-BDDE-8FE6-75DD4B0C7A98}"/>
              </a:ext>
            </a:extLst>
          </p:cNvPr>
          <p:cNvSpPr>
            <a:spLocks noGrp="1"/>
          </p:cNvSpPr>
          <p:nvPr>
            <p:ph type="dt" sz="half" idx="10"/>
          </p:nvPr>
        </p:nvSpPr>
        <p:spPr/>
        <p:txBody>
          <a:bodyPr/>
          <a:lstStyle/>
          <a:p>
            <a:fld id="{776D1ADB-0996-48EA-BF65-C82FACC8FC6F}" type="datetimeFigureOut">
              <a:rPr lang="de-CH" smtClean="0"/>
              <a:t>24.07.2024</a:t>
            </a:fld>
            <a:endParaRPr lang="de-CH"/>
          </a:p>
        </p:txBody>
      </p:sp>
      <p:sp>
        <p:nvSpPr>
          <p:cNvPr id="6" name="Fußzeilenplatzhalter 5">
            <a:extLst>
              <a:ext uri="{FF2B5EF4-FFF2-40B4-BE49-F238E27FC236}">
                <a16:creationId xmlns:a16="http://schemas.microsoft.com/office/drawing/2014/main" id="{73C2D860-EAC8-4E27-EF5B-6632EC4AC962}"/>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AEB01EE3-05F5-A61F-4A4E-415694ECA67F}"/>
              </a:ext>
            </a:extLst>
          </p:cNvPr>
          <p:cNvSpPr>
            <a:spLocks noGrp="1"/>
          </p:cNvSpPr>
          <p:nvPr>
            <p:ph type="sldNum" sz="quarter" idx="12"/>
          </p:nvPr>
        </p:nvSpPr>
        <p:spPr/>
        <p:txBody>
          <a:bodyPr/>
          <a:lstStyle/>
          <a:p>
            <a:fld id="{EF5B7A8F-6D3A-472E-A8DB-A75F7B6AF830}" type="slidenum">
              <a:rPr lang="de-CH" smtClean="0"/>
              <a:t>‹Nr.›</a:t>
            </a:fld>
            <a:endParaRPr lang="de-CH"/>
          </a:p>
        </p:txBody>
      </p:sp>
    </p:spTree>
    <p:extLst>
      <p:ext uri="{BB962C8B-B14F-4D97-AF65-F5344CB8AC3E}">
        <p14:creationId xmlns:p14="http://schemas.microsoft.com/office/powerpoint/2010/main" val="4017731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948C4E4-121B-B1CC-B53E-8F67FF0B1D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BB32D515-5474-F922-702E-554C7DC435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2249FC02-9AFC-5B98-1993-F3A0004404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6D1ADB-0996-48EA-BF65-C82FACC8FC6F}" type="datetimeFigureOut">
              <a:rPr lang="de-CH" smtClean="0"/>
              <a:t>24.07.2024</a:t>
            </a:fld>
            <a:endParaRPr lang="de-CH"/>
          </a:p>
        </p:txBody>
      </p:sp>
      <p:sp>
        <p:nvSpPr>
          <p:cNvPr id="5" name="Fußzeilenplatzhalter 4">
            <a:extLst>
              <a:ext uri="{FF2B5EF4-FFF2-40B4-BE49-F238E27FC236}">
                <a16:creationId xmlns:a16="http://schemas.microsoft.com/office/drawing/2014/main" id="{55F0D400-6916-0692-0F3C-A54141F1E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CH"/>
          </a:p>
        </p:txBody>
      </p:sp>
      <p:sp>
        <p:nvSpPr>
          <p:cNvPr id="6" name="Foliennummernplatzhalter 5">
            <a:extLst>
              <a:ext uri="{FF2B5EF4-FFF2-40B4-BE49-F238E27FC236}">
                <a16:creationId xmlns:a16="http://schemas.microsoft.com/office/drawing/2014/main" id="{B173ACDC-4CF1-350A-45C6-A8C7747DFF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5B7A8F-6D3A-472E-A8DB-A75F7B6AF830}" type="slidenum">
              <a:rPr lang="de-CH" smtClean="0"/>
              <a:t>‹Nr.›</a:t>
            </a:fld>
            <a:endParaRPr lang="de-CH"/>
          </a:p>
        </p:txBody>
      </p:sp>
    </p:spTree>
    <p:extLst>
      <p:ext uri="{BB962C8B-B14F-4D97-AF65-F5344CB8AC3E}">
        <p14:creationId xmlns:p14="http://schemas.microsoft.com/office/powerpoint/2010/main" val="3530242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8367803A-E982-A0F1-BA0D-50EFB398E864}"/>
              </a:ext>
            </a:extLst>
          </p:cNvPr>
          <p:cNvSpPr txBox="1"/>
          <p:nvPr/>
        </p:nvSpPr>
        <p:spPr>
          <a:xfrm>
            <a:off x="707985" y="998331"/>
            <a:ext cx="6494004"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Arial" panose="020B0604020202020204" pitchFamily="34" charset="0"/>
                <a:cs typeface="Arial" panose="020B0604020202020204" pitchFamily="34" charset="0"/>
              </a:rPr>
              <a:t>Time-economical assessment of intelligence as predictor variable for academic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i="1" dirty="0">
                <a:solidFill>
                  <a:schemeClr val="bg1"/>
                </a:solidFill>
                <a:latin typeface="Arial" panose="020B0604020202020204" pitchFamily="34" charset="0"/>
                <a:cs typeface="Arial" panose="020B0604020202020204" pitchFamily="34" charset="0"/>
              </a:rPr>
              <a:t>Is speeded reasoning enough? </a:t>
            </a:r>
            <a:r>
              <a:rPr kumimoji="0" lang="en-US" sz="2400" b="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[hint: no!]</a:t>
            </a:r>
            <a:endParaRPr kumimoji="0" lang="de-CH" sz="2400" b="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Peter Edelsbrunner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ETH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Zurich</a:t>
            </a:r>
            <a:endPar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3162998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Textfeld 8">
            <a:extLst>
              <a:ext uri="{FF2B5EF4-FFF2-40B4-BE49-F238E27FC236}">
                <a16:creationId xmlns:a16="http://schemas.microsoft.com/office/drawing/2014/main" id="{56B54253-4A8F-DF25-7A36-38CA6934DA3B}"/>
              </a:ext>
            </a:extLst>
          </p:cNvPr>
          <p:cNvSpPr txBox="1"/>
          <p:nvPr/>
        </p:nvSpPr>
        <p:spPr>
          <a:xfrm>
            <a:off x="129309" y="663942"/>
            <a:ext cx="1169323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An alternative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proposal</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Test of Relational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Reasoning</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(TORR; </a:t>
            </a:r>
            <a:r>
              <a:rPr kumimoji="0" lang="de-CH" sz="1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Alexander, Dumas et al., 2015)</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1" name="Textfeld 10">
            <a:extLst>
              <a:ext uri="{FF2B5EF4-FFF2-40B4-BE49-F238E27FC236}">
                <a16:creationId xmlns:a16="http://schemas.microsoft.com/office/drawing/2014/main" id="{61DFA503-585F-22D2-DB57-A8BB88121DED}"/>
              </a:ext>
            </a:extLst>
          </p:cNvPr>
          <p:cNvSpPr txBox="1"/>
          <p:nvPr/>
        </p:nvSpPr>
        <p:spPr>
          <a:xfrm>
            <a:off x="3935210" y="1396805"/>
            <a:ext cx="302030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Anomaly</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4" name="Grafik 3">
            <a:extLst>
              <a:ext uri="{FF2B5EF4-FFF2-40B4-BE49-F238E27FC236}">
                <a16:creationId xmlns:a16="http://schemas.microsoft.com/office/drawing/2014/main" id="{EA256577-FEE7-CE02-2201-9430A952B279}"/>
              </a:ext>
            </a:extLst>
          </p:cNvPr>
          <p:cNvPicPr>
            <a:picLocks noChangeAspect="1"/>
          </p:cNvPicPr>
          <p:nvPr/>
        </p:nvPicPr>
        <p:blipFill>
          <a:blip r:embed="rId3"/>
          <a:stretch>
            <a:fillRect/>
          </a:stretch>
        </p:blipFill>
        <p:spPr>
          <a:xfrm>
            <a:off x="3225302" y="2145812"/>
            <a:ext cx="2713679" cy="2088663"/>
          </a:xfrm>
          <a:prstGeom prst="rect">
            <a:avLst/>
          </a:prstGeom>
        </p:spPr>
      </p:pic>
      <p:sp>
        <p:nvSpPr>
          <p:cNvPr id="12" name="Textfeld 11">
            <a:extLst>
              <a:ext uri="{FF2B5EF4-FFF2-40B4-BE49-F238E27FC236}">
                <a16:creationId xmlns:a16="http://schemas.microsoft.com/office/drawing/2014/main" id="{027EC12F-413C-5316-004D-F338B4FB87EC}"/>
              </a:ext>
            </a:extLst>
          </p:cNvPr>
          <p:cNvSpPr txBox="1"/>
          <p:nvPr/>
        </p:nvSpPr>
        <p:spPr>
          <a:xfrm>
            <a:off x="651149" y="1396805"/>
            <a:ext cx="302030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Analogy</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15" name="Grafik 14">
            <a:extLst>
              <a:ext uri="{FF2B5EF4-FFF2-40B4-BE49-F238E27FC236}">
                <a16:creationId xmlns:a16="http://schemas.microsoft.com/office/drawing/2014/main" id="{0C01A5FF-1135-8F50-D9D5-907307EAF88D}"/>
              </a:ext>
            </a:extLst>
          </p:cNvPr>
          <p:cNvPicPr>
            <a:picLocks noChangeAspect="1"/>
          </p:cNvPicPr>
          <p:nvPr/>
        </p:nvPicPr>
        <p:blipFill>
          <a:blip r:embed="rId4"/>
          <a:stretch>
            <a:fillRect/>
          </a:stretch>
        </p:blipFill>
        <p:spPr>
          <a:xfrm>
            <a:off x="129309" y="2135469"/>
            <a:ext cx="2996704" cy="2092526"/>
          </a:xfrm>
          <a:prstGeom prst="rect">
            <a:avLst/>
          </a:prstGeom>
        </p:spPr>
      </p:pic>
      <p:pic>
        <p:nvPicPr>
          <p:cNvPr id="17" name="Grafik 16">
            <a:extLst>
              <a:ext uri="{FF2B5EF4-FFF2-40B4-BE49-F238E27FC236}">
                <a16:creationId xmlns:a16="http://schemas.microsoft.com/office/drawing/2014/main" id="{2A5159BC-29CB-16D7-D689-CE566D2E2FD5}"/>
              </a:ext>
            </a:extLst>
          </p:cNvPr>
          <p:cNvPicPr>
            <a:picLocks noChangeAspect="1"/>
          </p:cNvPicPr>
          <p:nvPr/>
        </p:nvPicPr>
        <p:blipFill>
          <a:blip r:embed="rId5"/>
          <a:stretch>
            <a:fillRect/>
          </a:stretch>
        </p:blipFill>
        <p:spPr>
          <a:xfrm>
            <a:off x="10080442" y="1814578"/>
            <a:ext cx="1275520" cy="4259871"/>
          </a:xfrm>
          <a:prstGeom prst="rect">
            <a:avLst/>
          </a:prstGeom>
        </p:spPr>
      </p:pic>
      <p:pic>
        <p:nvPicPr>
          <p:cNvPr id="19" name="Grafik 18">
            <a:extLst>
              <a:ext uri="{FF2B5EF4-FFF2-40B4-BE49-F238E27FC236}">
                <a16:creationId xmlns:a16="http://schemas.microsoft.com/office/drawing/2014/main" id="{6715D50D-0108-B6EC-3DC7-64FB35A970CC}"/>
              </a:ext>
            </a:extLst>
          </p:cNvPr>
          <p:cNvPicPr>
            <a:picLocks noChangeAspect="1"/>
          </p:cNvPicPr>
          <p:nvPr/>
        </p:nvPicPr>
        <p:blipFill>
          <a:blip r:embed="rId6"/>
          <a:stretch>
            <a:fillRect/>
          </a:stretch>
        </p:blipFill>
        <p:spPr>
          <a:xfrm>
            <a:off x="7862923" y="1816568"/>
            <a:ext cx="2217519" cy="4257881"/>
          </a:xfrm>
          <a:prstGeom prst="rect">
            <a:avLst/>
          </a:prstGeom>
        </p:spPr>
      </p:pic>
      <p:sp>
        <p:nvSpPr>
          <p:cNvPr id="20" name="Textfeld 19">
            <a:extLst>
              <a:ext uri="{FF2B5EF4-FFF2-40B4-BE49-F238E27FC236}">
                <a16:creationId xmlns:a16="http://schemas.microsoft.com/office/drawing/2014/main" id="{5A9DDDE9-2D14-3D27-9895-13C8ED731A67}"/>
              </a:ext>
            </a:extLst>
          </p:cNvPr>
          <p:cNvSpPr txBox="1"/>
          <p:nvPr/>
        </p:nvSpPr>
        <p:spPr>
          <a:xfrm>
            <a:off x="6014543" y="1175484"/>
            <a:ext cx="2019300" cy="5078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N</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 98 high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school</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students</a:t>
            </a: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Representational</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competence</a:t>
            </a: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Conceptual</a:t>
            </a: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Knowledge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05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Mastery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goal</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orientation</a:t>
            </a: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1" name="Rechteck: abgerundete Ecken 20">
            <a:extLst>
              <a:ext uri="{FF2B5EF4-FFF2-40B4-BE49-F238E27FC236}">
                <a16:creationId xmlns:a16="http://schemas.microsoft.com/office/drawing/2014/main" id="{42873B02-5CFD-7681-3694-26D917BF9DC9}"/>
              </a:ext>
            </a:extLst>
          </p:cNvPr>
          <p:cNvSpPr/>
          <p:nvPr/>
        </p:nvSpPr>
        <p:spPr>
          <a:xfrm>
            <a:off x="5975927" y="5379720"/>
            <a:ext cx="5537893" cy="814338"/>
          </a:xfrm>
          <a:prstGeom prst="round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2" name="Rechteck: abgerundete Ecken 21">
            <a:extLst>
              <a:ext uri="{FF2B5EF4-FFF2-40B4-BE49-F238E27FC236}">
                <a16:creationId xmlns:a16="http://schemas.microsoft.com/office/drawing/2014/main" id="{21B7F914-511D-F68C-F055-53D24FA5BA4D}"/>
              </a:ext>
            </a:extLst>
          </p:cNvPr>
          <p:cNvSpPr/>
          <p:nvPr/>
        </p:nvSpPr>
        <p:spPr>
          <a:xfrm>
            <a:off x="6058564" y="2653025"/>
            <a:ext cx="5537893" cy="814338"/>
          </a:xfrm>
          <a:prstGeom prst="round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3" name="Rechteck: abgerundete Ecken 22">
            <a:extLst>
              <a:ext uri="{FF2B5EF4-FFF2-40B4-BE49-F238E27FC236}">
                <a16:creationId xmlns:a16="http://schemas.microsoft.com/office/drawing/2014/main" id="{98714916-ED28-ABAA-C1BE-31F9BCA73CFC}"/>
              </a:ext>
            </a:extLst>
          </p:cNvPr>
          <p:cNvSpPr/>
          <p:nvPr/>
        </p:nvSpPr>
        <p:spPr>
          <a:xfrm>
            <a:off x="6058563" y="1870140"/>
            <a:ext cx="5537893" cy="814338"/>
          </a:xfrm>
          <a:prstGeom prst="round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4" name="Textfeld 23">
            <a:extLst>
              <a:ext uri="{FF2B5EF4-FFF2-40B4-BE49-F238E27FC236}">
                <a16:creationId xmlns:a16="http://schemas.microsoft.com/office/drawing/2014/main" id="{0E0B8976-4627-DB7F-B712-C896BAAF7B08}"/>
              </a:ext>
            </a:extLst>
          </p:cNvPr>
          <p:cNvSpPr txBox="1"/>
          <p:nvPr/>
        </p:nvSpPr>
        <p:spPr>
          <a:xfrm>
            <a:off x="548640" y="4366260"/>
            <a:ext cx="4876800"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It</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might</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be</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worse</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indicator</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of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academic</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learning</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than</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other</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short</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reasoning</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scales</a:t>
            </a: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It</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might</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draw</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more</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upon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current</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achievement</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motivation</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(Freund et al., 2015)</a:t>
            </a:r>
          </a:p>
        </p:txBody>
      </p:sp>
    </p:spTree>
    <p:extLst>
      <p:ext uri="{BB962C8B-B14F-4D97-AF65-F5344CB8AC3E}">
        <p14:creationId xmlns:p14="http://schemas.microsoft.com/office/powerpoint/2010/main" val="1779142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D18DD38C-A128-25E2-1B93-B1D8256C9738}"/>
              </a:ext>
            </a:extLst>
          </p:cNvPr>
          <p:cNvSpPr txBox="1"/>
          <p:nvPr/>
        </p:nvSpPr>
        <p:spPr>
          <a:xfrm>
            <a:off x="295472" y="357009"/>
            <a:ext cx="11601055" cy="56938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1"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Conclusions</a:t>
            </a:r>
            <a:endParaRPr kumimoji="0" lang="de-CH" sz="18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0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The mini-q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correlates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with</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intelligence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only</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in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lower</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range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it</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not a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proxy</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of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intelligence</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The mini-q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measures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mostly</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processing</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speed</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maybe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attention</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updating</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Its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reliability</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maybe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around</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.80 but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yet</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unknown</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retest-studies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are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required</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0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1"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Hypotheses</a:t>
            </a:r>
            <a:r>
              <a:rPr kumimoji="0" lang="de-CH" sz="18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for </a:t>
            </a:r>
            <a:r>
              <a:rPr kumimoji="0" lang="de-CH" sz="1800" b="1"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future</a:t>
            </a:r>
            <a:r>
              <a:rPr kumimoji="0" lang="de-CH" sz="18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research</a:t>
            </a:r>
            <a:endParaRPr kumimoji="0" lang="de-CH" sz="18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The mini-q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multidimensional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05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The mini-q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draws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on different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strategies</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Selecting</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good</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strategies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might</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be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only</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intelligent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component</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The mini-q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draws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on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inhibition</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(inverse</a:t>
            </a:r>
            <a:r>
              <a:rPr kumimoji="0" lang="de-CH" sz="1800" b="0" i="1" u="none" strike="noStrike" kern="1200" cap="none" spc="0" normalizeH="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noProof="0" dirty="0" err="1">
                <a:ln>
                  <a:noFill/>
                </a:ln>
                <a:solidFill>
                  <a:prstClr val="white"/>
                </a:solidFill>
                <a:effectLst/>
                <a:uLnTx/>
                <a:uFillTx/>
                <a:latin typeface="Arial" panose="020B0604020202020204" pitchFamily="34" charset="0"/>
                <a:ea typeface="+mn-ea"/>
                <a:cs typeface="Arial" panose="020B0604020202020204" pitchFamily="34" charset="0"/>
              </a:rPr>
              <a:t>items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updating</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The mini-q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draws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on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current</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achievement</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motivation</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1"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It</a:t>
            </a:r>
            <a:r>
              <a:rPr kumimoji="0" lang="de-CH" sz="18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might</a:t>
            </a:r>
            <a:r>
              <a:rPr kumimoji="0" lang="de-CH" sz="18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not </a:t>
            </a:r>
            <a:r>
              <a:rPr kumimoji="0" lang="de-CH" sz="1800" b="1"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be</a:t>
            </a:r>
            <a:r>
              <a:rPr kumimoji="0" lang="de-CH" sz="18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the</a:t>
            </a:r>
            <a:r>
              <a:rPr kumimoji="0" lang="de-CH" sz="18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right</a:t>
            </a:r>
            <a:r>
              <a:rPr kumimoji="0" lang="de-CH" sz="18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tool</a:t>
            </a:r>
            <a:r>
              <a:rPr kumimoji="0" lang="de-CH" sz="18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to</a:t>
            </a:r>
            <a:r>
              <a:rPr kumimoji="0" lang="de-CH" sz="18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get</a:t>
            </a:r>
            <a:r>
              <a:rPr kumimoji="0" lang="de-CH" sz="18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 reliable and valid </a:t>
            </a:r>
            <a:r>
              <a:rPr kumimoji="0" lang="de-CH" sz="1800" b="1"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covariate</a:t>
            </a:r>
            <a:r>
              <a:rPr kumimoji="0" lang="de-CH" sz="18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in </a:t>
            </a:r>
            <a:r>
              <a:rPr kumimoji="0" lang="de-CH" sz="1800" b="1"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predicting</a:t>
            </a:r>
            <a:r>
              <a:rPr kumimoji="0" lang="de-CH" sz="18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complex</a:t>
            </a:r>
            <a:r>
              <a:rPr kumimoji="0" lang="de-CH" sz="18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cognitive</a:t>
            </a:r>
            <a:r>
              <a:rPr kumimoji="0" lang="de-CH" sz="18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states</a:t>
            </a:r>
            <a:r>
              <a:rPr kumimoji="0" lang="de-CH" sz="18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and </a:t>
            </a:r>
            <a:r>
              <a:rPr kumimoji="0" lang="de-CH" sz="1800" b="1"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traits</a:t>
            </a:r>
            <a:endParaRPr kumimoji="0" lang="de-CH" sz="18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extfeld 1">
            <a:extLst>
              <a:ext uri="{FF2B5EF4-FFF2-40B4-BE49-F238E27FC236}">
                <a16:creationId xmlns:a16="http://schemas.microsoft.com/office/drawing/2014/main" id="{3B293FBE-E1B0-3A1F-F732-86FCF10E266F}"/>
              </a:ext>
            </a:extLst>
          </p:cNvPr>
          <p:cNvSpPr txBox="1"/>
          <p:nvPr/>
        </p:nvSpPr>
        <p:spPr>
          <a:xfrm rot="21373958">
            <a:off x="2364832" y="6142986"/>
            <a:ext cx="7810107" cy="369332"/>
          </a:xfrm>
          <a:prstGeom prst="rect">
            <a:avLst/>
          </a:prstGeom>
          <a:noFill/>
          <a:ln>
            <a:solidFill>
              <a:schemeClr val="bg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ptos" panose="02110004020202020204"/>
                <a:ea typeface="+mn-ea"/>
                <a:cs typeface="+mn-cs"/>
              </a:rPr>
              <a:t>Not </a:t>
            </a:r>
            <a:r>
              <a:rPr kumimoji="0" lang="de-CH" sz="1800" b="0" i="0" u="none" strike="noStrike" kern="1200" cap="none" spc="0" normalizeH="0" baseline="0" noProof="0" dirty="0" err="1">
                <a:ln>
                  <a:noFill/>
                </a:ln>
                <a:solidFill>
                  <a:prstClr val="white"/>
                </a:solidFill>
                <a:effectLst/>
                <a:uLnTx/>
                <a:uFillTx/>
                <a:latin typeface="Aptos" panose="02110004020202020204"/>
                <a:ea typeface="+mn-ea"/>
                <a:cs typeface="+mn-cs"/>
              </a:rPr>
              <a:t>everything</a:t>
            </a:r>
            <a:r>
              <a:rPr kumimoji="0" lang="de-CH" sz="1800" b="0" i="0" u="none" strike="noStrike" kern="1200" cap="none" spc="0" normalizeH="0" baseline="0" noProof="0" dirty="0">
                <a:ln>
                  <a:noFill/>
                </a:ln>
                <a:solidFill>
                  <a:prstClr val="white"/>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white"/>
                </a:solidFill>
                <a:effectLst/>
                <a:uLnTx/>
                <a:uFillTx/>
                <a:latin typeface="Aptos" panose="02110004020202020204"/>
                <a:ea typeface="+mn-ea"/>
                <a:cs typeface="+mn-cs"/>
              </a:rPr>
              <a:t>that</a:t>
            </a:r>
            <a:r>
              <a:rPr kumimoji="0" lang="de-CH" sz="1800" b="0" i="0" u="none" strike="noStrike" kern="1200" cap="none" spc="0" normalizeH="0" baseline="0" noProof="0" dirty="0">
                <a:ln>
                  <a:noFill/>
                </a:ln>
                <a:solidFill>
                  <a:prstClr val="white"/>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white"/>
                </a:solidFill>
                <a:effectLst/>
                <a:uLnTx/>
                <a:uFillTx/>
                <a:latin typeface="Aptos" panose="02110004020202020204"/>
                <a:ea typeface="+mn-ea"/>
                <a:cs typeface="+mn-cs"/>
              </a:rPr>
              <a:t>requires</a:t>
            </a:r>
            <a:r>
              <a:rPr kumimoji="0" lang="de-CH" sz="1800" b="0" i="0" u="none" strike="noStrike" kern="1200" cap="none" spc="0" normalizeH="0" baseline="0" noProof="0" dirty="0">
                <a:ln>
                  <a:noFill/>
                </a:ln>
                <a:solidFill>
                  <a:prstClr val="white"/>
                </a:solidFill>
                <a:effectLst/>
                <a:uLnTx/>
                <a:uFillTx/>
                <a:latin typeface="Aptos" panose="02110004020202020204"/>
                <a:ea typeface="+mn-ea"/>
                <a:cs typeface="+mn-cs"/>
              </a:rPr>
              <a:t> </a:t>
            </a:r>
            <a:r>
              <a:rPr kumimoji="0" lang="de-CH" sz="1800" b="1" i="0" u="none" strike="noStrike" kern="1200" cap="none" spc="0" normalizeH="0" baseline="0" noProof="0" dirty="0" err="1">
                <a:ln>
                  <a:noFill/>
                </a:ln>
                <a:solidFill>
                  <a:prstClr val="white"/>
                </a:solidFill>
                <a:effectLst/>
                <a:uLnTx/>
                <a:uFillTx/>
                <a:latin typeface="Aptos" panose="02110004020202020204"/>
                <a:ea typeface="+mn-ea"/>
                <a:cs typeface="+mn-cs"/>
              </a:rPr>
              <a:t>some</a:t>
            </a:r>
            <a:r>
              <a:rPr kumimoji="0" lang="de-CH" sz="1800" b="1" i="0" u="none" strike="noStrike" kern="1200" cap="none" spc="0" normalizeH="0" baseline="0" noProof="0" dirty="0">
                <a:ln>
                  <a:noFill/>
                </a:ln>
                <a:solidFill>
                  <a:prstClr val="white"/>
                </a:solidFill>
                <a:effectLst/>
                <a:uLnTx/>
                <a:uFillTx/>
                <a:latin typeface="Aptos" panose="02110004020202020204"/>
                <a:ea typeface="+mn-ea"/>
                <a:cs typeface="+mn-cs"/>
              </a:rPr>
              <a:t> </a:t>
            </a:r>
            <a:r>
              <a:rPr kumimoji="0" lang="de-CH" sz="1800" b="1" i="0" u="none" strike="noStrike" kern="1200" cap="none" spc="0" normalizeH="0" baseline="0" noProof="0" dirty="0" err="1">
                <a:ln>
                  <a:noFill/>
                </a:ln>
                <a:solidFill>
                  <a:prstClr val="white"/>
                </a:solidFill>
                <a:effectLst/>
                <a:uLnTx/>
                <a:uFillTx/>
                <a:latin typeface="Aptos" panose="02110004020202020204"/>
                <a:ea typeface="+mn-ea"/>
                <a:cs typeface="+mn-cs"/>
              </a:rPr>
              <a:t>kind</a:t>
            </a:r>
            <a:r>
              <a:rPr kumimoji="0" lang="de-CH" sz="1800" b="1" i="0" u="none" strike="noStrike" kern="1200" cap="none" spc="0" normalizeH="0" baseline="0" noProof="0" dirty="0">
                <a:ln>
                  <a:noFill/>
                </a:ln>
                <a:solidFill>
                  <a:prstClr val="white"/>
                </a:solidFill>
                <a:effectLst/>
                <a:uLnTx/>
                <a:uFillTx/>
                <a:latin typeface="Aptos" panose="02110004020202020204"/>
                <a:ea typeface="+mn-ea"/>
                <a:cs typeface="+mn-cs"/>
              </a:rPr>
              <a:t> of </a:t>
            </a:r>
            <a:r>
              <a:rPr kumimoji="0" lang="de-CH" sz="1800" b="1" i="0" u="none" strike="noStrike" kern="1200" cap="none" spc="0" normalizeH="0" baseline="0" noProof="0" dirty="0" err="1">
                <a:ln>
                  <a:noFill/>
                </a:ln>
                <a:solidFill>
                  <a:prstClr val="white"/>
                </a:solidFill>
                <a:effectLst/>
                <a:uLnTx/>
                <a:uFillTx/>
                <a:latin typeface="Aptos" panose="02110004020202020204"/>
                <a:ea typeface="+mn-ea"/>
                <a:cs typeface="+mn-cs"/>
              </a:rPr>
              <a:t>reasoning</a:t>
            </a:r>
            <a:r>
              <a:rPr kumimoji="0" lang="de-CH" sz="1800" b="0" i="0" u="none" strike="noStrike" kern="1200" cap="none" spc="0" normalizeH="0" baseline="0" noProof="0" dirty="0">
                <a:ln>
                  <a:noFill/>
                </a:ln>
                <a:solidFill>
                  <a:prstClr val="white"/>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white"/>
                </a:solidFill>
                <a:effectLst/>
                <a:uLnTx/>
                <a:uFillTx/>
                <a:latin typeface="Aptos" panose="02110004020202020204"/>
                <a:ea typeface="+mn-ea"/>
                <a:cs typeface="+mn-cs"/>
              </a:rPr>
              <a:t>measures</a:t>
            </a:r>
            <a:r>
              <a:rPr kumimoji="0" lang="de-CH" sz="1800" b="0" i="0" u="none" strike="noStrike" kern="1200" cap="none" spc="0" normalizeH="0" baseline="0" noProof="0" dirty="0">
                <a:ln>
                  <a:noFill/>
                </a:ln>
                <a:solidFill>
                  <a:prstClr val="white"/>
                </a:solidFill>
                <a:effectLst/>
                <a:uLnTx/>
                <a:uFillTx/>
                <a:latin typeface="Aptos" panose="02110004020202020204"/>
                <a:ea typeface="+mn-ea"/>
                <a:cs typeface="+mn-cs"/>
              </a:rPr>
              <a:t> </a:t>
            </a:r>
            <a:r>
              <a:rPr kumimoji="0" lang="de-CH" sz="1800" b="1" i="0" u="none" strike="noStrike" kern="1200" cap="none" spc="0" normalizeH="0" baseline="0" noProof="0" dirty="0" err="1">
                <a:ln>
                  <a:noFill/>
                </a:ln>
                <a:solidFill>
                  <a:prstClr val="white"/>
                </a:solidFill>
                <a:effectLst/>
                <a:uLnTx/>
                <a:uFillTx/>
                <a:latin typeface="Aptos" panose="02110004020202020204"/>
                <a:ea typeface="+mn-ea"/>
                <a:cs typeface="+mn-cs"/>
              </a:rPr>
              <a:t>intelligence</a:t>
            </a:r>
            <a:endParaRPr kumimoji="0" lang="de-CH" sz="1800" b="1"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67449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6" end="1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18" end="1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20" end="2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8367803A-E982-A0F1-BA0D-50EFB398E864}"/>
              </a:ext>
            </a:extLst>
          </p:cNvPr>
          <p:cNvSpPr txBox="1"/>
          <p:nvPr/>
        </p:nvSpPr>
        <p:spPr>
          <a:xfrm>
            <a:off x="172276" y="795131"/>
            <a:ext cx="6705601"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Don’t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Waste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your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Time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Using</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miniQ</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not an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Effective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Proxy of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Intelligence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or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Predictor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of Academic Learning</a:t>
            </a:r>
          </a:p>
        </p:txBody>
      </p:sp>
      <p:sp>
        <p:nvSpPr>
          <p:cNvPr id="5" name="Textfeld 4">
            <a:extLst>
              <a:ext uri="{FF2B5EF4-FFF2-40B4-BE49-F238E27FC236}">
                <a16:creationId xmlns:a16="http://schemas.microsoft.com/office/drawing/2014/main" id="{D25D793E-9588-7E86-29AB-1E53B6A41A28}"/>
              </a:ext>
            </a:extLst>
          </p:cNvPr>
          <p:cNvSpPr txBox="1"/>
          <p:nvPr/>
        </p:nvSpPr>
        <p:spPr>
          <a:xfrm>
            <a:off x="7282067" y="907774"/>
            <a:ext cx="6705601" cy="161582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Reaction</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time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tasks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Obviously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good</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correlations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WMC and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miniq</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still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correlate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.34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even</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after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controlling</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for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miniq</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And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their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combined</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variance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(i.e.,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bifactorg-factor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probably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explains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some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variation</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in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miniq</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The multiple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regression</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no</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explaantory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power»-</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fallacy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goes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throughout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paper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Lob: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Important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well-</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conducted</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study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But I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disagree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with</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some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interpretations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for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reasons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First: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Third: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Scatter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plots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iwth</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BIS C and F: Wow!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Extremely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quadratic</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The non-</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linearity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correlates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extremely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with</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bimodal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structure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Where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first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mode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association</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breaks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maybe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after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this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mode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there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are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actually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intelligence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individuals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all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using</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same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better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strategy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or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smth</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Study 1, Hagen: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Correlation</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up</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to</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38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points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ca.? -&gt;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That’s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second</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mode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Study 2: Up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to</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30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points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ca</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-&gt;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that’s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first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mode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In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both</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studies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modes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are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about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30 and 40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points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Crazy :D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Make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histograms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with</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more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bars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to</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check for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more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modes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Nothing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with</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representational</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competence</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Moderate</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with</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conceptual</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knowledge</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similar</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to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anamolies</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and analogies.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But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nothing</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with</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physics</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grade.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And the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strongest</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association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with</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mastery</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goal orientation!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So a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stronger</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current</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achievement</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motivation component?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So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many</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hypothèses for future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studies</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RCFI: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Distinguish</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between</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relational</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components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stronger</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relations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with</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proper</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reasoning</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expected</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and non-</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relational</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components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equal</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moderate</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relations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with</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propoer</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reasoning</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expected</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Quadratic</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relations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because</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Speed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is</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necessary</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but not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sufficient</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for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proper</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intelligence tests.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BIS has a speed component but if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I’m</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right,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then</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we’d</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see</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breakpoints</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or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something</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like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that</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And the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reliability</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Yet</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has to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be</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tested</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Strongly</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speeded</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tests: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We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need</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to</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correlate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speed</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across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items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not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ability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-&gt;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let’s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do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this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1954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paper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Anastasi</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and Drake.</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58716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8367803A-E982-A0F1-BA0D-50EFB398E864}"/>
              </a:ext>
            </a:extLst>
          </p:cNvPr>
          <p:cNvSpPr txBox="1"/>
          <p:nvPr/>
        </p:nvSpPr>
        <p:spPr>
          <a:xfrm>
            <a:off x="172276" y="795131"/>
            <a:ext cx="6705601" cy="61863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Short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forms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always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been</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interest</a:t>
            </a: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Raven etc.</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Or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just a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numeric</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scale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(e.g.,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number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series</a:t>
            </a: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Or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just a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spatial</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rotation</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or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verbal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analogies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scale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or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cubes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or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smth</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for fluid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stuff</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mostly</a:t>
            </a: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Alternative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approach</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idea</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Baddeley.</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Mini-q:</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Show 2 quick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examples</a:t>
            </a: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What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does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this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measure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and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what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good</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for?</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Overview</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of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available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studies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First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studies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did</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this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and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that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Recent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study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First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bigger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investigation</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into</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summarize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Let’s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see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The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aim</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Control for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intelligence</a:t>
            </a: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Use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predictor</a:t>
            </a: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Use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moderator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variable? (diff.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from</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predictor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«Screening»?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No</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definition</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given</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what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this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should</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mean</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and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be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good</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for? 2-Stage: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this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first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stage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Or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should</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just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be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proxy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in a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one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-stage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screening</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interpretation</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BIS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strongly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timed</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(i.e.,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speed-component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laden)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measure</a:t>
            </a: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5" name="Textfeld 4">
            <a:extLst>
              <a:ext uri="{FF2B5EF4-FFF2-40B4-BE49-F238E27FC236}">
                <a16:creationId xmlns:a16="http://schemas.microsoft.com/office/drawing/2014/main" id="{D25D793E-9588-7E86-29AB-1E53B6A41A28}"/>
              </a:ext>
            </a:extLst>
          </p:cNvPr>
          <p:cNvSpPr txBox="1"/>
          <p:nvPr/>
        </p:nvSpPr>
        <p:spPr>
          <a:xfrm>
            <a:off x="7282067" y="907774"/>
            <a:ext cx="6705601" cy="1698926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Reaction</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time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tasks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Obviously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good</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correlations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WMC and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miniq</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still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correlate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.34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even</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after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controlling</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for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miniq</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And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their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combined</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variance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(i.e.,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bifactorg-factor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probably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explains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some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variation</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in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miniq</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The multiple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regression</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no</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explaantory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power»-</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fallacy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goes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throughout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paper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Lob: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Important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well-</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conducted</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study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But I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disagree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with</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some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interpretations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for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reasons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First: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Third: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Scatter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plots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iwth</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BIS C and F: Wow!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Extremely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quadratic</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The non-</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linearity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correlates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extremely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with</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bimodal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structure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Where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first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mode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association</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breaks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maybe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after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this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mode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there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are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actually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intelligence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individuals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all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using</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same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better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strategy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or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smth</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Study 1, Hagen: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Correlation</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up</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to</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38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points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ca.? -&gt;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That’s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second</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mode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Study 2: Up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to</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30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points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ca</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-&gt;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that’s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first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mode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In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both</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studies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modes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are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about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30 and 40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points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Crazy :D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Make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histograms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with</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more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bars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to</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check for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more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modes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Nothing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with</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representational</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competence</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Moderate</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with</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conceptual</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knowledge</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similar</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to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anamolies</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and analogies.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But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nothing</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with</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physics</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grade.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And the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strongest</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association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with</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mastery</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goal orientation!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So a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stronger</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current</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achievement</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motivation component?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So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many</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hypothèses for future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studies</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RCFI: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Distinguish</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between</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relational</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components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stronger</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relations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with</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proper</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reasoning</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expected</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and non-</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relational</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components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equal</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moderate</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relations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with</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propoer</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reasoning</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expected</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Quadratic</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relations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because</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Speed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is</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necessary</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but not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sufficient</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for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proper</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intelligence tests.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BIS has a speed component but if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I’m</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right,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then</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we’d</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see</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breakpoints</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or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something</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like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that</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And the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reliability</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Yet</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has to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be</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tested</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Strongly</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fr-CH" sz="1800" b="0" i="0" u="none" strike="noStrike" kern="1200" cap="none" spc="0" normalizeH="0" baseline="0" noProof="0" dirty="0" err="1">
                <a:ln>
                  <a:noFill/>
                </a:ln>
                <a:solidFill>
                  <a:prstClr val="black"/>
                </a:solidFill>
                <a:effectLst/>
                <a:uLnTx/>
                <a:uFillTx/>
                <a:latin typeface="Aptos" panose="02110004020202020204"/>
                <a:ea typeface="+mn-ea"/>
                <a:cs typeface="+mn-cs"/>
              </a:rPr>
              <a:t>speeded</a:t>
            </a:r>
            <a:r>
              <a:rPr kumimoji="0" lang="fr-CH" sz="1800" b="0" i="0" u="none" strike="noStrike" kern="1200" cap="none" spc="0" normalizeH="0" baseline="0" noProof="0" dirty="0">
                <a:ln>
                  <a:noFill/>
                </a:ln>
                <a:solidFill>
                  <a:prstClr val="black"/>
                </a:solidFill>
                <a:effectLst/>
                <a:uLnTx/>
                <a:uFillTx/>
                <a:latin typeface="Aptos" panose="02110004020202020204"/>
                <a:ea typeface="+mn-ea"/>
                <a:cs typeface="+mn-cs"/>
              </a:rPr>
              <a:t> tests: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We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need</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to</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correlate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speed</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across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items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not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ability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-&gt;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let’s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do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this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1954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paper</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Anastasi</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and Drake.</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And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the</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miniQ</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process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of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speeded</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reasoning</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It’s</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proxy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of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very</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basic</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speeded</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problem</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solving</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not of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learning</a:t>
            </a: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Martin </a:t>
            </a: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Löf</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Test: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de-CH" sz="1800" b="0" i="0" u="none" strike="noStrike" kern="1200" cap="none" spc="0" normalizeH="0" baseline="0" noProof="0" dirty="0" err="1">
                <a:ln>
                  <a:noFill/>
                </a:ln>
                <a:solidFill>
                  <a:prstClr val="black"/>
                </a:solidFill>
                <a:effectLst/>
                <a:uLnTx/>
                <a:uFillTx/>
                <a:latin typeface="Aptos" panose="02110004020202020204"/>
                <a:ea typeface="+mn-ea"/>
                <a:cs typeface="+mn-cs"/>
              </a:rPr>
              <a:t>Significant</a:t>
            </a:r>
            <a:r>
              <a:rPr kumimoji="0" lang="de-CH" sz="1800" b="0" i="0" u="none" strike="noStrike" kern="1200" cap="none" spc="0" normalizeH="0" baseline="0" noProof="0" dirty="0">
                <a:ln>
                  <a:noFill/>
                </a:ln>
                <a:solidFill>
                  <a:prstClr val="black"/>
                </a:solidFill>
                <a:effectLst/>
                <a:uLnTx/>
                <a:uFillTx/>
                <a:latin typeface="Aptos" panose="02110004020202020204"/>
                <a:ea typeface="+mn-ea"/>
                <a:cs typeface="+mn-cs"/>
              </a:rPr>
              <a:t>, p &lt; .001</a:t>
            </a:r>
          </a:p>
        </p:txBody>
      </p:sp>
    </p:spTree>
    <p:extLst>
      <p:ext uri="{BB962C8B-B14F-4D97-AF65-F5344CB8AC3E}">
        <p14:creationId xmlns:p14="http://schemas.microsoft.com/office/powerpoint/2010/main" val="3875612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Textfeld 8">
            <a:extLst>
              <a:ext uri="{FF2B5EF4-FFF2-40B4-BE49-F238E27FC236}">
                <a16:creationId xmlns:a16="http://schemas.microsoft.com/office/drawing/2014/main" id="{56B54253-4A8F-DF25-7A36-38CA6934DA3B}"/>
              </a:ext>
            </a:extLst>
          </p:cNvPr>
          <p:cNvSpPr txBox="1"/>
          <p:nvPr/>
        </p:nvSpPr>
        <p:spPr>
          <a:xfrm>
            <a:off x="566755" y="354211"/>
            <a:ext cx="11403572" cy="55399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Correlations</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of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the</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mini-q</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Evidence</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from</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prior</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studies</a:t>
            </a:r>
            <a:endPar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Divergent (Bertrams et al., 2024):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Social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motivation</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.06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Self-</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deceptive</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enhancement</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.02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Mentalising</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.02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Perspective</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taking</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.02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Empathic</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concern</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-.03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Communication and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reciprocity</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.11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Victim</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sensitivity</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.20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Meuer</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&amp; Imhoff, 2021)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Moderately</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negative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with</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Pollet</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&amp; Schnell, 2017):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Age,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subjective</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well-</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being</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religiosity</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spirituality</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practicality</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harmony</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self-compassion</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demands</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and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appreciation</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in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school</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experience</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meaningful</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work</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joy</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of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working</a:t>
            </a: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2" name="Grafik 1">
            <a:extLst>
              <a:ext uri="{FF2B5EF4-FFF2-40B4-BE49-F238E27FC236}">
                <a16:creationId xmlns:a16="http://schemas.microsoft.com/office/drawing/2014/main" id="{1A412A5C-7ED0-E79F-A47D-5F71F9C51B3E}"/>
              </a:ext>
            </a:extLst>
          </p:cNvPr>
          <p:cNvPicPr>
            <a:picLocks noChangeAspect="1"/>
          </p:cNvPicPr>
          <p:nvPr/>
        </p:nvPicPr>
        <p:blipFill>
          <a:blip r:embed="rId3"/>
          <a:stretch>
            <a:fillRect/>
          </a:stretch>
        </p:blipFill>
        <p:spPr>
          <a:xfrm>
            <a:off x="382242" y="5467928"/>
            <a:ext cx="2762720" cy="1265340"/>
          </a:xfrm>
          <a:prstGeom prst="rect">
            <a:avLst/>
          </a:prstGeom>
        </p:spPr>
      </p:pic>
    </p:spTree>
    <p:extLst>
      <p:ext uri="{BB962C8B-B14F-4D97-AF65-F5344CB8AC3E}">
        <p14:creationId xmlns:p14="http://schemas.microsoft.com/office/powerpoint/2010/main" val="755534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8367803A-E982-A0F1-BA0D-50EFB398E864}"/>
              </a:ext>
            </a:extLst>
          </p:cNvPr>
          <p:cNvSpPr txBox="1"/>
          <p:nvPr/>
        </p:nvSpPr>
        <p:spPr>
          <a:xfrm>
            <a:off x="707985" y="998331"/>
            <a:ext cx="5859070" cy="3785652"/>
          </a:xfrm>
          <a:prstGeom prst="rect">
            <a:avLst/>
          </a:prstGeom>
          <a:noFill/>
        </p:spPr>
        <p:txBody>
          <a:bodyPr wrap="square" rtlCol="0">
            <a:spAutoFit/>
          </a:bodyPr>
          <a:lstStyle/>
          <a:p>
            <a:r>
              <a:rPr lang="de-CH" sz="2400" dirty="0" err="1">
                <a:solidFill>
                  <a:schemeClr val="bg1"/>
                </a:solidFill>
                <a:latin typeface="Arial" panose="020B0604020202020204" pitchFamily="34" charset="0"/>
                <a:cs typeface="Arial" panose="020B0604020202020204" pitchFamily="34" charset="0"/>
              </a:rPr>
              <a:t>Don’t</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Waste</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your</a:t>
            </a:r>
            <a:r>
              <a:rPr lang="de-CH" sz="2400" dirty="0">
                <a:solidFill>
                  <a:schemeClr val="bg1"/>
                </a:solidFill>
                <a:latin typeface="Arial" panose="020B0604020202020204" pitchFamily="34" charset="0"/>
                <a:cs typeface="Arial" panose="020B0604020202020204" pitchFamily="34" charset="0"/>
              </a:rPr>
              <a:t> Time </a:t>
            </a:r>
            <a:r>
              <a:rPr lang="de-CH" sz="2400" dirty="0" err="1">
                <a:solidFill>
                  <a:schemeClr val="bg1"/>
                </a:solidFill>
                <a:latin typeface="Arial" panose="020B0604020202020204" pitchFamily="34" charset="0"/>
                <a:cs typeface="Arial" panose="020B0604020202020204" pitchFamily="34" charset="0"/>
              </a:rPr>
              <a:t>Using</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the</a:t>
            </a:r>
            <a:r>
              <a:rPr lang="de-CH" sz="2400" dirty="0">
                <a:solidFill>
                  <a:schemeClr val="bg1"/>
                </a:solidFill>
                <a:latin typeface="Arial" panose="020B0604020202020204" pitchFamily="34" charset="0"/>
                <a:cs typeface="Arial" panose="020B0604020202020204" pitchFamily="34" charset="0"/>
              </a:rPr>
              <a:t> mini-q: </a:t>
            </a:r>
            <a:r>
              <a:rPr lang="de-CH" sz="2400" dirty="0" err="1">
                <a:solidFill>
                  <a:schemeClr val="bg1"/>
                </a:solidFill>
                <a:latin typeface="Arial" panose="020B0604020202020204" pitchFamily="34" charset="0"/>
                <a:cs typeface="Arial" panose="020B0604020202020204" pitchFamily="34" charset="0"/>
              </a:rPr>
              <a:t>It</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is</a:t>
            </a:r>
            <a:r>
              <a:rPr lang="de-CH" sz="2400" dirty="0">
                <a:solidFill>
                  <a:schemeClr val="bg1"/>
                </a:solidFill>
                <a:latin typeface="Arial" panose="020B0604020202020204" pitchFamily="34" charset="0"/>
                <a:cs typeface="Arial" panose="020B0604020202020204" pitchFamily="34" charset="0"/>
              </a:rPr>
              <a:t> not an </a:t>
            </a:r>
            <a:r>
              <a:rPr lang="de-CH" sz="2400" dirty="0" err="1">
                <a:solidFill>
                  <a:schemeClr val="bg1"/>
                </a:solidFill>
                <a:latin typeface="Arial" panose="020B0604020202020204" pitchFamily="34" charset="0"/>
                <a:cs typeface="Arial" panose="020B0604020202020204" pitchFamily="34" charset="0"/>
              </a:rPr>
              <a:t>Effective</a:t>
            </a:r>
            <a:r>
              <a:rPr lang="de-CH" sz="2400" dirty="0">
                <a:solidFill>
                  <a:schemeClr val="bg1"/>
                </a:solidFill>
                <a:latin typeface="Arial" panose="020B0604020202020204" pitchFamily="34" charset="0"/>
                <a:cs typeface="Arial" panose="020B0604020202020204" pitchFamily="34" charset="0"/>
              </a:rPr>
              <a:t> Proxy of </a:t>
            </a:r>
            <a:r>
              <a:rPr lang="de-CH" sz="2400" dirty="0" err="1">
                <a:solidFill>
                  <a:schemeClr val="bg1"/>
                </a:solidFill>
                <a:latin typeface="Arial" panose="020B0604020202020204" pitchFamily="34" charset="0"/>
                <a:cs typeface="Arial" panose="020B0604020202020204" pitchFamily="34" charset="0"/>
              </a:rPr>
              <a:t>Intelligence</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or</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Predictor</a:t>
            </a:r>
            <a:r>
              <a:rPr lang="de-CH" sz="2400" dirty="0">
                <a:solidFill>
                  <a:schemeClr val="bg1"/>
                </a:solidFill>
                <a:latin typeface="Arial" panose="020B0604020202020204" pitchFamily="34" charset="0"/>
                <a:cs typeface="Arial" panose="020B0604020202020204" pitchFamily="34" charset="0"/>
              </a:rPr>
              <a:t> of Academic Learning</a:t>
            </a:r>
          </a:p>
          <a:p>
            <a:endParaRPr lang="de-CH" sz="2400" dirty="0">
              <a:solidFill>
                <a:schemeClr val="bg1"/>
              </a:solidFill>
              <a:latin typeface="Arial" panose="020B0604020202020204" pitchFamily="34" charset="0"/>
              <a:cs typeface="Arial" panose="020B0604020202020204" pitchFamily="34" charset="0"/>
            </a:endParaRPr>
          </a:p>
          <a:p>
            <a:endParaRPr lang="de-CH" sz="2400" dirty="0">
              <a:solidFill>
                <a:schemeClr val="bg1"/>
              </a:solidFill>
              <a:latin typeface="Arial" panose="020B0604020202020204" pitchFamily="34" charset="0"/>
              <a:cs typeface="Arial" panose="020B0604020202020204" pitchFamily="34" charset="0"/>
            </a:endParaRPr>
          </a:p>
          <a:p>
            <a:endParaRPr lang="de-CH" sz="2400" dirty="0">
              <a:solidFill>
                <a:schemeClr val="bg1"/>
              </a:solidFill>
              <a:latin typeface="Arial" panose="020B0604020202020204" pitchFamily="34" charset="0"/>
              <a:cs typeface="Arial" panose="020B0604020202020204" pitchFamily="34" charset="0"/>
            </a:endParaRPr>
          </a:p>
          <a:p>
            <a:endParaRPr lang="de-CH" sz="2400" dirty="0">
              <a:solidFill>
                <a:schemeClr val="bg1"/>
              </a:solidFill>
              <a:latin typeface="Arial" panose="020B0604020202020204" pitchFamily="34" charset="0"/>
              <a:cs typeface="Arial" panose="020B0604020202020204" pitchFamily="34" charset="0"/>
            </a:endParaRPr>
          </a:p>
          <a:p>
            <a:endParaRPr lang="de-CH" sz="2400" dirty="0">
              <a:solidFill>
                <a:schemeClr val="bg1"/>
              </a:solidFill>
              <a:latin typeface="Arial" panose="020B0604020202020204" pitchFamily="34" charset="0"/>
              <a:cs typeface="Arial" panose="020B0604020202020204" pitchFamily="34" charset="0"/>
            </a:endParaRPr>
          </a:p>
          <a:p>
            <a:r>
              <a:rPr lang="de-CH" sz="2400" dirty="0">
                <a:solidFill>
                  <a:schemeClr val="bg1"/>
                </a:solidFill>
                <a:latin typeface="Arial" panose="020B0604020202020204" pitchFamily="34" charset="0"/>
                <a:cs typeface="Arial" panose="020B0604020202020204" pitchFamily="34" charset="0"/>
              </a:rPr>
              <a:t>Peter Edelsbrunner</a:t>
            </a:r>
          </a:p>
          <a:p>
            <a:r>
              <a:rPr lang="de-CH" sz="2400" dirty="0">
                <a:solidFill>
                  <a:schemeClr val="bg1"/>
                </a:solidFill>
                <a:latin typeface="Arial" panose="020B0604020202020204" pitchFamily="34" charset="0"/>
                <a:cs typeface="Arial" panose="020B0604020202020204" pitchFamily="34" charset="0"/>
              </a:rPr>
              <a:t>ETH </a:t>
            </a:r>
            <a:r>
              <a:rPr lang="de-CH" sz="2400" dirty="0" err="1">
                <a:solidFill>
                  <a:schemeClr val="bg1"/>
                </a:solidFill>
                <a:latin typeface="Arial" panose="020B0604020202020204" pitchFamily="34" charset="0"/>
                <a:cs typeface="Arial" panose="020B0604020202020204" pitchFamily="34" charset="0"/>
              </a:rPr>
              <a:t>Zurich</a:t>
            </a:r>
            <a:endParaRPr lang="de-CH" sz="2400" dirty="0">
              <a:solidFill>
                <a:schemeClr val="bg1"/>
              </a:solidFill>
              <a:latin typeface="Arial" panose="020B0604020202020204" pitchFamily="34" charset="0"/>
              <a:cs typeface="Arial" panose="020B0604020202020204" pitchFamily="34" charset="0"/>
            </a:endParaRPr>
          </a:p>
        </p:txBody>
      </p:sp>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968512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8367803A-E982-A0F1-BA0D-50EFB398E864}"/>
              </a:ext>
            </a:extLst>
          </p:cNvPr>
          <p:cNvSpPr txBox="1"/>
          <p:nvPr/>
        </p:nvSpPr>
        <p:spPr>
          <a:xfrm>
            <a:off x="1068204" y="2980081"/>
            <a:ext cx="6145396" cy="646331"/>
          </a:xfrm>
          <a:prstGeom prst="rect">
            <a:avLst/>
          </a:prstGeom>
          <a:noFill/>
        </p:spPr>
        <p:txBody>
          <a:bodyPr wrap="square" rtlCol="0">
            <a:spAutoFit/>
          </a:bodyPr>
          <a:lstStyle/>
          <a:p>
            <a:r>
              <a:rPr lang="de-CH" sz="2400" dirty="0">
                <a:solidFill>
                  <a:schemeClr val="bg1"/>
                </a:solidFill>
                <a:latin typeface="Arial" panose="020B0604020202020204" pitchFamily="34" charset="0"/>
                <a:cs typeface="Arial" panose="020B0604020202020204" pitchFamily="34" charset="0"/>
              </a:rPr>
              <a:t>Raven APM (</a:t>
            </a:r>
            <a:r>
              <a:rPr lang="de-CH" sz="2400" b="1" dirty="0">
                <a:solidFill>
                  <a:schemeClr val="bg1"/>
                </a:solidFill>
                <a:latin typeface="Arial" panose="020B0604020202020204" pitchFamily="34" charset="0"/>
                <a:cs typeface="Arial" panose="020B0604020202020204" pitchFamily="34" charset="0"/>
              </a:rPr>
              <a:t>40 min; 20 min; 7 min</a:t>
            </a:r>
            <a:r>
              <a:rPr lang="de-CH" sz="2400" dirty="0">
                <a:solidFill>
                  <a:schemeClr val="bg1"/>
                </a:solidFill>
                <a:latin typeface="Arial" panose="020B0604020202020204" pitchFamily="34" charset="0"/>
                <a:cs typeface="Arial" panose="020B0604020202020204" pitchFamily="34" charset="0"/>
              </a:rPr>
              <a:t>)</a:t>
            </a:r>
          </a:p>
          <a:p>
            <a:r>
              <a:rPr lang="de-CH" sz="1200" dirty="0">
                <a:solidFill>
                  <a:schemeClr val="bg1"/>
                </a:solidFill>
                <a:latin typeface="Arial" panose="020B0604020202020204" pitchFamily="34" charset="0"/>
                <a:cs typeface="Arial" panose="020B0604020202020204" pitchFamily="34" charset="0"/>
              </a:rPr>
              <a:t>Hamel &amp; </a:t>
            </a:r>
            <a:r>
              <a:rPr lang="de-CH" sz="1200" dirty="0" err="1">
                <a:solidFill>
                  <a:schemeClr val="bg1"/>
                </a:solidFill>
                <a:latin typeface="Arial" panose="020B0604020202020204" pitchFamily="34" charset="0"/>
                <a:cs typeface="Arial" panose="020B0604020202020204" pitchFamily="34" charset="0"/>
              </a:rPr>
              <a:t>Schmittmann</a:t>
            </a:r>
            <a:r>
              <a:rPr lang="de-CH" sz="1200" dirty="0">
                <a:solidFill>
                  <a:schemeClr val="bg1"/>
                </a:solidFill>
                <a:latin typeface="Arial" panose="020B0604020202020204" pitchFamily="34" charset="0"/>
                <a:cs typeface="Arial" panose="020B0604020202020204" pitchFamily="34" charset="0"/>
              </a:rPr>
              <a:t>, 2006; </a:t>
            </a:r>
            <a:r>
              <a:rPr lang="de-CH" sz="1200" dirty="0" err="1">
                <a:solidFill>
                  <a:schemeClr val="bg1"/>
                </a:solidFill>
                <a:latin typeface="Arial" panose="020B0604020202020204" pitchFamily="34" charset="0"/>
                <a:cs typeface="Arial" panose="020B0604020202020204" pitchFamily="34" charset="0"/>
              </a:rPr>
              <a:t>Poulton</a:t>
            </a:r>
            <a:r>
              <a:rPr lang="de-CH" sz="1200" dirty="0">
                <a:solidFill>
                  <a:schemeClr val="bg1"/>
                </a:solidFill>
                <a:latin typeface="Arial" panose="020B0604020202020204" pitchFamily="34" charset="0"/>
                <a:cs typeface="Arial" panose="020B0604020202020204" pitchFamily="34" charset="0"/>
              </a:rPr>
              <a:t> et al., 2022</a:t>
            </a:r>
            <a:endParaRPr lang="de-CH" sz="2400" dirty="0">
              <a:solidFill>
                <a:schemeClr val="bg1"/>
              </a:solidFill>
              <a:latin typeface="Arial" panose="020B0604020202020204" pitchFamily="34" charset="0"/>
              <a:cs typeface="Arial" panose="020B0604020202020204" pitchFamily="34" charset="0"/>
            </a:endParaRPr>
          </a:p>
        </p:txBody>
      </p:sp>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026" name="Picture 2" descr="An example item from the Advanced Progressive Matrices test (Pearson, 2018)  | Download Scientific Diagram">
            <a:extLst>
              <a:ext uri="{FF2B5EF4-FFF2-40B4-BE49-F238E27FC236}">
                <a16:creationId xmlns:a16="http://schemas.microsoft.com/office/drawing/2014/main" id="{663FFCB5-FDCF-4398-B49F-81B2CF4DA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775" y="3804027"/>
            <a:ext cx="3160280" cy="2678945"/>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7E9DC68D-02A5-E08D-00F3-4A3B418C92F9}"/>
              </a:ext>
            </a:extLst>
          </p:cNvPr>
          <p:cNvPicPr>
            <a:picLocks noChangeAspect="1"/>
          </p:cNvPicPr>
          <p:nvPr/>
        </p:nvPicPr>
        <p:blipFill>
          <a:blip r:embed="rId4"/>
          <a:stretch>
            <a:fillRect/>
          </a:stretch>
        </p:blipFill>
        <p:spPr>
          <a:xfrm>
            <a:off x="6925830" y="4105821"/>
            <a:ext cx="2972215" cy="438211"/>
          </a:xfrm>
          <a:prstGeom prst="rect">
            <a:avLst/>
          </a:prstGeom>
        </p:spPr>
      </p:pic>
      <p:sp>
        <p:nvSpPr>
          <p:cNvPr id="5" name="Textfeld 4">
            <a:extLst>
              <a:ext uri="{FF2B5EF4-FFF2-40B4-BE49-F238E27FC236}">
                <a16:creationId xmlns:a16="http://schemas.microsoft.com/office/drawing/2014/main" id="{9C452DC4-3787-C249-28EB-C040D6D96E25}"/>
              </a:ext>
            </a:extLst>
          </p:cNvPr>
          <p:cNvSpPr txBox="1"/>
          <p:nvPr/>
        </p:nvSpPr>
        <p:spPr>
          <a:xfrm>
            <a:off x="6383732" y="3157696"/>
            <a:ext cx="6145396" cy="646331"/>
          </a:xfrm>
          <a:prstGeom prst="rect">
            <a:avLst/>
          </a:prstGeom>
          <a:noFill/>
        </p:spPr>
        <p:txBody>
          <a:bodyPr wrap="square" rtlCol="0">
            <a:spAutoFit/>
          </a:bodyPr>
          <a:lstStyle/>
          <a:p>
            <a:r>
              <a:rPr lang="de-CH" sz="2400" dirty="0">
                <a:solidFill>
                  <a:schemeClr val="bg1"/>
                </a:solidFill>
                <a:latin typeface="Arial" panose="020B0604020202020204" pitchFamily="34" charset="0"/>
                <a:cs typeface="Arial" panose="020B0604020202020204" pitchFamily="34" charset="0"/>
              </a:rPr>
              <a:t>KFT </a:t>
            </a:r>
            <a:r>
              <a:rPr lang="de-CH" sz="2400" dirty="0" err="1">
                <a:solidFill>
                  <a:schemeClr val="bg1"/>
                </a:solidFill>
                <a:latin typeface="Arial" panose="020B0604020202020204" pitchFamily="34" charset="0"/>
                <a:cs typeface="Arial" panose="020B0604020202020204" pitchFamily="34" charset="0"/>
              </a:rPr>
              <a:t>number</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series</a:t>
            </a:r>
            <a:r>
              <a:rPr lang="de-CH" sz="2400" dirty="0">
                <a:solidFill>
                  <a:schemeClr val="bg1"/>
                </a:solidFill>
                <a:latin typeface="Arial" panose="020B0604020202020204" pitchFamily="34" charset="0"/>
                <a:cs typeface="Arial" panose="020B0604020202020204" pitchFamily="34" charset="0"/>
              </a:rPr>
              <a:t> (</a:t>
            </a:r>
            <a:r>
              <a:rPr lang="de-CH" sz="2400" b="1" dirty="0">
                <a:solidFill>
                  <a:schemeClr val="bg1"/>
                </a:solidFill>
                <a:latin typeface="Arial" panose="020B0604020202020204" pitchFamily="34" charset="0"/>
                <a:cs typeface="Arial" panose="020B0604020202020204" pitchFamily="34" charset="0"/>
              </a:rPr>
              <a:t>10 min</a:t>
            </a:r>
            <a:r>
              <a:rPr lang="de-CH" sz="2400" dirty="0">
                <a:solidFill>
                  <a:schemeClr val="bg1"/>
                </a:solidFill>
                <a:latin typeface="Arial" panose="020B0604020202020204" pitchFamily="34" charset="0"/>
                <a:cs typeface="Arial" panose="020B0604020202020204" pitchFamily="34" charset="0"/>
              </a:rPr>
              <a:t>)</a:t>
            </a:r>
          </a:p>
          <a:p>
            <a:r>
              <a:rPr lang="de-CH" sz="1200" dirty="0">
                <a:solidFill>
                  <a:schemeClr val="bg1"/>
                </a:solidFill>
                <a:latin typeface="Arial" panose="020B0604020202020204" pitchFamily="34" charset="0"/>
                <a:cs typeface="Arial" panose="020B0604020202020204" pitchFamily="34" charset="0"/>
              </a:rPr>
              <a:t>Heller &amp; </a:t>
            </a:r>
            <a:r>
              <a:rPr lang="de-CH" sz="1200" dirty="0" err="1">
                <a:solidFill>
                  <a:schemeClr val="bg1"/>
                </a:solidFill>
                <a:latin typeface="Arial" panose="020B0604020202020204" pitchFamily="34" charset="0"/>
                <a:cs typeface="Arial" panose="020B0604020202020204" pitchFamily="34" charset="0"/>
              </a:rPr>
              <a:t>Perleth</a:t>
            </a:r>
            <a:r>
              <a:rPr lang="de-CH" sz="1200" dirty="0">
                <a:solidFill>
                  <a:schemeClr val="bg1"/>
                </a:solidFill>
                <a:latin typeface="Arial" panose="020B0604020202020204" pitchFamily="34" charset="0"/>
                <a:cs typeface="Arial" panose="020B0604020202020204" pitchFamily="34" charset="0"/>
              </a:rPr>
              <a:t>, 2000</a:t>
            </a:r>
            <a:endParaRPr lang="de-CH"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5914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7" name="Grafik 6">
            <a:extLst>
              <a:ext uri="{FF2B5EF4-FFF2-40B4-BE49-F238E27FC236}">
                <a16:creationId xmlns:a16="http://schemas.microsoft.com/office/drawing/2014/main" id="{53DA987E-C3DF-640D-5FC9-3E37F501FE5D}"/>
              </a:ext>
            </a:extLst>
          </p:cNvPr>
          <p:cNvPicPr>
            <a:picLocks noChangeAspect="1"/>
          </p:cNvPicPr>
          <p:nvPr/>
        </p:nvPicPr>
        <p:blipFill>
          <a:blip r:embed="rId3"/>
          <a:stretch>
            <a:fillRect/>
          </a:stretch>
        </p:blipFill>
        <p:spPr>
          <a:xfrm>
            <a:off x="5152436" y="1764322"/>
            <a:ext cx="3486637" cy="828791"/>
          </a:xfrm>
          <a:prstGeom prst="rect">
            <a:avLst/>
          </a:prstGeom>
        </p:spPr>
      </p:pic>
      <p:sp>
        <p:nvSpPr>
          <p:cNvPr id="9" name="Textfeld 8">
            <a:extLst>
              <a:ext uri="{FF2B5EF4-FFF2-40B4-BE49-F238E27FC236}">
                <a16:creationId xmlns:a16="http://schemas.microsoft.com/office/drawing/2014/main" id="{56B54253-4A8F-DF25-7A36-38CA6934DA3B}"/>
              </a:ext>
            </a:extLst>
          </p:cNvPr>
          <p:cNvSpPr txBox="1"/>
          <p:nvPr/>
        </p:nvSpPr>
        <p:spPr>
          <a:xfrm>
            <a:off x="5317073" y="2720297"/>
            <a:ext cx="3506481" cy="369332"/>
          </a:xfrm>
          <a:prstGeom prst="rect">
            <a:avLst/>
          </a:prstGeom>
          <a:noFill/>
        </p:spPr>
        <p:txBody>
          <a:bodyPr wrap="square" rtlCol="0">
            <a:spAutoFit/>
          </a:bodyPr>
          <a:lstStyle/>
          <a:p>
            <a:r>
              <a:rPr lang="de-CH" i="1" dirty="0">
                <a:solidFill>
                  <a:schemeClr val="bg1"/>
                </a:solidFill>
                <a:latin typeface="Arial" panose="020B0604020202020204" pitchFamily="34" charset="0"/>
                <a:cs typeface="Arial" panose="020B0604020202020204" pitchFamily="34" charset="0"/>
              </a:rPr>
              <a:t>The </a:t>
            </a:r>
            <a:r>
              <a:rPr lang="de-CH" i="1" dirty="0" err="1">
                <a:solidFill>
                  <a:schemeClr val="bg1"/>
                </a:solidFill>
                <a:latin typeface="Arial" panose="020B0604020202020204" pitchFamily="34" charset="0"/>
                <a:cs typeface="Arial" panose="020B0604020202020204" pitchFamily="34" charset="0"/>
              </a:rPr>
              <a:t>triangle</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rejects</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the</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square</a:t>
            </a:r>
            <a:r>
              <a:rPr lang="de-CH" i="1" dirty="0">
                <a:solidFill>
                  <a:schemeClr val="bg1"/>
                </a:solidFill>
                <a:latin typeface="Arial" panose="020B0604020202020204" pitchFamily="34" charset="0"/>
                <a:cs typeface="Arial" panose="020B0604020202020204" pitchFamily="34" charset="0"/>
              </a:rPr>
              <a:t> </a:t>
            </a:r>
          </a:p>
        </p:txBody>
      </p:sp>
      <p:sp>
        <p:nvSpPr>
          <p:cNvPr id="10" name="Textfeld 9">
            <a:extLst>
              <a:ext uri="{FF2B5EF4-FFF2-40B4-BE49-F238E27FC236}">
                <a16:creationId xmlns:a16="http://schemas.microsoft.com/office/drawing/2014/main" id="{D18DD38C-A128-25E2-1B93-B1D8256C9738}"/>
              </a:ext>
            </a:extLst>
          </p:cNvPr>
          <p:cNvSpPr txBox="1"/>
          <p:nvPr/>
        </p:nvSpPr>
        <p:spPr>
          <a:xfrm>
            <a:off x="5400199" y="3089629"/>
            <a:ext cx="3506481" cy="369332"/>
          </a:xfrm>
          <a:prstGeom prst="rect">
            <a:avLst/>
          </a:prstGeom>
          <a:noFill/>
        </p:spPr>
        <p:txBody>
          <a:bodyPr wrap="square" rtlCol="0">
            <a:spAutoFit/>
          </a:bodyPr>
          <a:lstStyle/>
          <a:p>
            <a:r>
              <a:rPr lang="de-CH" i="1" dirty="0">
                <a:solidFill>
                  <a:schemeClr val="bg1"/>
                </a:solidFill>
                <a:latin typeface="Arial" panose="020B0604020202020204" pitchFamily="34" charset="0"/>
                <a:cs typeface="Arial" panose="020B0604020202020204" pitchFamily="34" charset="0"/>
              </a:rPr>
              <a:t>The </a:t>
            </a:r>
            <a:r>
              <a:rPr lang="de-CH" i="1" dirty="0" err="1">
                <a:solidFill>
                  <a:schemeClr val="bg1"/>
                </a:solidFill>
                <a:latin typeface="Arial" panose="020B0604020202020204" pitchFamily="34" charset="0"/>
                <a:cs typeface="Arial" panose="020B0604020202020204" pitchFamily="34" charset="0"/>
              </a:rPr>
              <a:t>circle</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prefers</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the</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triangle</a:t>
            </a:r>
            <a:endParaRPr lang="de-CH" i="1" dirty="0">
              <a:solidFill>
                <a:schemeClr val="bg1"/>
              </a:solidFill>
              <a:latin typeface="Arial" panose="020B0604020202020204" pitchFamily="34" charset="0"/>
              <a:cs typeface="Arial" panose="020B0604020202020204" pitchFamily="34" charset="0"/>
            </a:endParaRPr>
          </a:p>
        </p:txBody>
      </p:sp>
      <p:sp>
        <p:nvSpPr>
          <p:cNvPr id="11" name="Textfeld 10">
            <a:extLst>
              <a:ext uri="{FF2B5EF4-FFF2-40B4-BE49-F238E27FC236}">
                <a16:creationId xmlns:a16="http://schemas.microsoft.com/office/drawing/2014/main" id="{66F90C80-0DAB-E8A7-8ACA-169661679985}"/>
              </a:ext>
            </a:extLst>
          </p:cNvPr>
          <p:cNvSpPr txBox="1"/>
          <p:nvPr/>
        </p:nvSpPr>
        <p:spPr>
          <a:xfrm>
            <a:off x="4938381" y="3429000"/>
            <a:ext cx="4596374" cy="369332"/>
          </a:xfrm>
          <a:prstGeom prst="rect">
            <a:avLst/>
          </a:prstGeom>
          <a:noFill/>
        </p:spPr>
        <p:txBody>
          <a:bodyPr wrap="square" rtlCol="0">
            <a:spAutoFit/>
          </a:bodyPr>
          <a:lstStyle/>
          <a:p>
            <a:r>
              <a:rPr lang="de-CH" i="1" dirty="0">
                <a:solidFill>
                  <a:schemeClr val="bg1"/>
                </a:solidFill>
                <a:latin typeface="Arial" panose="020B0604020202020204" pitchFamily="34" charset="0"/>
                <a:cs typeface="Arial" panose="020B0604020202020204" pitchFamily="34" charset="0"/>
              </a:rPr>
              <a:t>The </a:t>
            </a:r>
            <a:r>
              <a:rPr lang="de-CH" i="1" dirty="0" err="1">
                <a:solidFill>
                  <a:schemeClr val="bg1"/>
                </a:solidFill>
                <a:latin typeface="Arial" panose="020B0604020202020204" pitchFamily="34" charset="0"/>
                <a:cs typeface="Arial" panose="020B0604020202020204" pitchFamily="34" charset="0"/>
              </a:rPr>
              <a:t>square</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does</a:t>
            </a:r>
            <a:r>
              <a:rPr lang="de-CH" i="1" dirty="0">
                <a:solidFill>
                  <a:schemeClr val="bg1"/>
                </a:solidFill>
                <a:latin typeface="Arial" panose="020B0604020202020204" pitchFamily="34" charset="0"/>
                <a:cs typeface="Arial" panose="020B0604020202020204" pitchFamily="34" charset="0"/>
              </a:rPr>
              <a:t> not </a:t>
            </a:r>
            <a:r>
              <a:rPr lang="de-CH" i="1" dirty="0" err="1">
                <a:solidFill>
                  <a:schemeClr val="bg1"/>
                </a:solidFill>
                <a:latin typeface="Arial" panose="020B0604020202020204" pitchFamily="34" charset="0"/>
                <a:cs typeface="Arial" panose="020B0604020202020204" pitchFamily="34" charset="0"/>
              </a:rPr>
              <a:t>reject</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the</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triangle</a:t>
            </a:r>
            <a:endParaRPr lang="de-CH" i="1" dirty="0">
              <a:solidFill>
                <a:schemeClr val="bg1"/>
              </a:solidFill>
              <a:latin typeface="Arial" panose="020B0604020202020204" pitchFamily="34" charset="0"/>
              <a:cs typeface="Arial" panose="020B0604020202020204" pitchFamily="34" charset="0"/>
            </a:endParaRPr>
          </a:p>
        </p:txBody>
      </p:sp>
      <p:sp>
        <p:nvSpPr>
          <p:cNvPr id="12" name="Textfeld 11">
            <a:extLst>
              <a:ext uri="{FF2B5EF4-FFF2-40B4-BE49-F238E27FC236}">
                <a16:creationId xmlns:a16="http://schemas.microsoft.com/office/drawing/2014/main" id="{B2EC4E09-8F71-9C8F-7A55-45E4F0E4E91F}"/>
              </a:ext>
            </a:extLst>
          </p:cNvPr>
          <p:cNvSpPr txBox="1"/>
          <p:nvPr/>
        </p:nvSpPr>
        <p:spPr>
          <a:xfrm>
            <a:off x="8906680" y="2427092"/>
            <a:ext cx="1985575" cy="646331"/>
          </a:xfrm>
          <a:prstGeom prst="rect">
            <a:avLst/>
          </a:prstGeom>
          <a:noFill/>
        </p:spPr>
        <p:txBody>
          <a:bodyPr wrap="square" rtlCol="0">
            <a:spAutoFit/>
          </a:bodyPr>
          <a:lstStyle/>
          <a:p>
            <a:r>
              <a:rPr lang="de-CH" dirty="0">
                <a:solidFill>
                  <a:schemeClr val="bg1"/>
                </a:solidFill>
                <a:latin typeface="Arial" panose="020B0604020202020204" pitchFamily="34" charset="0"/>
                <a:cs typeface="Arial" panose="020B0604020202020204" pitchFamily="34" charset="0"/>
              </a:rPr>
              <a:t>TRUE FALSE</a:t>
            </a:r>
          </a:p>
          <a:p>
            <a:endParaRPr lang="de-CH" dirty="0">
              <a:solidFill>
                <a:schemeClr val="bg1"/>
              </a:solidFill>
              <a:latin typeface="Arial" panose="020B0604020202020204" pitchFamily="34" charset="0"/>
              <a:cs typeface="Arial" panose="020B0604020202020204" pitchFamily="34" charset="0"/>
            </a:endParaRPr>
          </a:p>
        </p:txBody>
      </p:sp>
      <p:sp>
        <p:nvSpPr>
          <p:cNvPr id="13" name="Textfeld 12">
            <a:extLst>
              <a:ext uri="{FF2B5EF4-FFF2-40B4-BE49-F238E27FC236}">
                <a16:creationId xmlns:a16="http://schemas.microsoft.com/office/drawing/2014/main" id="{14DE623B-12D4-1C30-EB78-9D05AAEE1C7D}"/>
              </a:ext>
            </a:extLst>
          </p:cNvPr>
          <p:cNvSpPr txBox="1"/>
          <p:nvPr/>
        </p:nvSpPr>
        <p:spPr>
          <a:xfrm>
            <a:off x="9146828" y="2720297"/>
            <a:ext cx="711200" cy="369332"/>
          </a:xfrm>
          <a:prstGeom prst="rect">
            <a:avLst/>
          </a:prstGeom>
          <a:noFill/>
        </p:spPr>
        <p:txBody>
          <a:bodyPr wrap="square" rtlCol="0">
            <a:spAutoFit/>
          </a:bodyPr>
          <a:lstStyle/>
          <a:p>
            <a:r>
              <a:rPr lang="de-CH" dirty="0">
                <a:solidFill>
                  <a:schemeClr val="bg1"/>
                </a:solidFill>
                <a:latin typeface="Arial" panose="020B0604020202020204" pitchFamily="34" charset="0"/>
                <a:cs typeface="Arial" panose="020B0604020202020204" pitchFamily="34" charset="0"/>
              </a:rPr>
              <a:t>x</a:t>
            </a:r>
          </a:p>
        </p:txBody>
      </p:sp>
      <p:sp>
        <p:nvSpPr>
          <p:cNvPr id="14" name="Textfeld 13">
            <a:extLst>
              <a:ext uri="{FF2B5EF4-FFF2-40B4-BE49-F238E27FC236}">
                <a16:creationId xmlns:a16="http://schemas.microsoft.com/office/drawing/2014/main" id="{47773A8F-2246-F49D-2B44-B4C7877C8D67}"/>
              </a:ext>
            </a:extLst>
          </p:cNvPr>
          <p:cNvSpPr txBox="1"/>
          <p:nvPr/>
        </p:nvSpPr>
        <p:spPr>
          <a:xfrm>
            <a:off x="9146828" y="3043462"/>
            <a:ext cx="711200" cy="369332"/>
          </a:xfrm>
          <a:prstGeom prst="rect">
            <a:avLst/>
          </a:prstGeom>
          <a:noFill/>
        </p:spPr>
        <p:txBody>
          <a:bodyPr wrap="square" rtlCol="0">
            <a:spAutoFit/>
          </a:bodyPr>
          <a:lstStyle/>
          <a:p>
            <a:r>
              <a:rPr lang="de-CH" dirty="0">
                <a:solidFill>
                  <a:schemeClr val="bg1"/>
                </a:solidFill>
                <a:latin typeface="Arial" panose="020B0604020202020204" pitchFamily="34" charset="0"/>
                <a:cs typeface="Arial" panose="020B0604020202020204" pitchFamily="34" charset="0"/>
              </a:rPr>
              <a:t>x</a:t>
            </a:r>
          </a:p>
        </p:txBody>
      </p:sp>
      <p:sp>
        <p:nvSpPr>
          <p:cNvPr id="15" name="Textfeld 14">
            <a:extLst>
              <a:ext uri="{FF2B5EF4-FFF2-40B4-BE49-F238E27FC236}">
                <a16:creationId xmlns:a16="http://schemas.microsoft.com/office/drawing/2014/main" id="{65C7E4AF-CF6C-7DC5-4ED2-5E03EE7444D4}"/>
              </a:ext>
            </a:extLst>
          </p:cNvPr>
          <p:cNvSpPr txBox="1"/>
          <p:nvPr/>
        </p:nvSpPr>
        <p:spPr>
          <a:xfrm>
            <a:off x="9861363" y="3429000"/>
            <a:ext cx="711200" cy="369332"/>
          </a:xfrm>
          <a:prstGeom prst="rect">
            <a:avLst/>
          </a:prstGeom>
          <a:noFill/>
        </p:spPr>
        <p:txBody>
          <a:bodyPr wrap="square" rtlCol="0">
            <a:spAutoFit/>
          </a:bodyPr>
          <a:lstStyle/>
          <a:p>
            <a:r>
              <a:rPr lang="de-CH" dirty="0">
                <a:solidFill>
                  <a:schemeClr val="bg1"/>
                </a:solidFill>
                <a:latin typeface="Arial" panose="020B0604020202020204" pitchFamily="34" charset="0"/>
                <a:cs typeface="Arial" panose="020B0604020202020204" pitchFamily="34" charset="0"/>
              </a:rPr>
              <a:t>x</a:t>
            </a:r>
          </a:p>
        </p:txBody>
      </p:sp>
      <p:sp>
        <p:nvSpPr>
          <p:cNvPr id="16" name="Textfeld 15">
            <a:extLst>
              <a:ext uri="{FF2B5EF4-FFF2-40B4-BE49-F238E27FC236}">
                <a16:creationId xmlns:a16="http://schemas.microsoft.com/office/drawing/2014/main" id="{1DDAD9B0-1B4C-CF20-5CA0-FCE615CB7C14}"/>
              </a:ext>
            </a:extLst>
          </p:cNvPr>
          <p:cNvSpPr txBox="1"/>
          <p:nvPr/>
        </p:nvSpPr>
        <p:spPr>
          <a:xfrm>
            <a:off x="5400199" y="1163750"/>
            <a:ext cx="3238874" cy="861774"/>
          </a:xfrm>
          <a:prstGeom prst="rect">
            <a:avLst/>
          </a:prstGeom>
          <a:noFill/>
        </p:spPr>
        <p:txBody>
          <a:bodyPr wrap="square" rtlCol="0">
            <a:spAutoFit/>
          </a:bodyPr>
          <a:lstStyle/>
          <a:p>
            <a:r>
              <a:rPr lang="de-CH" dirty="0">
                <a:solidFill>
                  <a:schemeClr val="bg1"/>
                </a:solidFill>
                <a:latin typeface="Arial" panose="020B0604020202020204" pitchFamily="34" charset="0"/>
                <a:cs typeface="Arial" panose="020B0604020202020204" pitchFamily="34" charset="0"/>
              </a:rPr>
              <a:t>mini-q</a:t>
            </a:r>
          </a:p>
          <a:p>
            <a:r>
              <a:rPr lang="de-CH" sz="1200" dirty="0" err="1">
                <a:solidFill>
                  <a:schemeClr val="bg1"/>
                </a:solidFill>
                <a:latin typeface="Arial" panose="020B0604020202020204" pitchFamily="34" charset="0"/>
                <a:cs typeface="Arial" panose="020B0604020202020204" pitchFamily="34" charset="0"/>
              </a:rPr>
              <a:t>Baudson</a:t>
            </a:r>
            <a:r>
              <a:rPr lang="de-CH" sz="1200" dirty="0">
                <a:solidFill>
                  <a:schemeClr val="bg1"/>
                </a:solidFill>
                <a:latin typeface="Arial" panose="020B0604020202020204" pitchFamily="34" charset="0"/>
                <a:cs typeface="Arial" panose="020B0604020202020204" pitchFamily="34" charset="0"/>
              </a:rPr>
              <a:t> &amp; Preckel (2015)</a:t>
            </a:r>
          </a:p>
          <a:p>
            <a:endParaRPr lang="de-CH" dirty="0">
              <a:solidFill>
                <a:schemeClr val="bg1"/>
              </a:solidFill>
              <a:latin typeface="Arial" panose="020B0604020202020204" pitchFamily="34" charset="0"/>
              <a:cs typeface="Arial" panose="020B0604020202020204" pitchFamily="34" charset="0"/>
            </a:endParaRPr>
          </a:p>
        </p:txBody>
      </p:sp>
      <p:sp>
        <p:nvSpPr>
          <p:cNvPr id="17" name="Textfeld 16">
            <a:extLst>
              <a:ext uri="{FF2B5EF4-FFF2-40B4-BE49-F238E27FC236}">
                <a16:creationId xmlns:a16="http://schemas.microsoft.com/office/drawing/2014/main" id="{1AD40459-812D-4D5E-1F32-D1F7CE3B145D}"/>
              </a:ext>
            </a:extLst>
          </p:cNvPr>
          <p:cNvSpPr txBox="1"/>
          <p:nvPr/>
        </p:nvSpPr>
        <p:spPr>
          <a:xfrm>
            <a:off x="8953126" y="1111347"/>
            <a:ext cx="3238874" cy="1200329"/>
          </a:xfrm>
          <a:prstGeom prst="rect">
            <a:avLst/>
          </a:prstGeom>
          <a:noFill/>
        </p:spPr>
        <p:txBody>
          <a:bodyPr wrap="square" rtlCol="0">
            <a:spAutoFit/>
          </a:bodyPr>
          <a:lstStyle/>
          <a:p>
            <a:r>
              <a:rPr lang="de-CH" dirty="0">
                <a:solidFill>
                  <a:schemeClr val="bg1"/>
                </a:solidFill>
                <a:latin typeface="Arial" panose="020B0604020202020204" pitchFamily="34" charset="0"/>
                <a:cs typeface="Arial" panose="020B0604020202020204" pitchFamily="34" charset="0"/>
              </a:rPr>
              <a:t>64 </a:t>
            </a:r>
            <a:r>
              <a:rPr lang="de-CH" dirty="0" err="1">
                <a:solidFill>
                  <a:schemeClr val="bg1"/>
                </a:solidFill>
                <a:latin typeface="Arial" panose="020B0604020202020204" pitchFamily="34" charset="0"/>
                <a:cs typeface="Arial" panose="020B0604020202020204" pitchFamily="34" charset="0"/>
              </a:rPr>
              <a:t>items</a:t>
            </a:r>
            <a:endParaRPr lang="de-CH" dirty="0">
              <a:solidFill>
                <a:schemeClr val="bg1"/>
              </a:solidFill>
              <a:latin typeface="Arial" panose="020B0604020202020204" pitchFamily="34" charset="0"/>
              <a:cs typeface="Arial" panose="020B0604020202020204" pitchFamily="34" charset="0"/>
            </a:endParaRPr>
          </a:p>
          <a:p>
            <a:r>
              <a:rPr lang="de-CH" dirty="0">
                <a:solidFill>
                  <a:schemeClr val="bg1"/>
                </a:solidFill>
                <a:latin typeface="Arial" panose="020B0604020202020204" pitchFamily="34" charset="0"/>
                <a:cs typeface="Arial" panose="020B0604020202020204" pitchFamily="34" charset="0"/>
              </a:rPr>
              <a:t>3 </a:t>
            </a:r>
            <a:r>
              <a:rPr lang="de-CH" dirty="0" err="1">
                <a:solidFill>
                  <a:schemeClr val="bg1"/>
                </a:solidFill>
                <a:latin typeface="Arial" panose="020B0604020202020204" pitchFamily="34" charset="0"/>
                <a:cs typeface="Arial" panose="020B0604020202020204" pitchFamily="34" charset="0"/>
              </a:rPr>
              <a:t>minutes</a:t>
            </a:r>
            <a:endParaRPr lang="de-CH" dirty="0">
              <a:solidFill>
                <a:schemeClr val="bg1"/>
              </a:solidFill>
              <a:latin typeface="Arial" panose="020B0604020202020204" pitchFamily="34" charset="0"/>
              <a:cs typeface="Arial" panose="020B0604020202020204" pitchFamily="34" charset="0"/>
            </a:endParaRPr>
          </a:p>
          <a:p>
            <a:r>
              <a:rPr lang="de-CH" i="1" dirty="0" err="1">
                <a:solidFill>
                  <a:schemeClr val="bg1"/>
                </a:solidFill>
                <a:latin typeface="Arial" panose="020B0604020202020204" pitchFamily="34" charset="0"/>
                <a:cs typeface="Arial" panose="020B0604020202020204" pitchFamily="34" charset="0"/>
              </a:rPr>
              <a:t>Speeded</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reasoning</a:t>
            </a:r>
            <a:endParaRPr lang="de-CH" i="1"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p:txBody>
      </p:sp>
      <p:sp>
        <p:nvSpPr>
          <p:cNvPr id="19" name="Textfeld 18">
            <a:extLst>
              <a:ext uri="{FF2B5EF4-FFF2-40B4-BE49-F238E27FC236}">
                <a16:creationId xmlns:a16="http://schemas.microsoft.com/office/drawing/2014/main" id="{16DEB155-D98D-7753-2E46-7DCCD306D661}"/>
              </a:ext>
            </a:extLst>
          </p:cNvPr>
          <p:cNvSpPr txBox="1"/>
          <p:nvPr/>
        </p:nvSpPr>
        <p:spPr>
          <a:xfrm>
            <a:off x="382242" y="3301333"/>
            <a:ext cx="7075055" cy="2031325"/>
          </a:xfrm>
          <a:prstGeom prst="rect">
            <a:avLst/>
          </a:prstGeom>
          <a:noFill/>
        </p:spPr>
        <p:txBody>
          <a:bodyPr wrap="square" rtlCol="0">
            <a:spAutoFit/>
          </a:bodyPr>
          <a:lstStyle/>
          <a:p>
            <a:r>
              <a:rPr lang="de-CH" b="1" dirty="0" err="1">
                <a:solidFill>
                  <a:schemeClr val="bg1"/>
                </a:solidFill>
                <a:latin typeface="Arial" panose="020B0604020202020204" pitchFamily="34" charset="0"/>
                <a:cs typeface="Arial" panose="020B0604020202020204" pitchFamily="34" charset="0"/>
              </a:rPr>
              <a:t>There</a:t>
            </a:r>
            <a:r>
              <a:rPr lang="de-CH" b="1" dirty="0">
                <a:solidFill>
                  <a:schemeClr val="bg1"/>
                </a:solidFill>
                <a:latin typeface="Arial" panose="020B0604020202020204" pitchFamily="34" charset="0"/>
                <a:cs typeface="Arial" panose="020B0604020202020204" pitchFamily="34" charset="0"/>
              </a:rPr>
              <a:t> </a:t>
            </a:r>
            <a:r>
              <a:rPr lang="de-CH" b="1" dirty="0" err="1">
                <a:solidFill>
                  <a:schemeClr val="bg1"/>
                </a:solidFill>
                <a:latin typeface="Arial" panose="020B0604020202020204" pitchFamily="34" charset="0"/>
                <a:cs typeface="Arial" panose="020B0604020202020204" pitchFamily="34" charset="0"/>
              </a:rPr>
              <a:t>are</a:t>
            </a:r>
            <a:r>
              <a:rPr lang="de-CH" b="1" dirty="0">
                <a:solidFill>
                  <a:schemeClr val="bg1"/>
                </a:solidFill>
                <a:latin typeface="Arial" panose="020B0604020202020204" pitchFamily="34" charset="0"/>
                <a:cs typeface="Arial" panose="020B0604020202020204" pitchFamily="34" charset="0"/>
              </a:rPr>
              <a:t> </a:t>
            </a:r>
            <a:r>
              <a:rPr lang="de-CH" b="1" dirty="0" err="1">
                <a:solidFill>
                  <a:schemeClr val="bg1"/>
                </a:solidFill>
                <a:latin typeface="Arial" panose="020B0604020202020204" pitchFamily="34" charset="0"/>
                <a:cs typeface="Arial" panose="020B0604020202020204" pitchFamily="34" charset="0"/>
              </a:rPr>
              <a:t>no</a:t>
            </a:r>
            <a:r>
              <a:rPr lang="de-CH" b="1" dirty="0">
                <a:solidFill>
                  <a:schemeClr val="bg1"/>
                </a:solidFill>
                <a:latin typeface="Arial" panose="020B0604020202020204" pitchFamily="34" charset="0"/>
                <a:cs typeface="Arial" panose="020B0604020202020204" pitchFamily="34" charset="0"/>
              </a:rPr>
              <a:t> </a:t>
            </a:r>
            <a:r>
              <a:rPr lang="de-CH" b="1" dirty="0" err="1">
                <a:solidFill>
                  <a:schemeClr val="bg1"/>
                </a:solidFill>
                <a:latin typeface="Arial" panose="020B0604020202020204" pitchFamily="34" charset="0"/>
                <a:cs typeface="Arial" panose="020B0604020202020204" pitchFamily="34" charset="0"/>
              </a:rPr>
              <a:t>rules</a:t>
            </a:r>
            <a:r>
              <a:rPr lang="de-CH" b="1" dirty="0">
                <a:solidFill>
                  <a:schemeClr val="bg1"/>
                </a:solidFill>
                <a:latin typeface="Arial" panose="020B0604020202020204" pitchFamily="34" charset="0"/>
                <a:cs typeface="Arial" panose="020B0604020202020204" pitchFamily="34" charset="0"/>
              </a:rPr>
              <a:t> </a:t>
            </a:r>
            <a:r>
              <a:rPr lang="de-CH" b="1" dirty="0" err="1">
                <a:solidFill>
                  <a:schemeClr val="bg1"/>
                </a:solidFill>
                <a:latin typeface="Arial" panose="020B0604020202020204" pitchFamily="34" charset="0"/>
                <a:cs typeface="Arial" panose="020B0604020202020204" pitchFamily="34" charset="0"/>
              </a:rPr>
              <a:t>to</a:t>
            </a:r>
            <a:r>
              <a:rPr lang="de-CH" b="1" dirty="0">
                <a:solidFill>
                  <a:schemeClr val="bg1"/>
                </a:solidFill>
                <a:latin typeface="Arial" panose="020B0604020202020204" pitchFamily="34" charset="0"/>
                <a:cs typeface="Arial" panose="020B0604020202020204" pitchFamily="34" charset="0"/>
              </a:rPr>
              <a:t> </a:t>
            </a:r>
            <a:r>
              <a:rPr lang="de-CH" b="1" dirty="0" err="1">
                <a:solidFill>
                  <a:schemeClr val="bg1"/>
                </a:solidFill>
                <a:latin typeface="Arial" panose="020B0604020202020204" pitchFamily="34" charset="0"/>
                <a:cs typeface="Arial" panose="020B0604020202020204" pitchFamily="34" charset="0"/>
              </a:rPr>
              <a:t>be</a:t>
            </a:r>
            <a:r>
              <a:rPr lang="de-CH" b="1" dirty="0">
                <a:solidFill>
                  <a:schemeClr val="bg1"/>
                </a:solidFill>
                <a:latin typeface="Arial" panose="020B0604020202020204" pitchFamily="34" charset="0"/>
                <a:cs typeface="Arial" panose="020B0604020202020204" pitchFamily="34" charset="0"/>
              </a:rPr>
              <a:t> </a:t>
            </a:r>
            <a:r>
              <a:rPr lang="de-CH" b="1" dirty="0" err="1">
                <a:solidFill>
                  <a:schemeClr val="bg1"/>
                </a:solidFill>
                <a:latin typeface="Arial" panose="020B0604020202020204" pitchFamily="34" charset="0"/>
                <a:cs typeface="Arial" panose="020B0604020202020204" pitchFamily="34" charset="0"/>
              </a:rPr>
              <a:t>learned</a:t>
            </a:r>
            <a:endParaRPr lang="de-CH" b="1"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a:p>
            <a:r>
              <a:rPr lang="de-CH" i="1" dirty="0" err="1">
                <a:solidFill>
                  <a:schemeClr val="bg1"/>
                </a:solidFill>
                <a:latin typeface="Arial" panose="020B0604020202020204" pitchFamily="34" charset="0"/>
                <a:cs typeface="Arial" panose="020B0604020202020204" pitchFamily="34" charset="0"/>
              </a:rPr>
              <a:t>Speeded</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reasoning</a:t>
            </a:r>
            <a:r>
              <a:rPr lang="de-CH" i="1" dirty="0">
                <a:solidFill>
                  <a:schemeClr val="bg1"/>
                </a:solidFill>
                <a:latin typeface="Arial" panose="020B0604020202020204" pitchFamily="34" charset="0"/>
                <a:cs typeface="Arial" panose="020B0604020202020204" pitchFamily="34" charset="0"/>
              </a:rPr>
              <a:t> </a:t>
            </a:r>
            <a:r>
              <a:rPr lang="de-CH" sz="1200" dirty="0">
                <a:solidFill>
                  <a:schemeClr val="bg1"/>
                </a:solidFill>
                <a:latin typeface="Arial" panose="020B0604020202020204" pitchFamily="34" charset="0"/>
                <a:cs typeface="Arial" panose="020B0604020202020204" pitchFamily="34" charset="0"/>
              </a:rPr>
              <a:t>(</a:t>
            </a:r>
            <a:r>
              <a:rPr lang="de-CH" sz="1200" dirty="0" err="1">
                <a:solidFill>
                  <a:schemeClr val="bg1"/>
                </a:solidFill>
                <a:latin typeface="Arial" panose="020B0604020202020204" pitchFamily="34" charset="0"/>
                <a:cs typeface="Arial" panose="020B0604020202020204" pitchFamily="34" charset="0"/>
              </a:rPr>
              <a:t>Baudson</a:t>
            </a:r>
            <a:r>
              <a:rPr lang="de-CH" sz="1200" dirty="0">
                <a:solidFill>
                  <a:schemeClr val="bg1"/>
                </a:solidFill>
                <a:latin typeface="Arial" panose="020B0604020202020204" pitchFamily="34" charset="0"/>
                <a:cs typeface="Arial" panose="020B0604020202020204" pitchFamily="34" charset="0"/>
              </a:rPr>
              <a:t> &amp; Preckel, 2016)</a:t>
            </a:r>
          </a:p>
          <a:p>
            <a:endParaRPr lang="de-CH" dirty="0">
              <a:solidFill>
                <a:schemeClr val="bg1"/>
              </a:solidFill>
              <a:latin typeface="Arial" panose="020B0604020202020204" pitchFamily="34" charset="0"/>
              <a:cs typeface="Arial" panose="020B0604020202020204" pitchFamily="34" charset="0"/>
            </a:endParaRPr>
          </a:p>
          <a:p>
            <a:r>
              <a:rPr lang="de-CH" dirty="0">
                <a:solidFill>
                  <a:schemeClr val="bg1"/>
                </a:solidFill>
                <a:latin typeface="Arial" panose="020B0604020202020204" pitchFamily="34" charset="0"/>
                <a:cs typeface="Arial" panose="020B0604020202020204" pitchFamily="34" charset="0"/>
              </a:rPr>
              <a:t>Analogical </a:t>
            </a:r>
            <a:r>
              <a:rPr lang="de-CH" dirty="0" err="1">
                <a:solidFill>
                  <a:schemeClr val="bg1"/>
                </a:solidFill>
                <a:latin typeface="Arial" panose="020B0604020202020204" pitchFamily="34" charset="0"/>
                <a:cs typeface="Arial" panose="020B0604020202020204" pitchFamily="34" charset="0"/>
              </a:rPr>
              <a:t>mapping</a:t>
            </a:r>
            <a:r>
              <a:rPr lang="de-CH" dirty="0">
                <a:solidFill>
                  <a:schemeClr val="bg1"/>
                </a:solidFill>
                <a:latin typeface="Arial" panose="020B0604020202020204" pitchFamily="34" charset="0"/>
                <a:cs typeface="Arial" panose="020B0604020202020204" pitchFamily="34" charset="0"/>
              </a:rPr>
              <a:t> of figural and verbal </a:t>
            </a:r>
            <a:r>
              <a:rPr lang="de-CH" dirty="0" err="1">
                <a:solidFill>
                  <a:schemeClr val="bg1"/>
                </a:solidFill>
                <a:latin typeface="Arial" panose="020B0604020202020204" pitchFamily="34" charset="0"/>
                <a:cs typeface="Arial" panose="020B0604020202020204" pitchFamily="34" charset="0"/>
              </a:rPr>
              <a:t>relation</a:t>
            </a:r>
            <a:endParaRPr lang="de-CH"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a:p>
            <a:r>
              <a:rPr lang="de-CH" i="1" dirty="0" err="1">
                <a:solidFill>
                  <a:schemeClr val="bg1"/>
                </a:solidFill>
                <a:latin typeface="Arial" panose="020B0604020202020204" pitchFamily="34" charset="0"/>
                <a:cs typeface="Arial" panose="020B0604020202020204" pitchFamily="34" charset="0"/>
              </a:rPr>
              <a:t>Reasoning</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Does</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the</a:t>
            </a:r>
            <a:r>
              <a:rPr lang="de-CH" i="1" dirty="0">
                <a:solidFill>
                  <a:schemeClr val="bg1"/>
                </a:solidFill>
                <a:latin typeface="Arial" panose="020B0604020202020204" pitchFamily="34" charset="0"/>
                <a:cs typeface="Arial" panose="020B0604020202020204" pitchFamily="34" charset="0"/>
              </a:rPr>
              <a:t> figural </a:t>
            </a:r>
            <a:r>
              <a:rPr lang="de-CH" i="1" dirty="0" err="1">
                <a:solidFill>
                  <a:schemeClr val="bg1"/>
                </a:solidFill>
                <a:latin typeface="Arial" panose="020B0604020202020204" pitchFamily="34" charset="0"/>
                <a:cs typeface="Arial" panose="020B0604020202020204" pitchFamily="34" charset="0"/>
              </a:rPr>
              <a:t>relation</a:t>
            </a:r>
            <a:r>
              <a:rPr lang="de-CH" i="1" dirty="0">
                <a:solidFill>
                  <a:schemeClr val="bg1"/>
                </a:solidFill>
                <a:latin typeface="Arial" panose="020B0604020202020204" pitchFamily="34" charset="0"/>
                <a:cs typeface="Arial" panose="020B0604020202020204" pitchFamily="34" charset="0"/>
              </a:rPr>
              <a:t> match </a:t>
            </a:r>
            <a:r>
              <a:rPr lang="de-CH" i="1" dirty="0" err="1">
                <a:solidFill>
                  <a:schemeClr val="bg1"/>
                </a:solidFill>
                <a:latin typeface="Arial" panose="020B0604020202020204" pitchFamily="34" charset="0"/>
                <a:cs typeface="Arial" panose="020B0604020202020204" pitchFamily="34" charset="0"/>
              </a:rPr>
              <a:t>the</a:t>
            </a:r>
            <a:r>
              <a:rPr lang="de-CH" i="1" dirty="0">
                <a:solidFill>
                  <a:schemeClr val="bg1"/>
                </a:solidFill>
                <a:latin typeface="Arial" panose="020B0604020202020204" pitchFamily="34" charset="0"/>
                <a:cs typeface="Arial" panose="020B0604020202020204" pitchFamily="34" charset="0"/>
              </a:rPr>
              <a:t> verbal </a:t>
            </a:r>
            <a:r>
              <a:rPr lang="de-CH" i="1" dirty="0" err="1">
                <a:solidFill>
                  <a:schemeClr val="bg1"/>
                </a:solidFill>
                <a:latin typeface="Arial" panose="020B0604020202020204" pitchFamily="34" charset="0"/>
                <a:cs typeface="Arial" panose="020B0604020202020204" pitchFamily="34" charset="0"/>
              </a:rPr>
              <a:t>relation</a:t>
            </a:r>
            <a:r>
              <a:rPr lang="de-CH" i="1" dirty="0">
                <a:solidFill>
                  <a:schemeClr val="bg1"/>
                </a:solidFill>
                <a:latin typeface="Arial" panose="020B0604020202020204" pitchFamily="34" charset="0"/>
                <a:cs typeface="Arial" panose="020B0604020202020204" pitchFamily="34" charset="0"/>
              </a:rPr>
              <a:t>?</a:t>
            </a:r>
          </a:p>
        </p:txBody>
      </p:sp>
      <p:sp>
        <p:nvSpPr>
          <p:cNvPr id="2" name="Textfeld 1">
            <a:extLst>
              <a:ext uri="{FF2B5EF4-FFF2-40B4-BE49-F238E27FC236}">
                <a16:creationId xmlns:a16="http://schemas.microsoft.com/office/drawing/2014/main" id="{E9F1B3CE-6402-F7F7-8625-5B18B7CE6505}"/>
              </a:ext>
            </a:extLst>
          </p:cNvPr>
          <p:cNvSpPr txBox="1"/>
          <p:nvPr/>
        </p:nvSpPr>
        <p:spPr>
          <a:xfrm rot="21185261">
            <a:off x="5870992" y="4434797"/>
            <a:ext cx="2398643" cy="369332"/>
          </a:xfrm>
          <a:prstGeom prst="rect">
            <a:avLst/>
          </a:prstGeom>
          <a:noFill/>
        </p:spPr>
        <p:txBody>
          <a:bodyPr wrap="square" rtlCol="0">
            <a:spAutoFit/>
          </a:bodyPr>
          <a:lstStyle/>
          <a:p>
            <a:r>
              <a:rPr lang="de-CH" dirty="0">
                <a:solidFill>
                  <a:schemeClr val="bg1"/>
                </a:solidFill>
                <a:latin typeface="Arial" panose="020B0604020202020204" pitchFamily="34" charset="0"/>
                <a:cs typeface="Arial" panose="020B0604020202020204" pitchFamily="34" charset="0"/>
              </a:rPr>
              <a:t>But </a:t>
            </a:r>
            <a:r>
              <a:rPr lang="de-CH" dirty="0" err="1">
                <a:solidFill>
                  <a:schemeClr val="bg1"/>
                </a:solidFill>
                <a:latin typeface="Arial" panose="020B0604020202020204" pitchFamily="34" charset="0"/>
                <a:cs typeface="Arial" panose="020B0604020202020204" pitchFamily="34" charset="0"/>
              </a:rPr>
              <a:t>it’s</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really</a:t>
            </a:r>
            <a:r>
              <a:rPr lang="de-CH" dirty="0">
                <a:solidFill>
                  <a:schemeClr val="bg1"/>
                </a:solidFill>
                <a:latin typeface="Arial" panose="020B0604020202020204" pitchFamily="34" charset="0"/>
                <a:cs typeface="Arial" panose="020B0604020202020204" pitchFamily="34" charset="0"/>
              </a:rPr>
              <a:t> trivial!</a:t>
            </a:r>
          </a:p>
        </p:txBody>
      </p:sp>
      <p:cxnSp>
        <p:nvCxnSpPr>
          <p:cNvPr id="4" name="Gerade Verbindung mit Pfeil 3">
            <a:extLst>
              <a:ext uri="{FF2B5EF4-FFF2-40B4-BE49-F238E27FC236}">
                <a16:creationId xmlns:a16="http://schemas.microsoft.com/office/drawing/2014/main" id="{40D77969-5E5B-A48C-CFCE-9D63B290A850}"/>
              </a:ext>
            </a:extLst>
          </p:cNvPr>
          <p:cNvCxnSpPr/>
          <p:nvPr/>
        </p:nvCxnSpPr>
        <p:spPr>
          <a:xfrm flipH="1" flipV="1">
            <a:off x="5499652" y="4661132"/>
            <a:ext cx="371061" cy="84689"/>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5" name="Textfeld 4">
            <a:extLst>
              <a:ext uri="{FF2B5EF4-FFF2-40B4-BE49-F238E27FC236}">
                <a16:creationId xmlns:a16="http://schemas.microsoft.com/office/drawing/2014/main" id="{BECBD409-063F-EEDD-B0BE-E3C0876F7C73}"/>
              </a:ext>
            </a:extLst>
          </p:cNvPr>
          <p:cNvSpPr txBox="1"/>
          <p:nvPr/>
        </p:nvSpPr>
        <p:spPr>
          <a:xfrm rot="21185261">
            <a:off x="7052138" y="5032131"/>
            <a:ext cx="2760317" cy="369332"/>
          </a:xfrm>
          <a:prstGeom prst="rect">
            <a:avLst/>
          </a:prstGeom>
          <a:noFill/>
        </p:spPr>
        <p:txBody>
          <a:bodyPr wrap="square" rtlCol="0">
            <a:spAutoFit/>
          </a:bodyPr>
          <a:lstStyle/>
          <a:p>
            <a:r>
              <a:rPr lang="de-CH" dirty="0">
                <a:solidFill>
                  <a:schemeClr val="bg1"/>
                </a:solidFill>
                <a:latin typeface="Arial" panose="020B0604020202020204" pitchFamily="34" charset="0"/>
                <a:cs typeface="Arial" panose="020B0604020202020204" pitchFamily="34" charset="0"/>
              </a:rPr>
              <a:t>This </a:t>
            </a:r>
            <a:r>
              <a:rPr lang="de-CH" dirty="0" err="1">
                <a:solidFill>
                  <a:schemeClr val="bg1"/>
                </a:solidFill>
                <a:latin typeface="Arial" panose="020B0604020202020204" pitchFamily="34" charset="0"/>
                <a:cs typeface="Arial" panose="020B0604020202020204" pitchFamily="34" charset="0"/>
              </a:rPr>
              <a:t>is</a:t>
            </a:r>
            <a:r>
              <a:rPr lang="de-CH" dirty="0">
                <a:solidFill>
                  <a:schemeClr val="bg1"/>
                </a:solidFill>
                <a:latin typeface="Arial" panose="020B0604020202020204" pitchFamily="34" charset="0"/>
                <a:cs typeface="Arial" panose="020B0604020202020204" pitchFamily="34" charset="0"/>
              </a:rPr>
              <a:t> also </a:t>
            </a:r>
            <a:r>
              <a:rPr lang="de-CH" dirty="0" err="1">
                <a:solidFill>
                  <a:schemeClr val="bg1"/>
                </a:solidFill>
                <a:latin typeface="Arial" panose="020B0604020202020204" pitchFamily="34" charset="0"/>
                <a:cs typeface="Arial" panose="020B0604020202020204" pitchFamily="34" charset="0"/>
              </a:rPr>
              <a:t>really</a:t>
            </a:r>
            <a:r>
              <a:rPr lang="de-CH" dirty="0">
                <a:solidFill>
                  <a:schemeClr val="bg1"/>
                </a:solidFill>
                <a:latin typeface="Arial" panose="020B0604020202020204" pitchFamily="34" charset="0"/>
                <a:cs typeface="Arial" panose="020B0604020202020204" pitchFamily="34" charset="0"/>
              </a:rPr>
              <a:t> trivial!</a:t>
            </a:r>
          </a:p>
        </p:txBody>
      </p:sp>
      <p:cxnSp>
        <p:nvCxnSpPr>
          <p:cNvPr id="8" name="Gerade Verbindung mit Pfeil 7">
            <a:extLst>
              <a:ext uri="{FF2B5EF4-FFF2-40B4-BE49-F238E27FC236}">
                <a16:creationId xmlns:a16="http://schemas.microsoft.com/office/drawing/2014/main" id="{72524121-9FE1-05D2-472D-6EBD4E1CD38F}"/>
              </a:ext>
            </a:extLst>
          </p:cNvPr>
          <p:cNvCxnSpPr/>
          <p:nvPr/>
        </p:nvCxnSpPr>
        <p:spPr>
          <a:xfrm flipH="1" flipV="1">
            <a:off x="6834105" y="5184819"/>
            <a:ext cx="371061" cy="84689"/>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915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7" grpId="0"/>
      <p:bldP spid="19" grpId="0"/>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hteck: abgerundete Ecken 6">
            <a:extLst>
              <a:ext uri="{FF2B5EF4-FFF2-40B4-BE49-F238E27FC236}">
                <a16:creationId xmlns:a16="http://schemas.microsoft.com/office/drawing/2014/main" id="{D29A2FFA-3713-141F-B3FA-8DA900E54E58}"/>
              </a:ext>
            </a:extLst>
          </p:cNvPr>
          <p:cNvSpPr/>
          <p:nvPr/>
        </p:nvSpPr>
        <p:spPr>
          <a:xfrm>
            <a:off x="5357092" y="124732"/>
            <a:ext cx="6834908" cy="6608536"/>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8" name="Grafik 7">
            <a:extLst>
              <a:ext uri="{FF2B5EF4-FFF2-40B4-BE49-F238E27FC236}">
                <a16:creationId xmlns:a16="http://schemas.microsoft.com/office/drawing/2014/main" id="{5BCDE73A-C47E-F77E-E8DC-85F29B45A80E}"/>
              </a:ext>
            </a:extLst>
          </p:cNvPr>
          <p:cNvPicPr>
            <a:picLocks noChangeAspect="1"/>
          </p:cNvPicPr>
          <p:nvPr/>
        </p:nvPicPr>
        <p:blipFill>
          <a:blip r:embed="rId3"/>
          <a:stretch>
            <a:fillRect/>
          </a:stretch>
        </p:blipFill>
        <p:spPr>
          <a:xfrm>
            <a:off x="483841" y="485672"/>
            <a:ext cx="5131869" cy="2420300"/>
          </a:xfrm>
          <a:prstGeom prst="rect">
            <a:avLst/>
          </a:prstGeom>
        </p:spPr>
      </p:pic>
      <p:sp>
        <p:nvSpPr>
          <p:cNvPr id="4" name="Textfeld 3">
            <a:extLst>
              <a:ext uri="{FF2B5EF4-FFF2-40B4-BE49-F238E27FC236}">
                <a16:creationId xmlns:a16="http://schemas.microsoft.com/office/drawing/2014/main" id="{6E32D717-CEB8-0CCB-6C4A-62E6EB053DB3}"/>
              </a:ext>
            </a:extLst>
          </p:cNvPr>
          <p:cNvSpPr txBox="1"/>
          <p:nvPr/>
        </p:nvSpPr>
        <p:spPr>
          <a:xfrm>
            <a:off x="5615710" y="403161"/>
            <a:ext cx="6834908" cy="4247317"/>
          </a:xfrm>
          <a:prstGeom prst="rect">
            <a:avLst/>
          </a:prstGeom>
          <a:noFill/>
        </p:spPr>
        <p:txBody>
          <a:bodyPr wrap="square" rtlCol="0">
            <a:spAutoFit/>
          </a:bodyPr>
          <a:lstStyle/>
          <a:p>
            <a:r>
              <a:rPr lang="de-CH" i="1" dirty="0">
                <a:solidFill>
                  <a:schemeClr val="bg1"/>
                </a:solidFill>
                <a:latin typeface="Arial" panose="020B0604020202020204" pitchFamily="34" charset="0"/>
                <a:cs typeface="Arial" panose="020B0604020202020204" pitchFamily="34" charset="0"/>
              </a:rPr>
              <a:t>2 </a:t>
            </a:r>
            <a:r>
              <a:rPr lang="de-CH" i="1" dirty="0" err="1">
                <a:solidFill>
                  <a:schemeClr val="bg1"/>
                </a:solidFill>
                <a:latin typeface="Arial" panose="020B0604020202020204" pitchFamily="34" charset="0"/>
                <a:cs typeface="Arial" panose="020B0604020202020204" pitchFamily="34" charset="0"/>
              </a:rPr>
              <a:t>samples</a:t>
            </a:r>
            <a:r>
              <a:rPr lang="de-CH" i="1" dirty="0">
                <a:solidFill>
                  <a:schemeClr val="bg1"/>
                </a:solidFill>
                <a:latin typeface="Arial" panose="020B0604020202020204" pitchFamily="34" charset="0"/>
                <a:cs typeface="Arial" panose="020B0604020202020204" pitchFamily="34" charset="0"/>
              </a:rPr>
              <a:t>, N = 140/505, Age 18-60</a:t>
            </a:r>
          </a:p>
          <a:p>
            <a:endParaRPr lang="de-CH" i="1" dirty="0">
              <a:solidFill>
                <a:schemeClr val="bg1"/>
              </a:solidFill>
              <a:latin typeface="Arial" panose="020B0604020202020204" pitchFamily="34" charset="0"/>
              <a:cs typeface="Arial" panose="020B0604020202020204" pitchFamily="34" charset="0"/>
            </a:endParaRPr>
          </a:p>
          <a:p>
            <a:r>
              <a:rPr lang="de-CH" i="1" dirty="0">
                <a:solidFill>
                  <a:schemeClr val="bg1"/>
                </a:solidFill>
                <a:latin typeface="Arial" panose="020B0604020202020204" pitchFamily="34" charset="0"/>
                <a:cs typeface="Arial" panose="020B0604020202020204" pitchFamily="34" charset="0"/>
              </a:rPr>
              <a:t>«</a:t>
            </a:r>
            <a:r>
              <a:rPr lang="de-CH" i="1" dirty="0" err="1">
                <a:solidFill>
                  <a:schemeClr val="bg1"/>
                </a:solidFill>
                <a:latin typeface="Arial" panose="020B0604020202020204" pitchFamily="34" charset="0"/>
                <a:cs typeface="Arial" panose="020B0604020202020204" pitchFamily="34" charset="0"/>
              </a:rPr>
              <a:t>Excellent</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reliability</a:t>
            </a:r>
            <a:r>
              <a:rPr lang="de-CH" i="1" dirty="0">
                <a:solidFill>
                  <a:schemeClr val="bg1"/>
                </a:solidFill>
                <a:latin typeface="Arial" panose="020B0604020202020204" pitchFamily="34" charset="0"/>
                <a:cs typeface="Arial" panose="020B0604020202020204" pitchFamily="34" charset="0"/>
              </a:rPr>
              <a:t>» (.96-.99)</a:t>
            </a:r>
          </a:p>
          <a:p>
            <a:endParaRPr lang="de-CH" i="1" dirty="0">
              <a:solidFill>
                <a:schemeClr val="bg1"/>
              </a:solidFill>
              <a:latin typeface="Arial" panose="020B0604020202020204" pitchFamily="34" charset="0"/>
              <a:cs typeface="Arial" panose="020B0604020202020204" pitchFamily="34" charset="0"/>
            </a:endParaRPr>
          </a:p>
          <a:p>
            <a:r>
              <a:rPr lang="de-CH" i="1" dirty="0">
                <a:solidFill>
                  <a:schemeClr val="bg1"/>
                </a:solidFill>
                <a:latin typeface="Arial" panose="020B0604020202020204" pitchFamily="34" charset="0"/>
                <a:cs typeface="Arial" panose="020B0604020202020204" pitchFamily="34" charset="0"/>
              </a:rPr>
              <a:t>«Substantial </a:t>
            </a:r>
            <a:r>
              <a:rPr lang="de-CH" i="1" dirty="0" err="1">
                <a:solidFill>
                  <a:schemeClr val="bg1"/>
                </a:solidFill>
                <a:latin typeface="Arial" panose="020B0604020202020204" pitchFamily="34" charset="0"/>
                <a:cs typeface="Arial" panose="020B0604020202020204" pitchFamily="34" charset="0"/>
              </a:rPr>
              <a:t>correlation</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with</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general</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cognitive</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ablities</a:t>
            </a:r>
            <a:r>
              <a:rPr lang="de-CH" i="1" dirty="0">
                <a:solidFill>
                  <a:schemeClr val="bg1"/>
                </a:solidFill>
                <a:latin typeface="Arial" panose="020B0604020202020204" pitchFamily="34" charset="0"/>
                <a:cs typeface="Arial" panose="020B0604020202020204" pitchFamily="34" charset="0"/>
              </a:rPr>
              <a:t>» (r = .57)</a:t>
            </a:r>
          </a:p>
          <a:p>
            <a:endParaRPr lang="de-CH" i="1" dirty="0">
              <a:solidFill>
                <a:schemeClr val="bg1"/>
              </a:solidFill>
              <a:latin typeface="Arial" panose="020B0604020202020204" pitchFamily="34" charset="0"/>
              <a:cs typeface="Arial" panose="020B0604020202020204" pitchFamily="34" charset="0"/>
            </a:endParaRPr>
          </a:p>
          <a:p>
            <a:r>
              <a:rPr lang="de-CH" i="1" dirty="0">
                <a:solidFill>
                  <a:schemeClr val="bg1"/>
                </a:solidFill>
                <a:latin typeface="Arial" panose="020B0604020202020204" pitchFamily="34" charset="0"/>
                <a:cs typeface="Arial" panose="020B0604020202020204" pitchFamily="34" charset="0"/>
              </a:rPr>
              <a:t>«</a:t>
            </a:r>
            <a:r>
              <a:rPr lang="en-US" i="1" dirty="0">
                <a:solidFill>
                  <a:schemeClr val="bg1"/>
                </a:solidFill>
                <a:latin typeface="Arial" panose="020B0604020202020204" pitchFamily="34" charset="0"/>
                <a:cs typeface="Arial" panose="020B0604020202020204" pitchFamily="34" charset="0"/>
              </a:rPr>
              <a:t>Working memory capacity accounted for the majority (54%) of the association between test performance and general cognitive abilities, whereas individual differences in processing speed did not contribute to this relationship</a:t>
            </a:r>
            <a:r>
              <a:rPr lang="de-CH" i="1" dirty="0">
                <a:solidFill>
                  <a:schemeClr val="bg1"/>
                </a:solidFill>
                <a:latin typeface="Arial" panose="020B0604020202020204" pitchFamily="34" charset="0"/>
                <a:cs typeface="Arial" panose="020B0604020202020204" pitchFamily="34" charset="0"/>
              </a:rPr>
              <a:t>»</a:t>
            </a:r>
          </a:p>
          <a:p>
            <a:endParaRPr lang="de-CH" i="1" dirty="0">
              <a:solidFill>
                <a:schemeClr val="bg1"/>
              </a:solidFill>
              <a:latin typeface="Arial" panose="020B0604020202020204" pitchFamily="34" charset="0"/>
              <a:cs typeface="Arial" panose="020B0604020202020204" pitchFamily="34" charset="0"/>
            </a:endParaRPr>
          </a:p>
          <a:p>
            <a:r>
              <a:rPr lang="de-CH" i="1" dirty="0">
                <a:solidFill>
                  <a:schemeClr val="bg1"/>
                </a:solidFill>
                <a:latin typeface="Arial" panose="020B0604020202020204" pitchFamily="34" charset="0"/>
                <a:cs typeface="Arial" panose="020B0604020202020204" pitchFamily="34" charset="0"/>
              </a:rPr>
              <a:t>«</a:t>
            </a:r>
            <a:r>
              <a:rPr lang="de-CH" i="1" dirty="0" err="1">
                <a:solidFill>
                  <a:schemeClr val="bg1"/>
                </a:solidFill>
                <a:latin typeface="Arial" panose="020B0604020202020204" pitchFamily="34" charset="0"/>
                <a:cs typeface="Arial" panose="020B0604020202020204" pitchFamily="34" charset="0"/>
              </a:rPr>
              <a:t>Supporting</a:t>
            </a:r>
            <a:r>
              <a:rPr lang="de-CH" i="1" dirty="0">
                <a:solidFill>
                  <a:schemeClr val="bg1"/>
                </a:solidFill>
                <a:latin typeface="Arial" panose="020B0604020202020204" pitchFamily="34" charset="0"/>
                <a:cs typeface="Arial" panose="020B0604020202020204" pitchFamily="34" charset="0"/>
              </a:rPr>
              <a:t> potential </a:t>
            </a:r>
            <a:r>
              <a:rPr lang="de-CH" i="1" dirty="0" err="1">
                <a:solidFill>
                  <a:schemeClr val="bg1"/>
                </a:solidFill>
                <a:latin typeface="Arial" panose="020B0604020202020204" pitchFamily="34" charset="0"/>
                <a:cs typeface="Arial" panose="020B0604020202020204" pitchFamily="34" charset="0"/>
              </a:rPr>
              <a:t>as</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brief</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assessment</a:t>
            </a:r>
            <a:r>
              <a:rPr lang="de-CH" i="1" dirty="0">
                <a:solidFill>
                  <a:schemeClr val="bg1"/>
                </a:solidFill>
                <a:latin typeface="Arial" panose="020B0604020202020204" pitchFamily="34" charset="0"/>
                <a:cs typeface="Arial" panose="020B0604020202020204" pitchFamily="34" charset="0"/>
              </a:rPr>
              <a:t>/</a:t>
            </a:r>
            <a:r>
              <a:rPr lang="de-CH" i="1" dirty="0" err="1">
                <a:solidFill>
                  <a:schemeClr val="bg1"/>
                </a:solidFill>
                <a:latin typeface="Arial" panose="020B0604020202020204" pitchFamily="34" charset="0"/>
                <a:cs typeface="Arial" panose="020B0604020202020204" pitchFamily="34" charset="0"/>
              </a:rPr>
              <a:t>screening</a:t>
            </a:r>
            <a:r>
              <a:rPr lang="de-CH" i="1" dirty="0">
                <a:solidFill>
                  <a:schemeClr val="bg1"/>
                </a:solidFill>
                <a:latin typeface="Arial" panose="020B0604020202020204" pitchFamily="34" charset="0"/>
                <a:cs typeface="Arial" panose="020B0604020202020204" pitchFamily="34" charset="0"/>
              </a:rPr>
              <a:t> of </a:t>
            </a:r>
            <a:r>
              <a:rPr lang="de-CH" i="1" dirty="0" err="1">
                <a:solidFill>
                  <a:schemeClr val="bg1"/>
                </a:solidFill>
                <a:latin typeface="Arial" panose="020B0604020202020204" pitchFamily="34" charset="0"/>
                <a:cs typeface="Arial" panose="020B0604020202020204" pitchFamily="34" charset="0"/>
              </a:rPr>
              <a:t>general</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cognitive</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abilities</a:t>
            </a:r>
            <a:r>
              <a:rPr lang="de-CH" i="1" dirty="0">
                <a:solidFill>
                  <a:schemeClr val="bg1"/>
                </a:solidFill>
                <a:latin typeface="Arial" panose="020B0604020202020204" pitchFamily="34" charset="0"/>
                <a:cs typeface="Arial" panose="020B0604020202020204" pitchFamily="34" charset="0"/>
              </a:rPr>
              <a:t>»</a:t>
            </a:r>
          </a:p>
          <a:p>
            <a:endParaRPr lang="de-CH" i="1" dirty="0">
              <a:solidFill>
                <a:schemeClr val="bg1"/>
              </a:solidFill>
              <a:latin typeface="Arial" panose="020B0604020202020204" pitchFamily="34" charset="0"/>
              <a:cs typeface="Arial" panose="020B0604020202020204" pitchFamily="34" charset="0"/>
            </a:endParaRPr>
          </a:p>
          <a:p>
            <a:r>
              <a:rPr lang="de-CH" i="1" dirty="0">
                <a:solidFill>
                  <a:schemeClr val="bg1"/>
                </a:solidFill>
                <a:latin typeface="Arial" panose="020B0604020202020204" pitchFamily="34" charset="0"/>
                <a:cs typeface="Arial" panose="020B0604020202020204" pitchFamily="34" charset="0"/>
              </a:rPr>
              <a:t>«Brief, reliable, valid </a:t>
            </a:r>
            <a:r>
              <a:rPr lang="de-CH" i="1" dirty="0" err="1">
                <a:solidFill>
                  <a:schemeClr val="bg1"/>
                </a:solidFill>
                <a:latin typeface="Arial" panose="020B0604020202020204" pitchFamily="34" charset="0"/>
                <a:cs typeface="Arial" panose="020B0604020202020204" pitchFamily="34" charset="0"/>
              </a:rPr>
              <a:t>measure</a:t>
            </a:r>
            <a:r>
              <a:rPr lang="de-CH" i="1" dirty="0">
                <a:solidFill>
                  <a:schemeClr val="bg1"/>
                </a:solidFill>
                <a:latin typeface="Arial" panose="020B0604020202020204" pitchFamily="34" charset="0"/>
                <a:cs typeface="Arial" panose="020B0604020202020204" pitchFamily="34" charset="0"/>
              </a:rPr>
              <a:t> of GCA»</a:t>
            </a:r>
          </a:p>
        </p:txBody>
      </p:sp>
      <p:sp>
        <p:nvSpPr>
          <p:cNvPr id="5" name="Textfeld 4">
            <a:extLst>
              <a:ext uri="{FF2B5EF4-FFF2-40B4-BE49-F238E27FC236}">
                <a16:creationId xmlns:a16="http://schemas.microsoft.com/office/drawing/2014/main" id="{F4586A21-79F9-C368-80DB-46FBA99B26BD}"/>
              </a:ext>
            </a:extLst>
          </p:cNvPr>
          <p:cNvSpPr txBox="1"/>
          <p:nvPr/>
        </p:nvSpPr>
        <p:spPr>
          <a:xfrm>
            <a:off x="5615710" y="4802668"/>
            <a:ext cx="8032300" cy="1569660"/>
          </a:xfrm>
          <a:prstGeom prst="rect">
            <a:avLst/>
          </a:prstGeom>
          <a:noFill/>
        </p:spPr>
        <p:txBody>
          <a:bodyPr wrap="square" rtlCol="0">
            <a:spAutoFit/>
          </a:bodyPr>
          <a:lstStyle/>
          <a:p>
            <a:r>
              <a:rPr lang="de-CH" sz="2400" dirty="0" err="1">
                <a:solidFill>
                  <a:schemeClr val="bg1"/>
                </a:solidFill>
                <a:latin typeface="Arial" panose="020B0604020202020204" pitchFamily="34" charset="0"/>
                <a:cs typeface="Arial" panose="020B0604020202020204" pitchFamily="34" charset="0"/>
              </a:rPr>
              <a:t>What</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is</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the</a:t>
            </a:r>
            <a:r>
              <a:rPr lang="de-CH" sz="2400" dirty="0">
                <a:solidFill>
                  <a:schemeClr val="bg1"/>
                </a:solidFill>
                <a:latin typeface="Arial" panose="020B0604020202020204" pitchFamily="34" charset="0"/>
                <a:cs typeface="Arial" panose="020B0604020202020204" pitchFamily="34" charset="0"/>
              </a:rPr>
              <a:t> mini-q </a:t>
            </a:r>
            <a:r>
              <a:rPr lang="de-CH" sz="2400" dirty="0" err="1">
                <a:solidFill>
                  <a:schemeClr val="bg1"/>
                </a:solidFill>
                <a:latin typeface="Arial" panose="020B0604020202020204" pitchFamily="34" charset="0"/>
                <a:cs typeface="Arial" panose="020B0604020202020204" pitchFamily="34" charset="0"/>
              </a:rPr>
              <a:t>used</a:t>
            </a:r>
            <a:r>
              <a:rPr lang="de-CH" sz="2400" dirty="0">
                <a:solidFill>
                  <a:schemeClr val="bg1"/>
                </a:solidFill>
                <a:latin typeface="Arial" panose="020B0604020202020204" pitchFamily="34" charset="0"/>
                <a:cs typeface="Arial" panose="020B0604020202020204" pitchFamily="34" charset="0"/>
              </a:rPr>
              <a:t> for?</a:t>
            </a:r>
          </a:p>
          <a:p>
            <a:endParaRPr lang="de-CH" i="1" dirty="0">
              <a:solidFill>
                <a:schemeClr val="bg1"/>
              </a:solidFill>
              <a:latin typeface="Arial" panose="020B0604020202020204" pitchFamily="34" charset="0"/>
              <a:cs typeface="Arial" panose="020B0604020202020204" pitchFamily="34" charset="0"/>
            </a:endParaRPr>
          </a:p>
          <a:p>
            <a:r>
              <a:rPr lang="de-CH" i="1" dirty="0" err="1">
                <a:solidFill>
                  <a:schemeClr val="bg1"/>
                </a:solidFill>
                <a:latin typeface="Arial" panose="020B0604020202020204" pitchFamily="34" charset="0"/>
                <a:cs typeface="Arial" panose="020B0604020202020204" pitchFamily="34" charset="0"/>
              </a:rPr>
              <a:t>Measure</a:t>
            </a:r>
            <a:r>
              <a:rPr lang="de-CH" i="1" dirty="0">
                <a:solidFill>
                  <a:schemeClr val="bg1"/>
                </a:solidFill>
                <a:latin typeface="Arial" panose="020B0604020202020204" pitchFamily="34" charset="0"/>
                <a:cs typeface="Arial" panose="020B0604020202020204" pitchFamily="34" charset="0"/>
              </a:rPr>
              <a:t> of fluid </a:t>
            </a:r>
            <a:r>
              <a:rPr lang="de-CH" i="1" dirty="0" err="1">
                <a:solidFill>
                  <a:schemeClr val="bg1"/>
                </a:solidFill>
                <a:latin typeface="Arial" panose="020B0604020202020204" pitchFamily="34" charset="0"/>
                <a:cs typeface="Arial" panose="020B0604020202020204" pitchFamily="34" charset="0"/>
              </a:rPr>
              <a:t>intelligence</a:t>
            </a:r>
            <a:r>
              <a:rPr lang="de-CH" i="1" dirty="0">
                <a:solidFill>
                  <a:schemeClr val="bg1"/>
                </a:solidFill>
                <a:latin typeface="Arial" panose="020B0604020202020204" pitchFamily="34" charset="0"/>
                <a:cs typeface="Arial" panose="020B0604020202020204" pitchFamily="34" charset="0"/>
              </a:rPr>
              <a:t> </a:t>
            </a:r>
            <a:r>
              <a:rPr lang="de-CH" dirty="0">
                <a:solidFill>
                  <a:schemeClr val="bg1"/>
                </a:solidFill>
                <a:latin typeface="Arial" panose="020B0604020202020204" pitchFamily="34" charset="0"/>
                <a:cs typeface="Arial" panose="020B0604020202020204" pitchFamily="34" charset="0"/>
              </a:rPr>
              <a:t>(</a:t>
            </a:r>
            <a:r>
              <a:rPr lang="de-CH" dirty="0" err="1">
                <a:solidFill>
                  <a:schemeClr val="bg1"/>
                </a:solidFill>
                <a:latin typeface="Arial" panose="020B0604020202020204" pitchFamily="34" charset="0"/>
                <a:cs typeface="Arial" panose="020B0604020202020204" pitchFamily="34" charset="0"/>
              </a:rPr>
              <a:t>Pollet</a:t>
            </a:r>
            <a:r>
              <a:rPr lang="de-CH" dirty="0">
                <a:solidFill>
                  <a:schemeClr val="bg1"/>
                </a:solidFill>
                <a:latin typeface="Arial" panose="020B0604020202020204" pitchFamily="34" charset="0"/>
                <a:cs typeface="Arial" panose="020B0604020202020204" pitchFamily="34" charset="0"/>
              </a:rPr>
              <a:t> &amp; Schnell, 2017)</a:t>
            </a:r>
          </a:p>
          <a:p>
            <a:r>
              <a:rPr lang="de-CH" i="1" dirty="0" err="1">
                <a:solidFill>
                  <a:schemeClr val="bg1"/>
                </a:solidFill>
                <a:latin typeface="Arial" panose="020B0604020202020204" pitchFamily="34" charset="0"/>
                <a:cs typeface="Arial" panose="020B0604020202020204" pitchFamily="34" charset="0"/>
              </a:rPr>
              <a:t>Measure</a:t>
            </a:r>
            <a:r>
              <a:rPr lang="de-CH" i="1" dirty="0">
                <a:solidFill>
                  <a:schemeClr val="bg1"/>
                </a:solidFill>
                <a:latin typeface="Arial" panose="020B0604020202020204" pitchFamily="34" charset="0"/>
                <a:cs typeface="Arial" panose="020B0604020202020204" pitchFamily="34" charset="0"/>
              </a:rPr>
              <a:t> of mental </a:t>
            </a:r>
            <a:r>
              <a:rPr lang="de-CH" i="1" dirty="0" err="1">
                <a:solidFill>
                  <a:schemeClr val="bg1"/>
                </a:solidFill>
                <a:latin typeface="Arial" panose="020B0604020202020204" pitchFamily="34" charset="0"/>
                <a:cs typeface="Arial" panose="020B0604020202020204" pitchFamily="34" charset="0"/>
              </a:rPr>
              <a:t>abilities</a:t>
            </a:r>
            <a:r>
              <a:rPr lang="de-CH" i="1" dirty="0">
                <a:solidFill>
                  <a:schemeClr val="bg1"/>
                </a:solidFill>
                <a:latin typeface="Arial" panose="020B0604020202020204" pitchFamily="34" charset="0"/>
                <a:cs typeface="Arial" panose="020B0604020202020204" pitchFamily="34" charset="0"/>
              </a:rPr>
              <a:t> </a:t>
            </a:r>
            <a:r>
              <a:rPr lang="de-CH" dirty="0">
                <a:solidFill>
                  <a:schemeClr val="bg1"/>
                </a:solidFill>
                <a:latin typeface="Arial" panose="020B0604020202020204" pitchFamily="34" charset="0"/>
                <a:cs typeface="Arial" panose="020B0604020202020204" pitchFamily="34" charset="0"/>
              </a:rPr>
              <a:t>(Baltes &amp; Diehl, 2018)</a:t>
            </a:r>
          </a:p>
          <a:p>
            <a:r>
              <a:rPr lang="de-CH" i="1" dirty="0" err="1">
                <a:solidFill>
                  <a:schemeClr val="bg1"/>
                </a:solidFill>
                <a:latin typeface="Arial" panose="020B0604020202020204" pitchFamily="34" charset="0"/>
                <a:cs typeface="Arial" panose="020B0604020202020204" pitchFamily="34" charset="0"/>
              </a:rPr>
              <a:t>Measure</a:t>
            </a:r>
            <a:r>
              <a:rPr lang="de-CH" i="1" dirty="0">
                <a:solidFill>
                  <a:schemeClr val="bg1"/>
                </a:solidFill>
                <a:latin typeface="Arial" panose="020B0604020202020204" pitchFamily="34" charset="0"/>
                <a:cs typeface="Arial" panose="020B0604020202020204" pitchFamily="34" charset="0"/>
              </a:rPr>
              <a:t> for </a:t>
            </a:r>
            <a:r>
              <a:rPr lang="de-CH" i="1" dirty="0" err="1">
                <a:solidFill>
                  <a:schemeClr val="bg1"/>
                </a:solidFill>
                <a:latin typeface="Arial" panose="020B0604020202020204" pitchFamily="34" charset="0"/>
                <a:cs typeface="Arial" panose="020B0604020202020204" pitchFamily="34" charset="0"/>
              </a:rPr>
              <a:t>cognitive</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abilities</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Meuer</a:t>
            </a:r>
            <a:r>
              <a:rPr lang="de-CH" dirty="0">
                <a:solidFill>
                  <a:schemeClr val="bg1"/>
                </a:solidFill>
                <a:latin typeface="Arial" panose="020B0604020202020204" pitchFamily="34" charset="0"/>
                <a:cs typeface="Arial" panose="020B0604020202020204" pitchFamily="34" charset="0"/>
              </a:rPr>
              <a:t> &amp; Imhoff, 2021)</a:t>
            </a:r>
          </a:p>
        </p:txBody>
      </p:sp>
      <p:pic>
        <p:nvPicPr>
          <p:cNvPr id="20" name="Grafik 19">
            <a:extLst>
              <a:ext uri="{FF2B5EF4-FFF2-40B4-BE49-F238E27FC236}">
                <a16:creationId xmlns:a16="http://schemas.microsoft.com/office/drawing/2014/main" id="{7B3D8139-3D59-FB9D-D629-3A911CDE573E}"/>
              </a:ext>
            </a:extLst>
          </p:cNvPr>
          <p:cNvPicPr>
            <a:picLocks noChangeAspect="1"/>
          </p:cNvPicPr>
          <p:nvPr/>
        </p:nvPicPr>
        <p:blipFill>
          <a:blip r:embed="rId4"/>
          <a:stretch>
            <a:fillRect/>
          </a:stretch>
        </p:blipFill>
        <p:spPr>
          <a:xfrm>
            <a:off x="382242" y="5467928"/>
            <a:ext cx="2762720" cy="1265340"/>
          </a:xfrm>
          <a:prstGeom prst="rect">
            <a:avLst/>
          </a:prstGeom>
        </p:spPr>
      </p:pic>
      <p:sp>
        <p:nvSpPr>
          <p:cNvPr id="21" name="Textfeld 20">
            <a:extLst>
              <a:ext uri="{FF2B5EF4-FFF2-40B4-BE49-F238E27FC236}">
                <a16:creationId xmlns:a16="http://schemas.microsoft.com/office/drawing/2014/main" id="{27BD209F-6593-B600-E80F-F6FF4506D187}"/>
              </a:ext>
            </a:extLst>
          </p:cNvPr>
          <p:cNvSpPr txBox="1"/>
          <p:nvPr/>
        </p:nvSpPr>
        <p:spPr>
          <a:xfrm>
            <a:off x="123624" y="3426065"/>
            <a:ext cx="7075055" cy="2031325"/>
          </a:xfrm>
          <a:prstGeom prst="rect">
            <a:avLst/>
          </a:prstGeom>
          <a:noFill/>
        </p:spPr>
        <p:txBody>
          <a:bodyPr wrap="square" rtlCol="0">
            <a:spAutoFit/>
          </a:bodyPr>
          <a:lstStyle/>
          <a:p>
            <a:r>
              <a:rPr lang="de-CH" b="1" dirty="0" err="1">
                <a:solidFill>
                  <a:schemeClr val="bg1"/>
                </a:solidFill>
                <a:latin typeface="Arial" panose="020B0604020202020204" pitchFamily="34" charset="0"/>
                <a:cs typeface="Arial" panose="020B0604020202020204" pitchFamily="34" charset="0"/>
              </a:rPr>
              <a:t>There</a:t>
            </a:r>
            <a:r>
              <a:rPr lang="de-CH" b="1" dirty="0">
                <a:solidFill>
                  <a:schemeClr val="bg1"/>
                </a:solidFill>
                <a:latin typeface="Arial" panose="020B0604020202020204" pitchFamily="34" charset="0"/>
                <a:cs typeface="Arial" panose="020B0604020202020204" pitchFamily="34" charset="0"/>
              </a:rPr>
              <a:t> </a:t>
            </a:r>
            <a:r>
              <a:rPr lang="de-CH" b="1" dirty="0" err="1">
                <a:solidFill>
                  <a:schemeClr val="bg1"/>
                </a:solidFill>
                <a:latin typeface="Arial" panose="020B0604020202020204" pitchFamily="34" charset="0"/>
                <a:cs typeface="Arial" panose="020B0604020202020204" pitchFamily="34" charset="0"/>
              </a:rPr>
              <a:t>are</a:t>
            </a:r>
            <a:r>
              <a:rPr lang="de-CH" b="1" dirty="0">
                <a:solidFill>
                  <a:schemeClr val="bg1"/>
                </a:solidFill>
                <a:latin typeface="Arial" panose="020B0604020202020204" pitchFamily="34" charset="0"/>
                <a:cs typeface="Arial" panose="020B0604020202020204" pitchFamily="34" charset="0"/>
              </a:rPr>
              <a:t> </a:t>
            </a:r>
            <a:r>
              <a:rPr lang="de-CH" b="1" dirty="0" err="1">
                <a:solidFill>
                  <a:schemeClr val="bg1"/>
                </a:solidFill>
                <a:latin typeface="Arial" panose="020B0604020202020204" pitchFamily="34" charset="0"/>
                <a:cs typeface="Arial" panose="020B0604020202020204" pitchFamily="34" charset="0"/>
              </a:rPr>
              <a:t>no</a:t>
            </a:r>
            <a:r>
              <a:rPr lang="de-CH" b="1" dirty="0">
                <a:solidFill>
                  <a:schemeClr val="bg1"/>
                </a:solidFill>
                <a:latin typeface="Arial" panose="020B0604020202020204" pitchFamily="34" charset="0"/>
                <a:cs typeface="Arial" panose="020B0604020202020204" pitchFamily="34" charset="0"/>
              </a:rPr>
              <a:t> </a:t>
            </a:r>
            <a:r>
              <a:rPr lang="de-CH" b="1" dirty="0" err="1">
                <a:solidFill>
                  <a:schemeClr val="bg1"/>
                </a:solidFill>
                <a:latin typeface="Arial" panose="020B0604020202020204" pitchFamily="34" charset="0"/>
                <a:cs typeface="Arial" panose="020B0604020202020204" pitchFamily="34" charset="0"/>
              </a:rPr>
              <a:t>rules</a:t>
            </a:r>
            <a:r>
              <a:rPr lang="de-CH" b="1" dirty="0">
                <a:solidFill>
                  <a:schemeClr val="bg1"/>
                </a:solidFill>
                <a:latin typeface="Arial" panose="020B0604020202020204" pitchFamily="34" charset="0"/>
                <a:cs typeface="Arial" panose="020B0604020202020204" pitchFamily="34" charset="0"/>
              </a:rPr>
              <a:t> </a:t>
            </a:r>
            <a:r>
              <a:rPr lang="de-CH" b="1" dirty="0" err="1">
                <a:solidFill>
                  <a:schemeClr val="bg1"/>
                </a:solidFill>
                <a:latin typeface="Arial" panose="020B0604020202020204" pitchFamily="34" charset="0"/>
                <a:cs typeface="Arial" panose="020B0604020202020204" pitchFamily="34" charset="0"/>
              </a:rPr>
              <a:t>to</a:t>
            </a:r>
            <a:r>
              <a:rPr lang="de-CH" b="1" dirty="0">
                <a:solidFill>
                  <a:schemeClr val="bg1"/>
                </a:solidFill>
                <a:latin typeface="Arial" panose="020B0604020202020204" pitchFamily="34" charset="0"/>
                <a:cs typeface="Arial" panose="020B0604020202020204" pitchFamily="34" charset="0"/>
              </a:rPr>
              <a:t> </a:t>
            </a:r>
            <a:r>
              <a:rPr lang="de-CH" b="1" dirty="0" err="1">
                <a:solidFill>
                  <a:schemeClr val="bg1"/>
                </a:solidFill>
                <a:latin typeface="Arial" panose="020B0604020202020204" pitchFamily="34" charset="0"/>
                <a:cs typeface="Arial" panose="020B0604020202020204" pitchFamily="34" charset="0"/>
              </a:rPr>
              <a:t>be</a:t>
            </a:r>
            <a:r>
              <a:rPr lang="de-CH" b="1" dirty="0">
                <a:solidFill>
                  <a:schemeClr val="bg1"/>
                </a:solidFill>
                <a:latin typeface="Arial" panose="020B0604020202020204" pitchFamily="34" charset="0"/>
                <a:cs typeface="Arial" panose="020B0604020202020204" pitchFamily="34" charset="0"/>
              </a:rPr>
              <a:t> </a:t>
            </a:r>
            <a:r>
              <a:rPr lang="de-CH" b="1" dirty="0" err="1">
                <a:solidFill>
                  <a:schemeClr val="bg1"/>
                </a:solidFill>
                <a:latin typeface="Arial" panose="020B0604020202020204" pitchFamily="34" charset="0"/>
                <a:cs typeface="Arial" panose="020B0604020202020204" pitchFamily="34" charset="0"/>
              </a:rPr>
              <a:t>learned</a:t>
            </a:r>
            <a:endParaRPr lang="de-CH" b="1"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a:p>
            <a:r>
              <a:rPr lang="de-CH" i="1" dirty="0" err="1">
                <a:solidFill>
                  <a:schemeClr val="bg1"/>
                </a:solidFill>
                <a:latin typeface="Arial" panose="020B0604020202020204" pitchFamily="34" charset="0"/>
                <a:cs typeface="Arial" panose="020B0604020202020204" pitchFamily="34" charset="0"/>
              </a:rPr>
              <a:t>Speeded</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reasoning</a:t>
            </a:r>
            <a:r>
              <a:rPr lang="de-CH" i="1" dirty="0">
                <a:solidFill>
                  <a:schemeClr val="bg1"/>
                </a:solidFill>
                <a:latin typeface="Arial" panose="020B0604020202020204" pitchFamily="34" charset="0"/>
                <a:cs typeface="Arial" panose="020B0604020202020204" pitchFamily="34" charset="0"/>
              </a:rPr>
              <a:t> </a:t>
            </a:r>
            <a:r>
              <a:rPr lang="de-CH" sz="1200" dirty="0">
                <a:solidFill>
                  <a:schemeClr val="bg1"/>
                </a:solidFill>
                <a:latin typeface="Arial" panose="020B0604020202020204" pitchFamily="34" charset="0"/>
                <a:cs typeface="Arial" panose="020B0604020202020204" pitchFamily="34" charset="0"/>
              </a:rPr>
              <a:t>(</a:t>
            </a:r>
            <a:r>
              <a:rPr lang="de-CH" sz="1200" dirty="0" err="1">
                <a:solidFill>
                  <a:schemeClr val="bg1"/>
                </a:solidFill>
                <a:latin typeface="Arial" panose="020B0604020202020204" pitchFamily="34" charset="0"/>
                <a:cs typeface="Arial" panose="020B0604020202020204" pitchFamily="34" charset="0"/>
              </a:rPr>
              <a:t>Baudson</a:t>
            </a:r>
            <a:r>
              <a:rPr lang="de-CH" sz="1200" dirty="0">
                <a:solidFill>
                  <a:schemeClr val="bg1"/>
                </a:solidFill>
                <a:latin typeface="Arial" panose="020B0604020202020204" pitchFamily="34" charset="0"/>
                <a:cs typeface="Arial" panose="020B0604020202020204" pitchFamily="34" charset="0"/>
              </a:rPr>
              <a:t> &amp; Preckel, 2016)</a:t>
            </a:r>
          </a:p>
          <a:p>
            <a:endParaRPr lang="de-CH" dirty="0">
              <a:solidFill>
                <a:schemeClr val="bg1"/>
              </a:solidFill>
              <a:latin typeface="Arial" panose="020B0604020202020204" pitchFamily="34" charset="0"/>
              <a:cs typeface="Arial" panose="020B0604020202020204" pitchFamily="34" charset="0"/>
            </a:endParaRPr>
          </a:p>
          <a:p>
            <a:r>
              <a:rPr lang="de-CH" dirty="0">
                <a:solidFill>
                  <a:schemeClr val="bg1"/>
                </a:solidFill>
                <a:latin typeface="Arial" panose="020B0604020202020204" pitchFamily="34" charset="0"/>
                <a:cs typeface="Arial" panose="020B0604020202020204" pitchFamily="34" charset="0"/>
              </a:rPr>
              <a:t>Analogical </a:t>
            </a:r>
            <a:r>
              <a:rPr lang="de-CH" dirty="0" err="1">
                <a:solidFill>
                  <a:schemeClr val="bg1"/>
                </a:solidFill>
                <a:latin typeface="Arial" panose="020B0604020202020204" pitchFamily="34" charset="0"/>
                <a:cs typeface="Arial" panose="020B0604020202020204" pitchFamily="34" charset="0"/>
              </a:rPr>
              <a:t>mapping</a:t>
            </a:r>
            <a:r>
              <a:rPr lang="de-CH" dirty="0">
                <a:solidFill>
                  <a:schemeClr val="bg1"/>
                </a:solidFill>
                <a:latin typeface="Arial" panose="020B0604020202020204" pitchFamily="34" charset="0"/>
                <a:cs typeface="Arial" panose="020B0604020202020204" pitchFamily="34" charset="0"/>
              </a:rPr>
              <a:t> of figural and verbal </a:t>
            </a:r>
            <a:r>
              <a:rPr lang="de-CH" dirty="0" err="1">
                <a:solidFill>
                  <a:schemeClr val="bg1"/>
                </a:solidFill>
                <a:latin typeface="Arial" panose="020B0604020202020204" pitchFamily="34" charset="0"/>
                <a:cs typeface="Arial" panose="020B0604020202020204" pitchFamily="34" charset="0"/>
              </a:rPr>
              <a:t>relation</a:t>
            </a:r>
            <a:endParaRPr lang="de-CH"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a:p>
            <a:r>
              <a:rPr lang="de-CH" i="1" dirty="0" err="1">
                <a:solidFill>
                  <a:schemeClr val="bg1"/>
                </a:solidFill>
                <a:latin typeface="Arial" panose="020B0604020202020204" pitchFamily="34" charset="0"/>
                <a:cs typeface="Arial" panose="020B0604020202020204" pitchFamily="34" charset="0"/>
              </a:rPr>
              <a:t>Does</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the</a:t>
            </a:r>
            <a:r>
              <a:rPr lang="de-CH" i="1" dirty="0">
                <a:solidFill>
                  <a:schemeClr val="bg1"/>
                </a:solidFill>
                <a:latin typeface="Arial" panose="020B0604020202020204" pitchFamily="34" charset="0"/>
                <a:cs typeface="Arial" panose="020B0604020202020204" pitchFamily="34" charset="0"/>
              </a:rPr>
              <a:t> figural </a:t>
            </a:r>
            <a:r>
              <a:rPr lang="de-CH" i="1" dirty="0" err="1">
                <a:solidFill>
                  <a:schemeClr val="bg1"/>
                </a:solidFill>
                <a:latin typeface="Arial" panose="020B0604020202020204" pitchFamily="34" charset="0"/>
                <a:cs typeface="Arial" panose="020B0604020202020204" pitchFamily="34" charset="0"/>
              </a:rPr>
              <a:t>relation</a:t>
            </a:r>
            <a:r>
              <a:rPr lang="de-CH" i="1" dirty="0">
                <a:solidFill>
                  <a:schemeClr val="bg1"/>
                </a:solidFill>
                <a:latin typeface="Arial" panose="020B0604020202020204" pitchFamily="34" charset="0"/>
                <a:cs typeface="Arial" panose="020B0604020202020204" pitchFamily="34" charset="0"/>
              </a:rPr>
              <a:t> match </a:t>
            </a:r>
            <a:r>
              <a:rPr lang="de-CH" i="1" dirty="0" err="1">
                <a:solidFill>
                  <a:schemeClr val="bg1"/>
                </a:solidFill>
                <a:latin typeface="Arial" panose="020B0604020202020204" pitchFamily="34" charset="0"/>
                <a:cs typeface="Arial" panose="020B0604020202020204" pitchFamily="34" charset="0"/>
              </a:rPr>
              <a:t>the</a:t>
            </a:r>
            <a:r>
              <a:rPr lang="de-CH" i="1" dirty="0">
                <a:solidFill>
                  <a:schemeClr val="bg1"/>
                </a:solidFill>
                <a:latin typeface="Arial" panose="020B0604020202020204" pitchFamily="34" charset="0"/>
                <a:cs typeface="Arial" panose="020B0604020202020204" pitchFamily="34" charset="0"/>
              </a:rPr>
              <a:t> verbal </a:t>
            </a:r>
            <a:r>
              <a:rPr lang="de-CH" i="1" dirty="0" err="1">
                <a:solidFill>
                  <a:schemeClr val="bg1"/>
                </a:solidFill>
                <a:latin typeface="Arial" panose="020B0604020202020204" pitchFamily="34" charset="0"/>
                <a:cs typeface="Arial" panose="020B0604020202020204" pitchFamily="34" charset="0"/>
              </a:rPr>
              <a:t>relation</a:t>
            </a:r>
            <a:r>
              <a:rPr lang="de-CH" i="1" dirty="0">
                <a:solidFill>
                  <a:schemeClr val="bg1"/>
                </a:solidFill>
                <a:latin typeface="Arial" panose="020B0604020202020204" pitchFamily="34" charset="0"/>
                <a:cs typeface="Arial" panose="020B0604020202020204" pitchFamily="34" charset="0"/>
              </a:rPr>
              <a:t>?</a:t>
            </a:r>
          </a:p>
        </p:txBody>
      </p:sp>
      <p:sp>
        <p:nvSpPr>
          <p:cNvPr id="2" name="Rechteck: abgerundete Ecken 1">
            <a:extLst>
              <a:ext uri="{FF2B5EF4-FFF2-40B4-BE49-F238E27FC236}">
                <a16:creationId xmlns:a16="http://schemas.microsoft.com/office/drawing/2014/main" id="{BD3C57E9-33DC-DA46-D35D-3A577867B7AE}"/>
              </a:ext>
            </a:extLst>
          </p:cNvPr>
          <p:cNvSpPr/>
          <p:nvPr/>
        </p:nvSpPr>
        <p:spPr>
          <a:xfrm>
            <a:off x="304800" y="387921"/>
            <a:ext cx="5371870" cy="2614359"/>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 name="Rechteck: abgerundete Ecken 2">
            <a:extLst>
              <a:ext uri="{FF2B5EF4-FFF2-40B4-BE49-F238E27FC236}">
                <a16:creationId xmlns:a16="http://schemas.microsoft.com/office/drawing/2014/main" id="{A891E28C-30B3-9594-AC10-D19EE1AA3510}"/>
              </a:ext>
            </a:extLst>
          </p:cNvPr>
          <p:cNvSpPr/>
          <p:nvPr/>
        </p:nvSpPr>
        <p:spPr>
          <a:xfrm>
            <a:off x="123624" y="3279335"/>
            <a:ext cx="5233468" cy="3453933"/>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422474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Textfeld 8">
            <a:extLst>
              <a:ext uri="{FF2B5EF4-FFF2-40B4-BE49-F238E27FC236}">
                <a16:creationId xmlns:a16="http://schemas.microsoft.com/office/drawing/2014/main" id="{56B54253-4A8F-DF25-7A36-38CA6934DA3B}"/>
              </a:ext>
            </a:extLst>
          </p:cNvPr>
          <p:cNvSpPr txBox="1"/>
          <p:nvPr/>
        </p:nvSpPr>
        <p:spPr>
          <a:xfrm>
            <a:off x="129309" y="663942"/>
            <a:ext cx="11693236" cy="923330"/>
          </a:xfrm>
          <a:prstGeom prst="rect">
            <a:avLst/>
          </a:prstGeom>
          <a:noFill/>
        </p:spPr>
        <p:txBody>
          <a:bodyPr wrap="square" rtlCol="0">
            <a:spAutoFit/>
          </a:bodyPr>
          <a:lstStyle/>
          <a:p>
            <a:r>
              <a:rPr lang="de-CH" sz="2400" dirty="0">
                <a:solidFill>
                  <a:schemeClr val="bg1"/>
                </a:solidFill>
                <a:latin typeface="Arial" panose="020B0604020202020204" pitchFamily="34" charset="0"/>
                <a:cs typeface="Arial" panose="020B0604020202020204" pitchFamily="34" charset="0"/>
              </a:rPr>
              <a:t>Relations </a:t>
            </a:r>
            <a:r>
              <a:rPr lang="de-CH" sz="2400" dirty="0" err="1">
                <a:solidFill>
                  <a:schemeClr val="bg1"/>
                </a:solidFill>
                <a:latin typeface="Arial" panose="020B0604020202020204" pitchFamily="34" charset="0"/>
                <a:cs typeface="Arial" panose="020B0604020202020204" pitchFamily="34" charset="0"/>
              </a:rPr>
              <a:t>with</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broad</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intelligence</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measures</a:t>
            </a:r>
            <a:r>
              <a:rPr lang="de-CH" sz="2400" dirty="0">
                <a:solidFill>
                  <a:schemeClr val="bg1"/>
                </a:solidFill>
                <a:latin typeface="Arial" panose="020B0604020202020204" pitchFamily="34" charset="0"/>
                <a:cs typeface="Arial" panose="020B0604020202020204" pitchFamily="34" charset="0"/>
              </a:rPr>
              <a:t>: Berlin </a:t>
            </a:r>
            <a:r>
              <a:rPr lang="de-CH" sz="2400" dirty="0" err="1">
                <a:solidFill>
                  <a:schemeClr val="bg1"/>
                </a:solidFill>
                <a:latin typeface="Arial" panose="020B0604020202020204" pitchFamily="34" charset="0"/>
                <a:cs typeface="Arial" panose="020B0604020202020204" pitchFamily="34" charset="0"/>
              </a:rPr>
              <a:t>Intelligence</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Structure</a:t>
            </a:r>
            <a:r>
              <a:rPr lang="de-CH" sz="2400" dirty="0">
                <a:solidFill>
                  <a:schemeClr val="bg1"/>
                </a:solidFill>
                <a:latin typeface="Arial" panose="020B0604020202020204" pitchFamily="34" charset="0"/>
                <a:cs typeface="Arial" panose="020B0604020202020204" pitchFamily="34" charset="0"/>
              </a:rPr>
              <a:t> Test (BIS)</a:t>
            </a:r>
          </a:p>
          <a:p>
            <a:r>
              <a:rPr lang="de-CH" sz="1200" dirty="0">
                <a:solidFill>
                  <a:schemeClr val="bg1"/>
                </a:solidFill>
                <a:latin typeface="Arial" panose="020B0604020202020204" pitchFamily="34" charset="0"/>
                <a:cs typeface="Arial" panose="020B0604020202020204" pitchFamily="34" charset="0"/>
              </a:rPr>
              <a:t>										</a:t>
            </a:r>
            <a:r>
              <a:rPr lang="de-CH" sz="1200" dirty="0" err="1">
                <a:solidFill>
                  <a:schemeClr val="bg1"/>
                </a:solidFill>
                <a:latin typeface="Arial" panose="020B0604020202020204" pitchFamily="34" charset="0"/>
                <a:cs typeface="Arial" panose="020B0604020202020204" pitchFamily="34" charset="0"/>
              </a:rPr>
              <a:t>Beauducel</a:t>
            </a:r>
            <a:r>
              <a:rPr lang="de-CH" sz="1200" dirty="0">
                <a:solidFill>
                  <a:schemeClr val="bg1"/>
                </a:solidFill>
                <a:latin typeface="Arial" panose="020B0604020202020204" pitchFamily="34" charset="0"/>
                <a:cs typeface="Arial" panose="020B0604020202020204" pitchFamily="34" charset="0"/>
              </a:rPr>
              <a:t> &amp; Kersting, 2002</a:t>
            </a:r>
            <a:endParaRPr lang="de-CH" i="1"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p:txBody>
      </p:sp>
      <p:pic>
        <p:nvPicPr>
          <p:cNvPr id="29" name="Grafik 28" descr="Ein Bild, das Text, Reihe, Screenshot, Diagramm enthält.&#10;&#10;Automatisch generierte Beschreibung">
            <a:extLst>
              <a:ext uri="{FF2B5EF4-FFF2-40B4-BE49-F238E27FC236}">
                <a16:creationId xmlns:a16="http://schemas.microsoft.com/office/drawing/2014/main" id="{11BF1DD5-3968-0F10-8D7C-109A6AFD1F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9123" y="2705485"/>
            <a:ext cx="3343646" cy="2229098"/>
          </a:xfrm>
          <a:prstGeom prst="rect">
            <a:avLst/>
          </a:prstGeom>
        </p:spPr>
      </p:pic>
      <p:sp>
        <p:nvSpPr>
          <p:cNvPr id="30" name="Textfeld 29">
            <a:extLst>
              <a:ext uri="{FF2B5EF4-FFF2-40B4-BE49-F238E27FC236}">
                <a16:creationId xmlns:a16="http://schemas.microsoft.com/office/drawing/2014/main" id="{56B54253-4A8F-DF25-7A36-38CA6934DA3B}"/>
              </a:ext>
            </a:extLst>
          </p:cNvPr>
          <p:cNvSpPr txBox="1"/>
          <p:nvPr/>
        </p:nvSpPr>
        <p:spPr>
          <a:xfrm>
            <a:off x="8751435" y="4924117"/>
            <a:ext cx="3491385" cy="1661993"/>
          </a:xfrm>
          <a:prstGeom prst="rect">
            <a:avLst/>
          </a:prstGeom>
          <a:noFill/>
        </p:spPr>
        <p:txBody>
          <a:bodyPr wrap="square" rtlCol="0">
            <a:spAutoFit/>
          </a:bodyPr>
          <a:lstStyle/>
          <a:p>
            <a:r>
              <a:rPr lang="de-CH" sz="2400" dirty="0">
                <a:solidFill>
                  <a:schemeClr val="bg1"/>
                </a:solidFill>
                <a:latin typeface="Arial" panose="020B0604020202020204" pitchFamily="34" charset="0"/>
                <a:cs typeface="Arial" panose="020B0604020202020204" pitchFamily="34" charset="0"/>
              </a:rPr>
              <a:t>Relation </a:t>
            </a:r>
            <a:r>
              <a:rPr lang="de-CH" sz="2400" dirty="0" err="1">
                <a:solidFill>
                  <a:schemeClr val="bg1"/>
                </a:solidFill>
                <a:latin typeface="Arial" panose="020B0604020202020204" pitchFamily="34" charset="0"/>
                <a:cs typeface="Arial" panose="020B0604020202020204" pitchFamily="34" charset="0"/>
              </a:rPr>
              <a:t>with</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short</a:t>
            </a:r>
            <a:r>
              <a:rPr lang="de-CH" sz="2400" dirty="0">
                <a:solidFill>
                  <a:schemeClr val="bg1"/>
                </a:solidFill>
                <a:latin typeface="Arial" panose="020B0604020202020204" pitchFamily="34" charset="0"/>
                <a:cs typeface="Arial" panose="020B0604020202020204" pitchFamily="34" charset="0"/>
              </a:rPr>
              <a:t>-form of Hagen </a:t>
            </a:r>
            <a:r>
              <a:rPr lang="de-CH" sz="2400" dirty="0" err="1">
                <a:solidFill>
                  <a:schemeClr val="bg1"/>
                </a:solidFill>
                <a:latin typeface="Arial" panose="020B0604020202020204" pitchFamily="34" charset="0"/>
                <a:cs typeface="Arial" panose="020B0604020202020204" pitchFamily="34" charset="0"/>
              </a:rPr>
              <a:t>matrices</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test</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six</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items</a:t>
            </a:r>
            <a:r>
              <a:rPr lang="de-CH" sz="2400" dirty="0">
                <a:solidFill>
                  <a:schemeClr val="bg1"/>
                </a:solidFill>
                <a:latin typeface="Arial" panose="020B0604020202020204" pitchFamily="34" charset="0"/>
                <a:cs typeface="Arial" panose="020B0604020202020204" pitchFamily="34" charset="0"/>
              </a:rPr>
              <a:t>)</a:t>
            </a:r>
          </a:p>
          <a:p>
            <a:r>
              <a:rPr lang="de-CH" sz="1200" dirty="0">
                <a:solidFill>
                  <a:schemeClr val="bg1"/>
                </a:solidFill>
                <a:latin typeface="Arial" panose="020B0604020202020204" pitchFamily="34" charset="0"/>
                <a:cs typeface="Arial" panose="020B0604020202020204" pitchFamily="34" charset="0"/>
              </a:rPr>
              <a:t>Schubert et al. 2023</a:t>
            </a:r>
            <a:endParaRPr lang="de-CH" i="1"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p:txBody>
      </p:sp>
      <p:sp>
        <p:nvSpPr>
          <p:cNvPr id="31" name="Textfeld 30">
            <a:extLst>
              <a:ext uri="{FF2B5EF4-FFF2-40B4-BE49-F238E27FC236}">
                <a16:creationId xmlns:a16="http://schemas.microsoft.com/office/drawing/2014/main" id="{15A790DE-008E-FC98-ADC9-FAB0B18B9A01}"/>
              </a:ext>
            </a:extLst>
          </p:cNvPr>
          <p:cNvSpPr txBox="1"/>
          <p:nvPr/>
        </p:nvSpPr>
        <p:spPr>
          <a:xfrm>
            <a:off x="5188971" y="1211069"/>
            <a:ext cx="1209964" cy="369332"/>
          </a:xfrm>
          <a:prstGeom prst="rect">
            <a:avLst/>
          </a:prstGeom>
          <a:noFill/>
        </p:spPr>
        <p:txBody>
          <a:bodyPr wrap="square" rtlCol="0">
            <a:spAutoFit/>
          </a:bodyPr>
          <a:lstStyle/>
          <a:p>
            <a:r>
              <a:rPr lang="de-CH" i="1" dirty="0">
                <a:solidFill>
                  <a:schemeClr val="bg1"/>
                </a:solidFill>
                <a:latin typeface="Arial" panose="020B0604020202020204" pitchFamily="34" charset="0"/>
                <a:cs typeface="Arial" panose="020B0604020202020204" pitchFamily="34" charset="0"/>
              </a:rPr>
              <a:t>r </a:t>
            </a:r>
            <a:r>
              <a:rPr lang="de-CH" dirty="0">
                <a:solidFill>
                  <a:schemeClr val="bg1"/>
                </a:solidFill>
                <a:latin typeface="Arial" panose="020B0604020202020204" pitchFamily="34" charset="0"/>
                <a:cs typeface="Arial" panose="020B0604020202020204" pitchFamily="34" charset="0"/>
              </a:rPr>
              <a:t>= .45</a:t>
            </a:r>
          </a:p>
        </p:txBody>
      </p:sp>
      <p:sp>
        <p:nvSpPr>
          <p:cNvPr id="32" name="Textfeld 31">
            <a:extLst>
              <a:ext uri="{FF2B5EF4-FFF2-40B4-BE49-F238E27FC236}">
                <a16:creationId xmlns:a16="http://schemas.microsoft.com/office/drawing/2014/main" id="{AE789AC3-6300-7BD3-E048-391E7A63FF0A}"/>
              </a:ext>
            </a:extLst>
          </p:cNvPr>
          <p:cNvSpPr txBox="1"/>
          <p:nvPr/>
        </p:nvSpPr>
        <p:spPr>
          <a:xfrm>
            <a:off x="7308716" y="1211069"/>
            <a:ext cx="1209964" cy="369332"/>
          </a:xfrm>
          <a:prstGeom prst="rect">
            <a:avLst/>
          </a:prstGeom>
          <a:noFill/>
        </p:spPr>
        <p:txBody>
          <a:bodyPr wrap="square" rtlCol="0">
            <a:spAutoFit/>
          </a:bodyPr>
          <a:lstStyle/>
          <a:p>
            <a:r>
              <a:rPr lang="de-CH" i="1" dirty="0">
                <a:solidFill>
                  <a:schemeClr val="bg1"/>
                </a:solidFill>
                <a:latin typeface="Arial" panose="020B0604020202020204" pitchFamily="34" charset="0"/>
                <a:cs typeface="Arial" panose="020B0604020202020204" pitchFamily="34" charset="0"/>
              </a:rPr>
              <a:t>r </a:t>
            </a:r>
            <a:r>
              <a:rPr lang="de-CH" dirty="0">
                <a:solidFill>
                  <a:schemeClr val="bg1"/>
                </a:solidFill>
                <a:latin typeface="Arial" panose="020B0604020202020204" pitchFamily="34" charset="0"/>
                <a:cs typeface="Arial" panose="020B0604020202020204" pitchFamily="34" charset="0"/>
              </a:rPr>
              <a:t>= .41</a:t>
            </a:r>
          </a:p>
        </p:txBody>
      </p:sp>
      <p:sp>
        <p:nvSpPr>
          <p:cNvPr id="33" name="Textfeld 32">
            <a:extLst>
              <a:ext uri="{FF2B5EF4-FFF2-40B4-BE49-F238E27FC236}">
                <a16:creationId xmlns:a16="http://schemas.microsoft.com/office/drawing/2014/main" id="{A642B2E7-7BCF-7035-D2E2-F28EE738F682}"/>
              </a:ext>
            </a:extLst>
          </p:cNvPr>
          <p:cNvSpPr txBox="1"/>
          <p:nvPr/>
        </p:nvSpPr>
        <p:spPr>
          <a:xfrm>
            <a:off x="3212389" y="1211069"/>
            <a:ext cx="1209964" cy="369332"/>
          </a:xfrm>
          <a:prstGeom prst="rect">
            <a:avLst/>
          </a:prstGeom>
          <a:noFill/>
        </p:spPr>
        <p:txBody>
          <a:bodyPr wrap="square" rtlCol="0">
            <a:spAutoFit/>
          </a:bodyPr>
          <a:lstStyle/>
          <a:p>
            <a:r>
              <a:rPr lang="de-CH" i="1" dirty="0">
                <a:solidFill>
                  <a:schemeClr val="bg1"/>
                </a:solidFill>
                <a:latin typeface="Arial" panose="020B0604020202020204" pitchFamily="34" charset="0"/>
                <a:cs typeface="Arial" panose="020B0604020202020204" pitchFamily="34" charset="0"/>
              </a:rPr>
              <a:t>r </a:t>
            </a:r>
            <a:r>
              <a:rPr lang="de-CH" dirty="0">
                <a:solidFill>
                  <a:schemeClr val="bg1"/>
                </a:solidFill>
                <a:latin typeface="Arial" panose="020B0604020202020204" pitchFamily="34" charset="0"/>
                <a:cs typeface="Arial" panose="020B0604020202020204" pitchFamily="34" charset="0"/>
              </a:rPr>
              <a:t>= .26</a:t>
            </a:r>
          </a:p>
        </p:txBody>
      </p:sp>
      <p:sp>
        <p:nvSpPr>
          <p:cNvPr id="34" name="Textfeld 33">
            <a:extLst>
              <a:ext uri="{FF2B5EF4-FFF2-40B4-BE49-F238E27FC236}">
                <a16:creationId xmlns:a16="http://schemas.microsoft.com/office/drawing/2014/main" id="{2B5129DC-13C2-990B-5B99-68488FA69F7A}"/>
              </a:ext>
            </a:extLst>
          </p:cNvPr>
          <p:cNvSpPr txBox="1"/>
          <p:nvPr/>
        </p:nvSpPr>
        <p:spPr>
          <a:xfrm>
            <a:off x="5188971" y="5282545"/>
            <a:ext cx="1209964" cy="369332"/>
          </a:xfrm>
          <a:prstGeom prst="rect">
            <a:avLst/>
          </a:prstGeom>
          <a:noFill/>
        </p:spPr>
        <p:txBody>
          <a:bodyPr wrap="square" rtlCol="0">
            <a:spAutoFit/>
          </a:bodyPr>
          <a:lstStyle/>
          <a:p>
            <a:r>
              <a:rPr lang="de-CH" i="1" dirty="0">
                <a:solidFill>
                  <a:schemeClr val="bg1"/>
                </a:solidFill>
                <a:latin typeface="Arial" panose="020B0604020202020204" pitchFamily="34" charset="0"/>
                <a:cs typeface="Arial" panose="020B0604020202020204" pitchFamily="34" charset="0"/>
              </a:rPr>
              <a:t>r </a:t>
            </a:r>
            <a:r>
              <a:rPr lang="de-CH" dirty="0">
                <a:solidFill>
                  <a:schemeClr val="bg1"/>
                </a:solidFill>
                <a:latin typeface="Arial" panose="020B0604020202020204" pitchFamily="34" charset="0"/>
                <a:cs typeface="Arial" panose="020B0604020202020204" pitchFamily="34" charset="0"/>
              </a:rPr>
              <a:t>= .41</a:t>
            </a:r>
          </a:p>
        </p:txBody>
      </p:sp>
      <p:sp>
        <p:nvSpPr>
          <p:cNvPr id="35" name="Textfeld 34">
            <a:extLst>
              <a:ext uri="{FF2B5EF4-FFF2-40B4-BE49-F238E27FC236}">
                <a16:creationId xmlns:a16="http://schemas.microsoft.com/office/drawing/2014/main" id="{9D8947A7-21FC-63C0-A8D6-F126D9F6B2EC}"/>
              </a:ext>
            </a:extLst>
          </p:cNvPr>
          <p:cNvSpPr txBox="1"/>
          <p:nvPr/>
        </p:nvSpPr>
        <p:spPr>
          <a:xfrm>
            <a:off x="7308716" y="5253589"/>
            <a:ext cx="1209964" cy="369332"/>
          </a:xfrm>
          <a:prstGeom prst="rect">
            <a:avLst/>
          </a:prstGeom>
          <a:noFill/>
        </p:spPr>
        <p:txBody>
          <a:bodyPr wrap="square" rtlCol="0">
            <a:spAutoFit/>
          </a:bodyPr>
          <a:lstStyle/>
          <a:p>
            <a:r>
              <a:rPr lang="de-CH" i="1" dirty="0">
                <a:solidFill>
                  <a:schemeClr val="bg1"/>
                </a:solidFill>
                <a:latin typeface="Arial" panose="020B0604020202020204" pitchFamily="34" charset="0"/>
                <a:cs typeface="Arial" panose="020B0604020202020204" pitchFamily="34" charset="0"/>
              </a:rPr>
              <a:t>r </a:t>
            </a:r>
            <a:r>
              <a:rPr lang="de-CH" dirty="0">
                <a:solidFill>
                  <a:schemeClr val="bg1"/>
                </a:solidFill>
                <a:latin typeface="Arial" panose="020B0604020202020204" pitchFamily="34" charset="0"/>
                <a:cs typeface="Arial" panose="020B0604020202020204" pitchFamily="34" charset="0"/>
              </a:rPr>
              <a:t>= .46</a:t>
            </a:r>
          </a:p>
        </p:txBody>
      </p:sp>
      <p:sp>
        <p:nvSpPr>
          <p:cNvPr id="36" name="Textfeld 35">
            <a:extLst>
              <a:ext uri="{FF2B5EF4-FFF2-40B4-BE49-F238E27FC236}">
                <a16:creationId xmlns:a16="http://schemas.microsoft.com/office/drawing/2014/main" id="{26A1C1FC-0945-1A6A-4909-6D3AACED6651}"/>
              </a:ext>
            </a:extLst>
          </p:cNvPr>
          <p:cNvSpPr txBox="1"/>
          <p:nvPr/>
        </p:nvSpPr>
        <p:spPr>
          <a:xfrm>
            <a:off x="3069226" y="5222714"/>
            <a:ext cx="1209964" cy="369332"/>
          </a:xfrm>
          <a:prstGeom prst="rect">
            <a:avLst/>
          </a:prstGeom>
          <a:noFill/>
        </p:spPr>
        <p:txBody>
          <a:bodyPr wrap="square" rtlCol="0">
            <a:spAutoFit/>
          </a:bodyPr>
          <a:lstStyle/>
          <a:p>
            <a:r>
              <a:rPr lang="de-CH" i="1" dirty="0">
                <a:solidFill>
                  <a:schemeClr val="bg1"/>
                </a:solidFill>
                <a:latin typeface="Arial" panose="020B0604020202020204" pitchFamily="34" charset="0"/>
                <a:cs typeface="Arial" panose="020B0604020202020204" pitchFamily="34" charset="0"/>
              </a:rPr>
              <a:t>r </a:t>
            </a:r>
            <a:r>
              <a:rPr lang="de-CH" dirty="0">
                <a:solidFill>
                  <a:schemeClr val="bg1"/>
                </a:solidFill>
                <a:latin typeface="Arial" panose="020B0604020202020204" pitchFamily="34" charset="0"/>
                <a:cs typeface="Arial" panose="020B0604020202020204" pitchFamily="34" charset="0"/>
              </a:rPr>
              <a:t>= .12</a:t>
            </a:r>
          </a:p>
        </p:txBody>
      </p:sp>
      <p:pic>
        <p:nvPicPr>
          <p:cNvPr id="38" name="Grafik 37" descr="Ein Bild, das Text, Diagramm enthält.&#10;&#10;Automatisch generierte Beschreibung">
            <a:extLst>
              <a:ext uri="{FF2B5EF4-FFF2-40B4-BE49-F238E27FC236}">
                <a16:creationId xmlns:a16="http://schemas.microsoft.com/office/drawing/2014/main" id="{532A750B-4C67-B506-D50B-C903D868AC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153" y="1587272"/>
            <a:ext cx="8554739" cy="3666317"/>
          </a:xfrm>
          <a:prstGeom prst="rect">
            <a:avLst/>
          </a:prstGeom>
        </p:spPr>
      </p:pic>
      <p:sp>
        <p:nvSpPr>
          <p:cNvPr id="39" name="Textfeld 38">
            <a:extLst>
              <a:ext uri="{FF2B5EF4-FFF2-40B4-BE49-F238E27FC236}">
                <a16:creationId xmlns:a16="http://schemas.microsoft.com/office/drawing/2014/main" id="{9FE6AFFA-FEAC-E99B-1C8A-C89306B4786D}"/>
              </a:ext>
            </a:extLst>
          </p:cNvPr>
          <p:cNvSpPr txBox="1"/>
          <p:nvPr/>
        </p:nvSpPr>
        <p:spPr>
          <a:xfrm>
            <a:off x="942553" y="5282545"/>
            <a:ext cx="1209964" cy="369332"/>
          </a:xfrm>
          <a:prstGeom prst="rect">
            <a:avLst/>
          </a:prstGeom>
          <a:noFill/>
        </p:spPr>
        <p:txBody>
          <a:bodyPr wrap="square" rtlCol="0">
            <a:spAutoFit/>
          </a:bodyPr>
          <a:lstStyle/>
          <a:p>
            <a:r>
              <a:rPr lang="de-CH" i="1" dirty="0">
                <a:solidFill>
                  <a:schemeClr val="bg1"/>
                </a:solidFill>
                <a:latin typeface="Arial" panose="020B0604020202020204" pitchFamily="34" charset="0"/>
                <a:cs typeface="Arial" panose="020B0604020202020204" pitchFamily="34" charset="0"/>
              </a:rPr>
              <a:t>r </a:t>
            </a:r>
            <a:r>
              <a:rPr lang="de-CH" dirty="0">
                <a:solidFill>
                  <a:schemeClr val="bg1"/>
                </a:solidFill>
                <a:latin typeface="Arial" panose="020B0604020202020204" pitchFamily="34" charset="0"/>
                <a:cs typeface="Arial" panose="020B0604020202020204" pitchFamily="34" charset="0"/>
              </a:rPr>
              <a:t>= .33</a:t>
            </a:r>
          </a:p>
        </p:txBody>
      </p:sp>
      <p:sp>
        <p:nvSpPr>
          <p:cNvPr id="40" name="Textfeld 39">
            <a:extLst>
              <a:ext uri="{FF2B5EF4-FFF2-40B4-BE49-F238E27FC236}">
                <a16:creationId xmlns:a16="http://schemas.microsoft.com/office/drawing/2014/main" id="{D3F4247F-208B-3688-7D2E-29B5BD536CAB}"/>
              </a:ext>
            </a:extLst>
          </p:cNvPr>
          <p:cNvSpPr txBox="1"/>
          <p:nvPr/>
        </p:nvSpPr>
        <p:spPr>
          <a:xfrm>
            <a:off x="1014135" y="1211069"/>
            <a:ext cx="1209964" cy="369332"/>
          </a:xfrm>
          <a:prstGeom prst="rect">
            <a:avLst/>
          </a:prstGeom>
          <a:noFill/>
        </p:spPr>
        <p:txBody>
          <a:bodyPr wrap="square" rtlCol="0">
            <a:spAutoFit/>
          </a:bodyPr>
          <a:lstStyle/>
          <a:p>
            <a:r>
              <a:rPr lang="de-CH" i="1" dirty="0">
                <a:solidFill>
                  <a:schemeClr val="bg1"/>
                </a:solidFill>
                <a:latin typeface="Arial" panose="020B0604020202020204" pitchFamily="34" charset="0"/>
                <a:cs typeface="Arial" panose="020B0604020202020204" pitchFamily="34" charset="0"/>
              </a:rPr>
              <a:t>r </a:t>
            </a:r>
            <a:r>
              <a:rPr lang="de-CH" dirty="0">
                <a:solidFill>
                  <a:schemeClr val="bg1"/>
                </a:solidFill>
                <a:latin typeface="Arial" panose="020B0604020202020204" pitchFamily="34" charset="0"/>
                <a:cs typeface="Arial" panose="020B0604020202020204" pitchFamily="34" charset="0"/>
              </a:rPr>
              <a:t>= .57</a:t>
            </a:r>
          </a:p>
        </p:txBody>
      </p:sp>
      <p:sp>
        <p:nvSpPr>
          <p:cNvPr id="41" name="Textfeld 40">
            <a:extLst>
              <a:ext uri="{FF2B5EF4-FFF2-40B4-BE49-F238E27FC236}">
                <a16:creationId xmlns:a16="http://schemas.microsoft.com/office/drawing/2014/main" id="{EF04D3BE-D0C8-56AD-701B-DCB9CDC8D8C0}"/>
              </a:ext>
            </a:extLst>
          </p:cNvPr>
          <p:cNvSpPr txBox="1"/>
          <p:nvPr/>
        </p:nvSpPr>
        <p:spPr>
          <a:xfrm>
            <a:off x="1656062" y="5755113"/>
            <a:ext cx="6687127" cy="923330"/>
          </a:xfrm>
          <a:prstGeom prst="rect">
            <a:avLst/>
          </a:prstGeom>
          <a:noFill/>
        </p:spPr>
        <p:txBody>
          <a:bodyPr wrap="square" rtlCol="0">
            <a:spAutoFit/>
          </a:bodyPr>
          <a:lstStyle/>
          <a:p>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Stronger</a:t>
            </a:r>
            <a:r>
              <a:rPr lang="de-CH" dirty="0">
                <a:solidFill>
                  <a:schemeClr val="bg1"/>
                </a:solidFill>
                <a:latin typeface="Arial" panose="020B0604020202020204" pitchFamily="34" charset="0"/>
                <a:cs typeface="Arial" panose="020B0604020202020204" pitchFamily="34" charset="0"/>
              </a:rPr>
              <a:t> figural and verbal </a:t>
            </a:r>
            <a:r>
              <a:rPr lang="de-CH" dirty="0" err="1">
                <a:solidFill>
                  <a:schemeClr val="bg1"/>
                </a:solidFill>
                <a:latin typeface="Arial" panose="020B0604020202020204" pitchFamily="34" charset="0"/>
                <a:cs typeface="Arial" panose="020B0604020202020204" pitchFamily="34" charset="0"/>
              </a:rPr>
              <a:t>than</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numerical</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components</a:t>
            </a:r>
            <a:endParaRPr lang="de-CH" dirty="0">
              <a:solidFill>
                <a:schemeClr val="bg1"/>
              </a:solidFill>
              <a:latin typeface="Arial" panose="020B0604020202020204" pitchFamily="34" charset="0"/>
              <a:cs typeface="Arial" panose="020B0604020202020204" pitchFamily="34" charset="0"/>
            </a:endParaRPr>
          </a:p>
          <a:p>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There</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are</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quadratic</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relations</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with</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most</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intelligence</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facets</a:t>
            </a:r>
            <a:endParaRPr lang="de-CH" dirty="0">
              <a:solidFill>
                <a:schemeClr val="bg1"/>
              </a:solidFill>
              <a:latin typeface="Arial" panose="020B0604020202020204" pitchFamily="34" charset="0"/>
              <a:cs typeface="Arial" panose="020B0604020202020204" pitchFamily="34" charset="0"/>
            </a:endParaRPr>
          </a:p>
          <a:p>
            <a:r>
              <a:rPr lang="de-CH" dirty="0">
                <a:solidFill>
                  <a:schemeClr val="bg1"/>
                </a:solidFill>
                <a:latin typeface="Arial" panose="020B0604020202020204" pitchFamily="34" charset="0"/>
                <a:cs typeface="Arial" panose="020B0604020202020204" pitchFamily="34" charset="0"/>
              </a:rPr>
              <a:t>- Relations in </a:t>
            </a:r>
            <a:r>
              <a:rPr lang="de-CH" dirty="0" err="1">
                <a:solidFill>
                  <a:schemeClr val="bg1"/>
                </a:solidFill>
                <a:latin typeface="Arial" panose="020B0604020202020204" pitchFamily="34" charset="0"/>
                <a:cs typeface="Arial" panose="020B0604020202020204" pitchFamily="34" charset="0"/>
              </a:rPr>
              <a:t>the</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upper</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range</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are</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less</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pronounced</a:t>
            </a:r>
            <a:endParaRPr lang="de-CH"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874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8367803A-E982-A0F1-BA0D-50EFB398E864}"/>
              </a:ext>
            </a:extLst>
          </p:cNvPr>
          <p:cNvSpPr txBox="1"/>
          <p:nvPr/>
        </p:nvSpPr>
        <p:spPr>
          <a:xfrm>
            <a:off x="810120" y="2950681"/>
            <a:ext cx="614539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Raven APM (</a:t>
            </a:r>
            <a:r>
              <a:rPr kumimoji="0" lang="de-CH" sz="24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40 min; 20 min; 7 min</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Hamel &amp; </a:t>
            </a:r>
            <a:r>
              <a:rPr kumimoji="0" lang="de-CH"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Schmittmann</a:t>
            </a:r>
            <a:r>
              <a:rPr kumimoji="0" lang="de-CH"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2006; </a:t>
            </a:r>
            <a:r>
              <a:rPr kumimoji="0" lang="de-CH"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Poulton</a:t>
            </a:r>
            <a:r>
              <a:rPr kumimoji="0" lang="de-CH"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et al., 2022</a:t>
            </a:r>
            <a:endPar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1026" name="Picture 2" descr="An example item from the Advanced Progressive Matrices test (Pearson, 2018)  | Download Scientific Diagram">
            <a:extLst>
              <a:ext uri="{FF2B5EF4-FFF2-40B4-BE49-F238E27FC236}">
                <a16:creationId xmlns:a16="http://schemas.microsoft.com/office/drawing/2014/main" id="{663FFCB5-FDCF-4398-B49F-81B2CF4DA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775" y="3804027"/>
            <a:ext cx="3160280" cy="2678945"/>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7E9DC68D-02A5-E08D-00F3-4A3B418C92F9}"/>
              </a:ext>
            </a:extLst>
          </p:cNvPr>
          <p:cNvPicPr>
            <a:picLocks noChangeAspect="1"/>
          </p:cNvPicPr>
          <p:nvPr/>
        </p:nvPicPr>
        <p:blipFill>
          <a:blip r:embed="rId4"/>
          <a:stretch>
            <a:fillRect/>
          </a:stretch>
        </p:blipFill>
        <p:spPr>
          <a:xfrm>
            <a:off x="6638098" y="5461195"/>
            <a:ext cx="2972215" cy="438211"/>
          </a:xfrm>
          <a:prstGeom prst="rect">
            <a:avLst/>
          </a:prstGeom>
        </p:spPr>
      </p:pic>
      <p:sp>
        <p:nvSpPr>
          <p:cNvPr id="5" name="Textfeld 4">
            <a:extLst>
              <a:ext uri="{FF2B5EF4-FFF2-40B4-BE49-F238E27FC236}">
                <a16:creationId xmlns:a16="http://schemas.microsoft.com/office/drawing/2014/main" id="{9C452DC4-3787-C249-28EB-C040D6D96E25}"/>
              </a:ext>
            </a:extLst>
          </p:cNvPr>
          <p:cNvSpPr txBox="1"/>
          <p:nvPr/>
        </p:nvSpPr>
        <p:spPr>
          <a:xfrm>
            <a:off x="6096000" y="4513070"/>
            <a:ext cx="614539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KFT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number</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series</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10 min</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Heller &amp; </a:t>
            </a:r>
            <a:r>
              <a:rPr kumimoji="0" lang="de-CH"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Perleth</a:t>
            </a:r>
            <a:r>
              <a:rPr kumimoji="0" lang="de-CH"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2000</a:t>
            </a:r>
            <a:endPar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Textfeld 1">
            <a:extLst>
              <a:ext uri="{FF2B5EF4-FFF2-40B4-BE49-F238E27FC236}">
                <a16:creationId xmlns:a16="http://schemas.microsoft.com/office/drawing/2014/main" id="{B0AFB880-0444-1CCF-1163-ECD53B1A9C1F}"/>
              </a:ext>
            </a:extLst>
          </p:cNvPr>
          <p:cNvSpPr txBox="1"/>
          <p:nvPr/>
        </p:nvSpPr>
        <p:spPr>
          <a:xfrm>
            <a:off x="6168556" y="118525"/>
            <a:ext cx="11693236"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Test of Relational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Reasoning</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(TORR)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Alexander, Dumas et al., 2015; Goldwater &amp; Schalk, 2016; </a:t>
            </a:r>
            <a:r>
              <a:rPr kumimoji="0" lang="de-CH"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Holyoak</a:t>
            </a:r>
            <a:r>
              <a:rPr kumimoji="0" lang="de-CH"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&amp; Lu, 2021;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Jastrzębski</a:t>
            </a:r>
            <a:r>
              <a:rPr kumimoji="0" lang="de-CH"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et al., 2023; </a:t>
            </a:r>
            <a:r>
              <a:rPr kumimoji="0" lang="de-CH"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Kalra</a:t>
            </a:r>
            <a:r>
              <a:rPr kumimoji="0" lang="de-CH"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&amp; </a:t>
            </a:r>
            <a:r>
              <a:rPr kumimoji="0" lang="de-CH"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Richland</a:t>
            </a:r>
            <a:r>
              <a:rPr kumimoji="0" lang="de-CH"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2022</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7" name="Textfeld 6">
            <a:extLst>
              <a:ext uri="{FF2B5EF4-FFF2-40B4-BE49-F238E27FC236}">
                <a16:creationId xmlns:a16="http://schemas.microsoft.com/office/drawing/2014/main" id="{91A97AC6-19AA-1332-7AF7-6EF957F3F493}"/>
              </a:ext>
            </a:extLst>
          </p:cNvPr>
          <p:cNvSpPr txBox="1"/>
          <p:nvPr/>
        </p:nvSpPr>
        <p:spPr>
          <a:xfrm>
            <a:off x="9394257" y="876576"/>
            <a:ext cx="302030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Anomaly</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(10 min)</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8" name="Grafik 7">
            <a:extLst>
              <a:ext uri="{FF2B5EF4-FFF2-40B4-BE49-F238E27FC236}">
                <a16:creationId xmlns:a16="http://schemas.microsoft.com/office/drawing/2014/main" id="{565FF37E-0854-5050-ADAF-EDA28F640B9E}"/>
              </a:ext>
            </a:extLst>
          </p:cNvPr>
          <p:cNvPicPr>
            <a:picLocks noChangeAspect="1"/>
          </p:cNvPicPr>
          <p:nvPr/>
        </p:nvPicPr>
        <p:blipFill>
          <a:blip r:embed="rId5"/>
          <a:stretch>
            <a:fillRect/>
          </a:stretch>
        </p:blipFill>
        <p:spPr>
          <a:xfrm>
            <a:off x="9223020" y="1499594"/>
            <a:ext cx="2713679" cy="2088663"/>
          </a:xfrm>
          <a:prstGeom prst="rect">
            <a:avLst/>
          </a:prstGeom>
        </p:spPr>
      </p:pic>
      <p:sp>
        <p:nvSpPr>
          <p:cNvPr id="9" name="Textfeld 8">
            <a:extLst>
              <a:ext uri="{FF2B5EF4-FFF2-40B4-BE49-F238E27FC236}">
                <a16:creationId xmlns:a16="http://schemas.microsoft.com/office/drawing/2014/main" id="{4AF82101-2E18-092B-22A2-58121C21A7DC}"/>
              </a:ext>
            </a:extLst>
          </p:cNvPr>
          <p:cNvSpPr txBox="1"/>
          <p:nvPr/>
        </p:nvSpPr>
        <p:spPr>
          <a:xfrm>
            <a:off x="6168556" y="899723"/>
            <a:ext cx="302030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Analogy</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(10 min)</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10" name="Grafik 9">
            <a:extLst>
              <a:ext uri="{FF2B5EF4-FFF2-40B4-BE49-F238E27FC236}">
                <a16:creationId xmlns:a16="http://schemas.microsoft.com/office/drawing/2014/main" id="{73A1902D-A998-5C79-8583-FC9EF97EC428}"/>
              </a:ext>
            </a:extLst>
          </p:cNvPr>
          <p:cNvPicPr>
            <a:picLocks noChangeAspect="1"/>
          </p:cNvPicPr>
          <p:nvPr/>
        </p:nvPicPr>
        <p:blipFill>
          <a:blip r:embed="rId6"/>
          <a:stretch>
            <a:fillRect/>
          </a:stretch>
        </p:blipFill>
        <p:spPr>
          <a:xfrm>
            <a:off x="6023445" y="1504486"/>
            <a:ext cx="2996704" cy="2092526"/>
          </a:xfrm>
          <a:prstGeom prst="rect">
            <a:avLst/>
          </a:prstGeom>
        </p:spPr>
      </p:pic>
    </p:spTree>
    <p:extLst>
      <p:ext uri="{BB962C8B-B14F-4D97-AF65-F5344CB8AC3E}">
        <p14:creationId xmlns:p14="http://schemas.microsoft.com/office/powerpoint/2010/main" val="95522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Textfeld 8">
            <a:extLst>
              <a:ext uri="{FF2B5EF4-FFF2-40B4-BE49-F238E27FC236}">
                <a16:creationId xmlns:a16="http://schemas.microsoft.com/office/drawing/2014/main" id="{56B54253-4A8F-DF25-7A36-38CA6934DA3B}"/>
              </a:ext>
            </a:extLst>
          </p:cNvPr>
          <p:cNvSpPr txBox="1"/>
          <p:nvPr/>
        </p:nvSpPr>
        <p:spPr>
          <a:xfrm>
            <a:off x="92365" y="560620"/>
            <a:ext cx="12191999" cy="5539978"/>
          </a:xfrm>
          <a:prstGeom prst="rect">
            <a:avLst/>
          </a:prstGeom>
          <a:noFill/>
        </p:spPr>
        <p:txBody>
          <a:bodyPr wrap="square" rtlCol="0">
            <a:spAutoFit/>
          </a:bodyPr>
          <a:lstStyle/>
          <a:p>
            <a:r>
              <a:rPr lang="de-CH" sz="2400" dirty="0" err="1">
                <a:solidFill>
                  <a:schemeClr val="bg1"/>
                </a:solidFill>
                <a:latin typeface="Arial" panose="020B0604020202020204" pitchFamily="34" charset="0"/>
                <a:cs typeface="Arial" panose="020B0604020202020204" pitchFamily="34" charset="0"/>
              </a:rPr>
              <a:t>Correlations</a:t>
            </a:r>
            <a:r>
              <a:rPr lang="de-CH" sz="2400" dirty="0">
                <a:solidFill>
                  <a:schemeClr val="bg1"/>
                </a:solidFill>
                <a:latin typeface="Arial" panose="020B0604020202020204" pitchFamily="34" charset="0"/>
                <a:cs typeface="Arial" panose="020B0604020202020204" pitchFamily="34" charset="0"/>
              </a:rPr>
              <a:t> of </a:t>
            </a:r>
            <a:r>
              <a:rPr lang="de-CH" sz="2400" dirty="0" err="1">
                <a:solidFill>
                  <a:schemeClr val="bg1"/>
                </a:solidFill>
                <a:latin typeface="Arial" panose="020B0604020202020204" pitchFamily="34" charset="0"/>
                <a:cs typeface="Arial" panose="020B0604020202020204" pitchFamily="34" charset="0"/>
              </a:rPr>
              <a:t>the</a:t>
            </a:r>
            <a:r>
              <a:rPr lang="de-CH" sz="2400" dirty="0">
                <a:solidFill>
                  <a:schemeClr val="bg1"/>
                </a:solidFill>
                <a:latin typeface="Arial" panose="020B0604020202020204" pitchFamily="34" charset="0"/>
                <a:cs typeface="Arial" panose="020B0604020202020204" pitchFamily="34" charset="0"/>
              </a:rPr>
              <a:t> mini-q</a:t>
            </a:r>
          </a:p>
          <a:p>
            <a:r>
              <a:rPr lang="de-CH" sz="2400" dirty="0" err="1">
                <a:solidFill>
                  <a:schemeClr val="bg1"/>
                </a:solidFill>
                <a:latin typeface="Arial" panose="020B0604020202020204" pitchFamily="34" charset="0"/>
                <a:cs typeface="Arial" panose="020B0604020202020204" pitchFamily="34" charset="0"/>
              </a:rPr>
              <a:t>Evidence</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from</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prior</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studies</a:t>
            </a:r>
            <a:endParaRPr lang="de-CH" sz="2400" dirty="0">
              <a:solidFill>
                <a:schemeClr val="bg1"/>
              </a:solidFill>
              <a:latin typeface="Arial" panose="020B0604020202020204" pitchFamily="34" charset="0"/>
              <a:cs typeface="Arial" panose="020B0604020202020204" pitchFamily="34" charset="0"/>
            </a:endParaRPr>
          </a:p>
          <a:p>
            <a:endParaRPr lang="de-CH" i="1" dirty="0">
              <a:solidFill>
                <a:schemeClr val="bg1"/>
              </a:solidFill>
              <a:latin typeface="Arial" panose="020B0604020202020204" pitchFamily="34" charset="0"/>
              <a:cs typeface="Arial" panose="020B0604020202020204" pitchFamily="34" charset="0"/>
            </a:endParaRPr>
          </a:p>
          <a:p>
            <a:r>
              <a:rPr lang="de-CH" b="1" dirty="0" err="1">
                <a:solidFill>
                  <a:schemeClr val="bg1"/>
                </a:solidFill>
                <a:latin typeface="Arial" panose="020B0604020202020204" pitchFamily="34" charset="0"/>
                <a:cs typeface="Arial" panose="020B0604020202020204" pitchFamily="34" charset="0"/>
              </a:rPr>
              <a:t>Convergent</a:t>
            </a:r>
            <a:r>
              <a:rPr lang="de-CH" b="1" dirty="0">
                <a:solidFill>
                  <a:schemeClr val="bg1"/>
                </a:solidFill>
                <a:latin typeface="Arial" panose="020B0604020202020204" pitchFamily="34" charset="0"/>
                <a:cs typeface="Arial" panose="020B0604020202020204" pitchFamily="34" charset="0"/>
              </a:rPr>
              <a:t>:</a:t>
            </a:r>
          </a:p>
          <a:p>
            <a:endParaRPr lang="de-CH" i="1" dirty="0">
              <a:solidFill>
                <a:schemeClr val="bg1"/>
              </a:solidFill>
              <a:latin typeface="Arial" panose="020B0604020202020204" pitchFamily="34" charset="0"/>
              <a:cs typeface="Arial" panose="020B0604020202020204" pitchFamily="34" charset="0"/>
            </a:endParaRPr>
          </a:p>
          <a:p>
            <a:r>
              <a:rPr lang="de-CH" dirty="0" err="1">
                <a:solidFill>
                  <a:schemeClr val="bg1"/>
                </a:solidFill>
                <a:latin typeface="Arial" panose="020B0604020202020204" pitchFamily="34" charset="0"/>
                <a:cs typeface="Arial" panose="020B0604020202020204" pitchFamily="34" charset="0"/>
              </a:rPr>
              <a:t>Intelligence</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structure</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test</a:t>
            </a:r>
            <a:r>
              <a:rPr lang="de-CH" dirty="0">
                <a:solidFill>
                  <a:schemeClr val="bg1"/>
                </a:solidFill>
                <a:latin typeface="Arial" panose="020B0604020202020204" pitchFamily="34" charset="0"/>
                <a:cs typeface="Arial" panose="020B0604020202020204" pitchFamily="34" charset="0"/>
              </a:rPr>
              <a:t>:  </a:t>
            </a:r>
            <a:r>
              <a:rPr lang="de-CH" i="1" dirty="0">
                <a:solidFill>
                  <a:schemeClr val="bg1"/>
                </a:solidFill>
                <a:latin typeface="Arial" panose="020B0604020202020204" pitchFamily="34" charset="0"/>
                <a:cs typeface="Arial" panose="020B0604020202020204" pitchFamily="34" charset="0"/>
              </a:rPr>
              <a:t>r</a:t>
            </a:r>
            <a:r>
              <a:rPr lang="de-CH" dirty="0">
                <a:solidFill>
                  <a:schemeClr val="bg1"/>
                </a:solidFill>
                <a:latin typeface="Arial" panose="020B0604020202020204" pitchFamily="34" charset="0"/>
                <a:cs typeface="Arial" panose="020B0604020202020204" pitchFamily="34" charset="0"/>
              </a:rPr>
              <a:t> = .25/.47 (Weise et al., 2024) </a:t>
            </a:r>
            <a:r>
              <a:rPr lang="de-CH" i="1" dirty="0">
                <a:solidFill>
                  <a:schemeClr val="bg1"/>
                </a:solidFill>
                <a:latin typeface="Arial" panose="020B0604020202020204" pitchFamily="34" charset="0"/>
                <a:cs typeface="Arial" panose="020B0604020202020204" pitchFamily="34" charset="0"/>
              </a:rPr>
              <a:t>&lt;- </a:t>
            </a:r>
            <a:r>
              <a:rPr lang="de-CH" i="1" dirty="0" err="1">
                <a:solidFill>
                  <a:schemeClr val="bg1"/>
                </a:solidFill>
                <a:latin typeface="Arial" panose="020B0604020202020204" pitchFamily="34" charset="0"/>
                <a:cs typeface="Arial" panose="020B0604020202020204" pitchFamily="34" charset="0"/>
              </a:rPr>
              <a:t>less</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speeded</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measure</a:t>
            </a:r>
            <a:endParaRPr lang="de-CH" i="1" dirty="0">
              <a:solidFill>
                <a:schemeClr val="bg1"/>
              </a:solidFill>
              <a:latin typeface="Arial" panose="020B0604020202020204" pitchFamily="34" charset="0"/>
              <a:cs typeface="Arial" panose="020B0604020202020204" pitchFamily="34" charset="0"/>
            </a:endParaRPr>
          </a:p>
          <a:p>
            <a:endParaRPr lang="de-CH" i="1" dirty="0">
              <a:solidFill>
                <a:schemeClr val="bg1"/>
              </a:solidFill>
              <a:latin typeface="Arial" panose="020B0604020202020204" pitchFamily="34" charset="0"/>
              <a:cs typeface="Arial" panose="020B0604020202020204" pitchFamily="34" charset="0"/>
            </a:endParaRPr>
          </a:p>
          <a:p>
            <a:r>
              <a:rPr lang="de-CH" dirty="0" err="1">
                <a:solidFill>
                  <a:schemeClr val="bg1"/>
                </a:solidFill>
                <a:latin typeface="Arial" panose="020B0604020202020204" pitchFamily="34" charset="0"/>
                <a:cs typeface="Arial" panose="020B0604020202020204" pitchFamily="34" charset="0"/>
              </a:rPr>
              <a:t>Complex</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problem</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solving</a:t>
            </a:r>
            <a:r>
              <a:rPr lang="de-CH" dirty="0">
                <a:solidFill>
                  <a:schemeClr val="bg1"/>
                </a:solidFill>
                <a:latin typeface="Arial" panose="020B0604020202020204" pitchFamily="34" charset="0"/>
                <a:cs typeface="Arial" panose="020B0604020202020204" pitchFamily="34" charset="0"/>
              </a:rPr>
              <a:t>: </a:t>
            </a:r>
            <a:r>
              <a:rPr lang="de-CH" i="1" dirty="0">
                <a:solidFill>
                  <a:schemeClr val="bg1"/>
                </a:solidFill>
                <a:latin typeface="Arial" panose="020B0604020202020204" pitchFamily="34" charset="0"/>
                <a:cs typeface="Arial" panose="020B0604020202020204" pitchFamily="34" charset="0"/>
              </a:rPr>
              <a:t>r </a:t>
            </a:r>
            <a:r>
              <a:rPr lang="de-CH" dirty="0">
                <a:solidFill>
                  <a:schemeClr val="bg1"/>
                </a:solidFill>
                <a:latin typeface="Arial" panose="020B0604020202020204" pitchFamily="34" charset="0"/>
                <a:cs typeface="Arial" panose="020B0604020202020204" pitchFamily="34" charset="0"/>
              </a:rPr>
              <a:t>= .18/.28 (Gigl et al., </a:t>
            </a:r>
            <a:r>
              <a:rPr lang="de-CH" dirty="0" err="1">
                <a:solidFill>
                  <a:schemeClr val="bg1"/>
                </a:solidFill>
                <a:latin typeface="Arial" panose="020B0604020202020204" pitchFamily="34" charset="0"/>
                <a:cs typeface="Arial" panose="020B0604020202020204" pitchFamily="34" charset="0"/>
              </a:rPr>
              <a:t>n.d</a:t>
            </a:r>
            <a:r>
              <a:rPr lang="de-CH" dirty="0">
                <a:solidFill>
                  <a:schemeClr val="bg1"/>
                </a:solidFill>
                <a:latin typeface="Arial" panose="020B0604020202020204" pitchFamily="34" charset="0"/>
                <a:cs typeface="Arial" panose="020B0604020202020204" pitchFamily="34" charset="0"/>
              </a:rPr>
              <a:t>.) </a:t>
            </a:r>
            <a:r>
              <a:rPr lang="de-CH" i="1" dirty="0">
                <a:solidFill>
                  <a:schemeClr val="bg1"/>
                </a:solidFill>
                <a:latin typeface="Arial" panose="020B0604020202020204" pitchFamily="34" charset="0"/>
                <a:cs typeface="Arial" panose="020B0604020202020204" pitchFamily="34" charset="0"/>
              </a:rPr>
              <a:t>&lt;- power </a:t>
            </a:r>
            <a:r>
              <a:rPr lang="de-CH" i="1" dirty="0" err="1">
                <a:solidFill>
                  <a:schemeClr val="bg1"/>
                </a:solidFill>
                <a:latin typeface="Arial" panose="020B0604020202020204" pitchFamily="34" charset="0"/>
                <a:cs typeface="Arial" panose="020B0604020202020204" pitchFamily="34" charset="0"/>
              </a:rPr>
              <a:t>measure</a:t>
            </a:r>
            <a:endParaRPr lang="de-CH" i="1"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a:p>
            <a:r>
              <a:rPr lang="de-CH" dirty="0">
                <a:solidFill>
                  <a:schemeClr val="bg1"/>
                </a:solidFill>
                <a:latin typeface="Arial" panose="020B0604020202020204" pitchFamily="34" charset="0"/>
                <a:cs typeface="Arial" panose="020B0604020202020204" pitchFamily="34" charset="0"/>
              </a:rPr>
              <a:t>GPA: </a:t>
            </a:r>
            <a:r>
              <a:rPr lang="de-CH" i="1" dirty="0">
                <a:solidFill>
                  <a:schemeClr val="bg1"/>
                </a:solidFill>
                <a:latin typeface="Arial" panose="020B0604020202020204" pitchFamily="34" charset="0"/>
                <a:cs typeface="Arial" panose="020B0604020202020204" pitchFamily="34" charset="0"/>
              </a:rPr>
              <a:t>r</a:t>
            </a:r>
            <a:r>
              <a:rPr lang="de-CH" dirty="0">
                <a:solidFill>
                  <a:schemeClr val="bg1"/>
                </a:solidFill>
                <a:latin typeface="Arial" panose="020B0604020202020204" pitchFamily="34" charset="0"/>
                <a:cs typeface="Arial" panose="020B0604020202020204" pitchFamily="34" charset="0"/>
              </a:rPr>
              <a:t> = .07/.25 (Weise et al., 2024) </a:t>
            </a:r>
            <a:r>
              <a:rPr lang="de-CH" i="1" dirty="0">
                <a:solidFill>
                  <a:schemeClr val="bg1"/>
                </a:solidFill>
                <a:latin typeface="Arial" panose="020B0604020202020204" pitchFamily="34" charset="0"/>
                <a:cs typeface="Arial" panose="020B0604020202020204" pitchFamily="34" charset="0"/>
              </a:rPr>
              <a:t>&lt;- </a:t>
            </a:r>
            <a:r>
              <a:rPr lang="de-CH" i="1" dirty="0" err="1">
                <a:solidFill>
                  <a:schemeClr val="bg1"/>
                </a:solidFill>
                <a:latin typeface="Arial" panose="020B0604020202020204" pitchFamily="34" charset="0"/>
                <a:cs typeface="Arial" panose="020B0604020202020204" pitchFamily="34" charset="0"/>
              </a:rPr>
              <a:t>eat</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this</a:t>
            </a:r>
            <a:r>
              <a:rPr lang="de-CH" i="1" dirty="0">
                <a:solidFill>
                  <a:schemeClr val="bg1"/>
                </a:solidFill>
                <a:latin typeface="Arial" panose="020B0604020202020204" pitchFamily="34" charset="0"/>
                <a:cs typeface="Arial" panose="020B0604020202020204" pitchFamily="34" charset="0"/>
              </a:rPr>
              <a:t>!</a:t>
            </a:r>
          </a:p>
          <a:p>
            <a:endParaRPr lang="de-CH" dirty="0">
              <a:solidFill>
                <a:schemeClr val="bg1"/>
              </a:solidFill>
              <a:latin typeface="Arial" panose="020B0604020202020204" pitchFamily="34" charset="0"/>
              <a:cs typeface="Arial" panose="020B0604020202020204" pitchFamily="34" charset="0"/>
            </a:endParaRPr>
          </a:p>
          <a:p>
            <a:r>
              <a:rPr lang="de-CH" dirty="0">
                <a:solidFill>
                  <a:schemeClr val="bg1"/>
                </a:solidFill>
                <a:latin typeface="Arial" panose="020B0604020202020204" pitchFamily="34" charset="0"/>
                <a:cs typeface="Arial" panose="020B0604020202020204" pitchFamily="34" charset="0"/>
              </a:rPr>
              <a:t>Age: </a:t>
            </a:r>
            <a:r>
              <a:rPr lang="de-CH" i="1" dirty="0">
                <a:solidFill>
                  <a:schemeClr val="bg1"/>
                </a:solidFill>
                <a:latin typeface="Arial" panose="020B0604020202020204" pitchFamily="34" charset="0"/>
                <a:cs typeface="Arial" panose="020B0604020202020204" pitchFamily="34" charset="0"/>
              </a:rPr>
              <a:t>r</a:t>
            </a:r>
            <a:r>
              <a:rPr lang="de-CH" dirty="0">
                <a:solidFill>
                  <a:schemeClr val="bg1"/>
                </a:solidFill>
                <a:latin typeface="Arial" panose="020B0604020202020204" pitchFamily="34" charset="0"/>
                <a:cs typeface="Arial" panose="020B0604020202020204" pitchFamily="34" charset="0"/>
              </a:rPr>
              <a:t> = -.29/-.45/-.50 (e.g., Schubert et al., 2023)</a:t>
            </a:r>
          </a:p>
          <a:p>
            <a:endParaRPr lang="de-CH" dirty="0">
              <a:solidFill>
                <a:schemeClr val="bg1"/>
              </a:solidFill>
              <a:latin typeface="Arial" panose="020B0604020202020204" pitchFamily="34" charset="0"/>
              <a:cs typeface="Arial" panose="020B0604020202020204" pitchFamily="34" charset="0"/>
            </a:endParaRPr>
          </a:p>
          <a:p>
            <a:r>
              <a:rPr lang="de-CH" dirty="0">
                <a:solidFill>
                  <a:schemeClr val="bg1"/>
                </a:solidFill>
                <a:latin typeface="Arial" panose="020B0604020202020204" pitchFamily="34" charset="0"/>
                <a:cs typeface="Arial" panose="020B0604020202020204" pitchFamily="34" charset="0"/>
              </a:rPr>
              <a:t>Memory </a:t>
            </a:r>
            <a:r>
              <a:rPr lang="de-CH" dirty="0" err="1">
                <a:solidFill>
                  <a:schemeClr val="bg1"/>
                </a:solidFill>
                <a:latin typeface="Arial" panose="020B0604020202020204" pitchFamily="34" charset="0"/>
                <a:cs typeface="Arial" panose="020B0604020202020204" pitchFamily="34" charset="0"/>
              </a:rPr>
              <a:t>updating</a:t>
            </a:r>
            <a:r>
              <a:rPr lang="de-CH" dirty="0">
                <a:solidFill>
                  <a:schemeClr val="bg1"/>
                </a:solidFill>
                <a:latin typeface="Arial" panose="020B0604020202020204" pitchFamily="34" charset="0"/>
                <a:cs typeface="Arial" panose="020B0604020202020204" pitchFamily="34" charset="0"/>
              </a:rPr>
              <a:t>: </a:t>
            </a:r>
            <a:r>
              <a:rPr lang="de-CH" i="1" dirty="0">
                <a:solidFill>
                  <a:schemeClr val="bg1"/>
                </a:solidFill>
                <a:latin typeface="Arial" panose="020B0604020202020204" pitchFamily="34" charset="0"/>
                <a:cs typeface="Arial" panose="020B0604020202020204" pitchFamily="34" charset="0"/>
              </a:rPr>
              <a:t>r</a:t>
            </a:r>
            <a:r>
              <a:rPr lang="de-CH" dirty="0">
                <a:solidFill>
                  <a:schemeClr val="bg1"/>
                </a:solidFill>
                <a:latin typeface="Arial" panose="020B0604020202020204" pitchFamily="34" charset="0"/>
                <a:cs typeface="Arial" panose="020B0604020202020204" pitchFamily="34" charset="0"/>
              </a:rPr>
              <a:t> = .47 (Schubert et al., 2023) </a:t>
            </a:r>
            <a:r>
              <a:rPr lang="de-CH" i="1" dirty="0">
                <a:solidFill>
                  <a:schemeClr val="bg1"/>
                </a:solidFill>
                <a:latin typeface="Arial" panose="020B0604020202020204" pitchFamily="34" charset="0"/>
                <a:cs typeface="Arial" panose="020B0604020202020204" pitchFamily="34" charset="0"/>
              </a:rPr>
              <a:t>&lt;- </a:t>
            </a:r>
            <a:r>
              <a:rPr lang="de-CH" i="1" dirty="0" err="1">
                <a:solidFill>
                  <a:schemeClr val="bg1"/>
                </a:solidFill>
                <a:latin typeface="Arial" panose="020B0604020202020204" pitchFamily="34" charset="0"/>
                <a:cs typeface="Arial" panose="020B0604020202020204" pitchFamily="34" charset="0"/>
              </a:rPr>
              <a:t>interesting</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Makes</a:t>
            </a:r>
            <a:r>
              <a:rPr lang="de-CH" i="1" dirty="0">
                <a:solidFill>
                  <a:schemeClr val="bg1"/>
                </a:solidFill>
                <a:latin typeface="Arial" panose="020B0604020202020204" pitchFamily="34" charset="0"/>
                <a:cs typeface="Arial" panose="020B0604020202020204" pitchFamily="34" charset="0"/>
              </a:rPr>
              <a:t> sense – so </a:t>
            </a:r>
            <a:r>
              <a:rPr lang="de-CH" i="1" dirty="0" err="1">
                <a:solidFill>
                  <a:schemeClr val="bg1"/>
                </a:solidFill>
                <a:latin typeface="Arial" panose="020B0604020202020204" pitchFamily="34" charset="0"/>
                <a:cs typeface="Arial" panose="020B0604020202020204" pitchFamily="34" charset="0"/>
              </a:rPr>
              <a:t>many</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items</a:t>
            </a:r>
            <a:r>
              <a:rPr lang="de-CH" i="1" dirty="0">
                <a:solidFill>
                  <a:schemeClr val="bg1"/>
                </a:solidFill>
                <a:latin typeface="Arial" panose="020B0604020202020204" pitchFamily="34" charset="0"/>
                <a:cs typeface="Arial" panose="020B0604020202020204" pitchFamily="34" charset="0"/>
              </a:rPr>
              <a:t> in so </a:t>
            </a:r>
            <a:r>
              <a:rPr lang="de-CH" i="1" dirty="0" err="1">
                <a:solidFill>
                  <a:schemeClr val="bg1"/>
                </a:solidFill>
                <a:latin typeface="Arial" panose="020B0604020202020204" pitchFamily="34" charset="0"/>
                <a:cs typeface="Arial" panose="020B0604020202020204" pitchFamily="34" charset="0"/>
              </a:rPr>
              <a:t>little</a:t>
            </a:r>
            <a:r>
              <a:rPr lang="de-CH" i="1" dirty="0">
                <a:solidFill>
                  <a:schemeClr val="bg1"/>
                </a:solidFill>
                <a:latin typeface="Arial" panose="020B0604020202020204" pitchFamily="34" charset="0"/>
                <a:cs typeface="Arial" panose="020B0604020202020204" pitchFamily="34" charset="0"/>
              </a:rPr>
              <a:t> time!</a:t>
            </a:r>
          </a:p>
          <a:p>
            <a:endParaRPr lang="de-CH" dirty="0">
              <a:solidFill>
                <a:schemeClr val="bg1"/>
              </a:solidFill>
              <a:latin typeface="Arial" panose="020B0604020202020204" pitchFamily="34" charset="0"/>
              <a:cs typeface="Arial" panose="020B0604020202020204" pitchFamily="34" charset="0"/>
            </a:endParaRPr>
          </a:p>
          <a:p>
            <a:r>
              <a:rPr lang="de-CH" dirty="0" err="1">
                <a:solidFill>
                  <a:schemeClr val="bg1"/>
                </a:solidFill>
                <a:latin typeface="Arial" panose="020B0604020202020204" pitchFamily="34" charset="0"/>
                <a:cs typeface="Arial" panose="020B0604020202020204" pitchFamily="34" charset="0"/>
              </a:rPr>
              <a:t>Reaction</a:t>
            </a:r>
            <a:r>
              <a:rPr lang="de-CH" dirty="0">
                <a:solidFill>
                  <a:schemeClr val="bg1"/>
                </a:solidFill>
                <a:latin typeface="Arial" panose="020B0604020202020204" pitchFamily="34" charset="0"/>
                <a:cs typeface="Arial" panose="020B0604020202020204" pitchFamily="34" charset="0"/>
              </a:rPr>
              <a:t> time </a:t>
            </a:r>
            <a:r>
              <a:rPr lang="de-CH" dirty="0" err="1">
                <a:solidFill>
                  <a:schemeClr val="bg1"/>
                </a:solidFill>
                <a:latin typeface="Arial" panose="020B0604020202020204" pitchFamily="34" charset="0"/>
                <a:cs typeface="Arial" panose="020B0604020202020204" pitchFamily="34" charset="0"/>
              </a:rPr>
              <a:t>measures</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working</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memory</a:t>
            </a:r>
            <a:r>
              <a:rPr lang="de-CH" dirty="0">
                <a:solidFill>
                  <a:schemeClr val="bg1"/>
                </a:solidFill>
                <a:latin typeface="Arial" panose="020B0604020202020204" pitchFamily="34" charset="0"/>
                <a:cs typeface="Arial" panose="020B0604020202020204" pitchFamily="34" charset="0"/>
              </a:rPr>
              <a:t>; Posner): </a:t>
            </a:r>
            <a:r>
              <a:rPr lang="de-CH" i="1" dirty="0">
                <a:solidFill>
                  <a:schemeClr val="bg1"/>
                </a:solidFill>
                <a:latin typeface="Arial" panose="020B0604020202020204" pitchFamily="34" charset="0"/>
                <a:cs typeface="Arial" panose="020B0604020202020204" pitchFamily="34" charset="0"/>
              </a:rPr>
              <a:t>r</a:t>
            </a:r>
            <a:r>
              <a:rPr lang="de-CH" dirty="0">
                <a:solidFill>
                  <a:schemeClr val="bg1"/>
                </a:solidFill>
                <a:latin typeface="Arial" panose="020B0604020202020204" pitchFamily="34" charset="0"/>
                <a:cs typeface="Arial" panose="020B0604020202020204" pitchFamily="34" charset="0"/>
              </a:rPr>
              <a:t> = -.35 - -.45 (Schubert et al., 2023) </a:t>
            </a:r>
            <a:r>
              <a:rPr lang="de-CH" i="1" dirty="0">
                <a:solidFill>
                  <a:schemeClr val="bg1"/>
                </a:solidFill>
                <a:latin typeface="Arial" panose="020B0604020202020204" pitchFamily="34" charset="0"/>
                <a:cs typeface="Arial" panose="020B0604020202020204" pitchFamily="34" charset="0"/>
              </a:rPr>
              <a:t>&lt;- </a:t>
            </a:r>
            <a:r>
              <a:rPr lang="de-CH" i="1" dirty="0" err="1">
                <a:solidFill>
                  <a:schemeClr val="bg1"/>
                </a:solidFill>
                <a:latin typeface="Arial" panose="020B0604020202020204" pitchFamily="34" charset="0"/>
                <a:cs typeface="Arial" panose="020B0604020202020204" pitchFamily="34" charset="0"/>
              </a:rPr>
              <a:t>higher</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than</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with</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accuracy</a:t>
            </a:r>
            <a:r>
              <a:rPr lang="de-CH" i="1" dirty="0">
                <a:solidFill>
                  <a:schemeClr val="bg1"/>
                </a:solidFill>
                <a:latin typeface="Arial" panose="020B0604020202020204" pitchFamily="34" charset="0"/>
                <a:cs typeface="Arial" panose="020B0604020202020204" pitchFamily="34" charset="0"/>
              </a:rPr>
              <a:t>!</a:t>
            </a:r>
          </a:p>
          <a:p>
            <a:endParaRPr lang="de-CH" i="1"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p:txBody>
      </p:sp>
      <p:pic>
        <p:nvPicPr>
          <p:cNvPr id="2" name="Grafik 1">
            <a:extLst>
              <a:ext uri="{FF2B5EF4-FFF2-40B4-BE49-F238E27FC236}">
                <a16:creationId xmlns:a16="http://schemas.microsoft.com/office/drawing/2014/main" id="{698C2A00-50F0-43CB-39D7-37049A1C8A7E}"/>
              </a:ext>
            </a:extLst>
          </p:cNvPr>
          <p:cNvPicPr>
            <a:picLocks noChangeAspect="1"/>
          </p:cNvPicPr>
          <p:nvPr/>
        </p:nvPicPr>
        <p:blipFill>
          <a:blip r:embed="rId3"/>
          <a:stretch>
            <a:fillRect/>
          </a:stretch>
        </p:blipFill>
        <p:spPr>
          <a:xfrm>
            <a:off x="382242" y="5467928"/>
            <a:ext cx="2762720" cy="1265340"/>
          </a:xfrm>
          <a:prstGeom prst="rect">
            <a:avLst/>
          </a:prstGeom>
        </p:spPr>
      </p:pic>
      <p:sp>
        <p:nvSpPr>
          <p:cNvPr id="3" name="Textfeld 2">
            <a:extLst>
              <a:ext uri="{FF2B5EF4-FFF2-40B4-BE49-F238E27FC236}">
                <a16:creationId xmlns:a16="http://schemas.microsoft.com/office/drawing/2014/main" id="{323EAD9F-7E55-91CB-12DF-C2996FE96832}"/>
              </a:ext>
            </a:extLst>
          </p:cNvPr>
          <p:cNvSpPr txBox="1"/>
          <p:nvPr/>
        </p:nvSpPr>
        <p:spPr>
          <a:xfrm>
            <a:off x="3694545" y="5781964"/>
            <a:ext cx="7546110" cy="646331"/>
          </a:xfrm>
          <a:prstGeom prst="rect">
            <a:avLst/>
          </a:prstGeom>
          <a:noFill/>
        </p:spPr>
        <p:txBody>
          <a:bodyPr wrap="square" rtlCol="0">
            <a:spAutoFit/>
          </a:bodyPr>
          <a:lstStyle/>
          <a:p>
            <a:r>
              <a:rPr lang="de-CH" dirty="0">
                <a:solidFill>
                  <a:schemeClr val="bg1"/>
                </a:solidFill>
                <a:latin typeface="Arial" panose="020B0604020202020204" pitchFamily="34" charset="0"/>
                <a:cs typeface="Arial" panose="020B0604020202020204" pitchFamily="34" charset="0"/>
              </a:rPr>
              <a:t>The mini-q </a:t>
            </a:r>
            <a:r>
              <a:rPr lang="de-CH" dirty="0" err="1">
                <a:solidFill>
                  <a:schemeClr val="bg1"/>
                </a:solidFill>
                <a:latin typeface="Arial" panose="020B0604020202020204" pitchFamily="34" charset="0"/>
                <a:cs typeface="Arial" panose="020B0604020202020204" pitchFamily="34" charset="0"/>
              </a:rPr>
              <a:t>measures</a:t>
            </a:r>
            <a:r>
              <a:rPr lang="de-CH" dirty="0">
                <a:solidFill>
                  <a:schemeClr val="bg1"/>
                </a:solidFill>
                <a:latin typeface="Arial" panose="020B0604020202020204" pitchFamily="34" charset="0"/>
                <a:cs typeface="Arial" panose="020B0604020202020204" pitchFamily="34" charset="0"/>
              </a:rPr>
              <a:t> a </a:t>
            </a:r>
            <a:r>
              <a:rPr lang="de-CH" dirty="0" err="1">
                <a:solidFill>
                  <a:schemeClr val="bg1"/>
                </a:solidFill>
                <a:latin typeface="Arial" panose="020B0604020202020204" pitchFamily="34" charset="0"/>
                <a:cs typeface="Arial" panose="020B0604020202020204" pitchFamily="34" charset="0"/>
              </a:rPr>
              <a:t>lot</a:t>
            </a:r>
            <a:r>
              <a:rPr lang="de-CH" dirty="0">
                <a:solidFill>
                  <a:schemeClr val="bg1"/>
                </a:solidFill>
                <a:latin typeface="Arial" panose="020B0604020202020204" pitchFamily="34" charset="0"/>
                <a:cs typeface="Arial" panose="020B0604020202020204" pitchFamily="34" charset="0"/>
              </a:rPr>
              <a:t> of </a:t>
            </a:r>
            <a:r>
              <a:rPr lang="de-CH" dirty="0" err="1">
                <a:solidFill>
                  <a:schemeClr val="bg1"/>
                </a:solidFill>
                <a:latin typeface="Arial" panose="020B0604020202020204" pitchFamily="34" charset="0"/>
                <a:cs typeface="Arial" panose="020B0604020202020204" pitchFamily="34" charset="0"/>
              </a:rPr>
              <a:t>processing</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speed</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updating</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attention</a:t>
            </a:r>
            <a:r>
              <a:rPr lang="de-CH" dirty="0">
                <a:solidFill>
                  <a:schemeClr val="bg1"/>
                </a:solidFill>
                <a:latin typeface="Arial" panose="020B0604020202020204" pitchFamily="34" charset="0"/>
                <a:cs typeface="Arial" panose="020B0604020202020204" pitchFamily="34" charset="0"/>
              </a:rPr>
              <a:t>, and </a:t>
            </a:r>
            <a:r>
              <a:rPr lang="de-CH" dirty="0" err="1">
                <a:solidFill>
                  <a:schemeClr val="bg1"/>
                </a:solidFill>
                <a:latin typeface="Arial" panose="020B0604020202020204" pitchFamily="34" charset="0"/>
                <a:cs typeface="Arial" panose="020B0604020202020204" pitchFamily="34" charset="0"/>
              </a:rPr>
              <a:t>rather</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little</a:t>
            </a:r>
            <a:r>
              <a:rPr lang="de-CH" dirty="0">
                <a:solidFill>
                  <a:schemeClr val="bg1"/>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169225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5" name="Grafik 4">
            <a:extLst>
              <a:ext uri="{FF2B5EF4-FFF2-40B4-BE49-F238E27FC236}">
                <a16:creationId xmlns:a16="http://schemas.microsoft.com/office/drawing/2014/main" id="{5DB54F13-37FF-C2DE-5358-438F3D5F39EF}"/>
              </a:ext>
            </a:extLst>
          </p:cNvPr>
          <p:cNvPicPr>
            <a:picLocks noChangeAspect="1"/>
          </p:cNvPicPr>
          <p:nvPr/>
        </p:nvPicPr>
        <p:blipFill>
          <a:blip r:embed="rId3"/>
          <a:stretch>
            <a:fillRect/>
          </a:stretch>
        </p:blipFill>
        <p:spPr>
          <a:xfrm>
            <a:off x="614218" y="2332473"/>
            <a:ext cx="5011616" cy="2685175"/>
          </a:xfrm>
          <a:prstGeom prst="rect">
            <a:avLst/>
          </a:prstGeom>
        </p:spPr>
      </p:pic>
      <p:sp>
        <p:nvSpPr>
          <p:cNvPr id="8" name="Textfeld 7">
            <a:extLst>
              <a:ext uri="{FF2B5EF4-FFF2-40B4-BE49-F238E27FC236}">
                <a16:creationId xmlns:a16="http://schemas.microsoft.com/office/drawing/2014/main" id="{405FC238-5630-7809-CA01-B2B8BAFD3B3E}"/>
              </a:ext>
            </a:extLst>
          </p:cNvPr>
          <p:cNvSpPr txBox="1"/>
          <p:nvPr/>
        </p:nvSpPr>
        <p:spPr>
          <a:xfrm>
            <a:off x="355600" y="1030017"/>
            <a:ext cx="6105236" cy="1200329"/>
          </a:xfrm>
          <a:prstGeom prst="rect">
            <a:avLst/>
          </a:prstGeom>
          <a:noFill/>
        </p:spPr>
        <p:txBody>
          <a:bodyPr wrap="square">
            <a:spAutoFit/>
          </a:bodyPr>
          <a:lstStyle/>
          <a:p>
            <a:r>
              <a:rPr lang="de-CH" i="1" dirty="0">
                <a:solidFill>
                  <a:schemeClr val="bg1"/>
                </a:solidFill>
                <a:latin typeface="Arial" panose="020B0604020202020204" pitchFamily="34" charset="0"/>
                <a:cs typeface="Arial" panose="020B0604020202020204" pitchFamily="34" charset="0"/>
              </a:rPr>
              <a:t>«</a:t>
            </a:r>
            <a:r>
              <a:rPr lang="en-US" i="1" dirty="0">
                <a:solidFill>
                  <a:schemeClr val="bg1"/>
                </a:solidFill>
                <a:latin typeface="Arial" panose="020B0604020202020204" pitchFamily="34" charset="0"/>
                <a:cs typeface="Arial" panose="020B0604020202020204" pitchFamily="34" charset="0"/>
              </a:rPr>
              <a:t>Working memory capacity accounted for the majority (54%) of the association between test performance and general cognitive abilities, whereas individual differences in processing speed did not contribute to this relationship</a:t>
            </a:r>
            <a:r>
              <a:rPr lang="de-CH" i="1" dirty="0">
                <a:solidFill>
                  <a:schemeClr val="bg1"/>
                </a:solidFill>
                <a:latin typeface="Arial" panose="020B0604020202020204" pitchFamily="34" charset="0"/>
                <a:cs typeface="Arial" panose="020B0604020202020204" pitchFamily="34" charset="0"/>
              </a:rPr>
              <a:t>»</a:t>
            </a:r>
          </a:p>
        </p:txBody>
      </p:sp>
      <p:pic>
        <p:nvPicPr>
          <p:cNvPr id="11" name="Grafik 10">
            <a:extLst>
              <a:ext uri="{FF2B5EF4-FFF2-40B4-BE49-F238E27FC236}">
                <a16:creationId xmlns:a16="http://schemas.microsoft.com/office/drawing/2014/main" id="{C14A9F2D-6CD8-9C16-3EB6-6C0626719CAD}"/>
              </a:ext>
            </a:extLst>
          </p:cNvPr>
          <p:cNvPicPr>
            <a:picLocks noChangeAspect="1"/>
          </p:cNvPicPr>
          <p:nvPr/>
        </p:nvPicPr>
        <p:blipFill>
          <a:blip r:embed="rId4"/>
          <a:stretch>
            <a:fillRect/>
          </a:stretch>
        </p:blipFill>
        <p:spPr>
          <a:xfrm>
            <a:off x="5752646" y="2332473"/>
            <a:ext cx="6439354" cy="2685175"/>
          </a:xfrm>
          <a:prstGeom prst="rect">
            <a:avLst/>
          </a:prstGeom>
        </p:spPr>
      </p:pic>
      <p:sp>
        <p:nvSpPr>
          <p:cNvPr id="12" name="Textfeld 11">
            <a:extLst>
              <a:ext uri="{FF2B5EF4-FFF2-40B4-BE49-F238E27FC236}">
                <a16:creationId xmlns:a16="http://schemas.microsoft.com/office/drawing/2014/main" id="{1EF1ADAD-835F-6923-BB7F-AB3EA4AC00F0}"/>
              </a:ext>
            </a:extLst>
          </p:cNvPr>
          <p:cNvSpPr txBox="1"/>
          <p:nvPr/>
        </p:nvSpPr>
        <p:spPr>
          <a:xfrm>
            <a:off x="7188388" y="2918691"/>
            <a:ext cx="554182" cy="369332"/>
          </a:xfrm>
          <a:prstGeom prst="rect">
            <a:avLst/>
          </a:prstGeom>
          <a:noFill/>
        </p:spPr>
        <p:txBody>
          <a:bodyPr wrap="square" rtlCol="0">
            <a:spAutoFit/>
          </a:bodyPr>
          <a:lstStyle/>
          <a:p>
            <a:r>
              <a:rPr lang="de-CH" dirty="0">
                <a:latin typeface="Arial" panose="020B0604020202020204" pitchFamily="34" charset="0"/>
                <a:cs typeface="Arial" panose="020B0604020202020204" pitchFamily="34" charset="0"/>
              </a:rPr>
              <a:t>.66</a:t>
            </a:r>
          </a:p>
        </p:txBody>
      </p:sp>
      <p:sp>
        <p:nvSpPr>
          <p:cNvPr id="13" name="Textfeld 12">
            <a:extLst>
              <a:ext uri="{FF2B5EF4-FFF2-40B4-BE49-F238E27FC236}">
                <a16:creationId xmlns:a16="http://schemas.microsoft.com/office/drawing/2014/main" id="{B0B9D1F9-E70F-4F14-2365-993F87CD4176}"/>
              </a:ext>
            </a:extLst>
          </p:cNvPr>
          <p:cNvSpPr txBox="1"/>
          <p:nvPr/>
        </p:nvSpPr>
        <p:spPr>
          <a:xfrm>
            <a:off x="7821079" y="4124036"/>
            <a:ext cx="554182" cy="369332"/>
          </a:xfrm>
          <a:prstGeom prst="rect">
            <a:avLst/>
          </a:prstGeom>
          <a:noFill/>
        </p:spPr>
        <p:txBody>
          <a:bodyPr wrap="square" rtlCol="0">
            <a:spAutoFit/>
          </a:bodyPr>
          <a:lstStyle/>
          <a:p>
            <a:r>
              <a:rPr lang="de-CH" dirty="0">
                <a:latin typeface="Arial" panose="020B0604020202020204" pitchFamily="34" charset="0"/>
                <a:cs typeface="Arial" panose="020B0604020202020204" pitchFamily="34" charset="0"/>
              </a:rPr>
              <a:t>.45</a:t>
            </a:r>
          </a:p>
        </p:txBody>
      </p:sp>
      <p:sp>
        <p:nvSpPr>
          <p:cNvPr id="14" name="Textfeld 13">
            <a:extLst>
              <a:ext uri="{FF2B5EF4-FFF2-40B4-BE49-F238E27FC236}">
                <a16:creationId xmlns:a16="http://schemas.microsoft.com/office/drawing/2014/main" id="{704ACDBD-A262-6A93-6716-EEEFCD7C56ED}"/>
              </a:ext>
            </a:extLst>
          </p:cNvPr>
          <p:cNvSpPr txBox="1"/>
          <p:nvPr/>
        </p:nvSpPr>
        <p:spPr>
          <a:xfrm>
            <a:off x="7920182" y="2858923"/>
            <a:ext cx="554182" cy="369332"/>
          </a:xfrm>
          <a:prstGeom prst="rect">
            <a:avLst/>
          </a:prstGeom>
          <a:noFill/>
        </p:spPr>
        <p:txBody>
          <a:bodyPr wrap="square" rtlCol="0">
            <a:spAutoFit/>
          </a:bodyPr>
          <a:lstStyle/>
          <a:p>
            <a:r>
              <a:rPr lang="de-CH" dirty="0">
                <a:latin typeface="Arial" panose="020B0604020202020204" pitchFamily="34" charset="0"/>
                <a:cs typeface="Arial" panose="020B0604020202020204" pitchFamily="34" charset="0"/>
              </a:rPr>
              <a:t>.06</a:t>
            </a:r>
          </a:p>
        </p:txBody>
      </p:sp>
      <p:sp>
        <p:nvSpPr>
          <p:cNvPr id="15" name="Textfeld 14">
            <a:extLst>
              <a:ext uri="{FF2B5EF4-FFF2-40B4-BE49-F238E27FC236}">
                <a16:creationId xmlns:a16="http://schemas.microsoft.com/office/drawing/2014/main" id="{6D831260-7350-0E83-8FEC-6CB29474A97A}"/>
              </a:ext>
            </a:extLst>
          </p:cNvPr>
          <p:cNvSpPr txBox="1"/>
          <p:nvPr/>
        </p:nvSpPr>
        <p:spPr>
          <a:xfrm>
            <a:off x="9251467" y="3043589"/>
            <a:ext cx="554182" cy="369332"/>
          </a:xfrm>
          <a:prstGeom prst="rect">
            <a:avLst/>
          </a:prstGeom>
          <a:noFill/>
        </p:spPr>
        <p:txBody>
          <a:bodyPr wrap="square" rtlCol="0">
            <a:spAutoFit/>
          </a:bodyPr>
          <a:lstStyle/>
          <a:p>
            <a:r>
              <a:rPr lang="de-CH" dirty="0">
                <a:latin typeface="Arial" panose="020B0604020202020204" pitchFamily="34" charset="0"/>
                <a:cs typeface="Arial" panose="020B0604020202020204" pitchFamily="34" charset="0"/>
              </a:rPr>
              <a:t>0</a:t>
            </a:r>
          </a:p>
        </p:txBody>
      </p:sp>
      <p:sp>
        <p:nvSpPr>
          <p:cNvPr id="16" name="Textfeld 15">
            <a:extLst>
              <a:ext uri="{FF2B5EF4-FFF2-40B4-BE49-F238E27FC236}">
                <a16:creationId xmlns:a16="http://schemas.microsoft.com/office/drawing/2014/main" id="{6F7B2746-BC39-BDBC-D686-D64D839BB8D4}"/>
              </a:ext>
            </a:extLst>
          </p:cNvPr>
          <p:cNvSpPr txBox="1"/>
          <p:nvPr/>
        </p:nvSpPr>
        <p:spPr>
          <a:xfrm>
            <a:off x="6475940" y="1168516"/>
            <a:ext cx="6105236" cy="923330"/>
          </a:xfrm>
          <a:prstGeom prst="rect">
            <a:avLst/>
          </a:prstGeom>
          <a:noFill/>
        </p:spPr>
        <p:txBody>
          <a:bodyPr wrap="square">
            <a:spAutoFit/>
          </a:bodyPr>
          <a:lstStyle/>
          <a:p>
            <a:r>
              <a:rPr lang="de-CH" i="1" dirty="0">
                <a:solidFill>
                  <a:schemeClr val="bg1"/>
                </a:solidFill>
                <a:latin typeface="Arial" panose="020B0604020202020204" pitchFamily="34" charset="0"/>
                <a:cs typeface="Arial" panose="020B0604020202020204" pitchFamily="34" charset="0"/>
              </a:rPr>
              <a:t>«</a:t>
            </a:r>
            <a:r>
              <a:rPr lang="en-US" i="1" dirty="0">
                <a:solidFill>
                  <a:schemeClr val="bg1"/>
                </a:solidFill>
                <a:latin typeface="Arial" panose="020B0604020202020204" pitchFamily="34" charset="0"/>
                <a:cs typeface="Arial" panose="020B0604020202020204" pitchFamily="34" charset="0"/>
              </a:rPr>
              <a:t>Working memory capacity and processing speed both together accounted for 44% for variation in cognitive abilities and had similar relations with the mini-q</a:t>
            </a:r>
            <a:endParaRPr lang="de-CH"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4438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Textfeld 8">
            <a:extLst>
              <a:ext uri="{FF2B5EF4-FFF2-40B4-BE49-F238E27FC236}">
                <a16:creationId xmlns:a16="http://schemas.microsoft.com/office/drawing/2014/main" id="{56B54253-4A8F-DF25-7A36-38CA6934DA3B}"/>
              </a:ext>
            </a:extLst>
          </p:cNvPr>
          <p:cNvSpPr txBox="1"/>
          <p:nvPr/>
        </p:nvSpPr>
        <p:spPr>
          <a:xfrm>
            <a:off x="765337" y="663942"/>
            <a:ext cx="8032300" cy="3877985"/>
          </a:xfrm>
          <a:prstGeom prst="rect">
            <a:avLst/>
          </a:prstGeom>
          <a:noFill/>
        </p:spPr>
        <p:txBody>
          <a:bodyPr wrap="square" rtlCol="0">
            <a:spAutoFit/>
          </a:bodyPr>
          <a:lstStyle/>
          <a:p>
            <a:r>
              <a:rPr lang="de-CH" sz="2400" dirty="0" err="1">
                <a:solidFill>
                  <a:schemeClr val="bg1"/>
                </a:solidFill>
                <a:latin typeface="Arial" panose="020B0604020202020204" pitchFamily="34" charset="0"/>
                <a:cs typeface="Arial" panose="020B0604020202020204" pitchFamily="34" charset="0"/>
              </a:rPr>
              <a:t>Reliability</a:t>
            </a:r>
            <a:r>
              <a:rPr lang="de-CH" sz="2400" dirty="0">
                <a:solidFill>
                  <a:schemeClr val="bg1"/>
                </a:solidFill>
                <a:latin typeface="Arial" panose="020B0604020202020204" pitchFamily="34" charset="0"/>
                <a:cs typeface="Arial" panose="020B0604020202020204" pitchFamily="34" charset="0"/>
              </a:rPr>
              <a:t> of </a:t>
            </a:r>
            <a:r>
              <a:rPr lang="de-CH" sz="2400" dirty="0" err="1">
                <a:solidFill>
                  <a:schemeClr val="bg1"/>
                </a:solidFill>
                <a:latin typeface="Arial" panose="020B0604020202020204" pitchFamily="34" charset="0"/>
                <a:cs typeface="Arial" panose="020B0604020202020204" pitchFamily="34" charset="0"/>
              </a:rPr>
              <a:t>the</a:t>
            </a:r>
            <a:r>
              <a:rPr lang="de-CH" sz="2400" dirty="0">
                <a:solidFill>
                  <a:schemeClr val="bg1"/>
                </a:solidFill>
                <a:latin typeface="Arial" panose="020B0604020202020204" pitchFamily="34" charset="0"/>
                <a:cs typeface="Arial" panose="020B0604020202020204" pitchFamily="34" charset="0"/>
              </a:rPr>
              <a:t> mini-q</a:t>
            </a:r>
          </a:p>
          <a:p>
            <a:r>
              <a:rPr lang="de-CH" sz="2400" dirty="0" err="1">
                <a:solidFill>
                  <a:schemeClr val="bg1"/>
                </a:solidFill>
                <a:latin typeface="Arial" panose="020B0604020202020204" pitchFamily="34" charset="0"/>
                <a:cs typeface="Arial" panose="020B0604020202020204" pitchFamily="34" charset="0"/>
              </a:rPr>
              <a:t>Evidence</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from</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prior</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studies</a:t>
            </a:r>
            <a:endParaRPr lang="de-CH" sz="2400" dirty="0">
              <a:solidFill>
                <a:schemeClr val="bg1"/>
              </a:solidFill>
              <a:latin typeface="Arial" panose="020B0604020202020204" pitchFamily="34" charset="0"/>
              <a:cs typeface="Arial" panose="020B0604020202020204" pitchFamily="34" charset="0"/>
            </a:endParaRPr>
          </a:p>
          <a:p>
            <a:endParaRPr lang="de-CH" i="1" dirty="0">
              <a:solidFill>
                <a:schemeClr val="bg1"/>
              </a:solidFill>
              <a:latin typeface="Arial" panose="020B0604020202020204" pitchFamily="34" charset="0"/>
              <a:cs typeface="Arial" panose="020B0604020202020204" pitchFamily="34" charset="0"/>
            </a:endParaRPr>
          </a:p>
          <a:p>
            <a:r>
              <a:rPr lang="de-CH" dirty="0">
                <a:solidFill>
                  <a:schemeClr val="bg1"/>
                </a:solidFill>
                <a:latin typeface="Arial" panose="020B0604020202020204" pitchFamily="34" charset="0"/>
                <a:cs typeface="Arial" panose="020B0604020202020204" pitchFamily="34" charset="0"/>
              </a:rPr>
              <a:t>Parallel </a:t>
            </a:r>
            <a:r>
              <a:rPr lang="de-CH" dirty="0" err="1">
                <a:solidFill>
                  <a:schemeClr val="bg1"/>
                </a:solidFill>
                <a:latin typeface="Arial" panose="020B0604020202020204" pitchFamily="34" charset="0"/>
                <a:cs typeface="Arial" panose="020B0604020202020204" pitchFamily="34" charset="0"/>
              </a:rPr>
              <a:t>test</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forms</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reliability</a:t>
            </a:r>
            <a:r>
              <a:rPr lang="de-CH" dirty="0">
                <a:solidFill>
                  <a:schemeClr val="bg1"/>
                </a:solidFill>
                <a:latin typeface="Arial" panose="020B0604020202020204" pitchFamily="34" charset="0"/>
                <a:cs typeface="Arial" panose="020B0604020202020204" pitchFamily="34" charset="0"/>
              </a:rPr>
              <a:t>:  r = .76/.80 (Weise et al., 2024)</a:t>
            </a:r>
          </a:p>
          <a:p>
            <a:endParaRPr lang="de-CH" dirty="0">
              <a:solidFill>
                <a:schemeClr val="bg1"/>
              </a:solidFill>
              <a:latin typeface="Arial" panose="020B0604020202020204" pitchFamily="34" charset="0"/>
              <a:cs typeface="Arial" panose="020B0604020202020204" pitchFamily="34" charset="0"/>
            </a:endParaRPr>
          </a:p>
          <a:p>
            <a:r>
              <a:rPr lang="de-CH" dirty="0">
                <a:solidFill>
                  <a:schemeClr val="bg1"/>
                </a:solidFill>
                <a:latin typeface="Arial" panose="020B0604020202020204" pitchFamily="34" charset="0"/>
                <a:cs typeface="Arial" panose="020B0604020202020204" pitchFamily="34" charset="0"/>
              </a:rPr>
              <a:t>Odd/</a:t>
            </a:r>
            <a:r>
              <a:rPr lang="de-CH" dirty="0" err="1">
                <a:solidFill>
                  <a:schemeClr val="bg1"/>
                </a:solidFill>
                <a:latin typeface="Arial" panose="020B0604020202020204" pitchFamily="34" charset="0"/>
                <a:cs typeface="Arial" panose="020B0604020202020204" pitchFamily="34" charset="0"/>
              </a:rPr>
              <a:t>even</a:t>
            </a:r>
            <a:r>
              <a:rPr lang="de-CH" dirty="0">
                <a:solidFill>
                  <a:schemeClr val="bg1"/>
                </a:solidFill>
                <a:latin typeface="Arial" panose="020B0604020202020204" pitchFamily="34" charset="0"/>
                <a:cs typeface="Arial" panose="020B0604020202020204" pitchFamily="34" charset="0"/>
              </a:rPr>
              <a:t>: r = .96/.99 (Weise et al., 2024)</a:t>
            </a:r>
          </a:p>
          <a:p>
            <a:endParaRPr lang="de-CH" dirty="0">
              <a:solidFill>
                <a:schemeClr val="bg1"/>
              </a:solidFill>
              <a:latin typeface="Arial" panose="020B0604020202020204" pitchFamily="34" charset="0"/>
              <a:cs typeface="Arial" panose="020B0604020202020204" pitchFamily="34" charset="0"/>
            </a:endParaRPr>
          </a:p>
          <a:p>
            <a:r>
              <a:rPr lang="de-CH" dirty="0">
                <a:solidFill>
                  <a:schemeClr val="bg1"/>
                </a:solidFill>
                <a:latin typeface="Arial" panose="020B0604020202020204" pitchFamily="34" charset="0"/>
                <a:cs typeface="Arial" panose="020B0604020202020204" pitchFamily="34" charset="0"/>
              </a:rPr>
              <a:t>Alpha = .94/.96 (Weise et al., 2024)</a:t>
            </a:r>
          </a:p>
          <a:p>
            <a:endParaRPr lang="de-CH" i="1" dirty="0">
              <a:solidFill>
                <a:schemeClr val="bg1"/>
              </a:solidFill>
              <a:latin typeface="Arial" panose="020B0604020202020204" pitchFamily="34" charset="0"/>
              <a:cs typeface="Arial" panose="020B0604020202020204" pitchFamily="34" charset="0"/>
            </a:endParaRPr>
          </a:p>
          <a:p>
            <a:r>
              <a:rPr lang="de-CH" dirty="0">
                <a:solidFill>
                  <a:schemeClr val="bg1"/>
                </a:solidFill>
                <a:latin typeface="Arial" panose="020B0604020202020204" pitchFamily="34" charset="0"/>
                <a:cs typeface="Arial" panose="020B0604020202020204" pitchFamily="34" charset="0"/>
              </a:rPr>
              <a:t>Alpha =</a:t>
            </a:r>
            <a:r>
              <a:rPr lang="de-CH" i="1" dirty="0">
                <a:solidFill>
                  <a:schemeClr val="bg1"/>
                </a:solidFill>
                <a:latin typeface="Arial" panose="020B0604020202020204" pitchFamily="34" charset="0"/>
                <a:cs typeface="Arial" panose="020B0604020202020204" pitchFamily="34" charset="0"/>
              </a:rPr>
              <a:t> .94/.95 </a:t>
            </a:r>
            <a:r>
              <a:rPr lang="de-CH" dirty="0">
                <a:solidFill>
                  <a:schemeClr val="bg1"/>
                </a:solidFill>
                <a:latin typeface="Arial" panose="020B0604020202020204" pitchFamily="34" charset="0"/>
                <a:cs typeface="Arial" panose="020B0604020202020204" pitchFamily="34" charset="0"/>
              </a:rPr>
              <a:t>(Wagner &amp; Monzel, 2023)</a:t>
            </a:r>
          </a:p>
          <a:p>
            <a:endParaRPr lang="de-CH" i="1" dirty="0">
              <a:solidFill>
                <a:schemeClr val="bg1"/>
              </a:solidFill>
              <a:latin typeface="Arial" panose="020B0604020202020204" pitchFamily="34" charset="0"/>
              <a:cs typeface="Arial" panose="020B0604020202020204" pitchFamily="34" charset="0"/>
            </a:endParaRPr>
          </a:p>
          <a:p>
            <a:endParaRPr lang="de-CH" i="1"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p:txBody>
      </p:sp>
      <p:sp>
        <p:nvSpPr>
          <p:cNvPr id="2" name="Textfeld 1">
            <a:extLst>
              <a:ext uri="{FF2B5EF4-FFF2-40B4-BE49-F238E27FC236}">
                <a16:creationId xmlns:a16="http://schemas.microsoft.com/office/drawing/2014/main" id="{5591EB64-CC6C-AB5E-8449-326D10AB57F9}"/>
              </a:ext>
            </a:extLst>
          </p:cNvPr>
          <p:cNvSpPr txBox="1"/>
          <p:nvPr/>
        </p:nvSpPr>
        <p:spPr>
          <a:xfrm>
            <a:off x="1108364" y="4722022"/>
            <a:ext cx="10806545" cy="1200329"/>
          </a:xfrm>
          <a:prstGeom prst="rect">
            <a:avLst/>
          </a:prstGeom>
          <a:noFill/>
        </p:spPr>
        <p:txBody>
          <a:bodyPr wrap="square" rtlCol="0">
            <a:spAutoFit/>
          </a:bodyPr>
          <a:lstStyle/>
          <a:p>
            <a:r>
              <a:rPr lang="de-CH" i="1" dirty="0">
                <a:solidFill>
                  <a:schemeClr val="bg1"/>
                </a:solidFill>
                <a:latin typeface="Arial" panose="020B0604020202020204" pitchFamily="34" charset="0"/>
                <a:cs typeface="Arial" panose="020B0604020202020204" pitchFamily="34" charset="0"/>
              </a:rPr>
              <a:t>For </a:t>
            </a:r>
            <a:r>
              <a:rPr lang="de-CH" i="1" dirty="0" err="1">
                <a:solidFill>
                  <a:schemeClr val="bg1"/>
                </a:solidFill>
                <a:latin typeface="Arial" panose="020B0604020202020204" pitchFamily="34" charset="0"/>
                <a:cs typeface="Arial" panose="020B0604020202020204" pitchFamily="34" charset="0"/>
              </a:rPr>
              <a:t>speeded</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tests</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estimates</a:t>
            </a:r>
            <a:r>
              <a:rPr lang="de-CH" i="1" dirty="0">
                <a:solidFill>
                  <a:schemeClr val="bg1"/>
                </a:solidFill>
                <a:latin typeface="Arial" panose="020B0604020202020204" pitchFamily="34" charset="0"/>
                <a:cs typeface="Arial" panose="020B0604020202020204" pitchFamily="34" charset="0"/>
              </a:rPr>
              <a:t> of internal </a:t>
            </a:r>
            <a:r>
              <a:rPr lang="de-CH" i="1" dirty="0" err="1">
                <a:solidFill>
                  <a:schemeClr val="bg1"/>
                </a:solidFill>
                <a:latin typeface="Arial" panose="020B0604020202020204" pitchFamily="34" charset="0"/>
                <a:cs typeface="Arial" panose="020B0604020202020204" pitchFamily="34" charset="0"/>
              </a:rPr>
              <a:t>consistency</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are</a:t>
            </a:r>
            <a:r>
              <a:rPr lang="de-CH" i="1" dirty="0">
                <a:solidFill>
                  <a:schemeClr val="bg1"/>
                </a:solidFill>
                <a:latin typeface="Arial" panose="020B0604020202020204" pitchFamily="34" charset="0"/>
                <a:cs typeface="Arial" panose="020B0604020202020204" pitchFamily="34" charset="0"/>
              </a:rPr>
              <a:t> invalid and </a:t>
            </a:r>
            <a:r>
              <a:rPr lang="de-CH" i="1" dirty="0" err="1">
                <a:solidFill>
                  <a:schemeClr val="bg1"/>
                </a:solidFill>
                <a:latin typeface="Arial" panose="020B0604020202020204" pitchFamily="34" charset="0"/>
                <a:cs typeface="Arial" panose="020B0604020202020204" pitchFamily="34" charset="0"/>
              </a:rPr>
              <a:t>inflated</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Anastasi</a:t>
            </a:r>
            <a:r>
              <a:rPr lang="de-CH" i="1" dirty="0">
                <a:solidFill>
                  <a:schemeClr val="bg1"/>
                </a:solidFill>
                <a:latin typeface="Arial" panose="020B0604020202020204" pitchFamily="34" charset="0"/>
                <a:cs typeface="Arial" panose="020B0604020202020204" pitchFamily="34" charset="0"/>
              </a:rPr>
              <a:t> &amp; Drake, 1954)</a:t>
            </a:r>
          </a:p>
          <a:p>
            <a:endParaRPr lang="de-CH" i="1" dirty="0">
              <a:solidFill>
                <a:schemeClr val="bg1"/>
              </a:solidFill>
              <a:latin typeface="Arial" panose="020B0604020202020204" pitchFamily="34" charset="0"/>
              <a:cs typeface="Arial" panose="020B0604020202020204" pitchFamily="34" charset="0"/>
            </a:endParaRPr>
          </a:p>
          <a:p>
            <a:r>
              <a:rPr lang="de-CH" i="1" dirty="0" err="1">
                <a:solidFill>
                  <a:schemeClr val="bg1"/>
                </a:solidFill>
                <a:latin typeface="Arial" panose="020B0604020202020204" pitchFamily="34" charset="0"/>
                <a:cs typeface="Arial" panose="020B0604020202020204" pitchFamily="34" charset="0"/>
              </a:rPr>
              <a:t>Retest-reliability</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should</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be</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used</a:t>
            </a:r>
            <a:r>
              <a:rPr lang="de-CH" i="1" dirty="0">
                <a:solidFill>
                  <a:schemeClr val="bg1"/>
                </a:solidFill>
                <a:latin typeface="Arial" panose="020B0604020202020204" pitchFamily="34" charset="0"/>
                <a:cs typeface="Arial" panose="020B0604020202020204" pitchFamily="34" charset="0"/>
              </a:rPr>
              <a:t> for </a:t>
            </a:r>
            <a:r>
              <a:rPr lang="de-CH" i="1" dirty="0" err="1">
                <a:solidFill>
                  <a:schemeClr val="bg1"/>
                </a:solidFill>
                <a:latin typeface="Arial" panose="020B0604020202020204" pitchFamily="34" charset="0"/>
                <a:cs typeface="Arial" panose="020B0604020202020204" pitchFamily="34" charset="0"/>
              </a:rPr>
              <a:t>reliability</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estimation</a:t>
            </a:r>
            <a:endParaRPr lang="de-CH" i="1" dirty="0">
              <a:solidFill>
                <a:schemeClr val="bg1"/>
              </a:solidFill>
              <a:latin typeface="Arial" panose="020B0604020202020204" pitchFamily="34" charset="0"/>
              <a:cs typeface="Arial" panose="020B0604020202020204" pitchFamily="34" charset="0"/>
            </a:endParaRPr>
          </a:p>
          <a:p>
            <a:endParaRPr lang="de-CH"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8688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Textfeld 8">
            <a:extLst>
              <a:ext uri="{FF2B5EF4-FFF2-40B4-BE49-F238E27FC236}">
                <a16:creationId xmlns:a16="http://schemas.microsoft.com/office/drawing/2014/main" id="{56B54253-4A8F-DF25-7A36-38CA6934DA3B}"/>
              </a:ext>
            </a:extLst>
          </p:cNvPr>
          <p:cNvSpPr txBox="1"/>
          <p:nvPr/>
        </p:nvSpPr>
        <p:spPr>
          <a:xfrm>
            <a:off x="129309" y="663942"/>
            <a:ext cx="11693236" cy="923330"/>
          </a:xfrm>
          <a:prstGeom prst="rect">
            <a:avLst/>
          </a:prstGeom>
          <a:noFill/>
        </p:spPr>
        <p:txBody>
          <a:bodyPr wrap="square" rtlCol="0">
            <a:spAutoFit/>
          </a:bodyPr>
          <a:lstStyle/>
          <a:p>
            <a:r>
              <a:rPr lang="de-CH" sz="2400" dirty="0">
                <a:solidFill>
                  <a:schemeClr val="bg1"/>
                </a:solidFill>
                <a:latin typeface="Arial" panose="020B0604020202020204" pitchFamily="34" charset="0"/>
                <a:cs typeface="Arial" panose="020B0604020202020204" pitchFamily="34" charset="0"/>
              </a:rPr>
              <a:t>Relations </a:t>
            </a:r>
            <a:r>
              <a:rPr lang="de-CH" sz="2400" dirty="0" err="1">
                <a:solidFill>
                  <a:schemeClr val="bg1"/>
                </a:solidFill>
                <a:latin typeface="Arial" panose="020B0604020202020204" pitchFamily="34" charset="0"/>
                <a:cs typeface="Arial" panose="020B0604020202020204" pitchFamily="34" charset="0"/>
              </a:rPr>
              <a:t>with</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broad</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intelligence</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measures</a:t>
            </a:r>
            <a:r>
              <a:rPr lang="de-CH" sz="2400" dirty="0">
                <a:solidFill>
                  <a:schemeClr val="bg1"/>
                </a:solidFill>
                <a:latin typeface="Arial" panose="020B0604020202020204" pitchFamily="34" charset="0"/>
                <a:cs typeface="Arial" panose="020B0604020202020204" pitchFamily="34" charset="0"/>
              </a:rPr>
              <a:t>: Berlin </a:t>
            </a:r>
            <a:r>
              <a:rPr lang="de-CH" sz="2400" dirty="0" err="1">
                <a:solidFill>
                  <a:schemeClr val="bg1"/>
                </a:solidFill>
                <a:latin typeface="Arial" panose="020B0604020202020204" pitchFamily="34" charset="0"/>
                <a:cs typeface="Arial" panose="020B0604020202020204" pitchFamily="34" charset="0"/>
              </a:rPr>
              <a:t>Intelligence</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Structure</a:t>
            </a:r>
            <a:r>
              <a:rPr lang="de-CH" sz="2400" dirty="0">
                <a:solidFill>
                  <a:schemeClr val="bg1"/>
                </a:solidFill>
                <a:latin typeface="Arial" panose="020B0604020202020204" pitchFamily="34" charset="0"/>
                <a:cs typeface="Arial" panose="020B0604020202020204" pitchFamily="34" charset="0"/>
              </a:rPr>
              <a:t> Test (BIS)</a:t>
            </a:r>
          </a:p>
          <a:p>
            <a:r>
              <a:rPr lang="de-CH" sz="1200" dirty="0">
                <a:solidFill>
                  <a:schemeClr val="bg1"/>
                </a:solidFill>
                <a:latin typeface="Arial" panose="020B0604020202020204" pitchFamily="34" charset="0"/>
                <a:cs typeface="Arial" panose="020B0604020202020204" pitchFamily="34" charset="0"/>
              </a:rPr>
              <a:t>										</a:t>
            </a:r>
            <a:r>
              <a:rPr lang="de-CH" sz="1200" dirty="0" err="1">
                <a:solidFill>
                  <a:schemeClr val="bg1"/>
                </a:solidFill>
                <a:latin typeface="Arial" panose="020B0604020202020204" pitchFamily="34" charset="0"/>
                <a:cs typeface="Arial" panose="020B0604020202020204" pitchFamily="34" charset="0"/>
              </a:rPr>
              <a:t>Beauducel</a:t>
            </a:r>
            <a:r>
              <a:rPr lang="de-CH" sz="1200" dirty="0">
                <a:solidFill>
                  <a:schemeClr val="bg1"/>
                </a:solidFill>
                <a:latin typeface="Arial" panose="020B0604020202020204" pitchFamily="34" charset="0"/>
                <a:cs typeface="Arial" panose="020B0604020202020204" pitchFamily="34" charset="0"/>
              </a:rPr>
              <a:t> &amp; Kersting, 2002</a:t>
            </a:r>
            <a:endParaRPr lang="de-CH" i="1"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p:txBody>
      </p:sp>
      <p:pic>
        <p:nvPicPr>
          <p:cNvPr id="3" name="Grafik 2">
            <a:extLst>
              <a:ext uri="{FF2B5EF4-FFF2-40B4-BE49-F238E27FC236}">
                <a16:creationId xmlns:a16="http://schemas.microsoft.com/office/drawing/2014/main" id="{F133F8BC-965E-1DF4-1EA7-D43F429F6AD9}"/>
              </a:ext>
            </a:extLst>
          </p:cNvPr>
          <p:cNvPicPr>
            <a:picLocks noChangeAspect="1"/>
          </p:cNvPicPr>
          <p:nvPr/>
        </p:nvPicPr>
        <p:blipFill>
          <a:blip r:embed="rId3"/>
          <a:stretch>
            <a:fillRect/>
          </a:stretch>
        </p:blipFill>
        <p:spPr>
          <a:xfrm>
            <a:off x="1052930" y="2251214"/>
            <a:ext cx="5209325" cy="3638351"/>
          </a:xfrm>
          <a:prstGeom prst="rect">
            <a:avLst/>
          </a:prstGeom>
        </p:spPr>
      </p:pic>
      <p:pic>
        <p:nvPicPr>
          <p:cNvPr id="5" name="Grafik 4">
            <a:extLst>
              <a:ext uri="{FF2B5EF4-FFF2-40B4-BE49-F238E27FC236}">
                <a16:creationId xmlns:a16="http://schemas.microsoft.com/office/drawing/2014/main" id="{70895738-793C-5030-B1DA-B5B12751AC94}"/>
              </a:ext>
            </a:extLst>
          </p:cNvPr>
          <p:cNvPicPr>
            <a:picLocks noChangeAspect="1"/>
          </p:cNvPicPr>
          <p:nvPr/>
        </p:nvPicPr>
        <p:blipFill>
          <a:blip r:embed="rId4"/>
          <a:stretch>
            <a:fillRect/>
          </a:stretch>
        </p:blipFill>
        <p:spPr>
          <a:xfrm>
            <a:off x="6531953" y="2251214"/>
            <a:ext cx="5390348" cy="3638351"/>
          </a:xfrm>
          <a:prstGeom prst="rect">
            <a:avLst/>
          </a:prstGeom>
        </p:spPr>
      </p:pic>
      <p:sp>
        <p:nvSpPr>
          <p:cNvPr id="7" name="Rechteck: abgerundete Ecken 6">
            <a:extLst>
              <a:ext uri="{FF2B5EF4-FFF2-40B4-BE49-F238E27FC236}">
                <a16:creationId xmlns:a16="http://schemas.microsoft.com/office/drawing/2014/main" id="{E44DDE21-3CCE-9436-68FA-6F62048FE849}"/>
              </a:ext>
            </a:extLst>
          </p:cNvPr>
          <p:cNvSpPr/>
          <p:nvPr/>
        </p:nvSpPr>
        <p:spPr>
          <a:xfrm>
            <a:off x="2743200" y="2595418"/>
            <a:ext cx="508000" cy="28170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hteck: abgerundete Ecken 7">
            <a:extLst>
              <a:ext uri="{FF2B5EF4-FFF2-40B4-BE49-F238E27FC236}">
                <a16:creationId xmlns:a16="http://schemas.microsoft.com/office/drawing/2014/main" id="{C2EE5C1D-5E23-4811-D56A-083201E2C524}"/>
              </a:ext>
            </a:extLst>
          </p:cNvPr>
          <p:cNvSpPr/>
          <p:nvPr/>
        </p:nvSpPr>
        <p:spPr>
          <a:xfrm>
            <a:off x="9042400" y="2661843"/>
            <a:ext cx="508000" cy="28170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0" name="Textfeld 9">
            <a:extLst>
              <a:ext uri="{FF2B5EF4-FFF2-40B4-BE49-F238E27FC236}">
                <a16:creationId xmlns:a16="http://schemas.microsoft.com/office/drawing/2014/main" id="{F4A974FC-3549-5B92-173B-140E738DEE80}"/>
              </a:ext>
            </a:extLst>
          </p:cNvPr>
          <p:cNvSpPr txBox="1"/>
          <p:nvPr/>
        </p:nvSpPr>
        <p:spPr>
          <a:xfrm>
            <a:off x="2997200" y="1717865"/>
            <a:ext cx="11693236" cy="738664"/>
          </a:xfrm>
          <a:prstGeom prst="rect">
            <a:avLst/>
          </a:prstGeom>
          <a:noFill/>
        </p:spPr>
        <p:txBody>
          <a:bodyPr wrap="square" rtlCol="0">
            <a:spAutoFit/>
          </a:bodyPr>
          <a:lstStyle/>
          <a:p>
            <a:r>
              <a:rPr lang="de-CH" sz="2400" dirty="0">
                <a:solidFill>
                  <a:schemeClr val="bg1"/>
                </a:solidFill>
                <a:latin typeface="Arial" panose="020B0604020202020204" pitchFamily="34" charset="0"/>
                <a:cs typeface="Arial" panose="020B0604020202020204" pitchFamily="34" charset="0"/>
              </a:rPr>
              <a:t>mini-q </a:t>
            </a:r>
            <a:r>
              <a:rPr lang="de-CH" sz="2400" dirty="0" err="1">
                <a:solidFill>
                  <a:schemeClr val="bg1"/>
                </a:solidFill>
                <a:latin typeface="Arial" panose="020B0604020202020204" pitchFamily="34" charset="0"/>
                <a:cs typeface="Arial" panose="020B0604020202020204" pitchFamily="34" charset="0"/>
              </a:rPr>
              <a:t>distributions</a:t>
            </a:r>
            <a:r>
              <a:rPr lang="de-CH" sz="2400" dirty="0">
                <a:solidFill>
                  <a:schemeClr val="bg1"/>
                </a:solidFill>
                <a:latin typeface="Arial" panose="020B0604020202020204" pitchFamily="34" charset="0"/>
                <a:cs typeface="Arial" panose="020B0604020202020204" pitchFamily="34" charset="0"/>
              </a:rPr>
              <a:t> in Schubert et al. (2023)</a:t>
            </a:r>
            <a:endParaRPr lang="de-CH" i="1"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p:txBody>
      </p:sp>
      <p:sp>
        <p:nvSpPr>
          <p:cNvPr id="11" name="Textfeld 10">
            <a:extLst>
              <a:ext uri="{FF2B5EF4-FFF2-40B4-BE49-F238E27FC236}">
                <a16:creationId xmlns:a16="http://schemas.microsoft.com/office/drawing/2014/main" id="{61DFA503-585F-22D2-DB57-A8BB88121DED}"/>
              </a:ext>
            </a:extLst>
          </p:cNvPr>
          <p:cNvSpPr txBox="1"/>
          <p:nvPr/>
        </p:nvSpPr>
        <p:spPr>
          <a:xfrm>
            <a:off x="766603" y="5913732"/>
            <a:ext cx="12755418" cy="1107996"/>
          </a:xfrm>
          <a:prstGeom prst="rect">
            <a:avLst/>
          </a:prstGeom>
          <a:noFill/>
        </p:spPr>
        <p:txBody>
          <a:bodyPr wrap="square" rtlCol="0">
            <a:spAutoFit/>
          </a:bodyPr>
          <a:lstStyle/>
          <a:p>
            <a:r>
              <a:rPr lang="de-CH" sz="2400" dirty="0">
                <a:solidFill>
                  <a:schemeClr val="bg1"/>
                </a:solidFill>
                <a:latin typeface="Arial" panose="020B0604020202020204" pitchFamily="34" charset="0"/>
                <a:cs typeface="Arial" panose="020B0604020202020204" pitchFamily="34" charset="0"/>
              </a:rPr>
              <a:t>Bi-/</a:t>
            </a:r>
            <a:r>
              <a:rPr lang="de-CH" sz="2400" dirty="0" err="1">
                <a:solidFill>
                  <a:schemeClr val="bg1"/>
                </a:solidFill>
                <a:latin typeface="Arial" panose="020B0604020202020204" pitchFamily="34" charset="0"/>
                <a:cs typeface="Arial" panose="020B0604020202020204" pitchFamily="34" charset="0"/>
              </a:rPr>
              <a:t>multimodality</a:t>
            </a:r>
            <a:r>
              <a:rPr lang="de-CH" sz="2400" dirty="0">
                <a:solidFill>
                  <a:schemeClr val="bg1"/>
                </a:solidFill>
                <a:latin typeface="Arial" panose="020B0604020202020204" pitchFamily="34" charset="0"/>
                <a:cs typeface="Arial" panose="020B0604020202020204" pitchFamily="34" charset="0"/>
              </a:rPr>
              <a:t>: Breakdown after </a:t>
            </a:r>
            <a:r>
              <a:rPr lang="de-CH" sz="2400" dirty="0" err="1">
                <a:solidFill>
                  <a:schemeClr val="bg1"/>
                </a:solidFill>
                <a:latin typeface="Arial" panose="020B0604020202020204" pitchFamily="34" charset="0"/>
                <a:cs typeface="Arial" panose="020B0604020202020204" pitchFamily="34" charset="0"/>
              </a:rPr>
              <a:t>speed</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is</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the</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only</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factor</a:t>
            </a:r>
            <a:r>
              <a:rPr lang="de-CH" sz="2400" dirty="0">
                <a:solidFill>
                  <a:schemeClr val="bg1"/>
                </a:solidFill>
                <a:latin typeface="Arial" panose="020B0604020202020204" pitchFamily="34" charset="0"/>
                <a:cs typeface="Arial" panose="020B0604020202020204" pitchFamily="34" charset="0"/>
              </a:rPr>
              <a:t>? Item </a:t>
            </a:r>
            <a:r>
              <a:rPr lang="de-CH" sz="2400" dirty="0" err="1">
                <a:solidFill>
                  <a:schemeClr val="bg1"/>
                </a:solidFill>
                <a:latin typeface="Arial" panose="020B0604020202020204" pitchFamily="34" charset="0"/>
                <a:cs typeface="Arial" panose="020B0604020202020204" pitchFamily="34" charset="0"/>
              </a:rPr>
              <a:t>wording</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effects</a:t>
            </a:r>
            <a:r>
              <a:rPr lang="de-CH" sz="2400" dirty="0">
                <a:solidFill>
                  <a:schemeClr val="bg1"/>
                </a:solidFill>
                <a:latin typeface="Arial" panose="020B0604020202020204" pitchFamily="34" charset="0"/>
                <a:cs typeface="Arial" panose="020B0604020202020204" pitchFamily="34" charset="0"/>
              </a:rPr>
              <a:t>?</a:t>
            </a:r>
          </a:p>
          <a:p>
            <a:r>
              <a:rPr lang="de-CH" sz="2400" i="1" dirty="0">
                <a:solidFill>
                  <a:schemeClr val="bg1"/>
                </a:solidFill>
                <a:latin typeface="Arial" panose="020B0604020202020204" pitchFamily="34" charset="0"/>
                <a:cs typeface="Arial" panose="020B0604020202020204" pitchFamily="34" charset="0"/>
              </a:rPr>
              <a:t>Different </a:t>
            </a:r>
            <a:r>
              <a:rPr lang="de-CH" sz="2400" i="1" dirty="0" err="1">
                <a:solidFill>
                  <a:schemeClr val="bg1"/>
                </a:solidFill>
                <a:latin typeface="Arial" panose="020B0604020202020204" pitchFamily="34" charset="0"/>
                <a:cs typeface="Arial" panose="020B0604020202020204" pitchFamily="34" charset="0"/>
              </a:rPr>
              <a:t>strategies</a:t>
            </a:r>
            <a:r>
              <a:rPr lang="de-CH" sz="2400" i="1" dirty="0">
                <a:solidFill>
                  <a:schemeClr val="bg1"/>
                </a:solidFill>
                <a:latin typeface="Arial" panose="020B0604020202020204" pitchFamily="34" charset="0"/>
                <a:cs typeface="Arial" panose="020B0604020202020204" pitchFamily="34" charset="0"/>
              </a:rPr>
              <a:t>? </a:t>
            </a:r>
            <a:r>
              <a:rPr lang="de-CH" i="1" dirty="0">
                <a:solidFill>
                  <a:schemeClr val="bg1"/>
                </a:solidFill>
                <a:latin typeface="Arial" panose="020B0604020202020204" pitchFamily="34" charset="0"/>
                <a:cs typeface="Arial" panose="020B0604020202020204" pitchFamily="34" charset="0"/>
              </a:rPr>
              <a:t>«I </a:t>
            </a:r>
            <a:r>
              <a:rPr lang="de-CH" i="1" dirty="0" err="1">
                <a:solidFill>
                  <a:schemeClr val="bg1"/>
                </a:solidFill>
                <a:latin typeface="Arial" panose="020B0604020202020204" pitchFamily="34" charset="0"/>
                <a:cs typeface="Arial" panose="020B0604020202020204" pitchFamily="34" charset="0"/>
              </a:rPr>
              <a:t>first</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looked</a:t>
            </a:r>
            <a:r>
              <a:rPr lang="de-CH" i="1" dirty="0">
                <a:solidFill>
                  <a:schemeClr val="bg1"/>
                </a:solidFill>
                <a:latin typeface="Arial" panose="020B0604020202020204" pitchFamily="34" charset="0"/>
                <a:cs typeface="Arial" panose="020B0604020202020204" pitchFamily="34" charset="0"/>
              </a:rPr>
              <a:t> at </a:t>
            </a:r>
            <a:r>
              <a:rPr lang="de-CH" i="1" dirty="0" err="1">
                <a:solidFill>
                  <a:schemeClr val="bg1"/>
                </a:solidFill>
                <a:latin typeface="Arial" panose="020B0604020202020204" pitchFamily="34" charset="0"/>
                <a:cs typeface="Arial" panose="020B0604020202020204" pitchFamily="34" charset="0"/>
              </a:rPr>
              <a:t>the</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figures</a:t>
            </a:r>
            <a:r>
              <a:rPr lang="de-CH" i="1" dirty="0">
                <a:solidFill>
                  <a:schemeClr val="bg1"/>
                </a:solidFill>
                <a:latin typeface="Arial" panose="020B0604020202020204" pitchFamily="34" charset="0"/>
                <a:cs typeface="Arial" panose="020B0604020202020204" pitchFamily="34" charset="0"/>
              </a:rPr>
              <a:t>, but for </a:t>
            </a:r>
            <a:r>
              <a:rPr lang="de-CH" i="1" dirty="0" err="1">
                <a:solidFill>
                  <a:schemeClr val="bg1"/>
                </a:solidFill>
                <a:latin typeface="Arial" panose="020B0604020202020204" pitchFamily="34" charset="0"/>
                <a:cs typeface="Arial" panose="020B0604020202020204" pitchFamily="34" charset="0"/>
              </a:rPr>
              <a:t>the</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later</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items</a:t>
            </a:r>
            <a:r>
              <a:rPr lang="de-CH" i="1" dirty="0">
                <a:solidFill>
                  <a:schemeClr val="bg1"/>
                </a:solidFill>
                <a:latin typeface="Arial" panose="020B0604020202020204" pitchFamily="34" charset="0"/>
                <a:cs typeface="Arial" panose="020B0604020202020204" pitchFamily="34" charset="0"/>
              </a:rPr>
              <a:t> I </a:t>
            </a:r>
            <a:r>
              <a:rPr lang="de-CH" i="1" dirty="0" err="1">
                <a:solidFill>
                  <a:schemeClr val="bg1"/>
                </a:solidFill>
                <a:latin typeface="Arial" panose="020B0604020202020204" pitchFamily="34" charset="0"/>
                <a:cs typeface="Arial" panose="020B0604020202020204" pitchFamily="34" charset="0"/>
              </a:rPr>
              <a:t>started</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with</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the</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sentences</a:t>
            </a:r>
            <a:r>
              <a:rPr lang="de-CH" i="1" dirty="0">
                <a:solidFill>
                  <a:schemeClr val="bg1"/>
                </a:solidFill>
                <a:latin typeface="Arial" panose="020B0604020202020204" pitchFamily="34" charset="0"/>
                <a:cs typeface="Arial" panose="020B0604020202020204" pitchFamily="34" charset="0"/>
              </a:rPr>
              <a:t>»</a:t>
            </a:r>
          </a:p>
          <a:p>
            <a:endParaRPr lang="de-CH" dirty="0">
              <a:solidFill>
                <a:schemeClr val="bg1"/>
              </a:solidFill>
              <a:latin typeface="Arial" panose="020B0604020202020204" pitchFamily="34" charset="0"/>
              <a:cs typeface="Arial" panose="020B0604020202020204" pitchFamily="34" charset="0"/>
            </a:endParaRPr>
          </a:p>
        </p:txBody>
      </p:sp>
      <p:pic>
        <p:nvPicPr>
          <p:cNvPr id="13" name="Grafik 12" descr="Ein Bild, das Text, Diagramm enthält.&#10;&#10;Automatisch generierte Beschreibung">
            <a:extLst>
              <a:ext uri="{FF2B5EF4-FFF2-40B4-BE49-F238E27FC236}">
                <a16:creationId xmlns:a16="http://schemas.microsoft.com/office/drawing/2014/main" id="{F504A0DE-C2BB-9B55-FDC5-8C40371841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455" y="1210051"/>
            <a:ext cx="2306192" cy="988368"/>
          </a:xfrm>
          <a:prstGeom prst="rect">
            <a:avLst/>
          </a:prstGeom>
        </p:spPr>
      </p:pic>
    </p:spTree>
    <p:extLst>
      <p:ext uri="{BB962C8B-B14F-4D97-AF65-F5344CB8AC3E}">
        <p14:creationId xmlns:p14="http://schemas.microsoft.com/office/powerpoint/2010/main" val="2742336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Textfeld 8">
            <a:extLst>
              <a:ext uri="{FF2B5EF4-FFF2-40B4-BE49-F238E27FC236}">
                <a16:creationId xmlns:a16="http://schemas.microsoft.com/office/drawing/2014/main" id="{56B54253-4A8F-DF25-7A36-38CA6934DA3B}"/>
              </a:ext>
            </a:extLst>
          </p:cNvPr>
          <p:cNvSpPr txBox="1"/>
          <p:nvPr/>
        </p:nvSpPr>
        <p:spPr>
          <a:xfrm>
            <a:off x="129309" y="663942"/>
            <a:ext cx="11693236" cy="738664"/>
          </a:xfrm>
          <a:prstGeom prst="rect">
            <a:avLst/>
          </a:prstGeom>
          <a:noFill/>
        </p:spPr>
        <p:txBody>
          <a:bodyPr wrap="square" rtlCol="0">
            <a:spAutoFit/>
          </a:bodyPr>
          <a:lstStyle/>
          <a:p>
            <a:r>
              <a:rPr lang="de-CH" sz="2400" dirty="0">
                <a:solidFill>
                  <a:schemeClr val="bg1"/>
                </a:solidFill>
                <a:latin typeface="Arial" panose="020B0604020202020204" pitchFamily="34" charset="0"/>
                <a:cs typeface="Arial" panose="020B0604020202020204" pitchFamily="34" charset="0"/>
              </a:rPr>
              <a:t>An alternative </a:t>
            </a:r>
            <a:r>
              <a:rPr lang="de-CH" sz="2400" dirty="0" err="1">
                <a:solidFill>
                  <a:schemeClr val="bg1"/>
                </a:solidFill>
                <a:latin typeface="Arial" panose="020B0604020202020204" pitchFamily="34" charset="0"/>
                <a:cs typeface="Arial" panose="020B0604020202020204" pitchFamily="34" charset="0"/>
              </a:rPr>
              <a:t>proposal</a:t>
            </a:r>
            <a:r>
              <a:rPr lang="de-CH" sz="2400" dirty="0">
                <a:solidFill>
                  <a:schemeClr val="bg1"/>
                </a:solidFill>
                <a:latin typeface="Arial" panose="020B0604020202020204" pitchFamily="34" charset="0"/>
                <a:cs typeface="Arial" panose="020B0604020202020204" pitchFamily="34" charset="0"/>
              </a:rPr>
              <a:t>: Test of Relational </a:t>
            </a:r>
            <a:r>
              <a:rPr lang="de-CH" sz="2400" dirty="0" err="1">
                <a:solidFill>
                  <a:schemeClr val="bg1"/>
                </a:solidFill>
                <a:latin typeface="Arial" panose="020B0604020202020204" pitchFamily="34" charset="0"/>
                <a:cs typeface="Arial" panose="020B0604020202020204" pitchFamily="34" charset="0"/>
              </a:rPr>
              <a:t>Reasoning</a:t>
            </a:r>
            <a:r>
              <a:rPr lang="de-CH" sz="2400" dirty="0">
                <a:solidFill>
                  <a:schemeClr val="bg1"/>
                </a:solidFill>
                <a:latin typeface="Arial" panose="020B0604020202020204" pitchFamily="34" charset="0"/>
                <a:cs typeface="Arial" panose="020B0604020202020204" pitchFamily="34" charset="0"/>
              </a:rPr>
              <a:t> (TORR; </a:t>
            </a:r>
            <a:r>
              <a:rPr lang="de-CH" sz="1600" dirty="0">
                <a:solidFill>
                  <a:schemeClr val="bg1"/>
                </a:solidFill>
                <a:latin typeface="Arial" panose="020B0604020202020204" pitchFamily="34" charset="0"/>
                <a:cs typeface="Arial" panose="020B0604020202020204" pitchFamily="34" charset="0"/>
              </a:rPr>
              <a:t>Alexander, Dumas et al., 2015)</a:t>
            </a:r>
            <a:endParaRPr lang="de-CH" i="1"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p:txBody>
      </p:sp>
      <p:sp>
        <p:nvSpPr>
          <p:cNvPr id="11" name="Textfeld 10">
            <a:extLst>
              <a:ext uri="{FF2B5EF4-FFF2-40B4-BE49-F238E27FC236}">
                <a16:creationId xmlns:a16="http://schemas.microsoft.com/office/drawing/2014/main" id="{61DFA503-585F-22D2-DB57-A8BB88121DED}"/>
              </a:ext>
            </a:extLst>
          </p:cNvPr>
          <p:cNvSpPr txBox="1"/>
          <p:nvPr/>
        </p:nvSpPr>
        <p:spPr>
          <a:xfrm>
            <a:off x="3935210" y="1396805"/>
            <a:ext cx="3020306" cy="738664"/>
          </a:xfrm>
          <a:prstGeom prst="rect">
            <a:avLst/>
          </a:prstGeom>
          <a:noFill/>
        </p:spPr>
        <p:txBody>
          <a:bodyPr wrap="square" rtlCol="0">
            <a:spAutoFit/>
          </a:bodyPr>
          <a:lstStyle/>
          <a:p>
            <a:r>
              <a:rPr lang="de-CH" sz="2400" dirty="0" err="1">
                <a:solidFill>
                  <a:schemeClr val="bg1"/>
                </a:solidFill>
                <a:latin typeface="Arial" panose="020B0604020202020204" pitchFamily="34" charset="0"/>
                <a:cs typeface="Arial" panose="020B0604020202020204" pitchFamily="34" charset="0"/>
              </a:rPr>
              <a:t>Anomaly</a:t>
            </a:r>
            <a:endParaRPr lang="de-CH" i="1"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p:txBody>
      </p:sp>
      <p:pic>
        <p:nvPicPr>
          <p:cNvPr id="4" name="Grafik 3">
            <a:extLst>
              <a:ext uri="{FF2B5EF4-FFF2-40B4-BE49-F238E27FC236}">
                <a16:creationId xmlns:a16="http://schemas.microsoft.com/office/drawing/2014/main" id="{EA256577-FEE7-CE02-2201-9430A952B279}"/>
              </a:ext>
            </a:extLst>
          </p:cNvPr>
          <p:cNvPicPr>
            <a:picLocks noChangeAspect="1"/>
          </p:cNvPicPr>
          <p:nvPr/>
        </p:nvPicPr>
        <p:blipFill>
          <a:blip r:embed="rId3"/>
          <a:stretch>
            <a:fillRect/>
          </a:stretch>
        </p:blipFill>
        <p:spPr>
          <a:xfrm>
            <a:off x="3225302" y="2145812"/>
            <a:ext cx="2713679" cy="2088663"/>
          </a:xfrm>
          <a:prstGeom prst="rect">
            <a:avLst/>
          </a:prstGeom>
        </p:spPr>
      </p:pic>
      <p:sp>
        <p:nvSpPr>
          <p:cNvPr id="12" name="Textfeld 11">
            <a:extLst>
              <a:ext uri="{FF2B5EF4-FFF2-40B4-BE49-F238E27FC236}">
                <a16:creationId xmlns:a16="http://schemas.microsoft.com/office/drawing/2014/main" id="{027EC12F-413C-5316-004D-F338B4FB87EC}"/>
              </a:ext>
            </a:extLst>
          </p:cNvPr>
          <p:cNvSpPr txBox="1"/>
          <p:nvPr/>
        </p:nvSpPr>
        <p:spPr>
          <a:xfrm>
            <a:off x="651149" y="1396805"/>
            <a:ext cx="3020306" cy="738664"/>
          </a:xfrm>
          <a:prstGeom prst="rect">
            <a:avLst/>
          </a:prstGeom>
          <a:noFill/>
        </p:spPr>
        <p:txBody>
          <a:bodyPr wrap="square" rtlCol="0">
            <a:spAutoFit/>
          </a:bodyPr>
          <a:lstStyle/>
          <a:p>
            <a:r>
              <a:rPr lang="de-CH" sz="2400" dirty="0" err="1">
                <a:solidFill>
                  <a:schemeClr val="bg1"/>
                </a:solidFill>
                <a:latin typeface="Arial" panose="020B0604020202020204" pitchFamily="34" charset="0"/>
                <a:cs typeface="Arial" panose="020B0604020202020204" pitchFamily="34" charset="0"/>
              </a:rPr>
              <a:t>Analogy</a:t>
            </a:r>
            <a:endParaRPr lang="de-CH" i="1"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p:txBody>
      </p:sp>
      <p:pic>
        <p:nvPicPr>
          <p:cNvPr id="15" name="Grafik 14">
            <a:extLst>
              <a:ext uri="{FF2B5EF4-FFF2-40B4-BE49-F238E27FC236}">
                <a16:creationId xmlns:a16="http://schemas.microsoft.com/office/drawing/2014/main" id="{0C01A5FF-1135-8F50-D9D5-907307EAF88D}"/>
              </a:ext>
            </a:extLst>
          </p:cNvPr>
          <p:cNvPicPr>
            <a:picLocks noChangeAspect="1"/>
          </p:cNvPicPr>
          <p:nvPr/>
        </p:nvPicPr>
        <p:blipFill>
          <a:blip r:embed="rId4"/>
          <a:stretch>
            <a:fillRect/>
          </a:stretch>
        </p:blipFill>
        <p:spPr>
          <a:xfrm>
            <a:off x="129309" y="2135469"/>
            <a:ext cx="2996704" cy="2092526"/>
          </a:xfrm>
          <a:prstGeom prst="rect">
            <a:avLst/>
          </a:prstGeom>
        </p:spPr>
      </p:pic>
      <p:pic>
        <p:nvPicPr>
          <p:cNvPr id="17" name="Grafik 16">
            <a:extLst>
              <a:ext uri="{FF2B5EF4-FFF2-40B4-BE49-F238E27FC236}">
                <a16:creationId xmlns:a16="http://schemas.microsoft.com/office/drawing/2014/main" id="{2A5159BC-29CB-16D7-D689-CE566D2E2FD5}"/>
              </a:ext>
            </a:extLst>
          </p:cNvPr>
          <p:cNvPicPr>
            <a:picLocks noChangeAspect="1"/>
          </p:cNvPicPr>
          <p:nvPr/>
        </p:nvPicPr>
        <p:blipFill>
          <a:blip r:embed="rId5"/>
          <a:stretch>
            <a:fillRect/>
          </a:stretch>
        </p:blipFill>
        <p:spPr>
          <a:xfrm>
            <a:off x="10080442" y="1814578"/>
            <a:ext cx="1275520" cy="4259871"/>
          </a:xfrm>
          <a:prstGeom prst="rect">
            <a:avLst/>
          </a:prstGeom>
        </p:spPr>
      </p:pic>
      <p:pic>
        <p:nvPicPr>
          <p:cNvPr id="19" name="Grafik 18">
            <a:extLst>
              <a:ext uri="{FF2B5EF4-FFF2-40B4-BE49-F238E27FC236}">
                <a16:creationId xmlns:a16="http://schemas.microsoft.com/office/drawing/2014/main" id="{6715D50D-0108-B6EC-3DC7-64FB35A970CC}"/>
              </a:ext>
            </a:extLst>
          </p:cNvPr>
          <p:cNvPicPr>
            <a:picLocks noChangeAspect="1"/>
          </p:cNvPicPr>
          <p:nvPr/>
        </p:nvPicPr>
        <p:blipFill>
          <a:blip r:embed="rId6"/>
          <a:stretch>
            <a:fillRect/>
          </a:stretch>
        </p:blipFill>
        <p:spPr>
          <a:xfrm>
            <a:off x="7862923" y="1816568"/>
            <a:ext cx="2217519" cy="4257881"/>
          </a:xfrm>
          <a:prstGeom prst="rect">
            <a:avLst/>
          </a:prstGeom>
        </p:spPr>
      </p:pic>
      <p:sp>
        <p:nvSpPr>
          <p:cNvPr id="20" name="Textfeld 19">
            <a:extLst>
              <a:ext uri="{FF2B5EF4-FFF2-40B4-BE49-F238E27FC236}">
                <a16:creationId xmlns:a16="http://schemas.microsoft.com/office/drawing/2014/main" id="{5A9DDDE9-2D14-3D27-9895-13C8ED731A67}"/>
              </a:ext>
            </a:extLst>
          </p:cNvPr>
          <p:cNvSpPr txBox="1"/>
          <p:nvPr/>
        </p:nvSpPr>
        <p:spPr>
          <a:xfrm>
            <a:off x="6014543" y="1175484"/>
            <a:ext cx="2019300" cy="5078313"/>
          </a:xfrm>
          <a:prstGeom prst="rect">
            <a:avLst/>
          </a:prstGeom>
          <a:noFill/>
        </p:spPr>
        <p:txBody>
          <a:bodyPr wrap="square" rtlCol="0">
            <a:spAutoFit/>
          </a:bodyPr>
          <a:lstStyle/>
          <a:p>
            <a:r>
              <a:rPr lang="de-CH" i="1" dirty="0">
                <a:solidFill>
                  <a:schemeClr val="bg1"/>
                </a:solidFill>
                <a:latin typeface="Arial" panose="020B0604020202020204" pitchFamily="34" charset="0"/>
                <a:cs typeface="Arial" panose="020B0604020202020204" pitchFamily="34" charset="0"/>
              </a:rPr>
              <a:t>N</a:t>
            </a:r>
            <a:r>
              <a:rPr lang="de-CH" dirty="0">
                <a:solidFill>
                  <a:schemeClr val="bg1"/>
                </a:solidFill>
                <a:latin typeface="Arial" panose="020B0604020202020204" pitchFamily="34" charset="0"/>
                <a:cs typeface="Arial" panose="020B0604020202020204" pitchFamily="34" charset="0"/>
              </a:rPr>
              <a:t> = 98 high </a:t>
            </a:r>
            <a:r>
              <a:rPr lang="de-CH" dirty="0" err="1">
                <a:solidFill>
                  <a:schemeClr val="bg1"/>
                </a:solidFill>
                <a:latin typeface="Arial" panose="020B0604020202020204" pitchFamily="34" charset="0"/>
                <a:cs typeface="Arial" panose="020B0604020202020204" pitchFamily="34" charset="0"/>
              </a:rPr>
              <a:t>school</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students</a:t>
            </a:r>
            <a:endParaRPr lang="de-CH"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a:p>
            <a:r>
              <a:rPr lang="de-CH" dirty="0" err="1">
                <a:solidFill>
                  <a:schemeClr val="bg1"/>
                </a:solidFill>
                <a:latin typeface="Arial" panose="020B0604020202020204" pitchFamily="34" charset="0"/>
                <a:cs typeface="Arial" panose="020B0604020202020204" pitchFamily="34" charset="0"/>
              </a:rPr>
              <a:t>Representational</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competence</a:t>
            </a:r>
            <a:endParaRPr lang="de-CH"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a:p>
            <a:r>
              <a:rPr lang="de-CH" dirty="0" err="1">
                <a:solidFill>
                  <a:schemeClr val="bg1"/>
                </a:solidFill>
                <a:latin typeface="Arial" panose="020B0604020202020204" pitchFamily="34" charset="0"/>
                <a:cs typeface="Arial" panose="020B0604020202020204" pitchFamily="34" charset="0"/>
              </a:rPr>
              <a:t>Conceptual</a:t>
            </a:r>
            <a:endParaRPr lang="de-CH" dirty="0">
              <a:solidFill>
                <a:schemeClr val="bg1"/>
              </a:solidFill>
              <a:latin typeface="Arial" panose="020B0604020202020204" pitchFamily="34" charset="0"/>
              <a:cs typeface="Arial" panose="020B0604020202020204" pitchFamily="34" charset="0"/>
            </a:endParaRPr>
          </a:p>
          <a:p>
            <a:r>
              <a:rPr lang="de-CH" dirty="0">
                <a:solidFill>
                  <a:schemeClr val="bg1"/>
                </a:solidFill>
                <a:latin typeface="Arial" panose="020B0604020202020204" pitchFamily="34" charset="0"/>
                <a:cs typeface="Arial" panose="020B0604020202020204" pitchFamily="34" charset="0"/>
              </a:rPr>
              <a:t>Knowledge</a:t>
            </a:r>
          </a:p>
          <a:p>
            <a:endParaRPr lang="de-CH"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a:p>
            <a:endParaRPr lang="de-CH" sz="1050"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a:p>
            <a:r>
              <a:rPr lang="de-CH" dirty="0">
                <a:solidFill>
                  <a:schemeClr val="bg1"/>
                </a:solidFill>
                <a:latin typeface="Arial" panose="020B0604020202020204" pitchFamily="34" charset="0"/>
                <a:cs typeface="Arial" panose="020B0604020202020204" pitchFamily="34" charset="0"/>
              </a:rPr>
              <a:t>Mastery </a:t>
            </a:r>
            <a:r>
              <a:rPr lang="de-CH" dirty="0" err="1">
                <a:solidFill>
                  <a:schemeClr val="bg1"/>
                </a:solidFill>
                <a:latin typeface="Arial" panose="020B0604020202020204" pitchFamily="34" charset="0"/>
                <a:cs typeface="Arial" panose="020B0604020202020204" pitchFamily="34" charset="0"/>
              </a:rPr>
              <a:t>goal</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orientation</a:t>
            </a:r>
            <a:endParaRPr lang="de-CH" dirty="0">
              <a:solidFill>
                <a:schemeClr val="bg1"/>
              </a:solidFill>
              <a:latin typeface="Arial" panose="020B0604020202020204" pitchFamily="34" charset="0"/>
              <a:cs typeface="Arial" panose="020B0604020202020204" pitchFamily="34" charset="0"/>
            </a:endParaRPr>
          </a:p>
        </p:txBody>
      </p:sp>
      <p:sp>
        <p:nvSpPr>
          <p:cNvPr id="21" name="Rechteck: abgerundete Ecken 20">
            <a:extLst>
              <a:ext uri="{FF2B5EF4-FFF2-40B4-BE49-F238E27FC236}">
                <a16:creationId xmlns:a16="http://schemas.microsoft.com/office/drawing/2014/main" id="{42873B02-5CFD-7681-3694-26D917BF9DC9}"/>
              </a:ext>
            </a:extLst>
          </p:cNvPr>
          <p:cNvSpPr/>
          <p:nvPr/>
        </p:nvSpPr>
        <p:spPr>
          <a:xfrm>
            <a:off x="5975927" y="5379720"/>
            <a:ext cx="5537893" cy="814338"/>
          </a:xfrm>
          <a:prstGeom prst="round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2" name="Rechteck: abgerundete Ecken 21">
            <a:extLst>
              <a:ext uri="{FF2B5EF4-FFF2-40B4-BE49-F238E27FC236}">
                <a16:creationId xmlns:a16="http://schemas.microsoft.com/office/drawing/2014/main" id="{21B7F914-511D-F68C-F055-53D24FA5BA4D}"/>
              </a:ext>
            </a:extLst>
          </p:cNvPr>
          <p:cNvSpPr/>
          <p:nvPr/>
        </p:nvSpPr>
        <p:spPr>
          <a:xfrm>
            <a:off x="6058564" y="2653025"/>
            <a:ext cx="5537893" cy="814338"/>
          </a:xfrm>
          <a:prstGeom prst="round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3" name="Rechteck: abgerundete Ecken 22">
            <a:extLst>
              <a:ext uri="{FF2B5EF4-FFF2-40B4-BE49-F238E27FC236}">
                <a16:creationId xmlns:a16="http://schemas.microsoft.com/office/drawing/2014/main" id="{98714916-ED28-ABAA-C1BE-31F9BCA73CFC}"/>
              </a:ext>
            </a:extLst>
          </p:cNvPr>
          <p:cNvSpPr/>
          <p:nvPr/>
        </p:nvSpPr>
        <p:spPr>
          <a:xfrm>
            <a:off x="6058563" y="1870140"/>
            <a:ext cx="5537893" cy="814338"/>
          </a:xfrm>
          <a:prstGeom prst="round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4" name="Textfeld 23">
            <a:extLst>
              <a:ext uri="{FF2B5EF4-FFF2-40B4-BE49-F238E27FC236}">
                <a16:creationId xmlns:a16="http://schemas.microsoft.com/office/drawing/2014/main" id="{0E0B8976-4627-DB7F-B712-C896BAAF7B08}"/>
              </a:ext>
            </a:extLst>
          </p:cNvPr>
          <p:cNvSpPr txBox="1"/>
          <p:nvPr/>
        </p:nvSpPr>
        <p:spPr>
          <a:xfrm>
            <a:off x="548640" y="4366260"/>
            <a:ext cx="4876800" cy="1477328"/>
          </a:xfrm>
          <a:prstGeom prst="rect">
            <a:avLst/>
          </a:prstGeom>
          <a:noFill/>
        </p:spPr>
        <p:txBody>
          <a:bodyPr wrap="square" rtlCol="0">
            <a:spAutoFit/>
          </a:bodyPr>
          <a:lstStyle/>
          <a:p>
            <a:r>
              <a:rPr lang="de-CH" dirty="0" err="1">
                <a:solidFill>
                  <a:schemeClr val="bg1"/>
                </a:solidFill>
                <a:latin typeface="Arial" panose="020B0604020202020204" pitchFamily="34" charset="0"/>
                <a:cs typeface="Arial" panose="020B0604020202020204" pitchFamily="34" charset="0"/>
              </a:rPr>
              <a:t>It</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might</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be</a:t>
            </a:r>
            <a:r>
              <a:rPr lang="de-CH" dirty="0">
                <a:solidFill>
                  <a:schemeClr val="bg1"/>
                </a:solidFill>
                <a:latin typeface="Arial" panose="020B0604020202020204" pitchFamily="34" charset="0"/>
                <a:cs typeface="Arial" panose="020B0604020202020204" pitchFamily="34" charset="0"/>
              </a:rPr>
              <a:t> a </a:t>
            </a:r>
            <a:r>
              <a:rPr lang="de-CH" dirty="0" err="1">
                <a:solidFill>
                  <a:schemeClr val="bg1"/>
                </a:solidFill>
                <a:latin typeface="Arial" panose="020B0604020202020204" pitchFamily="34" charset="0"/>
                <a:cs typeface="Arial" panose="020B0604020202020204" pitchFamily="34" charset="0"/>
              </a:rPr>
              <a:t>worse</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indicator</a:t>
            </a:r>
            <a:r>
              <a:rPr lang="de-CH" dirty="0">
                <a:solidFill>
                  <a:schemeClr val="bg1"/>
                </a:solidFill>
                <a:latin typeface="Arial" panose="020B0604020202020204" pitchFamily="34" charset="0"/>
                <a:cs typeface="Arial" panose="020B0604020202020204" pitchFamily="34" charset="0"/>
              </a:rPr>
              <a:t> of </a:t>
            </a:r>
            <a:r>
              <a:rPr lang="de-CH" dirty="0" err="1">
                <a:solidFill>
                  <a:schemeClr val="bg1"/>
                </a:solidFill>
                <a:latin typeface="Arial" panose="020B0604020202020204" pitchFamily="34" charset="0"/>
                <a:cs typeface="Arial" panose="020B0604020202020204" pitchFamily="34" charset="0"/>
              </a:rPr>
              <a:t>academic</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learning</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than</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other</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short</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reasoning</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scales</a:t>
            </a:r>
            <a:endParaRPr lang="de-CH"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a:p>
            <a:r>
              <a:rPr lang="de-CH" dirty="0" err="1">
                <a:solidFill>
                  <a:schemeClr val="bg1"/>
                </a:solidFill>
                <a:latin typeface="Arial" panose="020B0604020202020204" pitchFamily="34" charset="0"/>
                <a:cs typeface="Arial" panose="020B0604020202020204" pitchFamily="34" charset="0"/>
              </a:rPr>
              <a:t>It</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might</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draw</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more</a:t>
            </a:r>
            <a:r>
              <a:rPr lang="de-CH" dirty="0">
                <a:solidFill>
                  <a:schemeClr val="bg1"/>
                </a:solidFill>
                <a:latin typeface="Arial" panose="020B0604020202020204" pitchFamily="34" charset="0"/>
                <a:cs typeface="Arial" panose="020B0604020202020204" pitchFamily="34" charset="0"/>
              </a:rPr>
              <a:t> upon </a:t>
            </a:r>
            <a:r>
              <a:rPr lang="de-CH" dirty="0" err="1">
                <a:solidFill>
                  <a:schemeClr val="bg1"/>
                </a:solidFill>
                <a:latin typeface="Arial" panose="020B0604020202020204" pitchFamily="34" charset="0"/>
                <a:cs typeface="Arial" panose="020B0604020202020204" pitchFamily="34" charset="0"/>
              </a:rPr>
              <a:t>current</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achievement</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motivation</a:t>
            </a:r>
            <a:r>
              <a:rPr lang="de-CH" dirty="0">
                <a:solidFill>
                  <a:schemeClr val="bg1"/>
                </a:solidFill>
                <a:latin typeface="Arial" panose="020B0604020202020204" pitchFamily="34" charset="0"/>
                <a:cs typeface="Arial" panose="020B0604020202020204" pitchFamily="34" charset="0"/>
              </a:rPr>
              <a:t> (Freund et al., 2015)</a:t>
            </a:r>
          </a:p>
        </p:txBody>
      </p:sp>
    </p:spTree>
    <p:extLst>
      <p:ext uri="{BB962C8B-B14F-4D97-AF65-F5344CB8AC3E}">
        <p14:creationId xmlns:p14="http://schemas.microsoft.com/office/powerpoint/2010/main" val="2905831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feld 9">
            <a:extLst>
              <a:ext uri="{FF2B5EF4-FFF2-40B4-BE49-F238E27FC236}">
                <a16:creationId xmlns:a16="http://schemas.microsoft.com/office/drawing/2014/main" id="{D18DD38C-A128-25E2-1B93-B1D8256C9738}"/>
              </a:ext>
            </a:extLst>
          </p:cNvPr>
          <p:cNvSpPr txBox="1"/>
          <p:nvPr/>
        </p:nvSpPr>
        <p:spPr>
          <a:xfrm>
            <a:off x="295472" y="357009"/>
            <a:ext cx="11601055" cy="5693866"/>
          </a:xfrm>
          <a:prstGeom prst="rect">
            <a:avLst/>
          </a:prstGeom>
          <a:noFill/>
        </p:spPr>
        <p:txBody>
          <a:bodyPr wrap="square" rtlCol="0">
            <a:spAutoFit/>
          </a:bodyPr>
          <a:lstStyle/>
          <a:p>
            <a:r>
              <a:rPr lang="de-CH" b="1" i="1" dirty="0" err="1">
                <a:solidFill>
                  <a:schemeClr val="bg1"/>
                </a:solidFill>
                <a:latin typeface="Arial" panose="020B0604020202020204" pitchFamily="34" charset="0"/>
                <a:cs typeface="Arial" panose="020B0604020202020204" pitchFamily="34" charset="0"/>
              </a:rPr>
              <a:t>Conclusions</a:t>
            </a:r>
            <a:endParaRPr lang="de-CH" b="1" i="1" dirty="0">
              <a:solidFill>
                <a:schemeClr val="bg1"/>
              </a:solidFill>
              <a:latin typeface="Arial" panose="020B0604020202020204" pitchFamily="34" charset="0"/>
              <a:cs typeface="Arial" panose="020B0604020202020204" pitchFamily="34" charset="0"/>
            </a:endParaRPr>
          </a:p>
          <a:p>
            <a:endParaRPr lang="de-CH" sz="1000" i="1" dirty="0">
              <a:solidFill>
                <a:schemeClr val="bg1"/>
              </a:solidFill>
              <a:latin typeface="Arial" panose="020B0604020202020204" pitchFamily="34" charset="0"/>
              <a:cs typeface="Arial" panose="020B0604020202020204" pitchFamily="34" charset="0"/>
            </a:endParaRPr>
          </a:p>
          <a:p>
            <a:r>
              <a:rPr lang="de-CH" i="1" dirty="0">
                <a:solidFill>
                  <a:schemeClr val="bg1"/>
                </a:solidFill>
                <a:latin typeface="Arial" panose="020B0604020202020204" pitchFamily="34" charset="0"/>
                <a:cs typeface="Arial" panose="020B0604020202020204" pitchFamily="34" charset="0"/>
              </a:rPr>
              <a:t>- The mini-q </a:t>
            </a:r>
            <a:r>
              <a:rPr lang="de-CH" i="1" dirty="0" err="1">
                <a:solidFill>
                  <a:schemeClr val="bg1"/>
                </a:solidFill>
                <a:latin typeface="Arial" panose="020B0604020202020204" pitchFamily="34" charset="0"/>
                <a:cs typeface="Arial" panose="020B0604020202020204" pitchFamily="34" charset="0"/>
              </a:rPr>
              <a:t>correlates</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with</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intelligence</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only</a:t>
            </a:r>
            <a:r>
              <a:rPr lang="de-CH" i="1" dirty="0">
                <a:solidFill>
                  <a:schemeClr val="bg1"/>
                </a:solidFill>
                <a:latin typeface="Arial" panose="020B0604020202020204" pitchFamily="34" charset="0"/>
                <a:cs typeface="Arial" panose="020B0604020202020204" pitchFamily="34" charset="0"/>
              </a:rPr>
              <a:t> in </a:t>
            </a:r>
            <a:r>
              <a:rPr lang="de-CH" i="1" dirty="0" err="1">
                <a:solidFill>
                  <a:schemeClr val="bg1"/>
                </a:solidFill>
                <a:latin typeface="Arial" panose="020B0604020202020204" pitchFamily="34" charset="0"/>
                <a:cs typeface="Arial" panose="020B0604020202020204" pitchFamily="34" charset="0"/>
              </a:rPr>
              <a:t>the</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lower</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range</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it</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is</a:t>
            </a:r>
            <a:r>
              <a:rPr lang="de-CH" i="1" dirty="0">
                <a:solidFill>
                  <a:schemeClr val="bg1"/>
                </a:solidFill>
                <a:latin typeface="Arial" panose="020B0604020202020204" pitchFamily="34" charset="0"/>
                <a:cs typeface="Arial" panose="020B0604020202020204" pitchFamily="34" charset="0"/>
              </a:rPr>
              <a:t> not a </a:t>
            </a:r>
            <a:r>
              <a:rPr lang="de-CH" i="1" dirty="0" err="1">
                <a:solidFill>
                  <a:schemeClr val="bg1"/>
                </a:solidFill>
                <a:latin typeface="Arial" panose="020B0604020202020204" pitchFamily="34" charset="0"/>
                <a:cs typeface="Arial" panose="020B0604020202020204" pitchFamily="34" charset="0"/>
              </a:rPr>
              <a:t>proxy</a:t>
            </a:r>
            <a:r>
              <a:rPr lang="de-CH" i="1" dirty="0">
                <a:solidFill>
                  <a:schemeClr val="bg1"/>
                </a:solidFill>
                <a:latin typeface="Arial" panose="020B0604020202020204" pitchFamily="34" charset="0"/>
                <a:cs typeface="Arial" panose="020B0604020202020204" pitchFamily="34" charset="0"/>
              </a:rPr>
              <a:t> of </a:t>
            </a:r>
            <a:r>
              <a:rPr lang="de-CH" i="1" dirty="0" err="1">
                <a:solidFill>
                  <a:schemeClr val="bg1"/>
                </a:solidFill>
                <a:latin typeface="Arial" panose="020B0604020202020204" pitchFamily="34" charset="0"/>
                <a:cs typeface="Arial" panose="020B0604020202020204" pitchFamily="34" charset="0"/>
              </a:rPr>
              <a:t>intelligence</a:t>
            </a:r>
            <a:endParaRPr lang="de-CH" i="1" dirty="0">
              <a:solidFill>
                <a:schemeClr val="bg1"/>
              </a:solidFill>
              <a:latin typeface="Arial" panose="020B0604020202020204" pitchFamily="34" charset="0"/>
              <a:cs typeface="Arial" panose="020B0604020202020204" pitchFamily="34" charset="0"/>
            </a:endParaRPr>
          </a:p>
          <a:p>
            <a:endParaRPr lang="de-CH" i="1" dirty="0">
              <a:solidFill>
                <a:schemeClr val="bg1"/>
              </a:solidFill>
              <a:latin typeface="Arial" panose="020B0604020202020204" pitchFamily="34" charset="0"/>
              <a:cs typeface="Arial" panose="020B0604020202020204" pitchFamily="34" charset="0"/>
            </a:endParaRPr>
          </a:p>
          <a:p>
            <a:pPr marL="285750" indent="-285750">
              <a:buFontTx/>
              <a:buChar char="-"/>
            </a:pPr>
            <a:r>
              <a:rPr lang="de-CH" i="1" dirty="0">
                <a:solidFill>
                  <a:schemeClr val="bg1"/>
                </a:solidFill>
                <a:latin typeface="Arial" panose="020B0604020202020204" pitchFamily="34" charset="0"/>
                <a:cs typeface="Arial" panose="020B0604020202020204" pitchFamily="34" charset="0"/>
              </a:rPr>
              <a:t>The mini-q </a:t>
            </a:r>
            <a:r>
              <a:rPr lang="de-CH" i="1" dirty="0" err="1">
                <a:solidFill>
                  <a:schemeClr val="bg1"/>
                </a:solidFill>
                <a:latin typeface="Arial" panose="020B0604020202020204" pitchFamily="34" charset="0"/>
                <a:cs typeface="Arial" panose="020B0604020202020204" pitchFamily="34" charset="0"/>
              </a:rPr>
              <a:t>measures</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mostly</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processing</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speed</a:t>
            </a:r>
            <a:endParaRPr lang="de-CH" i="1" dirty="0">
              <a:solidFill>
                <a:schemeClr val="bg1"/>
              </a:solidFill>
              <a:latin typeface="Arial" panose="020B0604020202020204" pitchFamily="34" charset="0"/>
              <a:cs typeface="Arial" panose="020B0604020202020204" pitchFamily="34" charset="0"/>
            </a:endParaRPr>
          </a:p>
          <a:p>
            <a:pPr marL="285750" indent="-285750">
              <a:buFontTx/>
              <a:buChar char="-"/>
            </a:pPr>
            <a:endParaRPr lang="de-CH" i="1" dirty="0">
              <a:solidFill>
                <a:schemeClr val="bg1"/>
              </a:solidFill>
              <a:latin typeface="Arial" panose="020B0604020202020204" pitchFamily="34" charset="0"/>
              <a:cs typeface="Arial" panose="020B0604020202020204" pitchFamily="34" charset="0"/>
            </a:endParaRPr>
          </a:p>
          <a:p>
            <a:pPr marL="285750" indent="-285750">
              <a:buFontTx/>
              <a:buChar char="-"/>
            </a:pPr>
            <a:r>
              <a:rPr lang="de-CH" i="1" dirty="0" err="1">
                <a:solidFill>
                  <a:schemeClr val="bg1"/>
                </a:solidFill>
                <a:latin typeface="Arial" panose="020B0604020202020204" pitchFamily="34" charset="0"/>
                <a:cs typeface="Arial" panose="020B0604020202020204" pitchFamily="34" charset="0"/>
              </a:rPr>
              <a:t>Its</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reliability</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is</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maybe</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around</a:t>
            </a:r>
            <a:r>
              <a:rPr lang="de-CH" i="1" dirty="0">
                <a:solidFill>
                  <a:schemeClr val="bg1"/>
                </a:solidFill>
                <a:latin typeface="Arial" panose="020B0604020202020204" pitchFamily="34" charset="0"/>
                <a:cs typeface="Arial" panose="020B0604020202020204" pitchFamily="34" charset="0"/>
              </a:rPr>
              <a:t> .80 but </a:t>
            </a:r>
            <a:r>
              <a:rPr lang="de-CH" i="1" dirty="0" err="1">
                <a:solidFill>
                  <a:schemeClr val="bg1"/>
                </a:solidFill>
                <a:latin typeface="Arial" panose="020B0604020202020204" pitchFamily="34" charset="0"/>
                <a:cs typeface="Arial" panose="020B0604020202020204" pitchFamily="34" charset="0"/>
              </a:rPr>
              <a:t>yet</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unknown</a:t>
            </a:r>
            <a:r>
              <a:rPr lang="de-CH" i="1" dirty="0">
                <a:solidFill>
                  <a:schemeClr val="bg1"/>
                </a:solidFill>
                <a:latin typeface="Arial" panose="020B0604020202020204" pitchFamily="34" charset="0"/>
                <a:cs typeface="Arial" panose="020B0604020202020204" pitchFamily="34" charset="0"/>
              </a:rPr>
              <a:t> – </a:t>
            </a:r>
            <a:r>
              <a:rPr lang="de-CH" i="1" dirty="0" err="1">
                <a:solidFill>
                  <a:schemeClr val="bg1"/>
                </a:solidFill>
                <a:latin typeface="Arial" panose="020B0604020202020204" pitchFamily="34" charset="0"/>
                <a:cs typeface="Arial" panose="020B0604020202020204" pitchFamily="34" charset="0"/>
              </a:rPr>
              <a:t>retest-studies</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are</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required</a:t>
            </a:r>
            <a:endParaRPr lang="de-CH" i="1" dirty="0">
              <a:solidFill>
                <a:schemeClr val="bg1"/>
              </a:solidFill>
              <a:latin typeface="Arial" panose="020B0604020202020204" pitchFamily="34" charset="0"/>
              <a:cs typeface="Arial" panose="020B0604020202020204" pitchFamily="34" charset="0"/>
            </a:endParaRPr>
          </a:p>
          <a:p>
            <a:endParaRPr lang="de-CH" sz="1000" i="1" dirty="0">
              <a:solidFill>
                <a:schemeClr val="bg1"/>
              </a:solidFill>
              <a:latin typeface="Arial" panose="020B0604020202020204" pitchFamily="34" charset="0"/>
              <a:cs typeface="Arial" panose="020B0604020202020204" pitchFamily="34" charset="0"/>
            </a:endParaRPr>
          </a:p>
          <a:p>
            <a:r>
              <a:rPr lang="de-CH" b="1" i="1" dirty="0" err="1">
                <a:solidFill>
                  <a:schemeClr val="bg1"/>
                </a:solidFill>
                <a:latin typeface="Arial" panose="020B0604020202020204" pitchFamily="34" charset="0"/>
                <a:cs typeface="Arial" panose="020B0604020202020204" pitchFamily="34" charset="0"/>
              </a:rPr>
              <a:t>Hypotheses</a:t>
            </a:r>
            <a:r>
              <a:rPr lang="de-CH" b="1" i="1" dirty="0">
                <a:solidFill>
                  <a:schemeClr val="bg1"/>
                </a:solidFill>
                <a:latin typeface="Arial" panose="020B0604020202020204" pitchFamily="34" charset="0"/>
                <a:cs typeface="Arial" panose="020B0604020202020204" pitchFamily="34" charset="0"/>
              </a:rPr>
              <a:t> for </a:t>
            </a:r>
            <a:r>
              <a:rPr lang="de-CH" b="1" i="1" dirty="0" err="1">
                <a:solidFill>
                  <a:schemeClr val="bg1"/>
                </a:solidFill>
                <a:latin typeface="Arial" panose="020B0604020202020204" pitchFamily="34" charset="0"/>
                <a:cs typeface="Arial" panose="020B0604020202020204" pitchFamily="34" charset="0"/>
              </a:rPr>
              <a:t>future</a:t>
            </a:r>
            <a:r>
              <a:rPr lang="de-CH" b="1" i="1" dirty="0">
                <a:solidFill>
                  <a:schemeClr val="bg1"/>
                </a:solidFill>
                <a:latin typeface="Arial" panose="020B0604020202020204" pitchFamily="34" charset="0"/>
                <a:cs typeface="Arial" panose="020B0604020202020204" pitchFamily="34" charset="0"/>
              </a:rPr>
              <a:t> </a:t>
            </a:r>
            <a:r>
              <a:rPr lang="de-CH" b="1" i="1" dirty="0" err="1">
                <a:solidFill>
                  <a:schemeClr val="bg1"/>
                </a:solidFill>
                <a:latin typeface="Arial" panose="020B0604020202020204" pitchFamily="34" charset="0"/>
                <a:cs typeface="Arial" panose="020B0604020202020204" pitchFamily="34" charset="0"/>
              </a:rPr>
              <a:t>research</a:t>
            </a:r>
            <a:endParaRPr lang="de-CH" b="1" i="1" dirty="0">
              <a:solidFill>
                <a:schemeClr val="bg1"/>
              </a:solidFill>
              <a:latin typeface="Arial" panose="020B0604020202020204" pitchFamily="34" charset="0"/>
              <a:cs typeface="Arial" panose="020B0604020202020204" pitchFamily="34" charset="0"/>
            </a:endParaRPr>
          </a:p>
          <a:p>
            <a:endParaRPr lang="de-CH" sz="800" i="1" dirty="0">
              <a:solidFill>
                <a:schemeClr val="bg1"/>
              </a:solidFill>
              <a:latin typeface="Arial" panose="020B0604020202020204" pitchFamily="34" charset="0"/>
              <a:cs typeface="Arial" panose="020B0604020202020204" pitchFamily="34" charset="0"/>
            </a:endParaRPr>
          </a:p>
          <a:p>
            <a:r>
              <a:rPr lang="de-CH" i="1" dirty="0">
                <a:solidFill>
                  <a:schemeClr val="bg1"/>
                </a:solidFill>
                <a:latin typeface="Arial" panose="020B0604020202020204" pitchFamily="34" charset="0"/>
                <a:cs typeface="Arial" panose="020B0604020202020204" pitchFamily="34" charset="0"/>
              </a:rPr>
              <a:t>The mini-q </a:t>
            </a:r>
            <a:r>
              <a:rPr lang="de-CH" i="1" dirty="0" err="1">
                <a:solidFill>
                  <a:schemeClr val="bg1"/>
                </a:solidFill>
                <a:latin typeface="Arial" panose="020B0604020202020204" pitchFamily="34" charset="0"/>
                <a:cs typeface="Arial" panose="020B0604020202020204" pitchFamily="34" charset="0"/>
              </a:rPr>
              <a:t>is</a:t>
            </a:r>
            <a:r>
              <a:rPr lang="de-CH" i="1" dirty="0">
                <a:solidFill>
                  <a:schemeClr val="bg1"/>
                </a:solidFill>
                <a:latin typeface="Arial" panose="020B0604020202020204" pitchFamily="34" charset="0"/>
                <a:cs typeface="Arial" panose="020B0604020202020204" pitchFamily="34" charset="0"/>
              </a:rPr>
              <a:t> multidimensional</a:t>
            </a:r>
          </a:p>
          <a:p>
            <a:endParaRPr lang="de-CH" sz="1050" i="1" dirty="0">
              <a:solidFill>
                <a:schemeClr val="bg1"/>
              </a:solidFill>
              <a:latin typeface="Arial" panose="020B0604020202020204" pitchFamily="34" charset="0"/>
              <a:cs typeface="Arial" panose="020B0604020202020204" pitchFamily="34" charset="0"/>
            </a:endParaRPr>
          </a:p>
          <a:p>
            <a:r>
              <a:rPr lang="de-CH" i="1" dirty="0">
                <a:solidFill>
                  <a:schemeClr val="bg1"/>
                </a:solidFill>
                <a:latin typeface="Arial" panose="020B0604020202020204" pitchFamily="34" charset="0"/>
                <a:cs typeface="Arial" panose="020B0604020202020204" pitchFamily="34" charset="0"/>
              </a:rPr>
              <a:t>The mini-q </a:t>
            </a:r>
            <a:r>
              <a:rPr lang="de-CH" i="1" dirty="0" err="1">
                <a:solidFill>
                  <a:schemeClr val="bg1"/>
                </a:solidFill>
                <a:latin typeface="Arial" panose="020B0604020202020204" pitchFamily="34" charset="0"/>
                <a:cs typeface="Arial" panose="020B0604020202020204" pitchFamily="34" charset="0"/>
              </a:rPr>
              <a:t>draws</a:t>
            </a:r>
            <a:r>
              <a:rPr lang="de-CH" i="1" dirty="0">
                <a:solidFill>
                  <a:schemeClr val="bg1"/>
                </a:solidFill>
                <a:latin typeface="Arial" panose="020B0604020202020204" pitchFamily="34" charset="0"/>
                <a:cs typeface="Arial" panose="020B0604020202020204" pitchFamily="34" charset="0"/>
              </a:rPr>
              <a:t> on different </a:t>
            </a:r>
            <a:r>
              <a:rPr lang="de-CH" i="1" dirty="0" err="1">
                <a:solidFill>
                  <a:schemeClr val="bg1"/>
                </a:solidFill>
                <a:latin typeface="Arial" panose="020B0604020202020204" pitchFamily="34" charset="0"/>
                <a:cs typeface="Arial" panose="020B0604020202020204" pitchFamily="34" charset="0"/>
              </a:rPr>
              <a:t>strategies</a:t>
            </a:r>
            <a:endParaRPr lang="de-CH" i="1" dirty="0">
              <a:solidFill>
                <a:schemeClr val="bg1"/>
              </a:solidFill>
              <a:latin typeface="Arial" panose="020B0604020202020204" pitchFamily="34" charset="0"/>
              <a:cs typeface="Arial" panose="020B0604020202020204" pitchFamily="34" charset="0"/>
            </a:endParaRPr>
          </a:p>
          <a:p>
            <a:endParaRPr lang="de-CH" i="1" dirty="0">
              <a:solidFill>
                <a:schemeClr val="bg1"/>
              </a:solidFill>
              <a:latin typeface="Arial" panose="020B0604020202020204" pitchFamily="34" charset="0"/>
              <a:cs typeface="Arial" panose="020B0604020202020204" pitchFamily="34" charset="0"/>
            </a:endParaRPr>
          </a:p>
          <a:p>
            <a:r>
              <a:rPr lang="de-CH" i="1" dirty="0" err="1">
                <a:solidFill>
                  <a:schemeClr val="bg1"/>
                </a:solidFill>
                <a:latin typeface="Arial" panose="020B0604020202020204" pitchFamily="34" charset="0"/>
                <a:cs typeface="Arial" panose="020B0604020202020204" pitchFamily="34" charset="0"/>
              </a:rPr>
              <a:t>Selecting</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good</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strategies</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might</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be</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the</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only</a:t>
            </a:r>
            <a:r>
              <a:rPr lang="de-CH" i="1" dirty="0">
                <a:solidFill>
                  <a:schemeClr val="bg1"/>
                </a:solidFill>
                <a:latin typeface="Arial" panose="020B0604020202020204" pitchFamily="34" charset="0"/>
                <a:cs typeface="Arial" panose="020B0604020202020204" pitchFamily="34" charset="0"/>
              </a:rPr>
              <a:t> intelligent </a:t>
            </a:r>
            <a:r>
              <a:rPr lang="de-CH" i="1" dirty="0" err="1">
                <a:solidFill>
                  <a:schemeClr val="bg1"/>
                </a:solidFill>
                <a:latin typeface="Arial" panose="020B0604020202020204" pitchFamily="34" charset="0"/>
                <a:cs typeface="Arial" panose="020B0604020202020204" pitchFamily="34" charset="0"/>
              </a:rPr>
              <a:t>component</a:t>
            </a:r>
            <a:endParaRPr lang="de-CH" i="1" dirty="0">
              <a:solidFill>
                <a:schemeClr val="bg1"/>
              </a:solidFill>
              <a:latin typeface="Arial" panose="020B0604020202020204" pitchFamily="34" charset="0"/>
              <a:cs typeface="Arial" panose="020B0604020202020204" pitchFamily="34" charset="0"/>
            </a:endParaRPr>
          </a:p>
          <a:p>
            <a:endParaRPr lang="de-CH" i="1" dirty="0">
              <a:solidFill>
                <a:schemeClr val="bg1"/>
              </a:solidFill>
              <a:latin typeface="Arial" panose="020B0604020202020204" pitchFamily="34" charset="0"/>
              <a:cs typeface="Arial" panose="020B0604020202020204" pitchFamily="34" charset="0"/>
            </a:endParaRPr>
          </a:p>
          <a:p>
            <a:r>
              <a:rPr lang="de-CH" i="1" dirty="0">
                <a:solidFill>
                  <a:schemeClr val="bg1"/>
                </a:solidFill>
                <a:latin typeface="Arial" panose="020B0604020202020204" pitchFamily="34" charset="0"/>
                <a:cs typeface="Arial" panose="020B0604020202020204" pitchFamily="34" charset="0"/>
              </a:rPr>
              <a:t>The mini-q </a:t>
            </a:r>
            <a:r>
              <a:rPr lang="de-CH" i="1" dirty="0" err="1">
                <a:solidFill>
                  <a:schemeClr val="bg1"/>
                </a:solidFill>
                <a:latin typeface="Arial" panose="020B0604020202020204" pitchFamily="34" charset="0"/>
                <a:cs typeface="Arial" panose="020B0604020202020204" pitchFamily="34" charset="0"/>
              </a:rPr>
              <a:t>draws</a:t>
            </a:r>
            <a:r>
              <a:rPr lang="de-CH" i="1" dirty="0">
                <a:solidFill>
                  <a:schemeClr val="bg1"/>
                </a:solidFill>
                <a:latin typeface="Arial" panose="020B0604020202020204" pitchFamily="34" charset="0"/>
                <a:cs typeface="Arial" panose="020B0604020202020204" pitchFamily="34" charset="0"/>
              </a:rPr>
              <a:t> on </a:t>
            </a:r>
            <a:r>
              <a:rPr lang="de-CH" i="1" dirty="0" err="1">
                <a:solidFill>
                  <a:schemeClr val="bg1"/>
                </a:solidFill>
                <a:latin typeface="Arial" panose="020B0604020202020204" pitchFamily="34" charset="0"/>
                <a:cs typeface="Arial" panose="020B0604020202020204" pitchFamily="34" charset="0"/>
              </a:rPr>
              <a:t>inhibition</a:t>
            </a:r>
            <a:endParaRPr lang="de-CH" i="1" dirty="0">
              <a:solidFill>
                <a:schemeClr val="bg1"/>
              </a:solidFill>
              <a:latin typeface="Arial" panose="020B0604020202020204" pitchFamily="34" charset="0"/>
              <a:cs typeface="Arial" panose="020B0604020202020204" pitchFamily="34" charset="0"/>
            </a:endParaRPr>
          </a:p>
          <a:p>
            <a:endParaRPr lang="de-CH" i="1" dirty="0">
              <a:solidFill>
                <a:schemeClr val="bg1"/>
              </a:solidFill>
              <a:latin typeface="Arial" panose="020B0604020202020204" pitchFamily="34" charset="0"/>
              <a:cs typeface="Arial" panose="020B0604020202020204" pitchFamily="34" charset="0"/>
            </a:endParaRPr>
          </a:p>
          <a:p>
            <a:r>
              <a:rPr lang="de-CH" i="1" dirty="0">
                <a:solidFill>
                  <a:schemeClr val="bg1"/>
                </a:solidFill>
                <a:latin typeface="Arial" panose="020B0604020202020204" pitchFamily="34" charset="0"/>
                <a:cs typeface="Arial" panose="020B0604020202020204" pitchFamily="34" charset="0"/>
              </a:rPr>
              <a:t>The mini-q </a:t>
            </a:r>
            <a:r>
              <a:rPr lang="de-CH" i="1" dirty="0" err="1">
                <a:solidFill>
                  <a:schemeClr val="bg1"/>
                </a:solidFill>
                <a:latin typeface="Arial" panose="020B0604020202020204" pitchFamily="34" charset="0"/>
                <a:cs typeface="Arial" panose="020B0604020202020204" pitchFamily="34" charset="0"/>
              </a:rPr>
              <a:t>draws</a:t>
            </a:r>
            <a:r>
              <a:rPr lang="de-CH" i="1" dirty="0">
                <a:solidFill>
                  <a:schemeClr val="bg1"/>
                </a:solidFill>
                <a:latin typeface="Arial" panose="020B0604020202020204" pitchFamily="34" charset="0"/>
                <a:cs typeface="Arial" panose="020B0604020202020204" pitchFamily="34" charset="0"/>
              </a:rPr>
              <a:t> on </a:t>
            </a:r>
            <a:r>
              <a:rPr lang="de-CH" i="1" dirty="0" err="1">
                <a:solidFill>
                  <a:schemeClr val="bg1"/>
                </a:solidFill>
                <a:latin typeface="Arial" panose="020B0604020202020204" pitchFamily="34" charset="0"/>
                <a:cs typeface="Arial" panose="020B0604020202020204" pitchFamily="34" charset="0"/>
              </a:rPr>
              <a:t>current</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achievement</a:t>
            </a:r>
            <a:r>
              <a:rPr lang="de-CH" i="1" dirty="0">
                <a:solidFill>
                  <a:schemeClr val="bg1"/>
                </a:solidFill>
                <a:latin typeface="Arial" panose="020B0604020202020204" pitchFamily="34" charset="0"/>
                <a:cs typeface="Arial" panose="020B0604020202020204" pitchFamily="34" charset="0"/>
              </a:rPr>
              <a:t> </a:t>
            </a:r>
            <a:r>
              <a:rPr lang="de-CH" i="1" dirty="0" err="1">
                <a:solidFill>
                  <a:schemeClr val="bg1"/>
                </a:solidFill>
                <a:latin typeface="Arial" panose="020B0604020202020204" pitchFamily="34" charset="0"/>
                <a:cs typeface="Arial" panose="020B0604020202020204" pitchFamily="34" charset="0"/>
              </a:rPr>
              <a:t>motivation</a:t>
            </a:r>
            <a:endParaRPr lang="de-CH" i="1" dirty="0">
              <a:solidFill>
                <a:schemeClr val="bg1"/>
              </a:solidFill>
              <a:latin typeface="Arial" panose="020B0604020202020204" pitchFamily="34" charset="0"/>
              <a:cs typeface="Arial" panose="020B0604020202020204" pitchFamily="34" charset="0"/>
            </a:endParaRPr>
          </a:p>
          <a:p>
            <a:endParaRPr lang="de-CH" i="1" dirty="0">
              <a:solidFill>
                <a:schemeClr val="bg1"/>
              </a:solidFill>
              <a:latin typeface="Arial" panose="020B0604020202020204" pitchFamily="34" charset="0"/>
              <a:cs typeface="Arial" panose="020B0604020202020204" pitchFamily="34" charset="0"/>
            </a:endParaRPr>
          </a:p>
          <a:p>
            <a:r>
              <a:rPr lang="de-CH" b="1" i="1" dirty="0" err="1">
                <a:solidFill>
                  <a:schemeClr val="bg1"/>
                </a:solidFill>
                <a:latin typeface="Arial" panose="020B0604020202020204" pitchFamily="34" charset="0"/>
                <a:cs typeface="Arial" panose="020B0604020202020204" pitchFamily="34" charset="0"/>
              </a:rPr>
              <a:t>It</a:t>
            </a:r>
            <a:r>
              <a:rPr lang="de-CH" b="1" i="1" dirty="0">
                <a:solidFill>
                  <a:schemeClr val="bg1"/>
                </a:solidFill>
                <a:latin typeface="Arial" panose="020B0604020202020204" pitchFamily="34" charset="0"/>
                <a:cs typeface="Arial" panose="020B0604020202020204" pitchFamily="34" charset="0"/>
              </a:rPr>
              <a:t> </a:t>
            </a:r>
            <a:r>
              <a:rPr lang="de-CH" b="1" i="1" dirty="0" err="1">
                <a:solidFill>
                  <a:schemeClr val="bg1"/>
                </a:solidFill>
                <a:latin typeface="Arial" panose="020B0604020202020204" pitchFamily="34" charset="0"/>
                <a:cs typeface="Arial" panose="020B0604020202020204" pitchFamily="34" charset="0"/>
              </a:rPr>
              <a:t>might</a:t>
            </a:r>
            <a:r>
              <a:rPr lang="de-CH" b="1" i="1" dirty="0">
                <a:solidFill>
                  <a:schemeClr val="bg1"/>
                </a:solidFill>
                <a:latin typeface="Arial" panose="020B0604020202020204" pitchFamily="34" charset="0"/>
                <a:cs typeface="Arial" panose="020B0604020202020204" pitchFamily="34" charset="0"/>
              </a:rPr>
              <a:t> not </a:t>
            </a:r>
            <a:r>
              <a:rPr lang="de-CH" b="1" i="1" dirty="0" err="1">
                <a:solidFill>
                  <a:schemeClr val="bg1"/>
                </a:solidFill>
                <a:latin typeface="Arial" panose="020B0604020202020204" pitchFamily="34" charset="0"/>
                <a:cs typeface="Arial" panose="020B0604020202020204" pitchFamily="34" charset="0"/>
              </a:rPr>
              <a:t>be</a:t>
            </a:r>
            <a:r>
              <a:rPr lang="de-CH" b="1" i="1" dirty="0">
                <a:solidFill>
                  <a:schemeClr val="bg1"/>
                </a:solidFill>
                <a:latin typeface="Arial" panose="020B0604020202020204" pitchFamily="34" charset="0"/>
                <a:cs typeface="Arial" panose="020B0604020202020204" pitchFamily="34" charset="0"/>
              </a:rPr>
              <a:t> </a:t>
            </a:r>
            <a:r>
              <a:rPr lang="de-CH" b="1" i="1" dirty="0" err="1">
                <a:solidFill>
                  <a:schemeClr val="bg1"/>
                </a:solidFill>
                <a:latin typeface="Arial" panose="020B0604020202020204" pitchFamily="34" charset="0"/>
                <a:cs typeface="Arial" panose="020B0604020202020204" pitchFamily="34" charset="0"/>
              </a:rPr>
              <a:t>the</a:t>
            </a:r>
            <a:r>
              <a:rPr lang="de-CH" b="1" i="1" dirty="0">
                <a:solidFill>
                  <a:schemeClr val="bg1"/>
                </a:solidFill>
                <a:latin typeface="Arial" panose="020B0604020202020204" pitchFamily="34" charset="0"/>
                <a:cs typeface="Arial" panose="020B0604020202020204" pitchFamily="34" charset="0"/>
              </a:rPr>
              <a:t> </a:t>
            </a:r>
            <a:r>
              <a:rPr lang="de-CH" b="1" i="1" dirty="0" err="1">
                <a:solidFill>
                  <a:schemeClr val="bg1"/>
                </a:solidFill>
                <a:latin typeface="Arial" panose="020B0604020202020204" pitchFamily="34" charset="0"/>
                <a:cs typeface="Arial" panose="020B0604020202020204" pitchFamily="34" charset="0"/>
              </a:rPr>
              <a:t>right</a:t>
            </a:r>
            <a:r>
              <a:rPr lang="de-CH" b="1" i="1" dirty="0">
                <a:solidFill>
                  <a:schemeClr val="bg1"/>
                </a:solidFill>
                <a:latin typeface="Arial" panose="020B0604020202020204" pitchFamily="34" charset="0"/>
                <a:cs typeface="Arial" panose="020B0604020202020204" pitchFamily="34" charset="0"/>
              </a:rPr>
              <a:t> </a:t>
            </a:r>
            <a:r>
              <a:rPr lang="de-CH" b="1" i="1" dirty="0" err="1">
                <a:solidFill>
                  <a:schemeClr val="bg1"/>
                </a:solidFill>
                <a:latin typeface="Arial" panose="020B0604020202020204" pitchFamily="34" charset="0"/>
                <a:cs typeface="Arial" panose="020B0604020202020204" pitchFamily="34" charset="0"/>
              </a:rPr>
              <a:t>tool</a:t>
            </a:r>
            <a:r>
              <a:rPr lang="de-CH" b="1" i="1" dirty="0">
                <a:solidFill>
                  <a:schemeClr val="bg1"/>
                </a:solidFill>
                <a:latin typeface="Arial" panose="020B0604020202020204" pitchFamily="34" charset="0"/>
                <a:cs typeface="Arial" panose="020B0604020202020204" pitchFamily="34" charset="0"/>
              </a:rPr>
              <a:t> </a:t>
            </a:r>
            <a:r>
              <a:rPr lang="de-CH" b="1" i="1" dirty="0" err="1">
                <a:solidFill>
                  <a:schemeClr val="bg1"/>
                </a:solidFill>
                <a:latin typeface="Arial" panose="020B0604020202020204" pitchFamily="34" charset="0"/>
                <a:cs typeface="Arial" panose="020B0604020202020204" pitchFamily="34" charset="0"/>
              </a:rPr>
              <a:t>to</a:t>
            </a:r>
            <a:r>
              <a:rPr lang="de-CH" b="1" i="1" dirty="0">
                <a:solidFill>
                  <a:schemeClr val="bg1"/>
                </a:solidFill>
                <a:latin typeface="Arial" panose="020B0604020202020204" pitchFamily="34" charset="0"/>
                <a:cs typeface="Arial" panose="020B0604020202020204" pitchFamily="34" charset="0"/>
              </a:rPr>
              <a:t> </a:t>
            </a:r>
            <a:r>
              <a:rPr lang="de-CH" b="1" i="1" dirty="0" err="1">
                <a:solidFill>
                  <a:schemeClr val="bg1"/>
                </a:solidFill>
                <a:latin typeface="Arial" panose="020B0604020202020204" pitchFamily="34" charset="0"/>
                <a:cs typeface="Arial" panose="020B0604020202020204" pitchFamily="34" charset="0"/>
              </a:rPr>
              <a:t>get</a:t>
            </a:r>
            <a:r>
              <a:rPr lang="de-CH" b="1" i="1" dirty="0">
                <a:solidFill>
                  <a:schemeClr val="bg1"/>
                </a:solidFill>
                <a:latin typeface="Arial" panose="020B0604020202020204" pitchFamily="34" charset="0"/>
                <a:cs typeface="Arial" panose="020B0604020202020204" pitchFamily="34" charset="0"/>
              </a:rPr>
              <a:t> a reliable and valid </a:t>
            </a:r>
            <a:r>
              <a:rPr lang="de-CH" b="1" i="1" dirty="0" err="1">
                <a:solidFill>
                  <a:schemeClr val="bg1"/>
                </a:solidFill>
                <a:latin typeface="Arial" panose="020B0604020202020204" pitchFamily="34" charset="0"/>
                <a:cs typeface="Arial" panose="020B0604020202020204" pitchFamily="34" charset="0"/>
              </a:rPr>
              <a:t>covariate</a:t>
            </a:r>
            <a:r>
              <a:rPr lang="de-CH" b="1" i="1" dirty="0">
                <a:solidFill>
                  <a:schemeClr val="bg1"/>
                </a:solidFill>
                <a:latin typeface="Arial" panose="020B0604020202020204" pitchFamily="34" charset="0"/>
                <a:cs typeface="Arial" panose="020B0604020202020204" pitchFamily="34" charset="0"/>
              </a:rPr>
              <a:t> in </a:t>
            </a:r>
            <a:r>
              <a:rPr lang="de-CH" b="1" i="1" dirty="0" err="1">
                <a:solidFill>
                  <a:schemeClr val="bg1"/>
                </a:solidFill>
                <a:latin typeface="Arial" panose="020B0604020202020204" pitchFamily="34" charset="0"/>
                <a:cs typeface="Arial" panose="020B0604020202020204" pitchFamily="34" charset="0"/>
              </a:rPr>
              <a:t>predicting</a:t>
            </a:r>
            <a:r>
              <a:rPr lang="de-CH" b="1" i="1" dirty="0">
                <a:solidFill>
                  <a:schemeClr val="bg1"/>
                </a:solidFill>
                <a:latin typeface="Arial" panose="020B0604020202020204" pitchFamily="34" charset="0"/>
                <a:cs typeface="Arial" panose="020B0604020202020204" pitchFamily="34" charset="0"/>
              </a:rPr>
              <a:t> </a:t>
            </a:r>
            <a:r>
              <a:rPr lang="de-CH" b="1" i="1" dirty="0" err="1">
                <a:solidFill>
                  <a:schemeClr val="bg1"/>
                </a:solidFill>
                <a:latin typeface="Arial" panose="020B0604020202020204" pitchFamily="34" charset="0"/>
                <a:cs typeface="Arial" panose="020B0604020202020204" pitchFamily="34" charset="0"/>
              </a:rPr>
              <a:t>complex</a:t>
            </a:r>
            <a:r>
              <a:rPr lang="de-CH" b="1" i="1" dirty="0">
                <a:solidFill>
                  <a:schemeClr val="bg1"/>
                </a:solidFill>
                <a:latin typeface="Arial" panose="020B0604020202020204" pitchFamily="34" charset="0"/>
                <a:cs typeface="Arial" panose="020B0604020202020204" pitchFamily="34" charset="0"/>
              </a:rPr>
              <a:t> </a:t>
            </a:r>
            <a:r>
              <a:rPr lang="de-CH" b="1" i="1" dirty="0" err="1">
                <a:solidFill>
                  <a:schemeClr val="bg1"/>
                </a:solidFill>
                <a:latin typeface="Arial" panose="020B0604020202020204" pitchFamily="34" charset="0"/>
                <a:cs typeface="Arial" panose="020B0604020202020204" pitchFamily="34" charset="0"/>
              </a:rPr>
              <a:t>cognitive</a:t>
            </a:r>
            <a:r>
              <a:rPr lang="de-CH" b="1" i="1" dirty="0">
                <a:solidFill>
                  <a:schemeClr val="bg1"/>
                </a:solidFill>
                <a:latin typeface="Arial" panose="020B0604020202020204" pitchFamily="34" charset="0"/>
                <a:cs typeface="Arial" panose="020B0604020202020204" pitchFamily="34" charset="0"/>
              </a:rPr>
              <a:t> </a:t>
            </a:r>
            <a:r>
              <a:rPr lang="de-CH" b="1" i="1" dirty="0" err="1">
                <a:solidFill>
                  <a:schemeClr val="bg1"/>
                </a:solidFill>
                <a:latin typeface="Arial" panose="020B0604020202020204" pitchFamily="34" charset="0"/>
                <a:cs typeface="Arial" panose="020B0604020202020204" pitchFamily="34" charset="0"/>
              </a:rPr>
              <a:t>states</a:t>
            </a:r>
            <a:r>
              <a:rPr lang="de-CH" b="1" i="1" dirty="0">
                <a:solidFill>
                  <a:schemeClr val="bg1"/>
                </a:solidFill>
                <a:latin typeface="Arial" panose="020B0604020202020204" pitchFamily="34" charset="0"/>
                <a:cs typeface="Arial" panose="020B0604020202020204" pitchFamily="34" charset="0"/>
              </a:rPr>
              <a:t> and </a:t>
            </a:r>
            <a:r>
              <a:rPr lang="de-CH" b="1" i="1" dirty="0" err="1">
                <a:solidFill>
                  <a:schemeClr val="bg1"/>
                </a:solidFill>
                <a:latin typeface="Arial" panose="020B0604020202020204" pitchFamily="34" charset="0"/>
                <a:cs typeface="Arial" panose="020B0604020202020204" pitchFamily="34" charset="0"/>
              </a:rPr>
              <a:t>traits</a:t>
            </a:r>
            <a:endParaRPr lang="de-CH" b="1" i="1" dirty="0">
              <a:solidFill>
                <a:schemeClr val="bg1"/>
              </a:solidFill>
              <a:latin typeface="Arial" panose="020B0604020202020204" pitchFamily="34" charset="0"/>
              <a:cs typeface="Arial" panose="020B0604020202020204" pitchFamily="34" charset="0"/>
            </a:endParaRPr>
          </a:p>
        </p:txBody>
      </p:sp>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extfeld 1">
            <a:extLst>
              <a:ext uri="{FF2B5EF4-FFF2-40B4-BE49-F238E27FC236}">
                <a16:creationId xmlns:a16="http://schemas.microsoft.com/office/drawing/2014/main" id="{3B293FBE-E1B0-3A1F-F732-86FCF10E266F}"/>
              </a:ext>
            </a:extLst>
          </p:cNvPr>
          <p:cNvSpPr txBox="1"/>
          <p:nvPr/>
        </p:nvSpPr>
        <p:spPr>
          <a:xfrm rot="21373958">
            <a:off x="2364832" y="6142986"/>
            <a:ext cx="7810107" cy="369332"/>
          </a:xfrm>
          <a:prstGeom prst="rect">
            <a:avLst/>
          </a:prstGeom>
          <a:noFill/>
          <a:ln>
            <a:solidFill>
              <a:schemeClr val="bg1"/>
            </a:solidFill>
          </a:ln>
        </p:spPr>
        <p:txBody>
          <a:bodyPr wrap="square" rtlCol="0">
            <a:spAutoFit/>
          </a:bodyPr>
          <a:lstStyle/>
          <a:p>
            <a:r>
              <a:rPr lang="de-CH" dirty="0">
                <a:solidFill>
                  <a:schemeClr val="bg1"/>
                </a:solidFill>
              </a:rPr>
              <a:t>Not </a:t>
            </a:r>
            <a:r>
              <a:rPr lang="de-CH" dirty="0" err="1">
                <a:solidFill>
                  <a:schemeClr val="bg1"/>
                </a:solidFill>
              </a:rPr>
              <a:t>everything</a:t>
            </a:r>
            <a:r>
              <a:rPr lang="de-CH" dirty="0">
                <a:solidFill>
                  <a:schemeClr val="bg1"/>
                </a:solidFill>
              </a:rPr>
              <a:t> </a:t>
            </a:r>
            <a:r>
              <a:rPr lang="de-CH" dirty="0" err="1">
                <a:solidFill>
                  <a:schemeClr val="bg1"/>
                </a:solidFill>
              </a:rPr>
              <a:t>that</a:t>
            </a:r>
            <a:r>
              <a:rPr lang="de-CH" dirty="0">
                <a:solidFill>
                  <a:schemeClr val="bg1"/>
                </a:solidFill>
              </a:rPr>
              <a:t> </a:t>
            </a:r>
            <a:r>
              <a:rPr lang="de-CH" dirty="0" err="1">
                <a:solidFill>
                  <a:schemeClr val="bg1"/>
                </a:solidFill>
              </a:rPr>
              <a:t>requires</a:t>
            </a:r>
            <a:r>
              <a:rPr lang="de-CH" dirty="0">
                <a:solidFill>
                  <a:schemeClr val="bg1"/>
                </a:solidFill>
              </a:rPr>
              <a:t> </a:t>
            </a:r>
            <a:r>
              <a:rPr lang="de-CH" b="1" dirty="0" err="1">
                <a:solidFill>
                  <a:schemeClr val="bg1"/>
                </a:solidFill>
              </a:rPr>
              <a:t>some</a:t>
            </a:r>
            <a:r>
              <a:rPr lang="de-CH" b="1" dirty="0">
                <a:solidFill>
                  <a:schemeClr val="bg1"/>
                </a:solidFill>
              </a:rPr>
              <a:t> </a:t>
            </a:r>
            <a:r>
              <a:rPr lang="de-CH" b="1" dirty="0" err="1">
                <a:solidFill>
                  <a:schemeClr val="bg1"/>
                </a:solidFill>
              </a:rPr>
              <a:t>kind</a:t>
            </a:r>
            <a:r>
              <a:rPr lang="de-CH" b="1" dirty="0">
                <a:solidFill>
                  <a:schemeClr val="bg1"/>
                </a:solidFill>
              </a:rPr>
              <a:t> of </a:t>
            </a:r>
            <a:r>
              <a:rPr lang="de-CH" b="1" dirty="0" err="1">
                <a:solidFill>
                  <a:schemeClr val="bg1"/>
                </a:solidFill>
              </a:rPr>
              <a:t>reasoning</a:t>
            </a:r>
            <a:r>
              <a:rPr lang="de-CH" dirty="0">
                <a:solidFill>
                  <a:schemeClr val="bg1"/>
                </a:solidFill>
              </a:rPr>
              <a:t> </a:t>
            </a:r>
            <a:r>
              <a:rPr lang="de-CH" dirty="0" err="1">
                <a:solidFill>
                  <a:schemeClr val="bg1"/>
                </a:solidFill>
              </a:rPr>
              <a:t>measures</a:t>
            </a:r>
            <a:r>
              <a:rPr lang="de-CH" dirty="0">
                <a:solidFill>
                  <a:schemeClr val="bg1"/>
                </a:solidFill>
              </a:rPr>
              <a:t> </a:t>
            </a:r>
            <a:r>
              <a:rPr lang="de-CH" b="1" dirty="0" err="1">
                <a:solidFill>
                  <a:schemeClr val="bg1"/>
                </a:solidFill>
              </a:rPr>
              <a:t>intelligence</a:t>
            </a:r>
            <a:endParaRPr lang="de-CH" b="1" dirty="0">
              <a:solidFill>
                <a:schemeClr val="bg1"/>
              </a:solidFill>
            </a:endParaRPr>
          </a:p>
        </p:txBody>
      </p:sp>
    </p:spTree>
    <p:extLst>
      <p:ext uri="{BB962C8B-B14F-4D97-AF65-F5344CB8AC3E}">
        <p14:creationId xmlns:p14="http://schemas.microsoft.com/office/powerpoint/2010/main" val="2021771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8367803A-E982-A0F1-BA0D-50EFB398E864}"/>
              </a:ext>
            </a:extLst>
          </p:cNvPr>
          <p:cNvSpPr txBox="1"/>
          <p:nvPr/>
        </p:nvSpPr>
        <p:spPr>
          <a:xfrm>
            <a:off x="172276" y="795131"/>
            <a:ext cx="6705601" cy="646331"/>
          </a:xfrm>
          <a:prstGeom prst="rect">
            <a:avLst/>
          </a:prstGeom>
          <a:noFill/>
        </p:spPr>
        <p:txBody>
          <a:bodyPr wrap="square" rtlCol="0">
            <a:spAutoFit/>
          </a:bodyPr>
          <a:lstStyle/>
          <a:p>
            <a:r>
              <a:rPr lang="de-CH" dirty="0" err="1"/>
              <a:t>Don’t</a:t>
            </a:r>
            <a:r>
              <a:rPr lang="de-CH" dirty="0"/>
              <a:t> </a:t>
            </a:r>
            <a:r>
              <a:rPr lang="de-CH" dirty="0" err="1"/>
              <a:t>Waste</a:t>
            </a:r>
            <a:r>
              <a:rPr lang="de-CH" dirty="0"/>
              <a:t> </a:t>
            </a:r>
            <a:r>
              <a:rPr lang="de-CH" dirty="0" err="1"/>
              <a:t>your</a:t>
            </a:r>
            <a:r>
              <a:rPr lang="de-CH" dirty="0"/>
              <a:t> Time </a:t>
            </a:r>
            <a:r>
              <a:rPr lang="de-CH" dirty="0" err="1"/>
              <a:t>Using</a:t>
            </a:r>
            <a:r>
              <a:rPr lang="de-CH" dirty="0"/>
              <a:t> </a:t>
            </a:r>
            <a:r>
              <a:rPr lang="de-CH" dirty="0" err="1"/>
              <a:t>the</a:t>
            </a:r>
            <a:r>
              <a:rPr lang="de-CH" dirty="0"/>
              <a:t> </a:t>
            </a:r>
            <a:r>
              <a:rPr lang="de-CH" dirty="0" err="1"/>
              <a:t>miniQ</a:t>
            </a:r>
            <a:r>
              <a:rPr lang="de-CH" dirty="0"/>
              <a:t>: </a:t>
            </a:r>
            <a:r>
              <a:rPr lang="de-CH" dirty="0" err="1"/>
              <a:t>It</a:t>
            </a:r>
            <a:r>
              <a:rPr lang="de-CH" dirty="0"/>
              <a:t> </a:t>
            </a:r>
            <a:r>
              <a:rPr lang="de-CH" dirty="0" err="1"/>
              <a:t>is</a:t>
            </a:r>
            <a:r>
              <a:rPr lang="de-CH" dirty="0"/>
              <a:t> not an </a:t>
            </a:r>
            <a:r>
              <a:rPr lang="de-CH" dirty="0" err="1"/>
              <a:t>Effective</a:t>
            </a:r>
            <a:r>
              <a:rPr lang="de-CH" dirty="0"/>
              <a:t> Proxy of </a:t>
            </a:r>
            <a:r>
              <a:rPr lang="de-CH" dirty="0" err="1"/>
              <a:t>Intelligence</a:t>
            </a:r>
            <a:r>
              <a:rPr lang="de-CH" dirty="0"/>
              <a:t> </a:t>
            </a:r>
            <a:r>
              <a:rPr lang="de-CH" dirty="0" err="1"/>
              <a:t>or</a:t>
            </a:r>
            <a:r>
              <a:rPr lang="de-CH" dirty="0"/>
              <a:t> </a:t>
            </a:r>
            <a:r>
              <a:rPr lang="de-CH" dirty="0" err="1"/>
              <a:t>Predictor</a:t>
            </a:r>
            <a:r>
              <a:rPr lang="de-CH" dirty="0"/>
              <a:t> of Academic Learning</a:t>
            </a:r>
          </a:p>
        </p:txBody>
      </p:sp>
      <p:sp>
        <p:nvSpPr>
          <p:cNvPr id="5" name="Textfeld 4">
            <a:extLst>
              <a:ext uri="{FF2B5EF4-FFF2-40B4-BE49-F238E27FC236}">
                <a16:creationId xmlns:a16="http://schemas.microsoft.com/office/drawing/2014/main" id="{D25D793E-9588-7E86-29AB-1E53B6A41A28}"/>
              </a:ext>
            </a:extLst>
          </p:cNvPr>
          <p:cNvSpPr txBox="1"/>
          <p:nvPr/>
        </p:nvSpPr>
        <p:spPr>
          <a:xfrm>
            <a:off x="7282067" y="907774"/>
            <a:ext cx="6705601" cy="16158270"/>
          </a:xfrm>
          <a:prstGeom prst="rect">
            <a:avLst/>
          </a:prstGeom>
          <a:noFill/>
        </p:spPr>
        <p:txBody>
          <a:bodyPr wrap="square" rtlCol="0">
            <a:spAutoFit/>
          </a:bodyPr>
          <a:lstStyle/>
          <a:p>
            <a:r>
              <a:rPr lang="de-CH" dirty="0" err="1"/>
              <a:t>Reaction</a:t>
            </a:r>
            <a:r>
              <a:rPr lang="de-CH" dirty="0"/>
              <a:t> time </a:t>
            </a:r>
            <a:r>
              <a:rPr lang="de-CH" dirty="0" err="1"/>
              <a:t>tasks</a:t>
            </a:r>
            <a:r>
              <a:rPr lang="de-CH" dirty="0"/>
              <a:t>: </a:t>
            </a:r>
            <a:r>
              <a:rPr lang="de-CH" dirty="0" err="1"/>
              <a:t>Obviously</a:t>
            </a:r>
            <a:r>
              <a:rPr lang="de-CH" dirty="0"/>
              <a:t> </a:t>
            </a:r>
            <a:r>
              <a:rPr lang="de-CH" dirty="0" err="1"/>
              <a:t>good</a:t>
            </a:r>
            <a:r>
              <a:rPr lang="de-CH" dirty="0"/>
              <a:t> </a:t>
            </a:r>
            <a:r>
              <a:rPr lang="de-CH" dirty="0" err="1"/>
              <a:t>correlations</a:t>
            </a:r>
            <a:r>
              <a:rPr lang="de-CH" dirty="0"/>
              <a:t>!</a:t>
            </a:r>
          </a:p>
          <a:p>
            <a:endParaRPr lang="de-CH" dirty="0"/>
          </a:p>
          <a:p>
            <a:r>
              <a:rPr lang="de-CH" dirty="0"/>
              <a:t>WMC and </a:t>
            </a:r>
            <a:r>
              <a:rPr lang="de-CH" dirty="0" err="1"/>
              <a:t>miniq</a:t>
            </a:r>
            <a:r>
              <a:rPr lang="de-CH" dirty="0"/>
              <a:t> still </a:t>
            </a:r>
            <a:r>
              <a:rPr lang="de-CH" dirty="0" err="1"/>
              <a:t>correlate</a:t>
            </a:r>
            <a:r>
              <a:rPr lang="de-CH" dirty="0"/>
              <a:t> .34 </a:t>
            </a:r>
            <a:r>
              <a:rPr lang="de-CH" dirty="0" err="1"/>
              <a:t>even</a:t>
            </a:r>
            <a:r>
              <a:rPr lang="de-CH" dirty="0"/>
              <a:t> after </a:t>
            </a:r>
            <a:r>
              <a:rPr lang="de-CH" dirty="0" err="1"/>
              <a:t>controlling</a:t>
            </a:r>
            <a:r>
              <a:rPr lang="de-CH" dirty="0"/>
              <a:t> for </a:t>
            </a:r>
            <a:r>
              <a:rPr lang="de-CH" dirty="0" err="1"/>
              <a:t>the</a:t>
            </a:r>
            <a:r>
              <a:rPr lang="de-CH" dirty="0"/>
              <a:t> </a:t>
            </a:r>
            <a:r>
              <a:rPr lang="de-CH" dirty="0" err="1"/>
              <a:t>miniq</a:t>
            </a:r>
            <a:r>
              <a:rPr lang="de-CH" dirty="0"/>
              <a:t>! And </a:t>
            </a:r>
            <a:r>
              <a:rPr lang="de-CH" dirty="0" err="1"/>
              <a:t>their</a:t>
            </a:r>
            <a:r>
              <a:rPr lang="de-CH" dirty="0"/>
              <a:t> </a:t>
            </a:r>
            <a:r>
              <a:rPr lang="de-CH" dirty="0" err="1"/>
              <a:t>combined</a:t>
            </a:r>
            <a:r>
              <a:rPr lang="de-CH" dirty="0"/>
              <a:t> </a:t>
            </a:r>
            <a:r>
              <a:rPr lang="de-CH" dirty="0" err="1"/>
              <a:t>variance</a:t>
            </a:r>
            <a:r>
              <a:rPr lang="de-CH" dirty="0"/>
              <a:t> (i.e., </a:t>
            </a:r>
            <a:r>
              <a:rPr lang="de-CH" dirty="0" err="1"/>
              <a:t>bifactorg-factor</a:t>
            </a:r>
            <a:r>
              <a:rPr lang="de-CH" dirty="0"/>
              <a:t>) </a:t>
            </a:r>
            <a:r>
              <a:rPr lang="de-CH" dirty="0" err="1"/>
              <a:t>probably</a:t>
            </a:r>
            <a:r>
              <a:rPr lang="de-CH" dirty="0"/>
              <a:t> </a:t>
            </a:r>
            <a:r>
              <a:rPr lang="de-CH" dirty="0" err="1"/>
              <a:t>explains</a:t>
            </a:r>
            <a:r>
              <a:rPr lang="de-CH" dirty="0"/>
              <a:t> </a:t>
            </a:r>
            <a:r>
              <a:rPr lang="de-CH" dirty="0" err="1"/>
              <a:t>some</a:t>
            </a:r>
            <a:r>
              <a:rPr lang="de-CH" dirty="0"/>
              <a:t> </a:t>
            </a:r>
            <a:r>
              <a:rPr lang="de-CH" dirty="0" err="1"/>
              <a:t>variation</a:t>
            </a:r>
            <a:r>
              <a:rPr lang="de-CH" dirty="0"/>
              <a:t> in </a:t>
            </a:r>
            <a:r>
              <a:rPr lang="de-CH" dirty="0" err="1"/>
              <a:t>the</a:t>
            </a:r>
            <a:r>
              <a:rPr lang="de-CH" dirty="0"/>
              <a:t> </a:t>
            </a:r>
            <a:r>
              <a:rPr lang="de-CH" dirty="0" err="1"/>
              <a:t>miniq</a:t>
            </a:r>
            <a:r>
              <a:rPr lang="de-CH" dirty="0"/>
              <a:t>!</a:t>
            </a:r>
          </a:p>
          <a:p>
            <a:endParaRPr lang="de-CH" dirty="0"/>
          </a:p>
          <a:p>
            <a:r>
              <a:rPr lang="de-CH" dirty="0"/>
              <a:t>The multiple </a:t>
            </a:r>
            <a:r>
              <a:rPr lang="de-CH" dirty="0" err="1"/>
              <a:t>regression</a:t>
            </a:r>
            <a:r>
              <a:rPr lang="de-CH" dirty="0"/>
              <a:t> «</a:t>
            </a:r>
            <a:r>
              <a:rPr lang="de-CH" dirty="0" err="1"/>
              <a:t>no</a:t>
            </a:r>
            <a:r>
              <a:rPr lang="de-CH" dirty="0"/>
              <a:t> </a:t>
            </a:r>
            <a:r>
              <a:rPr lang="de-CH" dirty="0" err="1"/>
              <a:t>explaantory</a:t>
            </a:r>
            <a:r>
              <a:rPr lang="de-CH" dirty="0"/>
              <a:t> power»-</a:t>
            </a:r>
            <a:r>
              <a:rPr lang="de-CH" dirty="0" err="1"/>
              <a:t>fallacy</a:t>
            </a:r>
            <a:r>
              <a:rPr lang="de-CH" dirty="0"/>
              <a:t> </a:t>
            </a:r>
            <a:r>
              <a:rPr lang="de-CH" dirty="0" err="1"/>
              <a:t>goes</a:t>
            </a:r>
            <a:r>
              <a:rPr lang="de-CH" dirty="0"/>
              <a:t> </a:t>
            </a:r>
            <a:r>
              <a:rPr lang="de-CH" dirty="0" err="1"/>
              <a:t>throughout</a:t>
            </a:r>
            <a:r>
              <a:rPr lang="de-CH" dirty="0"/>
              <a:t> </a:t>
            </a:r>
            <a:r>
              <a:rPr lang="de-CH" dirty="0" err="1"/>
              <a:t>the</a:t>
            </a:r>
            <a:r>
              <a:rPr lang="de-CH" dirty="0"/>
              <a:t> </a:t>
            </a:r>
            <a:r>
              <a:rPr lang="de-CH" dirty="0" err="1"/>
              <a:t>paper</a:t>
            </a:r>
            <a:r>
              <a:rPr lang="de-CH" dirty="0"/>
              <a:t>!</a:t>
            </a:r>
          </a:p>
          <a:p>
            <a:endParaRPr lang="de-CH" dirty="0"/>
          </a:p>
          <a:p>
            <a:r>
              <a:rPr lang="de-CH" dirty="0"/>
              <a:t>Lob:</a:t>
            </a:r>
          </a:p>
          <a:p>
            <a:r>
              <a:rPr lang="de-CH" dirty="0" err="1"/>
              <a:t>Important</a:t>
            </a:r>
            <a:r>
              <a:rPr lang="de-CH" dirty="0"/>
              <a:t>, well-</a:t>
            </a:r>
            <a:r>
              <a:rPr lang="de-CH" dirty="0" err="1"/>
              <a:t>conducted</a:t>
            </a:r>
            <a:r>
              <a:rPr lang="de-CH" dirty="0"/>
              <a:t> </a:t>
            </a:r>
            <a:r>
              <a:rPr lang="de-CH" dirty="0" err="1"/>
              <a:t>study</a:t>
            </a:r>
            <a:r>
              <a:rPr lang="de-CH" dirty="0"/>
              <a:t>.</a:t>
            </a:r>
          </a:p>
          <a:p>
            <a:endParaRPr lang="de-CH" dirty="0"/>
          </a:p>
          <a:p>
            <a:r>
              <a:rPr lang="de-CH" dirty="0"/>
              <a:t>But I </a:t>
            </a:r>
            <a:r>
              <a:rPr lang="de-CH" dirty="0" err="1"/>
              <a:t>disagree</a:t>
            </a:r>
            <a:r>
              <a:rPr lang="de-CH" dirty="0"/>
              <a:t> </a:t>
            </a:r>
            <a:r>
              <a:rPr lang="de-CH" dirty="0" err="1"/>
              <a:t>with</a:t>
            </a:r>
            <a:r>
              <a:rPr lang="de-CH" dirty="0"/>
              <a:t> </a:t>
            </a:r>
            <a:r>
              <a:rPr lang="de-CH" dirty="0" err="1"/>
              <a:t>some</a:t>
            </a:r>
            <a:r>
              <a:rPr lang="de-CH" dirty="0"/>
              <a:t> </a:t>
            </a:r>
            <a:r>
              <a:rPr lang="de-CH" dirty="0" err="1"/>
              <a:t>interpretations</a:t>
            </a:r>
            <a:r>
              <a:rPr lang="de-CH" dirty="0"/>
              <a:t> for </a:t>
            </a:r>
            <a:r>
              <a:rPr lang="de-CH" dirty="0" err="1"/>
              <a:t>reasons</a:t>
            </a:r>
            <a:r>
              <a:rPr lang="de-CH" dirty="0"/>
              <a:t>.</a:t>
            </a:r>
          </a:p>
          <a:p>
            <a:endParaRPr lang="de-CH" dirty="0"/>
          </a:p>
          <a:p>
            <a:r>
              <a:rPr lang="de-CH" dirty="0"/>
              <a:t>First:</a:t>
            </a:r>
          </a:p>
          <a:p>
            <a:endParaRPr lang="de-CH" dirty="0"/>
          </a:p>
          <a:p>
            <a:r>
              <a:rPr lang="de-CH" dirty="0"/>
              <a:t>Second:</a:t>
            </a:r>
          </a:p>
          <a:p>
            <a:endParaRPr lang="de-CH" dirty="0"/>
          </a:p>
          <a:p>
            <a:r>
              <a:rPr lang="de-CH" dirty="0"/>
              <a:t>Third: </a:t>
            </a:r>
          </a:p>
          <a:p>
            <a:endParaRPr lang="de-CH" dirty="0"/>
          </a:p>
          <a:p>
            <a:r>
              <a:rPr lang="de-CH" dirty="0" err="1"/>
              <a:t>Scatter</a:t>
            </a:r>
            <a:r>
              <a:rPr lang="de-CH" dirty="0"/>
              <a:t> </a:t>
            </a:r>
            <a:r>
              <a:rPr lang="de-CH" dirty="0" err="1"/>
              <a:t>plots</a:t>
            </a:r>
            <a:r>
              <a:rPr lang="de-CH" dirty="0"/>
              <a:t> </a:t>
            </a:r>
            <a:r>
              <a:rPr lang="de-CH" dirty="0" err="1"/>
              <a:t>iwth</a:t>
            </a:r>
            <a:r>
              <a:rPr lang="de-CH" dirty="0"/>
              <a:t> BIS C and F: Wow! </a:t>
            </a:r>
            <a:r>
              <a:rPr lang="de-CH" dirty="0" err="1"/>
              <a:t>Extremely</a:t>
            </a:r>
            <a:r>
              <a:rPr lang="de-CH" dirty="0"/>
              <a:t> </a:t>
            </a:r>
            <a:r>
              <a:rPr lang="de-CH" dirty="0" err="1"/>
              <a:t>quadratic</a:t>
            </a:r>
            <a:r>
              <a:rPr lang="de-CH" dirty="0"/>
              <a:t>…</a:t>
            </a:r>
          </a:p>
          <a:p>
            <a:endParaRPr lang="de-CH" dirty="0"/>
          </a:p>
          <a:p>
            <a:r>
              <a:rPr lang="de-CH" dirty="0"/>
              <a:t>The non-</a:t>
            </a:r>
            <a:r>
              <a:rPr lang="de-CH" dirty="0" err="1"/>
              <a:t>linearity</a:t>
            </a:r>
            <a:r>
              <a:rPr lang="de-CH" dirty="0"/>
              <a:t> </a:t>
            </a:r>
            <a:r>
              <a:rPr lang="de-CH" dirty="0" err="1"/>
              <a:t>correlates</a:t>
            </a:r>
            <a:r>
              <a:rPr lang="de-CH" dirty="0"/>
              <a:t> </a:t>
            </a:r>
            <a:r>
              <a:rPr lang="de-CH" dirty="0" err="1"/>
              <a:t>extremely</a:t>
            </a:r>
            <a:r>
              <a:rPr lang="de-CH" dirty="0"/>
              <a:t> </a:t>
            </a:r>
            <a:r>
              <a:rPr lang="de-CH" dirty="0" err="1"/>
              <a:t>with</a:t>
            </a:r>
            <a:r>
              <a:rPr lang="de-CH" dirty="0"/>
              <a:t> </a:t>
            </a:r>
            <a:r>
              <a:rPr lang="de-CH" dirty="0" err="1"/>
              <a:t>the</a:t>
            </a:r>
            <a:r>
              <a:rPr lang="de-CH" dirty="0"/>
              <a:t> bimodal </a:t>
            </a:r>
            <a:r>
              <a:rPr lang="de-CH" dirty="0" err="1"/>
              <a:t>structure</a:t>
            </a:r>
            <a:r>
              <a:rPr lang="de-CH" dirty="0"/>
              <a:t>!</a:t>
            </a:r>
          </a:p>
          <a:p>
            <a:r>
              <a:rPr lang="de-CH" dirty="0" err="1"/>
              <a:t>Where</a:t>
            </a:r>
            <a:r>
              <a:rPr lang="de-CH" dirty="0"/>
              <a:t> </a:t>
            </a:r>
            <a:r>
              <a:rPr lang="de-CH" dirty="0" err="1"/>
              <a:t>the</a:t>
            </a:r>
            <a:r>
              <a:rPr lang="de-CH" dirty="0"/>
              <a:t> </a:t>
            </a:r>
            <a:r>
              <a:rPr lang="de-CH" dirty="0" err="1"/>
              <a:t>first</a:t>
            </a:r>
            <a:r>
              <a:rPr lang="de-CH" dirty="0"/>
              <a:t> </a:t>
            </a:r>
            <a:r>
              <a:rPr lang="de-CH" dirty="0" err="1"/>
              <a:t>mode</a:t>
            </a:r>
            <a:r>
              <a:rPr lang="de-CH" dirty="0"/>
              <a:t> </a:t>
            </a:r>
            <a:r>
              <a:rPr lang="de-CH" dirty="0" err="1"/>
              <a:t>is</a:t>
            </a:r>
            <a:r>
              <a:rPr lang="de-CH" dirty="0"/>
              <a:t>, </a:t>
            </a:r>
            <a:r>
              <a:rPr lang="de-CH" dirty="0" err="1"/>
              <a:t>the</a:t>
            </a:r>
            <a:r>
              <a:rPr lang="de-CH" dirty="0"/>
              <a:t> </a:t>
            </a:r>
            <a:r>
              <a:rPr lang="de-CH" dirty="0" err="1"/>
              <a:t>association</a:t>
            </a:r>
            <a:r>
              <a:rPr lang="de-CH" dirty="0"/>
              <a:t> </a:t>
            </a:r>
            <a:r>
              <a:rPr lang="de-CH" dirty="0" err="1"/>
              <a:t>breaks</a:t>
            </a:r>
            <a:r>
              <a:rPr lang="de-CH" dirty="0"/>
              <a:t> – </a:t>
            </a:r>
            <a:r>
              <a:rPr lang="de-CH" dirty="0" err="1"/>
              <a:t>maybe</a:t>
            </a:r>
            <a:r>
              <a:rPr lang="de-CH" dirty="0"/>
              <a:t> after </a:t>
            </a:r>
            <a:r>
              <a:rPr lang="de-CH" dirty="0" err="1"/>
              <a:t>this</a:t>
            </a:r>
            <a:r>
              <a:rPr lang="de-CH" dirty="0"/>
              <a:t> </a:t>
            </a:r>
            <a:r>
              <a:rPr lang="de-CH" dirty="0" err="1"/>
              <a:t>mode</a:t>
            </a:r>
            <a:r>
              <a:rPr lang="de-CH" dirty="0"/>
              <a:t>, </a:t>
            </a:r>
            <a:r>
              <a:rPr lang="de-CH" dirty="0" err="1"/>
              <a:t>there</a:t>
            </a:r>
            <a:r>
              <a:rPr lang="de-CH" dirty="0"/>
              <a:t> </a:t>
            </a:r>
            <a:r>
              <a:rPr lang="de-CH" dirty="0" err="1"/>
              <a:t>are</a:t>
            </a:r>
            <a:r>
              <a:rPr lang="de-CH" dirty="0"/>
              <a:t> </a:t>
            </a:r>
            <a:r>
              <a:rPr lang="de-CH" dirty="0" err="1"/>
              <a:t>the</a:t>
            </a:r>
            <a:r>
              <a:rPr lang="de-CH" dirty="0"/>
              <a:t> </a:t>
            </a:r>
            <a:r>
              <a:rPr lang="de-CH" dirty="0" err="1"/>
              <a:t>actually</a:t>
            </a:r>
            <a:r>
              <a:rPr lang="de-CH" dirty="0"/>
              <a:t> </a:t>
            </a:r>
            <a:r>
              <a:rPr lang="de-CH" dirty="0" err="1"/>
              <a:t>intelligence</a:t>
            </a:r>
            <a:r>
              <a:rPr lang="de-CH" dirty="0"/>
              <a:t> </a:t>
            </a:r>
            <a:r>
              <a:rPr lang="de-CH" dirty="0" err="1"/>
              <a:t>individuals</a:t>
            </a:r>
            <a:r>
              <a:rPr lang="de-CH" dirty="0"/>
              <a:t> all </a:t>
            </a:r>
            <a:r>
              <a:rPr lang="de-CH" dirty="0" err="1"/>
              <a:t>using</a:t>
            </a:r>
            <a:r>
              <a:rPr lang="de-CH" dirty="0"/>
              <a:t> </a:t>
            </a:r>
            <a:r>
              <a:rPr lang="de-CH" dirty="0" err="1"/>
              <a:t>the</a:t>
            </a:r>
            <a:r>
              <a:rPr lang="de-CH" dirty="0"/>
              <a:t> same </a:t>
            </a:r>
            <a:r>
              <a:rPr lang="de-CH" dirty="0" err="1"/>
              <a:t>better</a:t>
            </a:r>
            <a:r>
              <a:rPr lang="de-CH" dirty="0"/>
              <a:t> </a:t>
            </a:r>
            <a:r>
              <a:rPr lang="de-CH" dirty="0" err="1"/>
              <a:t>strategy</a:t>
            </a:r>
            <a:r>
              <a:rPr lang="de-CH" dirty="0"/>
              <a:t> </a:t>
            </a:r>
            <a:r>
              <a:rPr lang="de-CH" dirty="0" err="1"/>
              <a:t>or</a:t>
            </a:r>
            <a:r>
              <a:rPr lang="de-CH" dirty="0"/>
              <a:t> </a:t>
            </a:r>
            <a:r>
              <a:rPr lang="de-CH" dirty="0" err="1"/>
              <a:t>smth</a:t>
            </a:r>
            <a:r>
              <a:rPr lang="de-CH" dirty="0"/>
              <a:t>?</a:t>
            </a:r>
          </a:p>
          <a:p>
            <a:r>
              <a:rPr lang="de-CH" dirty="0"/>
              <a:t>Study 1, Hagen: </a:t>
            </a:r>
            <a:r>
              <a:rPr lang="de-CH" dirty="0" err="1"/>
              <a:t>Correlation</a:t>
            </a:r>
            <a:r>
              <a:rPr lang="de-CH" dirty="0"/>
              <a:t> </a:t>
            </a:r>
            <a:r>
              <a:rPr lang="de-CH" dirty="0" err="1"/>
              <a:t>up</a:t>
            </a:r>
            <a:r>
              <a:rPr lang="de-CH" dirty="0"/>
              <a:t> </a:t>
            </a:r>
            <a:r>
              <a:rPr lang="de-CH" dirty="0" err="1"/>
              <a:t>to</a:t>
            </a:r>
            <a:r>
              <a:rPr lang="de-CH" dirty="0"/>
              <a:t> 38 </a:t>
            </a:r>
            <a:r>
              <a:rPr lang="de-CH" dirty="0" err="1"/>
              <a:t>points</a:t>
            </a:r>
            <a:r>
              <a:rPr lang="de-CH" dirty="0"/>
              <a:t> ca.? -&gt; </a:t>
            </a:r>
            <a:r>
              <a:rPr lang="de-CH" dirty="0" err="1"/>
              <a:t>That’s</a:t>
            </a:r>
            <a:r>
              <a:rPr lang="de-CH" dirty="0"/>
              <a:t> at </a:t>
            </a:r>
            <a:r>
              <a:rPr lang="de-CH" dirty="0" err="1"/>
              <a:t>the</a:t>
            </a:r>
            <a:r>
              <a:rPr lang="de-CH" dirty="0"/>
              <a:t> </a:t>
            </a:r>
            <a:r>
              <a:rPr lang="de-CH" dirty="0" err="1"/>
              <a:t>second</a:t>
            </a:r>
            <a:r>
              <a:rPr lang="de-CH" dirty="0"/>
              <a:t> </a:t>
            </a:r>
            <a:r>
              <a:rPr lang="de-CH" dirty="0" err="1"/>
              <a:t>mode</a:t>
            </a:r>
            <a:r>
              <a:rPr lang="de-CH" dirty="0"/>
              <a:t>!</a:t>
            </a:r>
          </a:p>
          <a:p>
            <a:r>
              <a:rPr lang="de-CH" dirty="0"/>
              <a:t>Study 2: Up </a:t>
            </a:r>
            <a:r>
              <a:rPr lang="de-CH" dirty="0" err="1"/>
              <a:t>to</a:t>
            </a:r>
            <a:r>
              <a:rPr lang="de-CH" dirty="0"/>
              <a:t> 30 </a:t>
            </a:r>
            <a:r>
              <a:rPr lang="de-CH" dirty="0" err="1"/>
              <a:t>points</a:t>
            </a:r>
            <a:r>
              <a:rPr lang="de-CH" dirty="0"/>
              <a:t> </a:t>
            </a:r>
            <a:r>
              <a:rPr lang="de-CH" dirty="0" err="1"/>
              <a:t>ca</a:t>
            </a:r>
            <a:r>
              <a:rPr lang="de-CH" dirty="0"/>
              <a:t> -&gt; </a:t>
            </a:r>
            <a:r>
              <a:rPr lang="de-CH" dirty="0" err="1"/>
              <a:t>that’s</a:t>
            </a:r>
            <a:r>
              <a:rPr lang="de-CH" dirty="0"/>
              <a:t> at </a:t>
            </a:r>
            <a:r>
              <a:rPr lang="de-CH" dirty="0" err="1"/>
              <a:t>the</a:t>
            </a:r>
            <a:r>
              <a:rPr lang="de-CH" dirty="0"/>
              <a:t> </a:t>
            </a:r>
            <a:r>
              <a:rPr lang="de-CH" dirty="0" err="1"/>
              <a:t>first</a:t>
            </a:r>
            <a:r>
              <a:rPr lang="de-CH" dirty="0"/>
              <a:t> </a:t>
            </a:r>
            <a:r>
              <a:rPr lang="de-CH" dirty="0" err="1"/>
              <a:t>mode</a:t>
            </a:r>
            <a:r>
              <a:rPr lang="de-CH" dirty="0"/>
              <a:t>.</a:t>
            </a:r>
          </a:p>
          <a:p>
            <a:r>
              <a:rPr lang="de-CH" dirty="0"/>
              <a:t>In </a:t>
            </a:r>
            <a:r>
              <a:rPr lang="de-CH" dirty="0" err="1"/>
              <a:t>both</a:t>
            </a:r>
            <a:r>
              <a:rPr lang="de-CH" dirty="0"/>
              <a:t> </a:t>
            </a:r>
            <a:r>
              <a:rPr lang="de-CH" dirty="0" err="1"/>
              <a:t>studies</a:t>
            </a:r>
            <a:r>
              <a:rPr lang="de-CH" dirty="0"/>
              <a:t>, </a:t>
            </a:r>
            <a:r>
              <a:rPr lang="de-CH" dirty="0" err="1"/>
              <a:t>the</a:t>
            </a:r>
            <a:r>
              <a:rPr lang="de-CH" dirty="0"/>
              <a:t> </a:t>
            </a:r>
            <a:r>
              <a:rPr lang="de-CH" dirty="0" err="1"/>
              <a:t>modes</a:t>
            </a:r>
            <a:r>
              <a:rPr lang="de-CH" dirty="0"/>
              <a:t> </a:t>
            </a:r>
            <a:r>
              <a:rPr lang="de-CH" dirty="0" err="1"/>
              <a:t>are</a:t>
            </a:r>
            <a:r>
              <a:rPr lang="de-CH" dirty="0"/>
              <a:t> at </a:t>
            </a:r>
            <a:r>
              <a:rPr lang="de-CH" dirty="0" err="1"/>
              <a:t>about</a:t>
            </a:r>
            <a:r>
              <a:rPr lang="de-CH" dirty="0"/>
              <a:t> 30 and 40 </a:t>
            </a:r>
            <a:r>
              <a:rPr lang="de-CH" dirty="0" err="1"/>
              <a:t>points</a:t>
            </a:r>
            <a:r>
              <a:rPr lang="de-CH" dirty="0"/>
              <a:t>! Crazy :D</a:t>
            </a:r>
          </a:p>
          <a:p>
            <a:endParaRPr lang="de-CH" dirty="0"/>
          </a:p>
          <a:p>
            <a:r>
              <a:rPr lang="de-CH" dirty="0" err="1"/>
              <a:t>Make</a:t>
            </a:r>
            <a:r>
              <a:rPr lang="de-CH" dirty="0"/>
              <a:t> </a:t>
            </a:r>
            <a:r>
              <a:rPr lang="de-CH" dirty="0" err="1"/>
              <a:t>histograms</a:t>
            </a:r>
            <a:r>
              <a:rPr lang="de-CH" dirty="0"/>
              <a:t> </a:t>
            </a:r>
            <a:r>
              <a:rPr lang="de-CH" dirty="0" err="1"/>
              <a:t>with</a:t>
            </a:r>
            <a:r>
              <a:rPr lang="de-CH" dirty="0"/>
              <a:t> </a:t>
            </a:r>
            <a:r>
              <a:rPr lang="de-CH" dirty="0" err="1"/>
              <a:t>more</a:t>
            </a:r>
            <a:r>
              <a:rPr lang="de-CH" dirty="0"/>
              <a:t> </a:t>
            </a:r>
            <a:r>
              <a:rPr lang="de-CH" dirty="0" err="1"/>
              <a:t>bars</a:t>
            </a:r>
            <a:r>
              <a:rPr lang="de-CH" dirty="0"/>
              <a:t> </a:t>
            </a:r>
            <a:r>
              <a:rPr lang="de-CH" dirty="0" err="1"/>
              <a:t>to</a:t>
            </a:r>
            <a:r>
              <a:rPr lang="de-CH" dirty="0"/>
              <a:t> check for </a:t>
            </a:r>
            <a:r>
              <a:rPr lang="de-CH" dirty="0" err="1"/>
              <a:t>more</a:t>
            </a:r>
            <a:r>
              <a:rPr lang="de-CH" dirty="0"/>
              <a:t> </a:t>
            </a:r>
            <a:r>
              <a:rPr lang="de-CH" dirty="0" err="1"/>
              <a:t>modes</a:t>
            </a:r>
            <a:r>
              <a:rPr lang="de-CH" dirty="0"/>
              <a:t>…</a:t>
            </a:r>
          </a:p>
          <a:p>
            <a:r>
              <a:rPr lang="fr-CH" dirty="0"/>
              <a:t>Nothing </a:t>
            </a:r>
            <a:r>
              <a:rPr lang="fr-CH" dirty="0" err="1"/>
              <a:t>with</a:t>
            </a:r>
            <a:r>
              <a:rPr lang="fr-CH" dirty="0"/>
              <a:t> </a:t>
            </a:r>
            <a:r>
              <a:rPr lang="fr-CH" dirty="0" err="1"/>
              <a:t>representational</a:t>
            </a:r>
            <a:r>
              <a:rPr lang="fr-CH" dirty="0"/>
              <a:t> </a:t>
            </a:r>
            <a:r>
              <a:rPr lang="fr-CH" dirty="0" err="1"/>
              <a:t>competence</a:t>
            </a:r>
            <a:r>
              <a:rPr lang="fr-CH" dirty="0"/>
              <a:t>.</a:t>
            </a:r>
          </a:p>
          <a:p>
            <a:r>
              <a:rPr lang="fr-CH" dirty="0" err="1"/>
              <a:t>Moderate</a:t>
            </a:r>
            <a:r>
              <a:rPr lang="fr-CH" dirty="0"/>
              <a:t> </a:t>
            </a:r>
            <a:r>
              <a:rPr lang="fr-CH" dirty="0" err="1"/>
              <a:t>with</a:t>
            </a:r>
            <a:r>
              <a:rPr lang="fr-CH" dirty="0"/>
              <a:t> </a:t>
            </a:r>
            <a:r>
              <a:rPr lang="fr-CH" dirty="0" err="1"/>
              <a:t>conceptual</a:t>
            </a:r>
            <a:r>
              <a:rPr lang="fr-CH" dirty="0"/>
              <a:t> </a:t>
            </a:r>
            <a:r>
              <a:rPr lang="fr-CH" dirty="0" err="1"/>
              <a:t>knowledge</a:t>
            </a:r>
            <a:r>
              <a:rPr lang="fr-CH" dirty="0"/>
              <a:t> – </a:t>
            </a:r>
            <a:r>
              <a:rPr lang="fr-CH" dirty="0" err="1"/>
              <a:t>similar</a:t>
            </a:r>
            <a:r>
              <a:rPr lang="fr-CH" dirty="0"/>
              <a:t> to </a:t>
            </a:r>
            <a:r>
              <a:rPr lang="fr-CH" dirty="0" err="1"/>
              <a:t>anamolies</a:t>
            </a:r>
            <a:r>
              <a:rPr lang="fr-CH" dirty="0"/>
              <a:t> and analogies.</a:t>
            </a:r>
          </a:p>
          <a:p>
            <a:r>
              <a:rPr lang="fr-CH" dirty="0"/>
              <a:t>But </a:t>
            </a:r>
            <a:r>
              <a:rPr lang="fr-CH" dirty="0" err="1"/>
              <a:t>nothing</a:t>
            </a:r>
            <a:r>
              <a:rPr lang="fr-CH" dirty="0"/>
              <a:t> </a:t>
            </a:r>
            <a:r>
              <a:rPr lang="fr-CH" dirty="0" err="1"/>
              <a:t>with</a:t>
            </a:r>
            <a:r>
              <a:rPr lang="fr-CH" dirty="0"/>
              <a:t> </a:t>
            </a:r>
            <a:r>
              <a:rPr lang="fr-CH" dirty="0" err="1"/>
              <a:t>physics</a:t>
            </a:r>
            <a:r>
              <a:rPr lang="fr-CH" dirty="0"/>
              <a:t> grade.</a:t>
            </a:r>
          </a:p>
          <a:p>
            <a:r>
              <a:rPr lang="fr-CH" dirty="0"/>
              <a:t>And the </a:t>
            </a:r>
            <a:r>
              <a:rPr lang="fr-CH" dirty="0" err="1"/>
              <a:t>strongest</a:t>
            </a:r>
            <a:r>
              <a:rPr lang="fr-CH" dirty="0"/>
              <a:t> association </a:t>
            </a:r>
            <a:r>
              <a:rPr lang="fr-CH" dirty="0" err="1"/>
              <a:t>with</a:t>
            </a:r>
            <a:r>
              <a:rPr lang="fr-CH" dirty="0"/>
              <a:t> </a:t>
            </a:r>
            <a:r>
              <a:rPr lang="fr-CH" dirty="0" err="1"/>
              <a:t>mastery</a:t>
            </a:r>
            <a:r>
              <a:rPr lang="fr-CH" dirty="0"/>
              <a:t> goal orientation!</a:t>
            </a:r>
          </a:p>
          <a:p>
            <a:r>
              <a:rPr lang="fr-CH" dirty="0"/>
              <a:t>So a </a:t>
            </a:r>
            <a:r>
              <a:rPr lang="fr-CH" dirty="0" err="1"/>
              <a:t>stronger</a:t>
            </a:r>
            <a:r>
              <a:rPr lang="fr-CH" dirty="0"/>
              <a:t> (</a:t>
            </a:r>
            <a:r>
              <a:rPr lang="fr-CH" dirty="0" err="1"/>
              <a:t>current</a:t>
            </a:r>
            <a:r>
              <a:rPr lang="fr-CH" dirty="0"/>
              <a:t>) </a:t>
            </a:r>
            <a:r>
              <a:rPr lang="fr-CH" dirty="0" err="1"/>
              <a:t>achievement</a:t>
            </a:r>
            <a:r>
              <a:rPr lang="fr-CH" dirty="0"/>
              <a:t> motivation component?</a:t>
            </a:r>
          </a:p>
          <a:p>
            <a:r>
              <a:rPr lang="fr-CH" dirty="0"/>
              <a:t>So </a:t>
            </a:r>
            <a:r>
              <a:rPr lang="fr-CH" dirty="0" err="1"/>
              <a:t>many</a:t>
            </a:r>
            <a:r>
              <a:rPr lang="fr-CH" dirty="0"/>
              <a:t> hypothèses for future </a:t>
            </a:r>
            <a:r>
              <a:rPr lang="fr-CH" dirty="0" err="1"/>
              <a:t>studies</a:t>
            </a:r>
            <a:r>
              <a:rPr lang="fr-CH" dirty="0"/>
              <a:t>!</a:t>
            </a:r>
          </a:p>
          <a:p>
            <a:r>
              <a:rPr lang="fr-CH" dirty="0"/>
              <a:t>RCFI: </a:t>
            </a:r>
            <a:r>
              <a:rPr lang="fr-CH" dirty="0" err="1"/>
              <a:t>Distinguish</a:t>
            </a:r>
            <a:r>
              <a:rPr lang="fr-CH" dirty="0"/>
              <a:t> </a:t>
            </a:r>
            <a:r>
              <a:rPr lang="fr-CH" dirty="0" err="1"/>
              <a:t>between</a:t>
            </a:r>
            <a:r>
              <a:rPr lang="fr-CH" dirty="0"/>
              <a:t> </a:t>
            </a:r>
            <a:r>
              <a:rPr lang="fr-CH" dirty="0" err="1"/>
              <a:t>relational</a:t>
            </a:r>
            <a:r>
              <a:rPr lang="fr-CH" dirty="0"/>
              <a:t> components (</a:t>
            </a:r>
            <a:r>
              <a:rPr lang="fr-CH" dirty="0" err="1"/>
              <a:t>stronger</a:t>
            </a:r>
            <a:r>
              <a:rPr lang="fr-CH" dirty="0"/>
              <a:t> relations </a:t>
            </a:r>
            <a:r>
              <a:rPr lang="fr-CH" dirty="0" err="1"/>
              <a:t>with</a:t>
            </a:r>
            <a:r>
              <a:rPr lang="fr-CH" dirty="0"/>
              <a:t> </a:t>
            </a:r>
            <a:r>
              <a:rPr lang="fr-CH" dirty="0" err="1"/>
              <a:t>proper</a:t>
            </a:r>
            <a:r>
              <a:rPr lang="fr-CH" dirty="0"/>
              <a:t> </a:t>
            </a:r>
            <a:r>
              <a:rPr lang="fr-CH" dirty="0" err="1"/>
              <a:t>reasoning</a:t>
            </a:r>
            <a:r>
              <a:rPr lang="fr-CH" dirty="0"/>
              <a:t> </a:t>
            </a:r>
            <a:r>
              <a:rPr lang="fr-CH" dirty="0" err="1"/>
              <a:t>expected</a:t>
            </a:r>
            <a:r>
              <a:rPr lang="fr-CH" dirty="0"/>
              <a:t>) and non-</a:t>
            </a:r>
            <a:r>
              <a:rPr lang="fr-CH" dirty="0" err="1"/>
              <a:t>relational</a:t>
            </a:r>
            <a:r>
              <a:rPr lang="fr-CH" dirty="0"/>
              <a:t> components (</a:t>
            </a:r>
            <a:r>
              <a:rPr lang="fr-CH" dirty="0" err="1"/>
              <a:t>equal</a:t>
            </a:r>
            <a:r>
              <a:rPr lang="fr-CH" dirty="0"/>
              <a:t> </a:t>
            </a:r>
            <a:r>
              <a:rPr lang="fr-CH" dirty="0" err="1"/>
              <a:t>moderate</a:t>
            </a:r>
            <a:r>
              <a:rPr lang="fr-CH" dirty="0"/>
              <a:t> relations </a:t>
            </a:r>
            <a:r>
              <a:rPr lang="fr-CH" dirty="0" err="1"/>
              <a:t>with</a:t>
            </a:r>
            <a:r>
              <a:rPr lang="fr-CH" dirty="0"/>
              <a:t> </a:t>
            </a:r>
            <a:r>
              <a:rPr lang="fr-CH" dirty="0" err="1"/>
              <a:t>propoer</a:t>
            </a:r>
            <a:r>
              <a:rPr lang="fr-CH" dirty="0"/>
              <a:t> </a:t>
            </a:r>
            <a:r>
              <a:rPr lang="fr-CH" dirty="0" err="1"/>
              <a:t>reasoning</a:t>
            </a:r>
            <a:r>
              <a:rPr lang="fr-CH" dirty="0"/>
              <a:t> </a:t>
            </a:r>
            <a:r>
              <a:rPr lang="fr-CH" dirty="0" err="1"/>
              <a:t>expected</a:t>
            </a:r>
            <a:r>
              <a:rPr lang="fr-CH" dirty="0"/>
              <a:t>)?</a:t>
            </a:r>
          </a:p>
          <a:p>
            <a:r>
              <a:rPr lang="fr-CH" dirty="0" err="1"/>
              <a:t>Quadratic</a:t>
            </a:r>
            <a:r>
              <a:rPr lang="fr-CH" dirty="0"/>
              <a:t> relations </a:t>
            </a:r>
            <a:r>
              <a:rPr lang="fr-CH" dirty="0" err="1"/>
              <a:t>because</a:t>
            </a:r>
            <a:r>
              <a:rPr lang="fr-CH" dirty="0"/>
              <a:t>:</a:t>
            </a:r>
          </a:p>
          <a:p>
            <a:r>
              <a:rPr lang="fr-CH" dirty="0"/>
              <a:t>Speed </a:t>
            </a:r>
            <a:r>
              <a:rPr lang="fr-CH" dirty="0" err="1"/>
              <a:t>is</a:t>
            </a:r>
            <a:r>
              <a:rPr lang="fr-CH" dirty="0"/>
              <a:t> </a:t>
            </a:r>
            <a:r>
              <a:rPr lang="fr-CH" dirty="0" err="1"/>
              <a:t>necessary</a:t>
            </a:r>
            <a:r>
              <a:rPr lang="fr-CH" dirty="0"/>
              <a:t> but not </a:t>
            </a:r>
            <a:r>
              <a:rPr lang="fr-CH" dirty="0" err="1"/>
              <a:t>sufficient</a:t>
            </a:r>
            <a:r>
              <a:rPr lang="fr-CH" dirty="0"/>
              <a:t> for </a:t>
            </a:r>
            <a:r>
              <a:rPr lang="fr-CH" dirty="0" err="1"/>
              <a:t>proper</a:t>
            </a:r>
            <a:r>
              <a:rPr lang="fr-CH" dirty="0"/>
              <a:t> intelligence tests.</a:t>
            </a:r>
          </a:p>
          <a:p>
            <a:r>
              <a:rPr lang="fr-CH" dirty="0"/>
              <a:t>BIS has a speed component but if </a:t>
            </a:r>
            <a:r>
              <a:rPr lang="fr-CH" dirty="0" err="1"/>
              <a:t>I’m</a:t>
            </a:r>
            <a:r>
              <a:rPr lang="fr-CH" dirty="0"/>
              <a:t> right, </a:t>
            </a:r>
            <a:r>
              <a:rPr lang="fr-CH" dirty="0" err="1"/>
              <a:t>then</a:t>
            </a:r>
            <a:r>
              <a:rPr lang="fr-CH" dirty="0"/>
              <a:t> </a:t>
            </a:r>
            <a:r>
              <a:rPr lang="fr-CH" dirty="0" err="1"/>
              <a:t>we’d</a:t>
            </a:r>
            <a:r>
              <a:rPr lang="fr-CH" dirty="0"/>
              <a:t> </a:t>
            </a:r>
            <a:r>
              <a:rPr lang="fr-CH" dirty="0" err="1"/>
              <a:t>see</a:t>
            </a:r>
            <a:r>
              <a:rPr lang="fr-CH" dirty="0"/>
              <a:t> </a:t>
            </a:r>
            <a:r>
              <a:rPr lang="fr-CH" dirty="0" err="1"/>
              <a:t>breakpoints</a:t>
            </a:r>
            <a:r>
              <a:rPr lang="fr-CH" dirty="0"/>
              <a:t> or </a:t>
            </a:r>
            <a:r>
              <a:rPr lang="fr-CH" dirty="0" err="1"/>
              <a:t>something</a:t>
            </a:r>
            <a:r>
              <a:rPr lang="fr-CH" dirty="0"/>
              <a:t> like </a:t>
            </a:r>
            <a:r>
              <a:rPr lang="fr-CH" dirty="0" err="1"/>
              <a:t>that</a:t>
            </a:r>
            <a:r>
              <a:rPr lang="fr-CH" dirty="0"/>
              <a:t>.</a:t>
            </a:r>
          </a:p>
          <a:p>
            <a:endParaRPr lang="fr-CH" dirty="0"/>
          </a:p>
          <a:p>
            <a:r>
              <a:rPr lang="fr-CH" dirty="0"/>
              <a:t>And the </a:t>
            </a:r>
            <a:r>
              <a:rPr lang="fr-CH" dirty="0" err="1"/>
              <a:t>reliability</a:t>
            </a:r>
            <a:r>
              <a:rPr lang="fr-CH" dirty="0"/>
              <a:t>:</a:t>
            </a:r>
          </a:p>
          <a:p>
            <a:r>
              <a:rPr lang="fr-CH" dirty="0" err="1"/>
              <a:t>Yet</a:t>
            </a:r>
            <a:r>
              <a:rPr lang="fr-CH" dirty="0"/>
              <a:t> has to </a:t>
            </a:r>
            <a:r>
              <a:rPr lang="fr-CH" dirty="0" err="1"/>
              <a:t>be</a:t>
            </a:r>
            <a:r>
              <a:rPr lang="fr-CH" dirty="0"/>
              <a:t> </a:t>
            </a:r>
            <a:r>
              <a:rPr lang="fr-CH" dirty="0" err="1"/>
              <a:t>tested</a:t>
            </a:r>
            <a:r>
              <a:rPr lang="fr-CH" dirty="0"/>
              <a:t>! :)</a:t>
            </a:r>
          </a:p>
          <a:p>
            <a:endParaRPr lang="fr-CH" dirty="0"/>
          </a:p>
          <a:p>
            <a:r>
              <a:rPr lang="fr-CH" dirty="0" err="1"/>
              <a:t>Strongly</a:t>
            </a:r>
            <a:r>
              <a:rPr lang="fr-CH" dirty="0"/>
              <a:t> </a:t>
            </a:r>
            <a:r>
              <a:rPr lang="fr-CH" dirty="0" err="1"/>
              <a:t>speeded</a:t>
            </a:r>
            <a:r>
              <a:rPr lang="fr-CH" dirty="0"/>
              <a:t> tests:</a:t>
            </a:r>
          </a:p>
          <a:p>
            <a:endParaRPr lang="de-CH" dirty="0"/>
          </a:p>
          <a:p>
            <a:pPr marL="285750" indent="-285750">
              <a:buFontTx/>
              <a:buChar char="-"/>
            </a:pPr>
            <a:r>
              <a:rPr lang="de-CH" dirty="0" err="1"/>
              <a:t>We</a:t>
            </a:r>
            <a:r>
              <a:rPr lang="de-CH" dirty="0"/>
              <a:t> </a:t>
            </a:r>
            <a:r>
              <a:rPr lang="de-CH" dirty="0" err="1"/>
              <a:t>need</a:t>
            </a:r>
            <a:r>
              <a:rPr lang="de-CH" dirty="0"/>
              <a:t> </a:t>
            </a:r>
            <a:r>
              <a:rPr lang="de-CH" dirty="0" err="1"/>
              <a:t>to</a:t>
            </a:r>
            <a:r>
              <a:rPr lang="de-CH" dirty="0"/>
              <a:t> </a:t>
            </a:r>
            <a:r>
              <a:rPr lang="de-CH" dirty="0" err="1"/>
              <a:t>correlate</a:t>
            </a:r>
            <a:r>
              <a:rPr lang="de-CH" dirty="0"/>
              <a:t> </a:t>
            </a:r>
            <a:r>
              <a:rPr lang="de-CH" dirty="0" err="1"/>
              <a:t>speed</a:t>
            </a:r>
            <a:r>
              <a:rPr lang="de-CH" dirty="0"/>
              <a:t> </a:t>
            </a:r>
            <a:r>
              <a:rPr lang="de-CH" dirty="0" err="1"/>
              <a:t>across</a:t>
            </a:r>
            <a:r>
              <a:rPr lang="de-CH" dirty="0"/>
              <a:t> </a:t>
            </a:r>
            <a:r>
              <a:rPr lang="de-CH" dirty="0" err="1"/>
              <a:t>items</a:t>
            </a:r>
            <a:r>
              <a:rPr lang="de-CH" dirty="0"/>
              <a:t>, not </a:t>
            </a:r>
            <a:r>
              <a:rPr lang="de-CH" dirty="0" err="1"/>
              <a:t>ability</a:t>
            </a:r>
            <a:r>
              <a:rPr lang="de-CH" dirty="0"/>
              <a:t>! -&gt; </a:t>
            </a:r>
            <a:r>
              <a:rPr lang="de-CH" dirty="0" err="1"/>
              <a:t>let’s</a:t>
            </a:r>
            <a:r>
              <a:rPr lang="de-CH" dirty="0"/>
              <a:t> do </a:t>
            </a:r>
            <a:r>
              <a:rPr lang="de-CH" dirty="0" err="1"/>
              <a:t>this</a:t>
            </a:r>
            <a:r>
              <a:rPr lang="de-CH" dirty="0"/>
              <a:t>? 1954 </a:t>
            </a:r>
            <a:r>
              <a:rPr lang="de-CH" dirty="0" err="1"/>
              <a:t>paper</a:t>
            </a:r>
            <a:r>
              <a:rPr lang="de-CH" dirty="0"/>
              <a:t>: </a:t>
            </a:r>
            <a:r>
              <a:rPr lang="de-CH" dirty="0" err="1"/>
              <a:t>Anastasi</a:t>
            </a:r>
            <a:r>
              <a:rPr lang="de-CH" dirty="0"/>
              <a:t> and Drake.</a:t>
            </a:r>
          </a:p>
          <a:p>
            <a:pPr marL="285750" indent="-285750">
              <a:buFontTx/>
              <a:buChar char="-"/>
            </a:pPr>
            <a:endParaRPr lang="de-CH" dirty="0"/>
          </a:p>
          <a:p>
            <a:endParaRPr lang="de-CH" dirty="0"/>
          </a:p>
          <a:p>
            <a:endParaRPr lang="de-CH" dirty="0"/>
          </a:p>
        </p:txBody>
      </p:sp>
    </p:spTree>
    <p:extLst>
      <p:ext uri="{BB962C8B-B14F-4D97-AF65-F5344CB8AC3E}">
        <p14:creationId xmlns:p14="http://schemas.microsoft.com/office/powerpoint/2010/main" val="2979066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8367803A-E982-A0F1-BA0D-50EFB398E864}"/>
              </a:ext>
            </a:extLst>
          </p:cNvPr>
          <p:cNvSpPr txBox="1"/>
          <p:nvPr/>
        </p:nvSpPr>
        <p:spPr>
          <a:xfrm>
            <a:off x="172276" y="795131"/>
            <a:ext cx="6705601" cy="6186309"/>
          </a:xfrm>
          <a:prstGeom prst="rect">
            <a:avLst/>
          </a:prstGeom>
          <a:noFill/>
        </p:spPr>
        <p:txBody>
          <a:bodyPr wrap="square" rtlCol="0">
            <a:spAutoFit/>
          </a:bodyPr>
          <a:lstStyle/>
          <a:p>
            <a:r>
              <a:rPr lang="de-CH" dirty="0"/>
              <a:t>Short </a:t>
            </a:r>
            <a:r>
              <a:rPr lang="de-CH" dirty="0" err="1"/>
              <a:t>forms</a:t>
            </a:r>
            <a:r>
              <a:rPr lang="de-CH" dirty="0"/>
              <a:t> </a:t>
            </a:r>
            <a:r>
              <a:rPr lang="de-CH" dirty="0" err="1"/>
              <a:t>always</a:t>
            </a:r>
            <a:r>
              <a:rPr lang="de-CH" dirty="0"/>
              <a:t> </a:t>
            </a:r>
            <a:r>
              <a:rPr lang="de-CH" dirty="0" err="1"/>
              <a:t>been</a:t>
            </a:r>
            <a:r>
              <a:rPr lang="de-CH" dirty="0"/>
              <a:t> </a:t>
            </a:r>
            <a:r>
              <a:rPr lang="de-CH" dirty="0" err="1"/>
              <a:t>interest</a:t>
            </a:r>
            <a:endParaRPr lang="de-CH" dirty="0"/>
          </a:p>
          <a:p>
            <a:pPr marL="285750" indent="-285750">
              <a:buFontTx/>
              <a:buChar char="-"/>
            </a:pPr>
            <a:r>
              <a:rPr lang="de-CH" dirty="0"/>
              <a:t>Raven etc.</a:t>
            </a:r>
          </a:p>
          <a:p>
            <a:pPr marL="285750" indent="-285750">
              <a:buFontTx/>
              <a:buChar char="-"/>
            </a:pPr>
            <a:r>
              <a:rPr lang="de-CH" dirty="0" err="1"/>
              <a:t>Or</a:t>
            </a:r>
            <a:r>
              <a:rPr lang="de-CH" dirty="0"/>
              <a:t> just a </a:t>
            </a:r>
            <a:r>
              <a:rPr lang="de-CH" dirty="0" err="1"/>
              <a:t>numeric</a:t>
            </a:r>
            <a:r>
              <a:rPr lang="de-CH" dirty="0"/>
              <a:t> </a:t>
            </a:r>
            <a:r>
              <a:rPr lang="de-CH" dirty="0" err="1"/>
              <a:t>scale</a:t>
            </a:r>
            <a:r>
              <a:rPr lang="de-CH" dirty="0"/>
              <a:t> (e.g., </a:t>
            </a:r>
            <a:r>
              <a:rPr lang="de-CH" dirty="0" err="1"/>
              <a:t>number</a:t>
            </a:r>
            <a:r>
              <a:rPr lang="de-CH" dirty="0"/>
              <a:t> </a:t>
            </a:r>
            <a:r>
              <a:rPr lang="de-CH" dirty="0" err="1"/>
              <a:t>series</a:t>
            </a:r>
            <a:endParaRPr lang="de-CH" dirty="0"/>
          </a:p>
          <a:p>
            <a:pPr marL="285750" indent="-285750">
              <a:buFontTx/>
              <a:buChar char="-"/>
            </a:pPr>
            <a:r>
              <a:rPr lang="de-CH" dirty="0" err="1"/>
              <a:t>Or</a:t>
            </a:r>
            <a:r>
              <a:rPr lang="de-CH" dirty="0"/>
              <a:t> just a </a:t>
            </a:r>
            <a:r>
              <a:rPr lang="de-CH" dirty="0" err="1"/>
              <a:t>spatial</a:t>
            </a:r>
            <a:r>
              <a:rPr lang="de-CH" dirty="0"/>
              <a:t> (</a:t>
            </a:r>
            <a:r>
              <a:rPr lang="de-CH" dirty="0" err="1"/>
              <a:t>rotation</a:t>
            </a:r>
            <a:r>
              <a:rPr lang="de-CH" dirty="0"/>
              <a:t>) </a:t>
            </a:r>
            <a:r>
              <a:rPr lang="de-CH" dirty="0" err="1"/>
              <a:t>or</a:t>
            </a:r>
            <a:r>
              <a:rPr lang="de-CH" dirty="0"/>
              <a:t> verbal (</a:t>
            </a:r>
            <a:r>
              <a:rPr lang="de-CH" dirty="0" err="1"/>
              <a:t>analogies</a:t>
            </a:r>
            <a:r>
              <a:rPr lang="de-CH" dirty="0"/>
              <a:t>) </a:t>
            </a:r>
            <a:r>
              <a:rPr lang="de-CH" dirty="0" err="1"/>
              <a:t>scale</a:t>
            </a:r>
            <a:r>
              <a:rPr lang="de-CH" dirty="0"/>
              <a:t>, </a:t>
            </a:r>
            <a:r>
              <a:rPr lang="de-CH" dirty="0" err="1"/>
              <a:t>or</a:t>
            </a:r>
            <a:r>
              <a:rPr lang="de-CH" dirty="0"/>
              <a:t> </a:t>
            </a:r>
            <a:r>
              <a:rPr lang="de-CH" dirty="0" err="1"/>
              <a:t>cubes</a:t>
            </a:r>
            <a:r>
              <a:rPr lang="de-CH" dirty="0"/>
              <a:t> </a:t>
            </a:r>
            <a:r>
              <a:rPr lang="de-CH" dirty="0" err="1"/>
              <a:t>or</a:t>
            </a:r>
            <a:r>
              <a:rPr lang="de-CH" dirty="0"/>
              <a:t> </a:t>
            </a:r>
            <a:r>
              <a:rPr lang="de-CH" dirty="0" err="1"/>
              <a:t>smth</a:t>
            </a:r>
            <a:r>
              <a:rPr lang="de-CH" dirty="0"/>
              <a:t> for fluid </a:t>
            </a:r>
            <a:r>
              <a:rPr lang="de-CH" dirty="0" err="1"/>
              <a:t>stuff</a:t>
            </a:r>
            <a:r>
              <a:rPr lang="de-CH" dirty="0"/>
              <a:t> </a:t>
            </a:r>
            <a:r>
              <a:rPr lang="de-CH" dirty="0" err="1"/>
              <a:t>mostly</a:t>
            </a:r>
            <a:endParaRPr lang="de-CH" dirty="0"/>
          </a:p>
          <a:p>
            <a:pPr marL="285750" indent="-285750">
              <a:buFontTx/>
              <a:buChar char="-"/>
            </a:pPr>
            <a:r>
              <a:rPr lang="de-CH" dirty="0"/>
              <a:t>Alternative </a:t>
            </a:r>
            <a:r>
              <a:rPr lang="de-CH" dirty="0" err="1"/>
              <a:t>approach</a:t>
            </a:r>
            <a:r>
              <a:rPr lang="de-CH" dirty="0"/>
              <a:t>/</a:t>
            </a:r>
            <a:r>
              <a:rPr lang="de-CH" dirty="0" err="1"/>
              <a:t>idea</a:t>
            </a:r>
            <a:r>
              <a:rPr lang="de-CH" dirty="0"/>
              <a:t>: Baddeley.</a:t>
            </a:r>
          </a:p>
          <a:p>
            <a:pPr marL="285750" indent="-285750">
              <a:buFontTx/>
              <a:buChar char="-"/>
            </a:pPr>
            <a:r>
              <a:rPr lang="de-CH" dirty="0"/>
              <a:t>Mini-q:</a:t>
            </a:r>
          </a:p>
          <a:p>
            <a:pPr marL="285750" indent="-285750">
              <a:buFontTx/>
              <a:buChar char="-"/>
            </a:pPr>
            <a:r>
              <a:rPr lang="de-CH" dirty="0"/>
              <a:t>Show 2 quick </a:t>
            </a:r>
            <a:r>
              <a:rPr lang="de-CH" dirty="0" err="1"/>
              <a:t>examples</a:t>
            </a:r>
            <a:endParaRPr lang="de-CH" dirty="0"/>
          </a:p>
          <a:p>
            <a:pPr marL="285750" indent="-285750">
              <a:buFontTx/>
              <a:buChar char="-"/>
            </a:pPr>
            <a:r>
              <a:rPr lang="de-CH" dirty="0" err="1"/>
              <a:t>What</a:t>
            </a:r>
            <a:r>
              <a:rPr lang="de-CH" dirty="0"/>
              <a:t> </a:t>
            </a:r>
            <a:r>
              <a:rPr lang="de-CH" dirty="0" err="1"/>
              <a:t>does</a:t>
            </a:r>
            <a:r>
              <a:rPr lang="de-CH" dirty="0"/>
              <a:t> </a:t>
            </a:r>
            <a:r>
              <a:rPr lang="de-CH" dirty="0" err="1"/>
              <a:t>this</a:t>
            </a:r>
            <a:r>
              <a:rPr lang="de-CH" dirty="0"/>
              <a:t> </a:t>
            </a:r>
            <a:r>
              <a:rPr lang="de-CH" dirty="0" err="1"/>
              <a:t>measure</a:t>
            </a:r>
            <a:r>
              <a:rPr lang="de-CH" dirty="0"/>
              <a:t> and </a:t>
            </a:r>
            <a:r>
              <a:rPr lang="de-CH" dirty="0" err="1"/>
              <a:t>what</a:t>
            </a:r>
            <a:r>
              <a:rPr lang="de-CH" dirty="0"/>
              <a:t> </a:t>
            </a:r>
            <a:r>
              <a:rPr lang="de-CH" dirty="0" err="1"/>
              <a:t>is</a:t>
            </a:r>
            <a:r>
              <a:rPr lang="de-CH" dirty="0"/>
              <a:t> </a:t>
            </a:r>
            <a:r>
              <a:rPr lang="de-CH" dirty="0" err="1"/>
              <a:t>it</a:t>
            </a:r>
            <a:r>
              <a:rPr lang="de-CH" dirty="0"/>
              <a:t> </a:t>
            </a:r>
            <a:r>
              <a:rPr lang="de-CH" dirty="0" err="1"/>
              <a:t>good</a:t>
            </a:r>
            <a:r>
              <a:rPr lang="de-CH" dirty="0"/>
              <a:t> for?</a:t>
            </a:r>
          </a:p>
          <a:p>
            <a:pPr marL="285750" indent="-285750">
              <a:buFontTx/>
              <a:buChar char="-"/>
            </a:pPr>
            <a:r>
              <a:rPr lang="de-CH" dirty="0" err="1"/>
              <a:t>Overview</a:t>
            </a:r>
            <a:r>
              <a:rPr lang="de-CH" dirty="0"/>
              <a:t> of </a:t>
            </a:r>
            <a:r>
              <a:rPr lang="de-CH" dirty="0" err="1"/>
              <a:t>available</a:t>
            </a:r>
            <a:r>
              <a:rPr lang="de-CH" dirty="0"/>
              <a:t> </a:t>
            </a:r>
            <a:r>
              <a:rPr lang="de-CH" dirty="0" err="1"/>
              <a:t>studies</a:t>
            </a:r>
            <a:r>
              <a:rPr lang="de-CH" dirty="0"/>
              <a:t>: First </a:t>
            </a:r>
            <a:r>
              <a:rPr lang="de-CH" dirty="0" err="1"/>
              <a:t>studies</a:t>
            </a:r>
            <a:r>
              <a:rPr lang="de-CH" dirty="0"/>
              <a:t> </a:t>
            </a:r>
            <a:r>
              <a:rPr lang="de-CH" dirty="0" err="1"/>
              <a:t>did</a:t>
            </a:r>
            <a:r>
              <a:rPr lang="de-CH" dirty="0"/>
              <a:t> </a:t>
            </a:r>
            <a:r>
              <a:rPr lang="de-CH" dirty="0" err="1"/>
              <a:t>this</a:t>
            </a:r>
            <a:r>
              <a:rPr lang="de-CH" dirty="0"/>
              <a:t> and </a:t>
            </a:r>
            <a:r>
              <a:rPr lang="de-CH" dirty="0" err="1"/>
              <a:t>that</a:t>
            </a:r>
            <a:r>
              <a:rPr lang="de-CH" dirty="0"/>
              <a:t>.</a:t>
            </a:r>
          </a:p>
          <a:p>
            <a:pPr marL="285750" indent="-285750">
              <a:buFontTx/>
              <a:buChar char="-"/>
            </a:pPr>
            <a:r>
              <a:rPr lang="de-CH" dirty="0" err="1"/>
              <a:t>Recent</a:t>
            </a:r>
            <a:r>
              <a:rPr lang="de-CH" dirty="0"/>
              <a:t> </a:t>
            </a:r>
            <a:r>
              <a:rPr lang="de-CH" dirty="0" err="1"/>
              <a:t>study</a:t>
            </a:r>
            <a:r>
              <a:rPr lang="de-CH" dirty="0"/>
              <a:t>: First </a:t>
            </a:r>
            <a:r>
              <a:rPr lang="de-CH" dirty="0" err="1"/>
              <a:t>bigger</a:t>
            </a:r>
            <a:r>
              <a:rPr lang="de-CH" dirty="0"/>
              <a:t> </a:t>
            </a:r>
            <a:r>
              <a:rPr lang="de-CH" dirty="0" err="1"/>
              <a:t>investigation</a:t>
            </a:r>
            <a:r>
              <a:rPr lang="de-CH" dirty="0"/>
              <a:t> </a:t>
            </a:r>
            <a:r>
              <a:rPr lang="de-CH" dirty="0" err="1"/>
              <a:t>into</a:t>
            </a:r>
            <a:r>
              <a:rPr lang="de-CH" dirty="0"/>
              <a:t>… [</a:t>
            </a:r>
            <a:r>
              <a:rPr lang="de-CH" dirty="0" err="1"/>
              <a:t>summarize</a:t>
            </a:r>
            <a:r>
              <a:rPr lang="de-CH" dirty="0"/>
              <a:t>]</a:t>
            </a:r>
          </a:p>
          <a:p>
            <a:pPr marL="285750" indent="-285750">
              <a:buFontTx/>
              <a:buChar char="-"/>
            </a:pPr>
            <a:r>
              <a:rPr lang="de-CH" dirty="0" err="1"/>
              <a:t>Let’s</a:t>
            </a:r>
            <a:r>
              <a:rPr lang="de-CH" dirty="0"/>
              <a:t> </a:t>
            </a:r>
            <a:r>
              <a:rPr lang="de-CH" dirty="0" err="1"/>
              <a:t>see</a:t>
            </a:r>
            <a:r>
              <a:rPr lang="de-CH" dirty="0"/>
              <a:t>:</a:t>
            </a:r>
          </a:p>
          <a:p>
            <a:pPr marL="285750" indent="-285750">
              <a:buFontTx/>
              <a:buChar char="-"/>
            </a:pPr>
            <a:r>
              <a:rPr lang="de-CH" dirty="0"/>
              <a:t>The </a:t>
            </a:r>
            <a:r>
              <a:rPr lang="de-CH" dirty="0" err="1"/>
              <a:t>aim</a:t>
            </a:r>
            <a:r>
              <a:rPr lang="de-CH" dirty="0"/>
              <a:t> </a:t>
            </a:r>
            <a:r>
              <a:rPr lang="de-CH" dirty="0" err="1"/>
              <a:t>is</a:t>
            </a:r>
            <a:r>
              <a:rPr lang="de-CH" dirty="0"/>
              <a:t>:</a:t>
            </a:r>
          </a:p>
          <a:p>
            <a:pPr marL="285750" indent="-285750">
              <a:buFontTx/>
              <a:buChar char="-"/>
            </a:pPr>
            <a:r>
              <a:rPr lang="de-CH" dirty="0"/>
              <a:t>Control for </a:t>
            </a:r>
            <a:r>
              <a:rPr lang="de-CH" dirty="0" err="1"/>
              <a:t>intelligence</a:t>
            </a:r>
            <a:endParaRPr lang="de-CH" dirty="0"/>
          </a:p>
          <a:p>
            <a:pPr marL="285750" indent="-285750">
              <a:buFontTx/>
              <a:buChar char="-"/>
            </a:pPr>
            <a:r>
              <a:rPr lang="de-CH" dirty="0"/>
              <a:t>Use </a:t>
            </a:r>
            <a:r>
              <a:rPr lang="de-CH" dirty="0" err="1"/>
              <a:t>it</a:t>
            </a:r>
            <a:r>
              <a:rPr lang="de-CH" dirty="0"/>
              <a:t> </a:t>
            </a:r>
            <a:r>
              <a:rPr lang="de-CH" dirty="0" err="1"/>
              <a:t>as</a:t>
            </a:r>
            <a:r>
              <a:rPr lang="de-CH" dirty="0"/>
              <a:t> a </a:t>
            </a:r>
            <a:r>
              <a:rPr lang="de-CH" dirty="0" err="1"/>
              <a:t>predictor</a:t>
            </a:r>
            <a:endParaRPr lang="de-CH" dirty="0"/>
          </a:p>
          <a:p>
            <a:pPr marL="285750" indent="-285750">
              <a:buFontTx/>
              <a:buChar char="-"/>
            </a:pPr>
            <a:r>
              <a:rPr lang="de-CH" dirty="0"/>
              <a:t>Use </a:t>
            </a:r>
            <a:r>
              <a:rPr lang="de-CH" dirty="0" err="1"/>
              <a:t>it</a:t>
            </a:r>
            <a:r>
              <a:rPr lang="de-CH" dirty="0"/>
              <a:t> </a:t>
            </a:r>
            <a:r>
              <a:rPr lang="de-CH" dirty="0" err="1"/>
              <a:t>as</a:t>
            </a:r>
            <a:r>
              <a:rPr lang="de-CH" dirty="0"/>
              <a:t> a </a:t>
            </a:r>
            <a:r>
              <a:rPr lang="de-CH" dirty="0" err="1"/>
              <a:t>moderator</a:t>
            </a:r>
            <a:r>
              <a:rPr lang="de-CH" dirty="0"/>
              <a:t> variable? (diff. </a:t>
            </a:r>
            <a:r>
              <a:rPr lang="de-CH" dirty="0" err="1"/>
              <a:t>from</a:t>
            </a:r>
            <a:r>
              <a:rPr lang="de-CH" dirty="0"/>
              <a:t> </a:t>
            </a:r>
            <a:r>
              <a:rPr lang="de-CH" dirty="0" err="1"/>
              <a:t>predictor</a:t>
            </a:r>
            <a:r>
              <a:rPr lang="de-CH" dirty="0"/>
              <a:t>?)</a:t>
            </a:r>
          </a:p>
          <a:p>
            <a:pPr marL="285750" indent="-285750">
              <a:buFontTx/>
              <a:buChar char="-"/>
            </a:pPr>
            <a:endParaRPr lang="de-CH" dirty="0"/>
          </a:p>
          <a:p>
            <a:pPr marL="285750" indent="-285750">
              <a:buFontTx/>
              <a:buChar char="-"/>
            </a:pPr>
            <a:r>
              <a:rPr lang="de-CH" dirty="0"/>
              <a:t>«Screening»? </a:t>
            </a:r>
            <a:r>
              <a:rPr lang="de-CH" dirty="0" err="1"/>
              <a:t>No</a:t>
            </a:r>
            <a:r>
              <a:rPr lang="de-CH" dirty="0"/>
              <a:t> </a:t>
            </a:r>
            <a:r>
              <a:rPr lang="de-CH" dirty="0" err="1"/>
              <a:t>definition</a:t>
            </a:r>
            <a:r>
              <a:rPr lang="de-CH" dirty="0"/>
              <a:t> </a:t>
            </a:r>
            <a:r>
              <a:rPr lang="de-CH" dirty="0" err="1"/>
              <a:t>given</a:t>
            </a:r>
            <a:r>
              <a:rPr lang="de-CH" dirty="0"/>
              <a:t> </a:t>
            </a:r>
            <a:r>
              <a:rPr lang="de-CH" dirty="0" err="1"/>
              <a:t>what</a:t>
            </a:r>
            <a:r>
              <a:rPr lang="de-CH" dirty="0"/>
              <a:t> </a:t>
            </a:r>
            <a:r>
              <a:rPr lang="de-CH" dirty="0" err="1"/>
              <a:t>this</a:t>
            </a:r>
            <a:r>
              <a:rPr lang="de-CH" dirty="0"/>
              <a:t> </a:t>
            </a:r>
            <a:r>
              <a:rPr lang="de-CH" dirty="0" err="1"/>
              <a:t>should</a:t>
            </a:r>
            <a:r>
              <a:rPr lang="de-CH" dirty="0"/>
              <a:t> </a:t>
            </a:r>
            <a:r>
              <a:rPr lang="de-CH" dirty="0" err="1"/>
              <a:t>mean</a:t>
            </a:r>
            <a:r>
              <a:rPr lang="de-CH" dirty="0"/>
              <a:t> and </a:t>
            </a:r>
            <a:r>
              <a:rPr lang="de-CH" dirty="0" err="1"/>
              <a:t>be</a:t>
            </a:r>
            <a:r>
              <a:rPr lang="de-CH" dirty="0"/>
              <a:t> </a:t>
            </a:r>
            <a:r>
              <a:rPr lang="de-CH" dirty="0" err="1"/>
              <a:t>good</a:t>
            </a:r>
            <a:r>
              <a:rPr lang="de-CH" dirty="0"/>
              <a:t> for? 2-Stage: </a:t>
            </a:r>
            <a:r>
              <a:rPr lang="de-CH" dirty="0" err="1"/>
              <a:t>this</a:t>
            </a:r>
            <a:r>
              <a:rPr lang="de-CH" dirty="0"/>
              <a:t> </a:t>
            </a:r>
            <a:r>
              <a:rPr lang="de-CH" dirty="0" err="1"/>
              <a:t>is</a:t>
            </a:r>
            <a:r>
              <a:rPr lang="de-CH" dirty="0"/>
              <a:t> </a:t>
            </a:r>
            <a:r>
              <a:rPr lang="de-CH" dirty="0" err="1"/>
              <a:t>the</a:t>
            </a:r>
            <a:r>
              <a:rPr lang="de-CH" dirty="0"/>
              <a:t> </a:t>
            </a:r>
            <a:r>
              <a:rPr lang="de-CH" dirty="0" err="1"/>
              <a:t>first</a:t>
            </a:r>
            <a:r>
              <a:rPr lang="de-CH" dirty="0"/>
              <a:t> </a:t>
            </a:r>
            <a:r>
              <a:rPr lang="de-CH" dirty="0" err="1"/>
              <a:t>stage</a:t>
            </a:r>
            <a:r>
              <a:rPr lang="de-CH" dirty="0"/>
              <a:t>. </a:t>
            </a:r>
            <a:r>
              <a:rPr lang="de-CH" dirty="0" err="1"/>
              <a:t>Or</a:t>
            </a:r>
            <a:r>
              <a:rPr lang="de-CH" dirty="0"/>
              <a:t> </a:t>
            </a:r>
            <a:r>
              <a:rPr lang="de-CH" dirty="0" err="1"/>
              <a:t>should</a:t>
            </a:r>
            <a:r>
              <a:rPr lang="de-CH" dirty="0"/>
              <a:t> just </a:t>
            </a:r>
            <a:r>
              <a:rPr lang="de-CH" dirty="0" err="1"/>
              <a:t>be</a:t>
            </a:r>
            <a:r>
              <a:rPr lang="de-CH" dirty="0"/>
              <a:t> a </a:t>
            </a:r>
            <a:r>
              <a:rPr lang="de-CH" dirty="0" err="1"/>
              <a:t>proxy</a:t>
            </a:r>
            <a:r>
              <a:rPr lang="de-CH" dirty="0"/>
              <a:t> in a </a:t>
            </a:r>
            <a:r>
              <a:rPr lang="de-CH" dirty="0" err="1"/>
              <a:t>one</a:t>
            </a:r>
            <a:r>
              <a:rPr lang="de-CH" dirty="0"/>
              <a:t>-stage </a:t>
            </a:r>
            <a:r>
              <a:rPr lang="de-CH" dirty="0" err="1"/>
              <a:t>screening</a:t>
            </a:r>
            <a:r>
              <a:rPr lang="de-CH" dirty="0"/>
              <a:t> </a:t>
            </a:r>
            <a:r>
              <a:rPr lang="de-CH" dirty="0" err="1"/>
              <a:t>interpretation</a:t>
            </a:r>
            <a:r>
              <a:rPr lang="de-CH" dirty="0"/>
              <a:t>?</a:t>
            </a:r>
          </a:p>
          <a:p>
            <a:pPr marL="285750" indent="-285750">
              <a:buFontTx/>
              <a:buChar char="-"/>
            </a:pPr>
            <a:endParaRPr lang="de-CH" dirty="0"/>
          </a:p>
          <a:p>
            <a:pPr marL="285750" indent="-285750">
              <a:buFontTx/>
              <a:buChar char="-"/>
            </a:pPr>
            <a:r>
              <a:rPr lang="de-CH" dirty="0"/>
              <a:t>BIS </a:t>
            </a:r>
            <a:r>
              <a:rPr lang="de-CH" dirty="0" err="1"/>
              <a:t>strongly</a:t>
            </a:r>
            <a:r>
              <a:rPr lang="de-CH" dirty="0"/>
              <a:t> </a:t>
            </a:r>
            <a:r>
              <a:rPr lang="de-CH" dirty="0" err="1"/>
              <a:t>timed</a:t>
            </a:r>
            <a:r>
              <a:rPr lang="de-CH" dirty="0"/>
              <a:t> (i.e., </a:t>
            </a:r>
            <a:r>
              <a:rPr lang="de-CH" dirty="0" err="1"/>
              <a:t>speed-component</a:t>
            </a:r>
            <a:r>
              <a:rPr lang="de-CH" dirty="0"/>
              <a:t> laden) </a:t>
            </a:r>
            <a:r>
              <a:rPr lang="de-CH" dirty="0" err="1"/>
              <a:t>measure</a:t>
            </a:r>
            <a:endParaRPr lang="de-CH" dirty="0"/>
          </a:p>
        </p:txBody>
      </p:sp>
      <p:sp>
        <p:nvSpPr>
          <p:cNvPr id="5" name="Textfeld 4">
            <a:extLst>
              <a:ext uri="{FF2B5EF4-FFF2-40B4-BE49-F238E27FC236}">
                <a16:creationId xmlns:a16="http://schemas.microsoft.com/office/drawing/2014/main" id="{D25D793E-9588-7E86-29AB-1E53B6A41A28}"/>
              </a:ext>
            </a:extLst>
          </p:cNvPr>
          <p:cNvSpPr txBox="1"/>
          <p:nvPr/>
        </p:nvSpPr>
        <p:spPr>
          <a:xfrm>
            <a:off x="7282067" y="907774"/>
            <a:ext cx="6705601" cy="16989266"/>
          </a:xfrm>
          <a:prstGeom prst="rect">
            <a:avLst/>
          </a:prstGeom>
          <a:noFill/>
        </p:spPr>
        <p:txBody>
          <a:bodyPr wrap="square" rtlCol="0">
            <a:spAutoFit/>
          </a:bodyPr>
          <a:lstStyle/>
          <a:p>
            <a:r>
              <a:rPr lang="de-CH" dirty="0" err="1"/>
              <a:t>Reaction</a:t>
            </a:r>
            <a:r>
              <a:rPr lang="de-CH" dirty="0"/>
              <a:t> time </a:t>
            </a:r>
            <a:r>
              <a:rPr lang="de-CH" dirty="0" err="1"/>
              <a:t>tasks</a:t>
            </a:r>
            <a:r>
              <a:rPr lang="de-CH" dirty="0"/>
              <a:t>: </a:t>
            </a:r>
            <a:r>
              <a:rPr lang="de-CH" dirty="0" err="1"/>
              <a:t>Obviously</a:t>
            </a:r>
            <a:r>
              <a:rPr lang="de-CH" dirty="0"/>
              <a:t> </a:t>
            </a:r>
            <a:r>
              <a:rPr lang="de-CH" dirty="0" err="1"/>
              <a:t>good</a:t>
            </a:r>
            <a:r>
              <a:rPr lang="de-CH" dirty="0"/>
              <a:t> </a:t>
            </a:r>
            <a:r>
              <a:rPr lang="de-CH" dirty="0" err="1"/>
              <a:t>correlations</a:t>
            </a:r>
            <a:r>
              <a:rPr lang="de-CH" dirty="0"/>
              <a:t>!</a:t>
            </a:r>
          </a:p>
          <a:p>
            <a:endParaRPr lang="de-CH" dirty="0"/>
          </a:p>
          <a:p>
            <a:r>
              <a:rPr lang="de-CH" dirty="0"/>
              <a:t>WMC and </a:t>
            </a:r>
            <a:r>
              <a:rPr lang="de-CH" dirty="0" err="1"/>
              <a:t>miniq</a:t>
            </a:r>
            <a:r>
              <a:rPr lang="de-CH" dirty="0"/>
              <a:t> still </a:t>
            </a:r>
            <a:r>
              <a:rPr lang="de-CH" dirty="0" err="1"/>
              <a:t>correlate</a:t>
            </a:r>
            <a:r>
              <a:rPr lang="de-CH" dirty="0"/>
              <a:t> .34 </a:t>
            </a:r>
            <a:r>
              <a:rPr lang="de-CH" dirty="0" err="1"/>
              <a:t>even</a:t>
            </a:r>
            <a:r>
              <a:rPr lang="de-CH" dirty="0"/>
              <a:t> after </a:t>
            </a:r>
            <a:r>
              <a:rPr lang="de-CH" dirty="0" err="1"/>
              <a:t>controlling</a:t>
            </a:r>
            <a:r>
              <a:rPr lang="de-CH" dirty="0"/>
              <a:t> for </a:t>
            </a:r>
            <a:r>
              <a:rPr lang="de-CH" dirty="0" err="1"/>
              <a:t>the</a:t>
            </a:r>
            <a:r>
              <a:rPr lang="de-CH" dirty="0"/>
              <a:t> </a:t>
            </a:r>
            <a:r>
              <a:rPr lang="de-CH" dirty="0" err="1"/>
              <a:t>miniq</a:t>
            </a:r>
            <a:r>
              <a:rPr lang="de-CH" dirty="0"/>
              <a:t>! And </a:t>
            </a:r>
            <a:r>
              <a:rPr lang="de-CH" dirty="0" err="1"/>
              <a:t>their</a:t>
            </a:r>
            <a:r>
              <a:rPr lang="de-CH" dirty="0"/>
              <a:t> </a:t>
            </a:r>
            <a:r>
              <a:rPr lang="de-CH" dirty="0" err="1"/>
              <a:t>combined</a:t>
            </a:r>
            <a:r>
              <a:rPr lang="de-CH" dirty="0"/>
              <a:t> </a:t>
            </a:r>
            <a:r>
              <a:rPr lang="de-CH" dirty="0" err="1"/>
              <a:t>variance</a:t>
            </a:r>
            <a:r>
              <a:rPr lang="de-CH" dirty="0"/>
              <a:t> (i.e., </a:t>
            </a:r>
            <a:r>
              <a:rPr lang="de-CH" dirty="0" err="1"/>
              <a:t>bifactorg-factor</a:t>
            </a:r>
            <a:r>
              <a:rPr lang="de-CH" dirty="0"/>
              <a:t>) </a:t>
            </a:r>
            <a:r>
              <a:rPr lang="de-CH" dirty="0" err="1"/>
              <a:t>probably</a:t>
            </a:r>
            <a:r>
              <a:rPr lang="de-CH" dirty="0"/>
              <a:t> </a:t>
            </a:r>
            <a:r>
              <a:rPr lang="de-CH" dirty="0" err="1"/>
              <a:t>explains</a:t>
            </a:r>
            <a:r>
              <a:rPr lang="de-CH" dirty="0"/>
              <a:t> </a:t>
            </a:r>
            <a:r>
              <a:rPr lang="de-CH" dirty="0" err="1"/>
              <a:t>some</a:t>
            </a:r>
            <a:r>
              <a:rPr lang="de-CH" dirty="0"/>
              <a:t> </a:t>
            </a:r>
            <a:r>
              <a:rPr lang="de-CH" dirty="0" err="1"/>
              <a:t>variation</a:t>
            </a:r>
            <a:r>
              <a:rPr lang="de-CH" dirty="0"/>
              <a:t> in </a:t>
            </a:r>
            <a:r>
              <a:rPr lang="de-CH" dirty="0" err="1"/>
              <a:t>the</a:t>
            </a:r>
            <a:r>
              <a:rPr lang="de-CH" dirty="0"/>
              <a:t> </a:t>
            </a:r>
            <a:r>
              <a:rPr lang="de-CH" dirty="0" err="1"/>
              <a:t>miniq</a:t>
            </a:r>
            <a:r>
              <a:rPr lang="de-CH" dirty="0"/>
              <a:t>!</a:t>
            </a:r>
          </a:p>
          <a:p>
            <a:endParaRPr lang="de-CH" dirty="0"/>
          </a:p>
          <a:p>
            <a:r>
              <a:rPr lang="de-CH" dirty="0"/>
              <a:t>The multiple </a:t>
            </a:r>
            <a:r>
              <a:rPr lang="de-CH" dirty="0" err="1"/>
              <a:t>regression</a:t>
            </a:r>
            <a:r>
              <a:rPr lang="de-CH" dirty="0"/>
              <a:t> «</a:t>
            </a:r>
            <a:r>
              <a:rPr lang="de-CH" dirty="0" err="1"/>
              <a:t>no</a:t>
            </a:r>
            <a:r>
              <a:rPr lang="de-CH" dirty="0"/>
              <a:t> </a:t>
            </a:r>
            <a:r>
              <a:rPr lang="de-CH" dirty="0" err="1"/>
              <a:t>explaantory</a:t>
            </a:r>
            <a:r>
              <a:rPr lang="de-CH" dirty="0"/>
              <a:t> power»-</a:t>
            </a:r>
            <a:r>
              <a:rPr lang="de-CH" dirty="0" err="1"/>
              <a:t>fallacy</a:t>
            </a:r>
            <a:r>
              <a:rPr lang="de-CH" dirty="0"/>
              <a:t> </a:t>
            </a:r>
            <a:r>
              <a:rPr lang="de-CH" dirty="0" err="1"/>
              <a:t>goes</a:t>
            </a:r>
            <a:r>
              <a:rPr lang="de-CH" dirty="0"/>
              <a:t> </a:t>
            </a:r>
            <a:r>
              <a:rPr lang="de-CH" dirty="0" err="1"/>
              <a:t>throughout</a:t>
            </a:r>
            <a:r>
              <a:rPr lang="de-CH" dirty="0"/>
              <a:t> </a:t>
            </a:r>
            <a:r>
              <a:rPr lang="de-CH" dirty="0" err="1"/>
              <a:t>the</a:t>
            </a:r>
            <a:r>
              <a:rPr lang="de-CH" dirty="0"/>
              <a:t> </a:t>
            </a:r>
            <a:r>
              <a:rPr lang="de-CH" dirty="0" err="1"/>
              <a:t>paper</a:t>
            </a:r>
            <a:r>
              <a:rPr lang="de-CH" dirty="0"/>
              <a:t>!</a:t>
            </a:r>
          </a:p>
          <a:p>
            <a:endParaRPr lang="de-CH" dirty="0"/>
          </a:p>
          <a:p>
            <a:r>
              <a:rPr lang="de-CH" dirty="0"/>
              <a:t>Lob:</a:t>
            </a:r>
          </a:p>
          <a:p>
            <a:r>
              <a:rPr lang="de-CH" dirty="0" err="1"/>
              <a:t>Important</a:t>
            </a:r>
            <a:r>
              <a:rPr lang="de-CH" dirty="0"/>
              <a:t>, well-</a:t>
            </a:r>
            <a:r>
              <a:rPr lang="de-CH" dirty="0" err="1"/>
              <a:t>conducted</a:t>
            </a:r>
            <a:r>
              <a:rPr lang="de-CH" dirty="0"/>
              <a:t> </a:t>
            </a:r>
            <a:r>
              <a:rPr lang="de-CH" dirty="0" err="1"/>
              <a:t>study</a:t>
            </a:r>
            <a:r>
              <a:rPr lang="de-CH" dirty="0"/>
              <a:t>.</a:t>
            </a:r>
          </a:p>
          <a:p>
            <a:endParaRPr lang="de-CH" dirty="0"/>
          </a:p>
          <a:p>
            <a:r>
              <a:rPr lang="de-CH" dirty="0"/>
              <a:t>But I </a:t>
            </a:r>
            <a:r>
              <a:rPr lang="de-CH" dirty="0" err="1"/>
              <a:t>disagree</a:t>
            </a:r>
            <a:r>
              <a:rPr lang="de-CH" dirty="0"/>
              <a:t> </a:t>
            </a:r>
            <a:r>
              <a:rPr lang="de-CH" dirty="0" err="1"/>
              <a:t>with</a:t>
            </a:r>
            <a:r>
              <a:rPr lang="de-CH" dirty="0"/>
              <a:t> </a:t>
            </a:r>
            <a:r>
              <a:rPr lang="de-CH" dirty="0" err="1"/>
              <a:t>some</a:t>
            </a:r>
            <a:r>
              <a:rPr lang="de-CH" dirty="0"/>
              <a:t> </a:t>
            </a:r>
            <a:r>
              <a:rPr lang="de-CH" dirty="0" err="1"/>
              <a:t>interpretations</a:t>
            </a:r>
            <a:r>
              <a:rPr lang="de-CH" dirty="0"/>
              <a:t> for </a:t>
            </a:r>
            <a:r>
              <a:rPr lang="de-CH" dirty="0" err="1"/>
              <a:t>reasons</a:t>
            </a:r>
            <a:r>
              <a:rPr lang="de-CH" dirty="0"/>
              <a:t>.</a:t>
            </a:r>
          </a:p>
          <a:p>
            <a:endParaRPr lang="de-CH" dirty="0"/>
          </a:p>
          <a:p>
            <a:r>
              <a:rPr lang="de-CH" dirty="0"/>
              <a:t>First:</a:t>
            </a:r>
          </a:p>
          <a:p>
            <a:endParaRPr lang="de-CH" dirty="0"/>
          </a:p>
          <a:p>
            <a:r>
              <a:rPr lang="de-CH" dirty="0"/>
              <a:t>Second:</a:t>
            </a:r>
          </a:p>
          <a:p>
            <a:endParaRPr lang="de-CH" dirty="0"/>
          </a:p>
          <a:p>
            <a:r>
              <a:rPr lang="de-CH" dirty="0"/>
              <a:t>Third: </a:t>
            </a:r>
          </a:p>
          <a:p>
            <a:endParaRPr lang="de-CH" dirty="0"/>
          </a:p>
          <a:p>
            <a:r>
              <a:rPr lang="de-CH" dirty="0" err="1"/>
              <a:t>Scatter</a:t>
            </a:r>
            <a:r>
              <a:rPr lang="de-CH" dirty="0"/>
              <a:t> </a:t>
            </a:r>
            <a:r>
              <a:rPr lang="de-CH" dirty="0" err="1"/>
              <a:t>plots</a:t>
            </a:r>
            <a:r>
              <a:rPr lang="de-CH" dirty="0"/>
              <a:t> </a:t>
            </a:r>
            <a:r>
              <a:rPr lang="de-CH" dirty="0" err="1"/>
              <a:t>iwth</a:t>
            </a:r>
            <a:r>
              <a:rPr lang="de-CH" dirty="0"/>
              <a:t> BIS C and F: Wow! </a:t>
            </a:r>
            <a:r>
              <a:rPr lang="de-CH" dirty="0" err="1"/>
              <a:t>Extremely</a:t>
            </a:r>
            <a:r>
              <a:rPr lang="de-CH" dirty="0"/>
              <a:t> </a:t>
            </a:r>
            <a:r>
              <a:rPr lang="de-CH" dirty="0" err="1"/>
              <a:t>quadratic</a:t>
            </a:r>
            <a:r>
              <a:rPr lang="de-CH" dirty="0"/>
              <a:t>…</a:t>
            </a:r>
          </a:p>
          <a:p>
            <a:endParaRPr lang="de-CH" dirty="0"/>
          </a:p>
          <a:p>
            <a:r>
              <a:rPr lang="de-CH" dirty="0"/>
              <a:t>The non-</a:t>
            </a:r>
            <a:r>
              <a:rPr lang="de-CH" dirty="0" err="1"/>
              <a:t>linearity</a:t>
            </a:r>
            <a:r>
              <a:rPr lang="de-CH" dirty="0"/>
              <a:t> </a:t>
            </a:r>
            <a:r>
              <a:rPr lang="de-CH" dirty="0" err="1"/>
              <a:t>correlates</a:t>
            </a:r>
            <a:r>
              <a:rPr lang="de-CH" dirty="0"/>
              <a:t> </a:t>
            </a:r>
            <a:r>
              <a:rPr lang="de-CH" dirty="0" err="1"/>
              <a:t>extremely</a:t>
            </a:r>
            <a:r>
              <a:rPr lang="de-CH" dirty="0"/>
              <a:t> </a:t>
            </a:r>
            <a:r>
              <a:rPr lang="de-CH" dirty="0" err="1"/>
              <a:t>with</a:t>
            </a:r>
            <a:r>
              <a:rPr lang="de-CH" dirty="0"/>
              <a:t> </a:t>
            </a:r>
            <a:r>
              <a:rPr lang="de-CH" dirty="0" err="1"/>
              <a:t>the</a:t>
            </a:r>
            <a:r>
              <a:rPr lang="de-CH" dirty="0"/>
              <a:t> bimodal </a:t>
            </a:r>
            <a:r>
              <a:rPr lang="de-CH" dirty="0" err="1"/>
              <a:t>structure</a:t>
            </a:r>
            <a:r>
              <a:rPr lang="de-CH" dirty="0"/>
              <a:t>!</a:t>
            </a:r>
          </a:p>
          <a:p>
            <a:r>
              <a:rPr lang="de-CH" dirty="0" err="1"/>
              <a:t>Where</a:t>
            </a:r>
            <a:r>
              <a:rPr lang="de-CH" dirty="0"/>
              <a:t> </a:t>
            </a:r>
            <a:r>
              <a:rPr lang="de-CH" dirty="0" err="1"/>
              <a:t>the</a:t>
            </a:r>
            <a:r>
              <a:rPr lang="de-CH" dirty="0"/>
              <a:t> </a:t>
            </a:r>
            <a:r>
              <a:rPr lang="de-CH" dirty="0" err="1"/>
              <a:t>first</a:t>
            </a:r>
            <a:r>
              <a:rPr lang="de-CH" dirty="0"/>
              <a:t> </a:t>
            </a:r>
            <a:r>
              <a:rPr lang="de-CH" dirty="0" err="1"/>
              <a:t>mode</a:t>
            </a:r>
            <a:r>
              <a:rPr lang="de-CH" dirty="0"/>
              <a:t> </a:t>
            </a:r>
            <a:r>
              <a:rPr lang="de-CH" dirty="0" err="1"/>
              <a:t>is</a:t>
            </a:r>
            <a:r>
              <a:rPr lang="de-CH" dirty="0"/>
              <a:t>, </a:t>
            </a:r>
            <a:r>
              <a:rPr lang="de-CH" dirty="0" err="1"/>
              <a:t>the</a:t>
            </a:r>
            <a:r>
              <a:rPr lang="de-CH" dirty="0"/>
              <a:t> </a:t>
            </a:r>
            <a:r>
              <a:rPr lang="de-CH" dirty="0" err="1"/>
              <a:t>association</a:t>
            </a:r>
            <a:r>
              <a:rPr lang="de-CH" dirty="0"/>
              <a:t> </a:t>
            </a:r>
            <a:r>
              <a:rPr lang="de-CH" dirty="0" err="1"/>
              <a:t>breaks</a:t>
            </a:r>
            <a:r>
              <a:rPr lang="de-CH" dirty="0"/>
              <a:t> – </a:t>
            </a:r>
            <a:r>
              <a:rPr lang="de-CH" dirty="0" err="1"/>
              <a:t>maybe</a:t>
            </a:r>
            <a:r>
              <a:rPr lang="de-CH" dirty="0"/>
              <a:t> after </a:t>
            </a:r>
            <a:r>
              <a:rPr lang="de-CH" dirty="0" err="1"/>
              <a:t>this</a:t>
            </a:r>
            <a:r>
              <a:rPr lang="de-CH" dirty="0"/>
              <a:t> </a:t>
            </a:r>
            <a:r>
              <a:rPr lang="de-CH" dirty="0" err="1"/>
              <a:t>mode</a:t>
            </a:r>
            <a:r>
              <a:rPr lang="de-CH" dirty="0"/>
              <a:t>, </a:t>
            </a:r>
            <a:r>
              <a:rPr lang="de-CH" dirty="0" err="1"/>
              <a:t>there</a:t>
            </a:r>
            <a:r>
              <a:rPr lang="de-CH" dirty="0"/>
              <a:t> </a:t>
            </a:r>
            <a:r>
              <a:rPr lang="de-CH" dirty="0" err="1"/>
              <a:t>are</a:t>
            </a:r>
            <a:r>
              <a:rPr lang="de-CH" dirty="0"/>
              <a:t> </a:t>
            </a:r>
            <a:r>
              <a:rPr lang="de-CH" dirty="0" err="1"/>
              <a:t>the</a:t>
            </a:r>
            <a:r>
              <a:rPr lang="de-CH" dirty="0"/>
              <a:t> </a:t>
            </a:r>
            <a:r>
              <a:rPr lang="de-CH" dirty="0" err="1"/>
              <a:t>actually</a:t>
            </a:r>
            <a:r>
              <a:rPr lang="de-CH" dirty="0"/>
              <a:t> </a:t>
            </a:r>
            <a:r>
              <a:rPr lang="de-CH" dirty="0" err="1"/>
              <a:t>intelligence</a:t>
            </a:r>
            <a:r>
              <a:rPr lang="de-CH" dirty="0"/>
              <a:t> </a:t>
            </a:r>
            <a:r>
              <a:rPr lang="de-CH" dirty="0" err="1"/>
              <a:t>individuals</a:t>
            </a:r>
            <a:r>
              <a:rPr lang="de-CH" dirty="0"/>
              <a:t> all </a:t>
            </a:r>
            <a:r>
              <a:rPr lang="de-CH" dirty="0" err="1"/>
              <a:t>using</a:t>
            </a:r>
            <a:r>
              <a:rPr lang="de-CH" dirty="0"/>
              <a:t> </a:t>
            </a:r>
            <a:r>
              <a:rPr lang="de-CH" dirty="0" err="1"/>
              <a:t>the</a:t>
            </a:r>
            <a:r>
              <a:rPr lang="de-CH" dirty="0"/>
              <a:t> same </a:t>
            </a:r>
            <a:r>
              <a:rPr lang="de-CH" dirty="0" err="1"/>
              <a:t>better</a:t>
            </a:r>
            <a:r>
              <a:rPr lang="de-CH" dirty="0"/>
              <a:t> </a:t>
            </a:r>
            <a:r>
              <a:rPr lang="de-CH" dirty="0" err="1"/>
              <a:t>strategy</a:t>
            </a:r>
            <a:r>
              <a:rPr lang="de-CH" dirty="0"/>
              <a:t> </a:t>
            </a:r>
            <a:r>
              <a:rPr lang="de-CH" dirty="0" err="1"/>
              <a:t>or</a:t>
            </a:r>
            <a:r>
              <a:rPr lang="de-CH" dirty="0"/>
              <a:t> </a:t>
            </a:r>
            <a:r>
              <a:rPr lang="de-CH" dirty="0" err="1"/>
              <a:t>smth</a:t>
            </a:r>
            <a:r>
              <a:rPr lang="de-CH" dirty="0"/>
              <a:t>?</a:t>
            </a:r>
          </a:p>
          <a:p>
            <a:r>
              <a:rPr lang="de-CH" dirty="0"/>
              <a:t>Study 1, Hagen: </a:t>
            </a:r>
            <a:r>
              <a:rPr lang="de-CH" dirty="0" err="1"/>
              <a:t>Correlation</a:t>
            </a:r>
            <a:r>
              <a:rPr lang="de-CH" dirty="0"/>
              <a:t> </a:t>
            </a:r>
            <a:r>
              <a:rPr lang="de-CH" dirty="0" err="1"/>
              <a:t>up</a:t>
            </a:r>
            <a:r>
              <a:rPr lang="de-CH" dirty="0"/>
              <a:t> </a:t>
            </a:r>
            <a:r>
              <a:rPr lang="de-CH" dirty="0" err="1"/>
              <a:t>to</a:t>
            </a:r>
            <a:r>
              <a:rPr lang="de-CH" dirty="0"/>
              <a:t> 38 </a:t>
            </a:r>
            <a:r>
              <a:rPr lang="de-CH" dirty="0" err="1"/>
              <a:t>points</a:t>
            </a:r>
            <a:r>
              <a:rPr lang="de-CH" dirty="0"/>
              <a:t> ca.? -&gt; </a:t>
            </a:r>
            <a:r>
              <a:rPr lang="de-CH" dirty="0" err="1"/>
              <a:t>That’s</a:t>
            </a:r>
            <a:r>
              <a:rPr lang="de-CH" dirty="0"/>
              <a:t> at </a:t>
            </a:r>
            <a:r>
              <a:rPr lang="de-CH" dirty="0" err="1"/>
              <a:t>the</a:t>
            </a:r>
            <a:r>
              <a:rPr lang="de-CH" dirty="0"/>
              <a:t> </a:t>
            </a:r>
            <a:r>
              <a:rPr lang="de-CH" dirty="0" err="1"/>
              <a:t>second</a:t>
            </a:r>
            <a:r>
              <a:rPr lang="de-CH" dirty="0"/>
              <a:t> </a:t>
            </a:r>
            <a:r>
              <a:rPr lang="de-CH" dirty="0" err="1"/>
              <a:t>mode</a:t>
            </a:r>
            <a:r>
              <a:rPr lang="de-CH" dirty="0"/>
              <a:t>!</a:t>
            </a:r>
          </a:p>
          <a:p>
            <a:r>
              <a:rPr lang="de-CH" dirty="0"/>
              <a:t>Study 2: Up </a:t>
            </a:r>
            <a:r>
              <a:rPr lang="de-CH" dirty="0" err="1"/>
              <a:t>to</a:t>
            </a:r>
            <a:r>
              <a:rPr lang="de-CH" dirty="0"/>
              <a:t> 30 </a:t>
            </a:r>
            <a:r>
              <a:rPr lang="de-CH" dirty="0" err="1"/>
              <a:t>points</a:t>
            </a:r>
            <a:r>
              <a:rPr lang="de-CH" dirty="0"/>
              <a:t> </a:t>
            </a:r>
            <a:r>
              <a:rPr lang="de-CH" dirty="0" err="1"/>
              <a:t>ca</a:t>
            </a:r>
            <a:r>
              <a:rPr lang="de-CH" dirty="0"/>
              <a:t> -&gt; </a:t>
            </a:r>
            <a:r>
              <a:rPr lang="de-CH" dirty="0" err="1"/>
              <a:t>that’s</a:t>
            </a:r>
            <a:r>
              <a:rPr lang="de-CH" dirty="0"/>
              <a:t> at </a:t>
            </a:r>
            <a:r>
              <a:rPr lang="de-CH" dirty="0" err="1"/>
              <a:t>the</a:t>
            </a:r>
            <a:r>
              <a:rPr lang="de-CH" dirty="0"/>
              <a:t> </a:t>
            </a:r>
            <a:r>
              <a:rPr lang="de-CH" dirty="0" err="1"/>
              <a:t>first</a:t>
            </a:r>
            <a:r>
              <a:rPr lang="de-CH" dirty="0"/>
              <a:t> </a:t>
            </a:r>
            <a:r>
              <a:rPr lang="de-CH" dirty="0" err="1"/>
              <a:t>mode</a:t>
            </a:r>
            <a:r>
              <a:rPr lang="de-CH" dirty="0"/>
              <a:t>.</a:t>
            </a:r>
          </a:p>
          <a:p>
            <a:r>
              <a:rPr lang="de-CH" dirty="0"/>
              <a:t>In </a:t>
            </a:r>
            <a:r>
              <a:rPr lang="de-CH" dirty="0" err="1"/>
              <a:t>both</a:t>
            </a:r>
            <a:r>
              <a:rPr lang="de-CH" dirty="0"/>
              <a:t> </a:t>
            </a:r>
            <a:r>
              <a:rPr lang="de-CH" dirty="0" err="1"/>
              <a:t>studies</a:t>
            </a:r>
            <a:r>
              <a:rPr lang="de-CH" dirty="0"/>
              <a:t>, </a:t>
            </a:r>
            <a:r>
              <a:rPr lang="de-CH" dirty="0" err="1"/>
              <a:t>the</a:t>
            </a:r>
            <a:r>
              <a:rPr lang="de-CH" dirty="0"/>
              <a:t> </a:t>
            </a:r>
            <a:r>
              <a:rPr lang="de-CH" dirty="0" err="1"/>
              <a:t>modes</a:t>
            </a:r>
            <a:r>
              <a:rPr lang="de-CH" dirty="0"/>
              <a:t> </a:t>
            </a:r>
            <a:r>
              <a:rPr lang="de-CH" dirty="0" err="1"/>
              <a:t>are</a:t>
            </a:r>
            <a:r>
              <a:rPr lang="de-CH" dirty="0"/>
              <a:t> at </a:t>
            </a:r>
            <a:r>
              <a:rPr lang="de-CH" dirty="0" err="1"/>
              <a:t>about</a:t>
            </a:r>
            <a:r>
              <a:rPr lang="de-CH" dirty="0"/>
              <a:t> 30 and 40 </a:t>
            </a:r>
            <a:r>
              <a:rPr lang="de-CH" dirty="0" err="1"/>
              <a:t>points</a:t>
            </a:r>
            <a:r>
              <a:rPr lang="de-CH" dirty="0"/>
              <a:t>! Crazy :D</a:t>
            </a:r>
          </a:p>
          <a:p>
            <a:endParaRPr lang="de-CH" dirty="0"/>
          </a:p>
          <a:p>
            <a:r>
              <a:rPr lang="de-CH" dirty="0" err="1"/>
              <a:t>Make</a:t>
            </a:r>
            <a:r>
              <a:rPr lang="de-CH" dirty="0"/>
              <a:t> </a:t>
            </a:r>
            <a:r>
              <a:rPr lang="de-CH" dirty="0" err="1"/>
              <a:t>histograms</a:t>
            </a:r>
            <a:r>
              <a:rPr lang="de-CH" dirty="0"/>
              <a:t> </a:t>
            </a:r>
            <a:r>
              <a:rPr lang="de-CH" dirty="0" err="1"/>
              <a:t>with</a:t>
            </a:r>
            <a:r>
              <a:rPr lang="de-CH" dirty="0"/>
              <a:t> </a:t>
            </a:r>
            <a:r>
              <a:rPr lang="de-CH" dirty="0" err="1"/>
              <a:t>more</a:t>
            </a:r>
            <a:r>
              <a:rPr lang="de-CH" dirty="0"/>
              <a:t> </a:t>
            </a:r>
            <a:r>
              <a:rPr lang="de-CH" dirty="0" err="1"/>
              <a:t>bars</a:t>
            </a:r>
            <a:r>
              <a:rPr lang="de-CH" dirty="0"/>
              <a:t> </a:t>
            </a:r>
            <a:r>
              <a:rPr lang="de-CH" dirty="0" err="1"/>
              <a:t>to</a:t>
            </a:r>
            <a:r>
              <a:rPr lang="de-CH" dirty="0"/>
              <a:t> check for </a:t>
            </a:r>
            <a:r>
              <a:rPr lang="de-CH" dirty="0" err="1"/>
              <a:t>more</a:t>
            </a:r>
            <a:r>
              <a:rPr lang="de-CH" dirty="0"/>
              <a:t> </a:t>
            </a:r>
            <a:r>
              <a:rPr lang="de-CH" dirty="0" err="1"/>
              <a:t>modes</a:t>
            </a:r>
            <a:r>
              <a:rPr lang="de-CH" dirty="0"/>
              <a:t>…</a:t>
            </a:r>
          </a:p>
          <a:p>
            <a:r>
              <a:rPr lang="fr-CH" dirty="0"/>
              <a:t>Nothing </a:t>
            </a:r>
            <a:r>
              <a:rPr lang="fr-CH" dirty="0" err="1"/>
              <a:t>with</a:t>
            </a:r>
            <a:r>
              <a:rPr lang="fr-CH" dirty="0"/>
              <a:t> </a:t>
            </a:r>
            <a:r>
              <a:rPr lang="fr-CH" dirty="0" err="1"/>
              <a:t>representational</a:t>
            </a:r>
            <a:r>
              <a:rPr lang="fr-CH" dirty="0"/>
              <a:t> </a:t>
            </a:r>
            <a:r>
              <a:rPr lang="fr-CH" dirty="0" err="1"/>
              <a:t>competence</a:t>
            </a:r>
            <a:r>
              <a:rPr lang="fr-CH" dirty="0"/>
              <a:t>.</a:t>
            </a:r>
          </a:p>
          <a:p>
            <a:r>
              <a:rPr lang="fr-CH" dirty="0" err="1"/>
              <a:t>Moderate</a:t>
            </a:r>
            <a:r>
              <a:rPr lang="fr-CH" dirty="0"/>
              <a:t> </a:t>
            </a:r>
            <a:r>
              <a:rPr lang="fr-CH" dirty="0" err="1"/>
              <a:t>with</a:t>
            </a:r>
            <a:r>
              <a:rPr lang="fr-CH" dirty="0"/>
              <a:t> </a:t>
            </a:r>
            <a:r>
              <a:rPr lang="fr-CH" dirty="0" err="1"/>
              <a:t>conceptual</a:t>
            </a:r>
            <a:r>
              <a:rPr lang="fr-CH" dirty="0"/>
              <a:t> </a:t>
            </a:r>
            <a:r>
              <a:rPr lang="fr-CH" dirty="0" err="1"/>
              <a:t>knowledge</a:t>
            </a:r>
            <a:r>
              <a:rPr lang="fr-CH" dirty="0"/>
              <a:t> – </a:t>
            </a:r>
            <a:r>
              <a:rPr lang="fr-CH" dirty="0" err="1"/>
              <a:t>similar</a:t>
            </a:r>
            <a:r>
              <a:rPr lang="fr-CH" dirty="0"/>
              <a:t> to </a:t>
            </a:r>
            <a:r>
              <a:rPr lang="fr-CH" dirty="0" err="1"/>
              <a:t>anamolies</a:t>
            </a:r>
            <a:r>
              <a:rPr lang="fr-CH" dirty="0"/>
              <a:t> and analogies.</a:t>
            </a:r>
          </a:p>
          <a:p>
            <a:r>
              <a:rPr lang="fr-CH" dirty="0"/>
              <a:t>But </a:t>
            </a:r>
            <a:r>
              <a:rPr lang="fr-CH" dirty="0" err="1"/>
              <a:t>nothing</a:t>
            </a:r>
            <a:r>
              <a:rPr lang="fr-CH" dirty="0"/>
              <a:t> </a:t>
            </a:r>
            <a:r>
              <a:rPr lang="fr-CH" dirty="0" err="1"/>
              <a:t>with</a:t>
            </a:r>
            <a:r>
              <a:rPr lang="fr-CH" dirty="0"/>
              <a:t> </a:t>
            </a:r>
            <a:r>
              <a:rPr lang="fr-CH" dirty="0" err="1"/>
              <a:t>physics</a:t>
            </a:r>
            <a:r>
              <a:rPr lang="fr-CH" dirty="0"/>
              <a:t> grade.</a:t>
            </a:r>
          </a:p>
          <a:p>
            <a:r>
              <a:rPr lang="fr-CH" dirty="0"/>
              <a:t>And the </a:t>
            </a:r>
            <a:r>
              <a:rPr lang="fr-CH" dirty="0" err="1"/>
              <a:t>strongest</a:t>
            </a:r>
            <a:r>
              <a:rPr lang="fr-CH" dirty="0"/>
              <a:t> association </a:t>
            </a:r>
            <a:r>
              <a:rPr lang="fr-CH" dirty="0" err="1"/>
              <a:t>with</a:t>
            </a:r>
            <a:r>
              <a:rPr lang="fr-CH" dirty="0"/>
              <a:t> </a:t>
            </a:r>
            <a:r>
              <a:rPr lang="fr-CH" dirty="0" err="1"/>
              <a:t>mastery</a:t>
            </a:r>
            <a:r>
              <a:rPr lang="fr-CH" dirty="0"/>
              <a:t> goal orientation!</a:t>
            </a:r>
          </a:p>
          <a:p>
            <a:r>
              <a:rPr lang="fr-CH" dirty="0"/>
              <a:t>So a </a:t>
            </a:r>
            <a:r>
              <a:rPr lang="fr-CH" dirty="0" err="1"/>
              <a:t>stronger</a:t>
            </a:r>
            <a:r>
              <a:rPr lang="fr-CH" dirty="0"/>
              <a:t> (</a:t>
            </a:r>
            <a:r>
              <a:rPr lang="fr-CH" dirty="0" err="1"/>
              <a:t>current</a:t>
            </a:r>
            <a:r>
              <a:rPr lang="fr-CH" dirty="0"/>
              <a:t>) </a:t>
            </a:r>
            <a:r>
              <a:rPr lang="fr-CH" dirty="0" err="1"/>
              <a:t>achievement</a:t>
            </a:r>
            <a:r>
              <a:rPr lang="fr-CH" dirty="0"/>
              <a:t> motivation component?</a:t>
            </a:r>
          </a:p>
          <a:p>
            <a:r>
              <a:rPr lang="fr-CH" dirty="0"/>
              <a:t>So </a:t>
            </a:r>
            <a:r>
              <a:rPr lang="fr-CH" dirty="0" err="1"/>
              <a:t>many</a:t>
            </a:r>
            <a:r>
              <a:rPr lang="fr-CH" dirty="0"/>
              <a:t> hypothèses for future </a:t>
            </a:r>
            <a:r>
              <a:rPr lang="fr-CH" dirty="0" err="1"/>
              <a:t>studies</a:t>
            </a:r>
            <a:r>
              <a:rPr lang="fr-CH" dirty="0"/>
              <a:t>!</a:t>
            </a:r>
          </a:p>
          <a:p>
            <a:r>
              <a:rPr lang="fr-CH" dirty="0"/>
              <a:t>RCFI: </a:t>
            </a:r>
            <a:r>
              <a:rPr lang="fr-CH" dirty="0" err="1"/>
              <a:t>Distinguish</a:t>
            </a:r>
            <a:r>
              <a:rPr lang="fr-CH" dirty="0"/>
              <a:t> </a:t>
            </a:r>
            <a:r>
              <a:rPr lang="fr-CH" dirty="0" err="1"/>
              <a:t>between</a:t>
            </a:r>
            <a:r>
              <a:rPr lang="fr-CH" dirty="0"/>
              <a:t> </a:t>
            </a:r>
            <a:r>
              <a:rPr lang="fr-CH" dirty="0" err="1"/>
              <a:t>relational</a:t>
            </a:r>
            <a:r>
              <a:rPr lang="fr-CH" dirty="0"/>
              <a:t> components (</a:t>
            </a:r>
            <a:r>
              <a:rPr lang="fr-CH" dirty="0" err="1"/>
              <a:t>stronger</a:t>
            </a:r>
            <a:r>
              <a:rPr lang="fr-CH" dirty="0"/>
              <a:t> relations </a:t>
            </a:r>
            <a:r>
              <a:rPr lang="fr-CH" dirty="0" err="1"/>
              <a:t>with</a:t>
            </a:r>
            <a:r>
              <a:rPr lang="fr-CH" dirty="0"/>
              <a:t> </a:t>
            </a:r>
            <a:r>
              <a:rPr lang="fr-CH" dirty="0" err="1"/>
              <a:t>proper</a:t>
            </a:r>
            <a:r>
              <a:rPr lang="fr-CH" dirty="0"/>
              <a:t> </a:t>
            </a:r>
            <a:r>
              <a:rPr lang="fr-CH" dirty="0" err="1"/>
              <a:t>reasoning</a:t>
            </a:r>
            <a:r>
              <a:rPr lang="fr-CH" dirty="0"/>
              <a:t> </a:t>
            </a:r>
            <a:r>
              <a:rPr lang="fr-CH" dirty="0" err="1"/>
              <a:t>expected</a:t>
            </a:r>
            <a:r>
              <a:rPr lang="fr-CH" dirty="0"/>
              <a:t>) and non-</a:t>
            </a:r>
            <a:r>
              <a:rPr lang="fr-CH" dirty="0" err="1"/>
              <a:t>relational</a:t>
            </a:r>
            <a:r>
              <a:rPr lang="fr-CH" dirty="0"/>
              <a:t> components (</a:t>
            </a:r>
            <a:r>
              <a:rPr lang="fr-CH" dirty="0" err="1"/>
              <a:t>equal</a:t>
            </a:r>
            <a:r>
              <a:rPr lang="fr-CH" dirty="0"/>
              <a:t> </a:t>
            </a:r>
            <a:r>
              <a:rPr lang="fr-CH" dirty="0" err="1"/>
              <a:t>moderate</a:t>
            </a:r>
            <a:r>
              <a:rPr lang="fr-CH" dirty="0"/>
              <a:t> relations </a:t>
            </a:r>
            <a:r>
              <a:rPr lang="fr-CH" dirty="0" err="1"/>
              <a:t>with</a:t>
            </a:r>
            <a:r>
              <a:rPr lang="fr-CH" dirty="0"/>
              <a:t> </a:t>
            </a:r>
            <a:r>
              <a:rPr lang="fr-CH" dirty="0" err="1"/>
              <a:t>propoer</a:t>
            </a:r>
            <a:r>
              <a:rPr lang="fr-CH" dirty="0"/>
              <a:t> </a:t>
            </a:r>
            <a:r>
              <a:rPr lang="fr-CH" dirty="0" err="1"/>
              <a:t>reasoning</a:t>
            </a:r>
            <a:r>
              <a:rPr lang="fr-CH" dirty="0"/>
              <a:t> </a:t>
            </a:r>
            <a:r>
              <a:rPr lang="fr-CH" dirty="0" err="1"/>
              <a:t>expected</a:t>
            </a:r>
            <a:r>
              <a:rPr lang="fr-CH" dirty="0"/>
              <a:t>)?</a:t>
            </a:r>
          </a:p>
          <a:p>
            <a:r>
              <a:rPr lang="fr-CH" dirty="0" err="1"/>
              <a:t>Quadratic</a:t>
            </a:r>
            <a:r>
              <a:rPr lang="fr-CH" dirty="0"/>
              <a:t> relations </a:t>
            </a:r>
            <a:r>
              <a:rPr lang="fr-CH" dirty="0" err="1"/>
              <a:t>because</a:t>
            </a:r>
            <a:r>
              <a:rPr lang="fr-CH" dirty="0"/>
              <a:t>:</a:t>
            </a:r>
          </a:p>
          <a:p>
            <a:r>
              <a:rPr lang="fr-CH" dirty="0"/>
              <a:t>Speed </a:t>
            </a:r>
            <a:r>
              <a:rPr lang="fr-CH" dirty="0" err="1"/>
              <a:t>is</a:t>
            </a:r>
            <a:r>
              <a:rPr lang="fr-CH" dirty="0"/>
              <a:t> </a:t>
            </a:r>
            <a:r>
              <a:rPr lang="fr-CH" dirty="0" err="1"/>
              <a:t>necessary</a:t>
            </a:r>
            <a:r>
              <a:rPr lang="fr-CH" dirty="0"/>
              <a:t> but not </a:t>
            </a:r>
            <a:r>
              <a:rPr lang="fr-CH" dirty="0" err="1"/>
              <a:t>sufficient</a:t>
            </a:r>
            <a:r>
              <a:rPr lang="fr-CH" dirty="0"/>
              <a:t> for </a:t>
            </a:r>
            <a:r>
              <a:rPr lang="fr-CH" dirty="0" err="1"/>
              <a:t>proper</a:t>
            </a:r>
            <a:r>
              <a:rPr lang="fr-CH" dirty="0"/>
              <a:t> intelligence tests.</a:t>
            </a:r>
          </a:p>
          <a:p>
            <a:r>
              <a:rPr lang="fr-CH" dirty="0"/>
              <a:t>BIS has a speed component but if </a:t>
            </a:r>
            <a:r>
              <a:rPr lang="fr-CH" dirty="0" err="1"/>
              <a:t>I’m</a:t>
            </a:r>
            <a:r>
              <a:rPr lang="fr-CH" dirty="0"/>
              <a:t> right, </a:t>
            </a:r>
            <a:r>
              <a:rPr lang="fr-CH" dirty="0" err="1"/>
              <a:t>then</a:t>
            </a:r>
            <a:r>
              <a:rPr lang="fr-CH" dirty="0"/>
              <a:t> </a:t>
            </a:r>
            <a:r>
              <a:rPr lang="fr-CH" dirty="0" err="1"/>
              <a:t>we’d</a:t>
            </a:r>
            <a:r>
              <a:rPr lang="fr-CH" dirty="0"/>
              <a:t> </a:t>
            </a:r>
            <a:r>
              <a:rPr lang="fr-CH" dirty="0" err="1"/>
              <a:t>see</a:t>
            </a:r>
            <a:r>
              <a:rPr lang="fr-CH" dirty="0"/>
              <a:t> </a:t>
            </a:r>
            <a:r>
              <a:rPr lang="fr-CH" dirty="0" err="1"/>
              <a:t>breakpoints</a:t>
            </a:r>
            <a:r>
              <a:rPr lang="fr-CH" dirty="0"/>
              <a:t> or </a:t>
            </a:r>
            <a:r>
              <a:rPr lang="fr-CH" dirty="0" err="1"/>
              <a:t>something</a:t>
            </a:r>
            <a:r>
              <a:rPr lang="fr-CH" dirty="0"/>
              <a:t> like </a:t>
            </a:r>
            <a:r>
              <a:rPr lang="fr-CH" dirty="0" err="1"/>
              <a:t>that</a:t>
            </a:r>
            <a:r>
              <a:rPr lang="fr-CH" dirty="0"/>
              <a:t>.</a:t>
            </a:r>
          </a:p>
          <a:p>
            <a:endParaRPr lang="fr-CH" dirty="0"/>
          </a:p>
          <a:p>
            <a:r>
              <a:rPr lang="fr-CH" dirty="0"/>
              <a:t>And the </a:t>
            </a:r>
            <a:r>
              <a:rPr lang="fr-CH" dirty="0" err="1"/>
              <a:t>reliability</a:t>
            </a:r>
            <a:r>
              <a:rPr lang="fr-CH" dirty="0"/>
              <a:t>:</a:t>
            </a:r>
          </a:p>
          <a:p>
            <a:r>
              <a:rPr lang="fr-CH" dirty="0" err="1"/>
              <a:t>Yet</a:t>
            </a:r>
            <a:r>
              <a:rPr lang="fr-CH" dirty="0"/>
              <a:t> has to </a:t>
            </a:r>
            <a:r>
              <a:rPr lang="fr-CH" dirty="0" err="1"/>
              <a:t>be</a:t>
            </a:r>
            <a:r>
              <a:rPr lang="fr-CH" dirty="0"/>
              <a:t> </a:t>
            </a:r>
            <a:r>
              <a:rPr lang="fr-CH" dirty="0" err="1"/>
              <a:t>tested</a:t>
            </a:r>
            <a:r>
              <a:rPr lang="fr-CH" dirty="0"/>
              <a:t>! :)</a:t>
            </a:r>
          </a:p>
          <a:p>
            <a:endParaRPr lang="fr-CH" dirty="0"/>
          </a:p>
          <a:p>
            <a:r>
              <a:rPr lang="fr-CH" dirty="0" err="1"/>
              <a:t>Strongly</a:t>
            </a:r>
            <a:r>
              <a:rPr lang="fr-CH" dirty="0"/>
              <a:t> </a:t>
            </a:r>
            <a:r>
              <a:rPr lang="fr-CH" dirty="0" err="1"/>
              <a:t>speeded</a:t>
            </a:r>
            <a:r>
              <a:rPr lang="fr-CH" dirty="0"/>
              <a:t> tests:</a:t>
            </a:r>
          </a:p>
          <a:p>
            <a:endParaRPr lang="de-CH" dirty="0"/>
          </a:p>
          <a:p>
            <a:pPr marL="285750" indent="-285750">
              <a:buFontTx/>
              <a:buChar char="-"/>
            </a:pPr>
            <a:r>
              <a:rPr lang="de-CH" dirty="0" err="1"/>
              <a:t>We</a:t>
            </a:r>
            <a:r>
              <a:rPr lang="de-CH" dirty="0"/>
              <a:t> </a:t>
            </a:r>
            <a:r>
              <a:rPr lang="de-CH" dirty="0" err="1"/>
              <a:t>need</a:t>
            </a:r>
            <a:r>
              <a:rPr lang="de-CH" dirty="0"/>
              <a:t> </a:t>
            </a:r>
            <a:r>
              <a:rPr lang="de-CH" dirty="0" err="1"/>
              <a:t>to</a:t>
            </a:r>
            <a:r>
              <a:rPr lang="de-CH" dirty="0"/>
              <a:t> </a:t>
            </a:r>
            <a:r>
              <a:rPr lang="de-CH" dirty="0" err="1"/>
              <a:t>correlate</a:t>
            </a:r>
            <a:r>
              <a:rPr lang="de-CH" dirty="0"/>
              <a:t> </a:t>
            </a:r>
            <a:r>
              <a:rPr lang="de-CH" dirty="0" err="1"/>
              <a:t>speed</a:t>
            </a:r>
            <a:r>
              <a:rPr lang="de-CH" dirty="0"/>
              <a:t> </a:t>
            </a:r>
            <a:r>
              <a:rPr lang="de-CH" dirty="0" err="1"/>
              <a:t>across</a:t>
            </a:r>
            <a:r>
              <a:rPr lang="de-CH" dirty="0"/>
              <a:t> </a:t>
            </a:r>
            <a:r>
              <a:rPr lang="de-CH" dirty="0" err="1"/>
              <a:t>items</a:t>
            </a:r>
            <a:r>
              <a:rPr lang="de-CH" dirty="0"/>
              <a:t>, not </a:t>
            </a:r>
            <a:r>
              <a:rPr lang="de-CH" dirty="0" err="1"/>
              <a:t>ability</a:t>
            </a:r>
            <a:r>
              <a:rPr lang="de-CH" dirty="0"/>
              <a:t>! -&gt; </a:t>
            </a:r>
            <a:r>
              <a:rPr lang="de-CH" dirty="0" err="1"/>
              <a:t>let’s</a:t>
            </a:r>
            <a:r>
              <a:rPr lang="de-CH" dirty="0"/>
              <a:t> do </a:t>
            </a:r>
            <a:r>
              <a:rPr lang="de-CH" dirty="0" err="1"/>
              <a:t>this</a:t>
            </a:r>
            <a:r>
              <a:rPr lang="de-CH" dirty="0"/>
              <a:t>? 1954 </a:t>
            </a:r>
            <a:r>
              <a:rPr lang="de-CH" dirty="0" err="1"/>
              <a:t>paper</a:t>
            </a:r>
            <a:r>
              <a:rPr lang="de-CH" dirty="0"/>
              <a:t>: </a:t>
            </a:r>
            <a:r>
              <a:rPr lang="de-CH" dirty="0" err="1"/>
              <a:t>Anastasi</a:t>
            </a:r>
            <a:r>
              <a:rPr lang="de-CH" dirty="0"/>
              <a:t> and Drake.</a:t>
            </a:r>
          </a:p>
          <a:p>
            <a:pPr marL="285750" indent="-285750">
              <a:buFontTx/>
              <a:buChar char="-"/>
            </a:pPr>
            <a:endParaRPr lang="de-CH" dirty="0"/>
          </a:p>
          <a:p>
            <a:pPr marL="285750" indent="-285750">
              <a:buFontTx/>
              <a:buChar char="-"/>
            </a:pPr>
            <a:r>
              <a:rPr lang="de-CH" dirty="0"/>
              <a:t>And </a:t>
            </a:r>
            <a:r>
              <a:rPr lang="de-CH" dirty="0" err="1"/>
              <a:t>the</a:t>
            </a:r>
            <a:r>
              <a:rPr lang="de-CH" dirty="0"/>
              <a:t> </a:t>
            </a:r>
            <a:r>
              <a:rPr lang="de-CH" dirty="0" err="1"/>
              <a:t>miniQ</a:t>
            </a:r>
            <a:r>
              <a:rPr lang="de-CH" dirty="0"/>
              <a:t> </a:t>
            </a:r>
            <a:r>
              <a:rPr lang="de-CH" dirty="0" err="1"/>
              <a:t>process</a:t>
            </a:r>
            <a:r>
              <a:rPr lang="de-CH" dirty="0"/>
              <a:t> of </a:t>
            </a:r>
            <a:r>
              <a:rPr lang="de-CH" dirty="0" err="1"/>
              <a:t>speeded</a:t>
            </a:r>
            <a:r>
              <a:rPr lang="de-CH" dirty="0"/>
              <a:t> </a:t>
            </a:r>
            <a:r>
              <a:rPr lang="de-CH" dirty="0" err="1"/>
              <a:t>reasoning</a:t>
            </a:r>
            <a:r>
              <a:rPr lang="de-CH" dirty="0"/>
              <a:t>:</a:t>
            </a:r>
          </a:p>
          <a:p>
            <a:r>
              <a:rPr lang="de-CH" dirty="0" err="1"/>
              <a:t>It’s</a:t>
            </a:r>
            <a:r>
              <a:rPr lang="de-CH" dirty="0"/>
              <a:t> a </a:t>
            </a:r>
            <a:r>
              <a:rPr lang="de-CH" dirty="0" err="1"/>
              <a:t>proxy</a:t>
            </a:r>
            <a:r>
              <a:rPr lang="de-CH" dirty="0"/>
              <a:t> of </a:t>
            </a:r>
            <a:r>
              <a:rPr lang="de-CH" dirty="0" err="1"/>
              <a:t>very</a:t>
            </a:r>
            <a:r>
              <a:rPr lang="de-CH" dirty="0"/>
              <a:t> </a:t>
            </a:r>
            <a:r>
              <a:rPr lang="de-CH" dirty="0" err="1"/>
              <a:t>basic</a:t>
            </a:r>
            <a:r>
              <a:rPr lang="de-CH" dirty="0"/>
              <a:t>, </a:t>
            </a:r>
            <a:r>
              <a:rPr lang="de-CH" dirty="0" err="1"/>
              <a:t>speeded</a:t>
            </a:r>
            <a:r>
              <a:rPr lang="de-CH" dirty="0"/>
              <a:t> </a:t>
            </a:r>
            <a:r>
              <a:rPr lang="de-CH" dirty="0" err="1"/>
              <a:t>problem</a:t>
            </a:r>
            <a:r>
              <a:rPr lang="de-CH" dirty="0"/>
              <a:t> </a:t>
            </a:r>
            <a:r>
              <a:rPr lang="de-CH" dirty="0" err="1"/>
              <a:t>solving</a:t>
            </a:r>
            <a:r>
              <a:rPr lang="de-CH" dirty="0"/>
              <a:t>, not of </a:t>
            </a:r>
            <a:r>
              <a:rPr lang="de-CH" dirty="0" err="1"/>
              <a:t>learning</a:t>
            </a:r>
            <a:endParaRPr lang="de-CH" dirty="0"/>
          </a:p>
          <a:p>
            <a:endParaRPr lang="de-CH" dirty="0"/>
          </a:p>
          <a:p>
            <a:pPr marL="285750" indent="-285750">
              <a:buFontTx/>
              <a:buChar char="-"/>
            </a:pPr>
            <a:r>
              <a:rPr lang="de-CH" dirty="0"/>
              <a:t>Martin </a:t>
            </a:r>
            <a:r>
              <a:rPr lang="de-CH" dirty="0" err="1"/>
              <a:t>Löf</a:t>
            </a:r>
            <a:r>
              <a:rPr lang="de-CH" dirty="0"/>
              <a:t> Test:</a:t>
            </a:r>
          </a:p>
          <a:p>
            <a:pPr marL="285750" indent="-285750">
              <a:buFontTx/>
              <a:buChar char="-"/>
            </a:pPr>
            <a:r>
              <a:rPr lang="de-CH" dirty="0" err="1"/>
              <a:t>Significant</a:t>
            </a:r>
            <a:r>
              <a:rPr lang="de-CH" dirty="0"/>
              <a:t>, p &lt; .001</a:t>
            </a:r>
          </a:p>
        </p:txBody>
      </p:sp>
    </p:spTree>
    <p:extLst>
      <p:ext uri="{BB962C8B-B14F-4D97-AF65-F5344CB8AC3E}">
        <p14:creationId xmlns:p14="http://schemas.microsoft.com/office/powerpoint/2010/main" val="1451789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Textfeld 8">
            <a:extLst>
              <a:ext uri="{FF2B5EF4-FFF2-40B4-BE49-F238E27FC236}">
                <a16:creationId xmlns:a16="http://schemas.microsoft.com/office/drawing/2014/main" id="{56B54253-4A8F-DF25-7A36-38CA6934DA3B}"/>
              </a:ext>
            </a:extLst>
          </p:cNvPr>
          <p:cNvSpPr txBox="1"/>
          <p:nvPr/>
        </p:nvSpPr>
        <p:spPr>
          <a:xfrm>
            <a:off x="566755" y="354211"/>
            <a:ext cx="11403572" cy="5539978"/>
          </a:xfrm>
          <a:prstGeom prst="rect">
            <a:avLst/>
          </a:prstGeom>
          <a:noFill/>
        </p:spPr>
        <p:txBody>
          <a:bodyPr wrap="square" rtlCol="0">
            <a:spAutoFit/>
          </a:bodyPr>
          <a:lstStyle/>
          <a:p>
            <a:r>
              <a:rPr lang="de-CH" sz="2400" dirty="0" err="1">
                <a:solidFill>
                  <a:schemeClr val="bg1"/>
                </a:solidFill>
                <a:latin typeface="Arial" panose="020B0604020202020204" pitchFamily="34" charset="0"/>
                <a:cs typeface="Arial" panose="020B0604020202020204" pitchFamily="34" charset="0"/>
              </a:rPr>
              <a:t>Correlations</a:t>
            </a:r>
            <a:r>
              <a:rPr lang="de-CH" sz="2400" dirty="0">
                <a:solidFill>
                  <a:schemeClr val="bg1"/>
                </a:solidFill>
                <a:latin typeface="Arial" panose="020B0604020202020204" pitchFamily="34" charset="0"/>
                <a:cs typeface="Arial" panose="020B0604020202020204" pitchFamily="34" charset="0"/>
              </a:rPr>
              <a:t> of </a:t>
            </a:r>
            <a:r>
              <a:rPr lang="de-CH" sz="2400" dirty="0" err="1">
                <a:solidFill>
                  <a:schemeClr val="bg1"/>
                </a:solidFill>
                <a:latin typeface="Arial" panose="020B0604020202020204" pitchFamily="34" charset="0"/>
                <a:cs typeface="Arial" panose="020B0604020202020204" pitchFamily="34" charset="0"/>
              </a:rPr>
              <a:t>the</a:t>
            </a:r>
            <a:r>
              <a:rPr lang="de-CH" sz="2400" dirty="0">
                <a:solidFill>
                  <a:schemeClr val="bg1"/>
                </a:solidFill>
                <a:latin typeface="Arial" panose="020B0604020202020204" pitchFamily="34" charset="0"/>
                <a:cs typeface="Arial" panose="020B0604020202020204" pitchFamily="34" charset="0"/>
              </a:rPr>
              <a:t> mini-q</a:t>
            </a:r>
          </a:p>
          <a:p>
            <a:r>
              <a:rPr lang="de-CH" sz="2400" dirty="0" err="1">
                <a:solidFill>
                  <a:schemeClr val="bg1"/>
                </a:solidFill>
                <a:latin typeface="Arial" panose="020B0604020202020204" pitchFamily="34" charset="0"/>
                <a:cs typeface="Arial" panose="020B0604020202020204" pitchFamily="34" charset="0"/>
              </a:rPr>
              <a:t>Evidence</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from</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prior</a:t>
            </a:r>
            <a:r>
              <a:rPr lang="de-CH" sz="2400" dirty="0">
                <a:solidFill>
                  <a:schemeClr val="bg1"/>
                </a:solidFill>
                <a:latin typeface="Arial" panose="020B0604020202020204" pitchFamily="34" charset="0"/>
                <a:cs typeface="Arial" panose="020B0604020202020204" pitchFamily="34" charset="0"/>
              </a:rPr>
              <a:t> </a:t>
            </a:r>
            <a:r>
              <a:rPr lang="de-CH" sz="2400" dirty="0" err="1">
                <a:solidFill>
                  <a:schemeClr val="bg1"/>
                </a:solidFill>
                <a:latin typeface="Arial" panose="020B0604020202020204" pitchFamily="34" charset="0"/>
                <a:cs typeface="Arial" panose="020B0604020202020204" pitchFamily="34" charset="0"/>
              </a:rPr>
              <a:t>studies</a:t>
            </a:r>
            <a:endParaRPr lang="de-CH" sz="2400" dirty="0">
              <a:solidFill>
                <a:schemeClr val="bg1"/>
              </a:solidFill>
              <a:latin typeface="Arial" panose="020B0604020202020204" pitchFamily="34" charset="0"/>
              <a:cs typeface="Arial" panose="020B0604020202020204" pitchFamily="34" charset="0"/>
            </a:endParaRPr>
          </a:p>
          <a:p>
            <a:endParaRPr lang="de-CH" i="1" dirty="0">
              <a:solidFill>
                <a:schemeClr val="bg1"/>
              </a:solidFill>
              <a:latin typeface="Arial" panose="020B0604020202020204" pitchFamily="34" charset="0"/>
              <a:cs typeface="Arial" panose="020B0604020202020204" pitchFamily="34" charset="0"/>
            </a:endParaRPr>
          </a:p>
          <a:p>
            <a:r>
              <a:rPr lang="de-CH" b="1" dirty="0">
                <a:solidFill>
                  <a:schemeClr val="bg1"/>
                </a:solidFill>
                <a:latin typeface="Arial" panose="020B0604020202020204" pitchFamily="34" charset="0"/>
                <a:cs typeface="Arial" panose="020B0604020202020204" pitchFamily="34" charset="0"/>
              </a:rPr>
              <a:t>Divergent (Bertrams et al., 2024):</a:t>
            </a:r>
          </a:p>
          <a:p>
            <a:endParaRPr lang="de-CH" dirty="0">
              <a:solidFill>
                <a:schemeClr val="bg1"/>
              </a:solidFill>
              <a:latin typeface="Arial" panose="020B0604020202020204" pitchFamily="34" charset="0"/>
              <a:cs typeface="Arial" panose="020B0604020202020204" pitchFamily="34" charset="0"/>
            </a:endParaRPr>
          </a:p>
          <a:p>
            <a:r>
              <a:rPr lang="de-CH" dirty="0">
                <a:solidFill>
                  <a:schemeClr val="bg1"/>
                </a:solidFill>
                <a:latin typeface="Arial" panose="020B0604020202020204" pitchFamily="34" charset="0"/>
                <a:cs typeface="Arial" panose="020B0604020202020204" pitchFamily="34" charset="0"/>
              </a:rPr>
              <a:t>Social </a:t>
            </a:r>
            <a:r>
              <a:rPr lang="de-CH" dirty="0" err="1">
                <a:solidFill>
                  <a:schemeClr val="bg1"/>
                </a:solidFill>
                <a:latin typeface="Arial" panose="020B0604020202020204" pitchFamily="34" charset="0"/>
                <a:cs typeface="Arial" panose="020B0604020202020204" pitchFamily="34" charset="0"/>
              </a:rPr>
              <a:t>motivation</a:t>
            </a:r>
            <a:r>
              <a:rPr lang="de-CH" dirty="0">
                <a:solidFill>
                  <a:schemeClr val="bg1"/>
                </a:solidFill>
                <a:latin typeface="Arial" panose="020B0604020202020204" pitchFamily="34" charset="0"/>
                <a:cs typeface="Arial" panose="020B0604020202020204" pitchFamily="34" charset="0"/>
              </a:rPr>
              <a:t>: .06</a:t>
            </a:r>
          </a:p>
          <a:p>
            <a:r>
              <a:rPr lang="de-CH" dirty="0">
                <a:solidFill>
                  <a:schemeClr val="bg1"/>
                </a:solidFill>
                <a:latin typeface="Arial" panose="020B0604020202020204" pitchFamily="34" charset="0"/>
                <a:cs typeface="Arial" panose="020B0604020202020204" pitchFamily="34" charset="0"/>
              </a:rPr>
              <a:t>Self-</a:t>
            </a:r>
            <a:r>
              <a:rPr lang="de-CH" dirty="0" err="1">
                <a:solidFill>
                  <a:schemeClr val="bg1"/>
                </a:solidFill>
                <a:latin typeface="Arial" panose="020B0604020202020204" pitchFamily="34" charset="0"/>
                <a:cs typeface="Arial" panose="020B0604020202020204" pitchFamily="34" charset="0"/>
              </a:rPr>
              <a:t>deceptive</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enhancement</a:t>
            </a:r>
            <a:r>
              <a:rPr lang="de-CH" dirty="0">
                <a:solidFill>
                  <a:schemeClr val="bg1"/>
                </a:solidFill>
                <a:latin typeface="Arial" panose="020B0604020202020204" pitchFamily="34" charset="0"/>
                <a:cs typeface="Arial" panose="020B0604020202020204" pitchFamily="34" charset="0"/>
              </a:rPr>
              <a:t>: .02</a:t>
            </a:r>
          </a:p>
          <a:p>
            <a:r>
              <a:rPr lang="de-CH" dirty="0" err="1">
                <a:solidFill>
                  <a:schemeClr val="bg1"/>
                </a:solidFill>
                <a:latin typeface="Arial" panose="020B0604020202020204" pitchFamily="34" charset="0"/>
                <a:cs typeface="Arial" panose="020B0604020202020204" pitchFamily="34" charset="0"/>
              </a:rPr>
              <a:t>Mentalising</a:t>
            </a:r>
            <a:r>
              <a:rPr lang="de-CH" dirty="0">
                <a:solidFill>
                  <a:schemeClr val="bg1"/>
                </a:solidFill>
                <a:latin typeface="Arial" panose="020B0604020202020204" pitchFamily="34" charset="0"/>
                <a:cs typeface="Arial" panose="020B0604020202020204" pitchFamily="34" charset="0"/>
              </a:rPr>
              <a:t>: .02</a:t>
            </a:r>
          </a:p>
          <a:p>
            <a:r>
              <a:rPr lang="de-CH" dirty="0" err="1">
                <a:solidFill>
                  <a:schemeClr val="bg1"/>
                </a:solidFill>
                <a:latin typeface="Arial" panose="020B0604020202020204" pitchFamily="34" charset="0"/>
                <a:cs typeface="Arial" panose="020B0604020202020204" pitchFamily="34" charset="0"/>
              </a:rPr>
              <a:t>Perspective</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taking</a:t>
            </a:r>
            <a:r>
              <a:rPr lang="de-CH" dirty="0">
                <a:solidFill>
                  <a:schemeClr val="bg1"/>
                </a:solidFill>
                <a:latin typeface="Arial" panose="020B0604020202020204" pitchFamily="34" charset="0"/>
                <a:cs typeface="Arial" panose="020B0604020202020204" pitchFamily="34" charset="0"/>
              </a:rPr>
              <a:t>: .02</a:t>
            </a:r>
          </a:p>
          <a:p>
            <a:r>
              <a:rPr lang="de-CH" dirty="0" err="1">
                <a:solidFill>
                  <a:schemeClr val="bg1"/>
                </a:solidFill>
                <a:latin typeface="Arial" panose="020B0604020202020204" pitchFamily="34" charset="0"/>
                <a:cs typeface="Arial" panose="020B0604020202020204" pitchFamily="34" charset="0"/>
              </a:rPr>
              <a:t>Empathic</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concern</a:t>
            </a:r>
            <a:r>
              <a:rPr lang="de-CH" dirty="0">
                <a:solidFill>
                  <a:schemeClr val="bg1"/>
                </a:solidFill>
                <a:latin typeface="Arial" panose="020B0604020202020204" pitchFamily="34" charset="0"/>
                <a:cs typeface="Arial" panose="020B0604020202020204" pitchFamily="34" charset="0"/>
              </a:rPr>
              <a:t>: -.03</a:t>
            </a:r>
          </a:p>
          <a:p>
            <a:r>
              <a:rPr lang="de-CH" dirty="0">
                <a:solidFill>
                  <a:schemeClr val="bg1"/>
                </a:solidFill>
                <a:latin typeface="Arial" panose="020B0604020202020204" pitchFamily="34" charset="0"/>
                <a:cs typeface="Arial" panose="020B0604020202020204" pitchFamily="34" charset="0"/>
              </a:rPr>
              <a:t>Communication and </a:t>
            </a:r>
            <a:r>
              <a:rPr lang="de-CH" dirty="0" err="1">
                <a:solidFill>
                  <a:schemeClr val="bg1"/>
                </a:solidFill>
                <a:latin typeface="Arial" panose="020B0604020202020204" pitchFamily="34" charset="0"/>
                <a:cs typeface="Arial" panose="020B0604020202020204" pitchFamily="34" charset="0"/>
              </a:rPr>
              <a:t>reciprocity</a:t>
            </a:r>
            <a:r>
              <a:rPr lang="de-CH" dirty="0">
                <a:solidFill>
                  <a:schemeClr val="bg1"/>
                </a:solidFill>
                <a:latin typeface="Arial" panose="020B0604020202020204" pitchFamily="34" charset="0"/>
                <a:cs typeface="Arial" panose="020B0604020202020204" pitchFamily="34" charset="0"/>
              </a:rPr>
              <a:t>: .11</a:t>
            </a:r>
          </a:p>
          <a:p>
            <a:endParaRPr lang="de-CH" dirty="0">
              <a:solidFill>
                <a:schemeClr val="bg1"/>
              </a:solidFill>
              <a:latin typeface="Arial" panose="020B0604020202020204" pitchFamily="34" charset="0"/>
              <a:cs typeface="Arial" panose="020B0604020202020204" pitchFamily="34" charset="0"/>
            </a:endParaRPr>
          </a:p>
          <a:p>
            <a:r>
              <a:rPr lang="de-CH" dirty="0" err="1">
                <a:solidFill>
                  <a:schemeClr val="bg1"/>
                </a:solidFill>
                <a:latin typeface="Arial" panose="020B0604020202020204" pitchFamily="34" charset="0"/>
                <a:cs typeface="Arial" panose="020B0604020202020204" pitchFamily="34" charset="0"/>
              </a:rPr>
              <a:t>Victim</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sensitivity</a:t>
            </a:r>
            <a:r>
              <a:rPr lang="de-CH" dirty="0">
                <a:solidFill>
                  <a:schemeClr val="bg1"/>
                </a:solidFill>
                <a:latin typeface="Arial" panose="020B0604020202020204" pitchFamily="34" charset="0"/>
                <a:cs typeface="Arial" panose="020B0604020202020204" pitchFamily="34" charset="0"/>
              </a:rPr>
              <a:t>: .20 (</a:t>
            </a:r>
            <a:r>
              <a:rPr lang="de-CH" dirty="0" err="1">
                <a:solidFill>
                  <a:schemeClr val="bg1"/>
                </a:solidFill>
                <a:latin typeface="Arial" panose="020B0604020202020204" pitchFamily="34" charset="0"/>
                <a:cs typeface="Arial" panose="020B0604020202020204" pitchFamily="34" charset="0"/>
              </a:rPr>
              <a:t>Meuer</a:t>
            </a:r>
            <a:r>
              <a:rPr lang="de-CH" dirty="0">
                <a:solidFill>
                  <a:schemeClr val="bg1"/>
                </a:solidFill>
                <a:latin typeface="Arial" panose="020B0604020202020204" pitchFamily="34" charset="0"/>
                <a:cs typeface="Arial" panose="020B0604020202020204" pitchFamily="34" charset="0"/>
              </a:rPr>
              <a:t> &amp; Imhoff, 2021)</a:t>
            </a:r>
          </a:p>
          <a:p>
            <a:endParaRPr lang="de-CH" dirty="0">
              <a:solidFill>
                <a:schemeClr val="bg1"/>
              </a:solidFill>
              <a:latin typeface="Arial" panose="020B0604020202020204" pitchFamily="34" charset="0"/>
              <a:cs typeface="Arial" panose="020B0604020202020204" pitchFamily="34" charset="0"/>
            </a:endParaRPr>
          </a:p>
          <a:p>
            <a:r>
              <a:rPr lang="de-CH" dirty="0" err="1">
                <a:solidFill>
                  <a:schemeClr val="bg1"/>
                </a:solidFill>
                <a:latin typeface="Arial" panose="020B0604020202020204" pitchFamily="34" charset="0"/>
                <a:cs typeface="Arial" panose="020B0604020202020204" pitchFamily="34" charset="0"/>
              </a:rPr>
              <a:t>Moderately</a:t>
            </a:r>
            <a:r>
              <a:rPr lang="de-CH" dirty="0">
                <a:solidFill>
                  <a:schemeClr val="bg1"/>
                </a:solidFill>
                <a:latin typeface="Arial" panose="020B0604020202020204" pitchFamily="34" charset="0"/>
                <a:cs typeface="Arial" panose="020B0604020202020204" pitchFamily="34" charset="0"/>
              </a:rPr>
              <a:t> negative </a:t>
            </a:r>
            <a:r>
              <a:rPr lang="de-CH" dirty="0" err="1">
                <a:solidFill>
                  <a:schemeClr val="bg1"/>
                </a:solidFill>
                <a:latin typeface="Arial" panose="020B0604020202020204" pitchFamily="34" charset="0"/>
                <a:cs typeface="Arial" panose="020B0604020202020204" pitchFamily="34" charset="0"/>
              </a:rPr>
              <a:t>with</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Pollet</a:t>
            </a:r>
            <a:r>
              <a:rPr lang="de-CH" dirty="0">
                <a:solidFill>
                  <a:schemeClr val="bg1"/>
                </a:solidFill>
                <a:latin typeface="Arial" panose="020B0604020202020204" pitchFamily="34" charset="0"/>
                <a:cs typeface="Arial" panose="020B0604020202020204" pitchFamily="34" charset="0"/>
              </a:rPr>
              <a:t> &amp; Schnell, 2017):</a:t>
            </a:r>
          </a:p>
          <a:p>
            <a:r>
              <a:rPr lang="de-CH" dirty="0">
                <a:solidFill>
                  <a:schemeClr val="bg1"/>
                </a:solidFill>
                <a:latin typeface="Arial" panose="020B0604020202020204" pitchFamily="34" charset="0"/>
                <a:cs typeface="Arial" panose="020B0604020202020204" pitchFamily="34" charset="0"/>
              </a:rPr>
              <a:t>Age, </a:t>
            </a:r>
            <a:r>
              <a:rPr lang="de-CH" dirty="0" err="1">
                <a:solidFill>
                  <a:schemeClr val="bg1"/>
                </a:solidFill>
                <a:latin typeface="Arial" panose="020B0604020202020204" pitchFamily="34" charset="0"/>
                <a:cs typeface="Arial" panose="020B0604020202020204" pitchFamily="34" charset="0"/>
              </a:rPr>
              <a:t>subjective</a:t>
            </a:r>
            <a:r>
              <a:rPr lang="de-CH" dirty="0">
                <a:solidFill>
                  <a:schemeClr val="bg1"/>
                </a:solidFill>
                <a:latin typeface="Arial" panose="020B0604020202020204" pitchFamily="34" charset="0"/>
                <a:cs typeface="Arial" panose="020B0604020202020204" pitchFamily="34" charset="0"/>
              </a:rPr>
              <a:t> well-</a:t>
            </a:r>
            <a:r>
              <a:rPr lang="de-CH" dirty="0" err="1">
                <a:solidFill>
                  <a:schemeClr val="bg1"/>
                </a:solidFill>
                <a:latin typeface="Arial" panose="020B0604020202020204" pitchFamily="34" charset="0"/>
                <a:cs typeface="Arial" panose="020B0604020202020204" pitchFamily="34" charset="0"/>
              </a:rPr>
              <a:t>being</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religiosity</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spirituality</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practicality</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harmony</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self-compassion</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demands</a:t>
            </a:r>
            <a:r>
              <a:rPr lang="de-CH" dirty="0">
                <a:solidFill>
                  <a:schemeClr val="bg1"/>
                </a:solidFill>
                <a:latin typeface="Arial" panose="020B0604020202020204" pitchFamily="34" charset="0"/>
                <a:cs typeface="Arial" panose="020B0604020202020204" pitchFamily="34" charset="0"/>
              </a:rPr>
              <a:t> and </a:t>
            </a:r>
            <a:r>
              <a:rPr lang="de-CH" dirty="0" err="1">
                <a:solidFill>
                  <a:schemeClr val="bg1"/>
                </a:solidFill>
                <a:latin typeface="Arial" panose="020B0604020202020204" pitchFamily="34" charset="0"/>
                <a:cs typeface="Arial" panose="020B0604020202020204" pitchFamily="34" charset="0"/>
              </a:rPr>
              <a:t>appreciation</a:t>
            </a:r>
            <a:r>
              <a:rPr lang="de-CH" dirty="0">
                <a:solidFill>
                  <a:schemeClr val="bg1"/>
                </a:solidFill>
                <a:latin typeface="Arial" panose="020B0604020202020204" pitchFamily="34" charset="0"/>
                <a:cs typeface="Arial" panose="020B0604020202020204" pitchFamily="34" charset="0"/>
              </a:rPr>
              <a:t> in </a:t>
            </a:r>
            <a:r>
              <a:rPr lang="de-CH" dirty="0" err="1">
                <a:solidFill>
                  <a:schemeClr val="bg1"/>
                </a:solidFill>
                <a:latin typeface="Arial" panose="020B0604020202020204" pitchFamily="34" charset="0"/>
                <a:cs typeface="Arial" panose="020B0604020202020204" pitchFamily="34" charset="0"/>
              </a:rPr>
              <a:t>school</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experience</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meaningful</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work</a:t>
            </a:r>
            <a:r>
              <a:rPr lang="de-CH" dirty="0">
                <a:solidFill>
                  <a:schemeClr val="bg1"/>
                </a:solidFill>
                <a:latin typeface="Arial" panose="020B0604020202020204" pitchFamily="34" charset="0"/>
                <a:cs typeface="Arial" panose="020B0604020202020204" pitchFamily="34" charset="0"/>
              </a:rPr>
              <a:t>, </a:t>
            </a:r>
            <a:r>
              <a:rPr lang="de-CH" dirty="0" err="1">
                <a:solidFill>
                  <a:schemeClr val="bg1"/>
                </a:solidFill>
                <a:latin typeface="Arial" panose="020B0604020202020204" pitchFamily="34" charset="0"/>
                <a:cs typeface="Arial" panose="020B0604020202020204" pitchFamily="34" charset="0"/>
              </a:rPr>
              <a:t>joy</a:t>
            </a:r>
            <a:r>
              <a:rPr lang="de-CH" dirty="0">
                <a:solidFill>
                  <a:schemeClr val="bg1"/>
                </a:solidFill>
                <a:latin typeface="Arial" panose="020B0604020202020204" pitchFamily="34" charset="0"/>
                <a:cs typeface="Arial" panose="020B0604020202020204" pitchFamily="34" charset="0"/>
              </a:rPr>
              <a:t> of </a:t>
            </a:r>
            <a:r>
              <a:rPr lang="de-CH" dirty="0" err="1">
                <a:solidFill>
                  <a:schemeClr val="bg1"/>
                </a:solidFill>
                <a:latin typeface="Arial" panose="020B0604020202020204" pitchFamily="34" charset="0"/>
                <a:cs typeface="Arial" panose="020B0604020202020204" pitchFamily="34" charset="0"/>
              </a:rPr>
              <a:t>working</a:t>
            </a:r>
            <a:endParaRPr lang="de-CH"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a:p>
            <a:endParaRPr lang="de-CH" dirty="0">
              <a:solidFill>
                <a:schemeClr val="bg1"/>
              </a:solidFill>
              <a:latin typeface="Arial" panose="020B0604020202020204" pitchFamily="34" charset="0"/>
              <a:cs typeface="Arial" panose="020B0604020202020204" pitchFamily="34" charset="0"/>
            </a:endParaRPr>
          </a:p>
        </p:txBody>
      </p:sp>
      <p:pic>
        <p:nvPicPr>
          <p:cNvPr id="2" name="Grafik 1">
            <a:extLst>
              <a:ext uri="{FF2B5EF4-FFF2-40B4-BE49-F238E27FC236}">
                <a16:creationId xmlns:a16="http://schemas.microsoft.com/office/drawing/2014/main" id="{1A412A5C-7ED0-E79F-A47D-5F71F9C51B3E}"/>
              </a:ext>
            </a:extLst>
          </p:cNvPr>
          <p:cNvPicPr>
            <a:picLocks noChangeAspect="1"/>
          </p:cNvPicPr>
          <p:nvPr/>
        </p:nvPicPr>
        <p:blipFill>
          <a:blip r:embed="rId3"/>
          <a:stretch>
            <a:fillRect/>
          </a:stretch>
        </p:blipFill>
        <p:spPr>
          <a:xfrm>
            <a:off x="382242" y="5467928"/>
            <a:ext cx="2762720" cy="1265340"/>
          </a:xfrm>
          <a:prstGeom prst="rect">
            <a:avLst/>
          </a:prstGeom>
        </p:spPr>
      </p:pic>
    </p:spTree>
    <p:extLst>
      <p:ext uri="{BB962C8B-B14F-4D97-AF65-F5344CB8AC3E}">
        <p14:creationId xmlns:p14="http://schemas.microsoft.com/office/powerpoint/2010/main" val="2253547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7" name="Grafik 6">
            <a:extLst>
              <a:ext uri="{FF2B5EF4-FFF2-40B4-BE49-F238E27FC236}">
                <a16:creationId xmlns:a16="http://schemas.microsoft.com/office/drawing/2014/main" id="{53DA987E-C3DF-640D-5FC9-3E37F501FE5D}"/>
              </a:ext>
            </a:extLst>
          </p:cNvPr>
          <p:cNvPicPr>
            <a:picLocks noChangeAspect="1"/>
          </p:cNvPicPr>
          <p:nvPr/>
        </p:nvPicPr>
        <p:blipFill>
          <a:blip r:embed="rId3"/>
          <a:stretch>
            <a:fillRect/>
          </a:stretch>
        </p:blipFill>
        <p:spPr>
          <a:xfrm>
            <a:off x="5152436" y="1764322"/>
            <a:ext cx="3486637" cy="828791"/>
          </a:xfrm>
          <a:prstGeom prst="rect">
            <a:avLst/>
          </a:prstGeom>
        </p:spPr>
      </p:pic>
      <p:sp>
        <p:nvSpPr>
          <p:cNvPr id="9" name="Textfeld 8">
            <a:extLst>
              <a:ext uri="{FF2B5EF4-FFF2-40B4-BE49-F238E27FC236}">
                <a16:creationId xmlns:a16="http://schemas.microsoft.com/office/drawing/2014/main" id="{56B54253-4A8F-DF25-7A36-38CA6934DA3B}"/>
              </a:ext>
            </a:extLst>
          </p:cNvPr>
          <p:cNvSpPr txBox="1"/>
          <p:nvPr/>
        </p:nvSpPr>
        <p:spPr>
          <a:xfrm>
            <a:off x="5317073" y="2720297"/>
            <a:ext cx="350648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The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triangle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rejects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square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p>
        </p:txBody>
      </p:sp>
      <p:sp>
        <p:nvSpPr>
          <p:cNvPr id="10" name="Textfeld 9">
            <a:extLst>
              <a:ext uri="{FF2B5EF4-FFF2-40B4-BE49-F238E27FC236}">
                <a16:creationId xmlns:a16="http://schemas.microsoft.com/office/drawing/2014/main" id="{D18DD38C-A128-25E2-1B93-B1D8256C9738}"/>
              </a:ext>
            </a:extLst>
          </p:cNvPr>
          <p:cNvSpPr txBox="1"/>
          <p:nvPr/>
        </p:nvSpPr>
        <p:spPr>
          <a:xfrm>
            <a:off x="5400199" y="3089629"/>
            <a:ext cx="350648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The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circle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prefers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triangle</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1" name="Textfeld 10">
            <a:extLst>
              <a:ext uri="{FF2B5EF4-FFF2-40B4-BE49-F238E27FC236}">
                <a16:creationId xmlns:a16="http://schemas.microsoft.com/office/drawing/2014/main" id="{66F90C80-0DAB-E8A7-8ACA-169661679985}"/>
              </a:ext>
            </a:extLst>
          </p:cNvPr>
          <p:cNvSpPr txBox="1"/>
          <p:nvPr/>
        </p:nvSpPr>
        <p:spPr>
          <a:xfrm>
            <a:off x="4938381" y="3429000"/>
            <a:ext cx="45963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The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square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does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not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reject</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triangle</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2" name="Textfeld 11">
            <a:extLst>
              <a:ext uri="{FF2B5EF4-FFF2-40B4-BE49-F238E27FC236}">
                <a16:creationId xmlns:a16="http://schemas.microsoft.com/office/drawing/2014/main" id="{B2EC4E09-8F71-9C8F-7A55-45E4F0E4E91F}"/>
              </a:ext>
            </a:extLst>
          </p:cNvPr>
          <p:cNvSpPr txBox="1"/>
          <p:nvPr/>
        </p:nvSpPr>
        <p:spPr>
          <a:xfrm>
            <a:off x="8906680" y="2427092"/>
            <a:ext cx="198557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TRUE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3" name="Textfeld 12">
            <a:extLst>
              <a:ext uri="{FF2B5EF4-FFF2-40B4-BE49-F238E27FC236}">
                <a16:creationId xmlns:a16="http://schemas.microsoft.com/office/drawing/2014/main" id="{14DE623B-12D4-1C30-EB78-9D05AAEE1C7D}"/>
              </a:ext>
            </a:extLst>
          </p:cNvPr>
          <p:cNvSpPr txBox="1"/>
          <p:nvPr/>
        </p:nvSpPr>
        <p:spPr>
          <a:xfrm>
            <a:off x="9146828" y="2720297"/>
            <a:ext cx="711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x</a:t>
            </a:r>
          </a:p>
        </p:txBody>
      </p:sp>
      <p:sp>
        <p:nvSpPr>
          <p:cNvPr id="14" name="Textfeld 13">
            <a:extLst>
              <a:ext uri="{FF2B5EF4-FFF2-40B4-BE49-F238E27FC236}">
                <a16:creationId xmlns:a16="http://schemas.microsoft.com/office/drawing/2014/main" id="{47773A8F-2246-F49D-2B44-B4C7877C8D67}"/>
              </a:ext>
            </a:extLst>
          </p:cNvPr>
          <p:cNvSpPr txBox="1"/>
          <p:nvPr/>
        </p:nvSpPr>
        <p:spPr>
          <a:xfrm>
            <a:off x="9146828" y="3043462"/>
            <a:ext cx="711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x</a:t>
            </a:r>
          </a:p>
        </p:txBody>
      </p:sp>
      <p:sp>
        <p:nvSpPr>
          <p:cNvPr id="15" name="Textfeld 14">
            <a:extLst>
              <a:ext uri="{FF2B5EF4-FFF2-40B4-BE49-F238E27FC236}">
                <a16:creationId xmlns:a16="http://schemas.microsoft.com/office/drawing/2014/main" id="{65C7E4AF-CF6C-7DC5-4ED2-5E03EE7444D4}"/>
              </a:ext>
            </a:extLst>
          </p:cNvPr>
          <p:cNvSpPr txBox="1"/>
          <p:nvPr/>
        </p:nvSpPr>
        <p:spPr>
          <a:xfrm>
            <a:off x="9861363" y="3429000"/>
            <a:ext cx="7112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x</a:t>
            </a:r>
          </a:p>
        </p:txBody>
      </p:sp>
      <p:sp>
        <p:nvSpPr>
          <p:cNvPr id="16" name="Textfeld 15">
            <a:extLst>
              <a:ext uri="{FF2B5EF4-FFF2-40B4-BE49-F238E27FC236}">
                <a16:creationId xmlns:a16="http://schemas.microsoft.com/office/drawing/2014/main" id="{1DDAD9B0-1B4C-CF20-5CA0-FCE615CB7C14}"/>
              </a:ext>
            </a:extLst>
          </p:cNvPr>
          <p:cNvSpPr txBox="1"/>
          <p:nvPr/>
        </p:nvSpPr>
        <p:spPr>
          <a:xfrm>
            <a:off x="5400199" y="1163750"/>
            <a:ext cx="3238874"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mini-q</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Baudson</a:t>
            </a:r>
            <a:r>
              <a:rPr kumimoji="0" lang="de-CH"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&amp; Preckel (2015)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7" name="Textfeld 16">
            <a:extLst>
              <a:ext uri="{FF2B5EF4-FFF2-40B4-BE49-F238E27FC236}">
                <a16:creationId xmlns:a16="http://schemas.microsoft.com/office/drawing/2014/main" id="{1AD40459-812D-4D5E-1F32-D1F7CE3B145D}"/>
              </a:ext>
            </a:extLst>
          </p:cNvPr>
          <p:cNvSpPr txBox="1"/>
          <p:nvPr/>
        </p:nvSpPr>
        <p:spPr>
          <a:xfrm>
            <a:off x="8953126" y="1111347"/>
            <a:ext cx="323887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64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items</a:t>
            </a: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3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minutes</a:t>
            </a: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Speeded</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reasoning</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Textfeld 1">
            <a:extLst>
              <a:ext uri="{FF2B5EF4-FFF2-40B4-BE49-F238E27FC236}">
                <a16:creationId xmlns:a16="http://schemas.microsoft.com/office/drawing/2014/main" id="{E9F1B3CE-6402-F7F7-8625-5B18B7CE6505}"/>
              </a:ext>
            </a:extLst>
          </p:cNvPr>
          <p:cNvSpPr txBox="1"/>
          <p:nvPr/>
        </p:nvSpPr>
        <p:spPr>
          <a:xfrm rot="21185261">
            <a:off x="5820314" y="4434796"/>
            <a:ext cx="239864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But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it’s</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really</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trivial!</a:t>
            </a:r>
          </a:p>
        </p:txBody>
      </p:sp>
      <p:cxnSp>
        <p:nvCxnSpPr>
          <p:cNvPr id="4" name="Gerade Verbindung mit Pfeil 3">
            <a:extLst>
              <a:ext uri="{FF2B5EF4-FFF2-40B4-BE49-F238E27FC236}">
                <a16:creationId xmlns:a16="http://schemas.microsoft.com/office/drawing/2014/main" id="{40D77969-5E5B-A48C-CFCE-9D63B290A850}"/>
              </a:ext>
            </a:extLst>
          </p:cNvPr>
          <p:cNvCxnSpPr/>
          <p:nvPr/>
        </p:nvCxnSpPr>
        <p:spPr>
          <a:xfrm flipH="1" flipV="1">
            <a:off x="5369900" y="4700951"/>
            <a:ext cx="371061" cy="84689"/>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5" name="Textfeld 4">
            <a:extLst>
              <a:ext uri="{FF2B5EF4-FFF2-40B4-BE49-F238E27FC236}">
                <a16:creationId xmlns:a16="http://schemas.microsoft.com/office/drawing/2014/main" id="{BECBD409-063F-EEDD-B0BE-E3C0876F7C73}"/>
              </a:ext>
            </a:extLst>
          </p:cNvPr>
          <p:cNvSpPr txBox="1"/>
          <p:nvPr/>
        </p:nvSpPr>
        <p:spPr>
          <a:xfrm rot="21185261">
            <a:off x="5917386" y="4959012"/>
            <a:ext cx="276031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This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is</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also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really</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trivial!</a:t>
            </a:r>
          </a:p>
        </p:txBody>
      </p:sp>
      <p:cxnSp>
        <p:nvCxnSpPr>
          <p:cNvPr id="8" name="Gerade Verbindung mit Pfeil 7">
            <a:extLst>
              <a:ext uri="{FF2B5EF4-FFF2-40B4-BE49-F238E27FC236}">
                <a16:creationId xmlns:a16="http://schemas.microsoft.com/office/drawing/2014/main" id="{72524121-9FE1-05D2-472D-6EBD4E1CD38F}"/>
              </a:ext>
            </a:extLst>
          </p:cNvPr>
          <p:cNvCxnSpPr/>
          <p:nvPr/>
        </p:nvCxnSpPr>
        <p:spPr>
          <a:xfrm flipH="1" flipV="1">
            <a:off x="5511780" y="5214330"/>
            <a:ext cx="371061" cy="84689"/>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 name="Textfeld 2">
            <a:extLst>
              <a:ext uri="{FF2B5EF4-FFF2-40B4-BE49-F238E27FC236}">
                <a16:creationId xmlns:a16="http://schemas.microsoft.com/office/drawing/2014/main" id="{66CE6A24-F527-C587-71D1-E7E671F11C8C}"/>
              </a:ext>
            </a:extLst>
          </p:cNvPr>
          <p:cNvSpPr txBox="1"/>
          <p:nvPr/>
        </p:nvSpPr>
        <p:spPr>
          <a:xfrm>
            <a:off x="123625" y="3426065"/>
            <a:ext cx="5493711"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There</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are</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no</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rules</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to</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be</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learned</a:t>
            </a:r>
            <a:endPar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Speeded</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reasoning</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r>
              <a:rPr kumimoji="0" lang="de-CH"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Baudson</a:t>
            </a:r>
            <a:r>
              <a:rPr kumimoji="0" lang="de-CH"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&amp; Preckel, 2016)</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Analogical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mapping</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of figural and verbal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relation</a:t>
            </a: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Does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figural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relation</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match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verbal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relation</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p:txBody>
      </p:sp>
    </p:spTree>
    <p:extLst>
      <p:ext uri="{BB962C8B-B14F-4D97-AF65-F5344CB8AC3E}">
        <p14:creationId xmlns:p14="http://schemas.microsoft.com/office/powerpoint/2010/main" val="247499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7" grpId="0"/>
      <p:bldP spid="2" grpId="0"/>
      <p:bldP spid="5"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hteck: abgerundete Ecken 6">
            <a:extLst>
              <a:ext uri="{FF2B5EF4-FFF2-40B4-BE49-F238E27FC236}">
                <a16:creationId xmlns:a16="http://schemas.microsoft.com/office/drawing/2014/main" id="{D29A2FFA-3713-141F-B3FA-8DA900E54E58}"/>
              </a:ext>
            </a:extLst>
          </p:cNvPr>
          <p:cNvSpPr/>
          <p:nvPr/>
        </p:nvSpPr>
        <p:spPr>
          <a:xfrm>
            <a:off x="5357092" y="124732"/>
            <a:ext cx="6834908" cy="6608536"/>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8" name="Grafik 7">
            <a:extLst>
              <a:ext uri="{FF2B5EF4-FFF2-40B4-BE49-F238E27FC236}">
                <a16:creationId xmlns:a16="http://schemas.microsoft.com/office/drawing/2014/main" id="{5BCDE73A-C47E-F77E-E8DC-85F29B45A80E}"/>
              </a:ext>
            </a:extLst>
          </p:cNvPr>
          <p:cNvPicPr>
            <a:picLocks noChangeAspect="1"/>
          </p:cNvPicPr>
          <p:nvPr/>
        </p:nvPicPr>
        <p:blipFill>
          <a:blip r:embed="rId3"/>
          <a:stretch>
            <a:fillRect/>
          </a:stretch>
        </p:blipFill>
        <p:spPr>
          <a:xfrm>
            <a:off x="483841" y="485672"/>
            <a:ext cx="5131869" cy="2420300"/>
          </a:xfrm>
          <a:prstGeom prst="rect">
            <a:avLst/>
          </a:prstGeom>
        </p:spPr>
      </p:pic>
      <p:sp>
        <p:nvSpPr>
          <p:cNvPr id="4" name="Textfeld 3">
            <a:extLst>
              <a:ext uri="{FF2B5EF4-FFF2-40B4-BE49-F238E27FC236}">
                <a16:creationId xmlns:a16="http://schemas.microsoft.com/office/drawing/2014/main" id="{6E32D717-CEB8-0CCB-6C4A-62E6EB053DB3}"/>
              </a:ext>
            </a:extLst>
          </p:cNvPr>
          <p:cNvSpPr txBox="1"/>
          <p:nvPr/>
        </p:nvSpPr>
        <p:spPr>
          <a:xfrm>
            <a:off x="5615710" y="403161"/>
            <a:ext cx="6834908" cy="42473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2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samples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N = 140/505, Age 18-60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Excellent</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reliability</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(.96-.99)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«Substantial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correlation</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with</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general</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cognitive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ablities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(r = .57)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r>
              <a:rPr kumimoji="0" lang="en-US"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Working memory capacity accounted for the majority (54%) of the association between test performance and general cognitive abilities, whereas individual differences in processing speed did not contribute to this relationship</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Supporting</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potential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brief</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assessment</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screening</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of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general</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cognitive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abilities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«Brief, reliable, valid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measure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of GCA»</a:t>
            </a:r>
          </a:p>
        </p:txBody>
      </p:sp>
      <p:sp>
        <p:nvSpPr>
          <p:cNvPr id="5" name="Textfeld 4">
            <a:extLst>
              <a:ext uri="{FF2B5EF4-FFF2-40B4-BE49-F238E27FC236}">
                <a16:creationId xmlns:a16="http://schemas.microsoft.com/office/drawing/2014/main" id="{F4586A21-79F9-C368-80DB-46FBA99B26BD}"/>
              </a:ext>
            </a:extLst>
          </p:cNvPr>
          <p:cNvSpPr txBox="1"/>
          <p:nvPr/>
        </p:nvSpPr>
        <p:spPr>
          <a:xfrm>
            <a:off x="5615710" y="4802668"/>
            <a:ext cx="8032300"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What</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is</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the</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mini-q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used</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for?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Measure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of fluid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intelligence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Pollet</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&amp; Schnell, 2017)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Measure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of mental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abilities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(Baltes &amp; Diehl, 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Measure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for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cognitive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abilities</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Meuer</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&amp; Imhoff, 2021)</a:t>
            </a:r>
          </a:p>
        </p:txBody>
      </p:sp>
      <p:pic>
        <p:nvPicPr>
          <p:cNvPr id="20" name="Grafik 19">
            <a:extLst>
              <a:ext uri="{FF2B5EF4-FFF2-40B4-BE49-F238E27FC236}">
                <a16:creationId xmlns:a16="http://schemas.microsoft.com/office/drawing/2014/main" id="{7B3D8139-3D59-FB9D-D629-3A911CDE573E}"/>
              </a:ext>
            </a:extLst>
          </p:cNvPr>
          <p:cNvPicPr>
            <a:picLocks noChangeAspect="1"/>
          </p:cNvPicPr>
          <p:nvPr/>
        </p:nvPicPr>
        <p:blipFill>
          <a:blip r:embed="rId4"/>
          <a:stretch>
            <a:fillRect/>
          </a:stretch>
        </p:blipFill>
        <p:spPr>
          <a:xfrm>
            <a:off x="382242" y="5467928"/>
            <a:ext cx="2762720" cy="1265340"/>
          </a:xfrm>
          <a:prstGeom prst="rect">
            <a:avLst/>
          </a:prstGeom>
        </p:spPr>
      </p:pic>
      <p:sp>
        <p:nvSpPr>
          <p:cNvPr id="21" name="Textfeld 20">
            <a:extLst>
              <a:ext uri="{FF2B5EF4-FFF2-40B4-BE49-F238E27FC236}">
                <a16:creationId xmlns:a16="http://schemas.microsoft.com/office/drawing/2014/main" id="{27BD209F-6593-B600-E80F-F6FF4506D187}"/>
              </a:ext>
            </a:extLst>
          </p:cNvPr>
          <p:cNvSpPr txBox="1"/>
          <p:nvPr/>
        </p:nvSpPr>
        <p:spPr>
          <a:xfrm>
            <a:off x="123624" y="3426065"/>
            <a:ext cx="7075055"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There</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are</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no</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rules</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to</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be</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learned</a:t>
            </a:r>
            <a:endPar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Speeded</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reasoning</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r>
              <a:rPr kumimoji="0" lang="de-CH"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Baudson</a:t>
            </a:r>
            <a:r>
              <a:rPr kumimoji="0" lang="de-CH"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&amp; Preckel, 2016)</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Analogical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mapping</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of figural and verbal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relation</a:t>
            </a: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Does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figural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relation</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match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verbal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relation</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p:txBody>
      </p:sp>
      <p:sp>
        <p:nvSpPr>
          <p:cNvPr id="2" name="Rechteck: abgerundete Ecken 1">
            <a:extLst>
              <a:ext uri="{FF2B5EF4-FFF2-40B4-BE49-F238E27FC236}">
                <a16:creationId xmlns:a16="http://schemas.microsoft.com/office/drawing/2014/main" id="{BD3C57E9-33DC-DA46-D35D-3A577867B7AE}"/>
              </a:ext>
            </a:extLst>
          </p:cNvPr>
          <p:cNvSpPr/>
          <p:nvPr/>
        </p:nvSpPr>
        <p:spPr>
          <a:xfrm>
            <a:off x="304800" y="387921"/>
            <a:ext cx="5371870" cy="2614359"/>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Rechteck: abgerundete Ecken 2">
            <a:extLst>
              <a:ext uri="{FF2B5EF4-FFF2-40B4-BE49-F238E27FC236}">
                <a16:creationId xmlns:a16="http://schemas.microsoft.com/office/drawing/2014/main" id="{A891E28C-30B3-9594-AC10-D19EE1AA3510}"/>
              </a:ext>
            </a:extLst>
          </p:cNvPr>
          <p:cNvSpPr/>
          <p:nvPr/>
        </p:nvSpPr>
        <p:spPr>
          <a:xfrm>
            <a:off x="123624" y="3279335"/>
            <a:ext cx="5233468" cy="3453933"/>
          </a:xfrm>
          <a:prstGeom prst="round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13276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Textfeld 8">
            <a:extLst>
              <a:ext uri="{FF2B5EF4-FFF2-40B4-BE49-F238E27FC236}">
                <a16:creationId xmlns:a16="http://schemas.microsoft.com/office/drawing/2014/main" id="{56B54253-4A8F-DF25-7A36-38CA6934DA3B}"/>
              </a:ext>
            </a:extLst>
          </p:cNvPr>
          <p:cNvSpPr txBox="1"/>
          <p:nvPr/>
        </p:nvSpPr>
        <p:spPr>
          <a:xfrm>
            <a:off x="129309" y="663942"/>
            <a:ext cx="1169323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Relations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with</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broad</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intelligence</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measures</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Berlin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Intelligence</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Structure</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Test (BIS)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Beauducel</a:t>
            </a:r>
            <a:r>
              <a:rPr kumimoji="0" lang="de-CH"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&amp; Kersting, 2002</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1" name="Textfeld 30">
            <a:extLst>
              <a:ext uri="{FF2B5EF4-FFF2-40B4-BE49-F238E27FC236}">
                <a16:creationId xmlns:a16="http://schemas.microsoft.com/office/drawing/2014/main" id="{15A790DE-008E-FC98-ADC9-FAB0B18B9A01}"/>
              </a:ext>
            </a:extLst>
          </p:cNvPr>
          <p:cNvSpPr txBox="1"/>
          <p:nvPr/>
        </p:nvSpPr>
        <p:spPr>
          <a:xfrm>
            <a:off x="6403817" y="1219638"/>
            <a:ext cx="12099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 </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.45</a:t>
            </a:r>
          </a:p>
        </p:txBody>
      </p:sp>
      <p:sp>
        <p:nvSpPr>
          <p:cNvPr id="32" name="Textfeld 31">
            <a:extLst>
              <a:ext uri="{FF2B5EF4-FFF2-40B4-BE49-F238E27FC236}">
                <a16:creationId xmlns:a16="http://schemas.microsoft.com/office/drawing/2014/main" id="{AE789AC3-6300-7BD3-E048-391E7A63FF0A}"/>
              </a:ext>
            </a:extLst>
          </p:cNvPr>
          <p:cNvSpPr txBox="1"/>
          <p:nvPr/>
        </p:nvSpPr>
        <p:spPr>
          <a:xfrm>
            <a:off x="8523562" y="1219638"/>
            <a:ext cx="12099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 </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.41</a:t>
            </a:r>
          </a:p>
        </p:txBody>
      </p:sp>
      <p:sp>
        <p:nvSpPr>
          <p:cNvPr id="33" name="Textfeld 32">
            <a:extLst>
              <a:ext uri="{FF2B5EF4-FFF2-40B4-BE49-F238E27FC236}">
                <a16:creationId xmlns:a16="http://schemas.microsoft.com/office/drawing/2014/main" id="{A642B2E7-7BCF-7035-D2E2-F28EE738F682}"/>
              </a:ext>
            </a:extLst>
          </p:cNvPr>
          <p:cNvSpPr txBox="1"/>
          <p:nvPr/>
        </p:nvSpPr>
        <p:spPr>
          <a:xfrm>
            <a:off x="4427235" y="1219638"/>
            <a:ext cx="12099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 </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.26</a:t>
            </a:r>
          </a:p>
        </p:txBody>
      </p:sp>
      <p:sp>
        <p:nvSpPr>
          <p:cNvPr id="34" name="Textfeld 33">
            <a:extLst>
              <a:ext uri="{FF2B5EF4-FFF2-40B4-BE49-F238E27FC236}">
                <a16:creationId xmlns:a16="http://schemas.microsoft.com/office/drawing/2014/main" id="{2B5129DC-13C2-990B-5B99-68488FA69F7A}"/>
              </a:ext>
            </a:extLst>
          </p:cNvPr>
          <p:cNvSpPr txBox="1"/>
          <p:nvPr/>
        </p:nvSpPr>
        <p:spPr>
          <a:xfrm>
            <a:off x="6403817" y="5291114"/>
            <a:ext cx="12099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 </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.41</a:t>
            </a:r>
          </a:p>
        </p:txBody>
      </p:sp>
      <p:sp>
        <p:nvSpPr>
          <p:cNvPr id="35" name="Textfeld 34">
            <a:extLst>
              <a:ext uri="{FF2B5EF4-FFF2-40B4-BE49-F238E27FC236}">
                <a16:creationId xmlns:a16="http://schemas.microsoft.com/office/drawing/2014/main" id="{9D8947A7-21FC-63C0-A8D6-F126D9F6B2EC}"/>
              </a:ext>
            </a:extLst>
          </p:cNvPr>
          <p:cNvSpPr txBox="1"/>
          <p:nvPr/>
        </p:nvSpPr>
        <p:spPr>
          <a:xfrm>
            <a:off x="8523562" y="5262158"/>
            <a:ext cx="12099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 </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.46</a:t>
            </a:r>
          </a:p>
        </p:txBody>
      </p:sp>
      <p:sp>
        <p:nvSpPr>
          <p:cNvPr id="36" name="Textfeld 35">
            <a:extLst>
              <a:ext uri="{FF2B5EF4-FFF2-40B4-BE49-F238E27FC236}">
                <a16:creationId xmlns:a16="http://schemas.microsoft.com/office/drawing/2014/main" id="{26A1C1FC-0945-1A6A-4909-6D3AACED6651}"/>
              </a:ext>
            </a:extLst>
          </p:cNvPr>
          <p:cNvSpPr txBox="1"/>
          <p:nvPr/>
        </p:nvSpPr>
        <p:spPr>
          <a:xfrm>
            <a:off x="4284072" y="5231283"/>
            <a:ext cx="12099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 </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.12</a:t>
            </a:r>
          </a:p>
        </p:txBody>
      </p:sp>
      <p:pic>
        <p:nvPicPr>
          <p:cNvPr id="38" name="Grafik 37" descr="Ein Bild, das Text, Diagramm enthält.&#10;&#10;Automatisch generierte Beschreibung">
            <a:extLst>
              <a:ext uri="{FF2B5EF4-FFF2-40B4-BE49-F238E27FC236}">
                <a16:creationId xmlns:a16="http://schemas.microsoft.com/office/drawing/2014/main" id="{532A750B-4C67-B506-D50B-C903D868AC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9999" y="1595841"/>
            <a:ext cx="8554739" cy="3666317"/>
          </a:xfrm>
          <a:prstGeom prst="rect">
            <a:avLst/>
          </a:prstGeom>
        </p:spPr>
      </p:pic>
      <p:sp>
        <p:nvSpPr>
          <p:cNvPr id="39" name="Textfeld 38">
            <a:extLst>
              <a:ext uri="{FF2B5EF4-FFF2-40B4-BE49-F238E27FC236}">
                <a16:creationId xmlns:a16="http://schemas.microsoft.com/office/drawing/2014/main" id="{9FE6AFFA-FEAC-E99B-1C8A-C89306B4786D}"/>
              </a:ext>
            </a:extLst>
          </p:cNvPr>
          <p:cNvSpPr txBox="1"/>
          <p:nvPr/>
        </p:nvSpPr>
        <p:spPr>
          <a:xfrm>
            <a:off x="2157399" y="5291114"/>
            <a:ext cx="12099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 </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.33</a:t>
            </a:r>
          </a:p>
        </p:txBody>
      </p:sp>
      <p:sp>
        <p:nvSpPr>
          <p:cNvPr id="40" name="Textfeld 39">
            <a:extLst>
              <a:ext uri="{FF2B5EF4-FFF2-40B4-BE49-F238E27FC236}">
                <a16:creationId xmlns:a16="http://schemas.microsoft.com/office/drawing/2014/main" id="{D3F4247F-208B-3688-7D2E-29B5BD536CAB}"/>
              </a:ext>
            </a:extLst>
          </p:cNvPr>
          <p:cNvSpPr txBox="1"/>
          <p:nvPr/>
        </p:nvSpPr>
        <p:spPr>
          <a:xfrm>
            <a:off x="2228981" y="1219638"/>
            <a:ext cx="12099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 </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.57</a:t>
            </a:r>
          </a:p>
        </p:txBody>
      </p:sp>
      <p:sp>
        <p:nvSpPr>
          <p:cNvPr id="41" name="Textfeld 40">
            <a:extLst>
              <a:ext uri="{FF2B5EF4-FFF2-40B4-BE49-F238E27FC236}">
                <a16:creationId xmlns:a16="http://schemas.microsoft.com/office/drawing/2014/main" id="{EF04D3BE-D0C8-56AD-701B-DCB9CDC8D8C0}"/>
              </a:ext>
            </a:extLst>
          </p:cNvPr>
          <p:cNvSpPr txBox="1"/>
          <p:nvPr/>
        </p:nvSpPr>
        <p:spPr>
          <a:xfrm>
            <a:off x="2228981" y="5752205"/>
            <a:ext cx="781635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Stronger</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figural </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and </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verbal</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than</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numerical</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components</a:t>
            </a: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There</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are</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quadratic</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relations</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with</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most</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intelligence</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facets</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(but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speed</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Relations in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the</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upper</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range</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are</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less</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pronounced</a:t>
            </a:r>
            <a:endPar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41078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Textfeld 8">
            <a:extLst>
              <a:ext uri="{FF2B5EF4-FFF2-40B4-BE49-F238E27FC236}">
                <a16:creationId xmlns:a16="http://schemas.microsoft.com/office/drawing/2014/main" id="{56B54253-4A8F-DF25-7A36-38CA6934DA3B}"/>
              </a:ext>
            </a:extLst>
          </p:cNvPr>
          <p:cNvSpPr txBox="1"/>
          <p:nvPr/>
        </p:nvSpPr>
        <p:spPr>
          <a:xfrm>
            <a:off x="92365" y="560620"/>
            <a:ext cx="12191999" cy="553997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Validity</a:t>
            </a:r>
            <a:r>
              <a:rPr kumimoji="0" lang="de-CH" sz="24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Correlations</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of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the</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mini-q</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Evidence</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from</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prior</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studies</a:t>
            </a:r>
            <a:endPar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Convergent</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Intelligence</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structure</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test</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 .25/.47 (Weise et al., 2024) </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&lt;-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less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speeded</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measure</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Complex</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problem</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solving</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 </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.18/.28 (Gigl et al.,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n.d</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&lt;- power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measure</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GPA: </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 .07/.25 [parallel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version</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(Weise et al., 2024) </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&lt;-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eat</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this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(Meta-</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analytic</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IQ/SA: r = .54; Roth et al., 2015)</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Age: </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 -.29/-.45/-.50 (e.g., Schubert et al., 2023)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Memory </a:t>
            </a:r>
            <a:r>
              <a:rPr kumimoji="0" lang="de-CH" sz="180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updating</a:t>
            </a:r>
            <a:r>
              <a:rPr kumimoji="0" lang="de-CH" sz="180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a:t>
            </a:r>
            <a:r>
              <a:rPr kumimoji="0" lang="de-CH" sz="180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 .47 </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(Schubert et al., 2023) </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&lt;-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interesting</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Makes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sense – so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many</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items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in so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little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time!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Reaction</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time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measures</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working</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memory</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Posner): </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 -.35 - -.45 (Schubert et al., 2023) </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&lt;-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higher</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than</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with</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accuracy</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2" name="Grafik 1">
            <a:extLst>
              <a:ext uri="{FF2B5EF4-FFF2-40B4-BE49-F238E27FC236}">
                <a16:creationId xmlns:a16="http://schemas.microsoft.com/office/drawing/2014/main" id="{698C2A00-50F0-43CB-39D7-37049A1C8A7E}"/>
              </a:ext>
            </a:extLst>
          </p:cNvPr>
          <p:cNvPicPr>
            <a:picLocks noChangeAspect="1"/>
          </p:cNvPicPr>
          <p:nvPr/>
        </p:nvPicPr>
        <p:blipFill>
          <a:blip r:embed="rId3"/>
          <a:stretch>
            <a:fillRect/>
          </a:stretch>
        </p:blipFill>
        <p:spPr>
          <a:xfrm>
            <a:off x="382242" y="5467928"/>
            <a:ext cx="2762720" cy="1265340"/>
          </a:xfrm>
          <a:prstGeom prst="rect">
            <a:avLst/>
          </a:prstGeom>
        </p:spPr>
      </p:pic>
      <p:sp>
        <p:nvSpPr>
          <p:cNvPr id="3" name="Textfeld 2">
            <a:extLst>
              <a:ext uri="{FF2B5EF4-FFF2-40B4-BE49-F238E27FC236}">
                <a16:creationId xmlns:a16="http://schemas.microsoft.com/office/drawing/2014/main" id="{323EAD9F-7E55-91CB-12DF-C2996FE96832}"/>
              </a:ext>
            </a:extLst>
          </p:cNvPr>
          <p:cNvSpPr txBox="1"/>
          <p:nvPr/>
        </p:nvSpPr>
        <p:spPr>
          <a:xfrm>
            <a:off x="3694545" y="5781964"/>
            <a:ext cx="754611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The mini-q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measures</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lot</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of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processing</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speed</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updating</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attention</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and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rather</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little</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G</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complex</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problem</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solving</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or</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GPA-</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related</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abilities</a:t>
            </a:r>
            <a:endPar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683966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Grafik 4">
            <a:extLst>
              <a:ext uri="{FF2B5EF4-FFF2-40B4-BE49-F238E27FC236}">
                <a16:creationId xmlns:a16="http://schemas.microsoft.com/office/drawing/2014/main" id="{5DB54F13-37FF-C2DE-5358-438F3D5F39EF}"/>
              </a:ext>
            </a:extLst>
          </p:cNvPr>
          <p:cNvPicPr>
            <a:picLocks noChangeAspect="1"/>
          </p:cNvPicPr>
          <p:nvPr/>
        </p:nvPicPr>
        <p:blipFill>
          <a:blip r:embed="rId3"/>
          <a:stretch>
            <a:fillRect/>
          </a:stretch>
        </p:blipFill>
        <p:spPr>
          <a:xfrm>
            <a:off x="614218" y="2332473"/>
            <a:ext cx="5011616" cy="2685175"/>
          </a:xfrm>
          <a:prstGeom prst="rect">
            <a:avLst/>
          </a:prstGeom>
        </p:spPr>
      </p:pic>
      <p:sp>
        <p:nvSpPr>
          <p:cNvPr id="8" name="Textfeld 7">
            <a:extLst>
              <a:ext uri="{FF2B5EF4-FFF2-40B4-BE49-F238E27FC236}">
                <a16:creationId xmlns:a16="http://schemas.microsoft.com/office/drawing/2014/main" id="{405FC238-5630-7809-CA01-B2B8BAFD3B3E}"/>
              </a:ext>
            </a:extLst>
          </p:cNvPr>
          <p:cNvSpPr txBox="1"/>
          <p:nvPr/>
        </p:nvSpPr>
        <p:spPr>
          <a:xfrm>
            <a:off x="370704" y="855145"/>
            <a:ext cx="6105236"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r>
              <a:rPr kumimoji="0" lang="en-US" sz="18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Working memory capacity accounted for </a:t>
            </a:r>
            <a:r>
              <a:rPr kumimoji="0" lang="en-US"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the majority (54%) of the </a:t>
            </a:r>
            <a:r>
              <a:rPr kumimoji="0" lang="en-US" sz="18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association between test performance and general cognitive abilities</a:t>
            </a:r>
            <a:r>
              <a:rPr kumimoji="0" lang="en-US"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whereas individual differences in processing </a:t>
            </a:r>
            <a:r>
              <a:rPr kumimoji="0" lang="en-US" sz="1800" b="1"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speed did not contribute </a:t>
            </a:r>
            <a:r>
              <a:rPr kumimoji="0" lang="en-US"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to this relationship</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p:txBody>
      </p:sp>
      <p:pic>
        <p:nvPicPr>
          <p:cNvPr id="11" name="Grafik 10">
            <a:extLst>
              <a:ext uri="{FF2B5EF4-FFF2-40B4-BE49-F238E27FC236}">
                <a16:creationId xmlns:a16="http://schemas.microsoft.com/office/drawing/2014/main" id="{C14A9F2D-6CD8-9C16-3EB6-6C0626719CAD}"/>
              </a:ext>
            </a:extLst>
          </p:cNvPr>
          <p:cNvPicPr>
            <a:picLocks noChangeAspect="1"/>
          </p:cNvPicPr>
          <p:nvPr/>
        </p:nvPicPr>
        <p:blipFill>
          <a:blip r:embed="rId4"/>
          <a:stretch>
            <a:fillRect/>
          </a:stretch>
        </p:blipFill>
        <p:spPr>
          <a:xfrm>
            <a:off x="5752646" y="2332473"/>
            <a:ext cx="6439354" cy="2685175"/>
          </a:xfrm>
          <a:prstGeom prst="rect">
            <a:avLst/>
          </a:prstGeom>
        </p:spPr>
      </p:pic>
      <p:sp>
        <p:nvSpPr>
          <p:cNvPr id="12" name="Textfeld 11">
            <a:extLst>
              <a:ext uri="{FF2B5EF4-FFF2-40B4-BE49-F238E27FC236}">
                <a16:creationId xmlns:a16="http://schemas.microsoft.com/office/drawing/2014/main" id="{1EF1ADAD-835F-6923-BB7F-AB3EA4AC00F0}"/>
              </a:ext>
            </a:extLst>
          </p:cNvPr>
          <p:cNvSpPr txBox="1"/>
          <p:nvPr/>
        </p:nvSpPr>
        <p:spPr>
          <a:xfrm>
            <a:off x="7188388" y="2918691"/>
            <a:ext cx="5541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.66</a:t>
            </a:r>
          </a:p>
        </p:txBody>
      </p:sp>
      <p:sp>
        <p:nvSpPr>
          <p:cNvPr id="13" name="Textfeld 12">
            <a:extLst>
              <a:ext uri="{FF2B5EF4-FFF2-40B4-BE49-F238E27FC236}">
                <a16:creationId xmlns:a16="http://schemas.microsoft.com/office/drawing/2014/main" id="{B0B9D1F9-E70F-4F14-2365-993F87CD4176}"/>
              </a:ext>
            </a:extLst>
          </p:cNvPr>
          <p:cNvSpPr txBox="1"/>
          <p:nvPr/>
        </p:nvSpPr>
        <p:spPr>
          <a:xfrm>
            <a:off x="7821079" y="4124036"/>
            <a:ext cx="5541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.45</a:t>
            </a:r>
          </a:p>
        </p:txBody>
      </p:sp>
      <p:sp>
        <p:nvSpPr>
          <p:cNvPr id="14" name="Textfeld 13">
            <a:extLst>
              <a:ext uri="{FF2B5EF4-FFF2-40B4-BE49-F238E27FC236}">
                <a16:creationId xmlns:a16="http://schemas.microsoft.com/office/drawing/2014/main" id="{704ACDBD-A262-6A93-6716-EEEFCD7C56ED}"/>
              </a:ext>
            </a:extLst>
          </p:cNvPr>
          <p:cNvSpPr txBox="1"/>
          <p:nvPr/>
        </p:nvSpPr>
        <p:spPr>
          <a:xfrm>
            <a:off x="7920182" y="2858923"/>
            <a:ext cx="5541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.06</a:t>
            </a:r>
          </a:p>
        </p:txBody>
      </p:sp>
      <p:sp>
        <p:nvSpPr>
          <p:cNvPr id="15" name="Textfeld 14">
            <a:extLst>
              <a:ext uri="{FF2B5EF4-FFF2-40B4-BE49-F238E27FC236}">
                <a16:creationId xmlns:a16="http://schemas.microsoft.com/office/drawing/2014/main" id="{6D831260-7350-0E83-8FEC-6CB29474A97A}"/>
              </a:ext>
            </a:extLst>
          </p:cNvPr>
          <p:cNvSpPr txBox="1"/>
          <p:nvPr/>
        </p:nvSpPr>
        <p:spPr>
          <a:xfrm>
            <a:off x="9251467" y="3043589"/>
            <a:ext cx="55418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0</a:t>
            </a:r>
          </a:p>
        </p:txBody>
      </p:sp>
      <p:sp>
        <p:nvSpPr>
          <p:cNvPr id="16" name="Textfeld 15">
            <a:extLst>
              <a:ext uri="{FF2B5EF4-FFF2-40B4-BE49-F238E27FC236}">
                <a16:creationId xmlns:a16="http://schemas.microsoft.com/office/drawing/2014/main" id="{6F7B2746-BC39-BDBC-D686-D64D839BB8D4}"/>
              </a:ext>
            </a:extLst>
          </p:cNvPr>
          <p:cNvSpPr txBox="1"/>
          <p:nvPr/>
        </p:nvSpPr>
        <p:spPr>
          <a:xfrm>
            <a:off x="6533985" y="1069530"/>
            <a:ext cx="6105236"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Re-analysis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with</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common</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WMC/RT-</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factor</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r>
              <a:rPr kumimoji="0" lang="en-US"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Working memory capacity and processing speed both together accounted for 44% for variation in cognitive abilities and had similar relations with the mini-q</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797795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Textfeld 8">
            <a:extLst>
              <a:ext uri="{FF2B5EF4-FFF2-40B4-BE49-F238E27FC236}">
                <a16:creationId xmlns:a16="http://schemas.microsoft.com/office/drawing/2014/main" id="{56B54253-4A8F-DF25-7A36-38CA6934DA3B}"/>
              </a:ext>
            </a:extLst>
          </p:cNvPr>
          <p:cNvSpPr txBox="1"/>
          <p:nvPr/>
        </p:nvSpPr>
        <p:spPr>
          <a:xfrm>
            <a:off x="765337" y="663942"/>
            <a:ext cx="8032300" cy="33239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Reliability</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of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the</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mini-q</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Evidence</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from</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prior</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studies</a:t>
            </a:r>
            <a:endPar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Odd/</a:t>
            </a:r>
            <a:r>
              <a:rPr kumimoji="0" lang="de-CH" sz="18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even</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r = .96/.99 (Weise et al., 2024)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Alpha = .94/.96 (Weise et al., 2024)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Alpha = .94/.95 </a:t>
            </a:r>
            <a:r>
              <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(Wagner &amp; Monzel, 2023)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Textfeld 1">
            <a:extLst>
              <a:ext uri="{FF2B5EF4-FFF2-40B4-BE49-F238E27FC236}">
                <a16:creationId xmlns:a16="http://schemas.microsoft.com/office/drawing/2014/main" id="{5591EB64-CC6C-AB5E-8449-326D10AB57F9}"/>
              </a:ext>
            </a:extLst>
          </p:cNvPr>
          <p:cNvSpPr txBox="1"/>
          <p:nvPr/>
        </p:nvSpPr>
        <p:spPr>
          <a:xfrm>
            <a:off x="873232" y="3935604"/>
            <a:ext cx="10806545"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For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speeded</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tests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estimates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of internal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consistency</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are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invalid and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inflated</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Anastasi</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&amp; Drake, 1954)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Retest-reliability</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should</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be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used</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for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reliability</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estimation</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CH" i="1" dirty="0">
              <a:solidFill>
                <a:prstClr val="white"/>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Parallel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test</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forms</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1"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reliability</a:t>
            </a:r>
            <a:r>
              <a:rPr kumimoji="0" lang="de-CH" sz="18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r = .76/.80 (Weise et al., 2024)</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88992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69589105-63BA-6F83-9F16-927BB167EFDB}"/>
              </a:ext>
            </a:extLst>
          </p:cNvPr>
          <p:cNvSpPr/>
          <p:nvPr/>
        </p:nvSpPr>
        <p:spPr>
          <a:xfrm>
            <a:off x="0" y="0"/>
            <a:ext cx="12192000" cy="68580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Textfeld 8">
            <a:extLst>
              <a:ext uri="{FF2B5EF4-FFF2-40B4-BE49-F238E27FC236}">
                <a16:creationId xmlns:a16="http://schemas.microsoft.com/office/drawing/2014/main" id="{56B54253-4A8F-DF25-7A36-38CA6934DA3B}"/>
              </a:ext>
            </a:extLst>
          </p:cNvPr>
          <p:cNvSpPr txBox="1"/>
          <p:nvPr/>
        </p:nvSpPr>
        <p:spPr>
          <a:xfrm>
            <a:off x="129309" y="663942"/>
            <a:ext cx="1169323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Relations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with</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broad</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intelligence</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measures</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Berlin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Intelligence</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Structure</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Test (BIS)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2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Beauducel</a:t>
            </a:r>
            <a:r>
              <a:rPr kumimoji="0" lang="de-CH" sz="12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&amp; Kersting, 2002</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3" name="Grafik 2">
            <a:extLst>
              <a:ext uri="{FF2B5EF4-FFF2-40B4-BE49-F238E27FC236}">
                <a16:creationId xmlns:a16="http://schemas.microsoft.com/office/drawing/2014/main" id="{F133F8BC-965E-1DF4-1EA7-D43F429F6AD9}"/>
              </a:ext>
            </a:extLst>
          </p:cNvPr>
          <p:cNvPicPr>
            <a:picLocks noChangeAspect="1"/>
          </p:cNvPicPr>
          <p:nvPr/>
        </p:nvPicPr>
        <p:blipFill>
          <a:blip r:embed="rId3"/>
          <a:stretch>
            <a:fillRect/>
          </a:stretch>
        </p:blipFill>
        <p:spPr>
          <a:xfrm>
            <a:off x="1052930" y="2251214"/>
            <a:ext cx="5209325" cy="3638351"/>
          </a:xfrm>
          <a:prstGeom prst="rect">
            <a:avLst/>
          </a:prstGeom>
        </p:spPr>
      </p:pic>
      <p:pic>
        <p:nvPicPr>
          <p:cNvPr id="5" name="Grafik 4">
            <a:extLst>
              <a:ext uri="{FF2B5EF4-FFF2-40B4-BE49-F238E27FC236}">
                <a16:creationId xmlns:a16="http://schemas.microsoft.com/office/drawing/2014/main" id="{70895738-793C-5030-B1DA-B5B12751AC94}"/>
              </a:ext>
            </a:extLst>
          </p:cNvPr>
          <p:cNvPicPr>
            <a:picLocks noChangeAspect="1"/>
          </p:cNvPicPr>
          <p:nvPr/>
        </p:nvPicPr>
        <p:blipFill>
          <a:blip r:embed="rId4"/>
          <a:stretch>
            <a:fillRect/>
          </a:stretch>
        </p:blipFill>
        <p:spPr>
          <a:xfrm>
            <a:off x="6531953" y="2251214"/>
            <a:ext cx="5390348" cy="3638351"/>
          </a:xfrm>
          <a:prstGeom prst="rect">
            <a:avLst/>
          </a:prstGeom>
        </p:spPr>
      </p:pic>
      <p:sp>
        <p:nvSpPr>
          <p:cNvPr id="7" name="Rechteck: abgerundete Ecken 6">
            <a:extLst>
              <a:ext uri="{FF2B5EF4-FFF2-40B4-BE49-F238E27FC236}">
                <a16:creationId xmlns:a16="http://schemas.microsoft.com/office/drawing/2014/main" id="{E44DDE21-3CCE-9436-68FA-6F62048FE849}"/>
              </a:ext>
            </a:extLst>
          </p:cNvPr>
          <p:cNvSpPr/>
          <p:nvPr/>
        </p:nvSpPr>
        <p:spPr>
          <a:xfrm>
            <a:off x="2743200" y="2595418"/>
            <a:ext cx="508000" cy="28170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Rechteck: abgerundete Ecken 7">
            <a:extLst>
              <a:ext uri="{FF2B5EF4-FFF2-40B4-BE49-F238E27FC236}">
                <a16:creationId xmlns:a16="http://schemas.microsoft.com/office/drawing/2014/main" id="{C2EE5C1D-5E23-4811-D56A-083201E2C524}"/>
              </a:ext>
            </a:extLst>
          </p:cNvPr>
          <p:cNvSpPr/>
          <p:nvPr/>
        </p:nvSpPr>
        <p:spPr>
          <a:xfrm>
            <a:off x="9042400" y="2661843"/>
            <a:ext cx="508000" cy="28170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Textfeld 9">
            <a:extLst>
              <a:ext uri="{FF2B5EF4-FFF2-40B4-BE49-F238E27FC236}">
                <a16:creationId xmlns:a16="http://schemas.microsoft.com/office/drawing/2014/main" id="{F4A974FC-3549-5B92-173B-140E738DEE80}"/>
              </a:ext>
            </a:extLst>
          </p:cNvPr>
          <p:cNvSpPr txBox="1"/>
          <p:nvPr/>
        </p:nvSpPr>
        <p:spPr>
          <a:xfrm>
            <a:off x="2941112" y="1759451"/>
            <a:ext cx="11693236"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mini-q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distributions</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in Schubert et al. (2023)</a:t>
            </a:r>
            <a:endPar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1" name="Textfeld 10">
            <a:extLst>
              <a:ext uri="{FF2B5EF4-FFF2-40B4-BE49-F238E27FC236}">
                <a16:creationId xmlns:a16="http://schemas.microsoft.com/office/drawing/2014/main" id="{61DFA503-585F-22D2-DB57-A8BB88121DED}"/>
              </a:ext>
            </a:extLst>
          </p:cNvPr>
          <p:cNvSpPr txBox="1"/>
          <p:nvPr/>
        </p:nvSpPr>
        <p:spPr>
          <a:xfrm>
            <a:off x="766603" y="5913732"/>
            <a:ext cx="12755418"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Bi-/</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multimodality</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Breakdown after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speed</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is</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the</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only</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factor</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Item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wording</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2400" b="0" i="0"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effects</a:t>
            </a:r>
            <a:r>
              <a:rPr kumimoji="0" lang="de-CH"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Different </a:t>
            </a:r>
            <a:r>
              <a:rPr kumimoji="0" lang="de-CH" sz="24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strategies</a:t>
            </a:r>
            <a:r>
              <a:rPr kumimoji="0" lang="de-CH" sz="24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«I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first</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looked</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figures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but for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later</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items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I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started</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with</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the</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a:t>
            </a:r>
            <a:r>
              <a:rPr kumimoji="0" lang="de-CH" sz="1800" b="0" i="1" u="none" strike="noStrike" kern="1200" cap="none" spc="0" normalizeH="0" baseline="0" noProof="0" dirty="0" err="1">
                <a:ln>
                  <a:noFill/>
                </a:ln>
                <a:solidFill>
                  <a:prstClr val="white"/>
                </a:solidFill>
                <a:effectLst/>
                <a:uLnTx/>
                <a:uFillTx/>
                <a:latin typeface="Arial" panose="020B0604020202020204" pitchFamily="34" charset="0"/>
                <a:ea typeface="+mn-ea"/>
                <a:cs typeface="Arial" panose="020B0604020202020204" pitchFamily="34" charset="0"/>
              </a:rPr>
              <a:t>sentences</a:t>
            </a:r>
            <a:r>
              <a:rPr kumimoji="0" lang="de-CH" sz="1800" b="0" i="1"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18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pic>
        <p:nvPicPr>
          <p:cNvPr id="13" name="Grafik 12" descr="Ein Bild, das Text, Diagramm enthält.&#10;&#10;Automatisch generierte Beschreibung">
            <a:extLst>
              <a:ext uri="{FF2B5EF4-FFF2-40B4-BE49-F238E27FC236}">
                <a16:creationId xmlns:a16="http://schemas.microsoft.com/office/drawing/2014/main" id="{F504A0DE-C2BB-9B55-FDC5-8C40371841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455" y="1210051"/>
            <a:ext cx="2306192" cy="988368"/>
          </a:xfrm>
          <a:prstGeom prst="rect">
            <a:avLst/>
          </a:prstGeom>
        </p:spPr>
      </p:pic>
      <p:pic>
        <p:nvPicPr>
          <p:cNvPr id="4" name="Grafik 3">
            <a:extLst>
              <a:ext uri="{FF2B5EF4-FFF2-40B4-BE49-F238E27FC236}">
                <a16:creationId xmlns:a16="http://schemas.microsoft.com/office/drawing/2014/main" id="{717109DD-1CC6-3097-2B9E-F9C29A2D43EC}"/>
              </a:ext>
            </a:extLst>
          </p:cNvPr>
          <p:cNvPicPr>
            <a:picLocks noChangeAspect="1"/>
          </p:cNvPicPr>
          <p:nvPr/>
        </p:nvPicPr>
        <p:blipFill rotWithShape="1">
          <a:blip r:embed="rId6"/>
          <a:srcRect l="24583"/>
          <a:stretch/>
        </p:blipFill>
        <p:spPr>
          <a:xfrm>
            <a:off x="10206181" y="1360521"/>
            <a:ext cx="1745673" cy="1117444"/>
          </a:xfrm>
          <a:prstGeom prst="rect">
            <a:avLst/>
          </a:prstGeom>
        </p:spPr>
      </p:pic>
    </p:spTree>
    <p:extLst>
      <p:ext uri="{BB962C8B-B14F-4D97-AF65-F5344CB8AC3E}">
        <p14:creationId xmlns:p14="http://schemas.microsoft.com/office/powerpoint/2010/main" val="280806005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13443</Words>
  <Application>Microsoft Office PowerPoint</Application>
  <PresentationFormat>Breitbild</PresentationFormat>
  <Paragraphs>1064</Paragraphs>
  <Slides>28</Slides>
  <Notes>28</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28</vt:i4>
      </vt:variant>
    </vt:vector>
  </HeadingPairs>
  <TitlesOfParts>
    <vt:vector size="33" baseType="lpstr">
      <vt:lpstr>Aptos</vt:lpstr>
      <vt:lpstr>Aptos Display</vt:lpstr>
      <vt:lpstr>Arial</vt:lpstr>
      <vt:lpstr>ElsevierGulliver</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Edelsbrunner  Peter</dc:creator>
  <cp:lastModifiedBy>Edelsbrunner  Peter</cp:lastModifiedBy>
  <cp:revision>152</cp:revision>
  <dcterms:created xsi:type="dcterms:W3CDTF">2024-07-12T20:27:54Z</dcterms:created>
  <dcterms:modified xsi:type="dcterms:W3CDTF">2024-07-29T11:12:53Z</dcterms:modified>
</cp:coreProperties>
</file>