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webextensions/webextension1.xml" ContentType="application/vnd.ms-office.webextension+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738" r:id="rId3"/>
    <p:sldMasterId id="2147483781" r:id="rId4"/>
    <p:sldMasterId id="2147483793" r:id="rId5"/>
  </p:sldMasterIdLst>
  <p:notesMasterIdLst>
    <p:notesMasterId r:id="rId38"/>
  </p:notesMasterIdLst>
  <p:handoutMasterIdLst>
    <p:handoutMasterId r:id="rId39"/>
  </p:handoutMasterIdLst>
  <p:sldIdLst>
    <p:sldId id="470" r:id="rId6"/>
    <p:sldId id="339" r:id="rId7"/>
    <p:sldId id="987" r:id="rId8"/>
    <p:sldId id="1018" r:id="rId9"/>
    <p:sldId id="988" r:id="rId10"/>
    <p:sldId id="989" r:id="rId11"/>
    <p:sldId id="990" r:id="rId12"/>
    <p:sldId id="991" r:id="rId13"/>
    <p:sldId id="992" r:id="rId14"/>
    <p:sldId id="993" r:id="rId15"/>
    <p:sldId id="463" r:id="rId16"/>
    <p:sldId id="460" r:id="rId17"/>
    <p:sldId id="464" r:id="rId18"/>
    <p:sldId id="1029" r:id="rId19"/>
    <p:sldId id="999" r:id="rId20"/>
    <p:sldId id="1000" r:id="rId21"/>
    <p:sldId id="981" r:id="rId22"/>
    <p:sldId id="1001" r:id="rId23"/>
    <p:sldId id="1002" r:id="rId24"/>
    <p:sldId id="1003" r:id="rId25"/>
    <p:sldId id="1004" r:id="rId26"/>
    <p:sldId id="1005" r:id="rId27"/>
    <p:sldId id="1017" r:id="rId28"/>
    <p:sldId id="1008" r:id="rId29"/>
    <p:sldId id="1009" r:id="rId30"/>
    <p:sldId id="1010" r:id="rId31"/>
    <p:sldId id="1011" r:id="rId32"/>
    <p:sldId id="1012" r:id="rId33"/>
    <p:sldId id="1013" r:id="rId34"/>
    <p:sldId id="1031" r:id="rId35"/>
    <p:sldId id="1015" r:id="rId36"/>
    <p:sldId id="1024" r:id="rId37"/>
  </p:sldIdLst>
  <p:sldSz cx="12192000" cy="6858000"/>
  <p:notesSz cx="6794500" cy="9931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Kampa, Nele Nicole" initials="KNN" lastIdx="19" clrIdx="2">
    <p:extLst>
      <p:ext uri="{19B8F6BF-5375-455C-9EA6-DF929625EA0E}">
        <p15:presenceInfo xmlns:p15="http://schemas.microsoft.com/office/powerpoint/2012/main" userId="S-1-5-21-776561741-507921405-682003330-124398" providerId="AD"/>
      </p:ext>
    </p:extLst>
  </p:cmAuthor>
  <p:cmAuthor id="3" name="Julia Schiefer" initials="JS [2]" lastIdx="8" clrIdx="1">
    <p:extLst>
      <p:ext uri="{19B8F6BF-5375-455C-9EA6-DF929625EA0E}">
        <p15:presenceInfo xmlns:p15="http://schemas.microsoft.com/office/powerpoint/2012/main" userId="9524f734d0b3f868" providerId="Windows Live"/>
      </p:ext>
    </p:extLst>
  </p:cmAuthor>
  <p:cmAuthor id="4" name="Bernholt, Andrea" initials="BA" lastIdx="18" clrIdx="0">
    <p:extLst>
      <p:ext uri="{19B8F6BF-5375-455C-9EA6-DF929625EA0E}">
        <p15:presenceInfo xmlns:p15="http://schemas.microsoft.com/office/powerpoint/2012/main" userId="S-1-5-21-776561741-507921405-682003330-112713" providerId="AD"/>
      </p:ext>
    </p:extLst>
  </p:cmAuthor>
  <p:cmAuthor id="5" name="Peter Edelsbrunner" initials="PE" lastIdx="2" clrIdx="3">
    <p:extLst>
      <p:ext uri="{19B8F6BF-5375-455C-9EA6-DF929625EA0E}">
        <p15:presenceInfo xmlns:p15="http://schemas.microsoft.com/office/powerpoint/2012/main" userId="Peter Edelsbrun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56E9F"/>
    <a:srgbClr val="E7E7E7"/>
    <a:srgbClr val="CBCBCB"/>
    <a:srgbClr val="3E70DE"/>
    <a:srgbClr val="3692D0"/>
    <a:srgbClr val="FF99FF"/>
    <a:srgbClr val="F959A9"/>
    <a:srgbClr val="FFFFFF"/>
    <a:srgbClr val="FF66FF"/>
    <a:srgbClr val="FA58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8" autoAdjust="0"/>
    <p:restoredTop sz="83607" autoAdjust="0"/>
  </p:normalViewPr>
  <p:slideViewPr>
    <p:cSldViewPr>
      <p:cViewPr varScale="1">
        <p:scale>
          <a:sx n="133" d="100"/>
          <a:sy n="133" d="100"/>
        </p:scale>
        <p:origin x="1152" y="120"/>
      </p:cViewPr>
      <p:guideLst>
        <p:guide orient="horz" pos="2160"/>
        <p:guide pos="3840"/>
      </p:guideLst>
    </p:cSldViewPr>
  </p:slideViewPr>
  <p:notesTextViewPr>
    <p:cViewPr>
      <p:scale>
        <a:sx n="3" d="2"/>
        <a:sy n="3" d="2"/>
      </p:scale>
      <p:origin x="0" y="0"/>
    </p:cViewPr>
  </p:notesTextViewPr>
  <p:notesViewPr>
    <p:cSldViewPr>
      <p:cViewPr varScale="1">
        <p:scale>
          <a:sx n="52" d="100"/>
          <a:sy n="52" d="100"/>
        </p:scale>
        <p:origin x="268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B43A3B6C-BAB0-4D90-A349-3CA2603E6B08}" type="datetimeFigureOut">
              <a:rPr lang="de-CH" smtClean="0"/>
              <a:t>10.07.2024</a:t>
            </a:fld>
            <a:endParaRPr lang="de-CH"/>
          </a:p>
        </p:txBody>
      </p:sp>
      <p:sp>
        <p:nvSpPr>
          <p:cNvPr id="4" name="Footer Placeholder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de-CH"/>
          </a:p>
        </p:txBody>
      </p:sp>
      <p:sp>
        <p:nvSpPr>
          <p:cNvPr id="5" name="Slide Number Placeholder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D14A31F9-4395-49E6-9EF0-187C95F82DFE}" type="slidenum">
              <a:rPr lang="de-CH" smtClean="0"/>
              <a:t>‹Nr.›</a:t>
            </a:fld>
            <a:endParaRPr lang="de-CH"/>
          </a:p>
        </p:txBody>
      </p:sp>
    </p:spTree>
    <p:extLst>
      <p:ext uri="{BB962C8B-B14F-4D97-AF65-F5344CB8AC3E}">
        <p14:creationId xmlns:p14="http://schemas.microsoft.com/office/powerpoint/2010/main" val="2664067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88F6DBB3-D221-44D3-8ADA-78B8378FF60E}" type="datetimeFigureOut">
              <a:rPr lang="de-CH" smtClean="0"/>
              <a:t>10.07.2024</a:t>
            </a:fld>
            <a:endParaRPr lang="de-CH"/>
          </a:p>
        </p:txBody>
      </p:sp>
      <p:sp>
        <p:nvSpPr>
          <p:cNvPr id="4" name="Slide Image Placeholder 3"/>
          <p:cNvSpPr>
            <a:spLocks noGrp="1" noRot="1" noChangeAspect="1"/>
          </p:cNvSpPr>
          <p:nvPr>
            <p:ph type="sldImg" idx="2"/>
          </p:nvPr>
        </p:nvSpPr>
        <p:spPr>
          <a:xfrm>
            <a:off x="87313" y="744538"/>
            <a:ext cx="6619875" cy="3724275"/>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71710486-469B-4E3B-A157-159A85BB2036}" type="slidenum">
              <a:rPr lang="de-CH" smtClean="0"/>
              <a:t>‹Nr.›</a:t>
            </a:fld>
            <a:endParaRPr lang="de-CH"/>
          </a:p>
        </p:txBody>
      </p:sp>
    </p:spTree>
    <p:extLst>
      <p:ext uri="{BB962C8B-B14F-4D97-AF65-F5344CB8AC3E}">
        <p14:creationId xmlns:p14="http://schemas.microsoft.com/office/powerpoint/2010/main" val="8573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r>
              <a:rPr lang="de-DE" sz="1200" b="0" i="0" u="none" strike="noStrike" kern="1200" baseline="0">
                <a:solidFill>
                  <a:schemeClr val="tx1"/>
                </a:solidFill>
                <a:latin typeface="+mn-lt"/>
                <a:ea typeface="+mn-ea"/>
                <a:cs typeface="+mn-cs"/>
              </a:rPr>
              <a:t>Anschließend ist eine 30-minütige </a:t>
            </a:r>
            <a:r>
              <a:rPr lang="de-DE" sz="1200" b="1" i="0" u="none" strike="noStrike" kern="1200" baseline="0">
                <a:solidFill>
                  <a:schemeClr val="tx1"/>
                </a:solidFill>
                <a:latin typeface="+mn-lt"/>
                <a:ea typeface="+mn-ea"/>
                <a:cs typeface="+mn-cs"/>
              </a:rPr>
              <a:t>Lehrprobe </a:t>
            </a:r>
            <a:r>
              <a:rPr lang="de-DE" sz="1200" b="0" i="0" u="none" strike="noStrike" kern="1200" baseline="0">
                <a:solidFill>
                  <a:schemeClr val="tx1"/>
                </a:solidFill>
                <a:latin typeface="+mn-lt"/>
                <a:ea typeface="+mn-ea"/>
                <a:cs typeface="+mn-cs"/>
              </a:rPr>
              <a:t>zur „ “</a:t>
            </a:r>
          </a:p>
          <a:p>
            <a:r>
              <a:rPr lang="de-DE" sz="1200" b="0" i="0" u="none" strike="noStrike" kern="1200" baseline="0">
                <a:solidFill>
                  <a:schemeClr val="tx1"/>
                </a:solidFill>
                <a:latin typeface="+mn-lt"/>
                <a:ea typeface="+mn-ea"/>
                <a:cs typeface="+mn-cs"/>
              </a:rPr>
              <a:t>zu erbringen. Daran schließt sich ein kurzes Gespräch mit den Studierenden</a:t>
            </a:r>
          </a:p>
          <a:p>
            <a:r>
              <a:rPr lang="de-DE" sz="1200" b="0" i="0" u="none" strike="noStrike" kern="1200" baseline="0">
                <a:solidFill>
                  <a:schemeClr val="tx1"/>
                </a:solidFill>
                <a:latin typeface="+mn-lt"/>
                <a:ea typeface="+mn-ea"/>
                <a:cs typeface="+mn-cs"/>
              </a:rPr>
              <a:t>an (ca. 5 Minuten), während die Kommission Sie im Nebenraum zu einem 30-</a:t>
            </a:r>
          </a:p>
          <a:p>
            <a:r>
              <a:rPr lang="en-US" sz="1200" b="0" i="0" u="none" strike="noStrike" kern="1200" baseline="0">
                <a:solidFill>
                  <a:schemeClr val="tx1"/>
                </a:solidFill>
                <a:latin typeface="+mn-lt"/>
                <a:ea typeface="+mn-ea"/>
                <a:cs typeface="+mn-cs"/>
              </a:rPr>
              <a:t>minütiges </a:t>
            </a:r>
            <a:r>
              <a:rPr lang="en-US" sz="1200" b="1" i="0" u="none" strike="noStrike" kern="1200" baseline="0">
                <a:solidFill>
                  <a:schemeClr val="tx1"/>
                </a:solidFill>
                <a:latin typeface="+mn-lt"/>
                <a:ea typeface="+mn-ea"/>
                <a:cs typeface="+mn-cs"/>
              </a:rPr>
              <a:t>Gespräch </a:t>
            </a:r>
            <a:r>
              <a:rPr lang="en-US" sz="1200" b="0" i="0" u="none" strike="noStrike" kern="1200" baseline="0">
                <a:solidFill>
                  <a:schemeClr val="tx1"/>
                </a:solidFill>
                <a:latin typeface="+mn-lt"/>
                <a:ea typeface="+mn-ea"/>
                <a:cs typeface="+mn-cs"/>
              </a:rPr>
              <a:t>erwartet</a:t>
            </a:r>
            <a:r>
              <a:rPr lang="en-US" sz="1200" b="1" i="0" u="none" strike="noStrike" kern="1200" baseline="0">
                <a:solidFill>
                  <a:schemeClr val="tx1"/>
                </a:solidFill>
                <a:latin typeface="+mn-lt"/>
                <a:ea typeface="+mn-ea"/>
                <a:cs typeface="+mn-cs"/>
              </a:rPr>
              <a:t>.</a:t>
            </a:r>
            <a:endParaRPr lang="de-CH" sz="1200" i="1">
              <a:solidFill>
                <a:schemeClr val="tx1"/>
              </a:solidFill>
              <a:latin typeface="Times New Roman" panose="02020603050405020304" pitchFamily="18" charset="0"/>
              <a:cs typeface="Times New Roman" panose="02020603050405020304" pitchFamily="18" charset="0"/>
            </a:endParaRPr>
          </a:p>
          <a:p>
            <a:endParaRPr lang="de-CH" sz="1200" i="1">
              <a:solidFill>
                <a:schemeClr val="tx1"/>
              </a:solidFill>
              <a:latin typeface="Times New Roman" panose="02020603050405020304" pitchFamily="18" charset="0"/>
              <a:cs typeface="Times New Roman" panose="02020603050405020304" pitchFamily="18" charset="0"/>
            </a:endParaRPr>
          </a:p>
          <a:p>
            <a:r>
              <a:rPr lang="de-CH" sz="1200" i="1">
                <a:solidFill>
                  <a:schemeClr val="tx1"/>
                </a:solidFill>
                <a:latin typeface="Times New Roman" panose="02020603050405020304" pitchFamily="18" charset="0"/>
                <a:cs typeface="Times New Roman" panose="02020603050405020304" pitchFamily="18" charset="0"/>
              </a:rPr>
              <a:t>Herzlich willkommen zur Einführung in die Vorlesung </a:t>
            </a:r>
            <a:r>
              <a:rPr lang="en-US" sz="1200" b="1">
                <a:latin typeface="Arial" panose="020B0604020202020204" pitchFamily="34" charset="0"/>
                <a:cs typeface="Arial" panose="020B0604020202020204" pitchFamily="34" charset="0"/>
              </a:rPr>
              <a:t>Pädagogische Psychologie des Lehrens und Lernens</a:t>
            </a:r>
          </a:p>
          <a:p>
            <a:r>
              <a:rPr lang="de-DE" sz="1200">
                <a:latin typeface="Arial" panose="020B0604020202020204" pitchFamily="34" charset="0"/>
                <a:cs typeface="Arial" panose="020B0604020202020204" pitchFamily="34" charset="0"/>
              </a:rPr>
              <a:t> im Psychologischen Teil des Erziehungswissenschaftlichen Studiums im Lehramt.</a:t>
            </a:r>
          </a:p>
          <a:p>
            <a:endParaRPr lang="de-DE" sz="1200">
              <a:latin typeface="Arial" panose="020B0604020202020204" pitchFamily="34" charset="0"/>
              <a:cs typeface="Arial" panose="020B0604020202020204" pitchFamily="34" charset="0"/>
            </a:endParaRPr>
          </a:p>
          <a:p>
            <a:r>
              <a:rPr lang="de-DE" sz="1200">
                <a:latin typeface="Arial" panose="020B0604020202020204" pitchFamily="34" charset="0"/>
                <a:cs typeface="Arial" panose="020B0604020202020204" pitchFamily="34" charset="0"/>
              </a:rPr>
              <a:t>Sie</a:t>
            </a:r>
            <a:r>
              <a:rPr lang="de-DE" sz="1200" baseline="0">
                <a:latin typeface="Arial" panose="020B0604020202020204" pitchFamily="34" charset="0"/>
                <a:cs typeface="Arial" panose="020B0604020202020204" pitchFamily="34" charset="0"/>
              </a:rPr>
              <a:t> möchten Lehrerinnen und Lehrer werden. In dieser Vorlesung werden wir uns über sechs Vorlesungen hinweg mit der pädagogischen Psychologie des Lehrens und Lernens beschäftigen.</a:t>
            </a:r>
          </a:p>
          <a:p>
            <a:r>
              <a:rPr lang="de-CH" sz="1200" i="1" baseline="0">
                <a:solidFill>
                  <a:schemeClr val="tx1"/>
                </a:solidFill>
                <a:latin typeface="Times New Roman" panose="02020603050405020304" pitchFamily="18" charset="0"/>
                <a:cs typeface="Times New Roman" panose="02020603050405020304" pitchFamily="18" charset="0"/>
              </a:rPr>
              <a:t>Heute stellen ich Ihnen als erstes vor, welche Inhalte wir in den sechs Vorlesungen behandeln werden.</a:t>
            </a:r>
          </a:p>
          <a:p>
            <a:r>
              <a:rPr lang="de-CH" sz="1200" i="1" baseline="0">
                <a:solidFill>
                  <a:schemeClr val="tx1"/>
                </a:solidFill>
                <a:latin typeface="Times New Roman" panose="02020603050405020304" pitchFamily="18" charset="0"/>
                <a:cs typeface="Times New Roman" panose="02020603050405020304" pitchFamily="18" charset="0"/>
              </a:rPr>
              <a:t>Um Ihnen einen Überblick über die Inhalte zu geben...</a:t>
            </a:r>
            <a:endParaRPr lang="en-US" sz="1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710486-469B-4E3B-A157-159A85BB2036}" type="slidenum">
              <a:rPr lang="de-CH" smtClean="0"/>
              <a:t>1</a:t>
            </a:fld>
            <a:endParaRPr lang="de-CH"/>
          </a:p>
        </p:txBody>
      </p:sp>
    </p:spTree>
    <p:extLst>
      <p:ext uri="{BB962C8B-B14F-4D97-AF65-F5344CB8AC3E}">
        <p14:creationId xmlns:p14="http://schemas.microsoft.com/office/powerpoint/2010/main" val="4118555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a:t>There is no left-skewed distribution of p-values.</a:t>
            </a:r>
          </a:p>
          <a:p>
            <a:pPr marL="0" marR="0" indent="0" algn="l" defTabSz="914400" rtl="0" eaLnBrk="1" fontAlgn="auto" latinLnBrk="0" hangingPunct="1">
              <a:lnSpc>
                <a:spcPct val="100000"/>
              </a:lnSpc>
              <a:spcBef>
                <a:spcPts val="0"/>
              </a:spcBef>
              <a:spcAft>
                <a:spcPts val="0"/>
              </a:spcAft>
              <a:buClrTx/>
              <a:buSzTx/>
              <a:buFontTx/>
              <a:buNone/>
              <a:tabLst/>
              <a:defRPr/>
            </a:pPr>
            <a:r>
              <a:rPr lang="de-CH"/>
              <a:t>/outcomes</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688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Repeated</a:t>
            </a:r>
            <a:r>
              <a:rPr lang="de-CH" baseline="0" dirty="0"/>
              <a:t> </a:t>
            </a:r>
            <a:r>
              <a:rPr lang="de-CH" baseline="0" dirty="0" err="1"/>
              <a:t>measures</a:t>
            </a:r>
            <a:r>
              <a:rPr lang="de-CH" baseline="0" dirty="0"/>
              <a:t> t-tests </a:t>
            </a:r>
            <a:r>
              <a:rPr lang="de-CH" baseline="0" dirty="0" err="1"/>
              <a:t>are</a:t>
            </a:r>
            <a:r>
              <a:rPr lang="de-CH" baseline="0" dirty="0"/>
              <a:t> </a:t>
            </a:r>
            <a:r>
              <a:rPr lang="de-CH" baseline="0" dirty="0" err="1"/>
              <a:t>conducted</a:t>
            </a:r>
            <a:r>
              <a:rPr lang="de-CH" baseline="0" dirty="0"/>
              <a:t> </a:t>
            </a:r>
            <a:r>
              <a:rPr lang="de-CH" baseline="0" dirty="0" err="1"/>
              <a:t>and</a:t>
            </a:r>
            <a:endParaRPr lang="de-CH" dirty="0"/>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For</a:t>
            </a:r>
            <a:r>
              <a:rPr lang="de-CH" dirty="0"/>
              <a:t> </a:t>
            </a:r>
            <a:r>
              <a:rPr lang="de-CH" dirty="0" err="1"/>
              <a:t>learning</a:t>
            </a:r>
            <a:r>
              <a:rPr lang="de-CH" dirty="0"/>
              <a:t> </a:t>
            </a:r>
            <a:r>
              <a:rPr lang="de-CH" dirty="0" err="1"/>
              <a:t>gains</a:t>
            </a:r>
            <a:r>
              <a:rPr lang="de-CH" dirty="0"/>
              <a:t> </a:t>
            </a:r>
            <a:r>
              <a:rPr lang="de-CH" dirty="0" err="1"/>
              <a:t>under</a:t>
            </a:r>
            <a:r>
              <a:rPr lang="de-CH" dirty="0"/>
              <a:t> </a:t>
            </a:r>
            <a:r>
              <a:rPr lang="de-CH" dirty="0" err="1"/>
              <a:t>teaching</a:t>
            </a:r>
            <a:r>
              <a:rPr lang="de-CH" dirty="0"/>
              <a:t> </a:t>
            </a:r>
            <a:r>
              <a:rPr lang="de-CH" dirty="0" err="1"/>
              <a:t>method</a:t>
            </a:r>
            <a:r>
              <a:rPr lang="de-CH" dirty="0"/>
              <a:t> A, </a:t>
            </a:r>
            <a:r>
              <a:rPr lang="de-CH" dirty="0" err="1"/>
              <a:t>there</a:t>
            </a:r>
            <a:r>
              <a:rPr lang="de-CH" dirty="0"/>
              <a:t> </a:t>
            </a:r>
            <a:r>
              <a:rPr lang="de-CH" dirty="0" err="1"/>
              <a:t>is</a:t>
            </a:r>
            <a:r>
              <a:rPr lang="de-CH" dirty="0"/>
              <a:t> a p-</a:t>
            </a:r>
            <a:r>
              <a:rPr lang="de-CH" dirty="0" err="1"/>
              <a:t>value</a:t>
            </a:r>
            <a:r>
              <a:rPr lang="de-CH" dirty="0"/>
              <a:t> </a:t>
            </a:r>
            <a:r>
              <a:rPr lang="de-CH" dirty="0" err="1"/>
              <a:t>below</a:t>
            </a:r>
            <a:r>
              <a:rPr lang="de-CH" dirty="0"/>
              <a:t> .05.</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latin typeface="Arial" panose="020B0604020202020204" pitchFamily="34" charset="0"/>
                <a:cs typeface="Arial" panose="020B0604020202020204" pitchFamily="34" charset="0"/>
              </a:rPr>
              <a:t>For</a:t>
            </a:r>
            <a:r>
              <a:rPr lang="de-CH" dirty="0">
                <a:latin typeface="Arial" panose="020B0604020202020204" pitchFamily="34" charset="0"/>
                <a:cs typeface="Arial" panose="020B0604020202020204" pitchFamily="34" charset="0"/>
              </a:rPr>
              <a:t> </a:t>
            </a:r>
            <a:r>
              <a:rPr lang="de-CH" dirty="0" err="1"/>
              <a:t>learning</a:t>
            </a:r>
            <a:r>
              <a:rPr lang="de-CH" dirty="0"/>
              <a:t> </a:t>
            </a:r>
            <a:r>
              <a:rPr lang="de-CH" dirty="0" err="1"/>
              <a:t>gains</a:t>
            </a:r>
            <a:r>
              <a:rPr lang="de-CH" dirty="0"/>
              <a:t> </a:t>
            </a:r>
            <a:r>
              <a:rPr lang="de-CH" dirty="0" err="1"/>
              <a:t>under</a:t>
            </a:r>
            <a:r>
              <a:rPr lang="de-CH" dirty="0"/>
              <a:t> </a:t>
            </a:r>
            <a:r>
              <a:rPr lang="de-CH" dirty="0" err="1"/>
              <a:t>teaching</a:t>
            </a:r>
            <a:r>
              <a:rPr lang="de-CH" dirty="0"/>
              <a:t> </a:t>
            </a:r>
            <a:r>
              <a:rPr lang="de-CH" dirty="0" err="1"/>
              <a:t>method</a:t>
            </a:r>
            <a:r>
              <a:rPr lang="de-CH" dirty="0"/>
              <a:t> B, </a:t>
            </a:r>
            <a:r>
              <a:rPr lang="de-CH" dirty="0" err="1"/>
              <a:t>there</a:t>
            </a:r>
            <a:r>
              <a:rPr lang="de-CH" dirty="0"/>
              <a:t> </a:t>
            </a:r>
            <a:r>
              <a:rPr lang="de-CH" dirty="0" err="1"/>
              <a:t>is</a:t>
            </a:r>
            <a:r>
              <a:rPr lang="de-CH" dirty="0"/>
              <a:t> a p-</a:t>
            </a:r>
            <a:r>
              <a:rPr lang="de-CH" dirty="0" err="1"/>
              <a:t>value</a:t>
            </a:r>
            <a:r>
              <a:rPr lang="de-CH" dirty="0"/>
              <a:t> </a:t>
            </a:r>
            <a:r>
              <a:rPr lang="de-CH" dirty="0" err="1"/>
              <a:t>above</a:t>
            </a:r>
            <a:r>
              <a:rPr lang="de-CH" dirty="0"/>
              <a:t> .05.</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interpretation</a:t>
            </a:r>
            <a:r>
              <a:rPr lang="de-CH" dirty="0"/>
              <a:t> </a:t>
            </a:r>
            <a:r>
              <a:rPr lang="de-CH" dirty="0" err="1"/>
              <a:t>is</a:t>
            </a:r>
            <a:r>
              <a:rPr lang="de-CH" baseline="0" dirty="0"/>
              <a:t> </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i="1" dirty="0">
                <a:solidFill>
                  <a:schemeClr val="tx2">
                    <a:lumMod val="60000"/>
                    <a:lumOff val="40000"/>
                  </a:schemeClr>
                </a:solidFill>
                <a:latin typeface="Arial" panose="020B0604020202020204" pitchFamily="34" charset="0"/>
                <a:cs typeface="Arial" panose="020B0604020202020204" pitchFamily="34" charset="0"/>
              </a:rPr>
              <a:t>«</a:t>
            </a:r>
            <a:r>
              <a:rPr lang="de-CH" i="1" dirty="0" err="1">
                <a:solidFill>
                  <a:schemeClr val="tx2">
                    <a:lumMod val="60000"/>
                    <a:lumOff val="40000"/>
                  </a:schemeClr>
                </a:solidFill>
                <a:latin typeface="Arial" panose="020B0604020202020204" pitchFamily="34" charset="0"/>
                <a:cs typeface="Arial" panose="020B0604020202020204" pitchFamily="34" charset="0"/>
              </a:rPr>
              <a:t>Under</a:t>
            </a:r>
            <a:r>
              <a:rPr lang="de-CH" i="1" dirty="0">
                <a:solidFill>
                  <a:schemeClr val="tx2">
                    <a:lumMod val="60000"/>
                    <a:lumOff val="40000"/>
                  </a:schemeClr>
                </a:solidFill>
                <a:latin typeface="Arial" panose="020B0604020202020204" pitchFamily="34" charset="0"/>
                <a:cs typeface="Arial" panose="020B0604020202020204" pitchFamily="34" charset="0"/>
              </a:rPr>
              <a:t> Teaching </a:t>
            </a:r>
            <a:r>
              <a:rPr lang="de-CH" i="1" dirty="0" err="1">
                <a:solidFill>
                  <a:schemeClr val="tx2">
                    <a:lumMod val="60000"/>
                    <a:lumOff val="40000"/>
                  </a:schemeClr>
                </a:solidFill>
                <a:latin typeface="Arial" panose="020B0604020202020204" pitchFamily="34" charset="0"/>
                <a:cs typeface="Arial" panose="020B0604020202020204" pitchFamily="34" charset="0"/>
              </a:rPr>
              <a:t>method</a:t>
            </a:r>
            <a:r>
              <a:rPr lang="de-CH" i="1" dirty="0">
                <a:solidFill>
                  <a:schemeClr val="tx2">
                    <a:lumMod val="60000"/>
                    <a:lumOff val="40000"/>
                  </a:schemeClr>
                </a:solidFill>
                <a:latin typeface="Arial" panose="020B0604020202020204" pitchFamily="34" charset="0"/>
                <a:cs typeface="Arial" panose="020B0604020202020204" pitchFamily="34" charset="0"/>
              </a:rPr>
              <a:t> B </a:t>
            </a:r>
            <a:r>
              <a:rPr lang="de-CH" i="1" dirty="0" err="1">
                <a:solidFill>
                  <a:schemeClr val="tx2">
                    <a:lumMod val="60000"/>
                    <a:lumOff val="40000"/>
                  </a:schemeClr>
                </a:solidFill>
                <a:latin typeface="Arial" panose="020B0604020202020204" pitchFamily="34" charset="0"/>
                <a:cs typeface="Arial" panose="020B0604020202020204" pitchFamily="34" charset="0"/>
              </a:rPr>
              <a:t>there</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were</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no</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learning</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gains</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teaching</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method</a:t>
            </a:r>
            <a:r>
              <a:rPr lang="de-CH" i="1" dirty="0">
                <a:solidFill>
                  <a:schemeClr val="tx2">
                    <a:lumMod val="60000"/>
                    <a:lumOff val="40000"/>
                  </a:schemeClr>
                </a:solidFill>
                <a:latin typeface="Arial" panose="020B0604020202020204" pitchFamily="34" charset="0"/>
                <a:cs typeface="Arial" panose="020B0604020202020204" pitchFamily="34" charset="0"/>
              </a:rPr>
              <a:t> A </a:t>
            </a:r>
            <a:r>
              <a:rPr lang="de-CH" i="1" dirty="0" err="1">
                <a:solidFill>
                  <a:schemeClr val="tx2">
                    <a:lumMod val="60000"/>
                    <a:lumOff val="40000"/>
                  </a:schemeClr>
                </a:solidFill>
                <a:latin typeface="Arial" panose="020B0604020202020204" pitchFamily="34" charset="0"/>
                <a:cs typeface="Arial" panose="020B0604020202020204" pitchFamily="34" charset="0"/>
              </a:rPr>
              <a:t>works</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better</a:t>
            </a:r>
            <a:r>
              <a:rPr lang="de-CH" i="1" dirty="0">
                <a:solidFill>
                  <a:schemeClr val="tx2">
                    <a:lumMod val="60000"/>
                    <a:lumOff val="40000"/>
                  </a:schemeClr>
                </a:solidFill>
                <a:latin typeface="Arial" panose="020B0604020202020204" pitchFamily="34" charset="0"/>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There</a:t>
            </a:r>
            <a:r>
              <a:rPr lang="de-CH" dirty="0"/>
              <a:t> </a:t>
            </a:r>
            <a:r>
              <a:rPr lang="de-CH" dirty="0" err="1"/>
              <a:t>are</a:t>
            </a:r>
            <a:r>
              <a:rPr lang="de-CH" dirty="0"/>
              <a:t> </a:t>
            </a:r>
            <a:r>
              <a:rPr lang="de-CH" dirty="0" err="1"/>
              <a:t>two</a:t>
            </a:r>
            <a:r>
              <a:rPr lang="de-CH" dirty="0"/>
              <a:t> </a:t>
            </a:r>
            <a:r>
              <a:rPr lang="de-CH" dirty="0" err="1"/>
              <a:t>common</a:t>
            </a:r>
            <a:r>
              <a:rPr lang="de-CH" dirty="0"/>
              <a:t> </a:t>
            </a:r>
            <a:r>
              <a:rPr lang="de-CH" dirty="0" err="1"/>
              <a:t>misinterpretations</a:t>
            </a:r>
            <a:r>
              <a:rPr lang="de-CH" dirty="0"/>
              <a:t> </a:t>
            </a:r>
            <a:r>
              <a:rPr lang="de-CH" dirty="0" err="1"/>
              <a:t>of</a:t>
            </a:r>
            <a:r>
              <a:rPr lang="de-CH" dirty="0"/>
              <a:t> p-</a:t>
            </a:r>
            <a:r>
              <a:rPr lang="de-CH" dirty="0" err="1"/>
              <a:t>values</a:t>
            </a:r>
            <a:r>
              <a:rPr lang="de-CH" dirty="0"/>
              <a:t> &gt; .05 in </a:t>
            </a:r>
            <a:r>
              <a:rPr lang="de-CH" dirty="0" err="1"/>
              <a:t>this</a:t>
            </a:r>
            <a:r>
              <a:rPr lang="de-CH" dirty="0"/>
              <a:t> </a:t>
            </a:r>
            <a:r>
              <a:rPr lang="de-CH" dirty="0" err="1"/>
              <a:t>interpretation</a:t>
            </a:r>
            <a:r>
              <a:rPr lang="de-CH"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1961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Repeated</a:t>
            </a:r>
            <a:r>
              <a:rPr lang="de-CH" baseline="0" dirty="0"/>
              <a:t> </a:t>
            </a:r>
            <a:r>
              <a:rPr lang="de-CH" baseline="0" dirty="0" err="1"/>
              <a:t>measures</a:t>
            </a:r>
            <a:r>
              <a:rPr lang="de-CH" baseline="0" dirty="0"/>
              <a:t> t-tests </a:t>
            </a:r>
            <a:r>
              <a:rPr lang="de-CH" baseline="0" dirty="0" err="1"/>
              <a:t>are</a:t>
            </a:r>
            <a:r>
              <a:rPr lang="de-CH" baseline="0" dirty="0"/>
              <a:t> </a:t>
            </a:r>
            <a:r>
              <a:rPr lang="de-CH" baseline="0" dirty="0" err="1"/>
              <a:t>conducted</a:t>
            </a:r>
            <a:r>
              <a:rPr lang="de-CH" baseline="0" dirty="0"/>
              <a:t> </a:t>
            </a:r>
            <a:r>
              <a:rPr lang="de-CH" baseline="0" dirty="0" err="1"/>
              <a:t>and</a:t>
            </a:r>
            <a:endParaRPr lang="de-CH" dirty="0"/>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For</a:t>
            </a:r>
            <a:r>
              <a:rPr lang="de-CH" dirty="0"/>
              <a:t> </a:t>
            </a:r>
            <a:r>
              <a:rPr lang="de-CH" dirty="0" err="1"/>
              <a:t>learning</a:t>
            </a:r>
            <a:r>
              <a:rPr lang="de-CH" dirty="0"/>
              <a:t> </a:t>
            </a:r>
            <a:r>
              <a:rPr lang="de-CH" dirty="0" err="1"/>
              <a:t>gains</a:t>
            </a:r>
            <a:r>
              <a:rPr lang="de-CH" dirty="0"/>
              <a:t> </a:t>
            </a:r>
            <a:r>
              <a:rPr lang="de-CH" dirty="0" err="1"/>
              <a:t>under</a:t>
            </a:r>
            <a:r>
              <a:rPr lang="de-CH" dirty="0"/>
              <a:t> </a:t>
            </a:r>
            <a:r>
              <a:rPr lang="de-CH" dirty="0" err="1"/>
              <a:t>teaching</a:t>
            </a:r>
            <a:r>
              <a:rPr lang="de-CH" dirty="0"/>
              <a:t> </a:t>
            </a:r>
            <a:r>
              <a:rPr lang="de-CH" dirty="0" err="1"/>
              <a:t>method</a:t>
            </a:r>
            <a:r>
              <a:rPr lang="de-CH" dirty="0"/>
              <a:t> A, </a:t>
            </a:r>
            <a:r>
              <a:rPr lang="de-CH" dirty="0" err="1"/>
              <a:t>there</a:t>
            </a:r>
            <a:r>
              <a:rPr lang="de-CH" dirty="0"/>
              <a:t> </a:t>
            </a:r>
            <a:r>
              <a:rPr lang="de-CH" dirty="0" err="1"/>
              <a:t>is</a:t>
            </a:r>
            <a:r>
              <a:rPr lang="de-CH" dirty="0"/>
              <a:t> a p-</a:t>
            </a:r>
            <a:r>
              <a:rPr lang="de-CH" dirty="0" err="1"/>
              <a:t>value</a:t>
            </a:r>
            <a:r>
              <a:rPr lang="de-CH" dirty="0"/>
              <a:t> </a:t>
            </a:r>
            <a:r>
              <a:rPr lang="de-CH" dirty="0" err="1"/>
              <a:t>below</a:t>
            </a:r>
            <a:r>
              <a:rPr lang="de-CH" dirty="0"/>
              <a:t> .05.</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latin typeface="Arial" panose="020B0604020202020204" pitchFamily="34" charset="0"/>
                <a:cs typeface="Arial" panose="020B0604020202020204" pitchFamily="34" charset="0"/>
              </a:rPr>
              <a:t>For</a:t>
            </a:r>
            <a:r>
              <a:rPr lang="de-CH" dirty="0">
                <a:latin typeface="Arial" panose="020B0604020202020204" pitchFamily="34" charset="0"/>
                <a:cs typeface="Arial" panose="020B0604020202020204" pitchFamily="34" charset="0"/>
              </a:rPr>
              <a:t> </a:t>
            </a:r>
            <a:r>
              <a:rPr lang="de-CH" dirty="0" err="1"/>
              <a:t>learning</a:t>
            </a:r>
            <a:r>
              <a:rPr lang="de-CH" dirty="0"/>
              <a:t> </a:t>
            </a:r>
            <a:r>
              <a:rPr lang="de-CH" dirty="0" err="1"/>
              <a:t>gains</a:t>
            </a:r>
            <a:r>
              <a:rPr lang="de-CH" dirty="0"/>
              <a:t> </a:t>
            </a:r>
            <a:r>
              <a:rPr lang="de-CH" dirty="0" err="1"/>
              <a:t>under</a:t>
            </a:r>
            <a:r>
              <a:rPr lang="de-CH" dirty="0"/>
              <a:t> </a:t>
            </a:r>
            <a:r>
              <a:rPr lang="de-CH" dirty="0" err="1"/>
              <a:t>teaching</a:t>
            </a:r>
            <a:r>
              <a:rPr lang="de-CH" dirty="0"/>
              <a:t> </a:t>
            </a:r>
            <a:r>
              <a:rPr lang="de-CH" dirty="0" err="1"/>
              <a:t>method</a:t>
            </a:r>
            <a:r>
              <a:rPr lang="de-CH" dirty="0"/>
              <a:t> B, </a:t>
            </a:r>
            <a:r>
              <a:rPr lang="de-CH" dirty="0" err="1"/>
              <a:t>there</a:t>
            </a:r>
            <a:r>
              <a:rPr lang="de-CH" dirty="0"/>
              <a:t> </a:t>
            </a:r>
            <a:r>
              <a:rPr lang="de-CH" dirty="0" err="1"/>
              <a:t>is</a:t>
            </a:r>
            <a:r>
              <a:rPr lang="de-CH" dirty="0"/>
              <a:t> a p-</a:t>
            </a:r>
            <a:r>
              <a:rPr lang="de-CH" dirty="0" err="1"/>
              <a:t>value</a:t>
            </a:r>
            <a:r>
              <a:rPr lang="de-CH" dirty="0"/>
              <a:t> </a:t>
            </a:r>
            <a:r>
              <a:rPr lang="de-CH" dirty="0" err="1"/>
              <a:t>above</a:t>
            </a:r>
            <a:r>
              <a:rPr lang="de-CH" dirty="0"/>
              <a:t> .05.</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interpretation</a:t>
            </a:r>
            <a:r>
              <a:rPr lang="de-CH" dirty="0"/>
              <a:t> </a:t>
            </a:r>
            <a:r>
              <a:rPr lang="de-CH" dirty="0" err="1"/>
              <a:t>is</a:t>
            </a:r>
            <a:r>
              <a:rPr lang="de-CH" baseline="0" dirty="0"/>
              <a:t> </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i="1" dirty="0">
                <a:solidFill>
                  <a:schemeClr val="tx2">
                    <a:lumMod val="60000"/>
                    <a:lumOff val="40000"/>
                  </a:schemeClr>
                </a:solidFill>
                <a:latin typeface="Arial" panose="020B0604020202020204" pitchFamily="34" charset="0"/>
                <a:cs typeface="Arial" panose="020B0604020202020204" pitchFamily="34" charset="0"/>
              </a:rPr>
              <a:t>«</a:t>
            </a:r>
            <a:r>
              <a:rPr lang="de-CH" i="1" dirty="0" err="1">
                <a:solidFill>
                  <a:schemeClr val="tx2">
                    <a:lumMod val="60000"/>
                    <a:lumOff val="40000"/>
                  </a:schemeClr>
                </a:solidFill>
                <a:latin typeface="Arial" panose="020B0604020202020204" pitchFamily="34" charset="0"/>
                <a:cs typeface="Arial" panose="020B0604020202020204" pitchFamily="34" charset="0"/>
              </a:rPr>
              <a:t>Under</a:t>
            </a:r>
            <a:r>
              <a:rPr lang="de-CH" i="1" dirty="0">
                <a:solidFill>
                  <a:schemeClr val="tx2">
                    <a:lumMod val="60000"/>
                    <a:lumOff val="40000"/>
                  </a:schemeClr>
                </a:solidFill>
                <a:latin typeface="Arial" panose="020B0604020202020204" pitchFamily="34" charset="0"/>
                <a:cs typeface="Arial" panose="020B0604020202020204" pitchFamily="34" charset="0"/>
              </a:rPr>
              <a:t> Teaching </a:t>
            </a:r>
            <a:r>
              <a:rPr lang="de-CH" i="1" dirty="0" err="1">
                <a:solidFill>
                  <a:schemeClr val="tx2">
                    <a:lumMod val="60000"/>
                    <a:lumOff val="40000"/>
                  </a:schemeClr>
                </a:solidFill>
                <a:latin typeface="Arial" panose="020B0604020202020204" pitchFamily="34" charset="0"/>
                <a:cs typeface="Arial" panose="020B0604020202020204" pitchFamily="34" charset="0"/>
              </a:rPr>
              <a:t>method</a:t>
            </a:r>
            <a:r>
              <a:rPr lang="de-CH" i="1" dirty="0">
                <a:solidFill>
                  <a:schemeClr val="tx2">
                    <a:lumMod val="60000"/>
                    <a:lumOff val="40000"/>
                  </a:schemeClr>
                </a:solidFill>
                <a:latin typeface="Arial" panose="020B0604020202020204" pitchFamily="34" charset="0"/>
                <a:cs typeface="Arial" panose="020B0604020202020204" pitchFamily="34" charset="0"/>
              </a:rPr>
              <a:t> B </a:t>
            </a:r>
            <a:r>
              <a:rPr lang="de-CH" i="1" dirty="0" err="1">
                <a:solidFill>
                  <a:schemeClr val="tx2">
                    <a:lumMod val="60000"/>
                    <a:lumOff val="40000"/>
                  </a:schemeClr>
                </a:solidFill>
                <a:latin typeface="Arial" panose="020B0604020202020204" pitchFamily="34" charset="0"/>
                <a:cs typeface="Arial" panose="020B0604020202020204" pitchFamily="34" charset="0"/>
              </a:rPr>
              <a:t>there</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were</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no</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learning</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gains</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teaching</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method</a:t>
            </a:r>
            <a:r>
              <a:rPr lang="de-CH" i="1" dirty="0">
                <a:solidFill>
                  <a:schemeClr val="tx2">
                    <a:lumMod val="60000"/>
                    <a:lumOff val="40000"/>
                  </a:schemeClr>
                </a:solidFill>
                <a:latin typeface="Arial" panose="020B0604020202020204" pitchFamily="34" charset="0"/>
                <a:cs typeface="Arial" panose="020B0604020202020204" pitchFamily="34" charset="0"/>
              </a:rPr>
              <a:t> A </a:t>
            </a:r>
            <a:r>
              <a:rPr lang="de-CH" i="1" dirty="0" err="1">
                <a:solidFill>
                  <a:schemeClr val="tx2">
                    <a:lumMod val="60000"/>
                    <a:lumOff val="40000"/>
                  </a:schemeClr>
                </a:solidFill>
                <a:latin typeface="Arial" panose="020B0604020202020204" pitchFamily="34" charset="0"/>
                <a:cs typeface="Arial" panose="020B0604020202020204" pitchFamily="34" charset="0"/>
              </a:rPr>
              <a:t>works</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better</a:t>
            </a:r>
            <a:r>
              <a:rPr lang="de-CH" i="1" dirty="0">
                <a:solidFill>
                  <a:schemeClr val="tx2">
                    <a:lumMod val="60000"/>
                    <a:lumOff val="40000"/>
                  </a:schemeClr>
                </a:solidFill>
                <a:latin typeface="Arial" panose="020B0604020202020204" pitchFamily="34" charset="0"/>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There</a:t>
            </a:r>
            <a:r>
              <a:rPr lang="de-CH" dirty="0"/>
              <a:t> </a:t>
            </a:r>
            <a:r>
              <a:rPr lang="de-CH" dirty="0" err="1"/>
              <a:t>are</a:t>
            </a:r>
            <a:r>
              <a:rPr lang="de-CH" dirty="0"/>
              <a:t> </a:t>
            </a:r>
            <a:r>
              <a:rPr lang="de-CH" dirty="0" err="1"/>
              <a:t>two</a:t>
            </a:r>
            <a:r>
              <a:rPr lang="de-CH" dirty="0"/>
              <a:t> </a:t>
            </a:r>
            <a:r>
              <a:rPr lang="de-CH" dirty="0" err="1"/>
              <a:t>common</a:t>
            </a:r>
            <a:r>
              <a:rPr lang="de-CH" dirty="0"/>
              <a:t> </a:t>
            </a:r>
            <a:r>
              <a:rPr lang="de-CH" dirty="0" err="1"/>
              <a:t>misinterpretations</a:t>
            </a:r>
            <a:r>
              <a:rPr lang="de-CH" dirty="0"/>
              <a:t> </a:t>
            </a:r>
            <a:r>
              <a:rPr lang="de-CH" dirty="0" err="1"/>
              <a:t>of</a:t>
            </a:r>
            <a:r>
              <a:rPr lang="de-CH" dirty="0"/>
              <a:t> p-</a:t>
            </a:r>
            <a:r>
              <a:rPr lang="de-CH" dirty="0" err="1"/>
              <a:t>values</a:t>
            </a:r>
            <a:r>
              <a:rPr lang="de-CH" dirty="0"/>
              <a:t> &gt; .05 in </a:t>
            </a:r>
            <a:r>
              <a:rPr lang="de-CH" dirty="0" err="1"/>
              <a:t>this</a:t>
            </a:r>
            <a:r>
              <a:rPr lang="de-CH" dirty="0"/>
              <a:t> </a:t>
            </a:r>
            <a:r>
              <a:rPr lang="de-CH" dirty="0" err="1"/>
              <a:t>interpretation</a:t>
            </a:r>
            <a:r>
              <a:rPr lang="de-CH"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13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Repeated</a:t>
            </a:r>
            <a:r>
              <a:rPr lang="de-CH" baseline="0" dirty="0"/>
              <a:t> </a:t>
            </a:r>
            <a:r>
              <a:rPr lang="de-CH" baseline="0" dirty="0" err="1"/>
              <a:t>measures</a:t>
            </a:r>
            <a:r>
              <a:rPr lang="de-CH" baseline="0" dirty="0"/>
              <a:t> t-tests </a:t>
            </a:r>
            <a:r>
              <a:rPr lang="de-CH" baseline="0" dirty="0" err="1"/>
              <a:t>are</a:t>
            </a:r>
            <a:r>
              <a:rPr lang="de-CH" baseline="0" dirty="0"/>
              <a:t> </a:t>
            </a:r>
            <a:r>
              <a:rPr lang="de-CH" baseline="0" dirty="0" err="1"/>
              <a:t>conducted</a:t>
            </a:r>
            <a:r>
              <a:rPr lang="de-CH" baseline="0" dirty="0"/>
              <a:t> </a:t>
            </a:r>
            <a:r>
              <a:rPr lang="de-CH" baseline="0" dirty="0" err="1"/>
              <a:t>and</a:t>
            </a:r>
            <a:endParaRPr lang="de-CH" dirty="0"/>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For</a:t>
            </a:r>
            <a:r>
              <a:rPr lang="de-CH" dirty="0"/>
              <a:t> </a:t>
            </a:r>
            <a:r>
              <a:rPr lang="de-CH" dirty="0" err="1"/>
              <a:t>learning</a:t>
            </a:r>
            <a:r>
              <a:rPr lang="de-CH" dirty="0"/>
              <a:t> </a:t>
            </a:r>
            <a:r>
              <a:rPr lang="de-CH" dirty="0" err="1"/>
              <a:t>gains</a:t>
            </a:r>
            <a:r>
              <a:rPr lang="de-CH" dirty="0"/>
              <a:t> </a:t>
            </a:r>
            <a:r>
              <a:rPr lang="de-CH" dirty="0" err="1"/>
              <a:t>under</a:t>
            </a:r>
            <a:r>
              <a:rPr lang="de-CH" dirty="0"/>
              <a:t> </a:t>
            </a:r>
            <a:r>
              <a:rPr lang="de-CH" dirty="0" err="1"/>
              <a:t>teaching</a:t>
            </a:r>
            <a:r>
              <a:rPr lang="de-CH" dirty="0"/>
              <a:t> </a:t>
            </a:r>
            <a:r>
              <a:rPr lang="de-CH" dirty="0" err="1"/>
              <a:t>method</a:t>
            </a:r>
            <a:r>
              <a:rPr lang="de-CH" dirty="0"/>
              <a:t> A, </a:t>
            </a:r>
            <a:r>
              <a:rPr lang="de-CH" dirty="0" err="1"/>
              <a:t>there</a:t>
            </a:r>
            <a:r>
              <a:rPr lang="de-CH" dirty="0"/>
              <a:t> </a:t>
            </a:r>
            <a:r>
              <a:rPr lang="de-CH" dirty="0" err="1"/>
              <a:t>is</a:t>
            </a:r>
            <a:r>
              <a:rPr lang="de-CH" dirty="0"/>
              <a:t> a p-</a:t>
            </a:r>
            <a:r>
              <a:rPr lang="de-CH" dirty="0" err="1"/>
              <a:t>value</a:t>
            </a:r>
            <a:r>
              <a:rPr lang="de-CH" dirty="0"/>
              <a:t> </a:t>
            </a:r>
            <a:r>
              <a:rPr lang="de-CH" dirty="0" err="1"/>
              <a:t>below</a:t>
            </a:r>
            <a:r>
              <a:rPr lang="de-CH" dirty="0"/>
              <a:t> .05.</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latin typeface="Arial" panose="020B0604020202020204" pitchFamily="34" charset="0"/>
                <a:cs typeface="Arial" panose="020B0604020202020204" pitchFamily="34" charset="0"/>
              </a:rPr>
              <a:t>For</a:t>
            </a:r>
            <a:r>
              <a:rPr lang="de-CH" dirty="0">
                <a:latin typeface="Arial" panose="020B0604020202020204" pitchFamily="34" charset="0"/>
                <a:cs typeface="Arial" panose="020B0604020202020204" pitchFamily="34" charset="0"/>
              </a:rPr>
              <a:t> </a:t>
            </a:r>
            <a:r>
              <a:rPr lang="de-CH" dirty="0" err="1"/>
              <a:t>learning</a:t>
            </a:r>
            <a:r>
              <a:rPr lang="de-CH" dirty="0"/>
              <a:t> </a:t>
            </a:r>
            <a:r>
              <a:rPr lang="de-CH" dirty="0" err="1"/>
              <a:t>gains</a:t>
            </a:r>
            <a:r>
              <a:rPr lang="de-CH" dirty="0"/>
              <a:t> </a:t>
            </a:r>
            <a:r>
              <a:rPr lang="de-CH" dirty="0" err="1"/>
              <a:t>under</a:t>
            </a:r>
            <a:r>
              <a:rPr lang="de-CH" dirty="0"/>
              <a:t> </a:t>
            </a:r>
            <a:r>
              <a:rPr lang="de-CH" dirty="0" err="1"/>
              <a:t>teaching</a:t>
            </a:r>
            <a:r>
              <a:rPr lang="de-CH" dirty="0"/>
              <a:t> </a:t>
            </a:r>
            <a:r>
              <a:rPr lang="de-CH" dirty="0" err="1"/>
              <a:t>method</a:t>
            </a:r>
            <a:r>
              <a:rPr lang="de-CH" dirty="0"/>
              <a:t> B, </a:t>
            </a:r>
            <a:r>
              <a:rPr lang="de-CH" dirty="0" err="1"/>
              <a:t>there</a:t>
            </a:r>
            <a:r>
              <a:rPr lang="de-CH" dirty="0"/>
              <a:t> </a:t>
            </a:r>
            <a:r>
              <a:rPr lang="de-CH" dirty="0" err="1"/>
              <a:t>is</a:t>
            </a:r>
            <a:r>
              <a:rPr lang="de-CH" dirty="0"/>
              <a:t> a p-</a:t>
            </a:r>
            <a:r>
              <a:rPr lang="de-CH" dirty="0" err="1"/>
              <a:t>value</a:t>
            </a:r>
            <a:r>
              <a:rPr lang="de-CH" dirty="0"/>
              <a:t> </a:t>
            </a:r>
            <a:r>
              <a:rPr lang="de-CH" dirty="0" err="1"/>
              <a:t>above</a:t>
            </a:r>
            <a:r>
              <a:rPr lang="de-CH" dirty="0"/>
              <a:t> .05.</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interpretation</a:t>
            </a:r>
            <a:r>
              <a:rPr lang="de-CH" dirty="0"/>
              <a:t> </a:t>
            </a:r>
            <a:r>
              <a:rPr lang="de-CH" dirty="0" err="1"/>
              <a:t>is</a:t>
            </a:r>
            <a:r>
              <a:rPr lang="de-CH" baseline="0" dirty="0"/>
              <a:t> </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i="1" dirty="0">
                <a:solidFill>
                  <a:schemeClr val="tx2">
                    <a:lumMod val="60000"/>
                    <a:lumOff val="40000"/>
                  </a:schemeClr>
                </a:solidFill>
                <a:latin typeface="Arial" panose="020B0604020202020204" pitchFamily="34" charset="0"/>
                <a:cs typeface="Arial" panose="020B0604020202020204" pitchFamily="34" charset="0"/>
              </a:rPr>
              <a:t>«</a:t>
            </a:r>
            <a:r>
              <a:rPr lang="de-CH" i="1" dirty="0" err="1">
                <a:solidFill>
                  <a:schemeClr val="tx2">
                    <a:lumMod val="60000"/>
                    <a:lumOff val="40000"/>
                  </a:schemeClr>
                </a:solidFill>
                <a:latin typeface="Arial" panose="020B0604020202020204" pitchFamily="34" charset="0"/>
                <a:cs typeface="Arial" panose="020B0604020202020204" pitchFamily="34" charset="0"/>
              </a:rPr>
              <a:t>Under</a:t>
            </a:r>
            <a:r>
              <a:rPr lang="de-CH" i="1" dirty="0">
                <a:solidFill>
                  <a:schemeClr val="tx2">
                    <a:lumMod val="60000"/>
                    <a:lumOff val="40000"/>
                  </a:schemeClr>
                </a:solidFill>
                <a:latin typeface="Arial" panose="020B0604020202020204" pitchFamily="34" charset="0"/>
                <a:cs typeface="Arial" panose="020B0604020202020204" pitchFamily="34" charset="0"/>
              </a:rPr>
              <a:t> Teaching </a:t>
            </a:r>
            <a:r>
              <a:rPr lang="de-CH" i="1" dirty="0" err="1">
                <a:solidFill>
                  <a:schemeClr val="tx2">
                    <a:lumMod val="60000"/>
                    <a:lumOff val="40000"/>
                  </a:schemeClr>
                </a:solidFill>
                <a:latin typeface="Arial" panose="020B0604020202020204" pitchFamily="34" charset="0"/>
                <a:cs typeface="Arial" panose="020B0604020202020204" pitchFamily="34" charset="0"/>
              </a:rPr>
              <a:t>method</a:t>
            </a:r>
            <a:r>
              <a:rPr lang="de-CH" i="1" dirty="0">
                <a:solidFill>
                  <a:schemeClr val="tx2">
                    <a:lumMod val="60000"/>
                    <a:lumOff val="40000"/>
                  </a:schemeClr>
                </a:solidFill>
                <a:latin typeface="Arial" panose="020B0604020202020204" pitchFamily="34" charset="0"/>
                <a:cs typeface="Arial" panose="020B0604020202020204" pitchFamily="34" charset="0"/>
              </a:rPr>
              <a:t> B </a:t>
            </a:r>
            <a:r>
              <a:rPr lang="de-CH" i="1" dirty="0" err="1">
                <a:solidFill>
                  <a:schemeClr val="tx2">
                    <a:lumMod val="60000"/>
                    <a:lumOff val="40000"/>
                  </a:schemeClr>
                </a:solidFill>
                <a:latin typeface="Arial" panose="020B0604020202020204" pitchFamily="34" charset="0"/>
                <a:cs typeface="Arial" panose="020B0604020202020204" pitchFamily="34" charset="0"/>
              </a:rPr>
              <a:t>there</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were</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no</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learning</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gains</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teaching</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method</a:t>
            </a:r>
            <a:r>
              <a:rPr lang="de-CH" i="1" dirty="0">
                <a:solidFill>
                  <a:schemeClr val="tx2">
                    <a:lumMod val="60000"/>
                    <a:lumOff val="40000"/>
                  </a:schemeClr>
                </a:solidFill>
                <a:latin typeface="Arial" panose="020B0604020202020204" pitchFamily="34" charset="0"/>
                <a:cs typeface="Arial" panose="020B0604020202020204" pitchFamily="34" charset="0"/>
              </a:rPr>
              <a:t> A </a:t>
            </a:r>
            <a:r>
              <a:rPr lang="de-CH" i="1" dirty="0" err="1">
                <a:solidFill>
                  <a:schemeClr val="tx2">
                    <a:lumMod val="60000"/>
                    <a:lumOff val="40000"/>
                  </a:schemeClr>
                </a:solidFill>
                <a:latin typeface="Arial" panose="020B0604020202020204" pitchFamily="34" charset="0"/>
                <a:cs typeface="Arial" panose="020B0604020202020204" pitchFamily="34" charset="0"/>
              </a:rPr>
              <a:t>works</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better</a:t>
            </a:r>
            <a:r>
              <a:rPr lang="de-CH" i="1" dirty="0">
                <a:solidFill>
                  <a:schemeClr val="tx2">
                    <a:lumMod val="60000"/>
                    <a:lumOff val="40000"/>
                  </a:schemeClr>
                </a:solidFill>
                <a:latin typeface="Arial" panose="020B0604020202020204" pitchFamily="34" charset="0"/>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There</a:t>
            </a:r>
            <a:r>
              <a:rPr lang="de-CH" dirty="0"/>
              <a:t> </a:t>
            </a:r>
            <a:r>
              <a:rPr lang="de-CH" dirty="0" err="1"/>
              <a:t>are</a:t>
            </a:r>
            <a:r>
              <a:rPr lang="de-CH" dirty="0"/>
              <a:t> </a:t>
            </a:r>
            <a:r>
              <a:rPr lang="de-CH" dirty="0" err="1"/>
              <a:t>two</a:t>
            </a:r>
            <a:r>
              <a:rPr lang="de-CH" dirty="0"/>
              <a:t> </a:t>
            </a:r>
            <a:r>
              <a:rPr lang="de-CH" dirty="0" err="1"/>
              <a:t>common</a:t>
            </a:r>
            <a:r>
              <a:rPr lang="de-CH" dirty="0"/>
              <a:t> </a:t>
            </a:r>
            <a:r>
              <a:rPr lang="de-CH" dirty="0" err="1"/>
              <a:t>misinterpretations</a:t>
            </a:r>
            <a:r>
              <a:rPr lang="de-CH" dirty="0"/>
              <a:t> </a:t>
            </a:r>
            <a:r>
              <a:rPr lang="de-CH" dirty="0" err="1"/>
              <a:t>of</a:t>
            </a:r>
            <a:r>
              <a:rPr lang="de-CH" dirty="0"/>
              <a:t> p-</a:t>
            </a:r>
            <a:r>
              <a:rPr lang="de-CH" dirty="0" err="1"/>
              <a:t>values</a:t>
            </a:r>
            <a:r>
              <a:rPr lang="de-CH" dirty="0"/>
              <a:t> &gt; .05 in </a:t>
            </a:r>
            <a:r>
              <a:rPr lang="de-CH" dirty="0" err="1"/>
              <a:t>this</a:t>
            </a:r>
            <a:r>
              <a:rPr lang="de-CH" dirty="0"/>
              <a:t> </a:t>
            </a:r>
            <a:r>
              <a:rPr lang="de-CH" dirty="0" err="1"/>
              <a:t>interpretation</a:t>
            </a:r>
            <a:r>
              <a:rPr lang="de-CH"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2853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Repeated</a:t>
            </a:r>
            <a:r>
              <a:rPr lang="de-CH" baseline="0" dirty="0"/>
              <a:t> </a:t>
            </a:r>
            <a:r>
              <a:rPr lang="de-CH" baseline="0" dirty="0" err="1"/>
              <a:t>measures</a:t>
            </a:r>
            <a:r>
              <a:rPr lang="de-CH" baseline="0" dirty="0"/>
              <a:t> t-tests </a:t>
            </a:r>
            <a:r>
              <a:rPr lang="de-CH" baseline="0" dirty="0" err="1"/>
              <a:t>are</a:t>
            </a:r>
            <a:r>
              <a:rPr lang="de-CH" baseline="0" dirty="0"/>
              <a:t> </a:t>
            </a:r>
            <a:r>
              <a:rPr lang="de-CH" baseline="0" dirty="0" err="1"/>
              <a:t>conducted</a:t>
            </a:r>
            <a:r>
              <a:rPr lang="de-CH" baseline="0" dirty="0"/>
              <a:t> </a:t>
            </a:r>
            <a:r>
              <a:rPr lang="de-CH" baseline="0" dirty="0" err="1"/>
              <a:t>and</a:t>
            </a:r>
            <a:endParaRPr lang="de-CH" dirty="0"/>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For</a:t>
            </a:r>
            <a:r>
              <a:rPr lang="de-CH" dirty="0"/>
              <a:t> </a:t>
            </a:r>
            <a:r>
              <a:rPr lang="de-CH" dirty="0" err="1"/>
              <a:t>learning</a:t>
            </a:r>
            <a:r>
              <a:rPr lang="de-CH" dirty="0"/>
              <a:t> </a:t>
            </a:r>
            <a:r>
              <a:rPr lang="de-CH" dirty="0" err="1"/>
              <a:t>gains</a:t>
            </a:r>
            <a:r>
              <a:rPr lang="de-CH" dirty="0"/>
              <a:t> </a:t>
            </a:r>
            <a:r>
              <a:rPr lang="de-CH" dirty="0" err="1"/>
              <a:t>under</a:t>
            </a:r>
            <a:r>
              <a:rPr lang="de-CH" dirty="0"/>
              <a:t> </a:t>
            </a:r>
            <a:r>
              <a:rPr lang="de-CH" dirty="0" err="1"/>
              <a:t>teaching</a:t>
            </a:r>
            <a:r>
              <a:rPr lang="de-CH" dirty="0"/>
              <a:t> </a:t>
            </a:r>
            <a:r>
              <a:rPr lang="de-CH" dirty="0" err="1"/>
              <a:t>method</a:t>
            </a:r>
            <a:r>
              <a:rPr lang="de-CH" dirty="0"/>
              <a:t> A, </a:t>
            </a:r>
            <a:r>
              <a:rPr lang="de-CH" dirty="0" err="1"/>
              <a:t>there</a:t>
            </a:r>
            <a:r>
              <a:rPr lang="de-CH" dirty="0"/>
              <a:t> </a:t>
            </a:r>
            <a:r>
              <a:rPr lang="de-CH" dirty="0" err="1"/>
              <a:t>is</a:t>
            </a:r>
            <a:r>
              <a:rPr lang="de-CH" dirty="0"/>
              <a:t> a p-</a:t>
            </a:r>
            <a:r>
              <a:rPr lang="de-CH" dirty="0" err="1"/>
              <a:t>value</a:t>
            </a:r>
            <a:r>
              <a:rPr lang="de-CH" dirty="0"/>
              <a:t> </a:t>
            </a:r>
            <a:r>
              <a:rPr lang="de-CH" dirty="0" err="1"/>
              <a:t>below</a:t>
            </a:r>
            <a:r>
              <a:rPr lang="de-CH" dirty="0"/>
              <a:t> .05.</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latin typeface="Arial" panose="020B0604020202020204" pitchFamily="34" charset="0"/>
                <a:cs typeface="Arial" panose="020B0604020202020204" pitchFamily="34" charset="0"/>
              </a:rPr>
              <a:t>For</a:t>
            </a:r>
            <a:r>
              <a:rPr lang="de-CH" dirty="0">
                <a:latin typeface="Arial" panose="020B0604020202020204" pitchFamily="34" charset="0"/>
                <a:cs typeface="Arial" panose="020B0604020202020204" pitchFamily="34" charset="0"/>
              </a:rPr>
              <a:t> </a:t>
            </a:r>
            <a:r>
              <a:rPr lang="de-CH" dirty="0" err="1"/>
              <a:t>learning</a:t>
            </a:r>
            <a:r>
              <a:rPr lang="de-CH" dirty="0"/>
              <a:t> </a:t>
            </a:r>
            <a:r>
              <a:rPr lang="de-CH" dirty="0" err="1"/>
              <a:t>gains</a:t>
            </a:r>
            <a:r>
              <a:rPr lang="de-CH" dirty="0"/>
              <a:t> </a:t>
            </a:r>
            <a:r>
              <a:rPr lang="de-CH" dirty="0" err="1"/>
              <a:t>under</a:t>
            </a:r>
            <a:r>
              <a:rPr lang="de-CH" dirty="0"/>
              <a:t> </a:t>
            </a:r>
            <a:r>
              <a:rPr lang="de-CH" dirty="0" err="1"/>
              <a:t>teaching</a:t>
            </a:r>
            <a:r>
              <a:rPr lang="de-CH" dirty="0"/>
              <a:t> </a:t>
            </a:r>
            <a:r>
              <a:rPr lang="de-CH" dirty="0" err="1"/>
              <a:t>method</a:t>
            </a:r>
            <a:r>
              <a:rPr lang="de-CH" dirty="0"/>
              <a:t> B, </a:t>
            </a:r>
            <a:r>
              <a:rPr lang="de-CH" dirty="0" err="1"/>
              <a:t>there</a:t>
            </a:r>
            <a:r>
              <a:rPr lang="de-CH" dirty="0"/>
              <a:t> </a:t>
            </a:r>
            <a:r>
              <a:rPr lang="de-CH" dirty="0" err="1"/>
              <a:t>is</a:t>
            </a:r>
            <a:r>
              <a:rPr lang="de-CH" dirty="0"/>
              <a:t> a p-</a:t>
            </a:r>
            <a:r>
              <a:rPr lang="de-CH" dirty="0" err="1"/>
              <a:t>value</a:t>
            </a:r>
            <a:r>
              <a:rPr lang="de-CH" dirty="0"/>
              <a:t> </a:t>
            </a:r>
            <a:r>
              <a:rPr lang="de-CH" dirty="0" err="1"/>
              <a:t>above</a:t>
            </a:r>
            <a:r>
              <a:rPr lang="de-CH" dirty="0"/>
              <a:t> .05.</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interpretation</a:t>
            </a:r>
            <a:r>
              <a:rPr lang="de-CH" dirty="0"/>
              <a:t> </a:t>
            </a:r>
            <a:r>
              <a:rPr lang="de-CH" dirty="0" err="1"/>
              <a:t>is</a:t>
            </a:r>
            <a:r>
              <a:rPr lang="de-CH" baseline="0" dirty="0"/>
              <a:t> </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i="1" dirty="0">
                <a:solidFill>
                  <a:schemeClr val="tx2">
                    <a:lumMod val="60000"/>
                    <a:lumOff val="40000"/>
                  </a:schemeClr>
                </a:solidFill>
                <a:latin typeface="Arial" panose="020B0604020202020204" pitchFamily="34" charset="0"/>
                <a:cs typeface="Arial" panose="020B0604020202020204" pitchFamily="34" charset="0"/>
              </a:rPr>
              <a:t>«</a:t>
            </a:r>
            <a:r>
              <a:rPr lang="de-CH" i="1" dirty="0" err="1">
                <a:solidFill>
                  <a:schemeClr val="tx2">
                    <a:lumMod val="60000"/>
                    <a:lumOff val="40000"/>
                  </a:schemeClr>
                </a:solidFill>
                <a:latin typeface="Arial" panose="020B0604020202020204" pitchFamily="34" charset="0"/>
                <a:cs typeface="Arial" panose="020B0604020202020204" pitchFamily="34" charset="0"/>
              </a:rPr>
              <a:t>Under</a:t>
            </a:r>
            <a:r>
              <a:rPr lang="de-CH" i="1" dirty="0">
                <a:solidFill>
                  <a:schemeClr val="tx2">
                    <a:lumMod val="60000"/>
                    <a:lumOff val="40000"/>
                  </a:schemeClr>
                </a:solidFill>
                <a:latin typeface="Arial" panose="020B0604020202020204" pitchFamily="34" charset="0"/>
                <a:cs typeface="Arial" panose="020B0604020202020204" pitchFamily="34" charset="0"/>
              </a:rPr>
              <a:t> Teaching </a:t>
            </a:r>
            <a:r>
              <a:rPr lang="de-CH" i="1" dirty="0" err="1">
                <a:solidFill>
                  <a:schemeClr val="tx2">
                    <a:lumMod val="60000"/>
                    <a:lumOff val="40000"/>
                  </a:schemeClr>
                </a:solidFill>
                <a:latin typeface="Arial" panose="020B0604020202020204" pitchFamily="34" charset="0"/>
                <a:cs typeface="Arial" panose="020B0604020202020204" pitchFamily="34" charset="0"/>
              </a:rPr>
              <a:t>method</a:t>
            </a:r>
            <a:r>
              <a:rPr lang="de-CH" i="1" dirty="0">
                <a:solidFill>
                  <a:schemeClr val="tx2">
                    <a:lumMod val="60000"/>
                    <a:lumOff val="40000"/>
                  </a:schemeClr>
                </a:solidFill>
                <a:latin typeface="Arial" panose="020B0604020202020204" pitchFamily="34" charset="0"/>
                <a:cs typeface="Arial" panose="020B0604020202020204" pitchFamily="34" charset="0"/>
              </a:rPr>
              <a:t> B </a:t>
            </a:r>
            <a:r>
              <a:rPr lang="de-CH" i="1" dirty="0" err="1">
                <a:solidFill>
                  <a:schemeClr val="tx2">
                    <a:lumMod val="60000"/>
                    <a:lumOff val="40000"/>
                  </a:schemeClr>
                </a:solidFill>
                <a:latin typeface="Arial" panose="020B0604020202020204" pitchFamily="34" charset="0"/>
                <a:cs typeface="Arial" panose="020B0604020202020204" pitchFamily="34" charset="0"/>
              </a:rPr>
              <a:t>there</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were</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no</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learning</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gains</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teaching</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method</a:t>
            </a:r>
            <a:r>
              <a:rPr lang="de-CH" i="1" dirty="0">
                <a:solidFill>
                  <a:schemeClr val="tx2">
                    <a:lumMod val="60000"/>
                    <a:lumOff val="40000"/>
                  </a:schemeClr>
                </a:solidFill>
                <a:latin typeface="Arial" panose="020B0604020202020204" pitchFamily="34" charset="0"/>
                <a:cs typeface="Arial" panose="020B0604020202020204" pitchFamily="34" charset="0"/>
              </a:rPr>
              <a:t> A </a:t>
            </a:r>
            <a:r>
              <a:rPr lang="de-CH" i="1" dirty="0" err="1">
                <a:solidFill>
                  <a:schemeClr val="tx2">
                    <a:lumMod val="60000"/>
                    <a:lumOff val="40000"/>
                  </a:schemeClr>
                </a:solidFill>
                <a:latin typeface="Arial" panose="020B0604020202020204" pitchFamily="34" charset="0"/>
                <a:cs typeface="Arial" panose="020B0604020202020204" pitchFamily="34" charset="0"/>
              </a:rPr>
              <a:t>works</a:t>
            </a:r>
            <a:r>
              <a:rPr lang="de-CH" i="1" dirty="0">
                <a:solidFill>
                  <a:schemeClr val="tx2">
                    <a:lumMod val="60000"/>
                    <a:lumOff val="40000"/>
                  </a:schemeClr>
                </a:solidFill>
                <a:latin typeface="Arial" panose="020B0604020202020204" pitchFamily="34" charset="0"/>
                <a:cs typeface="Arial" panose="020B0604020202020204" pitchFamily="34" charset="0"/>
              </a:rPr>
              <a:t> </a:t>
            </a:r>
            <a:r>
              <a:rPr lang="de-CH" i="1" dirty="0" err="1">
                <a:solidFill>
                  <a:schemeClr val="tx2">
                    <a:lumMod val="60000"/>
                    <a:lumOff val="40000"/>
                  </a:schemeClr>
                </a:solidFill>
                <a:latin typeface="Arial" panose="020B0604020202020204" pitchFamily="34" charset="0"/>
                <a:cs typeface="Arial" panose="020B0604020202020204" pitchFamily="34" charset="0"/>
              </a:rPr>
              <a:t>better</a:t>
            </a:r>
            <a:r>
              <a:rPr lang="de-CH" i="1" dirty="0">
                <a:solidFill>
                  <a:schemeClr val="tx2">
                    <a:lumMod val="60000"/>
                    <a:lumOff val="40000"/>
                  </a:schemeClr>
                </a:solidFill>
                <a:latin typeface="Arial" panose="020B0604020202020204" pitchFamily="34" charset="0"/>
                <a:cs typeface="Arial"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de-CH" dirty="0" err="1"/>
              <a:t>There</a:t>
            </a:r>
            <a:r>
              <a:rPr lang="de-CH" dirty="0"/>
              <a:t> </a:t>
            </a:r>
            <a:r>
              <a:rPr lang="de-CH" dirty="0" err="1"/>
              <a:t>are</a:t>
            </a:r>
            <a:r>
              <a:rPr lang="de-CH" dirty="0"/>
              <a:t> </a:t>
            </a:r>
            <a:r>
              <a:rPr lang="de-CH" dirty="0" err="1"/>
              <a:t>two</a:t>
            </a:r>
            <a:r>
              <a:rPr lang="de-CH" dirty="0"/>
              <a:t> </a:t>
            </a:r>
            <a:r>
              <a:rPr lang="de-CH" dirty="0" err="1"/>
              <a:t>common</a:t>
            </a:r>
            <a:r>
              <a:rPr lang="de-CH" dirty="0"/>
              <a:t> </a:t>
            </a:r>
            <a:r>
              <a:rPr lang="de-CH" dirty="0" err="1"/>
              <a:t>misinterpretations</a:t>
            </a:r>
            <a:r>
              <a:rPr lang="de-CH" dirty="0"/>
              <a:t> </a:t>
            </a:r>
            <a:r>
              <a:rPr lang="de-CH" dirty="0" err="1"/>
              <a:t>of</a:t>
            </a:r>
            <a:r>
              <a:rPr lang="de-CH" dirty="0"/>
              <a:t> p-</a:t>
            </a:r>
            <a:r>
              <a:rPr lang="de-CH" dirty="0" err="1"/>
              <a:t>values</a:t>
            </a:r>
            <a:r>
              <a:rPr lang="de-CH" dirty="0"/>
              <a:t> &gt; .05 in </a:t>
            </a:r>
            <a:r>
              <a:rPr lang="de-CH" dirty="0" err="1"/>
              <a:t>this</a:t>
            </a:r>
            <a:r>
              <a:rPr lang="de-CH" dirty="0"/>
              <a:t> </a:t>
            </a:r>
            <a:r>
              <a:rPr lang="de-CH" dirty="0" err="1"/>
              <a:t>interpretation</a:t>
            </a:r>
            <a:r>
              <a:rPr lang="de-CH"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7932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a:t>There is no left-skewed distribution of p-values</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999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Is</a:t>
            </a:r>
            <a:r>
              <a:rPr lang="de-CH" baseline="0" dirty="0"/>
              <a:t> </a:t>
            </a:r>
            <a:r>
              <a:rPr lang="de-CH" baseline="0" dirty="0" err="1"/>
              <a:t>there</a:t>
            </a:r>
            <a:r>
              <a:rPr lang="de-CH" baseline="0" dirty="0"/>
              <a:t> a </a:t>
            </a:r>
            <a:r>
              <a:rPr lang="de-CH" baseline="0" dirty="0" err="1"/>
              <a:t>way</a:t>
            </a:r>
            <a:r>
              <a:rPr lang="de-CH" baseline="0" dirty="0"/>
              <a:t> </a:t>
            </a:r>
            <a:r>
              <a:rPr lang="de-CH" baseline="0" dirty="0" err="1"/>
              <a:t>to</a:t>
            </a:r>
            <a:r>
              <a:rPr lang="de-CH" baseline="0" dirty="0"/>
              <a:t> find out, </a:t>
            </a:r>
            <a:r>
              <a:rPr lang="de-CH" baseline="0" dirty="0" err="1"/>
              <a:t>whether</a:t>
            </a:r>
            <a:r>
              <a:rPr lang="de-CH" baseline="0" dirty="0"/>
              <a:t> </a:t>
            </a:r>
            <a:r>
              <a:rPr lang="de-CH" baseline="0" dirty="0" err="1"/>
              <a:t>there</a:t>
            </a:r>
            <a:r>
              <a:rPr lang="de-CH" baseline="0" dirty="0"/>
              <a:t> </a:t>
            </a:r>
            <a:r>
              <a:rPr lang="de-CH" baseline="0" dirty="0" err="1"/>
              <a:t>is</a:t>
            </a:r>
            <a:r>
              <a:rPr lang="de-CH" baseline="0" dirty="0"/>
              <a:t> </a:t>
            </a:r>
            <a:r>
              <a:rPr lang="de-CH" baseline="0" dirty="0" err="1"/>
              <a:t>really</a:t>
            </a:r>
            <a:r>
              <a:rPr lang="de-CH" baseline="0" dirty="0"/>
              <a:t> </a:t>
            </a:r>
            <a:r>
              <a:rPr lang="de-CH" baseline="0" dirty="0" err="1"/>
              <a:t>no</a:t>
            </a:r>
            <a:r>
              <a:rPr lang="de-CH" baseline="0" dirty="0"/>
              <a:t> </a:t>
            </a:r>
            <a:r>
              <a:rPr lang="de-CH" baseline="0" dirty="0" err="1"/>
              <a:t>effect</a:t>
            </a:r>
            <a:r>
              <a:rPr lang="de-CH" baseline="0" dirty="0"/>
              <a:t>, </a:t>
            </a:r>
            <a:r>
              <a:rPr lang="de-CH" baseline="0" dirty="0" err="1"/>
              <a:t>or</a:t>
            </a:r>
            <a:r>
              <a:rPr lang="de-CH" baseline="0" dirty="0"/>
              <a:t> </a:t>
            </a:r>
            <a:r>
              <a:rPr lang="de-CH" baseline="0" dirty="0" err="1"/>
              <a:t>whether</a:t>
            </a:r>
            <a:r>
              <a:rPr lang="de-CH" baseline="0" dirty="0"/>
              <a:t> </a:t>
            </a:r>
            <a:r>
              <a:rPr lang="de-CH" baseline="0" dirty="0" err="1"/>
              <a:t>the</a:t>
            </a:r>
            <a:r>
              <a:rPr lang="de-CH" baseline="0" dirty="0"/>
              <a:t> </a:t>
            </a:r>
            <a:r>
              <a:rPr lang="de-CH" baseline="0" dirty="0" err="1"/>
              <a:t>evidence</a:t>
            </a:r>
            <a:r>
              <a:rPr lang="de-CH" baseline="0" dirty="0"/>
              <a:t> </a:t>
            </a:r>
            <a:r>
              <a:rPr lang="de-CH" baseline="0" dirty="0" err="1"/>
              <a:t>is</a:t>
            </a:r>
            <a:r>
              <a:rPr lang="de-CH" baseline="0" dirty="0"/>
              <a:t> </a:t>
            </a:r>
            <a:r>
              <a:rPr lang="de-CH" baseline="0" dirty="0" err="1"/>
              <a:t>simply</a:t>
            </a:r>
            <a:r>
              <a:rPr lang="de-CH" baseline="0" dirty="0"/>
              <a:t> </a:t>
            </a:r>
            <a:r>
              <a:rPr lang="de-CH" baseline="0" dirty="0" err="1"/>
              <a:t>inconclusive</a:t>
            </a:r>
            <a:r>
              <a:rPr lang="de-CH" baseline="0" dirty="0"/>
              <a:t>?</a:t>
            </a:r>
          </a:p>
          <a:p>
            <a:r>
              <a:rPr lang="de-CH" baseline="0" dirty="0" err="1"/>
              <a:t>That’s</a:t>
            </a:r>
            <a:r>
              <a:rPr lang="de-CH" baseline="0" dirty="0"/>
              <a:t> </a:t>
            </a:r>
            <a:r>
              <a:rPr lang="de-CH" baseline="0" dirty="0" err="1"/>
              <a:t>gonna</a:t>
            </a:r>
            <a:r>
              <a:rPr lang="de-CH" baseline="0" dirty="0"/>
              <a:t> </a:t>
            </a:r>
            <a:r>
              <a:rPr lang="de-CH" baseline="0" dirty="0" err="1"/>
              <a:t>be</a:t>
            </a:r>
            <a:r>
              <a:rPr lang="de-CH" baseline="0" dirty="0"/>
              <a:t> </a:t>
            </a:r>
            <a:r>
              <a:rPr lang="de-CH" baseline="0" dirty="0" err="1"/>
              <a:t>the</a:t>
            </a:r>
            <a:r>
              <a:rPr lang="de-CH" baseline="0" dirty="0"/>
              <a:t> </a:t>
            </a:r>
            <a:r>
              <a:rPr lang="de-CH" baseline="0" dirty="0" err="1"/>
              <a:t>topic</a:t>
            </a:r>
            <a:r>
              <a:rPr lang="de-CH" baseline="0" dirty="0"/>
              <a:t> </a:t>
            </a:r>
            <a:r>
              <a:rPr lang="de-CH" baseline="0" dirty="0" err="1"/>
              <a:t>for</a:t>
            </a:r>
            <a:r>
              <a:rPr lang="de-CH" baseline="0" dirty="0"/>
              <a:t> </a:t>
            </a:r>
            <a:r>
              <a:rPr lang="de-CH" baseline="0" dirty="0" err="1"/>
              <a:t>the</a:t>
            </a:r>
            <a:r>
              <a:rPr lang="de-CH" baseline="0" dirty="0"/>
              <a:t> </a:t>
            </a:r>
            <a:r>
              <a:rPr lang="de-CH" baseline="0" dirty="0" err="1"/>
              <a:t>next</a:t>
            </a:r>
            <a:r>
              <a:rPr lang="de-CH" baseline="0" dirty="0"/>
              <a:t> </a:t>
            </a:r>
            <a:r>
              <a:rPr lang="de-CH" baseline="0" dirty="0" err="1"/>
              <a:t>part</a:t>
            </a:r>
            <a:r>
              <a:rPr lang="de-CH" baseline="0" dirty="0"/>
              <a:t>, but </a:t>
            </a:r>
            <a:r>
              <a:rPr lang="de-CH" baseline="0" dirty="0" err="1"/>
              <a:t>you</a:t>
            </a:r>
            <a:r>
              <a:rPr lang="de-CH" baseline="0" dirty="0"/>
              <a:t> </a:t>
            </a:r>
            <a:r>
              <a:rPr lang="de-CH" baseline="0" dirty="0" err="1"/>
              <a:t>have</a:t>
            </a:r>
            <a:r>
              <a:rPr lang="de-CH" baseline="0" dirty="0"/>
              <a:t> </a:t>
            </a:r>
            <a:r>
              <a:rPr lang="de-CH" baseline="0" dirty="0" err="1"/>
              <a:t>to</a:t>
            </a:r>
            <a:r>
              <a:rPr lang="de-CH" baseline="0" dirty="0"/>
              <a:t> </a:t>
            </a:r>
            <a:r>
              <a:rPr lang="de-CH" baseline="0" dirty="0" err="1"/>
              <a:t>wait</a:t>
            </a:r>
            <a:r>
              <a:rPr lang="de-CH" baseline="0" dirty="0"/>
              <a:t> 15 </a:t>
            </a:r>
            <a:r>
              <a:rPr lang="de-CH" baseline="0" dirty="0" err="1"/>
              <a:t>minutes</a:t>
            </a:r>
            <a:r>
              <a:rPr lang="de-CH" baseline="0" dirty="0"/>
              <a:t> </a:t>
            </a:r>
            <a:r>
              <a:rPr lang="de-CH" baseline="0" dirty="0" err="1"/>
              <a:t>more</a:t>
            </a:r>
            <a:r>
              <a:rPr lang="de-CH" baseline="0" dirty="0"/>
              <a:t> </a:t>
            </a:r>
            <a:r>
              <a:rPr lang="de-CH" baseline="0" dirty="0" err="1"/>
              <a:t>to</a:t>
            </a:r>
            <a:r>
              <a:rPr lang="de-CH" baseline="0" dirty="0"/>
              <a:t> </a:t>
            </a:r>
            <a:r>
              <a:rPr lang="de-CH" baseline="0" dirty="0" err="1"/>
              <a:t>get</a:t>
            </a:r>
            <a:r>
              <a:rPr lang="de-CH" baseline="0" dirty="0"/>
              <a:t> </a:t>
            </a:r>
            <a:r>
              <a:rPr lang="de-CH" baseline="0" dirty="0" err="1"/>
              <a:t>answers</a:t>
            </a:r>
            <a:r>
              <a:rPr lang="de-CH" baseline="0" dirty="0"/>
              <a:t> on </a:t>
            </a:r>
            <a:r>
              <a:rPr lang="de-CH" baseline="0" dirty="0" err="1"/>
              <a:t>this</a:t>
            </a:r>
            <a:r>
              <a:rPr lang="de-CH" baseline="0" dirty="0"/>
              <a:t> urgent </a:t>
            </a:r>
            <a:r>
              <a:rPr lang="de-CH" baseline="0" dirty="0" err="1"/>
              <a:t>question</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871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1925" y="509588"/>
            <a:ext cx="4522788" cy="2544762"/>
          </a:xfrm>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sz="1200" i="1" baseline="0">
                <a:solidFill>
                  <a:schemeClr val="tx1"/>
                </a:solidFill>
                <a:latin typeface="Times New Roman" panose="02020603050405020304" pitchFamily="18" charset="0"/>
                <a:cs typeface="Times New Roman" panose="02020603050405020304" pitchFamily="18" charset="0"/>
              </a:rPr>
              <a:t>...stelle ich Ihnen den Aufbau der Vorlesung so vor, wie ich sie geplant habe.</a:t>
            </a:r>
          </a:p>
          <a:p>
            <a:pPr marL="0" marR="0" indent="0" algn="l" defTabSz="914400" rtl="0" eaLnBrk="1" fontAlgn="auto" latinLnBrk="0" hangingPunct="1">
              <a:lnSpc>
                <a:spcPct val="100000"/>
              </a:lnSpc>
              <a:spcBef>
                <a:spcPts val="0"/>
              </a:spcBef>
              <a:spcAft>
                <a:spcPts val="0"/>
              </a:spcAft>
              <a:buClrTx/>
              <a:buSzTx/>
              <a:buFontTx/>
              <a:buNone/>
              <a:tabLst/>
              <a:defRPr/>
            </a:pPr>
            <a:r>
              <a:rPr lang="de-CH" sz="1200" i="1" baseline="0">
                <a:solidFill>
                  <a:schemeClr val="tx1"/>
                </a:solidFill>
                <a:latin typeface="Times New Roman" panose="02020603050405020304" pitchFamily="18" charset="0"/>
                <a:cs typeface="Times New Roman" panose="02020603050405020304" pitchFamily="18" charset="0"/>
              </a:rPr>
              <a:t>Auch Sie werden später Untericht planen und das läuft typischerweise so ab:</a:t>
            </a:r>
          </a:p>
          <a:p>
            <a:pPr marL="0" marR="0" indent="0" algn="l" defTabSz="914400" rtl="0" eaLnBrk="1" fontAlgn="auto" latinLnBrk="0" hangingPunct="1">
              <a:lnSpc>
                <a:spcPct val="100000"/>
              </a:lnSpc>
              <a:spcBef>
                <a:spcPts val="0"/>
              </a:spcBef>
              <a:spcAft>
                <a:spcPts val="0"/>
              </a:spcAft>
              <a:buClrTx/>
              <a:buSzTx/>
              <a:buFontTx/>
              <a:buNone/>
              <a:tabLst/>
              <a:defRPr/>
            </a:pPr>
            <a:r>
              <a:rPr lang="de-CH" sz="1200" i="1" baseline="0">
                <a:solidFill>
                  <a:schemeClr val="tx1"/>
                </a:solidFill>
                <a:latin typeface="Times New Roman" panose="02020603050405020304" pitchFamily="18" charset="0"/>
                <a:cs typeface="Times New Roman" panose="02020603050405020304" pitchFamily="18" charset="0"/>
              </a:rPr>
              <a:t>Im Zentrum befindet sich eine Leitidee zum Unterricht - was ist das grosse Thema oder Ziel hinter dem Unterricht?</a:t>
            </a:r>
          </a:p>
          <a:p>
            <a:pPr marL="0" marR="0" indent="0" algn="l" defTabSz="914400" rtl="0" eaLnBrk="1" fontAlgn="auto" latinLnBrk="0" hangingPunct="1">
              <a:lnSpc>
                <a:spcPct val="100000"/>
              </a:lnSpc>
              <a:spcBef>
                <a:spcPts val="0"/>
              </a:spcBef>
              <a:spcAft>
                <a:spcPts val="0"/>
              </a:spcAft>
              <a:buClrTx/>
              <a:buSzTx/>
              <a:buFontTx/>
              <a:buNone/>
              <a:tabLst/>
              <a:defRPr/>
            </a:pPr>
            <a:r>
              <a:rPr lang="de-CH" sz="1200" i="1" baseline="0">
                <a:solidFill>
                  <a:schemeClr val="tx1"/>
                </a:solidFill>
                <a:latin typeface="Times New Roman" panose="02020603050405020304" pitchFamily="18" charset="0"/>
                <a:cs typeface="Times New Roman" panose="02020603050405020304" pitchFamily="18" charset="0"/>
              </a:rPr>
              <a:t>Dann werden anhand der Leitidee die Lernziele erarbeitet, die die Schüler*innen im Verlauf des Unterrichts erreichen sollen. In Bayern entsprechen Lernziele typischerweise Kompetenzen, die Ihre Schüler*innen im Unterricht erwerben sollen.</a:t>
            </a:r>
          </a:p>
          <a:p>
            <a:pPr marL="0" marR="0" indent="0" algn="l" defTabSz="914400" rtl="0" eaLnBrk="1" fontAlgn="auto" latinLnBrk="0" hangingPunct="1">
              <a:lnSpc>
                <a:spcPct val="100000"/>
              </a:lnSpc>
              <a:spcBef>
                <a:spcPts val="0"/>
              </a:spcBef>
              <a:spcAft>
                <a:spcPts val="0"/>
              </a:spcAft>
              <a:buClrTx/>
              <a:buSzTx/>
              <a:buFontTx/>
              <a:buNone/>
              <a:tabLst/>
              <a:defRPr/>
            </a:pPr>
            <a:r>
              <a:rPr lang="de-CH" sz="1200" i="1" baseline="0">
                <a:solidFill>
                  <a:schemeClr val="tx1"/>
                </a:solidFill>
                <a:latin typeface="Times New Roman" panose="02020603050405020304" pitchFamily="18" charset="0"/>
                <a:cs typeface="Times New Roman" panose="02020603050405020304" pitchFamily="18" charset="0"/>
              </a:rPr>
              <a:t>Nach dem Herunterbrechen Leitidee auf einzelnen Lernziele werden dann Inhalte, Unterrichtsmethoden und das Assessment in Ihrem Unterricht auf die einzelnen Lernziele abgestimmt.</a:t>
            </a:r>
          </a:p>
          <a:p>
            <a:pPr marL="0" marR="0" indent="0" algn="l" defTabSz="914400" rtl="0" eaLnBrk="1" fontAlgn="auto" latinLnBrk="0" hangingPunct="1">
              <a:lnSpc>
                <a:spcPct val="100000"/>
              </a:lnSpc>
              <a:spcBef>
                <a:spcPts val="0"/>
              </a:spcBef>
              <a:spcAft>
                <a:spcPts val="0"/>
              </a:spcAft>
              <a:buClrTx/>
              <a:buSzTx/>
              <a:buFontTx/>
              <a:buNone/>
              <a:tabLst/>
              <a:defRPr/>
            </a:pPr>
            <a:r>
              <a:rPr lang="de-CH" sz="1200" i="1" baseline="0">
                <a:solidFill>
                  <a:schemeClr val="tx1"/>
                </a:solidFill>
                <a:latin typeface="Times New Roman" panose="02020603050405020304" pitchFamily="18" charset="0"/>
                <a:cs typeface="Times New Roman" panose="02020603050405020304" pitchFamily="18" charset="0"/>
              </a:rPr>
              <a:t>In dieser Vorlesung verfolge ich die Leitidee,...</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200" i="1" baseline="0">
              <a:solidFill>
                <a:schemeClr val="tx1"/>
              </a:solidFill>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CH" sz="1200" i="1" baseline="0">
              <a:solidFill>
                <a:schemeClr val="tx1"/>
              </a:solidFill>
              <a:latin typeface="Times New Roman" panose="02020603050405020304" pitchFamily="18" charset="0"/>
              <a:cs typeface="Times New Roman" panose="02020603050405020304" pitchFamily="18" charset="0"/>
            </a:endParaRPr>
          </a:p>
          <a:p>
            <a:r>
              <a:rPr lang="de-CH"/>
              <a:t>Die Inhalte der Vorlesung vermittle ich Ihnen so, wie Sie später</a:t>
            </a:r>
            <a:r>
              <a:rPr lang="de-CH" baseline="0"/>
              <a:t> auch Ihre eigenen Unterrichtseinheiten planen werden. Stellen Sie sich vor, Sie planen den Unterricht in einem Fach für ein Schuljahr oder einen Teil eines Schuljahres. Als erstes sollten Sie sich überlegne, </a:t>
            </a:r>
          </a:p>
          <a:p>
            <a:endParaRPr lang="de-CH" baseline="0"/>
          </a:p>
          <a:p>
            <a:br>
              <a:rPr lang="de-CH"/>
            </a:br>
            <a:br>
              <a:rPr lang="de-CH"/>
            </a:br>
            <a:r>
              <a:rPr lang="de-CH"/>
              <a:t>Als zukünftige</a:t>
            </a:r>
            <a:r>
              <a:rPr lang="de-CH" baseline="0"/>
              <a:t> Lehrpersonen ist es für sie wichtig zu lernen, wie man Unterricht eigentlich plant</a:t>
            </a:r>
            <a:br>
              <a:rPr lang="de-CH"/>
            </a:br>
            <a:br>
              <a:rPr lang="de-CH"/>
            </a:br>
            <a:r>
              <a:rPr lang="de-CH"/>
              <a:t>Hinweis geben: Methoden </a:t>
            </a:r>
            <a:r>
              <a:rPr lang="de-CH" dirty="0"/>
              <a:t>sind alle Unterrichts- und </a:t>
            </a:r>
            <a:r>
              <a:rPr lang="de-CH"/>
              <a:t>Lernmethoden Sie einsetzen, damit Ihre SuS </a:t>
            </a:r>
            <a:r>
              <a:rPr lang="de-CH" dirty="0"/>
              <a:t>die Lernziele erreichen können</a:t>
            </a:r>
          </a:p>
          <a:p>
            <a:endParaRPr lang="de-CH" dirty="0"/>
          </a:p>
          <a:p>
            <a:r>
              <a:rPr lang="de-CH" dirty="0" err="1"/>
              <a:t>Alignment</a:t>
            </a:r>
            <a:r>
              <a:rPr lang="de-CH" baseline="0" dirty="0"/>
              <a:t> = </a:t>
            </a:r>
            <a:r>
              <a:rPr lang="de-CH" baseline="0"/>
              <a:t>aufeinander abstimmen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EC6F4C-8144-4B5D-A99A-73D656EA2D4E}" type="slidenum">
              <a:rPr kumimoji="0" lang="de-C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C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9638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Intelligenztraining.</a:t>
            </a:r>
          </a:p>
          <a:p>
            <a:endParaRPr lang="en-US"/>
          </a:p>
        </p:txBody>
      </p:sp>
      <p:sp>
        <p:nvSpPr>
          <p:cNvPr id="4" name="Foliennummernplatzhalter 3"/>
          <p:cNvSpPr>
            <a:spLocks noGrp="1"/>
          </p:cNvSpPr>
          <p:nvPr>
            <p:ph type="sldNum" sz="quarter" idx="10"/>
          </p:nvPr>
        </p:nvSpPr>
        <p:spPr/>
        <p:txBody>
          <a:bodyPr/>
          <a:lstStyle/>
          <a:p>
            <a:fld id="{71710486-469B-4E3B-A157-159A85BB2036}" type="slidenum">
              <a:rPr lang="de-CH" smtClean="0"/>
              <a:t>20</a:t>
            </a:fld>
            <a:endParaRPr lang="de-CH"/>
          </a:p>
        </p:txBody>
      </p:sp>
    </p:spTree>
    <p:extLst>
      <p:ext uri="{BB962C8B-B14F-4D97-AF65-F5344CB8AC3E}">
        <p14:creationId xmlns:p14="http://schemas.microsoft.com/office/powerpoint/2010/main" val="1515984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12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a:t>Welcome!</a:t>
            </a:r>
          </a:p>
          <a:p>
            <a:r>
              <a:rPr lang="de-CH"/>
              <a:t>Let's</a:t>
            </a:r>
            <a:r>
              <a:rPr lang="de-CH" baseline="0"/>
              <a:t> imagine a researcher trialing two different teaching methods for a difficult topic.</a:t>
            </a:r>
          </a:p>
          <a:p>
            <a:r>
              <a:rPr lang="de-CH" baseline="0"/>
              <a:t>The researcher assigns...</a:t>
            </a:r>
          </a:p>
          <a:p>
            <a:endParaRPr lang="de-CH" baseline="0"/>
          </a:p>
          <a:p>
            <a:r>
              <a:rPr lang="de-CH" baseline="0"/>
              <a:t>Lesson plan:</a:t>
            </a:r>
          </a:p>
          <a:p>
            <a:pPr marL="228600" indent="-228600">
              <a:buAutoNum type="arabicParenBoth"/>
            </a:pPr>
            <a:r>
              <a:rPr lang="de-CH" baseline="0"/>
              <a:t>Intro problem + "Quiz" 2 (problem) + 3 (answering) + 5 (discussion)</a:t>
            </a:r>
          </a:p>
          <a:p>
            <a:pPr marL="685800" lvl="1" indent="-228600">
              <a:buAutoNum type="arabicParenBoth"/>
            </a:pPr>
            <a:r>
              <a:rPr lang="de-CH" baseline="0"/>
              <a:t>Aim:</a:t>
            </a:r>
          </a:p>
          <a:p>
            <a:pPr marL="228600" indent="-228600">
              <a:buAutoNum type="arabicParenBoth"/>
            </a:pPr>
            <a:endParaRPr lang="de-CH" baseline="0"/>
          </a:p>
          <a:p>
            <a:pPr marL="228600" indent="-228600">
              <a:buAutoNum type="arabicParenBoth"/>
            </a:pPr>
            <a:endParaRPr lang="de-CH" baseline="0"/>
          </a:p>
          <a:p>
            <a:pPr marL="228600" indent="-228600">
              <a:buAutoNum type="arabicParenBoth"/>
            </a:pPr>
            <a:endParaRPr lang="de-CH" baseline="0"/>
          </a:p>
          <a:p>
            <a:pPr marL="228600" indent="-228600">
              <a:buAutoNum type="arabicParenBoth"/>
            </a:pP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646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848989"/>
                </a:solidFill>
                <a:latin typeface="Bahnschrift Light" panose="020B0502040204020203" pitchFamily="34" charset="0"/>
              </a:rPr>
              <a:t>𝛿   =</a:t>
            </a:r>
            <a:r>
              <a:rPr lang="en-US" baseline="0" dirty="0">
                <a:solidFill>
                  <a:srgbClr val="848989"/>
                </a:solidFill>
                <a:latin typeface="Bahnschrift Light" panose="020B0502040204020203" pitchFamily="34" charset="0"/>
              </a:rPr>
              <a:t> delta</a:t>
            </a:r>
          </a:p>
          <a:p>
            <a:r>
              <a:rPr lang="en-US" dirty="0">
                <a:solidFill>
                  <a:srgbClr val="848989"/>
                </a:solidFill>
                <a:latin typeface="Bahnschrift Light" panose="020B0502040204020203" pitchFamily="34" charset="0"/>
              </a:rPr>
              <a:t>𝛿  can be a standardized</a:t>
            </a:r>
            <a:r>
              <a:rPr lang="en-US" baseline="0" dirty="0">
                <a:solidFill>
                  <a:srgbClr val="848989"/>
                </a:solidFill>
                <a:latin typeface="Bahnschrift Light" panose="020B0502040204020203" pitchFamily="34" charset="0"/>
              </a:rPr>
              <a:t> effect size, a percentage change or a raw score difference</a:t>
            </a:r>
          </a:p>
          <a:p>
            <a:endParaRPr lang="en-US" baseline="0" dirty="0">
              <a:solidFill>
                <a:srgbClr val="848989"/>
              </a:solidFill>
              <a:latin typeface="Bahnschrift Light" panose="020B0502040204020203" pitchFamily="34" charset="0"/>
            </a:endParaRPr>
          </a:p>
          <a:p>
            <a:r>
              <a:rPr lang="en-US" baseline="0" dirty="0" err="1">
                <a:solidFill>
                  <a:srgbClr val="848989"/>
                </a:solidFill>
                <a:latin typeface="Bahnschrift Light" panose="020B0502040204020203" pitchFamily="34" charset="0"/>
              </a:rPr>
              <a:t>Equiv</a:t>
            </a:r>
            <a:r>
              <a:rPr lang="en-US" baseline="0" dirty="0">
                <a:solidFill>
                  <a:srgbClr val="848989"/>
                </a:solidFill>
                <a:latin typeface="Bahnschrift Light" panose="020B0502040204020203" pitchFamily="34" charset="0"/>
              </a:rPr>
              <a:t> tests have been known for more than 30 years, but still remain unknown to a lot of researchers.</a:t>
            </a:r>
          </a:p>
          <a:p>
            <a:r>
              <a:rPr lang="en-US" baseline="0" dirty="0">
                <a:solidFill>
                  <a:srgbClr val="848989"/>
                </a:solidFill>
                <a:latin typeface="Bahnschrift Light" panose="020B0502040204020203" pitchFamily="34" charset="0"/>
              </a:rPr>
              <a:t>In fact, there is only one research group that we know of, that does simulation studies on equivalence testing. This is the group by Robert </a:t>
            </a:r>
            <a:r>
              <a:rPr lang="en-US" baseline="0" dirty="0" err="1">
                <a:solidFill>
                  <a:srgbClr val="848989"/>
                </a:solidFill>
                <a:latin typeface="Bahnschrift Light" panose="020B0502040204020203" pitchFamily="34" charset="0"/>
              </a:rPr>
              <a:t>Cribbie</a:t>
            </a:r>
            <a:r>
              <a:rPr lang="en-US" baseline="0" dirty="0">
                <a:solidFill>
                  <a:srgbClr val="848989"/>
                </a:solidFill>
                <a:latin typeface="Bahnschrift Light" panose="020B0502040204020203" pitchFamily="34" charset="0"/>
              </a:rPr>
              <a:t> from Toronto and you will see, that</a:t>
            </a:r>
          </a:p>
          <a:p>
            <a:r>
              <a:rPr lang="en-US" baseline="0" dirty="0">
                <a:solidFill>
                  <a:srgbClr val="848989"/>
                </a:solidFill>
                <a:latin typeface="Bahnschrift Light" panose="020B0502040204020203" pitchFamily="34" charset="0"/>
              </a:rPr>
              <a:t>Almost all our references stem from his group:</a:t>
            </a:r>
          </a:p>
          <a:p>
            <a:r>
              <a:rPr lang="de-CH" dirty="0"/>
              <a:t>https://cribbie.info.yorku.ca/lab-members/</a:t>
            </a:r>
          </a:p>
          <a:p>
            <a:endParaRPr lang="de-CH" dirty="0"/>
          </a:p>
          <a:p>
            <a:endParaRPr lang="de-CH" dirty="0"/>
          </a:p>
          <a:p>
            <a:r>
              <a:rPr lang="de-CH" dirty="0" err="1"/>
              <a:t>We</a:t>
            </a:r>
            <a:r>
              <a:rPr lang="de-CH" dirty="0"/>
              <a:t> </a:t>
            </a:r>
            <a:r>
              <a:rPr lang="de-CH" dirty="0" err="1"/>
              <a:t>test</a:t>
            </a:r>
            <a:r>
              <a:rPr lang="de-CH" dirty="0"/>
              <a:t> </a:t>
            </a:r>
            <a:r>
              <a:rPr lang="de-CH" dirty="0" err="1"/>
              <a:t>the</a:t>
            </a:r>
            <a:r>
              <a:rPr lang="de-CH" dirty="0"/>
              <a:t> </a:t>
            </a:r>
            <a:r>
              <a:rPr lang="de-CH" dirty="0" err="1"/>
              <a:t>hypothesis</a:t>
            </a:r>
            <a:r>
              <a:rPr lang="de-CH" dirty="0"/>
              <a:t>: </a:t>
            </a:r>
            <a:r>
              <a:rPr lang="de-CH" dirty="0" err="1"/>
              <a:t>the</a:t>
            </a:r>
            <a:r>
              <a:rPr lang="de-CH" baseline="0" dirty="0"/>
              <a:t> </a:t>
            </a:r>
            <a:r>
              <a:rPr lang="de-CH" baseline="0" dirty="0" err="1"/>
              <a:t>effect</a:t>
            </a:r>
            <a:r>
              <a:rPr lang="de-CH" baseline="0" dirty="0"/>
              <a:t> </a:t>
            </a:r>
            <a:r>
              <a:rPr lang="de-CH" baseline="0" dirty="0" err="1"/>
              <a:t>is</a:t>
            </a:r>
            <a:r>
              <a:rPr lang="de-CH" baseline="0" dirty="0"/>
              <a:t> </a:t>
            </a:r>
            <a:r>
              <a:rPr lang="de-CH" baseline="0" dirty="0" err="1"/>
              <a:t>zero</a:t>
            </a:r>
            <a:r>
              <a:rPr lang="de-CH" baseline="0" dirty="0"/>
              <a:t> </a:t>
            </a:r>
            <a:r>
              <a:rPr lang="de-CH" baseline="0" dirty="0" err="1"/>
              <a:t>or</a:t>
            </a:r>
            <a:r>
              <a:rPr lang="de-CH" baseline="0" dirty="0"/>
              <a:t> </a:t>
            </a:r>
            <a:r>
              <a:rPr lang="de-CH" baseline="0" dirty="0" err="1"/>
              <a:t>very</a:t>
            </a:r>
            <a:r>
              <a:rPr lang="de-CH" baseline="0" dirty="0"/>
              <a:t> </a:t>
            </a:r>
            <a:r>
              <a:rPr lang="de-CH" baseline="0" dirty="0" err="1"/>
              <a:t>small</a:t>
            </a:r>
            <a:r>
              <a:rPr lang="de-CH" baseline="0" dirty="0"/>
              <a:t>. </a:t>
            </a:r>
            <a:r>
              <a:rPr lang="de-CH" baseline="0" dirty="0" err="1"/>
              <a:t>Almost</a:t>
            </a:r>
            <a:r>
              <a:rPr lang="de-CH" baseline="0" dirty="0"/>
              <a:t> </a:t>
            </a:r>
            <a:r>
              <a:rPr lang="de-CH" baseline="0" dirty="0" err="1"/>
              <a:t>never</a:t>
            </a:r>
            <a:r>
              <a:rPr lang="de-CH" baseline="0" dirty="0"/>
              <a:t> </a:t>
            </a:r>
            <a:r>
              <a:rPr lang="de-CH" baseline="0" dirty="0" err="1"/>
              <a:t>the</a:t>
            </a:r>
            <a:r>
              <a:rPr lang="de-CH" baseline="0" dirty="0"/>
              <a:t> </a:t>
            </a:r>
            <a:r>
              <a:rPr lang="de-CH" baseline="0" dirty="0" err="1"/>
              <a:t>effects</a:t>
            </a:r>
            <a:r>
              <a:rPr lang="de-CH" baseline="0" dirty="0"/>
              <a:t> will </a:t>
            </a:r>
            <a:r>
              <a:rPr lang="de-CH" baseline="0" dirty="0" err="1"/>
              <a:t>be</a:t>
            </a:r>
            <a:r>
              <a:rPr lang="de-CH" baseline="0" dirty="0"/>
              <a:t> </a:t>
            </a:r>
            <a:r>
              <a:rPr lang="de-CH" baseline="0" dirty="0" err="1"/>
              <a:t>exactly</a:t>
            </a:r>
            <a:r>
              <a:rPr lang="de-CH" baseline="0" dirty="0"/>
              <a:t> </a:t>
            </a:r>
            <a:r>
              <a:rPr lang="de-CH" baseline="0" dirty="0" err="1"/>
              <a:t>the</a:t>
            </a:r>
            <a:r>
              <a:rPr lang="de-CH" baseline="0" dirty="0"/>
              <a:t> same. </a:t>
            </a:r>
            <a:r>
              <a:rPr lang="de-CH" baseline="0" dirty="0" err="1"/>
              <a:t>That</a:t>
            </a:r>
            <a:r>
              <a:rPr lang="de-CH" baseline="0" dirty="0"/>
              <a:t> </a:t>
            </a:r>
            <a:r>
              <a:rPr lang="de-CH" baseline="0" dirty="0" err="1"/>
              <a:t>is</a:t>
            </a:r>
            <a:r>
              <a:rPr lang="de-CH" baseline="0" dirty="0"/>
              <a:t>, </a:t>
            </a:r>
            <a:r>
              <a:rPr lang="de-CH" baseline="0" dirty="0" err="1"/>
              <a:t>why</a:t>
            </a:r>
            <a:r>
              <a:rPr lang="de-CH" baseline="0" dirty="0"/>
              <a:t> </a:t>
            </a:r>
            <a:r>
              <a:rPr lang="de-CH" baseline="0" dirty="0" err="1"/>
              <a:t>it</a:t>
            </a:r>
            <a:r>
              <a:rPr lang="de-CH" baseline="0" dirty="0"/>
              <a:t> </a:t>
            </a:r>
            <a:r>
              <a:rPr lang="de-CH" baseline="0" dirty="0" err="1"/>
              <a:t>is</a:t>
            </a:r>
            <a:r>
              <a:rPr lang="de-CH" baseline="0" dirty="0"/>
              <a:t> </a:t>
            </a:r>
            <a:r>
              <a:rPr lang="de-CH" baseline="0" dirty="0" err="1"/>
              <a:t>called</a:t>
            </a:r>
            <a:r>
              <a:rPr lang="de-CH" baseline="0" dirty="0"/>
              <a:t> «</a:t>
            </a:r>
            <a:r>
              <a:rPr lang="de-CH" baseline="0" dirty="0" err="1"/>
              <a:t>equivalence</a:t>
            </a:r>
            <a:r>
              <a:rPr lang="de-CH" baseline="0" dirty="0"/>
              <a:t>» </a:t>
            </a:r>
            <a:r>
              <a:rPr lang="de-CH" baseline="0" dirty="0" err="1"/>
              <a:t>test</a:t>
            </a:r>
            <a:r>
              <a:rPr lang="de-CH" baseline="0" dirty="0"/>
              <a:t> </a:t>
            </a:r>
            <a:r>
              <a:rPr lang="de-CH" baseline="0" dirty="0" err="1"/>
              <a:t>and</a:t>
            </a:r>
            <a:r>
              <a:rPr lang="de-CH" baseline="0" dirty="0"/>
              <a:t> not «</a:t>
            </a:r>
            <a:r>
              <a:rPr lang="de-CH" baseline="0" dirty="0" err="1"/>
              <a:t>equality</a:t>
            </a:r>
            <a:r>
              <a:rPr lang="de-CH" baseline="0" dirty="0"/>
              <a:t>» </a:t>
            </a:r>
            <a:r>
              <a:rPr lang="de-CH" baseline="0" dirty="0" err="1"/>
              <a:t>test</a:t>
            </a:r>
            <a:r>
              <a:rPr lang="de-CH" baseline="0" dirty="0"/>
              <a:t>.</a:t>
            </a:r>
          </a:p>
          <a:p>
            <a:r>
              <a:rPr lang="de-CH" baseline="0" dirty="0"/>
              <a:t>Thus, </a:t>
            </a:r>
            <a:r>
              <a:rPr lang="de-CH" baseline="0" dirty="0" err="1"/>
              <a:t>we</a:t>
            </a:r>
            <a:r>
              <a:rPr lang="de-CH" baseline="0" dirty="0"/>
              <a:t> </a:t>
            </a:r>
            <a:r>
              <a:rPr lang="de-CH" baseline="0" dirty="0" err="1"/>
              <a:t>need</a:t>
            </a:r>
            <a:r>
              <a:rPr lang="de-CH" baseline="0" dirty="0"/>
              <a:t> </a:t>
            </a:r>
            <a:r>
              <a:rPr lang="de-CH" baseline="0" dirty="0" err="1"/>
              <a:t>to</a:t>
            </a:r>
            <a:r>
              <a:rPr lang="de-CH" baseline="0" dirty="0"/>
              <a:t> </a:t>
            </a:r>
            <a:r>
              <a:rPr lang="de-CH" baseline="0" dirty="0" err="1"/>
              <a:t>define</a:t>
            </a:r>
            <a:r>
              <a:rPr lang="de-CH" baseline="0" dirty="0"/>
              <a:t>, </a:t>
            </a:r>
            <a:r>
              <a:rPr lang="de-CH" baseline="0" dirty="0" err="1"/>
              <a:t>what</a:t>
            </a:r>
            <a:r>
              <a:rPr lang="de-CH" baseline="0" dirty="0"/>
              <a:t> </a:t>
            </a:r>
            <a:r>
              <a:rPr lang="de-CH" baseline="0" dirty="0" err="1"/>
              <a:t>we</a:t>
            </a:r>
            <a:r>
              <a:rPr lang="de-CH" baseline="0" dirty="0"/>
              <a:t> </a:t>
            </a:r>
            <a:r>
              <a:rPr lang="de-CH" baseline="0" dirty="0" err="1"/>
              <a:t>mean</a:t>
            </a:r>
            <a:r>
              <a:rPr lang="de-CH" baseline="0" dirty="0"/>
              <a:t> </a:t>
            </a:r>
            <a:r>
              <a:rPr lang="de-CH" baseline="0" dirty="0" err="1"/>
              <a:t>by</a:t>
            </a:r>
            <a:r>
              <a:rPr lang="de-CH" baseline="0" dirty="0"/>
              <a:t> «</a:t>
            </a:r>
            <a:r>
              <a:rPr lang="de-CH" baseline="0" dirty="0" err="1"/>
              <a:t>very</a:t>
            </a:r>
            <a:r>
              <a:rPr lang="de-CH" baseline="0" dirty="0"/>
              <a:t> </a:t>
            </a:r>
            <a:r>
              <a:rPr lang="de-CH" baseline="0" dirty="0" err="1"/>
              <a:t>small</a:t>
            </a:r>
            <a:r>
              <a:rPr lang="de-CH" baseline="0"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0CE856-D6B7-4BF1-991A-39D1DFC76489}"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327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8275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What</a:t>
            </a:r>
            <a:r>
              <a:rPr lang="de-CH" dirty="0"/>
              <a:t> </a:t>
            </a:r>
            <a:r>
              <a:rPr lang="de-CH" dirty="0" err="1"/>
              <a:t>bounds</a:t>
            </a:r>
            <a:r>
              <a:rPr lang="de-CH" dirty="0"/>
              <a:t> </a:t>
            </a:r>
            <a:r>
              <a:rPr lang="de-CH" dirty="0" err="1"/>
              <a:t>would</a:t>
            </a:r>
            <a:r>
              <a:rPr lang="de-CH" dirty="0"/>
              <a:t> </a:t>
            </a:r>
            <a:r>
              <a:rPr lang="de-CH" dirty="0" err="1"/>
              <a:t>be</a:t>
            </a:r>
            <a:r>
              <a:rPr lang="de-CH" dirty="0"/>
              <a:t> </a:t>
            </a:r>
            <a:r>
              <a:rPr lang="de-CH" dirty="0" err="1"/>
              <a:t>necessar</a:t>
            </a:r>
            <a:r>
              <a:rPr lang="de-CH" baseline="0" dirty="0" err="1"/>
              <a:t>y</a:t>
            </a:r>
            <a:r>
              <a:rPr lang="de-CH" baseline="0" dirty="0"/>
              <a:t> </a:t>
            </a:r>
            <a:r>
              <a:rPr lang="de-CH" baseline="0" dirty="0" err="1"/>
              <a:t>to</a:t>
            </a:r>
            <a:r>
              <a:rPr lang="de-CH" baseline="0" dirty="0"/>
              <a:t> </a:t>
            </a:r>
            <a:r>
              <a:rPr lang="de-CH" baseline="0" dirty="0" err="1"/>
              <a:t>achieve</a:t>
            </a:r>
            <a:r>
              <a:rPr lang="de-CH" baseline="0" dirty="0"/>
              <a:t> 80% power?</a:t>
            </a:r>
          </a:p>
          <a:p>
            <a:endParaRPr lang="de-CH" baseline="0" dirty="0"/>
          </a:p>
          <a:p>
            <a:r>
              <a:rPr lang="de-CH" dirty="0" err="1"/>
              <a:t>We</a:t>
            </a:r>
            <a:r>
              <a:rPr lang="de-CH" dirty="0"/>
              <a:t> </a:t>
            </a:r>
            <a:r>
              <a:rPr lang="de-CH" dirty="0" err="1"/>
              <a:t>usually</a:t>
            </a:r>
            <a:r>
              <a:rPr lang="de-CH" baseline="0" dirty="0"/>
              <a:t> do not </a:t>
            </a:r>
            <a:r>
              <a:rPr lang="de-CH" baseline="0" dirty="0" err="1"/>
              <a:t>have</a:t>
            </a:r>
            <a:r>
              <a:rPr lang="de-CH" baseline="0" dirty="0"/>
              <a:t> </a:t>
            </a:r>
            <a:r>
              <a:rPr lang="de-CH" baseline="0" dirty="0" err="1"/>
              <a:t>the</a:t>
            </a:r>
            <a:r>
              <a:rPr lang="de-CH" baseline="0" dirty="0"/>
              <a:t> </a:t>
            </a:r>
            <a:r>
              <a:rPr lang="de-CH" baseline="0" dirty="0" err="1"/>
              <a:t>mean</a:t>
            </a:r>
            <a:r>
              <a:rPr lang="de-CH" baseline="0" dirty="0"/>
              <a:t>, </a:t>
            </a:r>
            <a:r>
              <a:rPr lang="de-CH" baseline="0" dirty="0" err="1"/>
              <a:t>standard</a:t>
            </a:r>
            <a:r>
              <a:rPr lang="de-CH" baseline="0" dirty="0"/>
              <a:t> </a:t>
            </a:r>
            <a:r>
              <a:rPr lang="de-CH" baseline="0" dirty="0" err="1"/>
              <a:t>deviation</a:t>
            </a:r>
            <a:r>
              <a:rPr lang="de-CH" baseline="0" dirty="0"/>
              <a:t> </a:t>
            </a:r>
            <a:r>
              <a:rPr lang="de-CH" baseline="0" dirty="0" err="1"/>
              <a:t>and</a:t>
            </a:r>
            <a:r>
              <a:rPr lang="de-CH" baseline="0" dirty="0"/>
              <a:t> sample </a:t>
            </a:r>
            <a:r>
              <a:rPr lang="de-CH" baseline="0" dirty="0" err="1"/>
              <a:t>size</a:t>
            </a:r>
            <a:r>
              <a:rPr lang="de-CH" baseline="0" dirty="0"/>
              <a:t>, but </a:t>
            </a:r>
            <a:r>
              <a:rPr lang="de-CH" baseline="0" dirty="0" err="1"/>
              <a:t>vectors</a:t>
            </a:r>
            <a:r>
              <a:rPr lang="de-CH" baseline="0" dirty="0"/>
              <a:t> </a:t>
            </a:r>
            <a:r>
              <a:rPr lang="de-CH" baseline="0" dirty="0" err="1"/>
              <a:t>of</a:t>
            </a:r>
            <a:r>
              <a:rPr lang="de-CH" baseline="0" dirty="0"/>
              <a:t> </a:t>
            </a:r>
            <a:r>
              <a:rPr lang="de-CH" baseline="0" dirty="0" err="1"/>
              <a:t>data</a:t>
            </a:r>
            <a:r>
              <a:rPr lang="de-CH" baseline="0" dirty="0"/>
              <a:t>. </a:t>
            </a:r>
          </a:p>
          <a:p>
            <a:r>
              <a:rPr lang="de-CH" baseline="0" dirty="0"/>
              <a:t>The </a:t>
            </a:r>
            <a:r>
              <a:rPr lang="de-CH" baseline="0" dirty="0" err="1"/>
              <a:t>dataTOST</a:t>
            </a:r>
            <a:r>
              <a:rPr lang="de-CH" baseline="0" dirty="0"/>
              <a:t>…</a:t>
            </a:r>
            <a:r>
              <a:rPr lang="de-CH" baseline="0" dirty="0" err="1"/>
              <a:t>functions</a:t>
            </a:r>
            <a:r>
              <a:rPr lang="de-CH" baseline="0" dirty="0"/>
              <a:t> </a:t>
            </a:r>
            <a:r>
              <a:rPr lang="de-CH" baseline="0" dirty="0" err="1"/>
              <a:t>are</a:t>
            </a:r>
            <a:r>
              <a:rPr lang="de-CH" baseline="0" dirty="0"/>
              <a:t> </a:t>
            </a:r>
            <a:r>
              <a:rPr lang="de-CH" baseline="0" dirty="0" err="1"/>
              <a:t>useful</a:t>
            </a:r>
            <a:r>
              <a:rPr lang="de-CH" baseline="0" dirty="0"/>
              <a:t> </a:t>
            </a:r>
            <a:r>
              <a:rPr lang="de-CH" baseline="0" dirty="0" err="1"/>
              <a:t>for</a:t>
            </a:r>
            <a:r>
              <a:rPr lang="de-CH" baseline="0" dirty="0"/>
              <a:t> such </a:t>
            </a:r>
            <a:r>
              <a:rPr lang="de-CH" baseline="0" dirty="0" err="1"/>
              <a:t>purposes</a:t>
            </a:r>
            <a:endParaRPr lang="de-CH" baseline="0" dirty="0"/>
          </a:p>
          <a:p>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96519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On SESOI: </a:t>
            </a:r>
          </a:p>
          <a:p>
            <a:endParaRPr lang="de-CH" dirty="0"/>
          </a:p>
          <a:p>
            <a:r>
              <a:rPr lang="de-CH" dirty="0" err="1"/>
              <a:t>One</a:t>
            </a:r>
            <a:r>
              <a:rPr lang="de-CH" dirty="0"/>
              <a:t> </a:t>
            </a:r>
            <a:r>
              <a:rPr lang="de-CH" dirty="0" err="1"/>
              <a:t>might</a:t>
            </a:r>
            <a:r>
              <a:rPr lang="de-CH" dirty="0"/>
              <a:t> </a:t>
            </a:r>
            <a:r>
              <a:rPr lang="de-CH" dirty="0" err="1"/>
              <a:t>define</a:t>
            </a:r>
            <a:r>
              <a:rPr lang="de-CH" dirty="0"/>
              <a:t> </a:t>
            </a:r>
            <a:r>
              <a:rPr lang="de-CH" dirty="0" err="1"/>
              <a:t>more</a:t>
            </a:r>
            <a:r>
              <a:rPr lang="de-CH" dirty="0"/>
              <a:t> </a:t>
            </a:r>
            <a:r>
              <a:rPr lang="de-CH" dirty="0" err="1"/>
              <a:t>than</a:t>
            </a:r>
            <a:r>
              <a:rPr lang="de-CH" dirty="0"/>
              <a:t> </a:t>
            </a:r>
            <a:r>
              <a:rPr lang="de-CH" dirty="0" err="1"/>
              <a:t>one</a:t>
            </a:r>
            <a:r>
              <a:rPr lang="de-CH" dirty="0"/>
              <a:t> </a:t>
            </a:r>
            <a:r>
              <a:rPr lang="de-CH" dirty="0" err="1"/>
              <a:t>equivalence</a:t>
            </a:r>
            <a:r>
              <a:rPr lang="de-CH" dirty="0"/>
              <a:t> </a:t>
            </a:r>
            <a:r>
              <a:rPr lang="de-CH" dirty="0" err="1"/>
              <a:t>interval</a:t>
            </a:r>
            <a:r>
              <a:rPr lang="de-CH" dirty="0"/>
              <a:t>, </a:t>
            </a:r>
            <a:r>
              <a:rPr lang="de-CH" dirty="0" err="1"/>
              <a:t>each</a:t>
            </a:r>
            <a:r>
              <a:rPr lang="de-CH" dirty="0"/>
              <a:t> </a:t>
            </a:r>
            <a:r>
              <a:rPr lang="de-CH" dirty="0" err="1"/>
              <a:t>tailored</a:t>
            </a:r>
            <a:r>
              <a:rPr lang="de-CH" dirty="0"/>
              <a:t> </a:t>
            </a:r>
            <a:r>
              <a:rPr lang="de-CH" dirty="0" err="1"/>
              <a:t>to</a:t>
            </a:r>
            <a:r>
              <a:rPr lang="de-CH" dirty="0"/>
              <a:t> a </a:t>
            </a:r>
            <a:r>
              <a:rPr lang="de-CH" dirty="0" err="1"/>
              <a:t>particular</a:t>
            </a:r>
            <a:r>
              <a:rPr lang="de-CH" dirty="0"/>
              <a:t> </a:t>
            </a:r>
            <a:r>
              <a:rPr lang="de-CH" dirty="0" err="1"/>
              <a:t>application</a:t>
            </a:r>
            <a:endParaRPr lang="de-CH" dirty="0"/>
          </a:p>
          <a:p>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5919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Bayes</a:t>
            </a:r>
            <a:r>
              <a:rPr lang="de-CH" baseline="0" dirty="0"/>
              <a:t> </a:t>
            </a:r>
            <a:r>
              <a:rPr lang="de-CH" baseline="0" dirty="0" err="1"/>
              <a:t>factors</a:t>
            </a:r>
            <a:r>
              <a:rPr lang="de-CH" baseline="0" dirty="0"/>
              <a:t> </a:t>
            </a:r>
            <a:r>
              <a:rPr lang="de-CH" baseline="0" dirty="0" err="1"/>
              <a:t>serve</a:t>
            </a:r>
            <a:r>
              <a:rPr lang="de-CH" baseline="0" dirty="0"/>
              <a:t> </a:t>
            </a:r>
            <a:r>
              <a:rPr lang="de-CH" baseline="0" dirty="0" err="1"/>
              <a:t>model</a:t>
            </a:r>
            <a:r>
              <a:rPr lang="de-CH" baseline="0" dirty="0"/>
              <a:t> </a:t>
            </a:r>
            <a:r>
              <a:rPr lang="de-CH" baseline="0" dirty="0" err="1"/>
              <a:t>selection</a:t>
            </a:r>
            <a:endParaRPr lang="de-CH" baseline="0" dirty="0"/>
          </a:p>
          <a:p>
            <a:endParaRPr lang="de-CH" baseline="0" dirty="0"/>
          </a:p>
          <a:p>
            <a:r>
              <a:rPr lang="de-CH" dirty="0" err="1"/>
              <a:t>It</a:t>
            </a:r>
            <a:r>
              <a:rPr lang="de-CH" dirty="0"/>
              <a:t> </a:t>
            </a:r>
            <a:r>
              <a:rPr lang="de-CH" dirty="0" err="1"/>
              <a:t>is</a:t>
            </a:r>
            <a:r>
              <a:rPr lang="de-CH" baseline="0" dirty="0"/>
              <a:t> </a:t>
            </a:r>
            <a:r>
              <a:rPr lang="de-CH" baseline="0" dirty="0" err="1"/>
              <a:t>only</a:t>
            </a:r>
            <a:r>
              <a:rPr lang="de-CH" baseline="0" dirty="0"/>
              <a:t> </a:t>
            </a:r>
            <a:r>
              <a:rPr lang="de-CH" baseline="0" dirty="0" err="1"/>
              <a:t>anecdotal</a:t>
            </a:r>
            <a:r>
              <a:rPr lang="de-CH" baseline="0" dirty="0"/>
              <a:t>, </a:t>
            </a:r>
            <a:r>
              <a:rPr lang="de-CH" baseline="0" dirty="0" err="1"/>
              <a:t>that</a:t>
            </a:r>
            <a:r>
              <a:rPr lang="de-CH" baseline="0" dirty="0"/>
              <a:t> </a:t>
            </a:r>
            <a:r>
              <a:rPr lang="de-CH" baseline="0" dirty="0" err="1"/>
              <a:t>the</a:t>
            </a:r>
            <a:r>
              <a:rPr lang="de-CH" baseline="0" dirty="0"/>
              <a:t> </a:t>
            </a:r>
            <a:r>
              <a:rPr lang="de-CH" baseline="0" dirty="0" err="1"/>
              <a:t>effect</a:t>
            </a:r>
            <a:r>
              <a:rPr lang="de-CH" baseline="0" dirty="0"/>
              <a:t> lies in </a:t>
            </a:r>
            <a:r>
              <a:rPr lang="de-CH" baseline="0" dirty="0" err="1"/>
              <a:t>the</a:t>
            </a:r>
            <a:r>
              <a:rPr lang="de-CH" baseline="0" dirty="0"/>
              <a:t> CI</a:t>
            </a:r>
          </a:p>
          <a:p>
            <a:r>
              <a:rPr lang="de-CH" baseline="0" dirty="0"/>
              <a:t>But </a:t>
            </a:r>
            <a:r>
              <a:rPr lang="de-CH" baseline="0" dirty="0" err="1"/>
              <a:t>the</a:t>
            </a:r>
            <a:r>
              <a:rPr lang="de-CH" baseline="0" dirty="0"/>
              <a:t> </a:t>
            </a:r>
            <a:r>
              <a:rPr lang="de-CH" baseline="0" dirty="0" err="1"/>
              <a:t>complement</a:t>
            </a:r>
            <a:r>
              <a:rPr lang="de-CH" baseline="0" dirty="0"/>
              <a:t> </a:t>
            </a:r>
            <a:r>
              <a:rPr lang="de-CH" baseline="0" dirty="0" err="1"/>
              <a:t>of</a:t>
            </a:r>
            <a:r>
              <a:rPr lang="de-CH" baseline="0" dirty="0"/>
              <a:t> </a:t>
            </a:r>
            <a:r>
              <a:rPr lang="de-CH" baseline="0" dirty="0" err="1"/>
              <a:t>the</a:t>
            </a:r>
            <a:r>
              <a:rPr lang="de-CH" baseline="0" dirty="0"/>
              <a:t> </a:t>
            </a:r>
            <a:r>
              <a:rPr lang="de-CH" baseline="0" dirty="0" err="1"/>
              <a:t>interval</a:t>
            </a:r>
            <a:r>
              <a:rPr lang="de-CH" baseline="0" dirty="0"/>
              <a:t> </a:t>
            </a:r>
            <a:r>
              <a:rPr lang="de-CH" baseline="0" dirty="0" err="1"/>
              <a:t>is</a:t>
            </a:r>
            <a:r>
              <a:rPr lang="de-CH" baseline="0" dirty="0"/>
              <a:t> </a:t>
            </a:r>
            <a:r>
              <a:rPr lang="de-CH" baseline="0" dirty="0" err="1"/>
              <a:t>clearly</a:t>
            </a:r>
            <a:r>
              <a:rPr lang="de-CH" baseline="0" dirty="0"/>
              <a:t> not </a:t>
            </a:r>
            <a:r>
              <a:rPr lang="de-CH" baseline="0" dirty="0" err="1"/>
              <a:t>very</a:t>
            </a:r>
            <a:r>
              <a:rPr lang="de-CH" baseline="0" dirty="0"/>
              <a:t> </a:t>
            </a:r>
            <a:r>
              <a:rPr lang="de-CH" baseline="0" dirty="0" err="1"/>
              <a:t>likely</a:t>
            </a:r>
            <a:r>
              <a:rPr lang="de-CH" baseline="0" dirty="0"/>
              <a:t> </a:t>
            </a:r>
            <a:r>
              <a:rPr lang="de-CH" baseline="0" dirty="0" err="1"/>
              <a:t>to</a:t>
            </a:r>
            <a:r>
              <a:rPr lang="de-CH" baseline="0" dirty="0"/>
              <a:t> </a:t>
            </a:r>
            <a:r>
              <a:rPr lang="de-CH" baseline="0" dirty="0" err="1"/>
              <a:t>be</a:t>
            </a:r>
            <a:r>
              <a:rPr lang="de-CH" baseline="0" dirty="0"/>
              <a:t> a </a:t>
            </a:r>
            <a:r>
              <a:rPr lang="de-CH" baseline="0" dirty="0" err="1"/>
              <a:t>good</a:t>
            </a:r>
            <a:r>
              <a:rPr lang="de-CH" baseline="0" dirty="0"/>
              <a:t> </a:t>
            </a:r>
            <a:r>
              <a:rPr lang="de-CH" baseline="0" dirty="0" err="1"/>
              <a:t>estimate</a:t>
            </a:r>
            <a:r>
              <a:rPr lang="de-CH" baseline="0" dirty="0"/>
              <a:t> (</a:t>
            </a:r>
            <a:r>
              <a:rPr lang="de-CH" baseline="0" dirty="0" err="1"/>
              <a:t>it</a:t>
            </a:r>
            <a:r>
              <a:rPr lang="de-CH" baseline="0" dirty="0"/>
              <a:t> </a:t>
            </a:r>
            <a:r>
              <a:rPr lang="de-CH" baseline="0" dirty="0" err="1"/>
              <a:t>is</a:t>
            </a:r>
            <a:r>
              <a:rPr lang="de-CH" baseline="0" dirty="0"/>
              <a:t> 100 </a:t>
            </a:r>
            <a:r>
              <a:rPr lang="de-CH" baseline="0" dirty="0" err="1"/>
              <a:t>times</a:t>
            </a:r>
            <a:r>
              <a:rPr lang="de-CH" baseline="0" dirty="0"/>
              <a:t> </a:t>
            </a:r>
            <a:r>
              <a:rPr lang="de-CH" baseline="0" dirty="0" err="1"/>
              <a:t>more</a:t>
            </a:r>
            <a:r>
              <a:rPr lang="de-CH" baseline="0" dirty="0"/>
              <a:t> </a:t>
            </a:r>
            <a:r>
              <a:rPr lang="de-CH" baseline="0" dirty="0" err="1"/>
              <a:t>likely</a:t>
            </a:r>
            <a:r>
              <a:rPr lang="de-CH" baseline="0" dirty="0"/>
              <a:t> </a:t>
            </a:r>
            <a:r>
              <a:rPr lang="de-CH" baseline="0" dirty="0" err="1"/>
              <a:t>to</a:t>
            </a:r>
            <a:r>
              <a:rPr lang="de-CH" baseline="0" dirty="0"/>
              <a:t> </a:t>
            </a:r>
            <a:r>
              <a:rPr lang="de-CH" baseline="0" dirty="0" err="1"/>
              <a:t>be</a:t>
            </a:r>
            <a:r>
              <a:rPr lang="de-CH" baseline="0" dirty="0"/>
              <a:t> at 0, </a:t>
            </a:r>
            <a:r>
              <a:rPr lang="de-CH" baseline="0" dirty="0" err="1"/>
              <a:t>than</a:t>
            </a:r>
            <a:r>
              <a:rPr lang="de-CH" baseline="0" dirty="0"/>
              <a:t> outside </a:t>
            </a:r>
            <a:r>
              <a:rPr lang="de-CH" baseline="0" dirty="0" err="1"/>
              <a:t>of</a:t>
            </a:r>
            <a:r>
              <a:rPr lang="de-CH" baseline="0" dirty="0"/>
              <a:t> -.5 </a:t>
            </a:r>
            <a:r>
              <a:rPr lang="de-CH" baseline="0" dirty="0" err="1"/>
              <a:t>to</a:t>
            </a:r>
            <a:r>
              <a:rPr lang="de-CH" baseline="0" dirty="0"/>
              <a:t> .5</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1490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Bayes</a:t>
            </a:r>
            <a:r>
              <a:rPr lang="de-CH" baseline="0" dirty="0"/>
              <a:t> </a:t>
            </a:r>
            <a:r>
              <a:rPr lang="de-CH" baseline="0" dirty="0" err="1"/>
              <a:t>factors</a:t>
            </a:r>
            <a:r>
              <a:rPr lang="de-CH" baseline="0" dirty="0"/>
              <a:t> </a:t>
            </a:r>
            <a:r>
              <a:rPr lang="de-CH" baseline="0" dirty="0" err="1"/>
              <a:t>serve</a:t>
            </a:r>
            <a:r>
              <a:rPr lang="de-CH" baseline="0" dirty="0"/>
              <a:t> </a:t>
            </a:r>
            <a:r>
              <a:rPr lang="de-CH" baseline="0" dirty="0" err="1"/>
              <a:t>model</a:t>
            </a:r>
            <a:r>
              <a:rPr lang="de-CH" baseline="0" dirty="0"/>
              <a:t> </a:t>
            </a:r>
            <a:r>
              <a:rPr lang="de-CH" baseline="0" dirty="0" err="1"/>
              <a:t>selection</a:t>
            </a:r>
            <a:endParaRPr lang="de-CH" baseline="0" dirty="0"/>
          </a:p>
          <a:p>
            <a:endParaRPr lang="de-CH" baseline="0" dirty="0"/>
          </a:p>
          <a:p>
            <a:r>
              <a:rPr lang="de-CH" dirty="0" err="1"/>
              <a:t>It</a:t>
            </a:r>
            <a:r>
              <a:rPr lang="de-CH" dirty="0"/>
              <a:t> </a:t>
            </a:r>
            <a:r>
              <a:rPr lang="de-CH" dirty="0" err="1"/>
              <a:t>is</a:t>
            </a:r>
            <a:r>
              <a:rPr lang="de-CH" baseline="0" dirty="0"/>
              <a:t> </a:t>
            </a:r>
            <a:r>
              <a:rPr lang="de-CH" baseline="0" dirty="0" err="1"/>
              <a:t>only</a:t>
            </a:r>
            <a:r>
              <a:rPr lang="de-CH" baseline="0" dirty="0"/>
              <a:t> </a:t>
            </a:r>
            <a:r>
              <a:rPr lang="de-CH" baseline="0" dirty="0" err="1"/>
              <a:t>anecdotal</a:t>
            </a:r>
            <a:r>
              <a:rPr lang="de-CH" baseline="0" dirty="0"/>
              <a:t>, </a:t>
            </a:r>
            <a:r>
              <a:rPr lang="de-CH" baseline="0" dirty="0" err="1"/>
              <a:t>that</a:t>
            </a:r>
            <a:r>
              <a:rPr lang="de-CH" baseline="0" dirty="0"/>
              <a:t> </a:t>
            </a:r>
            <a:r>
              <a:rPr lang="de-CH" baseline="0" dirty="0" err="1"/>
              <a:t>the</a:t>
            </a:r>
            <a:r>
              <a:rPr lang="de-CH" baseline="0" dirty="0"/>
              <a:t> </a:t>
            </a:r>
            <a:r>
              <a:rPr lang="de-CH" baseline="0" dirty="0" err="1"/>
              <a:t>effect</a:t>
            </a:r>
            <a:r>
              <a:rPr lang="de-CH" baseline="0" dirty="0"/>
              <a:t> lies in </a:t>
            </a:r>
            <a:r>
              <a:rPr lang="de-CH" baseline="0" dirty="0" err="1"/>
              <a:t>the</a:t>
            </a:r>
            <a:r>
              <a:rPr lang="de-CH" baseline="0" dirty="0"/>
              <a:t> CI</a:t>
            </a:r>
          </a:p>
          <a:p>
            <a:r>
              <a:rPr lang="de-CH" baseline="0" dirty="0"/>
              <a:t>But </a:t>
            </a:r>
            <a:r>
              <a:rPr lang="de-CH" baseline="0" dirty="0" err="1"/>
              <a:t>the</a:t>
            </a:r>
            <a:r>
              <a:rPr lang="de-CH" baseline="0" dirty="0"/>
              <a:t> </a:t>
            </a:r>
            <a:r>
              <a:rPr lang="de-CH" baseline="0" dirty="0" err="1"/>
              <a:t>complement</a:t>
            </a:r>
            <a:r>
              <a:rPr lang="de-CH" baseline="0" dirty="0"/>
              <a:t> </a:t>
            </a:r>
            <a:r>
              <a:rPr lang="de-CH" baseline="0" dirty="0" err="1"/>
              <a:t>of</a:t>
            </a:r>
            <a:r>
              <a:rPr lang="de-CH" baseline="0" dirty="0"/>
              <a:t> </a:t>
            </a:r>
            <a:r>
              <a:rPr lang="de-CH" baseline="0" dirty="0" err="1"/>
              <a:t>the</a:t>
            </a:r>
            <a:r>
              <a:rPr lang="de-CH" baseline="0" dirty="0"/>
              <a:t> </a:t>
            </a:r>
            <a:r>
              <a:rPr lang="de-CH" baseline="0" dirty="0" err="1"/>
              <a:t>interval</a:t>
            </a:r>
            <a:r>
              <a:rPr lang="de-CH" baseline="0" dirty="0"/>
              <a:t> </a:t>
            </a:r>
            <a:r>
              <a:rPr lang="de-CH" baseline="0" dirty="0" err="1"/>
              <a:t>is</a:t>
            </a:r>
            <a:r>
              <a:rPr lang="de-CH" baseline="0" dirty="0"/>
              <a:t> </a:t>
            </a:r>
            <a:r>
              <a:rPr lang="de-CH" baseline="0" dirty="0" err="1"/>
              <a:t>clearly</a:t>
            </a:r>
            <a:r>
              <a:rPr lang="de-CH" baseline="0" dirty="0"/>
              <a:t> not </a:t>
            </a:r>
            <a:r>
              <a:rPr lang="de-CH" baseline="0" dirty="0" err="1"/>
              <a:t>very</a:t>
            </a:r>
            <a:r>
              <a:rPr lang="de-CH" baseline="0" dirty="0"/>
              <a:t> </a:t>
            </a:r>
            <a:r>
              <a:rPr lang="de-CH" baseline="0" dirty="0" err="1"/>
              <a:t>likely</a:t>
            </a:r>
            <a:r>
              <a:rPr lang="de-CH" baseline="0" dirty="0"/>
              <a:t> </a:t>
            </a:r>
            <a:r>
              <a:rPr lang="de-CH" baseline="0" dirty="0" err="1"/>
              <a:t>to</a:t>
            </a:r>
            <a:r>
              <a:rPr lang="de-CH" baseline="0" dirty="0"/>
              <a:t> </a:t>
            </a:r>
            <a:r>
              <a:rPr lang="de-CH" baseline="0" dirty="0" err="1"/>
              <a:t>be</a:t>
            </a:r>
            <a:r>
              <a:rPr lang="de-CH" baseline="0" dirty="0"/>
              <a:t> a </a:t>
            </a:r>
            <a:r>
              <a:rPr lang="de-CH" baseline="0" dirty="0" err="1"/>
              <a:t>good</a:t>
            </a:r>
            <a:r>
              <a:rPr lang="de-CH" baseline="0" dirty="0"/>
              <a:t> </a:t>
            </a:r>
            <a:r>
              <a:rPr lang="de-CH" baseline="0" dirty="0" err="1"/>
              <a:t>estimate</a:t>
            </a:r>
            <a:r>
              <a:rPr lang="de-CH" baseline="0" dirty="0"/>
              <a:t> (</a:t>
            </a:r>
            <a:r>
              <a:rPr lang="de-CH" baseline="0" dirty="0" err="1"/>
              <a:t>it</a:t>
            </a:r>
            <a:r>
              <a:rPr lang="de-CH" baseline="0" dirty="0"/>
              <a:t> </a:t>
            </a:r>
            <a:r>
              <a:rPr lang="de-CH" baseline="0" dirty="0" err="1"/>
              <a:t>is</a:t>
            </a:r>
            <a:r>
              <a:rPr lang="de-CH" baseline="0" dirty="0"/>
              <a:t> 100 </a:t>
            </a:r>
            <a:r>
              <a:rPr lang="de-CH" baseline="0" dirty="0" err="1"/>
              <a:t>times</a:t>
            </a:r>
            <a:r>
              <a:rPr lang="de-CH" baseline="0" dirty="0"/>
              <a:t> </a:t>
            </a:r>
            <a:r>
              <a:rPr lang="de-CH" baseline="0" dirty="0" err="1"/>
              <a:t>more</a:t>
            </a:r>
            <a:r>
              <a:rPr lang="de-CH" baseline="0" dirty="0"/>
              <a:t> </a:t>
            </a:r>
            <a:r>
              <a:rPr lang="de-CH" baseline="0" dirty="0" err="1"/>
              <a:t>likely</a:t>
            </a:r>
            <a:r>
              <a:rPr lang="de-CH" baseline="0" dirty="0"/>
              <a:t> </a:t>
            </a:r>
            <a:r>
              <a:rPr lang="de-CH" baseline="0" dirty="0" err="1"/>
              <a:t>to</a:t>
            </a:r>
            <a:r>
              <a:rPr lang="de-CH" baseline="0" dirty="0"/>
              <a:t> </a:t>
            </a:r>
            <a:r>
              <a:rPr lang="de-CH" baseline="0" dirty="0" err="1"/>
              <a:t>be</a:t>
            </a:r>
            <a:r>
              <a:rPr lang="de-CH" baseline="0" dirty="0"/>
              <a:t> at 0, </a:t>
            </a:r>
            <a:r>
              <a:rPr lang="de-CH" baseline="0" dirty="0" err="1"/>
              <a:t>than</a:t>
            </a:r>
            <a:r>
              <a:rPr lang="de-CH" baseline="0" dirty="0"/>
              <a:t> outside </a:t>
            </a:r>
            <a:r>
              <a:rPr lang="de-CH" baseline="0" dirty="0" err="1"/>
              <a:t>of</a:t>
            </a:r>
            <a:r>
              <a:rPr lang="de-CH" baseline="0" dirty="0"/>
              <a:t> -.5 </a:t>
            </a:r>
            <a:r>
              <a:rPr lang="de-CH" baseline="0" dirty="0" err="1"/>
              <a:t>to</a:t>
            </a:r>
            <a:r>
              <a:rPr lang="de-CH" baseline="0" dirty="0"/>
              <a:t> .5</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251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In </a:t>
            </a:r>
            <a:r>
              <a:rPr lang="de-CH" dirty="0" err="1"/>
              <a:t>Bayesian</a:t>
            </a:r>
            <a:r>
              <a:rPr lang="de-CH" baseline="0" dirty="0"/>
              <a:t> </a:t>
            </a:r>
            <a:r>
              <a:rPr lang="de-CH" baseline="0" dirty="0" err="1"/>
              <a:t>statistics</a:t>
            </a:r>
            <a:r>
              <a:rPr lang="de-CH" baseline="0" dirty="0"/>
              <a:t> </a:t>
            </a:r>
            <a:r>
              <a:rPr lang="de-CH" baseline="0" dirty="0" err="1"/>
              <a:t>we</a:t>
            </a:r>
            <a:r>
              <a:rPr lang="de-CH" baseline="0" dirty="0"/>
              <a:t> do not </a:t>
            </a:r>
            <a:r>
              <a:rPr lang="de-CH" baseline="0" dirty="0" err="1"/>
              <a:t>regard</a:t>
            </a:r>
            <a:r>
              <a:rPr lang="de-CH" baseline="0" dirty="0"/>
              <a:t> </a:t>
            </a:r>
            <a:r>
              <a:rPr lang="de-CH" baseline="0" dirty="0" err="1"/>
              <a:t>parameters</a:t>
            </a:r>
            <a:r>
              <a:rPr lang="de-CH" baseline="0" dirty="0"/>
              <a:t> </a:t>
            </a:r>
            <a:r>
              <a:rPr lang="de-CH" baseline="0" dirty="0" err="1"/>
              <a:t>as</a:t>
            </a:r>
            <a:r>
              <a:rPr lang="de-CH" baseline="0" dirty="0"/>
              <a:t> </a:t>
            </a:r>
            <a:r>
              <a:rPr lang="de-CH" baseline="0" dirty="0" err="1"/>
              <a:t>fixed</a:t>
            </a:r>
            <a:r>
              <a:rPr lang="de-CH" baseline="0" dirty="0"/>
              <a:t>, but </a:t>
            </a:r>
            <a:r>
              <a:rPr lang="de-CH" baseline="0" dirty="0" err="1"/>
              <a:t>describe</a:t>
            </a:r>
            <a:r>
              <a:rPr lang="de-CH" baseline="0" dirty="0"/>
              <a:t> </a:t>
            </a:r>
            <a:r>
              <a:rPr lang="de-CH" baseline="0" dirty="0" err="1"/>
              <a:t>them</a:t>
            </a:r>
            <a:r>
              <a:rPr lang="de-CH" baseline="0" dirty="0"/>
              <a:t> </a:t>
            </a:r>
            <a:r>
              <a:rPr lang="de-CH" baseline="0" dirty="0" err="1"/>
              <a:t>probabilitstically</a:t>
            </a:r>
            <a:r>
              <a:rPr lang="de-CH" baseline="0" dirty="0"/>
              <a:t> -&gt; </a:t>
            </a:r>
            <a:r>
              <a:rPr lang="de-CH" baseline="0" dirty="0" err="1"/>
              <a:t>we</a:t>
            </a:r>
            <a:r>
              <a:rPr lang="de-CH" baseline="0" dirty="0"/>
              <a:t> </a:t>
            </a:r>
            <a:r>
              <a:rPr lang="de-CH" baseline="0" dirty="0" err="1"/>
              <a:t>get</a:t>
            </a:r>
            <a:r>
              <a:rPr lang="de-CH" baseline="0" dirty="0"/>
              <a:t> a </a:t>
            </a:r>
            <a:r>
              <a:rPr lang="de-CH" baseline="0" dirty="0" err="1"/>
              <a:t>distribution</a:t>
            </a:r>
            <a:r>
              <a:rPr lang="de-CH" baseline="0" dirty="0"/>
              <a:t> </a:t>
            </a:r>
            <a:r>
              <a:rPr lang="de-CH" baseline="0" dirty="0" err="1"/>
              <a:t>of</a:t>
            </a:r>
            <a:r>
              <a:rPr lang="de-CH" baseline="0" dirty="0"/>
              <a:t> </a:t>
            </a:r>
            <a:r>
              <a:rPr lang="de-CH" baseline="0" dirty="0" err="1"/>
              <a:t>the</a:t>
            </a:r>
            <a:r>
              <a:rPr lang="de-CH" baseline="0" dirty="0"/>
              <a:t> </a:t>
            </a:r>
            <a:r>
              <a:rPr lang="de-CH" baseline="0" dirty="0" err="1"/>
              <a:t>parameter</a:t>
            </a:r>
            <a:endParaRPr lang="de-CH" baseline="0" dirty="0"/>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90% (or 89%) of the Highest</a:t>
            </a:r>
            <a:r>
              <a:rPr lang="en-US" sz="1200" b="0" i="0" kern="1200" baseline="0" dirty="0">
                <a:solidFill>
                  <a:schemeClr val="tx1"/>
                </a:solidFill>
                <a:effectLst/>
                <a:latin typeface="+mn-lt"/>
                <a:ea typeface="+mn-ea"/>
                <a:cs typeface="+mn-cs"/>
              </a:rPr>
              <a:t> Density Interval (HDI) lie in the ROPE (Region of Practical Equivalence), one can consider the effect being  equivalent</a:t>
            </a:r>
            <a:endParaRPr lang="de-CH" dirty="0"/>
          </a:p>
          <a:p>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6271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26E87-44F8-9DBC-AA91-4CC7C694B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8BB351-0EB0-9799-631A-124EF28C67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894C57-00C0-DD26-7A97-BE8BB254B22C}"/>
              </a:ext>
            </a:extLst>
          </p:cNvPr>
          <p:cNvSpPr>
            <a:spLocks noGrp="1"/>
          </p:cNvSpPr>
          <p:nvPr>
            <p:ph type="body" idx="1"/>
          </p:nvPr>
        </p:nvSpPr>
        <p:spPr/>
        <p:txBody>
          <a:bodyPr/>
          <a:lstStyle/>
          <a:p>
            <a:r>
              <a:rPr lang="de-CH" dirty="0"/>
              <a:t>In </a:t>
            </a:r>
            <a:r>
              <a:rPr lang="de-CH" dirty="0" err="1"/>
              <a:t>Bayesian</a:t>
            </a:r>
            <a:r>
              <a:rPr lang="de-CH" baseline="0" dirty="0"/>
              <a:t> </a:t>
            </a:r>
            <a:r>
              <a:rPr lang="de-CH" baseline="0" dirty="0" err="1"/>
              <a:t>statistics</a:t>
            </a:r>
            <a:r>
              <a:rPr lang="de-CH" baseline="0" dirty="0"/>
              <a:t> </a:t>
            </a:r>
            <a:r>
              <a:rPr lang="de-CH" baseline="0" dirty="0" err="1"/>
              <a:t>we</a:t>
            </a:r>
            <a:r>
              <a:rPr lang="de-CH" baseline="0" dirty="0"/>
              <a:t> do not </a:t>
            </a:r>
            <a:r>
              <a:rPr lang="de-CH" baseline="0" dirty="0" err="1"/>
              <a:t>regard</a:t>
            </a:r>
            <a:r>
              <a:rPr lang="de-CH" baseline="0" dirty="0"/>
              <a:t> </a:t>
            </a:r>
            <a:r>
              <a:rPr lang="de-CH" baseline="0" dirty="0" err="1"/>
              <a:t>parameters</a:t>
            </a:r>
            <a:r>
              <a:rPr lang="de-CH" baseline="0" dirty="0"/>
              <a:t> </a:t>
            </a:r>
            <a:r>
              <a:rPr lang="de-CH" baseline="0" dirty="0" err="1"/>
              <a:t>as</a:t>
            </a:r>
            <a:r>
              <a:rPr lang="de-CH" baseline="0" dirty="0"/>
              <a:t> </a:t>
            </a:r>
            <a:r>
              <a:rPr lang="de-CH" baseline="0" dirty="0" err="1"/>
              <a:t>fixed</a:t>
            </a:r>
            <a:r>
              <a:rPr lang="de-CH" baseline="0" dirty="0"/>
              <a:t>, but </a:t>
            </a:r>
            <a:r>
              <a:rPr lang="de-CH" baseline="0" dirty="0" err="1"/>
              <a:t>describe</a:t>
            </a:r>
            <a:r>
              <a:rPr lang="de-CH" baseline="0" dirty="0"/>
              <a:t> </a:t>
            </a:r>
            <a:r>
              <a:rPr lang="de-CH" baseline="0" dirty="0" err="1"/>
              <a:t>them</a:t>
            </a:r>
            <a:r>
              <a:rPr lang="de-CH" baseline="0" dirty="0"/>
              <a:t> </a:t>
            </a:r>
            <a:r>
              <a:rPr lang="de-CH" baseline="0" dirty="0" err="1"/>
              <a:t>probabilitstically</a:t>
            </a:r>
            <a:r>
              <a:rPr lang="de-CH" baseline="0" dirty="0"/>
              <a:t> -&gt; </a:t>
            </a:r>
            <a:r>
              <a:rPr lang="de-CH" baseline="0" dirty="0" err="1"/>
              <a:t>we</a:t>
            </a:r>
            <a:r>
              <a:rPr lang="de-CH" baseline="0" dirty="0"/>
              <a:t> </a:t>
            </a:r>
            <a:r>
              <a:rPr lang="de-CH" baseline="0" dirty="0" err="1"/>
              <a:t>get</a:t>
            </a:r>
            <a:r>
              <a:rPr lang="de-CH" baseline="0" dirty="0"/>
              <a:t> a </a:t>
            </a:r>
            <a:r>
              <a:rPr lang="de-CH" baseline="0" dirty="0" err="1"/>
              <a:t>distribution</a:t>
            </a:r>
            <a:r>
              <a:rPr lang="de-CH" baseline="0" dirty="0"/>
              <a:t> </a:t>
            </a:r>
            <a:r>
              <a:rPr lang="de-CH" baseline="0" dirty="0" err="1"/>
              <a:t>of</a:t>
            </a:r>
            <a:r>
              <a:rPr lang="de-CH" baseline="0" dirty="0"/>
              <a:t> </a:t>
            </a:r>
            <a:r>
              <a:rPr lang="de-CH" baseline="0" dirty="0" err="1"/>
              <a:t>the</a:t>
            </a:r>
            <a:r>
              <a:rPr lang="de-CH" baseline="0" dirty="0"/>
              <a:t> </a:t>
            </a:r>
            <a:r>
              <a:rPr lang="de-CH" baseline="0" dirty="0" err="1"/>
              <a:t>parameter</a:t>
            </a:r>
            <a:endParaRPr lang="de-CH" baseline="0" dirty="0"/>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If 90% (or 89%) of the Highest</a:t>
            </a:r>
            <a:r>
              <a:rPr lang="en-US" sz="1200" b="0" i="0" kern="1200" baseline="0" dirty="0">
                <a:solidFill>
                  <a:schemeClr val="tx1"/>
                </a:solidFill>
                <a:effectLst/>
                <a:latin typeface="+mn-lt"/>
                <a:ea typeface="+mn-ea"/>
                <a:cs typeface="+mn-cs"/>
              </a:rPr>
              <a:t> Density Interval (HDI) lie in the ROPE (Region of Practical Equivalence), one can consider the effect being  equivalent</a:t>
            </a:r>
            <a:endParaRPr lang="de-CH" dirty="0"/>
          </a:p>
          <a:p>
            <a:endParaRPr lang="de-CH" dirty="0"/>
          </a:p>
        </p:txBody>
      </p:sp>
      <p:sp>
        <p:nvSpPr>
          <p:cNvPr id="4" name="Slide Number Placeholder 3">
            <a:extLst>
              <a:ext uri="{FF2B5EF4-FFF2-40B4-BE49-F238E27FC236}">
                <a16:creationId xmlns:a16="http://schemas.microsoft.com/office/drawing/2014/main" id="{B22610C3-1E7B-E8DD-6A93-F9A7C67D1E23}"/>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608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Hier </a:t>
            </a:r>
            <a:r>
              <a:rPr lang="de-CH" dirty="0" err="1"/>
              <a:t>ergebnisse</a:t>
            </a:r>
            <a:r>
              <a:rPr lang="de-CH" baseline="0" dirty="0"/>
              <a:t> auf sample 1 anpassen!</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989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r>
              <a:rPr lang="de-DE" sz="1200" b="0" i="0" u="none" strike="noStrike" kern="1200" baseline="0">
                <a:solidFill>
                  <a:schemeClr val="tx1"/>
                </a:solidFill>
                <a:latin typeface="+mn-lt"/>
                <a:ea typeface="+mn-ea"/>
                <a:cs typeface="+mn-cs"/>
              </a:rPr>
              <a:t>Anschließend ist eine 30-minütige </a:t>
            </a:r>
            <a:r>
              <a:rPr lang="de-DE" sz="1200" b="1" i="0" u="none" strike="noStrike" kern="1200" baseline="0">
                <a:solidFill>
                  <a:schemeClr val="tx1"/>
                </a:solidFill>
                <a:latin typeface="+mn-lt"/>
                <a:ea typeface="+mn-ea"/>
                <a:cs typeface="+mn-cs"/>
              </a:rPr>
              <a:t>Lehrprobe </a:t>
            </a:r>
            <a:r>
              <a:rPr lang="de-DE" sz="1200" b="0" i="0" u="none" strike="noStrike" kern="1200" baseline="0">
                <a:solidFill>
                  <a:schemeClr val="tx1"/>
                </a:solidFill>
                <a:latin typeface="+mn-lt"/>
                <a:ea typeface="+mn-ea"/>
                <a:cs typeface="+mn-cs"/>
              </a:rPr>
              <a:t>zur „ “</a:t>
            </a:r>
          </a:p>
          <a:p>
            <a:r>
              <a:rPr lang="de-DE" sz="1200" b="0" i="0" u="none" strike="noStrike" kern="1200" baseline="0">
                <a:solidFill>
                  <a:schemeClr val="tx1"/>
                </a:solidFill>
                <a:latin typeface="+mn-lt"/>
                <a:ea typeface="+mn-ea"/>
                <a:cs typeface="+mn-cs"/>
              </a:rPr>
              <a:t>zu erbringen. Daran schließt sich ein kurzes Gespräch mit den Studierenden</a:t>
            </a:r>
          </a:p>
          <a:p>
            <a:r>
              <a:rPr lang="de-DE" sz="1200" b="0" i="0" u="none" strike="noStrike" kern="1200" baseline="0">
                <a:solidFill>
                  <a:schemeClr val="tx1"/>
                </a:solidFill>
                <a:latin typeface="+mn-lt"/>
                <a:ea typeface="+mn-ea"/>
                <a:cs typeface="+mn-cs"/>
              </a:rPr>
              <a:t>an (ca. 5 Minuten), während die Kommission Sie im Nebenraum zu einem 30-</a:t>
            </a:r>
          </a:p>
          <a:p>
            <a:r>
              <a:rPr lang="en-US" sz="1200" b="0" i="0" u="none" strike="noStrike" kern="1200" baseline="0">
                <a:solidFill>
                  <a:schemeClr val="tx1"/>
                </a:solidFill>
                <a:latin typeface="+mn-lt"/>
                <a:ea typeface="+mn-ea"/>
                <a:cs typeface="+mn-cs"/>
              </a:rPr>
              <a:t>minütiges </a:t>
            </a:r>
            <a:r>
              <a:rPr lang="en-US" sz="1200" b="1" i="0" u="none" strike="noStrike" kern="1200" baseline="0">
                <a:solidFill>
                  <a:schemeClr val="tx1"/>
                </a:solidFill>
                <a:latin typeface="+mn-lt"/>
                <a:ea typeface="+mn-ea"/>
                <a:cs typeface="+mn-cs"/>
              </a:rPr>
              <a:t>Gespräch </a:t>
            </a:r>
            <a:r>
              <a:rPr lang="en-US" sz="1200" b="0" i="0" u="none" strike="noStrike" kern="1200" baseline="0">
                <a:solidFill>
                  <a:schemeClr val="tx1"/>
                </a:solidFill>
                <a:latin typeface="+mn-lt"/>
                <a:ea typeface="+mn-ea"/>
                <a:cs typeface="+mn-cs"/>
              </a:rPr>
              <a:t>erwartet</a:t>
            </a:r>
            <a:r>
              <a:rPr lang="en-US" sz="1200" b="1" i="0" u="none" strike="noStrike" kern="1200" baseline="0">
                <a:solidFill>
                  <a:schemeClr val="tx1"/>
                </a:solidFill>
                <a:latin typeface="+mn-lt"/>
                <a:ea typeface="+mn-ea"/>
                <a:cs typeface="+mn-cs"/>
              </a:rPr>
              <a:t>.</a:t>
            </a:r>
            <a:endParaRPr lang="de-CH" sz="1200" i="1">
              <a:solidFill>
                <a:schemeClr val="tx1"/>
              </a:solidFill>
              <a:latin typeface="Times New Roman" panose="02020603050405020304" pitchFamily="18" charset="0"/>
              <a:cs typeface="Times New Roman" panose="02020603050405020304" pitchFamily="18" charset="0"/>
            </a:endParaRPr>
          </a:p>
          <a:p>
            <a:endParaRPr lang="de-CH" sz="1200" i="1">
              <a:solidFill>
                <a:schemeClr val="tx1"/>
              </a:solidFill>
              <a:latin typeface="Times New Roman" panose="02020603050405020304" pitchFamily="18" charset="0"/>
              <a:cs typeface="Times New Roman" panose="02020603050405020304" pitchFamily="18" charset="0"/>
            </a:endParaRPr>
          </a:p>
          <a:p>
            <a:r>
              <a:rPr lang="de-CH" sz="1200" i="1">
                <a:solidFill>
                  <a:schemeClr val="tx1"/>
                </a:solidFill>
                <a:latin typeface="Times New Roman" panose="02020603050405020304" pitchFamily="18" charset="0"/>
                <a:cs typeface="Times New Roman" panose="02020603050405020304" pitchFamily="18" charset="0"/>
              </a:rPr>
              <a:t>Herzlich willkommen zur Einführung in die Vorlesung </a:t>
            </a:r>
            <a:r>
              <a:rPr lang="en-US" sz="1200" b="1">
                <a:latin typeface="Arial" panose="020B0604020202020204" pitchFamily="34" charset="0"/>
                <a:cs typeface="Arial" panose="020B0604020202020204" pitchFamily="34" charset="0"/>
              </a:rPr>
              <a:t>Pädagogische Psychologie des Lehrens und Lernens</a:t>
            </a:r>
          </a:p>
          <a:p>
            <a:r>
              <a:rPr lang="de-DE" sz="1200">
                <a:latin typeface="Arial" panose="020B0604020202020204" pitchFamily="34" charset="0"/>
                <a:cs typeface="Arial" panose="020B0604020202020204" pitchFamily="34" charset="0"/>
              </a:rPr>
              <a:t> im Psychologischen Teil des Erziehungswissenschaftlichen Studiums im Lehramt.</a:t>
            </a:r>
          </a:p>
          <a:p>
            <a:endParaRPr lang="de-DE" sz="1200">
              <a:latin typeface="Arial" panose="020B0604020202020204" pitchFamily="34" charset="0"/>
              <a:cs typeface="Arial" panose="020B0604020202020204" pitchFamily="34" charset="0"/>
            </a:endParaRPr>
          </a:p>
          <a:p>
            <a:r>
              <a:rPr lang="de-DE" sz="1200">
                <a:latin typeface="Arial" panose="020B0604020202020204" pitchFamily="34" charset="0"/>
                <a:cs typeface="Arial" panose="020B0604020202020204" pitchFamily="34" charset="0"/>
              </a:rPr>
              <a:t>Sie</a:t>
            </a:r>
            <a:r>
              <a:rPr lang="de-DE" sz="1200" baseline="0">
                <a:latin typeface="Arial" panose="020B0604020202020204" pitchFamily="34" charset="0"/>
                <a:cs typeface="Arial" panose="020B0604020202020204" pitchFamily="34" charset="0"/>
              </a:rPr>
              <a:t> möchten Lehrerinnen und Lehrer werden. In dieser Vorlesung werden wir uns über sechs Vorlesungen hinweg mit der pädagogischen Psychologie des Lehrens und Lernens beschäftigen.</a:t>
            </a:r>
          </a:p>
          <a:p>
            <a:r>
              <a:rPr lang="de-CH" sz="1200" i="1" baseline="0">
                <a:solidFill>
                  <a:schemeClr val="tx1"/>
                </a:solidFill>
                <a:latin typeface="Times New Roman" panose="02020603050405020304" pitchFamily="18" charset="0"/>
                <a:cs typeface="Times New Roman" panose="02020603050405020304" pitchFamily="18" charset="0"/>
              </a:rPr>
              <a:t>Heute stellen ich Ihnen als erstes vor, welche Inhalte wir in den sechs Vorlesungen behandeln werden.</a:t>
            </a:r>
          </a:p>
          <a:p>
            <a:r>
              <a:rPr lang="de-CH" sz="1200" i="1" baseline="0">
                <a:solidFill>
                  <a:schemeClr val="tx1"/>
                </a:solidFill>
                <a:latin typeface="Times New Roman" panose="02020603050405020304" pitchFamily="18" charset="0"/>
                <a:cs typeface="Times New Roman" panose="02020603050405020304" pitchFamily="18" charset="0"/>
              </a:rPr>
              <a:t>Um Ihnen einen Überblick über die Inhalte zu geben...</a:t>
            </a:r>
            <a:endParaRPr lang="en-US" sz="1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1710486-469B-4E3B-A157-159A85BB2036}" type="slidenum">
              <a:rPr kumimoji="0" lang="de-CH"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CH"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0104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a:t>...100 students randomly</a:t>
            </a:r>
            <a:r>
              <a:rPr lang="de-CH" baseline="0"/>
              <a:t> either to receive teaching method A, or teaching method B.</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Before and after undergoing the instruction, there are pre- and posttests assessing students' knowledge about the topic.</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After collecting the data, the researcher wants to know whether the two teaching methods are effective.</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They decide to conduct two dependent t-tests to examine whether learning occurred within each of the two samples.</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In the sample receiving teaching method A, the result is...</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In the sample receiving teaching method B, the result is...</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Given these results, what would your interpretation of these p-values be?</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Please look at the sheet in front of you and answer the two questions on the sheet. You have 3 minutes.</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8206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CH"/>
              <a:t>...100 students randomly</a:t>
            </a:r>
            <a:r>
              <a:rPr lang="de-CH" baseline="0"/>
              <a:t> either to receive teaching method A, or teaching method B.</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Before and after undergoing the instruction, there are pre- and posttests assessing students' knowledge about the topic.</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After collecting the data, the researcher wants to know whether the two teaching methods are effective.</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They decide to conduct two dependent t-tests to examine whether learning occurred within each of the two samples.</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In the sample receiving teaching method A, the result is...</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In the sample receiving teaching method B, the result is...</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Given these results, what would your interpretation of these p-values be?</a:t>
            </a:r>
          </a:p>
          <a:p>
            <a:pPr marL="0" marR="0" indent="0" algn="l" defTabSz="914400" rtl="0" eaLnBrk="1" fontAlgn="auto" latinLnBrk="0" hangingPunct="1">
              <a:lnSpc>
                <a:spcPct val="100000"/>
              </a:lnSpc>
              <a:spcBef>
                <a:spcPts val="0"/>
              </a:spcBef>
              <a:spcAft>
                <a:spcPts val="0"/>
              </a:spcAft>
              <a:buClrTx/>
              <a:buSzTx/>
              <a:buFontTx/>
              <a:buNone/>
              <a:tabLst/>
              <a:defRPr/>
            </a:pPr>
            <a:r>
              <a:rPr lang="de-CH" baseline="0"/>
              <a:t>Please look at the sheet in front of you and answer the two questions on the sheet. You have 3 minutes.</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1032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948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775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a:t>Welcome!</a:t>
            </a:r>
          </a:p>
          <a:p>
            <a:r>
              <a:rPr lang="de-CH"/>
              <a:t>Let's</a:t>
            </a:r>
            <a:r>
              <a:rPr lang="de-CH" baseline="0"/>
              <a:t> imagine a researcher trialing two different teaching methods for a difficult topic.</a:t>
            </a:r>
          </a:p>
          <a:p>
            <a:r>
              <a:rPr lang="de-CH" baseline="0"/>
              <a:t>The researcher assigns...</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7865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a:t>Welcome!</a:t>
            </a:r>
          </a:p>
          <a:p>
            <a:r>
              <a:rPr lang="de-CH"/>
              <a:t>Let's</a:t>
            </a:r>
            <a:r>
              <a:rPr lang="de-CH" baseline="0"/>
              <a:t> imagine a researcher trialing two different teaching methods for a difficult topic.</a:t>
            </a:r>
          </a:p>
          <a:p>
            <a:r>
              <a:rPr lang="de-CH" baseline="0"/>
              <a:t>The researcher assigns...</a:t>
            </a: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0BA22-A31B-4DAA-94D7-78945C1D7384}"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696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https://peter1328.shinyapps.io/pvalues/ </a:t>
            </a:r>
          </a:p>
          <a:p>
            <a:pPr marL="0" marR="0" indent="0" algn="l" defTabSz="914400" rtl="0" eaLnBrk="1" fontAlgn="auto" latinLnBrk="0" hangingPunct="1">
              <a:lnSpc>
                <a:spcPct val="100000"/>
              </a:lnSpc>
              <a:spcBef>
                <a:spcPts val="0"/>
              </a:spcBef>
              <a:spcAft>
                <a:spcPts val="0"/>
              </a:spcAft>
              <a:buClrTx/>
              <a:buSzTx/>
              <a:buFontTx/>
              <a:buNone/>
              <a:tabLst/>
              <a:defRPr/>
            </a:pPr>
            <a:endParaRPr lang="de-CH"/>
          </a:p>
          <a:p>
            <a:pPr marL="0" indent="0">
              <a:buNone/>
            </a:pPr>
            <a:r>
              <a:rPr lang="de-CH">
                <a:solidFill>
                  <a:srgbClr val="2F5597"/>
                </a:solidFill>
                <a:latin typeface="Bahnschrift Light" panose="020B0502040204020203" pitchFamily="34" charset="0"/>
                <a:cs typeface="Arial" panose="020B0604020202020204" pitchFamily="34" charset="0"/>
              </a:rPr>
              <a:t>Look at the distribution of </a:t>
            </a:r>
            <a:r>
              <a:rPr lang="de-CH" i="1">
                <a:solidFill>
                  <a:srgbClr val="2F5597"/>
                </a:solidFill>
                <a:latin typeface="Bahnschrift Light" panose="020B0502040204020203" pitchFamily="34" charset="0"/>
                <a:cs typeface="Arial" panose="020B0604020202020204" pitchFamily="34" charset="0"/>
              </a:rPr>
              <a:t>p</a:t>
            </a:r>
            <a:r>
              <a:rPr lang="de-CH">
                <a:solidFill>
                  <a:srgbClr val="2F5597"/>
                </a:solidFill>
                <a:latin typeface="Bahnschrift Light" panose="020B0502040204020203" pitchFamily="34" charset="0"/>
                <a:cs typeface="Arial" panose="020B0604020202020204" pitchFamily="34" charset="0"/>
              </a:rPr>
              <a:t>-values:</a:t>
            </a:r>
          </a:p>
          <a:p>
            <a:pPr marL="0" indent="0">
              <a:buNone/>
            </a:pPr>
            <a:r>
              <a:rPr lang="de-CH">
                <a:solidFill>
                  <a:srgbClr val="2F5597"/>
                </a:solidFill>
                <a:latin typeface="Bahnschrift Light" panose="020B0502040204020203" pitchFamily="34" charset="0"/>
                <a:cs typeface="Arial" panose="020B0604020202020204" pitchFamily="34" charset="0"/>
              </a:rPr>
              <a:t>The amount </a:t>
            </a:r>
            <a:r>
              <a:rPr lang="de-CH" i="1">
                <a:solidFill>
                  <a:srgbClr val="2F5597"/>
                </a:solidFill>
                <a:latin typeface="Bahnschrift Light" panose="020B0502040204020203" pitchFamily="34" charset="0"/>
                <a:cs typeface="Arial" panose="020B0604020202020204" pitchFamily="34" charset="0"/>
              </a:rPr>
              <a:t>p</a:t>
            </a:r>
            <a:r>
              <a:rPr lang="de-CH">
                <a:solidFill>
                  <a:srgbClr val="2F5597"/>
                </a:solidFill>
                <a:latin typeface="Bahnschrift Light" panose="020B0502040204020203" pitchFamily="34" charset="0"/>
                <a:cs typeface="Arial" panose="020B0604020202020204" pitchFamily="34" charset="0"/>
              </a:rPr>
              <a:t>-values below .05 indicates how often you find a significant result, </a:t>
            </a:r>
          </a:p>
          <a:p>
            <a:pPr marL="0" indent="0">
              <a:buNone/>
            </a:pPr>
            <a:r>
              <a:rPr lang="de-CH">
                <a:solidFill>
                  <a:srgbClr val="2F5597"/>
                </a:solidFill>
                <a:latin typeface="Bahnschrift Light" panose="020B0502040204020203" pitchFamily="34" charset="0"/>
                <a:cs typeface="Arial" panose="020B0604020202020204" pitchFamily="34" charset="0"/>
              </a:rPr>
              <a:t>This amount is the statistical power – the probability (long-run frequency) of obtaining significant results for the given effect size, sample size, and statistical model.</a:t>
            </a:r>
          </a:p>
          <a:p>
            <a:pPr marL="0" marR="0" indent="0" algn="l" defTabSz="914400" rtl="0" eaLnBrk="1" fontAlgn="auto" latinLnBrk="0" hangingPunct="1">
              <a:lnSpc>
                <a:spcPct val="100000"/>
              </a:lnSpc>
              <a:spcBef>
                <a:spcPts val="0"/>
              </a:spcBef>
              <a:spcAft>
                <a:spcPts val="0"/>
              </a:spcAft>
              <a:buClrTx/>
              <a:buSzTx/>
              <a:buFontTx/>
              <a:buNone/>
              <a:tabLst/>
              <a:defRPr/>
            </a:pPr>
            <a:endParaRPr lang="de-CH"/>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bit.ly/simplepvaluesim</a:t>
            </a:r>
          </a:p>
          <a:p>
            <a:pPr marL="0" marR="0" indent="0" algn="l" defTabSz="914400" rtl="0" eaLnBrk="1" fontAlgn="auto" latinLnBrk="0" hangingPunct="1">
              <a:lnSpc>
                <a:spcPct val="100000"/>
              </a:lnSpc>
              <a:spcBef>
                <a:spcPts val="0"/>
              </a:spcBef>
              <a:spcAft>
                <a:spcPts val="0"/>
              </a:spcAft>
              <a:buClrTx/>
              <a:buSzTx/>
              <a:buFontTx/>
              <a:buNone/>
              <a:tabLst/>
              <a:defRPr/>
            </a:pPr>
            <a:endParaRPr lang="de-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D76F5-FD8A-43F8-A71E-677C1219F26E}" type="slidenum">
              <a:rPr kumimoji="0" lang="de-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4231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de-CH"/>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CH"/>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A5FE0E4-8F06-44F6-98AE-5FF0857F6551}" type="datetime1">
              <a:rPr lang="de-CH" smtClean="0"/>
              <a:t>10.07.2024</a:t>
            </a:fld>
            <a:endParaRPr lang="de-CH"/>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de-CH"/>
          </a:p>
        </p:txBody>
      </p:sp>
      <p:sp>
        <p:nvSpPr>
          <p:cNvPr id="6" name="Slide Number Placeholder 5"/>
          <p:cNvSpPr>
            <a:spLocks noGrp="1"/>
          </p:cNvSpPr>
          <p:nvPr>
            <p:ph type="sldNum" sz="quarter" idx="12"/>
          </p:nvPr>
        </p:nvSpPr>
        <p:spPr>
          <a:xfrm>
            <a:off x="9192344" y="6433086"/>
            <a:ext cx="2844800" cy="365125"/>
          </a:xfrm>
        </p:spPr>
        <p:txBody>
          <a:bodyPr/>
          <a:lstStyle>
            <a:lvl1pPr>
              <a:defRPr sz="1000">
                <a:latin typeface="Arial" panose="020B0604020202020204" pitchFamily="34" charset="0"/>
                <a:cs typeface="Arial" panose="020B0604020202020204" pitchFamily="34" charset="0"/>
              </a:defRPr>
            </a:lvl1pPr>
          </a:lstStyle>
          <a:p>
            <a:fld id="{D73300DC-6F81-4257-9104-8FC6944C3589}" type="slidenum">
              <a:rPr lang="de-CH" smtClean="0"/>
              <a:pPr/>
              <a:t>‹Nr.›</a:t>
            </a:fld>
            <a:endParaRPr lang="de-CH"/>
          </a:p>
        </p:txBody>
      </p:sp>
    </p:spTree>
    <p:extLst>
      <p:ext uri="{BB962C8B-B14F-4D97-AF65-F5344CB8AC3E}">
        <p14:creationId xmlns:p14="http://schemas.microsoft.com/office/powerpoint/2010/main" val="249354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Vollbild">
    <p:spTree>
      <p:nvGrpSpPr>
        <p:cNvPr id="1" name=""/>
        <p:cNvGrpSpPr/>
        <p:nvPr/>
      </p:nvGrpSpPr>
      <p:grpSpPr>
        <a:xfrm>
          <a:off x="0" y="0"/>
          <a:ext cx="0" cy="0"/>
          <a:chOff x="0" y="0"/>
          <a:chExt cx="0" cy="0"/>
        </a:xfrm>
      </p:grpSpPr>
      <p:sp>
        <p:nvSpPr>
          <p:cNvPr id="10" name="Bildplatzhalter 9"/>
          <p:cNvSpPr>
            <a:spLocks noGrp="1"/>
          </p:cNvSpPr>
          <p:nvPr>
            <p:ph type="pic" sz="quarter" idx="13"/>
          </p:nvPr>
        </p:nvSpPr>
        <p:spPr>
          <a:xfrm>
            <a:off x="431800" y="620713"/>
            <a:ext cx="11328400" cy="5607860"/>
          </a:xfrm>
          <a:noFill/>
        </p:spPr>
        <p:txBody>
          <a:bodyPr rtlCol="0">
            <a:noAutofit/>
          </a:bodyPr>
          <a:lstStyle>
            <a:lvl1pPr marL="0" indent="0">
              <a:buNone/>
              <a:defRPr/>
            </a:lvl1pPr>
          </a:lstStyle>
          <a:p>
            <a:pPr lvl="0"/>
            <a:r>
              <a:rPr lang="de-CH" noProof="0" dirty="0"/>
              <a:t>Bild auf Platzhalter ziehen oder durch Klicken auf Symbol hinzufügen</a:t>
            </a:r>
          </a:p>
        </p:txBody>
      </p:sp>
      <p:sp>
        <p:nvSpPr>
          <p:cNvPr id="3" name="Datumsplatzhalter 3"/>
          <p:cNvSpPr>
            <a:spLocks noGrp="1"/>
          </p:cNvSpPr>
          <p:nvPr userDrawn="1">
            <p:ph type="dt" sz="half" idx="14"/>
          </p:nvPr>
        </p:nvSpPr>
        <p:spPr>
          <a:xfrm>
            <a:off x="10583334" y="6308726"/>
            <a:ext cx="817033"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6A5EB2F-67AC-4CDE-850C-7B413115A039}"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4" name="Fußzeilenplatzhalter 4"/>
          <p:cNvSpPr>
            <a:spLocks noGrp="1"/>
          </p:cNvSpPr>
          <p:nvPr userDrawn="1">
            <p:ph type="ftr" sz="quarter" idx="15"/>
          </p:nvPr>
        </p:nvSpPr>
        <p:spPr>
          <a:xfrm>
            <a:off x="6096000" y="6308726"/>
            <a:ext cx="4277784" cy="468313"/>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cs typeface="+mn-cs"/>
              </a:rPr>
              <a:t>EW2: Die Gestaltung schulischer Lernumgebungen</a:t>
            </a:r>
          </a:p>
        </p:txBody>
      </p:sp>
      <p:sp>
        <p:nvSpPr>
          <p:cNvPr id="5" name="Foliennummernplatzhalter 5"/>
          <p:cNvSpPr>
            <a:spLocks noGrp="1"/>
          </p:cNvSpPr>
          <p:nvPr userDrawn="1">
            <p:ph type="sldNum" sz="quarter" idx="16"/>
          </p:nvPr>
        </p:nvSpPr>
        <p:spPr>
          <a:xfrm>
            <a:off x="11501967" y="6308726"/>
            <a:ext cx="355600"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4373B90B-251C-4781-9074-A6B8C43E2392}" type="slidenum">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0031553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de-CH" dirty="0"/>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4" name="Datumsplatzhalter 3"/>
          <p:cNvSpPr>
            <a:spLocks noGrp="1"/>
          </p:cNvSpPr>
          <p:nvPr>
            <p:ph type="dt" sz="half" idx="10"/>
          </p:nvPr>
        </p:nvSpPr>
        <p:spPr>
          <a:xfrm>
            <a:off x="10583334" y="6308726"/>
            <a:ext cx="817033"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1D0713E-8E93-48FA-854A-89EA4C7D3E9D}"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DE"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Foliennummernplatzhalter 4"/>
          <p:cNvSpPr>
            <a:spLocks noGrp="1"/>
          </p:cNvSpPr>
          <p:nvPr>
            <p:ph type="sldNum" sz="quarter" idx="11"/>
          </p:nvPr>
        </p:nvSpPr>
        <p:spPr>
          <a:xfrm>
            <a:off x="11501967" y="6308726"/>
            <a:ext cx="355600"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1E72A411-D5B6-41A4-9643-ECAC99F74DB3}" type="slidenum">
              <a:rPr kumimoji="0" lang="de-DE"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DE"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Fußzeilenplatzhalter 5"/>
          <p:cNvSpPr>
            <a:spLocks noGrp="1"/>
          </p:cNvSpPr>
          <p:nvPr>
            <p:ph type="ftr" sz="quarter" idx="12"/>
          </p:nvPr>
        </p:nvSpPr>
        <p:spPr>
          <a:xfrm>
            <a:off x="6096000" y="6308726"/>
            <a:ext cx="4277784" cy="468313"/>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prstClr val="black"/>
                </a:solidFill>
                <a:effectLst/>
                <a:uLnTx/>
                <a:uFillTx/>
                <a:latin typeface="Times" charset="0"/>
                <a:ea typeface="ＭＳ Ｐゴシック" charset="0"/>
                <a:cs typeface="+mn-cs"/>
              </a:rPr>
              <a:t>EW2: Die Gestaltung schulischer Lernumgebungen</a:t>
            </a:r>
          </a:p>
        </p:txBody>
      </p:sp>
    </p:spTree>
    <p:extLst>
      <p:ext uri="{BB962C8B-B14F-4D97-AF65-F5344CB8AC3E}">
        <p14:creationId xmlns:p14="http://schemas.microsoft.com/office/powerpoint/2010/main" val="830166495"/>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10583334" y="6308726"/>
            <a:ext cx="817033"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6E0E737-6A66-48E5-B7B2-8D07169B3520}"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DE"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3" name="Foliennummernplatzhalter 2"/>
          <p:cNvSpPr>
            <a:spLocks noGrp="1"/>
          </p:cNvSpPr>
          <p:nvPr>
            <p:ph type="sldNum" sz="quarter" idx="11"/>
          </p:nvPr>
        </p:nvSpPr>
        <p:spPr>
          <a:xfrm>
            <a:off x="11501967" y="6308726"/>
            <a:ext cx="355600"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B0B68D-2A36-420E-A50D-68B608707D03}" type="slidenum">
              <a:rPr kumimoji="0" lang="de-DE"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DE"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4" name="Fußzeilenplatzhalter 3"/>
          <p:cNvSpPr>
            <a:spLocks noGrp="1"/>
          </p:cNvSpPr>
          <p:nvPr>
            <p:ph type="ftr" sz="quarter" idx="12"/>
          </p:nvPr>
        </p:nvSpPr>
        <p:spPr>
          <a:xfrm>
            <a:off x="6096000" y="6308726"/>
            <a:ext cx="4277784" cy="468313"/>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prstClr val="black"/>
                </a:solidFill>
                <a:effectLst/>
                <a:uLnTx/>
                <a:uFillTx/>
                <a:latin typeface="Times" charset="0"/>
                <a:ea typeface="ＭＳ Ｐゴシック" charset="0"/>
                <a:cs typeface="+mn-cs"/>
              </a:rPr>
              <a:t>EW2: Die Gestaltung schulischer Lernumgebungen</a:t>
            </a:r>
          </a:p>
        </p:txBody>
      </p:sp>
    </p:spTree>
    <p:extLst>
      <p:ext uri="{BB962C8B-B14F-4D97-AF65-F5344CB8AC3E}">
        <p14:creationId xmlns:p14="http://schemas.microsoft.com/office/powerpoint/2010/main" val="1553341778"/>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endParaRPr lang="de-CH"/>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CH"/>
          </a:p>
        </p:txBody>
      </p:sp>
      <p:sp>
        <p:nvSpPr>
          <p:cNvPr id="4" name="Datumsplatzhalter 3"/>
          <p:cNvSpPr>
            <a:spLocks noGrp="1"/>
          </p:cNvSpPr>
          <p:nvPr>
            <p:ph type="dt" sz="half" idx="10"/>
          </p:nvPr>
        </p:nvSpPr>
        <p:spPr>
          <a:xfrm>
            <a:off x="10583334" y="6308726"/>
            <a:ext cx="817033" cy="468313"/>
          </a:xfrm>
          <a:prstGeom prst="rect">
            <a:avLst/>
          </a:prstGeom>
        </p:spPr>
        <p:txBody>
          <a:bodyPr/>
          <a:lstStyle>
            <a:lvl1pPr>
              <a:defRPr>
                <a:solidFill>
                  <a:prstClr val="black"/>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738231F-39E0-4E2A-A6B2-D6155756B6E1}"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Fußzeilenplatzhalter 4"/>
          <p:cNvSpPr>
            <a:spLocks noGrp="1"/>
          </p:cNvSpPr>
          <p:nvPr>
            <p:ph type="ftr" sz="quarter" idx="11"/>
          </p:nvPr>
        </p:nvSpPr>
        <p:spPr>
          <a:xfrm>
            <a:off x="6096000" y="6308726"/>
            <a:ext cx="4277784" cy="468313"/>
          </a:xfrm>
          <a:prstGeom prst="rect">
            <a:avLst/>
          </a:prstGeom>
        </p:spPr>
        <p:txBody>
          <a:bodyPr/>
          <a:lstStyle>
            <a:lvl1pPr eaLnBrk="0" fontAlgn="base" hangingPunct="0">
              <a:spcBef>
                <a:spcPct val="0"/>
              </a:spcBef>
              <a:spcAft>
                <a:spcPct val="0"/>
              </a:spcAft>
              <a:defRPr>
                <a:solidFill>
                  <a:prstClr val="black"/>
                </a:solidFill>
                <a:latin typeface="Times" charset="0"/>
                <a:ea typeface="ＭＳ Ｐゴシック" charset="-128"/>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128"/>
                <a:cs typeface="+mn-cs"/>
              </a:rPr>
              <a:t>EW2: Die Gestaltung schulischer Lernumgebungen</a:t>
            </a:r>
          </a:p>
        </p:txBody>
      </p:sp>
      <p:sp>
        <p:nvSpPr>
          <p:cNvPr id="6" name="Foliennummernplatzhalter 5"/>
          <p:cNvSpPr>
            <a:spLocks noGrp="1"/>
          </p:cNvSpPr>
          <p:nvPr>
            <p:ph type="sldNum" sz="quarter" idx="12"/>
          </p:nvPr>
        </p:nvSpPr>
        <p:spPr>
          <a:xfrm>
            <a:off x="11501967" y="6308726"/>
            <a:ext cx="355600" cy="468313"/>
          </a:xfrm>
          <a:prstGeom prst="rect">
            <a:avLst/>
          </a:prstGeom>
        </p:spPr>
        <p:txBody>
          <a:bodyPr/>
          <a:lstStyle>
            <a:lvl1pPr>
              <a:defRPr>
                <a:solidFill>
                  <a:prstClr val="black"/>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565F586-E93A-4170-8C9B-67E6C5751D0A}" type="slidenum">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222698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elfolie A">
    <p:spTree>
      <p:nvGrpSpPr>
        <p:cNvPr id="1" name=""/>
        <p:cNvGrpSpPr/>
        <p:nvPr/>
      </p:nvGrpSpPr>
      <p:grpSpPr>
        <a:xfrm>
          <a:off x="0" y="0"/>
          <a:ext cx="0" cy="0"/>
          <a:chOff x="0" y="0"/>
          <a:chExt cx="0" cy="0"/>
        </a:xfrm>
      </p:grpSpPr>
      <p:pic>
        <p:nvPicPr>
          <p:cNvPr id="7" name="Grafik 6"/>
          <p:cNvPicPr>
            <a:picLocks noChangeAspect="1"/>
          </p:cNvPicPr>
          <p:nvPr userDrawn="1"/>
        </p:nvPicPr>
        <p:blipFill rotWithShape="1">
          <a:blip r:embed="rId2">
            <a:extLst>
              <a:ext uri="{28A0092B-C50C-407E-A947-70E740481C1C}">
                <a14:useLocalDpi xmlns:a14="http://schemas.microsoft.com/office/drawing/2010/main" val="0"/>
              </a:ext>
            </a:extLst>
          </a:blip>
          <a:srcRect t="23221" b="31272"/>
          <a:stretch/>
        </p:blipFill>
        <p:spPr>
          <a:xfrm>
            <a:off x="431969" y="620713"/>
            <a:ext cx="11328062" cy="2808287"/>
          </a:xfrm>
          <a:prstGeom prst="rect">
            <a:avLst/>
          </a:prstGeom>
          <a:noFill/>
          <a:ln>
            <a:noFill/>
          </a:ln>
        </p:spPr>
      </p:pic>
      <p:sp>
        <p:nvSpPr>
          <p:cNvPr id="3" name="Untertitel 2"/>
          <p:cNvSpPr>
            <a:spLocks noGrp="1"/>
          </p:cNvSpPr>
          <p:nvPr>
            <p:ph type="subTitle" idx="1"/>
          </p:nvPr>
        </p:nvSpPr>
        <p:spPr>
          <a:xfrm>
            <a:off x="431801" y="4563876"/>
            <a:ext cx="11328400" cy="1673412"/>
          </a:xfrm>
          <a:solidFill>
            <a:schemeClr val="bg2"/>
          </a:solidFill>
        </p:spPr>
        <p:txBody>
          <a:bodyPr lIns="144000" tIns="108000" bIns="0" anchor="t" anchorCtr="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4" name="Datumsplatzhalter 3"/>
          <p:cNvSpPr>
            <a:spLocks noGrp="1"/>
          </p:cNvSpPr>
          <p:nvPr>
            <p:ph type="dt" sz="half" idx="10"/>
          </p:nvPr>
        </p:nvSpPr>
        <p:spPr>
          <a:xfrm>
            <a:off x="10583334" y="6308726"/>
            <a:ext cx="817033" cy="468313"/>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2BF4FBE-0522-49A2-A01E-13F521B4C0B7}" type="datetime1">
              <a:rPr kumimoji="0" lang="de-DE" sz="8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DE" sz="800" b="0" i="0" u="none" strike="noStrike" kern="1200" cap="none" spc="0" normalizeH="0" baseline="0" noProof="0">
              <a:ln>
                <a:noFill/>
              </a:ln>
              <a:solidFill>
                <a:prstClr val="black"/>
              </a:solidFill>
              <a:effectLst/>
              <a:uLnTx/>
              <a:uFillTx/>
              <a:latin typeface="Arial"/>
              <a:ea typeface="+mn-ea"/>
              <a:cs typeface="+mn-cs"/>
            </a:endParaRPr>
          </a:p>
        </p:txBody>
      </p:sp>
      <p:sp>
        <p:nvSpPr>
          <p:cNvPr id="6" name="Foliennummernplatzhalter 5"/>
          <p:cNvSpPr>
            <a:spLocks noGrp="1"/>
          </p:cNvSpPr>
          <p:nvPr>
            <p:ph type="sldNum" sz="quarter" idx="12"/>
          </p:nvPr>
        </p:nvSpPr>
        <p:spPr>
          <a:xfrm>
            <a:off x="11501967" y="6308726"/>
            <a:ext cx="355600" cy="468313"/>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C6AE60A-B69C-4790-82F7-3882EDF23186}" type="slidenum">
              <a:rPr kumimoji="0" lang="de-DE" sz="8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DE" sz="800" b="0" i="0" u="none" strike="noStrike" kern="1200" cap="none" spc="0" normalizeH="0" baseline="0" noProof="0">
              <a:ln>
                <a:noFill/>
              </a:ln>
              <a:solidFill>
                <a:prstClr val="black"/>
              </a:solidFill>
              <a:effectLst/>
              <a:uLnTx/>
              <a:uFillTx/>
              <a:latin typeface="Arial"/>
              <a:ea typeface="+mn-ea"/>
              <a:cs typeface="+mn-cs"/>
            </a:endParaRPr>
          </a:p>
        </p:txBody>
      </p:sp>
      <p:sp>
        <p:nvSpPr>
          <p:cNvPr id="2" name="Titel 1"/>
          <p:cNvSpPr>
            <a:spLocks noGrp="1"/>
          </p:cNvSpPr>
          <p:nvPr>
            <p:ph type="ctrTitle"/>
          </p:nvPr>
        </p:nvSpPr>
        <p:spPr>
          <a:xfrm>
            <a:off x="431801" y="3429000"/>
            <a:ext cx="11328400" cy="1152128"/>
          </a:xfrm>
          <a:solidFill>
            <a:schemeClr val="bg2"/>
          </a:solidFill>
        </p:spPr>
        <p:txBody>
          <a:bodyPr wrap="square" lIns="144000" tIns="72000" anchor="t" anchorCtr="0"/>
          <a:lstStyle>
            <a:lvl1pPr>
              <a:lnSpc>
                <a:spcPct val="100000"/>
              </a:lnSpc>
              <a:spcBef>
                <a:spcPts val="0"/>
              </a:spcBef>
              <a:defRPr sz="3200">
                <a:solidFill>
                  <a:schemeClr val="bg1"/>
                </a:solidFill>
              </a:defRPr>
            </a:lvl1pPr>
          </a:lstStyle>
          <a:p>
            <a:r>
              <a:rPr lang="de-DE"/>
              <a:t>Titelmasterformat durch Klicken bearbeiten</a:t>
            </a:r>
            <a:endParaRPr lang="de-DE" dirty="0"/>
          </a:p>
        </p:txBody>
      </p:sp>
    </p:spTree>
    <p:extLst>
      <p:ext uri="{BB962C8B-B14F-4D97-AF65-F5344CB8AC3E}">
        <p14:creationId xmlns:p14="http://schemas.microsoft.com/office/powerpoint/2010/main" val="12096346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963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687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534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7014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38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1C247F92-E7A5-4661-AF0C-130CBDF3FA14}" type="datetime1">
              <a:rPr lang="de-CH" smtClean="0"/>
              <a:t>10.07.2024</a:t>
            </a:fld>
            <a:endParaRPr lang="de-CH"/>
          </a:p>
        </p:txBody>
      </p:sp>
      <p:sp>
        <p:nvSpPr>
          <p:cNvPr id="5" name="Footer Placeholder 4"/>
          <p:cNvSpPr>
            <a:spLocks noGrp="1"/>
          </p:cNvSpPr>
          <p:nvPr>
            <p:ph type="ftr" sz="quarter" idx="11"/>
          </p:nvPr>
        </p:nvSpPr>
        <p:spPr/>
        <p:txBody>
          <a:bodyPr/>
          <a:lstStyle/>
          <a:p>
            <a:endParaRPr lang="de-CH"/>
          </a:p>
        </p:txBody>
      </p:sp>
      <p:sp>
        <p:nvSpPr>
          <p:cNvPr id="7" name="Slide Number Placeholder 5"/>
          <p:cNvSpPr>
            <a:spLocks noGrp="1"/>
          </p:cNvSpPr>
          <p:nvPr>
            <p:ph type="sldNum" sz="quarter" idx="12"/>
          </p:nvPr>
        </p:nvSpPr>
        <p:spPr>
          <a:xfrm>
            <a:off x="9192344" y="6433086"/>
            <a:ext cx="2844800" cy="365125"/>
          </a:xfrm>
        </p:spPr>
        <p:txBody>
          <a:bodyPr/>
          <a:lstStyle>
            <a:lvl1pPr>
              <a:defRPr sz="1000">
                <a:latin typeface="Arial" panose="020B0604020202020204" pitchFamily="34" charset="0"/>
                <a:cs typeface="Arial" panose="020B0604020202020204" pitchFamily="34" charset="0"/>
              </a:defRPr>
            </a:lvl1pPr>
          </a:lstStyle>
          <a:p>
            <a:fld id="{D73300DC-6F81-4257-9104-8FC6944C3589}" type="slidenum">
              <a:rPr lang="de-CH" smtClean="0"/>
              <a:pPr/>
              <a:t>‹Nr.›</a:t>
            </a:fld>
            <a:endParaRPr lang="de-CH"/>
          </a:p>
        </p:txBody>
      </p:sp>
    </p:spTree>
    <p:extLst>
      <p:ext uri="{BB962C8B-B14F-4D97-AF65-F5344CB8AC3E}">
        <p14:creationId xmlns:p14="http://schemas.microsoft.com/office/powerpoint/2010/main" val="1235439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0234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430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4488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7311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1427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41627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p:cNvSpPr>
            <a:spLocks noGrp="1"/>
          </p:cNvSpPr>
          <p:nvPr>
            <p:ph type="dt" sz="half" idx="10"/>
          </p:nvPr>
        </p:nvSpPr>
        <p:spPr/>
        <p:txBody>
          <a:bodyPr/>
          <a:lstStyle/>
          <a:p>
            <a:fld id="{C467EB3F-F6D0-46D9-BEB9-A776270060AE}" type="datetimeFigureOut">
              <a:rPr lang="de-CH" smtClean="0"/>
              <a:t>10.07.2024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3392668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C467EB3F-F6D0-46D9-BEB9-A776270060AE}" type="datetimeFigureOut">
              <a:rPr lang="de-CH" smtClean="0"/>
              <a:t>10.07.2024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12964569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67EB3F-F6D0-46D9-BEB9-A776270060AE}" type="datetimeFigureOut">
              <a:rPr lang="de-CH" smtClean="0"/>
              <a:t>10.07.2024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2431218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p:cNvSpPr>
            <a:spLocks noGrp="1"/>
          </p:cNvSpPr>
          <p:nvPr>
            <p:ph type="dt" sz="half" idx="10"/>
          </p:nvPr>
        </p:nvSpPr>
        <p:spPr/>
        <p:txBody>
          <a:bodyPr/>
          <a:lstStyle/>
          <a:p>
            <a:fld id="{C467EB3F-F6D0-46D9-BEB9-A776270060AE}" type="datetimeFigureOut">
              <a:rPr lang="de-CH" smtClean="0"/>
              <a:t>10.07.2024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429413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A">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431800" y="4563876"/>
            <a:ext cx="11328400" cy="1673412"/>
          </a:xfrm>
          <a:solidFill>
            <a:schemeClr val="accent1"/>
          </a:solidFill>
        </p:spPr>
        <p:txBody>
          <a:bodyPr lIns="144000" tIns="108000"/>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dirty="0"/>
              <a:t>Master-Untertitelformat bearbeiten</a:t>
            </a:r>
          </a:p>
        </p:txBody>
      </p:sp>
      <p:sp>
        <p:nvSpPr>
          <p:cNvPr id="2" name="Titel 1"/>
          <p:cNvSpPr>
            <a:spLocks noGrp="1"/>
          </p:cNvSpPr>
          <p:nvPr>
            <p:ph type="ctrTitle"/>
          </p:nvPr>
        </p:nvSpPr>
        <p:spPr>
          <a:xfrm>
            <a:off x="431800" y="3429000"/>
            <a:ext cx="11328400" cy="1152128"/>
          </a:xfrm>
          <a:solidFill>
            <a:schemeClr val="accent1"/>
          </a:solidFill>
        </p:spPr>
        <p:txBody>
          <a:bodyPr tIns="72000"/>
          <a:lstStyle>
            <a:lvl1pPr>
              <a:lnSpc>
                <a:spcPct val="100000"/>
              </a:lnSpc>
              <a:spcBef>
                <a:spcPts val="0"/>
              </a:spcBef>
              <a:defRPr sz="3200">
                <a:solidFill>
                  <a:schemeClr val="bg1"/>
                </a:solidFill>
              </a:defRPr>
            </a:lvl1pPr>
          </a:lstStyle>
          <a:p>
            <a:r>
              <a:rPr lang="de-CH" dirty="0"/>
              <a:t>Mastertitelformat bearbeiten</a:t>
            </a:r>
          </a:p>
        </p:txBody>
      </p:sp>
      <p:sp>
        <p:nvSpPr>
          <p:cNvPr id="11" name="Bildplatzhalter 10"/>
          <p:cNvSpPr>
            <a:spLocks noGrp="1"/>
          </p:cNvSpPr>
          <p:nvPr>
            <p:ph type="pic" sz="quarter" idx="13"/>
          </p:nvPr>
        </p:nvSpPr>
        <p:spPr>
          <a:xfrm>
            <a:off x="431800" y="619200"/>
            <a:ext cx="11328400" cy="2809800"/>
          </a:xfrm>
        </p:spPr>
        <p:txBody>
          <a:bodyPr rtlCol="0">
            <a:noAutofit/>
          </a:bodyPr>
          <a:lstStyle/>
          <a:p>
            <a:pPr lvl="0"/>
            <a:endParaRPr lang="de-CH" noProof="0" dirty="0"/>
          </a:p>
        </p:txBody>
      </p:sp>
      <p:sp>
        <p:nvSpPr>
          <p:cNvPr id="5" name="Datumsplatzhalter 3"/>
          <p:cNvSpPr>
            <a:spLocks noGrp="1"/>
          </p:cNvSpPr>
          <p:nvPr userDrawn="1">
            <p:ph type="dt" sz="half" idx="14"/>
          </p:nvPr>
        </p:nvSpPr>
        <p:spPr>
          <a:xfrm>
            <a:off x="10583334" y="6308726"/>
            <a:ext cx="817033"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FC04187-18A3-438C-8AC2-6FF89B6B6EA5}"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Fußzeilenplatzhalter 4"/>
          <p:cNvSpPr>
            <a:spLocks noGrp="1"/>
          </p:cNvSpPr>
          <p:nvPr userDrawn="1">
            <p:ph type="ftr" sz="quarter" idx="15"/>
          </p:nvPr>
        </p:nvSpPr>
        <p:spPr>
          <a:xfrm>
            <a:off x="6096000" y="6308726"/>
            <a:ext cx="4277784" cy="468313"/>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cs typeface="+mn-cs"/>
              </a:rPr>
              <a:t>EW2: Die Gestaltung schulischer Lernumgebungen</a:t>
            </a:r>
          </a:p>
        </p:txBody>
      </p:sp>
      <p:sp>
        <p:nvSpPr>
          <p:cNvPr id="7" name="Foliennummernplatzhalter 5"/>
          <p:cNvSpPr>
            <a:spLocks noGrp="1"/>
          </p:cNvSpPr>
          <p:nvPr userDrawn="1">
            <p:ph type="sldNum" sz="quarter" idx="16"/>
          </p:nvPr>
        </p:nvSpPr>
        <p:spPr>
          <a:xfrm>
            <a:off x="11501967" y="6308726"/>
            <a:ext cx="355600"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C63B15C7-F15F-489D-9CEA-C3462582AA4D}" type="slidenum">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72289260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p:cNvSpPr>
            <a:spLocks noGrp="1"/>
          </p:cNvSpPr>
          <p:nvPr>
            <p:ph type="dt" sz="half" idx="10"/>
          </p:nvPr>
        </p:nvSpPr>
        <p:spPr/>
        <p:txBody>
          <a:bodyPr/>
          <a:lstStyle/>
          <a:p>
            <a:fld id="{C467EB3F-F6D0-46D9-BEB9-A776270060AE}" type="datetimeFigureOut">
              <a:rPr lang="de-CH" smtClean="0"/>
              <a:t>10.07.2024</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29134550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Date Placeholder 2"/>
          <p:cNvSpPr>
            <a:spLocks noGrp="1"/>
          </p:cNvSpPr>
          <p:nvPr>
            <p:ph type="dt" sz="half" idx="10"/>
          </p:nvPr>
        </p:nvSpPr>
        <p:spPr/>
        <p:txBody>
          <a:bodyPr/>
          <a:lstStyle/>
          <a:p>
            <a:fld id="{C467EB3F-F6D0-46D9-BEB9-A776270060AE}" type="datetimeFigureOut">
              <a:rPr lang="de-CH" smtClean="0"/>
              <a:t>10.07.2024</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19791070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7EB3F-F6D0-46D9-BEB9-A776270060AE}" type="datetimeFigureOut">
              <a:rPr lang="de-CH" smtClean="0"/>
              <a:t>10.07.2024</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4113613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67EB3F-F6D0-46D9-BEB9-A776270060AE}" type="datetimeFigureOut">
              <a:rPr lang="de-CH" smtClean="0"/>
              <a:t>10.07.2024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26313275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67EB3F-F6D0-46D9-BEB9-A776270060AE}" type="datetimeFigureOut">
              <a:rPr lang="de-CH" smtClean="0"/>
              <a:t>10.07.2024</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1319811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C467EB3F-F6D0-46D9-BEB9-A776270060AE}" type="datetimeFigureOut">
              <a:rPr lang="de-CH" smtClean="0"/>
              <a:t>10.07.2024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19353776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10"/>
          </p:nvPr>
        </p:nvSpPr>
        <p:spPr/>
        <p:txBody>
          <a:bodyPr/>
          <a:lstStyle/>
          <a:p>
            <a:fld id="{C467EB3F-F6D0-46D9-BEB9-A776270060AE}" type="datetimeFigureOut">
              <a:rPr lang="de-CH" smtClean="0"/>
              <a:t>10.07.2024</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C67AE88E-5A6B-4413-B173-D1F9EB8EA9E4}" type="slidenum">
              <a:rPr lang="de-CH" smtClean="0"/>
              <a:t>‹Nr.›</a:t>
            </a:fld>
            <a:endParaRPr lang="de-CH"/>
          </a:p>
        </p:txBody>
      </p:sp>
    </p:spTree>
    <p:extLst>
      <p:ext uri="{BB962C8B-B14F-4D97-AF65-F5344CB8AC3E}">
        <p14:creationId xmlns:p14="http://schemas.microsoft.com/office/powerpoint/2010/main" val="241356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
    <p:spTree>
      <p:nvGrpSpPr>
        <p:cNvPr id="1" name=""/>
        <p:cNvGrpSpPr/>
        <p:nvPr/>
      </p:nvGrpSpPr>
      <p:grpSpPr>
        <a:xfrm>
          <a:off x="0" y="0"/>
          <a:ext cx="0" cy="0"/>
          <a:chOff x="0" y="0"/>
          <a:chExt cx="0" cy="0"/>
        </a:xfrm>
      </p:grpSpPr>
      <p:sp>
        <p:nvSpPr>
          <p:cNvPr id="2" name="Titel 1"/>
          <p:cNvSpPr>
            <a:spLocks noGrp="1"/>
          </p:cNvSpPr>
          <p:nvPr>
            <p:ph type="ctrTitle"/>
          </p:nvPr>
        </p:nvSpPr>
        <p:spPr>
          <a:xfrm>
            <a:off x="431800" y="4823306"/>
            <a:ext cx="11328400" cy="1013969"/>
          </a:xfrm>
          <a:solidFill>
            <a:schemeClr val="accent1"/>
          </a:solidFill>
        </p:spPr>
        <p:txBody>
          <a:bodyPr tIns="108000"/>
          <a:lstStyle>
            <a:lvl1pPr>
              <a:lnSpc>
                <a:spcPct val="100000"/>
              </a:lnSpc>
              <a:spcBef>
                <a:spcPts val="0"/>
              </a:spcBef>
              <a:defRPr sz="2800" baseline="0">
                <a:solidFill>
                  <a:schemeClr val="bg1"/>
                </a:solidFill>
              </a:defRPr>
            </a:lvl1pPr>
          </a:lstStyle>
          <a:p>
            <a:r>
              <a:rPr lang="de-CH" dirty="0"/>
              <a:t>Mastertitelformat bearbeiten</a:t>
            </a:r>
          </a:p>
        </p:txBody>
      </p:sp>
      <p:sp>
        <p:nvSpPr>
          <p:cNvPr id="3" name="Untertitel 2"/>
          <p:cNvSpPr>
            <a:spLocks noGrp="1"/>
          </p:cNvSpPr>
          <p:nvPr>
            <p:ph type="subTitle" idx="1"/>
          </p:nvPr>
        </p:nvSpPr>
        <p:spPr>
          <a:xfrm>
            <a:off x="431800" y="5809754"/>
            <a:ext cx="11328400" cy="427535"/>
          </a:xfrm>
          <a:solidFill>
            <a:schemeClr val="accent1"/>
          </a:solidFill>
        </p:spPr>
        <p:txBody>
          <a:bodyPr lIns="144000" bIns="108000" anchor="b">
            <a:noAutofit/>
          </a:bodyPr>
          <a:lstStyle>
            <a:lvl1pPr marL="0" indent="0" algn="l">
              <a:lnSpc>
                <a:spcPct val="100000"/>
              </a:lnSpc>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dirty="0"/>
              <a:t>Master-Untertitelformat bearbeiten</a:t>
            </a:r>
          </a:p>
        </p:txBody>
      </p:sp>
      <p:sp>
        <p:nvSpPr>
          <p:cNvPr id="10" name="Bildplatzhalter 9"/>
          <p:cNvSpPr>
            <a:spLocks noGrp="1"/>
          </p:cNvSpPr>
          <p:nvPr>
            <p:ph type="pic" sz="quarter" idx="13"/>
          </p:nvPr>
        </p:nvSpPr>
        <p:spPr>
          <a:xfrm>
            <a:off x="431800" y="620713"/>
            <a:ext cx="11328400" cy="4204512"/>
          </a:xfrm>
          <a:noFill/>
        </p:spPr>
        <p:txBody>
          <a:bodyPr rtlCol="0">
            <a:noAutofit/>
          </a:bodyPr>
          <a:lstStyle>
            <a:lvl1pPr marL="0" indent="0">
              <a:buNone/>
              <a:defRPr/>
            </a:lvl1pPr>
          </a:lstStyle>
          <a:p>
            <a:pPr lvl="0"/>
            <a:r>
              <a:rPr lang="de-CH" noProof="0" dirty="0"/>
              <a:t>Bild auf Platzhalter ziehen oder durch Klicken auf Symbol hinzufügen</a:t>
            </a:r>
          </a:p>
        </p:txBody>
      </p:sp>
      <p:sp>
        <p:nvSpPr>
          <p:cNvPr id="5" name="Datumsplatzhalter 3"/>
          <p:cNvSpPr>
            <a:spLocks noGrp="1"/>
          </p:cNvSpPr>
          <p:nvPr userDrawn="1">
            <p:ph type="dt" sz="half" idx="14"/>
          </p:nvPr>
        </p:nvSpPr>
        <p:spPr>
          <a:xfrm>
            <a:off x="10583334" y="6308726"/>
            <a:ext cx="817033"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DDCDF8E5-23F1-49D8-8FC2-580DF968D602}"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Fußzeilenplatzhalter 4"/>
          <p:cNvSpPr>
            <a:spLocks noGrp="1"/>
          </p:cNvSpPr>
          <p:nvPr userDrawn="1">
            <p:ph type="ftr" sz="quarter" idx="15"/>
          </p:nvPr>
        </p:nvSpPr>
        <p:spPr>
          <a:xfrm>
            <a:off x="6096000" y="6308726"/>
            <a:ext cx="4277784" cy="468313"/>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cs typeface="+mn-cs"/>
              </a:rPr>
              <a:t>EW2: Die Gestaltung schulischer Lernumgebungen</a:t>
            </a:r>
          </a:p>
        </p:txBody>
      </p:sp>
      <p:sp>
        <p:nvSpPr>
          <p:cNvPr id="7" name="Foliennummernplatzhalter 5"/>
          <p:cNvSpPr>
            <a:spLocks noGrp="1"/>
          </p:cNvSpPr>
          <p:nvPr userDrawn="1">
            <p:ph type="sldNum" sz="quarter" idx="16"/>
          </p:nvPr>
        </p:nvSpPr>
        <p:spPr>
          <a:xfrm>
            <a:off x="11501967" y="6308726"/>
            <a:ext cx="355600"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BF014669-3D33-44D9-A7F5-17B1666AE8E3}" type="slidenum">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06942666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C">
    <p:spTree>
      <p:nvGrpSpPr>
        <p:cNvPr id="1" name=""/>
        <p:cNvGrpSpPr/>
        <p:nvPr/>
      </p:nvGrpSpPr>
      <p:grpSpPr>
        <a:xfrm>
          <a:off x="0" y="0"/>
          <a:ext cx="0" cy="0"/>
          <a:chOff x="0" y="0"/>
          <a:chExt cx="0" cy="0"/>
        </a:xfrm>
      </p:grpSpPr>
      <p:sp>
        <p:nvSpPr>
          <p:cNvPr id="2" name="Titel 1"/>
          <p:cNvSpPr>
            <a:spLocks noGrp="1"/>
          </p:cNvSpPr>
          <p:nvPr>
            <p:ph type="ctrTitle"/>
          </p:nvPr>
        </p:nvSpPr>
        <p:spPr>
          <a:xfrm>
            <a:off x="431800" y="4823306"/>
            <a:ext cx="11328400" cy="1013969"/>
          </a:xfrm>
          <a:noFill/>
        </p:spPr>
        <p:txBody>
          <a:bodyPr tIns="108000"/>
          <a:lstStyle>
            <a:lvl1pPr>
              <a:lnSpc>
                <a:spcPct val="100000"/>
              </a:lnSpc>
              <a:spcBef>
                <a:spcPts val="0"/>
              </a:spcBef>
              <a:defRPr sz="2800" baseline="0">
                <a:solidFill>
                  <a:schemeClr val="tx1"/>
                </a:solidFill>
              </a:defRPr>
            </a:lvl1pPr>
          </a:lstStyle>
          <a:p>
            <a:r>
              <a:rPr lang="de-CH" dirty="0"/>
              <a:t>Mastertitelformat bearbeiten</a:t>
            </a:r>
          </a:p>
        </p:txBody>
      </p:sp>
      <p:sp>
        <p:nvSpPr>
          <p:cNvPr id="3" name="Untertitel 2"/>
          <p:cNvSpPr>
            <a:spLocks noGrp="1"/>
          </p:cNvSpPr>
          <p:nvPr>
            <p:ph type="subTitle" idx="1"/>
          </p:nvPr>
        </p:nvSpPr>
        <p:spPr>
          <a:xfrm>
            <a:off x="431800" y="5809754"/>
            <a:ext cx="11328400" cy="427535"/>
          </a:xfrm>
          <a:noFill/>
        </p:spPr>
        <p:txBody>
          <a:bodyPr lIns="144000" bIns="108000" anchor="b">
            <a:noAutofit/>
          </a:bodyPr>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dirty="0"/>
              <a:t>Master-Untertitelformat bearbeiten</a:t>
            </a:r>
          </a:p>
        </p:txBody>
      </p:sp>
      <p:sp>
        <p:nvSpPr>
          <p:cNvPr id="10" name="Bildplatzhalter 9"/>
          <p:cNvSpPr>
            <a:spLocks noGrp="1"/>
          </p:cNvSpPr>
          <p:nvPr>
            <p:ph type="pic" sz="quarter" idx="13"/>
          </p:nvPr>
        </p:nvSpPr>
        <p:spPr>
          <a:xfrm>
            <a:off x="431800" y="620714"/>
            <a:ext cx="11328400" cy="4204513"/>
          </a:xfrm>
          <a:noFill/>
        </p:spPr>
        <p:txBody>
          <a:bodyPr rtlCol="0">
            <a:noAutofit/>
          </a:bodyPr>
          <a:lstStyle>
            <a:lvl1pPr marL="0" indent="0">
              <a:buNone/>
              <a:defRPr/>
            </a:lvl1pPr>
          </a:lstStyle>
          <a:p>
            <a:pPr lvl="0"/>
            <a:r>
              <a:rPr lang="de-CH" noProof="0" dirty="0"/>
              <a:t>Bild auf Platzhalter ziehen oder durch Klicken auf Symbol hinzufügen</a:t>
            </a:r>
          </a:p>
        </p:txBody>
      </p:sp>
      <p:sp>
        <p:nvSpPr>
          <p:cNvPr id="5" name="Datumsplatzhalter 3"/>
          <p:cNvSpPr>
            <a:spLocks noGrp="1"/>
          </p:cNvSpPr>
          <p:nvPr userDrawn="1">
            <p:ph type="dt" sz="half" idx="14"/>
          </p:nvPr>
        </p:nvSpPr>
        <p:spPr>
          <a:xfrm>
            <a:off x="10583334" y="6308726"/>
            <a:ext cx="817033"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69C3FFC9-1049-490F-8E21-42C7BF737888}"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Fußzeilenplatzhalter 4"/>
          <p:cNvSpPr>
            <a:spLocks noGrp="1"/>
          </p:cNvSpPr>
          <p:nvPr userDrawn="1">
            <p:ph type="ftr" sz="quarter" idx="15"/>
          </p:nvPr>
        </p:nvSpPr>
        <p:spPr>
          <a:xfrm>
            <a:off x="6096000" y="6308726"/>
            <a:ext cx="4277784" cy="468313"/>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cs typeface="+mn-cs"/>
              </a:rPr>
              <a:t>EW2: Die Gestaltung schulischer Lernumgebungen</a:t>
            </a:r>
          </a:p>
        </p:txBody>
      </p:sp>
      <p:sp>
        <p:nvSpPr>
          <p:cNvPr id="7" name="Foliennummernplatzhalter 5"/>
          <p:cNvSpPr>
            <a:spLocks noGrp="1"/>
          </p:cNvSpPr>
          <p:nvPr userDrawn="1">
            <p:ph type="sldNum" sz="quarter" idx="16"/>
          </p:nvPr>
        </p:nvSpPr>
        <p:spPr>
          <a:xfrm>
            <a:off x="11501967" y="6308726"/>
            <a:ext cx="355600"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536EE3C-6F27-4FFA-9F07-9244D6AEE86F}" type="slidenum">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094939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D (Hintergrundbild)">
    <p:spTree>
      <p:nvGrpSpPr>
        <p:cNvPr id="1" name=""/>
        <p:cNvGrpSpPr/>
        <p:nvPr/>
      </p:nvGrpSpPr>
      <p:grpSpPr>
        <a:xfrm>
          <a:off x="0" y="0"/>
          <a:ext cx="0" cy="0"/>
          <a:chOff x="0" y="0"/>
          <a:chExt cx="0" cy="0"/>
        </a:xfrm>
      </p:grpSpPr>
      <p:grpSp>
        <p:nvGrpSpPr>
          <p:cNvPr id="6" name="Gruppieren 9"/>
          <p:cNvGrpSpPr>
            <a:grpSpLocks/>
          </p:cNvGrpSpPr>
          <p:nvPr userDrawn="1"/>
        </p:nvGrpSpPr>
        <p:grpSpPr bwMode="auto">
          <a:xfrm>
            <a:off x="-503767" y="-385763"/>
            <a:ext cx="12507384" cy="7161213"/>
            <a:chOff x="-377675" y="-385093"/>
            <a:chExt cx="9379990" cy="7159750"/>
          </a:xfrm>
        </p:grpSpPr>
        <p:cxnSp>
          <p:nvCxnSpPr>
            <p:cNvPr id="7" name="Gerade Verbindung 31"/>
            <p:cNvCxnSpPr/>
            <p:nvPr/>
          </p:nvCxnSpPr>
          <p:spPr>
            <a:xfrm rot="5400000">
              <a:off x="190636" y="-253357"/>
              <a:ext cx="263471" cy="0"/>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Gerade Verbindung 36"/>
            <p:cNvCxnSpPr/>
            <p:nvPr/>
          </p:nvCxnSpPr>
          <p:spPr>
            <a:xfrm rot="5400000">
              <a:off x="8688821" y="-254151"/>
              <a:ext cx="263471" cy="1588"/>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Gerade Verbindung 37"/>
            <p:cNvCxnSpPr/>
            <p:nvPr userDrawn="1"/>
          </p:nvCxnSpPr>
          <p:spPr>
            <a:xfrm>
              <a:off x="-377675" y="3427304"/>
              <a:ext cx="261922"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0" name="Gerade Verbindung 38"/>
            <p:cNvCxnSpPr/>
            <p:nvPr userDrawn="1"/>
          </p:nvCxnSpPr>
          <p:spPr>
            <a:xfrm>
              <a:off x="-377675" y="762436"/>
              <a:ext cx="263510" cy="1588"/>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1" name="Gerade Verbindung 39"/>
            <p:cNvCxnSpPr/>
            <p:nvPr userDrawn="1"/>
          </p:nvCxnSpPr>
          <p:spPr>
            <a:xfrm>
              <a:off x="-377675" y="6304853"/>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2" name="Gerade Verbindung 40"/>
            <p:cNvCxnSpPr/>
            <p:nvPr userDrawn="1"/>
          </p:nvCxnSpPr>
          <p:spPr>
            <a:xfrm>
              <a:off x="-377675" y="6236605"/>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3" name="Gerade Verbindung 41"/>
            <p:cNvCxnSpPr/>
            <p:nvPr userDrawn="1"/>
          </p:nvCxnSpPr>
          <p:spPr>
            <a:xfrm>
              <a:off x="-377675" y="6774657"/>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4" name="Gerade Verbindung 42"/>
            <p:cNvCxnSpPr/>
            <p:nvPr/>
          </p:nvCxnSpPr>
          <p:spPr>
            <a:xfrm rot="5400000">
              <a:off x="4438538" y="-253357"/>
              <a:ext cx="263471" cy="0"/>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 name="Gerade Verbindung 43"/>
            <p:cNvCxnSpPr/>
            <p:nvPr userDrawn="1"/>
          </p:nvCxnSpPr>
          <p:spPr>
            <a:xfrm>
              <a:off x="-377675" y="619590"/>
              <a:ext cx="263510" cy="1588"/>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6" name="Gerade Verbindung 44"/>
            <p:cNvCxnSpPr/>
            <p:nvPr userDrawn="1"/>
          </p:nvCxnSpPr>
          <p:spPr>
            <a:xfrm>
              <a:off x="-377675" y="2021066"/>
              <a:ext cx="261922"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7" name="Gerade Verbindung 45"/>
            <p:cNvCxnSpPr/>
            <p:nvPr userDrawn="1"/>
          </p:nvCxnSpPr>
          <p:spPr>
            <a:xfrm>
              <a:off x="-377675" y="4831954"/>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18" name="Gerade Verbindung 46"/>
            <p:cNvCxnSpPr/>
            <p:nvPr userDrawn="1"/>
          </p:nvCxnSpPr>
          <p:spPr>
            <a:xfrm rot="5400000">
              <a:off x="10466" y="-254151"/>
              <a:ext cx="263471" cy="1587"/>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47"/>
            <p:cNvCxnSpPr/>
            <p:nvPr userDrawn="1"/>
          </p:nvCxnSpPr>
          <p:spPr>
            <a:xfrm rot="5400000">
              <a:off x="8869785" y="-254151"/>
              <a:ext cx="263471" cy="1588"/>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0" name="Gruppieren 5"/>
          <p:cNvGrpSpPr/>
          <p:nvPr userDrawn="1"/>
        </p:nvGrpSpPr>
        <p:grpSpPr>
          <a:xfrm>
            <a:off x="190500" y="152401"/>
            <a:ext cx="11811000" cy="612775"/>
            <a:chOff x="142875" y="152400"/>
            <a:chExt cx="8858250" cy="612775"/>
          </a:xfrm>
          <a:solidFill>
            <a:schemeClr val="accent1"/>
          </a:solidFill>
        </p:grpSpPr>
        <p:sp>
          <p:nvSpPr>
            <p:cNvPr id="21" name="Rechteck 49"/>
            <p:cNvSpPr/>
            <p:nvPr/>
          </p:nvSpPr>
          <p:spPr>
            <a:xfrm>
              <a:off x="142875" y="152400"/>
              <a:ext cx="8858250" cy="4683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2" name="Rechteck 50"/>
            <p:cNvSpPr/>
            <p:nvPr/>
          </p:nvSpPr>
          <p:spPr>
            <a:xfrm>
              <a:off x="142875" y="597694"/>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3" name="Rechteck 51"/>
            <p:cNvSpPr/>
            <p:nvPr/>
          </p:nvSpPr>
          <p:spPr>
            <a:xfrm>
              <a:off x="8820150" y="597693"/>
              <a:ext cx="180975" cy="1674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Bild 18" descr="g_eth_logo_kurz_neg_Schutzra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00" y="306000"/>
              <a:ext cx="971061" cy="158400"/>
            </a:xfrm>
            <a:prstGeom prst="rect">
              <a:avLst/>
            </a:prstGeom>
            <a:grpFill/>
          </p:spPr>
        </p:pic>
      </p:grpSp>
      <p:sp>
        <p:nvSpPr>
          <p:cNvPr id="25" name="Textfeld 54"/>
          <p:cNvSpPr txBox="1">
            <a:spLocks noChangeArrowheads="1"/>
          </p:cNvSpPr>
          <p:nvPr userDrawn="1"/>
        </p:nvSpPr>
        <p:spPr bwMode="auto">
          <a:xfrm>
            <a:off x="431800" y="6958013"/>
            <a:ext cx="11328400" cy="214312"/>
          </a:xfrm>
          <a:prstGeom prst="rect">
            <a:avLst/>
          </a:prstGeom>
          <a:noFill/>
          <a:ln>
            <a:noFill/>
          </a:ln>
          <a:extLst>
            <a:ext uri="{909E8E84-426E-40dd-AFC4-6F175D3DCCD1}"/>
            <a:ext uri="{91240B29-F687-4f45-9708-019B960494DF}"/>
          </a:extLst>
        </p:spPr>
        <p:txBody>
          <a:bodyPr lIns="0" tIns="0" rIns="0" bIns="0">
            <a:spAutoFit/>
          </a:bodyPr>
          <a:lstStyle>
            <a:lvl1pPr>
              <a:defRPr sz="2400">
                <a:solidFill>
                  <a:schemeClr val="tx1"/>
                </a:solidFill>
                <a:latin typeface="Times" panose="02020603050405020304" pitchFamily="18" charset="0"/>
                <a:ea typeface="ＭＳ Ｐゴシック" panose="020B0600070205080204" pitchFamily="34" charset="-128"/>
              </a:defRPr>
            </a:lvl1pPr>
            <a:lvl2pPr marL="742950" indent="-285750">
              <a:defRPr sz="2400">
                <a:solidFill>
                  <a:schemeClr val="tx1"/>
                </a:solidFill>
                <a:latin typeface="Times" panose="02020603050405020304" pitchFamily="18" charset="0"/>
                <a:ea typeface="ＭＳ Ｐゴシック" panose="020B0600070205080204" pitchFamily="34" charset="-128"/>
              </a:defRPr>
            </a:lvl2pPr>
            <a:lvl3pPr marL="1143000" indent="-228600">
              <a:defRPr sz="2400">
                <a:solidFill>
                  <a:schemeClr val="tx1"/>
                </a:solidFill>
                <a:latin typeface="Times" panose="02020603050405020304" pitchFamily="18" charset="0"/>
                <a:ea typeface="ＭＳ Ｐゴシック" panose="020B0600070205080204" pitchFamily="34" charset="-128"/>
              </a:defRPr>
            </a:lvl3pPr>
            <a:lvl4pPr marL="1600200" indent="-228600">
              <a:defRPr sz="2400">
                <a:solidFill>
                  <a:schemeClr val="tx1"/>
                </a:solidFill>
                <a:latin typeface="Times" panose="02020603050405020304" pitchFamily="18" charset="0"/>
                <a:ea typeface="ＭＳ Ｐゴシック" panose="020B0600070205080204" pitchFamily="34" charset="-128"/>
              </a:defRPr>
            </a:lvl4pPr>
            <a:lvl5pPr marL="2057400" indent="-228600">
              <a:defRPr sz="24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altLang="de-DE" sz="1400" b="0" i="0" u="none" strike="noStrike" kern="1200" cap="none" spc="0" normalizeH="0" baseline="0" noProof="0" dirty="0">
                <a:ln>
                  <a:noFill/>
                </a:ln>
                <a:solidFill>
                  <a:prstClr val="black"/>
                </a:solidFill>
                <a:effectLst/>
                <a:uLnTx/>
                <a:uFillTx/>
                <a:latin typeface="Times" panose="02020603050405020304" pitchFamily="18" charset="0"/>
                <a:ea typeface="ＭＳ Ｐゴシック" panose="020B0600070205080204" pitchFamily="34" charset="-128"/>
                <a:cs typeface="+mn-cs"/>
              </a:rPr>
              <a:t>Bild ersetzen: Bild markieren – rechte Maustaste – Bild ändern</a:t>
            </a:r>
          </a:p>
        </p:txBody>
      </p:sp>
      <p:sp>
        <p:nvSpPr>
          <p:cNvPr id="5" name="Bildplatzhalter 4"/>
          <p:cNvSpPr>
            <a:spLocks noGrp="1"/>
          </p:cNvSpPr>
          <p:nvPr>
            <p:ph type="pic" sz="quarter" idx="10"/>
          </p:nvPr>
        </p:nvSpPr>
        <p:spPr>
          <a:xfrm>
            <a:off x="0" y="0"/>
            <a:ext cx="12192000" cy="6858000"/>
          </a:xfrm>
        </p:spPr>
        <p:txBody>
          <a:bodyPr rtlCol="0">
            <a:noAutofit/>
          </a:bodyPr>
          <a:lstStyle>
            <a:lvl1pPr marL="0" indent="0">
              <a:buNone/>
              <a:defRPr/>
            </a:lvl1pPr>
          </a:lstStyle>
          <a:p>
            <a:pPr lvl="0"/>
            <a:r>
              <a:rPr lang="de-CH" noProof="0" dirty="0"/>
              <a:t>Bild auf Platzhalter ziehen oder durch Klicken auf Symbol hinzufügen</a:t>
            </a:r>
          </a:p>
        </p:txBody>
      </p:sp>
      <p:sp>
        <p:nvSpPr>
          <p:cNvPr id="3" name="Untertitel 2"/>
          <p:cNvSpPr>
            <a:spLocks noGrp="1"/>
          </p:cNvSpPr>
          <p:nvPr>
            <p:ph type="subTitle" idx="1"/>
          </p:nvPr>
        </p:nvSpPr>
        <p:spPr bwMode="gray">
          <a:xfrm>
            <a:off x="431800" y="620714"/>
            <a:ext cx="11328397" cy="465726"/>
          </a:xfrm>
          <a:solidFill>
            <a:schemeClr val="bg1"/>
          </a:solidFill>
          <a:ln>
            <a:noFill/>
          </a:ln>
        </p:spPr>
        <p:txBody>
          <a:bodyPr lIns="151200" tIns="90000"/>
          <a:lstStyle>
            <a:lvl1pPr marL="0" indent="0" algn="l">
              <a:lnSpc>
                <a:spcPct val="100000"/>
              </a:lnSpc>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CH" dirty="0"/>
              <a:t>Master-Untertitelformat bearbeiten</a:t>
            </a:r>
          </a:p>
        </p:txBody>
      </p:sp>
      <p:sp>
        <p:nvSpPr>
          <p:cNvPr id="2" name="Titel 1"/>
          <p:cNvSpPr>
            <a:spLocks noGrp="1"/>
          </p:cNvSpPr>
          <p:nvPr>
            <p:ph type="ctrTitle"/>
          </p:nvPr>
        </p:nvSpPr>
        <p:spPr>
          <a:xfrm>
            <a:off x="431801" y="1044000"/>
            <a:ext cx="11328399" cy="980063"/>
          </a:xfrm>
          <a:solidFill>
            <a:schemeClr val="bg1"/>
          </a:solidFill>
        </p:spPr>
        <p:txBody>
          <a:bodyPr tIns="0"/>
          <a:lstStyle>
            <a:lvl1pPr>
              <a:lnSpc>
                <a:spcPct val="100000"/>
              </a:lnSpc>
              <a:spcBef>
                <a:spcPts val="0"/>
              </a:spcBef>
              <a:defRPr sz="2800"/>
            </a:lvl1pPr>
          </a:lstStyle>
          <a:p>
            <a:r>
              <a:rPr lang="de-CH" dirty="0"/>
              <a:t>Mastertitelformat bearbeiten</a:t>
            </a:r>
          </a:p>
        </p:txBody>
      </p:sp>
    </p:spTree>
    <p:extLst>
      <p:ext uri="{BB962C8B-B14F-4D97-AF65-F5344CB8AC3E}">
        <p14:creationId xmlns:p14="http://schemas.microsoft.com/office/powerpoint/2010/main" val="31727551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1-spaltig">
    <p:spTree>
      <p:nvGrpSpPr>
        <p:cNvPr id="1" name=""/>
        <p:cNvGrpSpPr/>
        <p:nvPr/>
      </p:nvGrpSpPr>
      <p:grpSpPr>
        <a:xfrm>
          <a:off x="0" y="0"/>
          <a:ext cx="0" cy="0"/>
          <a:chOff x="0" y="0"/>
          <a:chExt cx="0" cy="0"/>
        </a:xfrm>
      </p:grpSpPr>
      <p:sp>
        <p:nvSpPr>
          <p:cNvPr id="3" name="Inhaltsplatzhalter 2"/>
          <p:cNvSpPr>
            <a:spLocks noGrp="1"/>
          </p:cNvSpPr>
          <p:nvPr>
            <p:ph idx="1"/>
          </p:nvPr>
        </p:nvSpPr>
        <p:spPr>
          <a:xfrm>
            <a:off x="431800" y="2024064"/>
            <a:ext cx="11328400" cy="4210046"/>
          </a:xfrm>
        </p:spPr>
        <p:txBody>
          <a:bodyPr/>
          <a:lstStyle>
            <a:lvl1pPr>
              <a:defRPr/>
            </a:lvl1p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endParaRPr lang="de-CH" dirty="0"/>
          </a:p>
        </p:txBody>
      </p:sp>
      <p:sp>
        <p:nvSpPr>
          <p:cNvPr id="7" name="Titel 6"/>
          <p:cNvSpPr>
            <a:spLocks noGrp="1"/>
          </p:cNvSpPr>
          <p:nvPr>
            <p:ph type="title"/>
          </p:nvPr>
        </p:nvSpPr>
        <p:spPr>
          <a:solidFill>
            <a:schemeClr val="bg1"/>
          </a:solidFill>
        </p:spPr>
        <p:txBody>
          <a:bodyPr/>
          <a:lstStyle/>
          <a:p>
            <a:r>
              <a:rPr lang="de-CH" dirty="0"/>
              <a:t>Mastertitelformat bearbeiten</a:t>
            </a:r>
          </a:p>
        </p:txBody>
      </p:sp>
      <p:sp>
        <p:nvSpPr>
          <p:cNvPr id="4" name="Datumsplatzhalter 3"/>
          <p:cNvSpPr>
            <a:spLocks noGrp="1"/>
          </p:cNvSpPr>
          <p:nvPr userDrawn="1">
            <p:ph type="dt" sz="half" idx="10"/>
          </p:nvPr>
        </p:nvSpPr>
        <p:spPr>
          <a:xfrm>
            <a:off x="10583334" y="6308726"/>
            <a:ext cx="817033"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63CAE72-F46D-4527-BBFA-AF42B0AA3793}"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5" name="Fußzeilenplatzhalter 4"/>
          <p:cNvSpPr>
            <a:spLocks noGrp="1"/>
          </p:cNvSpPr>
          <p:nvPr userDrawn="1">
            <p:ph type="ftr" sz="quarter" idx="11"/>
          </p:nvPr>
        </p:nvSpPr>
        <p:spPr>
          <a:xfrm>
            <a:off x="6096000" y="6308726"/>
            <a:ext cx="4277784" cy="468313"/>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cs typeface="+mn-cs"/>
              </a:rPr>
              <a:t>EW2: Die Gestaltung schulischer Lernumgebungen</a:t>
            </a:r>
          </a:p>
        </p:txBody>
      </p:sp>
      <p:sp>
        <p:nvSpPr>
          <p:cNvPr id="6" name="Foliennummernplatzhalter 5"/>
          <p:cNvSpPr>
            <a:spLocks noGrp="1"/>
          </p:cNvSpPr>
          <p:nvPr userDrawn="1">
            <p:ph type="sldNum" sz="quarter" idx="12"/>
          </p:nvPr>
        </p:nvSpPr>
        <p:spPr>
          <a:xfrm>
            <a:off x="11501967" y="6308726"/>
            <a:ext cx="355600"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C521041A-525C-4EBA-8BED-AF967031DAA4}" type="slidenum">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10" name="Slide Number Placeholder 5"/>
          <p:cNvSpPr txBox="1">
            <a:spLocks/>
          </p:cNvSpPr>
          <p:nvPr userDrawn="1"/>
        </p:nvSpPr>
        <p:spPr>
          <a:xfrm>
            <a:off x="9192344" y="6433086"/>
            <a:ext cx="2844800" cy="365125"/>
          </a:xfrm>
          <a:prstGeom prst="rect">
            <a:avLst/>
          </a:prstGeom>
        </p:spPr>
        <p:txBody>
          <a:bodyPr vert="horz" lIns="91440" tIns="45720" rIns="91440" bIns="45720" rtlCol="0" anchor="ctr"/>
          <a:lstStyle>
            <a:defPPr>
              <a:defRPr lang="de-DE"/>
            </a:defPPr>
            <a:lvl1pPr marL="0" algn="r" defTabSz="914400" rtl="0" eaLnBrk="1" latinLnBrk="0" hangingPunct="1">
              <a:defRPr sz="10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505449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2-spalti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800" y="2024064"/>
            <a:ext cx="5472000" cy="4213225"/>
          </a:xfrm>
        </p:spPr>
        <p:txBody>
          <a:bodyPr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marL="1077913" indent="-177800">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CH"/>
              <a:t>Mastertextformat bearbeiten</a:t>
            </a:r>
          </a:p>
          <a:p>
            <a:pPr lvl="1"/>
            <a:r>
              <a:rPr lang="de-CH"/>
              <a:t>Zweite Ebene</a:t>
            </a:r>
          </a:p>
          <a:p>
            <a:pPr lvl="2"/>
            <a:r>
              <a:rPr lang="de-CH"/>
              <a:t>Dritte Ebene</a:t>
            </a:r>
          </a:p>
          <a:p>
            <a:pPr lvl="3"/>
            <a:r>
              <a:rPr lang="de-CH"/>
              <a:t>Vierte Ebene</a:t>
            </a:r>
          </a:p>
        </p:txBody>
      </p:sp>
      <p:sp>
        <p:nvSpPr>
          <p:cNvPr id="4" name="Inhaltsplatzhalter 3"/>
          <p:cNvSpPr>
            <a:spLocks noGrp="1"/>
          </p:cNvSpPr>
          <p:nvPr>
            <p:ph sz="half" idx="2"/>
          </p:nvPr>
        </p:nvSpPr>
        <p:spPr>
          <a:xfrm>
            <a:off x="6288021" y="2024064"/>
            <a:ext cx="5472179" cy="4213225"/>
          </a:xfrm>
        </p:spPr>
        <p:txBody>
          <a:bodyPr rIns="0"/>
          <a:lstStyle>
            <a:lvl1pPr>
              <a:lnSpc>
                <a:spcPct val="100000"/>
              </a:lnSpc>
              <a:spcBef>
                <a:spcPts val="500"/>
              </a:spcBef>
              <a:defRPr sz="2000"/>
            </a:lvl1pPr>
            <a:lvl2pPr>
              <a:lnSpc>
                <a:spcPct val="100000"/>
              </a:lnSpc>
              <a:spcBef>
                <a:spcPts val="400"/>
              </a:spcBef>
              <a:defRPr sz="1800"/>
            </a:lvl2pPr>
            <a:lvl3pPr>
              <a:lnSpc>
                <a:spcPct val="100000"/>
              </a:lnSpc>
              <a:spcBef>
                <a:spcPts val="400"/>
              </a:spcBef>
              <a:defRPr sz="1600"/>
            </a:lvl3pPr>
            <a:lvl4pPr>
              <a:lnSpc>
                <a:spcPct val="100000"/>
              </a:lnSpc>
              <a:spcBef>
                <a:spcPts val="400"/>
              </a:spcBef>
              <a:defRPr sz="1400"/>
            </a:lvl4pPr>
            <a:lvl5pPr>
              <a:defRPr sz="1400"/>
            </a:lvl5pPr>
            <a:lvl6pPr>
              <a:defRPr sz="1800"/>
            </a:lvl6pPr>
            <a:lvl7pPr>
              <a:defRPr sz="1800"/>
            </a:lvl7pPr>
            <a:lvl8pPr>
              <a:defRPr sz="1800"/>
            </a:lvl8pPr>
            <a:lvl9pPr>
              <a:defRPr sz="1800"/>
            </a:lvl9pPr>
          </a:lstStyle>
          <a:p>
            <a:pPr lvl="0"/>
            <a:r>
              <a:rPr lang="de-CH"/>
              <a:t>Mastertextformat bearbeiten</a:t>
            </a:r>
          </a:p>
          <a:p>
            <a:pPr lvl="1"/>
            <a:r>
              <a:rPr lang="de-CH"/>
              <a:t>Zweite Ebene</a:t>
            </a:r>
          </a:p>
          <a:p>
            <a:pPr lvl="2"/>
            <a:r>
              <a:rPr lang="de-CH"/>
              <a:t>Dritte Ebene</a:t>
            </a:r>
          </a:p>
          <a:p>
            <a:pPr lvl="3"/>
            <a:r>
              <a:rPr lang="de-CH"/>
              <a:t>Vierte Ebene</a:t>
            </a:r>
          </a:p>
        </p:txBody>
      </p:sp>
      <p:sp>
        <p:nvSpPr>
          <p:cNvPr id="8" name="Titel 7"/>
          <p:cNvSpPr>
            <a:spLocks noGrp="1"/>
          </p:cNvSpPr>
          <p:nvPr>
            <p:ph type="title"/>
          </p:nvPr>
        </p:nvSpPr>
        <p:spPr>
          <a:solidFill>
            <a:schemeClr val="bg1"/>
          </a:solidFill>
        </p:spPr>
        <p:txBody>
          <a:bodyPr/>
          <a:lstStyle/>
          <a:p>
            <a:r>
              <a:rPr lang="de-CH" dirty="0"/>
              <a:t>Mastertitelformat bearbeiten</a:t>
            </a:r>
          </a:p>
        </p:txBody>
      </p:sp>
      <p:sp>
        <p:nvSpPr>
          <p:cNvPr id="5" name="Datumsplatzhalter 3"/>
          <p:cNvSpPr>
            <a:spLocks noGrp="1"/>
          </p:cNvSpPr>
          <p:nvPr userDrawn="1">
            <p:ph type="dt" sz="half" idx="10"/>
          </p:nvPr>
        </p:nvSpPr>
        <p:spPr>
          <a:xfrm>
            <a:off x="10583334" y="6308726"/>
            <a:ext cx="817033"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61DE122-FB79-4714-ADA1-0A358EF3A3D3}"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Fußzeilenplatzhalter 4"/>
          <p:cNvSpPr>
            <a:spLocks noGrp="1"/>
          </p:cNvSpPr>
          <p:nvPr userDrawn="1">
            <p:ph type="ftr" sz="quarter" idx="11"/>
          </p:nvPr>
        </p:nvSpPr>
        <p:spPr>
          <a:xfrm>
            <a:off x="6096000" y="6308726"/>
            <a:ext cx="4277784" cy="468313"/>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cs typeface="+mn-cs"/>
              </a:rPr>
              <a:t>EW2: Die Gestaltung schulischer Lernumgebungen</a:t>
            </a:r>
          </a:p>
        </p:txBody>
      </p:sp>
      <p:sp>
        <p:nvSpPr>
          <p:cNvPr id="7" name="Foliennummernplatzhalter 5"/>
          <p:cNvSpPr>
            <a:spLocks noGrp="1"/>
          </p:cNvSpPr>
          <p:nvPr userDrawn="1">
            <p:ph type="sldNum" sz="quarter" idx="12"/>
          </p:nvPr>
        </p:nvSpPr>
        <p:spPr>
          <a:xfrm>
            <a:off x="11501967" y="6308726"/>
            <a:ext cx="355600"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09F0F593-8337-43F7-8E3F-D838C6D1A223}" type="slidenum">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54118386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 Freifläche">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CH" dirty="0"/>
              <a:t>Mastertitelformat bearbeiten</a:t>
            </a:r>
          </a:p>
        </p:txBody>
      </p:sp>
      <p:sp>
        <p:nvSpPr>
          <p:cNvPr id="3" name="Datumsplatzhalter 3"/>
          <p:cNvSpPr>
            <a:spLocks noGrp="1"/>
          </p:cNvSpPr>
          <p:nvPr userDrawn="1">
            <p:ph type="dt" sz="half" idx="10"/>
          </p:nvPr>
        </p:nvSpPr>
        <p:spPr>
          <a:xfrm>
            <a:off x="10583334" y="6308726"/>
            <a:ext cx="817033"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567F89D-2B70-468A-8800-E6549D50E070}" type="datetime1">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10.07.2024</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4" name="Fußzeilenplatzhalter 4"/>
          <p:cNvSpPr>
            <a:spLocks noGrp="1"/>
          </p:cNvSpPr>
          <p:nvPr userDrawn="1">
            <p:ph type="ftr" sz="quarter" idx="11"/>
          </p:nvPr>
        </p:nvSpPr>
        <p:spPr>
          <a:xfrm>
            <a:off x="6096000" y="6308726"/>
            <a:ext cx="4277784" cy="468313"/>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cs typeface="+mn-cs"/>
              </a:rPr>
              <a:t>EW2: Die Gestaltung schulischer Lernumgebungen</a:t>
            </a:r>
          </a:p>
        </p:txBody>
      </p:sp>
      <p:sp>
        <p:nvSpPr>
          <p:cNvPr id="6" name="Foliennummernplatzhalter 5"/>
          <p:cNvSpPr>
            <a:spLocks noGrp="1"/>
          </p:cNvSpPr>
          <p:nvPr userDrawn="1">
            <p:ph type="sldNum" sz="quarter" idx="12"/>
          </p:nvPr>
        </p:nvSpPr>
        <p:spPr>
          <a:xfrm>
            <a:off x="11501967" y="6308726"/>
            <a:ext cx="355600" cy="468313"/>
          </a:xfrm>
          <a:prstGeom prst="rect">
            <a:avLst/>
          </a:prstGeo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2F92FCC3-C415-4155-AAD8-2D662D708294}" type="slidenum">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32099196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4.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4E118-9F56-4426-8298-1DD6FDCA61EB}" type="datetime1">
              <a:rPr lang="de-CH" smtClean="0"/>
              <a:t>10.07.2024</a:t>
            </a:fld>
            <a:endParaRPr lang="de-CH"/>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9072331" y="638132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300DC-6F81-4257-9104-8FC6944C3589}" type="slidenum">
              <a:rPr lang="de-CH" smtClean="0"/>
              <a:t>‹Nr.›</a:t>
            </a:fld>
            <a:endParaRPr lang="de-CH"/>
          </a:p>
        </p:txBody>
      </p:sp>
      <p:sp>
        <p:nvSpPr>
          <p:cNvPr id="8" name="TextBox 6"/>
          <p:cNvSpPr txBox="1"/>
          <p:nvPr userDrawn="1"/>
        </p:nvSpPr>
        <p:spPr>
          <a:xfrm>
            <a:off x="47328" y="6484844"/>
            <a:ext cx="7056784" cy="246221"/>
          </a:xfrm>
          <a:prstGeom prst="rect">
            <a:avLst/>
          </a:prstGeom>
          <a:noFill/>
        </p:spPr>
        <p:txBody>
          <a:bodyPr wrap="square" rtlCol="0">
            <a:spAutoFit/>
          </a:bodyPr>
          <a:lstStyle/>
          <a:p>
            <a:r>
              <a:rPr lang="de-CH" sz="1000">
                <a:solidFill>
                  <a:schemeClr val="bg1">
                    <a:lumMod val="65000"/>
                  </a:schemeClr>
                </a:solidFill>
                <a:latin typeface="Arial" panose="020B0604020202020204" pitchFamily="34" charset="0"/>
                <a:cs typeface="Arial" panose="020B0604020202020204" pitchFamily="34" charset="0"/>
              </a:rPr>
              <a:t>EFMII-2_Edelsbrunner_SS23_Vorlesung8_Experiment</a:t>
            </a:r>
          </a:p>
        </p:txBody>
      </p:sp>
    </p:spTree>
    <p:extLst>
      <p:ext uri="{BB962C8B-B14F-4D97-AF65-F5344CB8AC3E}">
        <p14:creationId xmlns:p14="http://schemas.microsoft.com/office/powerpoint/2010/main" val="69905334"/>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uppieren 8"/>
          <p:cNvGrpSpPr>
            <a:grpSpLocks/>
          </p:cNvGrpSpPr>
          <p:nvPr userDrawn="1"/>
        </p:nvGrpSpPr>
        <p:grpSpPr bwMode="auto">
          <a:xfrm>
            <a:off x="-503767" y="-385763"/>
            <a:ext cx="12507384" cy="7161213"/>
            <a:chOff x="-377675" y="-385093"/>
            <a:chExt cx="9379990" cy="7159750"/>
          </a:xfrm>
        </p:grpSpPr>
        <p:cxnSp>
          <p:nvCxnSpPr>
            <p:cNvPr id="17" name="Gerade Verbindung 16"/>
            <p:cNvCxnSpPr/>
            <p:nvPr/>
          </p:nvCxnSpPr>
          <p:spPr>
            <a:xfrm rot="5400000">
              <a:off x="190636" y="-253357"/>
              <a:ext cx="263471" cy="0"/>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8821" y="-254151"/>
              <a:ext cx="263471" cy="1588"/>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304"/>
              <a:ext cx="261922"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436"/>
              <a:ext cx="263510" cy="1588"/>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853"/>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6605"/>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538" y="-253357"/>
              <a:ext cx="263471" cy="0"/>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590"/>
              <a:ext cx="263510" cy="1588"/>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1066"/>
              <a:ext cx="261922"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954"/>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466" y="-254151"/>
              <a:ext cx="263471" cy="1587"/>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69785" y="-254151"/>
              <a:ext cx="263471" cy="1588"/>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6" name="Foliennummernplatzhalter 5"/>
          <p:cNvSpPr>
            <a:spLocks noGrp="1"/>
          </p:cNvSpPr>
          <p:nvPr userDrawn="1">
            <p:ph type="sldNum" sz="quarter" idx="4"/>
          </p:nvPr>
        </p:nvSpPr>
        <p:spPr>
          <a:xfrm>
            <a:off x="11501967" y="6308726"/>
            <a:ext cx="355600" cy="468313"/>
          </a:xfrm>
          <a:prstGeom prst="rect">
            <a:avLst/>
          </a:prstGeom>
        </p:spPr>
        <p:txBody>
          <a:bodyPr vert="horz" wrap="none" lIns="0" tIns="0" rIns="0" bIns="0" numCol="1" anchor="ctr" anchorCtr="0" compatLnSpc="1">
            <a:prstTxWarp prst="textNoShape">
              <a:avLst/>
            </a:prstTxWarp>
          </a:bodyPr>
          <a:lstStyle>
            <a:lvl1pPr algn="ctr">
              <a:defRPr sz="800"/>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A9E493CF-C584-418A-8680-726FE5D4D3C5}" type="slidenum">
              <a:rPr kumimoji="0" lang="de-CH" altLang="de-DE" sz="800" b="0" i="0" u="none" strike="noStrike" kern="1200" cap="none" spc="0" normalizeH="0" baseline="0" noProof="0">
                <a:ln>
                  <a:noFill/>
                </a:ln>
                <a:solidFill>
                  <a:prstClr val="black"/>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‹Nr.›</a:t>
            </a:fld>
            <a:endParaRPr kumimoji="0" lang="de-CH" altLang="de-DE" sz="800" b="0" i="0" u="none" strike="noStrike" kern="1200" cap="none" spc="0" normalizeH="0" baseline="0" noProof="0" dirty="0">
              <a:ln>
                <a:noFill/>
              </a:ln>
              <a:solidFill>
                <a:prstClr val="black"/>
              </a:solidFill>
              <a:effectLst/>
              <a:uLnTx/>
              <a:uFillTx/>
              <a:latin typeface="Arial"/>
              <a:ea typeface="+mn-ea"/>
              <a:cs typeface="+mn-cs"/>
            </a:endParaRPr>
          </a:p>
        </p:txBody>
      </p:sp>
      <p:sp>
        <p:nvSpPr>
          <p:cNvPr id="1031" name="Textplatzhalter 2"/>
          <p:cNvSpPr>
            <a:spLocks noGrp="1"/>
          </p:cNvSpPr>
          <p:nvPr userDrawn="1">
            <p:ph type="body" idx="1"/>
          </p:nvPr>
        </p:nvSpPr>
        <p:spPr bwMode="auto">
          <a:xfrm>
            <a:off x="431800" y="2024064"/>
            <a:ext cx="11311467"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0400" tIns="0" rIns="144000" bIns="0" numCol="1" anchor="t" anchorCtr="0" compatLnSpc="1">
            <a:prstTxWarp prst="textNoShape">
              <a:avLst/>
            </a:prstTxWarp>
          </a:bodyPr>
          <a:lstStyle/>
          <a:p>
            <a:pPr lvl="0"/>
            <a:r>
              <a:rPr lang="de-CH" altLang="de-DE"/>
              <a:t>Erste Ebene</a:t>
            </a:r>
          </a:p>
          <a:p>
            <a:pPr lvl="1"/>
            <a:r>
              <a:rPr lang="de-CH" altLang="de-DE"/>
              <a:t>Zweite Ebene</a:t>
            </a:r>
          </a:p>
          <a:p>
            <a:pPr lvl="2"/>
            <a:r>
              <a:rPr lang="de-CH" altLang="de-DE"/>
              <a:t>Dritte Ebene</a:t>
            </a:r>
          </a:p>
          <a:p>
            <a:pPr lvl="3"/>
            <a:r>
              <a:rPr lang="de-CH" altLang="de-DE"/>
              <a:t>Vierte Ebene</a:t>
            </a:r>
          </a:p>
          <a:p>
            <a:pPr lvl="4"/>
            <a:r>
              <a:rPr lang="de-CH" altLang="de-DE"/>
              <a:t>Fünfte Ebene</a:t>
            </a:r>
          </a:p>
        </p:txBody>
      </p:sp>
      <p:sp>
        <p:nvSpPr>
          <p:cNvPr id="36872" name="Textfeld 15"/>
          <p:cNvSpPr txBox="1">
            <a:spLocks noChangeArrowheads="1"/>
          </p:cNvSpPr>
          <p:nvPr userDrawn="1"/>
        </p:nvSpPr>
        <p:spPr bwMode="auto">
          <a:xfrm>
            <a:off x="11413068" y="6300788"/>
            <a:ext cx="141817" cy="468312"/>
          </a:xfrm>
          <a:prstGeom prst="rect">
            <a:avLst/>
          </a:prstGeom>
          <a:noFill/>
          <a:ln>
            <a:noFill/>
          </a:ln>
          <a:extLst>
            <a:ext uri="{909E8E84-426E-40dd-AFC4-6F175D3DCCD1}"/>
            <a:ext uri="{91240B29-F687-4f45-9708-019B960494DF}"/>
          </a:extLst>
        </p:spPr>
        <p:txBody>
          <a:bodyPr wrap="none" lIns="36000" rIns="36000" anchor="ct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rPr>
              <a:t>|</a:t>
            </a:r>
          </a:p>
        </p:txBody>
      </p:sp>
      <p:sp>
        <p:nvSpPr>
          <p:cNvPr id="36873" name="Textfeld 17"/>
          <p:cNvSpPr txBox="1">
            <a:spLocks noChangeArrowheads="1"/>
          </p:cNvSpPr>
          <p:nvPr userDrawn="1"/>
        </p:nvSpPr>
        <p:spPr bwMode="auto">
          <a:xfrm>
            <a:off x="10445751" y="6300788"/>
            <a:ext cx="141816" cy="468312"/>
          </a:xfrm>
          <a:prstGeom prst="rect">
            <a:avLst/>
          </a:prstGeom>
          <a:noFill/>
          <a:ln>
            <a:noFill/>
          </a:ln>
          <a:extLst>
            <a:ext uri="{909E8E84-426E-40dd-AFC4-6F175D3DCCD1}"/>
            <a:ext uri="{91240B29-F687-4f45-9708-019B960494DF}"/>
          </a:extLst>
        </p:spPr>
        <p:txBody>
          <a:bodyPr wrap="none" lIns="36000" rIns="36000" anchor="ct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rPr>
              <a:t>|</a:t>
            </a:r>
          </a:p>
        </p:txBody>
      </p:sp>
      <p:sp>
        <p:nvSpPr>
          <p:cNvPr id="1034" name="Titelplatzhalter 1"/>
          <p:cNvSpPr>
            <a:spLocks noGrp="1"/>
          </p:cNvSpPr>
          <p:nvPr userDrawn="1">
            <p:ph type="title"/>
          </p:nvPr>
        </p:nvSpPr>
        <p:spPr bwMode="gray">
          <a:xfrm>
            <a:off x="431800" y="620713"/>
            <a:ext cx="11328400" cy="97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44000" tIns="54000" rIns="144000" bIns="0" numCol="1" anchor="t" anchorCtr="0" compatLnSpc="1">
            <a:prstTxWarp prst="textNoShape">
              <a:avLst/>
            </a:prstTxWarp>
          </a:bodyPr>
          <a:lstStyle/>
          <a:p>
            <a:pPr lvl="0"/>
            <a:r>
              <a:rPr lang="de-CH" altLang="de-DE"/>
              <a:t>Titelmasterformat durch Klicken bearbeiten</a:t>
            </a:r>
          </a:p>
        </p:txBody>
      </p:sp>
      <p:sp>
        <p:nvSpPr>
          <p:cNvPr id="25" name="TextBox 6"/>
          <p:cNvSpPr txBox="1"/>
          <p:nvPr userDrawn="1"/>
        </p:nvSpPr>
        <p:spPr>
          <a:xfrm>
            <a:off x="47328" y="6484844"/>
            <a:ext cx="7056784" cy="246221"/>
          </a:xfrm>
          <a:prstGeom prst="rect">
            <a:avLst/>
          </a:prstGeom>
          <a:noFill/>
        </p:spPr>
        <p:txBody>
          <a:bodyPr wrap="square" rtlCol="0">
            <a:spAutoFit/>
          </a:bodyPr>
          <a:lstStyle/>
          <a:p>
            <a:r>
              <a:rPr lang="de-CH" sz="1000">
                <a:solidFill>
                  <a:schemeClr val="bg1">
                    <a:lumMod val="65000"/>
                  </a:schemeClr>
                </a:solidFill>
                <a:latin typeface="Arial" panose="020B0604020202020204" pitchFamily="34" charset="0"/>
                <a:cs typeface="Arial" panose="020B0604020202020204" pitchFamily="34" charset="0"/>
              </a:rPr>
              <a:t>EFMII-2_Edelsbrunner_SS23_Vorlesung8_Experiment</a:t>
            </a:r>
          </a:p>
        </p:txBody>
      </p:sp>
    </p:spTree>
    <p:extLst>
      <p:ext uri="{BB962C8B-B14F-4D97-AF65-F5344CB8AC3E}">
        <p14:creationId xmlns:p14="http://schemas.microsoft.com/office/powerpoint/2010/main" val="1090452071"/>
      </p:ext>
    </p:extLst>
  </p:cSld>
  <p:clrMap bg1="lt1" tx1="dk1" bg2="lt2" tx2="dk2" accent1="accent1" accent2="accent2" accent3="accent3" accent4="accent4" accent5="accent5" accent6="accent6" hlink="hlink" folHlink="folHlink"/>
  <p:transition>
    <p:fade/>
  </p:transition>
  <p:hf hdr="0" ftr="0" dt="0"/>
  <p:txStyles>
    <p:titleStyle>
      <a:lvl1pPr algn="l" rtl="0" eaLnBrk="0" fontAlgn="base" hangingPunct="0">
        <a:spcBef>
          <a:spcPct val="0"/>
        </a:spcBef>
        <a:spcAft>
          <a:spcPct val="0"/>
        </a:spcAft>
        <a:defRPr sz="2800" b="1" kern="1200">
          <a:solidFill>
            <a:schemeClr val="tx1"/>
          </a:solidFill>
          <a:latin typeface="+mj-lt"/>
          <a:ea typeface="ＭＳ Ｐゴシック" panose="020B0600070205080204" pitchFamily="34" charset="-128"/>
          <a:cs typeface="MS PGothic" charset="0"/>
        </a:defRPr>
      </a:lvl1pPr>
      <a:lvl2pPr algn="l" rtl="0" eaLnBrk="0" fontAlgn="base" hangingPunct="0">
        <a:spcBef>
          <a:spcPct val="0"/>
        </a:spcBef>
        <a:spcAft>
          <a:spcPct val="0"/>
        </a:spcAft>
        <a:defRPr sz="2800" b="1">
          <a:solidFill>
            <a:schemeClr val="tx1"/>
          </a:solidFill>
          <a:latin typeface="Arial" charset="0"/>
          <a:ea typeface="ＭＳ Ｐゴシック" panose="020B0600070205080204" pitchFamily="34" charset="-128"/>
          <a:cs typeface="MS PGothic" charset="0"/>
        </a:defRPr>
      </a:lvl2pPr>
      <a:lvl3pPr algn="l" rtl="0" eaLnBrk="0" fontAlgn="base" hangingPunct="0">
        <a:spcBef>
          <a:spcPct val="0"/>
        </a:spcBef>
        <a:spcAft>
          <a:spcPct val="0"/>
        </a:spcAft>
        <a:defRPr sz="2800" b="1">
          <a:solidFill>
            <a:schemeClr val="tx1"/>
          </a:solidFill>
          <a:latin typeface="Arial" charset="0"/>
          <a:ea typeface="ＭＳ Ｐゴシック" panose="020B0600070205080204" pitchFamily="34" charset="-128"/>
          <a:cs typeface="MS PGothic" charset="0"/>
        </a:defRPr>
      </a:lvl3pPr>
      <a:lvl4pPr algn="l" rtl="0" eaLnBrk="0" fontAlgn="base" hangingPunct="0">
        <a:spcBef>
          <a:spcPct val="0"/>
        </a:spcBef>
        <a:spcAft>
          <a:spcPct val="0"/>
        </a:spcAft>
        <a:defRPr sz="2800" b="1">
          <a:solidFill>
            <a:schemeClr val="tx1"/>
          </a:solidFill>
          <a:latin typeface="Arial" charset="0"/>
          <a:ea typeface="ＭＳ Ｐゴシック" panose="020B0600070205080204" pitchFamily="34" charset="-128"/>
          <a:cs typeface="MS PGothic" charset="0"/>
        </a:defRPr>
      </a:lvl4pPr>
      <a:lvl5pPr algn="l" rtl="0" eaLnBrk="0" fontAlgn="base" hangingPunct="0">
        <a:spcBef>
          <a:spcPct val="0"/>
        </a:spcBef>
        <a:spcAft>
          <a:spcPct val="0"/>
        </a:spcAft>
        <a:defRPr sz="2800" b="1">
          <a:solidFill>
            <a:schemeClr val="tx1"/>
          </a:solidFill>
          <a:latin typeface="Arial" charset="0"/>
          <a:ea typeface="ＭＳ Ｐゴシック" panose="020B0600070205080204" pitchFamily="34" charset="-128"/>
          <a:cs typeface="MS PGothic" charset="0"/>
        </a:defRPr>
      </a:lvl5pPr>
      <a:lvl6pPr marL="457200" algn="l" rtl="0" fontAlgn="base">
        <a:spcBef>
          <a:spcPct val="0"/>
        </a:spcBef>
        <a:spcAft>
          <a:spcPct val="0"/>
        </a:spcAft>
        <a:defRPr sz="28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8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8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800" b="1">
          <a:solidFill>
            <a:schemeClr val="tx1"/>
          </a:solidFill>
          <a:latin typeface="Arial" charset="0"/>
          <a:ea typeface="ＭＳ Ｐゴシック" charset="0"/>
          <a:cs typeface="ＭＳ Ｐゴシック" charset="0"/>
        </a:defRPr>
      </a:lvl9pPr>
    </p:titleStyle>
    <p:bodyStyle>
      <a:lvl1pPr marL="361950" indent="-361950" algn="l" rtl="0" eaLnBrk="0" fontAlgn="base" hangingPunct="0">
        <a:spcBef>
          <a:spcPts val="500"/>
        </a:spcBef>
        <a:spcAft>
          <a:spcPct val="0"/>
        </a:spcAft>
        <a:buClr>
          <a:schemeClr val="accent1"/>
        </a:buClr>
        <a:buFont typeface="Wingdings" panose="05000000000000000000" pitchFamily="2" charset="2"/>
        <a:buChar char="§"/>
        <a:defRPr sz="2400" kern="1200">
          <a:solidFill>
            <a:schemeClr val="tx1"/>
          </a:solidFill>
          <a:latin typeface="+mn-lt"/>
          <a:ea typeface="ＭＳ Ｐゴシック" panose="020B0600070205080204" pitchFamily="34" charset="-128"/>
          <a:cs typeface="MS PGothic" charset="0"/>
        </a:defRPr>
      </a:lvl1pPr>
      <a:lvl2pPr marL="627063" indent="-265113" algn="l" rtl="0" eaLnBrk="0" fontAlgn="base" hangingPunct="0">
        <a:spcBef>
          <a:spcPts val="400"/>
        </a:spcBef>
        <a:spcAft>
          <a:spcPct val="0"/>
        </a:spcAft>
        <a:buClr>
          <a:schemeClr val="accent1"/>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S PGothic" charset="0"/>
        </a:defRPr>
      </a:lvl2pPr>
      <a:lvl3pPr marL="893763" indent="-266700" algn="l" rtl="0" eaLnBrk="0" fontAlgn="base" hangingPunct="0">
        <a:spcBef>
          <a:spcPts val="400"/>
        </a:spcBef>
        <a:spcAft>
          <a:spcPct val="0"/>
        </a:spcAft>
        <a:buClr>
          <a:schemeClr val="accent1"/>
        </a:buClr>
        <a:buFont typeface="Wingdings" panose="05000000000000000000" pitchFamily="2" charset="2"/>
        <a:buChar char="§"/>
        <a:defRPr kern="1200">
          <a:solidFill>
            <a:schemeClr val="tx1"/>
          </a:solidFill>
          <a:latin typeface="+mn-lt"/>
          <a:ea typeface="ＭＳ Ｐゴシック" panose="020B0600070205080204" pitchFamily="34" charset="-128"/>
          <a:cs typeface="MS PGothic" charset="0"/>
        </a:defRPr>
      </a:lvl3pPr>
      <a:lvl4pPr marL="1077913" indent="-177800" algn="l" rtl="0" eaLnBrk="0" fontAlgn="base" hangingPunct="0">
        <a:spcBef>
          <a:spcPts val="400"/>
        </a:spcBef>
        <a:spcAft>
          <a:spcPct val="0"/>
        </a:spcAft>
        <a:buClr>
          <a:schemeClr val="accent1"/>
        </a:buClr>
        <a:buFont typeface="Wingdings" panose="05000000000000000000" pitchFamily="2" charset="2"/>
        <a:buChar char="§"/>
        <a:defRPr sz="1600" kern="1200">
          <a:solidFill>
            <a:schemeClr val="tx1"/>
          </a:solidFill>
          <a:latin typeface="+mn-lt"/>
          <a:ea typeface="ＭＳ Ｐゴシック" panose="020B0600070205080204" pitchFamily="34" charset="-128"/>
          <a:cs typeface="MS PGothic" charset="0"/>
        </a:defRPr>
      </a:lvl4pPr>
      <a:lvl5pPr marL="1262063" indent="-184150" algn="l" rtl="0" eaLnBrk="0" fontAlgn="base" hangingPunct="0">
        <a:spcBef>
          <a:spcPts val="400"/>
        </a:spcBef>
        <a:spcAft>
          <a:spcPct val="0"/>
        </a:spcAft>
        <a:buClr>
          <a:schemeClr val="accent1"/>
        </a:buClr>
        <a:buFont typeface="Wingdings" panose="05000000000000000000" pitchFamily="2" charset="2"/>
        <a:buChar char="§"/>
        <a:defRPr sz="1400" kern="1200">
          <a:solidFill>
            <a:schemeClr val="tx1"/>
          </a:solidFill>
          <a:latin typeface="+mn-lt"/>
          <a:ea typeface="ＭＳ Ｐゴシック" panose="020B0600070205080204"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uppieren 8"/>
          <p:cNvGrpSpPr>
            <a:grpSpLocks/>
          </p:cNvGrpSpPr>
          <p:nvPr userDrawn="1"/>
        </p:nvGrpSpPr>
        <p:grpSpPr bwMode="auto">
          <a:xfrm>
            <a:off x="-503767" y="-385763"/>
            <a:ext cx="12507384" cy="7161213"/>
            <a:chOff x="-377675" y="-385093"/>
            <a:chExt cx="9379990" cy="7159750"/>
          </a:xfrm>
        </p:grpSpPr>
        <p:cxnSp>
          <p:nvCxnSpPr>
            <p:cNvPr id="17" name="Gerade Verbindung 16"/>
            <p:cNvCxnSpPr/>
            <p:nvPr/>
          </p:nvCxnSpPr>
          <p:spPr>
            <a:xfrm rot="5400000">
              <a:off x="190636" y="-253357"/>
              <a:ext cx="263471" cy="0"/>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 name="Gerade Verbindung 18"/>
            <p:cNvCxnSpPr/>
            <p:nvPr/>
          </p:nvCxnSpPr>
          <p:spPr>
            <a:xfrm rot="5400000">
              <a:off x="8688821" y="-254151"/>
              <a:ext cx="263471" cy="1588"/>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 name="Gerade Verbindung 19"/>
            <p:cNvCxnSpPr/>
            <p:nvPr userDrawn="1"/>
          </p:nvCxnSpPr>
          <p:spPr>
            <a:xfrm>
              <a:off x="-377675" y="3427304"/>
              <a:ext cx="261922"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1" name="Gerade Verbindung 20"/>
            <p:cNvCxnSpPr/>
            <p:nvPr userDrawn="1"/>
          </p:nvCxnSpPr>
          <p:spPr>
            <a:xfrm>
              <a:off x="-377675" y="762436"/>
              <a:ext cx="263510" cy="1588"/>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2" name="Gerade Verbindung 21"/>
            <p:cNvCxnSpPr/>
            <p:nvPr userDrawn="1"/>
          </p:nvCxnSpPr>
          <p:spPr>
            <a:xfrm>
              <a:off x="-377675" y="6304853"/>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3" name="Gerade Verbindung 22"/>
            <p:cNvCxnSpPr/>
            <p:nvPr userDrawn="1"/>
          </p:nvCxnSpPr>
          <p:spPr>
            <a:xfrm>
              <a:off x="-377675" y="6236605"/>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8" name="Gerade Verbindung 27"/>
            <p:cNvCxnSpPr/>
            <p:nvPr userDrawn="1"/>
          </p:nvCxnSpPr>
          <p:spPr>
            <a:xfrm>
              <a:off x="-377675" y="6774657"/>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29" name="Gerade Verbindung 28"/>
            <p:cNvCxnSpPr/>
            <p:nvPr/>
          </p:nvCxnSpPr>
          <p:spPr>
            <a:xfrm rot="5400000">
              <a:off x="4438538" y="-253357"/>
              <a:ext cx="263471" cy="0"/>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Gerade Verbindung 29"/>
            <p:cNvCxnSpPr/>
            <p:nvPr userDrawn="1"/>
          </p:nvCxnSpPr>
          <p:spPr>
            <a:xfrm>
              <a:off x="-377675" y="619590"/>
              <a:ext cx="263510" cy="1588"/>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3" name="Gerade Verbindung 32"/>
            <p:cNvCxnSpPr/>
            <p:nvPr userDrawn="1"/>
          </p:nvCxnSpPr>
          <p:spPr>
            <a:xfrm>
              <a:off x="-377675" y="2021066"/>
              <a:ext cx="261922"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4" name="Gerade Verbindung 33"/>
            <p:cNvCxnSpPr/>
            <p:nvPr userDrawn="1"/>
          </p:nvCxnSpPr>
          <p:spPr>
            <a:xfrm>
              <a:off x="-377675" y="4831954"/>
              <a:ext cx="263510" cy="0"/>
            </a:xfrm>
            <a:prstGeom prst="line">
              <a:avLst/>
            </a:prstGeom>
            <a:ln w="6350" cap="flat" cmpd="sng" algn="ctr">
              <a:solidFill>
                <a:srgbClr val="FF0066"/>
              </a:solidFill>
              <a:prstDash val="solid"/>
              <a:round/>
              <a:headEnd type="none" w="med" len="med"/>
              <a:tailEnd type="none" w="med" len="med"/>
            </a:ln>
            <a:effectLst/>
          </p:spPr>
          <p:style>
            <a:lnRef idx="1">
              <a:schemeClr val="accent4"/>
            </a:lnRef>
            <a:fillRef idx="0">
              <a:schemeClr val="accent4"/>
            </a:fillRef>
            <a:effectRef idx="0">
              <a:schemeClr val="accent4"/>
            </a:effectRef>
            <a:fontRef idx="minor">
              <a:schemeClr val="tx1"/>
            </a:fontRef>
          </p:style>
        </p:cxnSp>
        <p:cxnSp>
          <p:nvCxnSpPr>
            <p:cNvPr id="35" name="Gerade Verbindung 34"/>
            <p:cNvCxnSpPr/>
            <p:nvPr userDrawn="1"/>
          </p:nvCxnSpPr>
          <p:spPr>
            <a:xfrm rot="5400000">
              <a:off x="10466" y="-254151"/>
              <a:ext cx="263471" cy="1587"/>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Gerade Verbindung 35"/>
            <p:cNvCxnSpPr/>
            <p:nvPr userDrawn="1"/>
          </p:nvCxnSpPr>
          <p:spPr>
            <a:xfrm rot="5400000">
              <a:off x="8869785" y="-254151"/>
              <a:ext cx="263471" cy="1588"/>
            </a:xfrm>
            <a:prstGeom prst="line">
              <a:avLst/>
            </a:prstGeom>
            <a:ln w="6350" cap="flat" cmpd="sng" algn="ctr">
              <a:solidFill>
                <a:srgbClr val="FF0066"/>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031" name="Textplatzhalter 2"/>
          <p:cNvSpPr>
            <a:spLocks noGrp="1"/>
          </p:cNvSpPr>
          <p:nvPr userDrawn="1">
            <p:ph type="body" idx="1"/>
          </p:nvPr>
        </p:nvSpPr>
        <p:spPr bwMode="auto">
          <a:xfrm>
            <a:off x="431800" y="2024064"/>
            <a:ext cx="11311467"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0400" tIns="0" rIns="144000" bIns="0" numCol="1" anchor="t" anchorCtr="0" compatLnSpc="1">
            <a:prstTxWarp prst="textNoShape">
              <a:avLst/>
            </a:prstTxWarp>
          </a:bodyPr>
          <a:lstStyle/>
          <a:p>
            <a:pPr lvl="0"/>
            <a:r>
              <a:rPr lang="de-CH" altLang="de-DE"/>
              <a:t>Erste Ebene</a:t>
            </a:r>
          </a:p>
          <a:p>
            <a:pPr lvl="1"/>
            <a:r>
              <a:rPr lang="de-CH" altLang="de-DE"/>
              <a:t>Zweite Ebene</a:t>
            </a:r>
          </a:p>
          <a:p>
            <a:pPr lvl="2"/>
            <a:r>
              <a:rPr lang="de-CH" altLang="de-DE"/>
              <a:t>Dritte Ebene</a:t>
            </a:r>
          </a:p>
          <a:p>
            <a:pPr lvl="3"/>
            <a:r>
              <a:rPr lang="de-CH" altLang="de-DE"/>
              <a:t>Vierte Ebene</a:t>
            </a:r>
          </a:p>
          <a:p>
            <a:pPr lvl="4"/>
            <a:r>
              <a:rPr lang="de-CH" altLang="de-DE"/>
              <a:t>Fünfte Ebene</a:t>
            </a:r>
          </a:p>
        </p:txBody>
      </p:sp>
      <p:sp>
        <p:nvSpPr>
          <p:cNvPr id="36873" name="Textfeld 17"/>
          <p:cNvSpPr txBox="1">
            <a:spLocks noChangeArrowheads="1"/>
          </p:cNvSpPr>
          <p:nvPr userDrawn="1"/>
        </p:nvSpPr>
        <p:spPr bwMode="auto">
          <a:xfrm>
            <a:off x="10445751" y="6300788"/>
            <a:ext cx="141816" cy="468312"/>
          </a:xfrm>
          <a:prstGeom prst="rect">
            <a:avLst/>
          </a:prstGeom>
          <a:noFill/>
          <a:ln>
            <a:noFill/>
          </a:ln>
          <a:extLst>
            <a:ext uri="{909E8E84-426E-40dd-AFC4-6F175D3DCCD1}"/>
            <a:ext uri="{91240B29-F687-4f45-9708-019B960494DF}"/>
          </a:extLst>
        </p:spPr>
        <p:txBody>
          <a:bodyPr wrap="none" lIns="36000" rIns="36000" anchor="ct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800" b="0" i="0" u="none" strike="noStrike" kern="1200" cap="none" spc="0" normalizeH="0" baseline="0" noProof="0" dirty="0">
                <a:ln>
                  <a:noFill/>
                </a:ln>
                <a:solidFill>
                  <a:prstClr val="black"/>
                </a:solidFill>
                <a:effectLst/>
                <a:uLnTx/>
                <a:uFillTx/>
                <a:latin typeface="Times" charset="0"/>
                <a:ea typeface="ＭＳ Ｐゴシック" charset="0"/>
              </a:rPr>
              <a:t>|</a:t>
            </a:r>
          </a:p>
        </p:txBody>
      </p:sp>
      <p:sp>
        <p:nvSpPr>
          <p:cNvPr id="1034" name="Titelplatzhalter 1"/>
          <p:cNvSpPr>
            <a:spLocks noGrp="1"/>
          </p:cNvSpPr>
          <p:nvPr userDrawn="1">
            <p:ph type="title"/>
          </p:nvPr>
        </p:nvSpPr>
        <p:spPr bwMode="gray">
          <a:xfrm>
            <a:off x="431800" y="620713"/>
            <a:ext cx="11328400" cy="97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44000" tIns="54000" rIns="144000" bIns="0" numCol="1" anchor="t" anchorCtr="0" compatLnSpc="1">
            <a:prstTxWarp prst="textNoShape">
              <a:avLst/>
            </a:prstTxWarp>
          </a:bodyPr>
          <a:lstStyle/>
          <a:p>
            <a:pPr lvl="0"/>
            <a:r>
              <a:rPr lang="de-CH" altLang="de-DE"/>
              <a:t>Titelmasterformat durch Klicken bearbeiten</a:t>
            </a:r>
          </a:p>
        </p:txBody>
      </p:sp>
      <p:sp>
        <p:nvSpPr>
          <p:cNvPr id="2" name="Rechteck 1"/>
          <p:cNvSpPr/>
          <p:nvPr userDrawn="1"/>
        </p:nvSpPr>
        <p:spPr>
          <a:xfrm>
            <a:off x="339805" y="6456471"/>
            <a:ext cx="3281668" cy="246221"/>
          </a:xfrm>
          <a:prstGeom prst="rect">
            <a:avLst/>
          </a:prstGeom>
        </p:spPr>
        <p:txBody>
          <a:bodyPr wrap="none">
            <a:spAutoFit/>
          </a:bodyPr>
          <a:lstStyle/>
          <a:p>
            <a:r>
              <a:rPr lang="de-CH" sz="1000">
                <a:solidFill>
                  <a:schemeClr val="bg1">
                    <a:lumMod val="65000"/>
                  </a:schemeClr>
                </a:solidFill>
                <a:latin typeface="Arial" panose="020B0604020202020204" pitchFamily="34" charset="0"/>
                <a:cs typeface="Arial" panose="020B0604020202020204" pitchFamily="34" charset="0"/>
              </a:rPr>
              <a:t>EFMII-2_Edelsbrunner_SS23_Vorlesung8_Experiment</a:t>
            </a:r>
          </a:p>
        </p:txBody>
      </p:sp>
    </p:spTree>
    <p:extLst>
      <p:ext uri="{BB962C8B-B14F-4D97-AF65-F5344CB8AC3E}">
        <p14:creationId xmlns:p14="http://schemas.microsoft.com/office/powerpoint/2010/main" val="59000772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ransition>
    <p:fade/>
  </p:transition>
  <p:hf hdr="0"/>
  <p:txStyles>
    <p:titleStyle>
      <a:lvl1pPr algn="l" rtl="0" eaLnBrk="0" fontAlgn="base" hangingPunct="0">
        <a:spcBef>
          <a:spcPct val="0"/>
        </a:spcBef>
        <a:spcAft>
          <a:spcPct val="0"/>
        </a:spcAft>
        <a:defRPr sz="2800" b="1" kern="1200">
          <a:solidFill>
            <a:schemeClr val="tx1"/>
          </a:solidFill>
          <a:latin typeface="+mj-lt"/>
          <a:ea typeface="ＭＳ Ｐゴシック" panose="020B0600070205080204" pitchFamily="34" charset="-128"/>
          <a:cs typeface="MS PGothic" charset="0"/>
        </a:defRPr>
      </a:lvl1pPr>
      <a:lvl2pPr algn="l" rtl="0" eaLnBrk="0" fontAlgn="base" hangingPunct="0">
        <a:spcBef>
          <a:spcPct val="0"/>
        </a:spcBef>
        <a:spcAft>
          <a:spcPct val="0"/>
        </a:spcAft>
        <a:defRPr sz="2800" b="1">
          <a:solidFill>
            <a:schemeClr val="tx1"/>
          </a:solidFill>
          <a:latin typeface="Arial" charset="0"/>
          <a:ea typeface="ＭＳ Ｐゴシック" panose="020B0600070205080204" pitchFamily="34" charset="-128"/>
          <a:cs typeface="MS PGothic" charset="0"/>
        </a:defRPr>
      </a:lvl2pPr>
      <a:lvl3pPr algn="l" rtl="0" eaLnBrk="0" fontAlgn="base" hangingPunct="0">
        <a:spcBef>
          <a:spcPct val="0"/>
        </a:spcBef>
        <a:spcAft>
          <a:spcPct val="0"/>
        </a:spcAft>
        <a:defRPr sz="2800" b="1">
          <a:solidFill>
            <a:schemeClr val="tx1"/>
          </a:solidFill>
          <a:latin typeface="Arial" charset="0"/>
          <a:ea typeface="ＭＳ Ｐゴシック" panose="020B0600070205080204" pitchFamily="34" charset="-128"/>
          <a:cs typeface="MS PGothic" charset="0"/>
        </a:defRPr>
      </a:lvl3pPr>
      <a:lvl4pPr algn="l" rtl="0" eaLnBrk="0" fontAlgn="base" hangingPunct="0">
        <a:spcBef>
          <a:spcPct val="0"/>
        </a:spcBef>
        <a:spcAft>
          <a:spcPct val="0"/>
        </a:spcAft>
        <a:defRPr sz="2800" b="1">
          <a:solidFill>
            <a:schemeClr val="tx1"/>
          </a:solidFill>
          <a:latin typeface="Arial" charset="0"/>
          <a:ea typeface="ＭＳ Ｐゴシック" panose="020B0600070205080204" pitchFamily="34" charset="-128"/>
          <a:cs typeface="MS PGothic" charset="0"/>
        </a:defRPr>
      </a:lvl4pPr>
      <a:lvl5pPr algn="l" rtl="0" eaLnBrk="0" fontAlgn="base" hangingPunct="0">
        <a:spcBef>
          <a:spcPct val="0"/>
        </a:spcBef>
        <a:spcAft>
          <a:spcPct val="0"/>
        </a:spcAft>
        <a:defRPr sz="2800" b="1">
          <a:solidFill>
            <a:schemeClr val="tx1"/>
          </a:solidFill>
          <a:latin typeface="Arial" charset="0"/>
          <a:ea typeface="ＭＳ Ｐゴシック" panose="020B0600070205080204" pitchFamily="34" charset="-128"/>
          <a:cs typeface="MS PGothic" charset="0"/>
        </a:defRPr>
      </a:lvl5pPr>
      <a:lvl6pPr marL="457200" algn="l" rtl="0" fontAlgn="base">
        <a:spcBef>
          <a:spcPct val="0"/>
        </a:spcBef>
        <a:spcAft>
          <a:spcPct val="0"/>
        </a:spcAft>
        <a:defRPr sz="2800" b="1">
          <a:solidFill>
            <a:schemeClr val="tx1"/>
          </a:solidFill>
          <a:latin typeface="Arial" charset="0"/>
          <a:ea typeface="ＭＳ Ｐゴシック" charset="0"/>
          <a:cs typeface="ＭＳ Ｐゴシック" charset="0"/>
        </a:defRPr>
      </a:lvl6pPr>
      <a:lvl7pPr marL="914400" algn="l" rtl="0" fontAlgn="base">
        <a:spcBef>
          <a:spcPct val="0"/>
        </a:spcBef>
        <a:spcAft>
          <a:spcPct val="0"/>
        </a:spcAft>
        <a:defRPr sz="2800" b="1">
          <a:solidFill>
            <a:schemeClr val="tx1"/>
          </a:solidFill>
          <a:latin typeface="Arial" charset="0"/>
          <a:ea typeface="ＭＳ Ｐゴシック" charset="0"/>
          <a:cs typeface="ＭＳ Ｐゴシック" charset="0"/>
        </a:defRPr>
      </a:lvl7pPr>
      <a:lvl8pPr marL="1371600" algn="l" rtl="0" fontAlgn="base">
        <a:spcBef>
          <a:spcPct val="0"/>
        </a:spcBef>
        <a:spcAft>
          <a:spcPct val="0"/>
        </a:spcAft>
        <a:defRPr sz="2800" b="1">
          <a:solidFill>
            <a:schemeClr val="tx1"/>
          </a:solidFill>
          <a:latin typeface="Arial" charset="0"/>
          <a:ea typeface="ＭＳ Ｐゴシック" charset="0"/>
          <a:cs typeface="ＭＳ Ｐゴシック" charset="0"/>
        </a:defRPr>
      </a:lvl8pPr>
      <a:lvl9pPr marL="1828800" algn="l" rtl="0" fontAlgn="base">
        <a:spcBef>
          <a:spcPct val="0"/>
        </a:spcBef>
        <a:spcAft>
          <a:spcPct val="0"/>
        </a:spcAft>
        <a:defRPr sz="2800" b="1">
          <a:solidFill>
            <a:schemeClr val="tx1"/>
          </a:solidFill>
          <a:latin typeface="Arial" charset="0"/>
          <a:ea typeface="ＭＳ Ｐゴシック" charset="0"/>
          <a:cs typeface="ＭＳ Ｐゴシック" charset="0"/>
        </a:defRPr>
      </a:lvl9pPr>
    </p:titleStyle>
    <p:bodyStyle>
      <a:lvl1pPr marL="361950" indent="-361950" algn="l" rtl="0" eaLnBrk="0" fontAlgn="base" hangingPunct="0">
        <a:spcBef>
          <a:spcPts val="500"/>
        </a:spcBef>
        <a:spcAft>
          <a:spcPct val="0"/>
        </a:spcAft>
        <a:buClr>
          <a:schemeClr val="accent1"/>
        </a:buClr>
        <a:buFont typeface="Wingdings" panose="05000000000000000000" pitchFamily="2" charset="2"/>
        <a:buChar char="§"/>
        <a:defRPr sz="2400" kern="1200">
          <a:solidFill>
            <a:schemeClr val="tx1"/>
          </a:solidFill>
          <a:latin typeface="+mn-lt"/>
          <a:ea typeface="ＭＳ Ｐゴシック" panose="020B0600070205080204" pitchFamily="34" charset="-128"/>
          <a:cs typeface="MS PGothic" charset="0"/>
        </a:defRPr>
      </a:lvl1pPr>
      <a:lvl2pPr marL="627063" indent="-265113" algn="l" rtl="0" eaLnBrk="0" fontAlgn="base" hangingPunct="0">
        <a:spcBef>
          <a:spcPts val="400"/>
        </a:spcBef>
        <a:spcAft>
          <a:spcPct val="0"/>
        </a:spcAft>
        <a:buClr>
          <a:schemeClr val="accent1"/>
        </a:buClr>
        <a:buFont typeface="Wingdings" panose="05000000000000000000" pitchFamily="2" charset="2"/>
        <a:buChar char="§"/>
        <a:defRPr sz="2000" kern="1200">
          <a:solidFill>
            <a:schemeClr val="tx1"/>
          </a:solidFill>
          <a:latin typeface="+mn-lt"/>
          <a:ea typeface="ＭＳ Ｐゴシック" panose="020B0600070205080204" pitchFamily="34" charset="-128"/>
          <a:cs typeface="MS PGothic" charset="0"/>
        </a:defRPr>
      </a:lvl2pPr>
      <a:lvl3pPr marL="893763" indent="-266700" algn="l" rtl="0" eaLnBrk="0" fontAlgn="base" hangingPunct="0">
        <a:spcBef>
          <a:spcPts val="400"/>
        </a:spcBef>
        <a:spcAft>
          <a:spcPct val="0"/>
        </a:spcAft>
        <a:buClr>
          <a:schemeClr val="accent1"/>
        </a:buClr>
        <a:buFont typeface="Wingdings" panose="05000000000000000000" pitchFamily="2" charset="2"/>
        <a:buChar char="§"/>
        <a:defRPr kern="1200">
          <a:solidFill>
            <a:schemeClr val="tx1"/>
          </a:solidFill>
          <a:latin typeface="+mn-lt"/>
          <a:ea typeface="ＭＳ Ｐゴシック" panose="020B0600070205080204" pitchFamily="34" charset="-128"/>
          <a:cs typeface="MS PGothic" charset="0"/>
        </a:defRPr>
      </a:lvl3pPr>
      <a:lvl4pPr marL="1077913" indent="-177800" algn="l" rtl="0" eaLnBrk="0" fontAlgn="base" hangingPunct="0">
        <a:spcBef>
          <a:spcPts val="400"/>
        </a:spcBef>
        <a:spcAft>
          <a:spcPct val="0"/>
        </a:spcAft>
        <a:buClr>
          <a:schemeClr val="accent1"/>
        </a:buClr>
        <a:buFont typeface="Wingdings" panose="05000000000000000000" pitchFamily="2" charset="2"/>
        <a:buChar char="§"/>
        <a:defRPr sz="1600" kern="1200">
          <a:solidFill>
            <a:schemeClr val="tx1"/>
          </a:solidFill>
          <a:latin typeface="+mn-lt"/>
          <a:ea typeface="ＭＳ Ｐゴシック" panose="020B0600070205080204" pitchFamily="34" charset="-128"/>
          <a:cs typeface="MS PGothic" charset="0"/>
        </a:defRPr>
      </a:lvl4pPr>
      <a:lvl5pPr marL="1262063" indent="-184150" algn="l" rtl="0" eaLnBrk="0" fontAlgn="base" hangingPunct="0">
        <a:spcBef>
          <a:spcPts val="400"/>
        </a:spcBef>
        <a:spcAft>
          <a:spcPct val="0"/>
        </a:spcAft>
        <a:buClr>
          <a:schemeClr val="accent1"/>
        </a:buClr>
        <a:buFont typeface="Wingdings" panose="05000000000000000000" pitchFamily="2" charset="2"/>
        <a:buChar char="§"/>
        <a:defRPr sz="1400" kern="1200">
          <a:solidFill>
            <a:schemeClr val="tx1"/>
          </a:solidFill>
          <a:latin typeface="+mn-lt"/>
          <a:ea typeface="ＭＳ Ｐゴシック" panose="020B0600070205080204"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467EB3F-F6D0-46D9-BEB9-A776270060AE}" type="datetimeFigureOut">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10.07.2024</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67AE88E-5A6B-4413-B173-D1F9EB8EA9E4}"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kumimoji="0" lang="de-CH"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193970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7EB3F-F6D0-46D9-BEB9-A776270060AE}" type="datetimeFigureOut">
              <a:rPr lang="de-CH" smtClean="0"/>
              <a:t>10.07.2024</a:t>
            </a:fld>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AE88E-5A6B-4413-B173-D1F9EB8EA9E4}" type="slidenum">
              <a:rPr lang="de-CH" smtClean="0"/>
              <a:t>‹Nr.›</a:t>
            </a:fld>
            <a:endParaRPr lang="de-CH"/>
          </a:p>
        </p:txBody>
      </p:sp>
    </p:spTree>
    <p:extLst>
      <p:ext uri="{BB962C8B-B14F-4D97-AF65-F5344CB8AC3E}">
        <p14:creationId xmlns:p14="http://schemas.microsoft.com/office/powerpoint/2010/main" val="959464126"/>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hyperlink" Target="https://easystats.github.io/effectsize/articles/interpret.html" TargetMode="External"/><Relationship Id="rId2" Type="http://schemas.openxmlformats.org/officeDocument/2006/relationships/notesSlide" Target="../notesSlides/notesSlide18.xml"/><Relationship Id="rId1" Type="http://schemas.openxmlformats.org/officeDocument/2006/relationships/slideLayout" Target="../slideLayouts/slideLayout16.xml"/><Relationship Id="rId5" Type="http://schemas.openxmlformats.org/officeDocument/2006/relationships/image" Target="../media/image11.jpe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hyperlink" Target="https://cran.r-project.org/web/packages/equivalence/equivalence.pdf" TargetMode="External"/><Relationship Id="rId7" Type="http://schemas.openxmlformats.org/officeDocument/2006/relationships/hyperlink" Target="https://github.com/cribbie/equivalencetests" TargetMode="External"/><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hyperlink" Target="https://www.rdocumentation.org/packages/emmeans/versions/1.4.5/topics/emmeans" TargetMode="External"/><Relationship Id="rId5" Type="http://schemas.openxmlformats.org/officeDocument/2006/relationships/hyperlink" Target="https://cran.r-project.org/web/packages/EQUIVNONINF/EQUIVNONINF.pdf" TargetMode="External"/><Relationship Id="rId4" Type="http://schemas.openxmlformats.org/officeDocument/2006/relationships/hyperlink" Target="https://cran.r-project.org/web/packages/TOSTER/TOSTER.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hyperlink" Target="https://descil.eu.qualtrics.com/jfe/form/SV_6Jv15HjvkAFpRYy"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63352" y="2564904"/>
            <a:ext cx="11593288" cy="1384995"/>
          </a:xfrm>
          <a:prstGeom prst="rect">
            <a:avLst/>
          </a:prstGeom>
          <a:noFill/>
        </p:spPr>
        <p:txBody>
          <a:bodyPr wrap="square" rtlCol="0">
            <a:spAutoFit/>
          </a:bodyPr>
          <a:lstStyle/>
          <a:p>
            <a:r>
              <a:rPr lang="de-DE" sz="2800" dirty="0">
                <a:latin typeface="Arial" panose="020B0604020202020204" pitchFamily="34" charset="0"/>
                <a:cs typeface="Arial" panose="020B0604020202020204" pitchFamily="34" charset="0"/>
              </a:rPr>
              <a:t>Empirische Forschungsmethoden II-2</a:t>
            </a:r>
          </a:p>
          <a:p>
            <a:endParaRPr lang="en-US" sz="2800" dirty="0">
              <a:latin typeface="Arial" panose="020B0604020202020204" pitchFamily="34" charset="0"/>
              <a:cs typeface="Arial" panose="020B0604020202020204" pitchFamily="34" charset="0"/>
            </a:endParaRPr>
          </a:p>
          <a:p>
            <a:r>
              <a:rPr lang="de-DE" sz="2800" b="1" dirty="0" err="1">
                <a:latin typeface="Arial" panose="020B0604020202020204" pitchFamily="34" charset="0"/>
                <a:cs typeface="Arial" panose="020B0604020202020204" pitchFamily="34" charset="0"/>
              </a:rPr>
              <a:t>no</a:t>
            </a:r>
            <a:r>
              <a:rPr lang="de-DE" sz="2800" b="1" dirty="0">
                <a:latin typeface="Arial" panose="020B0604020202020204" pitchFamily="34" charset="0"/>
                <a:cs typeface="Arial" panose="020B0604020202020204" pitchFamily="34" charset="0"/>
              </a:rPr>
              <a:t> </a:t>
            </a:r>
            <a:r>
              <a:rPr lang="de-DE" sz="2800" b="1" dirty="0" err="1">
                <a:latin typeface="Arial" panose="020B0604020202020204" pitchFamily="34" charset="0"/>
                <a:cs typeface="Arial" panose="020B0604020202020204" pitchFamily="34" charset="0"/>
              </a:rPr>
              <a:t>need</a:t>
            </a:r>
            <a:r>
              <a:rPr lang="de-DE" sz="2800" b="1" dirty="0">
                <a:latin typeface="Arial" panose="020B0604020202020204" pitchFamily="34" charset="0"/>
                <a:cs typeface="Arial" panose="020B0604020202020204" pitchFamily="34" charset="0"/>
              </a:rPr>
              <a:t> </a:t>
            </a:r>
            <a:r>
              <a:rPr lang="de-DE" sz="2800" b="1" dirty="0" err="1">
                <a:latin typeface="Arial" panose="020B0604020202020204" pitchFamily="34" charset="0"/>
                <a:cs typeface="Arial" panose="020B0604020202020204" pitchFamily="34" charset="0"/>
              </a:rPr>
              <a:t>to</a:t>
            </a:r>
            <a:r>
              <a:rPr lang="de-DE" sz="2800" b="1" dirty="0">
                <a:latin typeface="Arial" panose="020B0604020202020204" pitchFamily="34" charset="0"/>
                <a:cs typeface="Arial" panose="020B0604020202020204" pitchFamily="34" charset="0"/>
              </a:rPr>
              <a:t> </a:t>
            </a:r>
            <a:r>
              <a:rPr lang="de-DE" sz="2800" b="1" i="1" dirty="0">
                <a:latin typeface="Arial" panose="020B0604020202020204" pitchFamily="34" charset="0"/>
                <a:cs typeface="Arial" panose="020B0604020202020204" pitchFamily="34" charset="0"/>
              </a:rPr>
              <a:t>p</a:t>
            </a:r>
            <a:r>
              <a:rPr lang="de-DE" sz="2800" b="1" dirty="0">
                <a:latin typeface="Arial" panose="020B0604020202020204" pitchFamily="34" charset="0"/>
                <a:cs typeface="Arial" panose="020B0604020202020204" pitchFamily="34" charset="0"/>
              </a:rPr>
              <a:t> – Umgang mit nicht-signifikanten Ergebnissen</a:t>
            </a:r>
          </a:p>
        </p:txBody>
      </p:sp>
      <p:sp>
        <p:nvSpPr>
          <p:cNvPr id="3" name="Rechteck 2"/>
          <p:cNvSpPr/>
          <p:nvPr/>
        </p:nvSpPr>
        <p:spPr>
          <a:xfrm>
            <a:off x="119336" y="620689"/>
            <a:ext cx="11953328" cy="56166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D73300DC-6F81-4257-9104-8FC6944C3589}" type="slidenum">
              <a:rPr lang="de-CH" smtClean="0"/>
              <a:pPr/>
              <a:t>1</a:t>
            </a:fld>
            <a:endParaRPr lang="de-CH"/>
          </a:p>
        </p:txBody>
      </p:sp>
    </p:spTree>
    <p:extLst>
      <p:ext uri="{BB962C8B-B14F-4D97-AF65-F5344CB8AC3E}">
        <p14:creationId xmlns:p14="http://schemas.microsoft.com/office/powerpoint/2010/main" val="275367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69332" y="1354667"/>
            <a:ext cx="11760201"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a:ln>
                  <a:noFill/>
                </a:ln>
                <a:solidFill>
                  <a:prstClr val="black"/>
                </a:solidFill>
                <a:effectLst/>
                <a:uLnTx/>
                <a:uFillTx/>
                <a:latin typeface="Ari"/>
                <a:ea typeface="+mn-ea"/>
                <a:cs typeface="+mn-cs"/>
              </a:rPr>
              <a:t>Ein </a:t>
            </a:r>
            <a:r>
              <a:rPr kumimoji="0" lang="de-CH" sz="2400" b="0" i="1" u="none" strike="noStrike" kern="1200" cap="none" spc="0" normalizeH="0" baseline="0" noProof="0">
                <a:ln>
                  <a:noFill/>
                </a:ln>
                <a:solidFill>
                  <a:prstClr val="black"/>
                </a:solidFill>
                <a:effectLst/>
                <a:uLnTx/>
                <a:uFillTx/>
                <a:latin typeface="Ari"/>
                <a:ea typeface="+mn-ea"/>
                <a:cs typeface="+mn-cs"/>
              </a:rPr>
              <a:t>p</a:t>
            </a:r>
            <a:r>
              <a:rPr kumimoji="0" lang="de-CH" sz="2400" b="0" i="0" u="none" strike="noStrike" kern="1200" cap="none" spc="0" normalizeH="0" baseline="0" noProof="0">
                <a:ln>
                  <a:noFill/>
                </a:ln>
                <a:solidFill>
                  <a:prstClr val="black"/>
                </a:solidFill>
                <a:effectLst/>
                <a:uLnTx/>
                <a:uFillTx/>
                <a:latin typeface="Ari"/>
                <a:ea typeface="+mn-ea"/>
                <a:cs typeface="+mn-cs"/>
              </a:rPr>
              <a:t>-Wert</a:t>
            </a:r>
            <a:r>
              <a:rPr kumimoji="0" lang="de-CH" sz="2400" b="0" i="0" u="none" strike="noStrike" kern="1200" cap="none" spc="0" normalizeH="0" noProof="0">
                <a:ln>
                  <a:noFill/>
                </a:ln>
                <a:solidFill>
                  <a:prstClr val="black"/>
                </a:solidFill>
                <a:effectLst/>
                <a:uLnTx/>
                <a:uFillTx/>
                <a:latin typeface="Ari"/>
                <a:ea typeface="+mn-ea"/>
                <a:cs typeface="+mn-cs"/>
              </a:rPr>
              <a:t> zeigt die </a:t>
            </a:r>
            <a:r>
              <a:rPr kumimoji="0" lang="de-CH" sz="2400" b="0" i="1" u="none" strike="noStrike" kern="1200" cap="none" spc="0" normalizeH="0" baseline="0" noProof="0">
                <a:ln>
                  <a:noFill/>
                </a:ln>
                <a:solidFill>
                  <a:prstClr val="black"/>
                </a:solidFill>
                <a:effectLst/>
                <a:uLnTx/>
                <a:uFillTx/>
                <a:latin typeface="Ari"/>
                <a:ea typeface="+mn-ea"/>
                <a:cs typeface="+mn-cs"/>
              </a:rPr>
              <a:t>relative Häufigkeit </a:t>
            </a:r>
            <a:r>
              <a:rPr kumimoji="0" lang="de-CH" sz="2400" b="0" u="none" strike="noStrike" kern="1200" cap="none" spc="0" normalizeH="0" baseline="0" noProof="0">
                <a:ln>
                  <a:noFill/>
                </a:ln>
                <a:solidFill>
                  <a:prstClr val="black"/>
                </a:solidFill>
                <a:effectLst/>
                <a:uLnTx/>
                <a:uFillTx/>
                <a:latin typeface="Ari"/>
                <a:ea typeface="+mn-ea"/>
                <a:cs typeface="+mn-cs"/>
              </a:rPr>
              <a:t>von Teststatistiken</a:t>
            </a:r>
            <a:r>
              <a:rPr kumimoji="0" lang="de-CH" sz="2400" b="0" u="none" strike="noStrike" kern="1200" cap="none" spc="0" normalizeH="0" noProof="0">
                <a:ln>
                  <a:noFill/>
                </a:ln>
                <a:solidFill>
                  <a:prstClr val="black"/>
                </a:solidFill>
                <a:effectLst/>
                <a:uLnTx/>
                <a:uFillTx/>
                <a:latin typeface="Ari"/>
                <a:ea typeface="+mn-ea"/>
                <a:cs typeface="+mn-cs"/>
              </a:rPr>
              <a:t> an, die von der H0 mindestens so stark abweichen wie die beobachtete.</a:t>
            </a:r>
            <a:endParaRPr kumimoji="0" lang="de-CH" sz="2400" b="0" u="none" strike="noStrike" kern="1200" cap="none" spc="0" normalizeH="0" baseline="0" noProof="0">
              <a:ln>
                <a:noFill/>
              </a:ln>
              <a:solidFill>
                <a:prstClr val="black"/>
              </a:solidFill>
              <a:effectLst/>
              <a:uLnTx/>
              <a:uFillTx/>
              <a:latin typeface="A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a:ln>
                <a:noFill/>
              </a:ln>
              <a:solidFill>
                <a:prstClr val="black"/>
              </a:solidFill>
              <a:effectLst/>
              <a:uLnTx/>
              <a:uFillTx/>
              <a:latin typeface="A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a:ln>
                  <a:noFill/>
                </a:ln>
                <a:solidFill>
                  <a:prstClr val="black"/>
                </a:solidFill>
                <a:effectLst/>
                <a:uLnTx/>
                <a:uFillTx/>
                <a:latin typeface="Ari"/>
                <a:ea typeface="+mn-ea"/>
                <a:cs typeface="+mn-cs"/>
              </a:rPr>
              <a:t>...er zeigt eine hypothetische </a:t>
            </a:r>
            <a:r>
              <a:rPr kumimoji="0" lang="de-CH" sz="2400" b="0" i="1" u="none" strike="noStrike" kern="1200" cap="none" spc="0" normalizeH="0" baseline="0" noProof="0">
                <a:ln>
                  <a:noFill/>
                </a:ln>
                <a:solidFill>
                  <a:prstClr val="black"/>
                </a:solidFill>
                <a:effectLst/>
                <a:uLnTx/>
                <a:uFillTx/>
                <a:latin typeface="Ari"/>
                <a:ea typeface="+mn-ea"/>
                <a:cs typeface="+mn-cs"/>
              </a:rPr>
              <a:t>Seltenheit</a:t>
            </a:r>
            <a:r>
              <a:rPr kumimoji="0" lang="de-CH" sz="2400" b="0" i="0" u="none" strike="noStrike" kern="1200" cap="none" spc="0" normalizeH="0" baseline="0" noProof="0">
                <a:ln>
                  <a:noFill/>
                </a:ln>
                <a:solidFill>
                  <a:prstClr val="black"/>
                </a:solidFill>
                <a:effectLst/>
                <a:uLnTx/>
                <a:uFillTx/>
                <a:latin typeface="A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a:ln>
                <a:noFill/>
              </a:ln>
              <a:solidFill>
                <a:prstClr val="black"/>
              </a:solidFill>
              <a:effectLst/>
              <a:uLnTx/>
              <a:uFillTx/>
              <a:latin typeface="A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a:ln>
                  <a:noFill/>
                </a:ln>
                <a:solidFill>
                  <a:prstClr val="black"/>
                </a:solidFill>
                <a:effectLst/>
                <a:uLnTx/>
                <a:uFillTx/>
                <a:latin typeface="Ari"/>
                <a:ea typeface="+mn-ea"/>
                <a:cs typeface="+mn-cs"/>
              </a:rPr>
              <a:t>...er beschreibt keine Eigenschaft der beobachteten Daten, sondern</a:t>
            </a:r>
            <a:r>
              <a:rPr kumimoji="0" lang="de-CH" sz="2400" b="0" i="0" u="none" strike="noStrike" kern="1200" cap="none" spc="0" normalizeH="0" noProof="0">
                <a:ln>
                  <a:noFill/>
                </a:ln>
                <a:solidFill>
                  <a:prstClr val="black"/>
                </a:solidFill>
                <a:effectLst/>
                <a:uLnTx/>
                <a:uFillTx/>
                <a:latin typeface="Ari"/>
                <a:ea typeface="+mn-ea"/>
                <a:cs typeface="+mn-cs"/>
              </a:rPr>
              <a:t> von </a:t>
            </a:r>
            <a:r>
              <a:rPr kumimoji="0" lang="de-CH" sz="2400" b="0" i="1" strike="noStrike" kern="1200" cap="none" spc="0" normalizeH="0" noProof="0">
                <a:ln>
                  <a:noFill/>
                </a:ln>
                <a:solidFill>
                  <a:prstClr val="black"/>
                </a:solidFill>
                <a:effectLst/>
                <a:uLnTx/>
                <a:uFillTx/>
                <a:latin typeface="Ari"/>
                <a:ea typeface="+mn-ea"/>
                <a:cs typeface="+mn-cs"/>
              </a:rPr>
              <a:t>hypothetischen Ergebnissen</a:t>
            </a:r>
            <a:r>
              <a:rPr kumimoji="0" lang="de-CH" sz="2400" b="0" i="0" u="none" strike="noStrike" kern="1200" cap="none" spc="0" normalizeH="0" baseline="0" noProof="0">
                <a:ln>
                  <a:noFill/>
                </a:ln>
                <a:solidFill>
                  <a:prstClr val="black"/>
                </a:solidFill>
                <a:effectLst/>
                <a:uLnTx/>
                <a:uFillTx/>
                <a:latin typeface="A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a:ln>
                <a:noFill/>
              </a:ln>
              <a:solidFill>
                <a:prstClr val="black"/>
              </a:solidFill>
              <a:effectLst/>
              <a:uLnTx/>
              <a:uFillTx/>
              <a:latin typeface="Ari"/>
              <a:ea typeface="+mn-ea"/>
              <a:cs typeface="+mn-cs"/>
            </a:endParaRPr>
          </a:p>
        </p:txBody>
      </p:sp>
      <p:pic>
        <p:nvPicPr>
          <p:cNvPr id="6" name="Grafik 5"/>
          <p:cNvPicPr>
            <a:picLocks noChangeAspect="1"/>
          </p:cNvPicPr>
          <p:nvPr/>
        </p:nvPicPr>
        <p:blipFill>
          <a:blip r:embed="rId3"/>
          <a:stretch>
            <a:fillRect/>
          </a:stretch>
        </p:blipFill>
        <p:spPr>
          <a:xfrm>
            <a:off x="6360583" y="4375662"/>
            <a:ext cx="3844864" cy="1720414"/>
          </a:xfrm>
          <a:prstGeom prst="rect">
            <a:avLst/>
          </a:prstGeom>
        </p:spPr>
      </p:pic>
      <p:pic>
        <p:nvPicPr>
          <p:cNvPr id="3" name="Grafik 2"/>
          <p:cNvPicPr>
            <a:picLocks noChangeAspect="1"/>
          </p:cNvPicPr>
          <p:nvPr/>
        </p:nvPicPr>
        <p:blipFill>
          <a:blip r:embed="rId4"/>
          <a:stretch>
            <a:fillRect/>
          </a:stretch>
        </p:blipFill>
        <p:spPr>
          <a:xfrm>
            <a:off x="1810278" y="4423789"/>
            <a:ext cx="3024189" cy="1720415"/>
          </a:xfrm>
          <a:prstGeom prst="rect">
            <a:avLst/>
          </a:prstGeom>
        </p:spPr>
      </p:pic>
    </p:spTree>
    <p:extLst>
      <p:ext uri="{BB962C8B-B14F-4D97-AF65-F5344CB8AC3E}">
        <p14:creationId xmlns:p14="http://schemas.microsoft.com/office/powerpoint/2010/main" val="12687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r="1256"/>
          <a:stretch/>
        </p:blipFill>
        <p:spPr>
          <a:xfrm>
            <a:off x="476178" y="2030864"/>
            <a:ext cx="11250156" cy="2836921"/>
          </a:xfrm>
          <a:prstGeom prst="rect">
            <a:avLst/>
          </a:prstGeom>
        </p:spPr>
      </p:pic>
    </p:spTree>
    <p:extLst>
      <p:ext uri="{BB962C8B-B14F-4D97-AF65-F5344CB8AC3E}">
        <p14:creationId xmlns:p14="http://schemas.microsoft.com/office/powerpoint/2010/main" val="686656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397565" y="2146948"/>
            <a:ext cx="11084860" cy="2743103"/>
          </a:xfrm>
          <a:prstGeom prst="rect">
            <a:avLst/>
          </a:prstGeom>
        </p:spPr>
      </p:pic>
    </p:spTree>
    <p:extLst>
      <p:ext uri="{BB962C8B-B14F-4D97-AF65-F5344CB8AC3E}">
        <p14:creationId xmlns:p14="http://schemas.microsoft.com/office/powerpoint/2010/main" val="229533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r="1256"/>
          <a:stretch/>
        </p:blipFill>
        <p:spPr>
          <a:xfrm flipH="1">
            <a:off x="601132" y="2064730"/>
            <a:ext cx="10659533" cy="2836921"/>
          </a:xfrm>
          <a:prstGeom prst="rect">
            <a:avLst/>
          </a:prstGeom>
        </p:spPr>
      </p:pic>
    </p:spTree>
    <p:extLst>
      <p:ext uri="{BB962C8B-B14F-4D97-AF65-F5344CB8AC3E}">
        <p14:creationId xmlns:p14="http://schemas.microsoft.com/office/powerpoint/2010/main" val="322858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3"/>
          <a:srcRect r="1256"/>
          <a:stretch/>
        </p:blipFill>
        <p:spPr>
          <a:xfrm flipH="1">
            <a:off x="2639615" y="4869159"/>
            <a:ext cx="5803949" cy="1544659"/>
          </a:xfrm>
          <a:prstGeom prst="rect">
            <a:avLst/>
          </a:prstGeom>
        </p:spPr>
      </p:pic>
      <p:pic>
        <p:nvPicPr>
          <p:cNvPr id="6" name="Grafik 5"/>
          <p:cNvPicPr>
            <a:picLocks noChangeAspect="1"/>
          </p:cNvPicPr>
          <p:nvPr/>
        </p:nvPicPr>
        <p:blipFill>
          <a:blip r:embed="rId4"/>
          <a:stretch>
            <a:fillRect/>
          </a:stretch>
        </p:blipFill>
        <p:spPr>
          <a:xfrm>
            <a:off x="2503951" y="3140968"/>
            <a:ext cx="6152868" cy="1522613"/>
          </a:xfrm>
          <a:prstGeom prst="rect">
            <a:avLst/>
          </a:prstGeom>
        </p:spPr>
      </p:pic>
      <p:pic>
        <p:nvPicPr>
          <p:cNvPr id="7" name="Grafik 6"/>
          <p:cNvPicPr>
            <a:picLocks noChangeAspect="1"/>
          </p:cNvPicPr>
          <p:nvPr/>
        </p:nvPicPr>
        <p:blipFill rotWithShape="1">
          <a:blip r:embed="rId3"/>
          <a:srcRect r="1256"/>
          <a:stretch/>
        </p:blipFill>
        <p:spPr>
          <a:xfrm>
            <a:off x="2567608" y="1412776"/>
            <a:ext cx="5996688" cy="1512168"/>
          </a:xfrm>
          <a:prstGeom prst="rect">
            <a:avLst/>
          </a:prstGeom>
        </p:spPr>
      </p:pic>
      <p:pic>
        <p:nvPicPr>
          <p:cNvPr id="2" name="Grafik 1">
            <a:extLst>
              <a:ext uri="{FF2B5EF4-FFF2-40B4-BE49-F238E27FC236}">
                <a16:creationId xmlns:a16="http://schemas.microsoft.com/office/drawing/2014/main" id="{53BAA206-DDC3-B802-29A2-E850AFB2B2F4}"/>
              </a:ext>
            </a:extLst>
          </p:cNvPr>
          <p:cNvPicPr>
            <a:picLocks noChangeAspect="1"/>
          </p:cNvPicPr>
          <p:nvPr/>
        </p:nvPicPr>
        <p:blipFill rotWithShape="1">
          <a:blip r:embed="rId3"/>
          <a:srcRect r="1256"/>
          <a:stretch/>
        </p:blipFill>
        <p:spPr>
          <a:xfrm>
            <a:off x="2503951" y="3148311"/>
            <a:ext cx="5979862" cy="1507925"/>
          </a:xfrm>
          <a:prstGeom prst="rect">
            <a:avLst/>
          </a:prstGeom>
        </p:spPr>
      </p:pic>
    </p:spTree>
    <p:extLst>
      <p:ext uri="{BB962C8B-B14F-4D97-AF65-F5344CB8AC3E}">
        <p14:creationId xmlns:p14="http://schemas.microsoft.com/office/powerpoint/2010/main" val="426694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169333" y="1354667"/>
            <a:ext cx="12479395"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black"/>
                </a:solidFill>
                <a:effectLst/>
                <a:uLnTx/>
                <a:uFillTx/>
                <a:latin typeface="Ari"/>
                <a:ea typeface="+mn-ea"/>
                <a:cs typeface="+mn-cs"/>
              </a:rPr>
              <a:t>Ein nicht-</a:t>
            </a:r>
            <a:r>
              <a:rPr kumimoji="0" lang="de-CH" sz="2400" b="0" i="0" u="none" strike="noStrike" kern="1200" cap="none" spc="0" normalizeH="0" baseline="0" noProof="0" dirty="0" err="1">
                <a:ln>
                  <a:noFill/>
                </a:ln>
                <a:solidFill>
                  <a:prstClr val="black"/>
                </a:solidFill>
                <a:effectLst/>
                <a:uLnTx/>
                <a:uFillTx/>
                <a:latin typeface="Ari"/>
                <a:ea typeface="+mn-ea"/>
                <a:cs typeface="+mn-cs"/>
              </a:rPr>
              <a:t>sinifikanter</a:t>
            </a:r>
            <a:r>
              <a:rPr kumimoji="0" lang="de-CH" sz="2400" b="0" i="0" u="none" strike="noStrike" kern="1200" cap="none" spc="0" normalizeH="0" baseline="0" noProof="0" dirty="0">
                <a:ln>
                  <a:noFill/>
                </a:ln>
                <a:solidFill>
                  <a:prstClr val="black"/>
                </a:solidFill>
                <a:effectLst/>
                <a:uLnTx/>
                <a:uFillTx/>
                <a:latin typeface="Ari"/>
                <a:ea typeface="+mn-ea"/>
                <a:cs typeface="+mn-cs"/>
              </a:rPr>
              <a:t> p-Werte</a:t>
            </a:r>
            <a:r>
              <a:rPr kumimoji="0" lang="de-CH" sz="2400" b="0" i="0" u="none" strike="noStrike" kern="1200" cap="none" spc="0" normalizeH="0" noProof="0" dirty="0">
                <a:ln>
                  <a:noFill/>
                </a:ln>
                <a:solidFill>
                  <a:prstClr val="black"/>
                </a:solidFill>
                <a:effectLst/>
                <a:uLnTx/>
                <a:uFillTx/>
                <a:latin typeface="Ari"/>
                <a:ea typeface="+mn-ea"/>
                <a:cs typeface="+mn-cs"/>
              </a:rPr>
              <a:t> alleine erlaubt gar keine Schlussfolgerungen, denn</a:t>
            </a:r>
            <a:r>
              <a:rPr kumimoji="0" lang="de-CH" sz="2400" b="0" i="0" u="none" strike="noStrike" kern="1200" cap="none" spc="0" normalizeH="0" baseline="0" noProof="0" dirty="0">
                <a:ln>
                  <a:noFill/>
                </a:ln>
                <a:solidFill>
                  <a:prstClr val="black"/>
                </a:solidFill>
                <a:effectLst/>
                <a:uLnTx/>
                <a:uFillTx/>
                <a:latin typeface="A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dirty="0">
              <a:ln>
                <a:noFill/>
              </a:ln>
              <a:solidFill>
                <a:prstClr val="black"/>
              </a:solidFill>
              <a:effectLst/>
              <a:uLnTx/>
              <a:uFillTx/>
              <a:latin typeface="A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black"/>
                </a:solidFill>
                <a:effectLst/>
                <a:uLnTx/>
                <a:uFillTx/>
                <a:latin typeface="Ari"/>
                <a:ea typeface="+mn-ea"/>
                <a:cs typeface="+mn-cs"/>
              </a:rPr>
              <a:t>...bei</a:t>
            </a:r>
            <a:r>
              <a:rPr kumimoji="0" lang="de-CH" sz="2400" b="0" i="0" u="none" strike="noStrike" kern="1200" cap="none" spc="0" normalizeH="0" noProof="0" dirty="0">
                <a:ln>
                  <a:noFill/>
                </a:ln>
                <a:solidFill>
                  <a:prstClr val="black"/>
                </a:solidFill>
                <a:effectLst/>
                <a:uLnTx/>
                <a:uFillTx/>
                <a:latin typeface="Ari"/>
                <a:ea typeface="+mn-ea"/>
                <a:cs typeface="+mn-cs"/>
              </a:rPr>
              <a:t> Signifikanztestung </a:t>
            </a:r>
            <a:r>
              <a:rPr kumimoji="0" lang="de-CH" sz="2400" b="1" i="0" u="none" strike="noStrike" kern="1200" cap="none" spc="0" normalizeH="0" baseline="0" noProof="0" dirty="0">
                <a:ln>
                  <a:noFill/>
                </a:ln>
                <a:solidFill>
                  <a:prstClr val="black"/>
                </a:solidFill>
                <a:effectLst/>
                <a:uLnTx/>
                <a:uFillTx/>
                <a:latin typeface="Ari"/>
                <a:ea typeface="+mn-ea"/>
                <a:cs typeface="+mn-cs"/>
              </a:rPr>
              <a:t>nehmen wir an, dass die H0 stimmt.</a:t>
            </a:r>
            <a:endParaRPr kumimoji="0" lang="de-CH" sz="2400" b="0" i="0" u="none" strike="noStrike" kern="1200" cap="none" spc="0" normalizeH="0" baseline="0" noProof="0" dirty="0">
              <a:ln>
                <a:noFill/>
              </a:ln>
              <a:solidFill>
                <a:prstClr val="black"/>
              </a:solidFill>
              <a:effectLst/>
              <a:uLnTx/>
              <a:uFillTx/>
              <a:latin typeface="A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dirty="0">
              <a:ln>
                <a:noFill/>
              </a:ln>
              <a:solidFill>
                <a:prstClr val="black"/>
              </a:solidFill>
              <a:effectLst/>
              <a:uLnTx/>
              <a:uFillTx/>
              <a:latin typeface="A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black"/>
                </a:solidFill>
                <a:effectLst/>
                <a:uLnTx/>
                <a:uFillTx/>
                <a:latin typeface="Ari"/>
                <a:ea typeface="+mn-ea"/>
                <a:cs typeface="+mn-cs"/>
              </a:rPr>
              <a:t>...er könnte </a:t>
            </a:r>
            <a:r>
              <a:rPr kumimoji="0" lang="de-CH" sz="2400" b="0" i="1" u="none" strike="noStrike" kern="1200" cap="none" spc="0" normalizeH="0" baseline="0" noProof="0" dirty="0">
                <a:ln>
                  <a:noFill/>
                </a:ln>
                <a:solidFill>
                  <a:prstClr val="black"/>
                </a:solidFill>
                <a:effectLst/>
                <a:uLnTx/>
                <a:uFillTx/>
                <a:latin typeface="Ari"/>
                <a:ea typeface="+mn-ea"/>
                <a:cs typeface="+mn-cs"/>
              </a:rPr>
              <a:t>entweder</a:t>
            </a:r>
            <a:r>
              <a:rPr kumimoji="0" lang="de-CH" sz="2400" b="0" i="0" u="none" strike="noStrike" kern="1200" cap="none" spc="0" normalizeH="0" baseline="0" noProof="0" dirty="0">
                <a:ln>
                  <a:noFill/>
                </a:ln>
                <a:solidFill>
                  <a:prstClr val="black"/>
                </a:solidFill>
                <a:effectLst/>
                <a:uLnTx/>
                <a:uFillTx/>
                <a:latin typeface="Ari"/>
                <a:ea typeface="+mn-ea"/>
                <a:cs typeface="+mn-cs"/>
              </a:rPr>
              <a:t> zeigen, dass die H0 </a:t>
            </a:r>
            <a:r>
              <a:rPr lang="de-CH" sz="2400" dirty="0">
                <a:solidFill>
                  <a:prstClr val="black"/>
                </a:solidFill>
                <a:latin typeface="Ari"/>
              </a:rPr>
              <a:t>korrekt</a:t>
            </a:r>
            <a:r>
              <a:rPr kumimoji="0" lang="de-CH" sz="2400" b="0" i="0" u="none" strike="noStrike" kern="1200" cap="none" spc="0" normalizeH="0" noProof="0" dirty="0">
                <a:ln>
                  <a:noFill/>
                </a:ln>
                <a:solidFill>
                  <a:prstClr val="black"/>
                </a:solidFill>
                <a:effectLst/>
                <a:uLnTx/>
                <a:uFillTx/>
                <a:latin typeface="Ari"/>
                <a:ea typeface="+mn-ea"/>
                <a:cs typeface="+mn-cs"/>
              </a:rPr>
              <a:t> ist</a:t>
            </a:r>
            <a:r>
              <a:rPr kumimoji="0" lang="de-CH" sz="2400" b="0" i="0" u="none" strike="noStrike" kern="1200" cap="none" spc="0" normalizeH="0" baseline="0" noProof="0" dirty="0">
                <a:ln>
                  <a:noFill/>
                </a:ln>
                <a:solidFill>
                  <a:prstClr val="black"/>
                </a:solidFill>
                <a:effectLst/>
                <a:uLnTx/>
                <a:uFillTx/>
                <a:latin typeface="Ari"/>
                <a:ea typeface="+mn-ea"/>
                <a:cs typeface="+mn-cs"/>
              </a:rPr>
              <a:t>, </a:t>
            </a:r>
            <a:r>
              <a:rPr kumimoji="0" lang="de-CH" sz="2400" b="0" i="1" u="none" strike="noStrike" kern="1200" cap="none" spc="0" normalizeH="0" baseline="0" noProof="0" dirty="0">
                <a:ln>
                  <a:noFill/>
                </a:ln>
                <a:solidFill>
                  <a:prstClr val="black"/>
                </a:solidFill>
                <a:effectLst/>
                <a:uLnTx/>
                <a:uFillTx/>
                <a:latin typeface="Ari"/>
                <a:ea typeface="+mn-ea"/>
                <a:cs typeface="+mn-cs"/>
              </a:rPr>
              <a:t>oder</a:t>
            </a:r>
            <a:r>
              <a:rPr kumimoji="0" lang="de-CH" sz="2400" b="0" i="0" u="none" strike="noStrike" kern="1200" cap="none" spc="0" normalizeH="0" baseline="0" noProof="0" dirty="0">
                <a:ln>
                  <a:noFill/>
                </a:ln>
                <a:solidFill>
                  <a:prstClr val="black"/>
                </a:solidFill>
                <a:effectLst/>
                <a:uLnTx/>
                <a:uFillTx/>
                <a:latin typeface="Ari"/>
                <a:ea typeface="+mn-ea"/>
                <a:cs typeface="+mn-cs"/>
              </a:rPr>
              <a:t> einen Beta-Fehler (ein über-</a:t>
            </a:r>
            <a:r>
              <a:rPr kumimoji="0" lang="de-CH" sz="2400" b="0" i="0" u="none" strike="noStrike" kern="1200" cap="none" spc="0" normalizeH="0" baseline="0" noProof="0" dirty="0" err="1">
                <a:ln>
                  <a:noFill/>
                </a:ln>
                <a:solidFill>
                  <a:prstClr val="black"/>
                </a:solidFill>
                <a:effectLst/>
                <a:uLnTx/>
                <a:uFillTx/>
                <a:latin typeface="Ari"/>
                <a:ea typeface="+mn-ea"/>
                <a:cs typeface="+mn-cs"/>
              </a:rPr>
              <a:t>sehener</a:t>
            </a:r>
            <a:r>
              <a:rPr kumimoji="0" lang="de-CH" sz="2400" b="0" i="0" u="none" strike="noStrike" kern="1200" cap="none" spc="0" normalizeH="0" baseline="0" noProof="0" dirty="0">
                <a:ln>
                  <a:noFill/>
                </a:ln>
                <a:solidFill>
                  <a:prstClr val="black"/>
                </a:solidFill>
                <a:effectLst/>
                <a:uLnTx/>
                <a:uFillTx/>
                <a:latin typeface="Ari"/>
                <a:ea typeface="+mn-ea"/>
                <a:cs typeface="+mn-cs"/>
              </a:rPr>
              <a:t> Effekt</a:t>
            </a:r>
            <a:r>
              <a:rPr lang="de-CH" sz="2400" noProof="0" dirty="0">
                <a:solidFill>
                  <a:prstClr val="black"/>
                </a:solidFill>
                <a:latin typeface="Ari"/>
              </a:rPr>
              <a:t>, der eigentlich vorhanden ist</a:t>
            </a:r>
            <a:r>
              <a:rPr kumimoji="0" lang="de-CH" sz="2400" b="0" i="0" u="none" strike="noStrike" kern="1200" cap="none" spc="0" normalizeH="0" baseline="0" noProof="0" dirty="0">
                <a:ln>
                  <a:noFill/>
                </a:ln>
                <a:solidFill>
                  <a:prstClr val="black"/>
                </a:solidFill>
                <a:effectLst/>
                <a:uLnTx/>
                <a:uFillTx/>
                <a:latin typeface="Ari"/>
                <a:ea typeface="+mn-ea"/>
                <a:cs typeface="+mn-cs"/>
              </a:rPr>
              <a:t>). </a:t>
            </a:r>
            <a:r>
              <a:rPr kumimoji="0" lang="de-CH" sz="2400" b="1" i="0" u="none" strike="noStrike" kern="1200" cap="none" spc="0" normalizeH="0" baseline="0" noProof="0" dirty="0">
                <a:ln>
                  <a:noFill/>
                </a:ln>
                <a:solidFill>
                  <a:prstClr val="black"/>
                </a:solidFill>
                <a:effectLst/>
                <a:uLnTx/>
                <a:uFillTx/>
                <a:latin typeface="Ari"/>
                <a:ea typeface="+mn-ea"/>
                <a:cs typeface="+mn-cs"/>
              </a:rPr>
              <a:t>Wir wissen nicht, was davon der Fall ist</a:t>
            </a:r>
            <a:r>
              <a:rPr kumimoji="0" lang="de-CH" sz="2400" b="0" i="0" u="none" strike="noStrike" kern="1200" cap="none" spc="0" normalizeH="0" baseline="0" noProof="0" dirty="0">
                <a:ln>
                  <a:noFill/>
                </a:ln>
                <a:solidFill>
                  <a:prstClr val="black"/>
                </a:solidFill>
                <a:effectLst/>
                <a:uLnTx/>
                <a:uFillTx/>
                <a:latin typeface="A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dirty="0">
              <a:ln>
                <a:noFill/>
              </a:ln>
              <a:solidFill>
                <a:prstClr val="black"/>
              </a:solidFill>
              <a:effectLst/>
              <a:uLnTx/>
              <a:uFillTx/>
              <a:latin typeface="A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black"/>
                </a:solidFill>
                <a:effectLst/>
                <a:uLnTx/>
                <a:uFillTx/>
                <a:latin typeface="Ari"/>
                <a:ea typeface="+mn-ea"/>
                <a:cs typeface="+mn-cs"/>
              </a:rPr>
              <a:t>	</a:t>
            </a:r>
            <a:r>
              <a:rPr kumimoji="0" lang="de-CH" sz="2400" b="0" i="1" u="none" strike="noStrike" kern="1200" cap="none" spc="0" normalizeH="0" baseline="0" noProof="0" dirty="0">
                <a:ln>
                  <a:noFill/>
                </a:ln>
                <a:solidFill>
                  <a:prstClr val="black"/>
                </a:solidFill>
                <a:effectLst/>
                <a:uLnTx/>
                <a:uFillTx/>
                <a:latin typeface="Ari"/>
                <a:ea typeface="+mn-ea"/>
                <a:cs typeface="+mn-cs"/>
              </a:rPr>
              <a:t>Wissen Forschende das? </a:t>
            </a:r>
            <a:r>
              <a:rPr kumimoji="0" lang="de-CH" sz="2400" b="0" i="0" u="none" strike="noStrike" kern="1200" cap="none" spc="0" normalizeH="0" baseline="0" noProof="0" dirty="0">
                <a:ln>
                  <a:noFill/>
                </a:ln>
                <a:solidFill>
                  <a:prstClr val="black"/>
                </a:solidFill>
                <a:effectLst/>
                <a:uLnTx/>
                <a:uFillTx/>
                <a:latin typeface="Ari"/>
                <a:ea typeface="+mn-ea"/>
                <a:cs typeface="+mn-cs"/>
              </a:rPr>
              <a:t>Edelsbrunner &amp; Thurn (2024)</a:t>
            </a:r>
          </a:p>
        </p:txBody>
      </p:sp>
      <p:pic>
        <p:nvPicPr>
          <p:cNvPr id="4" name="Grafik 3"/>
          <p:cNvPicPr>
            <a:picLocks noChangeAspect="1"/>
          </p:cNvPicPr>
          <p:nvPr/>
        </p:nvPicPr>
        <p:blipFill>
          <a:blip r:embed="rId3"/>
          <a:stretch>
            <a:fillRect/>
          </a:stretch>
        </p:blipFill>
        <p:spPr>
          <a:xfrm>
            <a:off x="6491886" y="4881005"/>
            <a:ext cx="4443623" cy="1099637"/>
          </a:xfrm>
          <a:prstGeom prst="rect">
            <a:avLst/>
          </a:prstGeom>
        </p:spPr>
      </p:pic>
      <p:pic>
        <p:nvPicPr>
          <p:cNvPr id="5" name="Grafik 4"/>
          <p:cNvPicPr>
            <a:picLocks noChangeAspect="1"/>
          </p:cNvPicPr>
          <p:nvPr/>
        </p:nvPicPr>
        <p:blipFill rotWithShape="1">
          <a:blip r:embed="rId4"/>
          <a:srcRect r="1256"/>
          <a:stretch/>
        </p:blipFill>
        <p:spPr>
          <a:xfrm>
            <a:off x="1193799" y="4922190"/>
            <a:ext cx="4197422" cy="1058452"/>
          </a:xfrm>
          <a:prstGeom prst="rect">
            <a:avLst/>
          </a:prstGeom>
        </p:spPr>
      </p:pic>
      <p:sp>
        <p:nvSpPr>
          <p:cNvPr id="3" name="Rechteck 2"/>
          <p:cNvSpPr/>
          <p:nvPr/>
        </p:nvSpPr>
        <p:spPr>
          <a:xfrm>
            <a:off x="707278" y="6115049"/>
            <a:ext cx="2957096" cy="5654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a:ln>
                  <a:noFill/>
                </a:ln>
                <a:solidFill>
                  <a:prstClr val="black"/>
                </a:solidFill>
                <a:effectLst/>
                <a:uLnTx/>
                <a:uFillTx/>
                <a:latin typeface="Ari"/>
                <a:ea typeface="+mn-ea"/>
                <a:cs typeface="+mn-cs"/>
              </a:rPr>
              <a:t>50 articles from education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a:ln>
                  <a:noFill/>
                </a:ln>
                <a:solidFill>
                  <a:prstClr val="black"/>
                </a:solidFill>
                <a:effectLst/>
                <a:uLnTx/>
                <a:uFillTx/>
                <a:latin typeface="Ari"/>
                <a:ea typeface="+mn-ea"/>
                <a:cs typeface="+mn-cs"/>
              </a:rPr>
              <a:t>(IF: M </a:t>
            </a:r>
            <a:r>
              <a:rPr kumimoji="0" lang="en-US" sz="1800" b="0" i="0" u="none" strike="noStrike" kern="1200" cap="none" spc="0" normalizeH="0" baseline="0" noProof="0">
                <a:ln>
                  <a:noFill/>
                </a:ln>
                <a:solidFill>
                  <a:prstClr val="black"/>
                </a:solidFill>
                <a:effectLst/>
                <a:uLnTx/>
                <a:uFillTx/>
                <a:latin typeface="Ari"/>
                <a:ea typeface="+mn-ea"/>
                <a:cs typeface="+mn-cs"/>
              </a:rPr>
              <a:t>= 3.14, SD  = 1.16)</a:t>
            </a:r>
          </a:p>
        </p:txBody>
      </p:sp>
      <p:sp>
        <p:nvSpPr>
          <p:cNvPr id="6" name="Rechteck 5"/>
          <p:cNvSpPr/>
          <p:nvPr/>
        </p:nvSpPr>
        <p:spPr>
          <a:xfrm>
            <a:off x="3907769" y="6142120"/>
            <a:ext cx="1783168" cy="511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
                <a:ea typeface="+mn-ea"/>
                <a:cs typeface="+mn-cs"/>
              </a:rPr>
              <a:t>528 hypotheses</a:t>
            </a:r>
          </a:p>
        </p:txBody>
      </p:sp>
      <p:sp>
        <p:nvSpPr>
          <p:cNvPr id="7" name="Rechteck 6"/>
          <p:cNvSpPr/>
          <p:nvPr/>
        </p:nvSpPr>
        <p:spPr>
          <a:xfrm>
            <a:off x="6177727" y="6142120"/>
            <a:ext cx="1783168" cy="511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
                <a:ea typeface="+mn-ea"/>
                <a:cs typeface="+mn-cs"/>
              </a:rPr>
              <a:t>253 (48%)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
                <a:ea typeface="+mn-ea"/>
                <a:cs typeface="+mn-cs"/>
              </a:rPr>
              <a:t>non-significant</a:t>
            </a:r>
          </a:p>
        </p:txBody>
      </p:sp>
      <p:sp>
        <p:nvSpPr>
          <p:cNvPr id="8" name="Rechteck 7"/>
          <p:cNvSpPr/>
          <p:nvPr/>
        </p:nvSpPr>
        <p:spPr>
          <a:xfrm>
            <a:off x="8447685" y="6148135"/>
            <a:ext cx="2862000" cy="5113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
                <a:ea typeface="+mn-ea"/>
                <a:cs typeface="+mn-cs"/>
              </a:rPr>
              <a:t>142 (53%)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Ari"/>
                <a:ea typeface="+mn-ea"/>
                <a:cs typeface="+mn-cs"/>
              </a:rPr>
              <a:t>"no effect"-interpretation</a:t>
            </a:r>
          </a:p>
        </p:txBody>
      </p:sp>
      <p:cxnSp>
        <p:nvCxnSpPr>
          <p:cNvPr id="10" name="Gerade Verbindung mit Pfeil 9"/>
          <p:cNvCxnSpPr>
            <a:stCxn id="3" idx="3"/>
            <a:endCxn id="6" idx="1"/>
          </p:cNvCxnSpPr>
          <p:nvPr/>
        </p:nvCxnSpPr>
        <p:spPr>
          <a:xfrm>
            <a:off x="3664374" y="6397792"/>
            <a:ext cx="2433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p:cNvCxnSpPr>
            <a:stCxn id="6" idx="3"/>
            <a:endCxn id="7" idx="1"/>
          </p:cNvCxnSpPr>
          <p:nvPr/>
        </p:nvCxnSpPr>
        <p:spPr>
          <a:xfrm>
            <a:off x="5690937" y="6397792"/>
            <a:ext cx="486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p:cNvCxnSpPr>
            <a:stCxn id="7" idx="3"/>
            <a:endCxn id="8" idx="1"/>
          </p:cNvCxnSpPr>
          <p:nvPr/>
        </p:nvCxnSpPr>
        <p:spPr>
          <a:xfrm>
            <a:off x="7960895" y="6397792"/>
            <a:ext cx="486790" cy="6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90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63352" y="2852936"/>
            <a:ext cx="11875727" cy="2852737"/>
          </a:xfrm>
          <a:solidFill>
            <a:schemeClr val="tx1"/>
          </a:solidFill>
        </p:spPr>
        <p:txBody>
          <a:bodyPr>
            <a:normAutofit fontScale="90000"/>
          </a:bodyPr>
          <a:lstStyle/>
          <a:p>
            <a:r>
              <a:rPr lang="de-CH">
                <a:solidFill>
                  <a:srgbClr val="35AAE1"/>
                </a:solidFill>
                <a:latin typeface="Bahnschrift SemiBold Condensed" panose="020B0502040204020203" pitchFamily="34" charset="0"/>
              </a:rPr>
              <a:t>Zwei wichtige Fragen haben sich ergeben:</a:t>
            </a:r>
            <a:br>
              <a:rPr lang="de-CH">
                <a:solidFill>
                  <a:srgbClr val="35AAE1"/>
                </a:solidFill>
                <a:latin typeface="Bahnschrift SemiBold Condensed" panose="020B0502040204020203" pitchFamily="34" charset="0"/>
              </a:rPr>
            </a:br>
            <a:br>
              <a:rPr lang="de-CH">
                <a:solidFill>
                  <a:srgbClr val="35AAE1"/>
                </a:solidFill>
                <a:latin typeface="Bahnschrift SemiBold Condensed" panose="020B0502040204020203" pitchFamily="34" charset="0"/>
              </a:rPr>
            </a:br>
            <a:r>
              <a:rPr lang="de-CH" i="1">
                <a:solidFill>
                  <a:srgbClr val="35AAE1"/>
                </a:solidFill>
                <a:latin typeface="Bahnschrift SemiBold Condensed" panose="020B0502040204020203" pitchFamily="34" charset="0"/>
              </a:rPr>
              <a:t>Was können wir mit nicht-signifikanten Ergebnissen tun?</a:t>
            </a:r>
            <a:br>
              <a:rPr lang="de-CH" i="1">
                <a:solidFill>
                  <a:srgbClr val="35AAE1"/>
                </a:solidFill>
                <a:latin typeface="Bahnschrift SemiBold Condensed" panose="020B0502040204020203" pitchFamily="34" charset="0"/>
              </a:rPr>
            </a:br>
            <a:br>
              <a:rPr lang="de-CH" i="1">
                <a:solidFill>
                  <a:srgbClr val="35AAE1"/>
                </a:solidFill>
                <a:latin typeface="Bahnschrift SemiBold Condensed" panose="020B0502040204020203" pitchFamily="34" charset="0"/>
              </a:rPr>
            </a:br>
            <a:r>
              <a:rPr lang="de-CH" i="1">
                <a:solidFill>
                  <a:srgbClr val="35AAE1"/>
                </a:solidFill>
                <a:latin typeface="Bahnschrift SemiBold Condensed" panose="020B0502040204020203" pitchFamily="34" charset="0"/>
              </a:rPr>
              <a:t>Wie können wir einen Nulleffekt von einem zufällig nicht-signifikanten Ergebnis unterscheiden?</a:t>
            </a:r>
            <a:endParaRPr lang="de-CH" i="1" dirty="0">
              <a:solidFill>
                <a:srgbClr val="35AAE1"/>
              </a:solidFill>
              <a:latin typeface="Bahnschrift SemiBold Condensed" panose="020B0502040204020203" pitchFamily="34" charset="0"/>
            </a:endParaRPr>
          </a:p>
        </p:txBody>
      </p:sp>
      <p:sp>
        <p:nvSpPr>
          <p:cNvPr id="3"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71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185275" y="668668"/>
            <a:ext cx="5910725" cy="593249"/>
          </a:xfrm>
        </p:spPr>
        <p:txBody>
          <a:bodyPr>
            <a:normAutofit/>
          </a:bodyPr>
          <a:lstStyle/>
          <a:p>
            <a:pPr algn="l"/>
            <a:r>
              <a:rPr lang="de-AT" sz="2800" b="1">
                <a:latin typeface="Arial" panose="020B0604020202020204" pitchFamily="34" charset="0"/>
                <a:cs typeface="Arial" panose="020B0604020202020204" pitchFamily="34" charset="0"/>
              </a:rPr>
              <a:t>PAUSE</a:t>
            </a:r>
            <a:endParaRPr lang="de-AT" sz="2800" b="1" dirty="0">
              <a:latin typeface="Arial" panose="020B0604020202020204" pitchFamily="34" charset="0"/>
              <a:cs typeface="Arial" panose="020B0604020202020204" pitchFamily="34" charset="0"/>
            </a:endParaRPr>
          </a:p>
        </p:txBody>
      </p:sp>
      <p:sp>
        <p:nvSpPr>
          <p:cNvPr id="11" name="Slide Number Placeholder 10"/>
          <p:cNvSpPr>
            <a:spLocks noGrp="1"/>
          </p:cNvSpPr>
          <p:nvPr>
            <p:ph type="sldNum" sz="quarter" idx="12"/>
          </p:nvPr>
        </p:nvSpPr>
        <p:spPr>
          <a:xfrm>
            <a:off x="9168341" y="6492876"/>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516AB8-4C80-40CA-B4C0-3A8331293178}" type="slidenum">
              <a:rPr kumimoji="0" lang="de-DE"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8" name="Rechteck 7"/>
          <p:cNvSpPr/>
          <p:nvPr/>
        </p:nvSpPr>
        <p:spPr>
          <a:xfrm>
            <a:off x="119336" y="620689"/>
            <a:ext cx="11953328" cy="56166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3" name="Grafik 2"/>
          <p:cNvPicPr>
            <a:picLocks noChangeAspect="1"/>
          </p:cNvPicPr>
          <p:nvPr/>
        </p:nvPicPr>
        <p:blipFill rotWithShape="1">
          <a:blip r:embed="rId3" cstate="print">
            <a:extLst>
              <a:ext uri="{28A0092B-C50C-407E-A947-70E740481C1C}">
                <a14:useLocalDpi xmlns:a14="http://schemas.microsoft.com/office/drawing/2010/main" val="0"/>
              </a:ext>
            </a:extLst>
          </a:blip>
          <a:srcRect b="5210"/>
          <a:stretch/>
        </p:blipFill>
        <p:spPr>
          <a:xfrm>
            <a:off x="2458604" y="1261917"/>
            <a:ext cx="7406670" cy="4680520"/>
          </a:xfrm>
          <a:prstGeom prst="rect">
            <a:avLst/>
          </a:prstGeom>
        </p:spPr>
      </p:pic>
    </p:spTree>
    <p:extLst>
      <p:ext uri="{BB962C8B-B14F-4D97-AF65-F5344CB8AC3E}">
        <p14:creationId xmlns:p14="http://schemas.microsoft.com/office/powerpoint/2010/main" val="480463808"/>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6799"/>
            <a:ext cx="10874424" cy="5562601"/>
          </a:xfrm>
        </p:spPr>
        <p:txBody>
          <a:bodyPr>
            <a:normAutofit/>
          </a:bodyPr>
          <a:lstStyle/>
          <a:p>
            <a:pPr marL="0" indent="0">
              <a:buNone/>
            </a:pPr>
            <a:r>
              <a:rPr lang="de-CH" sz="2400" dirty="0">
                <a:solidFill>
                  <a:srgbClr val="6E7474"/>
                </a:solidFill>
                <a:latin typeface="Bahnschrift Light" panose="020B0502040204020203" pitchFamily="34" charset="0"/>
              </a:rPr>
              <a:t>1) Einfach angeben, dass die Evidenz uneindeutig ist</a:t>
            </a:r>
          </a:p>
          <a:p>
            <a:pPr marL="0" indent="0">
              <a:buNone/>
            </a:pPr>
            <a:r>
              <a:rPr lang="de-CH" sz="2400" dirty="0">
                <a:solidFill>
                  <a:srgbClr val="6E7474"/>
                </a:solidFill>
                <a:latin typeface="Bahnschrift Light" panose="020B0502040204020203" pitchFamily="34" charset="0"/>
              </a:rPr>
              <a:t> </a:t>
            </a:r>
          </a:p>
          <a:p>
            <a:pPr marL="0" indent="0">
              <a:buNone/>
            </a:pPr>
            <a:r>
              <a:rPr lang="de-CH" sz="2400" dirty="0">
                <a:solidFill>
                  <a:srgbClr val="6E7474"/>
                </a:solidFill>
                <a:latin typeface="Bahnschrift Light" panose="020B0502040204020203" pitchFamily="34" charset="0"/>
              </a:rPr>
              <a:t>2) Effektgrössen (mit Konfidenzintervallen)</a:t>
            </a:r>
          </a:p>
          <a:p>
            <a:pPr marL="0" indent="0">
              <a:buNone/>
            </a:pPr>
            <a:endParaRPr lang="de-CH" sz="2400" dirty="0">
              <a:solidFill>
                <a:srgbClr val="6E7474"/>
              </a:solidFill>
              <a:latin typeface="Bahnschrift Light" panose="020B0502040204020203" pitchFamily="34" charset="0"/>
            </a:endParaRPr>
          </a:p>
          <a:p>
            <a:pPr marL="0" indent="0">
              <a:buNone/>
            </a:pPr>
            <a:r>
              <a:rPr lang="de-CH" sz="2400" dirty="0">
                <a:solidFill>
                  <a:srgbClr val="6E7474"/>
                </a:solidFill>
                <a:latin typeface="Bahnschrift Light" panose="020B0502040204020203" pitchFamily="34" charset="0"/>
              </a:rPr>
              <a:t>3) Äquivalenztestung</a:t>
            </a:r>
          </a:p>
          <a:p>
            <a:pPr marL="0" indent="0">
              <a:buNone/>
            </a:pPr>
            <a:endParaRPr lang="de-CH" sz="2400" dirty="0">
              <a:solidFill>
                <a:srgbClr val="6E7474"/>
              </a:solidFill>
              <a:latin typeface="Bahnschrift Light" panose="020B0502040204020203" pitchFamily="34" charset="0"/>
            </a:endParaRPr>
          </a:p>
          <a:p>
            <a:pPr marL="0" indent="0">
              <a:buNone/>
            </a:pPr>
            <a:r>
              <a:rPr lang="de-CH" sz="2400" dirty="0">
                <a:solidFill>
                  <a:srgbClr val="6E7474"/>
                </a:solidFill>
                <a:latin typeface="Bahnschrift Light" panose="020B0502040204020203" pitchFamily="34" charset="0"/>
              </a:rPr>
              <a:t>4) Bayes-Faktor</a:t>
            </a:r>
          </a:p>
          <a:p>
            <a:pPr marL="0" indent="0">
              <a:buNone/>
            </a:pPr>
            <a:endParaRPr lang="de-CH" sz="2400" dirty="0">
              <a:solidFill>
                <a:srgbClr val="6E7474"/>
              </a:solidFill>
              <a:latin typeface="Bahnschrift Light" panose="020B0502040204020203" pitchFamily="34" charset="0"/>
            </a:endParaRPr>
          </a:p>
          <a:p>
            <a:pPr marL="0" indent="0">
              <a:buNone/>
            </a:pPr>
            <a:r>
              <a:rPr lang="de-CH" sz="2400" dirty="0">
                <a:solidFill>
                  <a:srgbClr val="6E7474"/>
                </a:solidFill>
                <a:latin typeface="Bahnschrift Light" panose="020B0502040204020203" pitchFamily="34" charset="0"/>
              </a:rPr>
              <a:t>5) ROPE (</a:t>
            </a:r>
            <a:r>
              <a:rPr lang="de-CH" sz="2400" dirty="0" err="1">
                <a:solidFill>
                  <a:srgbClr val="6E7474"/>
                </a:solidFill>
                <a:latin typeface="Bahnschrift Light" panose="020B0502040204020203" pitchFamily="34" charset="0"/>
              </a:rPr>
              <a:t>region</a:t>
            </a:r>
            <a:r>
              <a:rPr lang="de-CH" sz="2400" dirty="0">
                <a:solidFill>
                  <a:srgbClr val="6E7474"/>
                </a:solidFill>
                <a:latin typeface="Bahnschrift Light" panose="020B0502040204020203" pitchFamily="34" charset="0"/>
              </a:rPr>
              <a:t> of </a:t>
            </a:r>
            <a:r>
              <a:rPr lang="de-CH" sz="2400" dirty="0" err="1">
                <a:solidFill>
                  <a:srgbClr val="6E7474"/>
                </a:solidFill>
                <a:latin typeface="Bahnschrift Light" panose="020B0502040204020203" pitchFamily="34" charset="0"/>
              </a:rPr>
              <a:t>practical</a:t>
            </a:r>
            <a:r>
              <a:rPr lang="de-CH" sz="2400" dirty="0">
                <a:solidFill>
                  <a:srgbClr val="6E7474"/>
                </a:solidFill>
                <a:latin typeface="Bahnschrift Light" panose="020B0502040204020203" pitchFamily="34" charset="0"/>
              </a:rPr>
              <a:t> </a:t>
            </a:r>
            <a:r>
              <a:rPr lang="de-CH" sz="2400" dirty="0" err="1">
                <a:solidFill>
                  <a:srgbClr val="6E7474"/>
                </a:solidFill>
                <a:latin typeface="Bahnschrift Light" panose="020B0502040204020203" pitchFamily="34" charset="0"/>
              </a:rPr>
              <a:t>equivalence</a:t>
            </a:r>
            <a:r>
              <a:rPr lang="de-CH" sz="2400" dirty="0">
                <a:solidFill>
                  <a:srgbClr val="6E7474"/>
                </a:solidFill>
                <a:latin typeface="Bahnschrift Light" panose="020B0502040204020203" pitchFamily="34" charset="0"/>
              </a:rPr>
              <a:t> - Region praktischer Äquivalenz)</a:t>
            </a:r>
          </a:p>
          <a:p>
            <a:pPr marL="0" indent="0">
              <a:buNone/>
            </a:pPr>
            <a:endParaRPr lang="de-CH" sz="2400" dirty="0">
              <a:solidFill>
                <a:srgbClr val="6E7474"/>
              </a:solidFill>
              <a:latin typeface="Bahnschrift Light" panose="020B0502040204020203" pitchFamily="34" charset="0"/>
            </a:endParaRPr>
          </a:p>
          <a:p>
            <a:pPr marL="0" indent="0">
              <a:buNone/>
            </a:pPr>
            <a:r>
              <a:rPr lang="de-CH" sz="2400" dirty="0">
                <a:solidFill>
                  <a:srgbClr val="6E7474"/>
                </a:solidFill>
                <a:latin typeface="Bahnschrift Light" panose="020B0502040204020203" pitchFamily="34" charset="0"/>
              </a:rPr>
              <a:t>6) Modellvergleiche</a:t>
            </a: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dirty="0">
              <a:solidFill>
                <a:srgbClr val="6E7474"/>
              </a:solidFill>
              <a:latin typeface="Bahnschrift Light" panose="020B0502040204020203" pitchFamily="34" charset="0"/>
            </a:endParaRPr>
          </a:p>
          <a:p>
            <a:pPr marL="0" indent="0">
              <a:buNone/>
            </a:pPr>
            <a:endParaRPr lang="de-CH" dirty="0">
              <a:solidFill>
                <a:srgbClr val="6E7474"/>
              </a:solidFill>
              <a:latin typeface="Bahnschrift Light" panose="020B0502040204020203" pitchFamily="34" charset="0"/>
            </a:endParaRPr>
          </a:p>
          <a:p>
            <a:pPr marL="0" indent="0">
              <a:buNone/>
            </a:pPr>
            <a:endParaRPr lang="de-CH" dirty="0">
              <a:solidFill>
                <a:srgbClr val="6E7474"/>
              </a:solidFill>
              <a:latin typeface="Bahnschrift Light" panose="020B0502040204020203" pitchFamily="34" charset="0"/>
            </a:endParaRPr>
          </a:p>
          <a:p>
            <a:pPr marL="0" indent="0">
              <a:buNone/>
            </a:pPr>
            <a:endParaRPr lang="de-CH" dirty="0">
              <a:solidFill>
                <a:srgbClr val="6E7474"/>
              </a:solidFill>
              <a:latin typeface="Bahnschrift Light" panose="020B0502040204020203" pitchFamily="34" charset="0"/>
            </a:endParaRPr>
          </a:p>
        </p:txBody>
      </p:sp>
      <p:cxnSp>
        <p:nvCxnSpPr>
          <p:cNvPr id="5" name="Straight Connector 4"/>
          <p:cNvCxnSpPr/>
          <p:nvPr/>
        </p:nvCxnSpPr>
        <p:spPr>
          <a:xfrm>
            <a:off x="420130" y="820162"/>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20130" y="810113"/>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0130" y="166336"/>
            <a:ext cx="942028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Was man mit</a:t>
            </a:r>
            <a:r>
              <a:rPr kumimoji="0" lang="de-CH" sz="2800" b="0" i="0" u="none" strike="noStrike" kern="1200" cap="none" spc="0" normalizeH="0" noProof="0">
                <a:ln>
                  <a:noFill/>
                </a:ln>
                <a:solidFill>
                  <a:srgbClr val="848989"/>
                </a:solidFill>
                <a:effectLst/>
                <a:uLnTx/>
                <a:uFillTx/>
                <a:latin typeface="Bahnschrift SemiBold Condensed" panose="020B0502040204020203" pitchFamily="34" charset="0"/>
                <a:ea typeface="+mn-ea"/>
                <a:cs typeface="+mn-cs"/>
              </a:rPr>
              <a:t> nicht-signifikanten Ergebnisse tun kann</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 Fünf Möglichkeiten</a:t>
            </a:r>
            <a:endPar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endParaRPr>
          </a:p>
        </p:txBody>
      </p:sp>
      <p:sp>
        <p:nvSpPr>
          <p:cNvPr id="8"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03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solidFill>
                  <a:srgbClr val="6E7474"/>
                </a:solidFill>
                <a:latin typeface="Bahnschrift Light" panose="020B0502040204020203" pitchFamily="34" charset="0"/>
                <a:ea typeface="Calibri" panose="020F0502020204030204" pitchFamily="34" charset="0"/>
              </a:rPr>
              <a:t>“Der Lernzugewinn in unserer Intervention war nicht statistisch signifikant, t(49) = 0.64</a:t>
            </a:r>
            <a:r>
              <a:rPr lang="en-US" i="1">
                <a:solidFill>
                  <a:srgbClr val="6E7474"/>
                </a:solidFill>
                <a:latin typeface="Bahnschrift Light" panose="020B0502040204020203" pitchFamily="34" charset="0"/>
                <a:ea typeface="Calibri" panose="020F0502020204030204" pitchFamily="34" charset="0"/>
              </a:rPr>
              <a:t>, p </a:t>
            </a:r>
            <a:r>
              <a:rPr lang="en-US">
                <a:solidFill>
                  <a:srgbClr val="6E7474"/>
                </a:solidFill>
                <a:latin typeface="Bahnschrift Light" panose="020B0502040204020203" pitchFamily="34" charset="0"/>
                <a:ea typeface="Calibri" panose="020F0502020204030204" pitchFamily="34" charset="0"/>
              </a:rPr>
              <a:t>= .524, </a:t>
            </a:r>
            <a:r>
              <a:rPr lang="en-US" u="sng">
                <a:solidFill>
                  <a:srgbClr val="6E7474"/>
                </a:solidFill>
                <a:latin typeface="Bahnschrift Light" panose="020B0502040204020203" pitchFamily="34" charset="0"/>
                <a:ea typeface="Calibri" panose="020F0502020204030204" pitchFamily="34" charset="0"/>
              </a:rPr>
              <a:t>was bedeutet, dass die vorliegenden Daten keine Schlussfolgerungen über Hypothese B zulassen.” </a:t>
            </a:r>
          </a:p>
          <a:p>
            <a:pPr marL="0" indent="0">
              <a:buNone/>
            </a:pPr>
            <a:endParaRPr lang="en-US" u="sng">
              <a:solidFill>
                <a:srgbClr val="6E7474"/>
              </a:solidFill>
              <a:latin typeface="Bahnschrift Light" panose="020B0502040204020203" pitchFamily="34" charset="0"/>
            </a:endParaRPr>
          </a:p>
          <a:p>
            <a:pPr marL="0" indent="0">
              <a:buNone/>
            </a:pPr>
            <a:r>
              <a:rPr lang="en-US" i="1">
                <a:solidFill>
                  <a:srgbClr val="6E7474"/>
                </a:solidFill>
                <a:latin typeface="Bahnschrift Light" panose="020B0502040204020203" pitchFamily="34" charset="0"/>
              </a:rPr>
              <a:t>...wir sind so klug als wie zuvor.</a:t>
            </a:r>
          </a:p>
          <a:p>
            <a:pPr marL="0" indent="0">
              <a:buNone/>
            </a:pPr>
            <a:r>
              <a:rPr lang="en-US">
                <a:solidFill>
                  <a:srgbClr val="6E7474"/>
                </a:solidFill>
                <a:latin typeface="Bahnschrift Light" panose="020B0502040204020203" pitchFamily="34" charset="0"/>
              </a:rPr>
              <a:t>(wobei dies unter Nullhypothesen-Signifikanztestung die korrekte Vorgangsweise ist!)</a:t>
            </a:r>
            <a:endParaRPr lang="de-CH" dirty="0">
              <a:solidFill>
                <a:srgbClr val="6E7474"/>
              </a:solidFill>
              <a:latin typeface="Bahnschrift Light" panose="020B0502040204020203" pitchFamily="34" charset="0"/>
            </a:endParaRPr>
          </a:p>
          <a:p>
            <a:pPr marL="0" indent="0">
              <a:buNone/>
            </a:pPr>
            <a:endParaRPr lang="de-CH" dirty="0">
              <a:solidFill>
                <a:srgbClr val="6E7474"/>
              </a:solidFill>
              <a:latin typeface="Bahnschrift Light" panose="020B0502040204020203" pitchFamily="34" charset="0"/>
            </a:endParaRPr>
          </a:p>
        </p:txBody>
      </p:sp>
      <p:cxnSp>
        <p:nvCxnSpPr>
          <p:cNvPr id="5" name="Straight Connector 4"/>
          <p:cNvCxnSpPr/>
          <p:nvPr/>
        </p:nvCxnSpPr>
        <p:spPr>
          <a:xfrm>
            <a:off x="420130" y="820162"/>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20130" y="810113"/>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0130" y="166336"/>
            <a:ext cx="9204262" cy="523220"/>
          </a:xfrm>
          <a:prstGeom prst="rect">
            <a:avLst/>
          </a:prstGeom>
          <a:noFill/>
        </p:spPr>
        <p:txBody>
          <a:bodyPr wrap="square" rtlCol="0">
            <a:spAutoFit/>
          </a:bodyPr>
          <a:lstStyle/>
          <a:p>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1</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 </a:t>
            </a:r>
            <a:r>
              <a:rPr lang="de-CH" sz="2800">
                <a:solidFill>
                  <a:srgbClr val="6E7474"/>
                </a:solidFill>
                <a:latin typeface="Bahnschrift Light" panose="020B0502040204020203" pitchFamily="34" charset="0"/>
              </a:rPr>
              <a:t>Einfach angeben, dass die Evidenz uneindeutig ist</a:t>
            </a:r>
          </a:p>
        </p:txBody>
      </p:sp>
      <p:sp>
        <p:nvSpPr>
          <p:cNvPr id="8"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152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hteck 6"/>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3"/>
          <p:cNvSpPr txBox="1">
            <a:spLocks/>
          </p:cNvSpPr>
          <p:nvPr/>
        </p:nvSpPr>
        <p:spPr>
          <a:xfrm>
            <a:off x="188844" y="1660377"/>
            <a:ext cx="11673508" cy="4253405"/>
          </a:xfrm>
          <a:prstGeom prst="rect">
            <a:avLst/>
          </a:prstGeom>
          <a:solidFill>
            <a:schemeClr val="tx1"/>
          </a:solidFill>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rPr>
              <a:t>Auf geht’s! Wir...</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endParaRPr>
          </a:p>
          <a:p>
            <a:pPr marL="0" marR="0" lvl="0" indent="0" algn="l" defTabSz="914400" rtl="0" eaLnBrk="1" fontAlgn="auto" latinLnBrk="0" hangingPunct="1">
              <a:lnSpc>
                <a:spcPct val="90000"/>
              </a:lnSpc>
              <a:spcBef>
                <a:spcPct val="0"/>
              </a:spcBef>
              <a:spcAft>
                <a:spcPts val="1200"/>
              </a:spcAft>
              <a:buClrTx/>
              <a:buSzTx/>
              <a:buFontTx/>
              <a:buNone/>
              <a:tabLst/>
              <a:defRPr/>
            </a:pPr>
            <a:r>
              <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rPr>
              <a:t>...(1) erkunden das Problem nicht-signifikanter p-Werte,</a:t>
            </a:r>
          </a:p>
          <a:p>
            <a:pPr marL="0" marR="0" lvl="0" indent="0" algn="l" defTabSz="914400" rtl="0" eaLnBrk="1" fontAlgn="auto" latinLnBrk="0" hangingPunct="1">
              <a:lnSpc>
                <a:spcPct val="90000"/>
              </a:lnSpc>
              <a:spcBef>
                <a:spcPct val="0"/>
              </a:spcBef>
              <a:spcAft>
                <a:spcPts val="1200"/>
              </a:spcAft>
              <a:buClrTx/>
              <a:buSzTx/>
              <a:buFontTx/>
              <a:buNone/>
              <a:tabLst/>
              <a:defRPr/>
            </a:pPr>
            <a:br>
              <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rPr>
            </a:br>
            <a:r>
              <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rPr>
              <a:t>...und (2) was ein (nicht-signifikanter) p-Wert wirklich bedeutet,</a:t>
            </a:r>
          </a:p>
          <a:p>
            <a:pPr marL="0" marR="0" lvl="0" indent="0" algn="l" defTabSz="914400" rtl="0" eaLnBrk="1" fontAlgn="auto" latinLnBrk="0" hangingPunct="1">
              <a:lnSpc>
                <a:spcPct val="90000"/>
              </a:lnSpc>
              <a:spcBef>
                <a:spcPct val="0"/>
              </a:spcBef>
              <a:spcAft>
                <a:spcPts val="1200"/>
              </a:spcAft>
              <a:buClrTx/>
              <a:buSzTx/>
              <a:buFontTx/>
              <a:buNone/>
              <a:tabLst/>
              <a:defRPr/>
            </a:pPr>
            <a:endPar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endParaRPr>
          </a:p>
          <a:p>
            <a:pPr marL="0" marR="0" lvl="0" indent="0" algn="l" defTabSz="914400" rtl="0" eaLnBrk="1" fontAlgn="auto" latinLnBrk="0" hangingPunct="1">
              <a:lnSpc>
                <a:spcPct val="90000"/>
              </a:lnSpc>
              <a:spcBef>
                <a:spcPct val="0"/>
              </a:spcBef>
              <a:spcAft>
                <a:spcPts val="1200"/>
              </a:spcAft>
              <a:buClrTx/>
              <a:buSzTx/>
              <a:buFontTx/>
              <a:buNone/>
              <a:tabLst/>
              <a:defRPr/>
            </a:pPr>
            <a:r>
              <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rPr>
              <a:t>...um (3) 6 Optionen </a:t>
            </a:r>
            <a:r>
              <a:rPr lang="de-CH" dirty="0">
                <a:solidFill>
                  <a:srgbClr val="35AAE1"/>
                </a:solidFill>
                <a:latin typeface="Bahnschrift SemiBold Condensed" panose="020B0502040204020203" pitchFamily="34" charset="0"/>
              </a:rPr>
              <a:t>abzuleiten, wie wir mit nicht-signifikanten Ergebnissen umgehen können (und diese informativ machen)</a:t>
            </a:r>
            <a:endPar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endParaRPr>
          </a:p>
        </p:txBody>
      </p:sp>
    </p:spTree>
    <p:extLst>
      <p:ext uri="{BB962C8B-B14F-4D97-AF65-F5344CB8AC3E}">
        <p14:creationId xmlns:p14="http://schemas.microsoft.com/office/powerpoint/2010/main" val="91525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611" y="1225898"/>
            <a:ext cx="11122167" cy="5345723"/>
          </a:xfrm>
        </p:spPr>
        <p:txBody>
          <a:bodyPr>
            <a:normAutofit lnSpcReduction="10000"/>
          </a:bodyPr>
          <a:lstStyle/>
          <a:p>
            <a:r>
              <a:rPr lang="de-CH" sz="2000">
                <a:solidFill>
                  <a:srgbClr val="6E7474"/>
                </a:solidFill>
                <a:latin typeface="Bahnschrift Light" panose="020B0502040204020203" pitchFamily="34" charset="0"/>
              </a:rPr>
              <a:t>Effektgrössen informieren uns über die Grösse eines Effektes</a:t>
            </a:r>
            <a:endParaRPr lang="de-CH" sz="2000" strike="sngStrike" dirty="0">
              <a:solidFill>
                <a:srgbClr val="6E7474"/>
              </a:solidFill>
              <a:latin typeface="Bahnschrift Light" panose="020B0502040204020203" pitchFamily="34" charset="0"/>
            </a:endParaRPr>
          </a:p>
          <a:p>
            <a:r>
              <a:rPr lang="de-CH" sz="2000">
                <a:solidFill>
                  <a:srgbClr val="6E7474"/>
                </a:solidFill>
                <a:latin typeface="Bahnschrift Light" panose="020B0502040204020203" pitchFamily="34" charset="0"/>
              </a:rPr>
              <a:t>Es gibt nicht nur </a:t>
            </a:r>
            <a:r>
              <a:rPr lang="de-CH" sz="2000" dirty="0" err="1">
                <a:solidFill>
                  <a:srgbClr val="6E7474"/>
                </a:solidFill>
                <a:latin typeface="Bahnschrift Light" panose="020B0502040204020203" pitchFamily="34" charset="0"/>
              </a:rPr>
              <a:t>Cohen’s</a:t>
            </a:r>
            <a:r>
              <a:rPr lang="de-CH" sz="2000" dirty="0">
                <a:solidFill>
                  <a:srgbClr val="6E7474"/>
                </a:solidFill>
                <a:latin typeface="Bahnschrift Light" panose="020B0502040204020203" pitchFamily="34" charset="0"/>
              </a:rPr>
              <a:t> </a:t>
            </a:r>
            <a:r>
              <a:rPr lang="de-CH" sz="2000" i="1" dirty="0">
                <a:solidFill>
                  <a:srgbClr val="6E7474"/>
                </a:solidFill>
                <a:latin typeface="Bahnschrift Light" panose="020B0502040204020203" pitchFamily="34" charset="0"/>
              </a:rPr>
              <a:t>d</a:t>
            </a:r>
            <a:r>
              <a:rPr lang="de-CH" sz="2000" dirty="0">
                <a:solidFill>
                  <a:srgbClr val="6E7474"/>
                </a:solidFill>
                <a:latin typeface="Bahnschrift Light" panose="020B0502040204020203" pitchFamily="34" charset="0"/>
              </a:rPr>
              <a:t>, </a:t>
            </a:r>
            <a:r>
              <a:rPr lang="de-CH" sz="2000" i="1">
                <a:solidFill>
                  <a:srgbClr val="6E7474"/>
                </a:solidFill>
                <a:latin typeface="Bahnschrift Light" panose="020B0502040204020203" pitchFamily="34" charset="0"/>
              </a:rPr>
              <a:t>r</a:t>
            </a:r>
            <a:r>
              <a:rPr lang="de-CH" sz="2000">
                <a:solidFill>
                  <a:srgbClr val="6E7474"/>
                </a:solidFill>
                <a:latin typeface="Bahnschrift Light" panose="020B0502040204020203" pitchFamily="34" charset="0"/>
              </a:rPr>
              <a:t> </a:t>
            </a:r>
            <a:r>
              <a:rPr lang="de-CH" sz="2000" dirty="0" err="1">
                <a:solidFill>
                  <a:srgbClr val="6E7474"/>
                </a:solidFill>
                <a:latin typeface="Bahnschrift Light" panose="020B0502040204020203" pitchFamily="34" charset="0"/>
              </a:rPr>
              <a:t>u</a:t>
            </a:r>
            <a:r>
              <a:rPr lang="de-CH" sz="2000">
                <a:solidFill>
                  <a:srgbClr val="6E7474"/>
                </a:solidFill>
                <a:latin typeface="Bahnschrift Light" panose="020B0502040204020203" pitchFamily="34" charset="0"/>
              </a:rPr>
              <a:t>nd </a:t>
            </a:r>
            <a:r>
              <a:rPr lang="el-GR" sz="2000" dirty="0">
                <a:solidFill>
                  <a:srgbClr val="6E7474"/>
                </a:solidFill>
                <a:latin typeface="Bahnschrift Light" panose="020B0502040204020203" pitchFamily="34" charset="0"/>
              </a:rPr>
              <a:t>η</a:t>
            </a:r>
            <a:r>
              <a:rPr lang="de-CH" sz="2000" baseline="30000" dirty="0">
                <a:solidFill>
                  <a:srgbClr val="6E7474"/>
                </a:solidFill>
                <a:latin typeface="Bahnschrift Light" panose="020B0502040204020203" pitchFamily="34" charset="0"/>
              </a:rPr>
              <a:t>2</a:t>
            </a:r>
            <a:r>
              <a:rPr lang="de-CH" sz="2000" dirty="0">
                <a:solidFill>
                  <a:srgbClr val="6E7474"/>
                </a:solidFill>
                <a:latin typeface="Bahnschrift Light" panose="020B0502040204020203" pitchFamily="34" charset="0"/>
              </a:rPr>
              <a:t>: </a:t>
            </a:r>
            <a:r>
              <a:rPr lang="de-CH" sz="1700" dirty="0">
                <a:solidFill>
                  <a:srgbClr val="6E7474"/>
                </a:solidFill>
                <a:latin typeface="Bahnschrift Light" panose="020B0502040204020203" pitchFamily="34" charset="0"/>
                <a:hlinkClick r:id="rId3"/>
              </a:rPr>
              <a:t>https://easystats.github.io/effectsize/articles/interpret.html</a:t>
            </a:r>
            <a:endParaRPr lang="de-CH" sz="1700" dirty="0">
              <a:solidFill>
                <a:srgbClr val="6E7474"/>
              </a:solidFill>
              <a:latin typeface="Bahnschrift Light" panose="020B0502040204020203" pitchFamily="34" charset="0"/>
            </a:endParaRPr>
          </a:p>
          <a:p>
            <a:endParaRPr lang="de-CH" sz="2000" dirty="0">
              <a:solidFill>
                <a:srgbClr val="6E7474"/>
              </a:solidFill>
              <a:latin typeface="Bahnschrift Light" panose="020B0502040204020203" pitchFamily="34" charset="0"/>
            </a:endParaRPr>
          </a:p>
          <a:p>
            <a:endParaRPr lang="de-CH" sz="2000" dirty="0">
              <a:solidFill>
                <a:srgbClr val="6E7474"/>
              </a:solidFill>
              <a:latin typeface="Bahnschrift Light" panose="020B0502040204020203" pitchFamily="34" charset="0"/>
            </a:endParaRPr>
          </a:p>
          <a:p>
            <a:endParaRPr lang="de-CH" sz="2000" dirty="0">
              <a:solidFill>
                <a:srgbClr val="6E7474"/>
              </a:solidFill>
              <a:latin typeface="Bahnschrift Light" panose="020B0502040204020203" pitchFamily="34" charset="0"/>
            </a:endParaRPr>
          </a:p>
          <a:p>
            <a:endParaRPr lang="de-CH" sz="2000" dirty="0">
              <a:solidFill>
                <a:srgbClr val="6E7474"/>
              </a:solidFill>
              <a:latin typeface="Bahnschrift Light" panose="020B0502040204020203" pitchFamily="34" charset="0"/>
            </a:endParaRPr>
          </a:p>
          <a:p>
            <a:r>
              <a:rPr lang="de-CH" sz="2000">
                <a:solidFill>
                  <a:srgbClr val="6E7474"/>
                </a:solidFill>
                <a:latin typeface="Bahnschrift Light" panose="020B0502040204020203" pitchFamily="34" charset="0"/>
              </a:rPr>
              <a:t>Wir könnten schreiben:</a:t>
            </a:r>
            <a:endParaRPr lang="de-CH" sz="2000" dirty="0">
              <a:solidFill>
                <a:srgbClr val="6E7474"/>
              </a:solidFill>
              <a:latin typeface="Bahnschrift Light" panose="020B0502040204020203" pitchFamily="34" charset="0"/>
            </a:endParaRPr>
          </a:p>
          <a:p>
            <a:pPr marL="0" indent="0">
              <a:buNone/>
            </a:pPr>
            <a:r>
              <a:rPr lang="de-CH" sz="2000">
                <a:solidFill>
                  <a:srgbClr val="6E7474"/>
                </a:solidFill>
                <a:latin typeface="Bahnschrift Light" panose="020B0502040204020203" pitchFamily="34" charset="0"/>
                <a:ea typeface="Calibri" panose="020F0502020204030204" pitchFamily="34" charset="0"/>
              </a:rPr>
              <a:t>"Unter Unterrichtsmethode B gab es keine statistisch signifikanten Lernzugewinne, </a:t>
            </a:r>
            <a:r>
              <a:rPr lang="en-US" sz="2000" i="1">
                <a:solidFill>
                  <a:srgbClr val="6E7474"/>
                </a:solidFill>
                <a:latin typeface="Bahnschrift Light" panose="020B0502040204020203" pitchFamily="34" charset="0"/>
                <a:ea typeface="Calibri" panose="020F0502020204030204" pitchFamily="34" charset="0"/>
              </a:rPr>
              <a:t>t</a:t>
            </a:r>
            <a:r>
              <a:rPr lang="en-US" sz="2000">
                <a:solidFill>
                  <a:srgbClr val="6E7474"/>
                </a:solidFill>
                <a:latin typeface="Bahnschrift Light" panose="020B0502040204020203" pitchFamily="34" charset="0"/>
                <a:ea typeface="Calibri" panose="020F0502020204030204" pitchFamily="34" charset="0"/>
              </a:rPr>
              <a:t>(49) = 0.64</a:t>
            </a:r>
            <a:r>
              <a:rPr lang="en-US" sz="2000" i="1">
                <a:solidFill>
                  <a:srgbClr val="6E7474"/>
                </a:solidFill>
                <a:latin typeface="Bahnschrift Light" panose="020B0502040204020203" pitchFamily="34" charset="0"/>
                <a:ea typeface="Calibri" panose="020F0502020204030204" pitchFamily="34" charset="0"/>
              </a:rPr>
              <a:t>, p = </a:t>
            </a:r>
            <a:r>
              <a:rPr lang="en-US" sz="2000">
                <a:solidFill>
                  <a:srgbClr val="6E7474"/>
                </a:solidFill>
                <a:latin typeface="Bahnschrift Light" panose="020B0502040204020203" pitchFamily="34" charset="0"/>
                <a:ea typeface="Calibri" panose="020F0502020204030204" pitchFamily="34" charset="0"/>
              </a:rPr>
              <a:t>.524</a:t>
            </a:r>
            <a:r>
              <a:rPr lang="en-US" sz="2000" i="1">
                <a:solidFill>
                  <a:srgbClr val="6E7474"/>
                </a:solidFill>
                <a:latin typeface="Bahnschrift Light" panose="020B0502040204020203" pitchFamily="34" charset="0"/>
                <a:ea typeface="Calibri" panose="020F0502020204030204" pitchFamily="34" charset="0"/>
              </a:rPr>
              <a:t>, </a:t>
            </a:r>
            <a:r>
              <a:rPr lang="en-US" sz="2000">
                <a:solidFill>
                  <a:srgbClr val="6E7474"/>
                </a:solidFill>
                <a:latin typeface="Bahnschrift Light" panose="020B0502040204020203" pitchFamily="34" charset="0"/>
                <a:ea typeface="Calibri" panose="020F0502020204030204" pitchFamily="34" charset="0"/>
              </a:rPr>
              <a:t>mit einer geschätzten Effektgrösse von </a:t>
            </a:r>
            <a:r>
              <a:rPr lang="de-CH" sz="2000">
                <a:solidFill>
                  <a:srgbClr val="6E7474"/>
                </a:solidFill>
                <a:latin typeface="Bahnschrift Light" panose="020B0502040204020203" pitchFamily="34" charset="0"/>
                <a:ea typeface="Calibri" panose="020F0502020204030204" pitchFamily="34" charset="0"/>
              </a:rPr>
              <a:t>Cohen's </a:t>
            </a:r>
            <a:r>
              <a:rPr lang="de-CH" sz="2000" i="1">
                <a:solidFill>
                  <a:srgbClr val="6E7474"/>
                </a:solidFill>
                <a:latin typeface="Bahnschrift Light" panose="020B0502040204020203" pitchFamily="34" charset="0"/>
                <a:ea typeface="Calibri" panose="020F0502020204030204" pitchFamily="34" charset="0"/>
              </a:rPr>
              <a:t>d</a:t>
            </a:r>
            <a:r>
              <a:rPr lang="de-CH" sz="2000">
                <a:solidFill>
                  <a:srgbClr val="6E7474"/>
                </a:solidFill>
                <a:latin typeface="Bahnschrift Light" panose="020B0502040204020203" pitchFamily="34" charset="0"/>
                <a:ea typeface="Calibri" panose="020F0502020204030204" pitchFamily="34" charset="0"/>
              </a:rPr>
              <a:t> = 0.09, CI90[-0.15; 0.33</a:t>
            </a:r>
            <a:r>
              <a:rPr lang="de-DE" altLang="de-DE" sz="2000">
                <a:solidFill>
                  <a:srgbClr val="6E7474"/>
                </a:solidFill>
                <a:latin typeface="Bahnschrift Light" panose="020B0502040204020203" pitchFamily="34" charset="0"/>
                <a:ea typeface="Calibri" panose="020F0502020204030204" pitchFamily="34" charset="0"/>
              </a:rPr>
              <a:t>]). Es handelt sich also um einen kleinen Effekt."</a:t>
            </a:r>
          </a:p>
          <a:p>
            <a:pPr marL="0" indent="0">
              <a:buNone/>
            </a:pPr>
            <a:endParaRPr lang="de-DE" sz="2000">
              <a:solidFill>
                <a:srgbClr val="6E7474"/>
              </a:solidFill>
              <a:latin typeface="Bahnschrift Light" panose="020B0502040204020203" pitchFamily="34" charset="0"/>
              <a:ea typeface="Calibri" panose="020F0502020204030204" pitchFamily="34" charset="0"/>
            </a:endParaRPr>
          </a:p>
          <a:p>
            <a:pPr marL="0" indent="0">
              <a:buNone/>
            </a:pPr>
            <a:r>
              <a:rPr lang="de-DE" sz="2000" i="1">
                <a:solidFill>
                  <a:srgbClr val="6E7474"/>
                </a:solidFill>
                <a:latin typeface="Bahnschrift Light" panose="020B0502040204020203" pitchFamily="34" charset="0"/>
                <a:ea typeface="Calibri" panose="020F0502020204030204" pitchFamily="34" charset="0"/>
              </a:rPr>
              <a:t>Wie können wir diese Effektgrösse interpretieren?</a:t>
            </a:r>
          </a:p>
          <a:p>
            <a:pPr marL="0" indent="0">
              <a:buNone/>
            </a:pPr>
            <a:endParaRPr lang="de-DE" sz="2000" i="1">
              <a:solidFill>
                <a:srgbClr val="6E7474"/>
              </a:solidFill>
              <a:latin typeface="Bahnschrift Light" panose="020B0502040204020203" pitchFamily="34" charset="0"/>
              <a:ea typeface="Calibri" panose="020F0502020204030204" pitchFamily="34" charset="0"/>
            </a:endParaRPr>
          </a:p>
          <a:p>
            <a:pPr marL="0" indent="0">
              <a:buNone/>
            </a:pPr>
            <a:r>
              <a:rPr lang="de-DE" sz="2000" i="1">
                <a:solidFill>
                  <a:srgbClr val="6E7474"/>
                </a:solidFill>
                <a:latin typeface="Bahnschrift Light" panose="020B0502040204020203" pitchFamily="34" charset="0"/>
                <a:ea typeface="Calibri" panose="020F0502020204030204" pitchFamily="34" charset="0"/>
              </a:rPr>
              <a:t>d </a:t>
            </a:r>
            <a:r>
              <a:rPr lang="en-US" sz="2000">
                <a:solidFill>
                  <a:srgbClr val="6E7474"/>
                </a:solidFill>
                <a:latin typeface="Bahnschrift Light" panose="020B0502040204020203" pitchFamily="34" charset="0"/>
                <a:ea typeface="Calibri" panose="020F0502020204030204" pitchFamily="34" charset="0"/>
              </a:rPr>
              <a:t>= </a:t>
            </a:r>
            <a:r>
              <a:rPr lang="de-DE" sz="2000">
                <a:solidFill>
                  <a:srgbClr val="6E7474"/>
                </a:solidFill>
                <a:latin typeface="Bahnschrift Light" panose="020B0502040204020203" pitchFamily="34" charset="0"/>
                <a:ea typeface="Calibri" panose="020F0502020204030204" pitchFamily="34" charset="0"/>
              </a:rPr>
              <a:t>0.20 ist ein kleiner Effekt, </a:t>
            </a:r>
            <a:r>
              <a:rPr lang="de-DE" sz="2000" i="1">
                <a:solidFill>
                  <a:srgbClr val="6E7474"/>
                </a:solidFill>
                <a:latin typeface="Bahnschrift Light" panose="020B0502040204020203" pitchFamily="34" charset="0"/>
                <a:ea typeface="Calibri" panose="020F0502020204030204" pitchFamily="34" charset="0"/>
              </a:rPr>
              <a:t>d </a:t>
            </a:r>
            <a:r>
              <a:rPr lang="de-DE" sz="2000">
                <a:solidFill>
                  <a:srgbClr val="6E7474"/>
                </a:solidFill>
                <a:latin typeface="Bahnschrift Light" panose="020B0502040204020203" pitchFamily="34" charset="0"/>
                <a:ea typeface="Calibri" panose="020F0502020204030204" pitchFamily="34" charset="0"/>
              </a:rPr>
              <a:t>= 0.50 ein mittelgrosser und </a:t>
            </a:r>
            <a:r>
              <a:rPr lang="de-DE" sz="2000" i="1">
                <a:solidFill>
                  <a:srgbClr val="6E7474"/>
                </a:solidFill>
                <a:latin typeface="Bahnschrift Light" panose="020B0502040204020203" pitchFamily="34" charset="0"/>
                <a:ea typeface="Calibri" panose="020F0502020204030204" pitchFamily="34" charset="0"/>
              </a:rPr>
              <a:t>d </a:t>
            </a:r>
            <a:r>
              <a:rPr lang="de-DE" sz="2000">
                <a:solidFill>
                  <a:srgbClr val="6E7474"/>
                </a:solidFill>
                <a:latin typeface="Bahnschrift Light" panose="020B0502040204020203" pitchFamily="34" charset="0"/>
                <a:ea typeface="Calibri" panose="020F0502020204030204" pitchFamily="34" charset="0"/>
              </a:rPr>
              <a:t>= 0.80 ein grosser Effekt.</a:t>
            </a:r>
          </a:p>
          <a:p>
            <a:pPr marL="0" indent="0">
              <a:buNone/>
            </a:pPr>
            <a:r>
              <a:rPr lang="de-DE" sz="2000">
                <a:solidFill>
                  <a:srgbClr val="6E7474"/>
                </a:solidFill>
                <a:latin typeface="Bahnschrift Light" panose="020B0502040204020203" pitchFamily="34" charset="0"/>
                <a:ea typeface="Calibri" panose="020F0502020204030204" pitchFamily="34" charset="0"/>
              </a:rPr>
              <a:t>Aber: Manchmal sind auch kleinere oder gr</a:t>
            </a:r>
            <a:r>
              <a:rPr lang="de-CH" sz="2000">
                <a:solidFill>
                  <a:srgbClr val="6E7474"/>
                </a:solidFill>
                <a:latin typeface="Bahnschrift Light" panose="020B0502040204020203" pitchFamily="34" charset="0"/>
                <a:ea typeface="Calibri" panose="020F0502020204030204" pitchFamily="34" charset="0"/>
              </a:rPr>
              <a:t>össere Effekte zu erwarten!</a:t>
            </a:r>
            <a:endParaRPr lang="de-CH" sz="2000" dirty="0">
              <a:solidFill>
                <a:srgbClr val="6E7474"/>
              </a:solidFill>
              <a:latin typeface="Bahnschrift Light" panose="020B0502040204020203" pitchFamily="34" charset="0"/>
              <a:ea typeface="Calibri" panose="020F0502020204030204" pitchFamily="34" charset="0"/>
            </a:endParaRPr>
          </a:p>
          <a:p>
            <a:pPr marL="0" indent="0">
              <a:buNone/>
            </a:pPr>
            <a:endParaRPr lang="de-CH" sz="2000" dirty="0">
              <a:solidFill>
                <a:srgbClr val="6E7474"/>
              </a:solidFill>
              <a:latin typeface="Bahnschrift Light" panose="020B0502040204020203" pitchFamily="34" charset="0"/>
            </a:endParaRPr>
          </a:p>
          <a:p>
            <a:pPr marL="0" indent="0">
              <a:buNone/>
            </a:pPr>
            <a:endParaRPr lang="de-CH" sz="2000" dirty="0">
              <a:solidFill>
                <a:srgbClr val="6E7474"/>
              </a:solidFill>
              <a:latin typeface="Bahnschrift Light" panose="020B0502040204020203" pitchFamily="34" charset="0"/>
            </a:endParaRPr>
          </a:p>
        </p:txBody>
      </p:sp>
      <p:sp>
        <p:nvSpPr>
          <p:cNvPr id="6" name="TextBox 5"/>
          <p:cNvSpPr txBox="1"/>
          <p:nvPr/>
        </p:nvSpPr>
        <p:spPr>
          <a:xfrm>
            <a:off x="4811837" y="2658201"/>
            <a:ext cx="3798763" cy="1200329"/>
          </a:xfrm>
          <a:prstGeom prst="rect">
            <a:avLst/>
          </a:prstGeom>
          <a:solidFill>
            <a:srgbClr val="35AAE1"/>
          </a:solidFill>
          <a:ln>
            <a:solidFill>
              <a:srgbClr val="84898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a:ln>
                  <a:noFill/>
                </a:ln>
                <a:solidFill>
                  <a:prstClr val="white"/>
                </a:solidFill>
                <a:effectLst/>
                <a:uLnTx/>
                <a:uFillTx/>
                <a:latin typeface="Bahnschrift Light" panose="020B0502040204020203" pitchFamily="34" charset="0"/>
                <a:ea typeface="+mn-ea"/>
                <a:cs typeface="+mn-cs"/>
              </a:rPr>
              <a:t>Ein </a:t>
            </a:r>
            <a:r>
              <a:rPr kumimoji="0" lang="de-CH" sz="1800" b="1" i="0" u="none" strike="noStrike" kern="1200" cap="none" spc="0" normalizeH="0" baseline="0" noProof="0" dirty="0">
                <a:ln>
                  <a:noFill/>
                </a:ln>
                <a:solidFill>
                  <a:prstClr val="white"/>
                </a:solidFill>
                <a:effectLst/>
                <a:uLnTx/>
                <a:uFillTx/>
                <a:latin typeface="Bahnschrift Light" panose="020B0502040204020203" pitchFamily="34" charset="0"/>
                <a:ea typeface="+mn-ea"/>
                <a:cs typeface="+mn-cs"/>
              </a:rPr>
              <a:t>95%-</a:t>
            </a:r>
            <a:r>
              <a:rPr kumimoji="0" lang="de-CH" sz="1800" b="1" i="0" u="none" strike="noStrike" kern="1200" cap="none" spc="0" normalizeH="0" baseline="0" noProof="0">
                <a:ln>
                  <a:noFill/>
                </a:ln>
                <a:solidFill>
                  <a:prstClr val="white"/>
                </a:solidFill>
                <a:effectLst/>
                <a:uLnTx/>
                <a:uFillTx/>
                <a:latin typeface="Bahnschrift Light" panose="020B0502040204020203" pitchFamily="34" charset="0"/>
                <a:ea typeface="+mn-ea"/>
                <a:cs typeface="+mn-cs"/>
              </a:rPr>
              <a:t>CI bedeutet:</a:t>
            </a:r>
            <a:endParaRPr kumimoji="0" lang="de-CH" sz="1800" b="1" i="0" u="none" strike="noStrike" kern="1200" cap="none" spc="0" normalizeH="0" baseline="0" noProof="0" dirty="0">
              <a:ln>
                <a:noFill/>
              </a:ln>
              <a:solidFill>
                <a:prstClr val="white"/>
              </a:solidFill>
              <a:effectLst/>
              <a:uLnTx/>
              <a:uFillTx/>
              <a:latin typeface="Bahnschrift Ligh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Bahnschrift Light" panose="020B0502040204020203" pitchFamily="34" charset="0"/>
                <a:ea typeface="+mn-ea"/>
                <a:cs typeface="+mn-cs"/>
              </a:rPr>
              <a:t>In 95</a:t>
            </a:r>
            <a:r>
              <a:rPr kumimoji="0" lang="de-CH" sz="1800" b="0" i="0" u="none" strike="noStrike" kern="1200" cap="none" spc="0" normalizeH="0" baseline="0" noProof="0">
                <a:ln>
                  <a:noFill/>
                </a:ln>
                <a:solidFill>
                  <a:prstClr val="white"/>
                </a:solidFill>
                <a:effectLst/>
                <a:uLnTx/>
                <a:uFillTx/>
                <a:latin typeface="Bahnschrift Light" panose="020B0502040204020203" pitchFamily="34" charset="0"/>
                <a:ea typeface="+mn-ea"/>
                <a:cs typeface="+mn-cs"/>
              </a:rPr>
              <a:t>% der Fälle wird das Konfidenzinterall</a:t>
            </a:r>
            <a:r>
              <a:rPr kumimoji="0" lang="de-CH" sz="1800" b="0" i="0" u="none" strike="noStrike" kern="1200" cap="none" spc="0" normalizeH="0" noProof="0">
                <a:ln>
                  <a:noFill/>
                </a:ln>
                <a:solidFill>
                  <a:prstClr val="white"/>
                </a:solidFill>
                <a:effectLst/>
                <a:uLnTx/>
                <a:uFillTx/>
                <a:latin typeface="Bahnschrift Light" panose="020B0502040204020203" pitchFamily="34" charset="0"/>
                <a:ea typeface="+mn-ea"/>
                <a:cs typeface="+mn-cs"/>
              </a:rPr>
              <a:t> den wahren Populationsparameter beinhalten.</a:t>
            </a:r>
            <a:endParaRPr kumimoji="0" lang="de-CH" sz="1800" b="0" i="0" u="none" strike="noStrike" kern="1200" cap="none" spc="0" normalizeH="0" baseline="0" noProof="0" dirty="0">
              <a:ln>
                <a:noFill/>
              </a:ln>
              <a:solidFill>
                <a:prstClr val="white"/>
              </a:solidFill>
              <a:effectLst/>
              <a:uLnTx/>
              <a:uFillTx/>
              <a:latin typeface="Bahnschrift Light" panose="020B0502040204020203" pitchFamily="34" charset="0"/>
              <a:ea typeface="+mn-ea"/>
              <a:cs typeface="+mn-cs"/>
            </a:endParaRPr>
          </a:p>
        </p:txBody>
      </p:sp>
      <p:cxnSp>
        <p:nvCxnSpPr>
          <p:cNvPr id="5" name="Straight Connector 4"/>
          <p:cNvCxnSpPr/>
          <p:nvPr/>
        </p:nvCxnSpPr>
        <p:spPr>
          <a:xfrm>
            <a:off x="420130" y="820162"/>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0130" y="810113"/>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0130" y="166336"/>
            <a:ext cx="596390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2</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 Effektgrössen (und Konfidenzintervalle)</a:t>
            </a:r>
            <a:endPar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endParaRPr>
          </a:p>
        </p:txBody>
      </p:sp>
      <p:cxnSp>
        <p:nvCxnSpPr>
          <p:cNvPr id="9" name="Straight Connector 8"/>
          <p:cNvCxnSpPr/>
          <p:nvPr/>
        </p:nvCxnSpPr>
        <p:spPr>
          <a:xfrm>
            <a:off x="420130" y="810114"/>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4017" y="2713041"/>
            <a:ext cx="2857081" cy="1171106"/>
          </a:xfrm>
          <a:prstGeom prst="rect">
            <a:avLst/>
          </a:prstGeom>
        </p:spPr>
      </p:pic>
      <p:sp>
        <p:nvSpPr>
          <p:cNvPr id="13" name="Rectangle 12"/>
          <p:cNvSpPr/>
          <p:nvPr/>
        </p:nvSpPr>
        <p:spPr>
          <a:xfrm>
            <a:off x="0" y="6673334"/>
            <a:ext cx="6096000" cy="18466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600" b="0" i="0" u="none" strike="noStrike" kern="1200" cap="none" spc="0" normalizeH="0" baseline="0" noProof="0" dirty="0">
                <a:ln>
                  <a:noFill/>
                </a:ln>
                <a:solidFill>
                  <a:prstClr val="black"/>
                </a:solidFill>
                <a:effectLst/>
                <a:uLnTx/>
                <a:uFillTx/>
                <a:latin typeface="Calibri" panose="020F0502020204030204"/>
                <a:ea typeface="+mn-ea"/>
                <a:cs typeface="+mn-cs"/>
              </a:rPr>
              <a:t>https://en.wikipedia.org/wiki/Confidence_interval#/media/File:NYW-confidence-interval.svg</a:t>
            </a:r>
          </a:p>
        </p:txBody>
      </p:sp>
      <p:pic>
        <p:nvPicPr>
          <p:cNvPr id="10" name="Picture 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30762" y="2755624"/>
            <a:ext cx="981075" cy="981075"/>
          </a:xfrm>
          <a:prstGeom prst="rect">
            <a:avLst/>
          </a:prstGeom>
        </p:spPr>
      </p:pic>
      <p:sp>
        <p:nvSpPr>
          <p:cNvPr id="11"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5852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3"/>
          <p:cNvGraphicFramePr>
            <a:graphicFrameLocks/>
          </p:cNvGraphicFramePr>
          <p:nvPr/>
        </p:nvGraphicFramePr>
        <p:xfrm>
          <a:off x="494419" y="521007"/>
          <a:ext cx="10992897" cy="6318945"/>
        </p:xfrm>
        <a:graphic>
          <a:graphicData uri="http://schemas.openxmlformats.org/drawingml/2006/table">
            <a:tbl>
              <a:tblPr firstRow="1" bandRow="1">
                <a:tableStyleId>{5A111915-BE36-4E01-A7E5-04B1672EAD32}</a:tableStyleId>
              </a:tblPr>
              <a:tblGrid>
                <a:gridCol w="1816570">
                  <a:extLst>
                    <a:ext uri="{9D8B030D-6E8A-4147-A177-3AD203B41FA5}">
                      <a16:colId xmlns:a16="http://schemas.microsoft.com/office/drawing/2014/main" val="2870266632"/>
                    </a:ext>
                  </a:extLst>
                </a:gridCol>
                <a:gridCol w="9176327">
                  <a:extLst>
                    <a:ext uri="{9D8B030D-6E8A-4147-A177-3AD203B41FA5}">
                      <a16:colId xmlns:a16="http://schemas.microsoft.com/office/drawing/2014/main" val="2410282164"/>
                    </a:ext>
                  </a:extLst>
                </a:gridCol>
              </a:tblGrid>
              <a:tr h="317631">
                <a:tc>
                  <a:txBody>
                    <a:bodyPr/>
                    <a:lstStyle/>
                    <a:p>
                      <a:r>
                        <a:rPr lang="de-CH" sz="1400" dirty="0" err="1">
                          <a:latin typeface="Bahnschrift Light" panose="020B0502040204020203" pitchFamily="34" charset="0"/>
                        </a:rPr>
                        <a:t>Category</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tc>
                  <a:txBody>
                    <a:bodyPr/>
                    <a:lstStyle/>
                    <a:p>
                      <a:r>
                        <a:rPr lang="de-CH" sz="1400">
                          <a:latin typeface="Bahnschrift Light" panose="020B0502040204020203" pitchFamily="34" charset="0"/>
                        </a:rPr>
                        <a:t>Frame of Reference</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extLst>
                  <a:ext uri="{0D108BD9-81ED-4DB2-BD59-A6C34878D82A}">
                    <a16:rowId xmlns:a16="http://schemas.microsoft.com/office/drawing/2014/main" val="1709523322"/>
                  </a:ext>
                </a:extLst>
              </a:tr>
              <a:tr h="317631">
                <a:tc rowSpan="3">
                  <a:txBody>
                    <a:bodyPr/>
                    <a:lstStyle/>
                    <a:p>
                      <a:r>
                        <a:rPr lang="de-CH" sz="1400" dirty="0">
                          <a:latin typeface="Bahnschrift Light" panose="020B0502040204020203" pitchFamily="34" charset="0"/>
                        </a:rPr>
                        <a:t>Relative </a:t>
                      </a:r>
                      <a:r>
                        <a:rPr lang="de-CH" sz="1400" dirty="0" err="1">
                          <a:latin typeface="Bahnschrift Light" panose="020B0502040204020203" pitchFamily="34" charset="0"/>
                        </a:rPr>
                        <a:t>comparisons</a:t>
                      </a:r>
                      <a:endParaRPr lang="de-CH" sz="1400" dirty="0">
                        <a:latin typeface="Bahnschrift Light" panose="020B0502040204020203" pitchFamily="34" charset="0"/>
                      </a:endParaRP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Typical</a:t>
                      </a:r>
                      <a:r>
                        <a:rPr lang="de-CH" sz="1400" dirty="0">
                          <a:latin typeface="Bahnschrift Light" panose="020B0502040204020203" pitchFamily="34" charset="0"/>
                        </a:rPr>
                        <a:t> </a:t>
                      </a:r>
                      <a:r>
                        <a:rPr lang="de-CH" sz="1400" dirty="0" err="1">
                          <a:latin typeface="Bahnschrift Light" panose="020B0502040204020203" pitchFamily="34" charset="0"/>
                        </a:rPr>
                        <a:t>effect</a:t>
                      </a:r>
                      <a:r>
                        <a:rPr lang="de-CH" sz="1400" dirty="0">
                          <a:latin typeface="Bahnschrift Light" panose="020B0502040204020203" pitchFamily="34" charset="0"/>
                        </a:rPr>
                        <a:t> </a:t>
                      </a:r>
                      <a:r>
                        <a:rPr lang="de-CH" sz="1400" dirty="0" err="1">
                          <a:latin typeface="Bahnschrift Light" panose="020B0502040204020203" pitchFamily="34" charset="0"/>
                        </a:rPr>
                        <a:t>sizes</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educational</a:t>
                      </a:r>
                      <a:r>
                        <a:rPr lang="de-CH" sz="1400" dirty="0">
                          <a:latin typeface="Bahnschrift Light" panose="020B0502040204020203" pitchFamily="34" charset="0"/>
                        </a:rPr>
                        <a:t> </a:t>
                      </a:r>
                      <a:r>
                        <a:rPr lang="de-CH" sz="1400" dirty="0" err="1">
                          <a:latin typeface="Bahnschrift Light" panose="020B0502040204020203" pitchFamily="34" charset="0"/>
                        </a:rPr>
                        <a:t>interventions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1335710301"/>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Comparison</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to</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effects</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from</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similar</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prior</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interventions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615756003"/>
                  </a:ext>
                </a:extLst>
              </a:tr>
              <a:tr h="261066">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Comparison</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to</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regular</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growth</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during</a:t>
                      </a:r>
                      <a:r>
                        <a:rPr lang="de-CH" sz="1400" baseline="0" dirty="0">
                          <a:latin typeface="Bahnschrift Light" panose="020B0502040204020203" pitchFamily="34" charset="0"/>
                        </a:rPr>
                        <a:t> an </a:t>
                      </a:r>
                      <a:r>
                        <a:rPr lang="de-CH" sz="1400" baseline="0" dirty="0" err="1">
                          <a:latin typeface="Bahnschrift Light" panose="020B0502040204020203" pitchFamily="34" charset="0"/>
                        </a:rPr>
                        <a:t>academic</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period</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579406070"/>
                  </a:ext>
                </a:extLst>
              </a:tr>
              <a:tr h="317631">
                <a:tc rowSpan="4">
                  <a:txBody>
                    <a:bodyPr/>
                    <a:lstStyle/>
                    <a:p>
                      <a:pPr algn="ctr"/>
                      <a:r>
                        <a:rPr lang="de-CH" sz="1400" dirty="0">
                          <a:latin typeface="Bahnschrift Light" panose="020B0502040204020203" pitchFamily="34" charset="0"/>
                        </a:rPr>
                        <a:t>Impact</a:t>
                      </a: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Developmental</a:t>
                      </a:r>
                      <a:r>
                        <a:rPr lang="de-CH" sz="1400" dirty="0">
                          <a:latin typeface="Bahnschrift Light" panose="020B0502040204020203" pitchFamily="34" charset="0"/>
                        </a:rPr>
                        <a:t> </a:t>
                      </a:r>
                      <a:r>
                        <a:rPr lang="de-CH" sz="1400" dirty="0" err="1">
                          <a:latin typeface="Bahnschrift Light" panose="020B0502040204020203" pitchFamily="34" charset="0"/>
                        </a:rPr>
                        <a:t>impact</a:t>
                      </a:r>
                      <a:r>
                        <a:rPr lang="de-CH" sz="1400" dirty="0">
                          <a:latin typeface="Bahnschrift Light" panose="020B0502040204020203" pitchFamily="34" charset="0"/>
                        </a:rPr>
                        <a:t> (</a:t>
                      </a:r>
                      <a:r>
                        <a:rPr lang="de-CH" sz="1400" dirty="0" err="1">
                          <a:latin typeface="Bahnschrift Light" panose="020B0502040204020203" pitchFamily="34" charset="0"/>
                        </a:rPr>
                        <a:t>effects</a:t>
                      </a:r>
                      <a:r>
                        <a:rPr lang="de-CH" sz="1400" dirty="0">
                          <a:latin typeface="Bahnschrift Light" panose="020B0502040204020203" pitchFamily="34" charset="0"/>
                        </a:rPr>
                        <a:t> on </a:t>
                      </a:r>
                      <a:r>
                        <a:rPr lang="de-CH" sz="1400" dirty="0" err="1">
                          <a:latin typeface="Bahnschrift Light" panose="020B0502040204020203" pitchFamily="34" charset="0"/>
                        </a:rPr>
                        <a:t>outcome</a:t>
                      </a:r>
                      <a:r>
                        <a:rPr lang="de-CH" sz="1400" baseline="0" dirty="0">
                          <a:latin typeface="Bahnschrift Light" panose="020B0502040204020203" pitchFamily="34" charset="0"/>
                        </a:rPr>
                        <a:t> variable </a:t>
                      </a:r>
                      <a:r>
                        <a:rPr lang="de-CH" sz="1400" baseline="0" dirty="0" err="1">
                          <a:latin typeface="Bahnschrift Light" panose="020B0502040204020203" pitchFamily="34" charset="0"/>
                        </a:rPr>
                        <a:t>of</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interest</a:t>
                      </a:r>
                      <a:r>
                        <a:rPr lang="de-CH" sz="1400" baseline="0" dirty="0">
                          <a:latin typeface="Bahnschrift Light" panose="020B0502040204020203" pitchFamily="34" charset="0"/>
                        </a:rPr>
                        <a:t> in </a:t>
                      </a:r>
                      <a:r>
                        <a:rPr lang="de-CH" sz="1400" baseline="0" dirty="0" err="1">
                          <a:latin typeface="Bahnschrift Light" panose="020B0502040204020203" pitchFamily="34" charset="0"/>
                        </a:rPr>
                        <a:t>the</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long</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run</a:t>
                      </a:r>
                      <a:r>
                        <a:rPr lang="de-CH" sz="1400" baseline="0" dirty="0">
                          <a:latin typeface="Bahnschrift Light" panose="020B0502040204020203" pitchFamily="34" charset="0"/>
                        </a:rPr>
                        <a: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116567204"/>
                  </a:ext>
                </a:extLst>
              </a:tr>
              <a:tr h="443813">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400" dirty="0">
                          <a:latin typeface="Bahnschrift Light" panose="020B0502040204020203" pitchFamily="34" charset="0"/>
                        </a:rPr>
                        <a:t>c</a:t>
                      </a:r>
                      <a:r>
                        <a:rPr lang="en-US" sz="1400" dirty="0" err="1">
                          <a:effectLst/>
                          <a:latin typeface="Bahnschrift Light" panose="020B0502040204020203" pitchFamily="34" charset="0"/>
                        </a:rPr>
                        <a:t>omparison</a:t>
                      </a:r>
                      <a:r>
                        <a:rPr lang="en-US" sz="1400" dirty="0">
                          <a:effectLst/>
                          <a:latin typeface="Bahnschrift Light" panose="020B0502040204020203" pitchFamily="34" charset="0"/>
                        </a:rPr>
                        <a:t> to policy-relevant achievement gaps between groups (e.g., impact of intervention on gender differences or decrease between at-risk students and not-at-risk students, absolute decrease in number of at-risk students)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486769338"/>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Percentile</a:t>
                      </a:r>
                      <a:r>
                        <a:rPr lang="de-CH" sz="1400" dirty="0">
                          <a:latin typeface="Bahnschrift Light" panose="020B0502040204020203" pitchFamily="34" charset="0"/>
                        </a:rPr>
                        <a:t> rank </a:t>
                      </a:r>
                      <a:r>
                        <a:rPr lang="de-CH" sz="1400" dirty="0" err="1">
                          <a:latin typeface="Bahnschrift Light" panose="020B0502040204020203" pitchFamily="34" charset="0"/>
                        </a:rPr>
                        <a:t>changes</a:t>
                      </a:r>
                      <a:r>
                        <a:rPr lang="de-CH" sz="1400" baseline="0" dirty="0">
                          <a:latin typeface="Bahnschrift Light" panose="020B0502040204020203" pitchFamily="34" charset="0"/>
                        </a:rPr>
                        <a:t> on a </a:t>
                      </a:r>
                      <a:r>
                        <a:rPr lang="de-CH" sz="1400" baseline="0" dirty="0" err="1">
                          <a:latin typeface="Bahnschrift Light" panose="020B0502040204020203" pitchFamily="34" charset="0"/>
                        </a:rPr>
                        <a:t>standardized</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test</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instrument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558672414"/>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Changes</a:t>
                      </a:r>
                      <a:r>
                        <a:rPr lang="de-CH" sz="1400" dirty="0">
                          <a:latin typeface="Bahnschrift Light" panose="020B0502040204020203" pitchFamily="34" charset="0"/>
                        </a:rPr>
                        <a:t> in </a:t>
                      </a:r>
                      <a:r>
                        <a:rPr lang="de-CH" sz="1400" dirty="0" err="1">
                          <a:latin typeface="Bahnschrift Light" panose="020B0502040204020203" pitchFamily="34" charset="0"/>
                        </a:rPr>
                        <a:t>probability</a:t>
                      </a:r>
                      <a:r>
                        <a:rPr lang="de-CH" sz="1400" dirty="0">
                          <a:latin typeface="Bahnschrift Light" panose="020B0502040204020203" pitchFamily="34" charset="0"/>
                        </a:rPr>
                        <a:t> </a:t>
                      </a:r>
                      <a:r>
                        <a:rPr lang="de-CH" sz="1400" dirty="0" err="1">
                          <a:latin typeface="Bahnschrift Light" panose="020B0502040204020203" pitchFamily="34" charset="0"/>
                        </a:rPr>
                        <a:t>to</a:t>
                      </a:r>
                      <a:r>
                        <a:rPr lang="de-CH" sz="1400" dirty="0">
                          <a:latin typeface="Bahnschrift Light" panose="020B0502040204020203" pitchFamily="34" charset="0"/>
                        </a:rPr>
                        <a:t> score </a:t>
                      </a:r>
                      <a:r>
                        <a:rPr lang="de-CH" sz="1400" dirty="0" err="1">
                          <a:latin typeface="Bahnschrift Light" panose="020B0502040204020203" pitchFamily="34" charset="0"/>
                        </a:rPr>
                        <a:t>above</a:t>
                      </a:r>
                      <a:r>
                        <a:rPr lang="de-CH" sz="1400" dirty="0">
                          <a:latin typeface="Bahnschrift Light" panose="020B0502040204020203" pitchFamily="34" charset="0"/>
                        </a:rPr>
                        <a:t> a </a:t>
                      </a:r>
                      <a:r>
                        <a:rPr lang="de-CH" sz="1400" dirty="0" err="1">
                          <a:latin typeface="Bahnschrift Light" panose="020B0502040204020203" pitchFamily="34" charset="0"/>
                        </a:rPr>
                        <a:t>certain</a:t>
                      </a:r>
                      <a:r>
                        <a:rPr lang="de-CH" sz="1400" dirty="0">
                          <a:latin typeface="Bahnschrift Light" panose="020B0502040204020203" pitchFamily="34" charset="0"/>
                        </a:rPr>
                        <a:t> relevant </a:t>
                      </a:r>
                      <a:r>
                        <a:rPr lang="de-CH" sz="1400" dirty="0" err="1">
                          <a:latin typeface="Bahnschrift Light" panose="020B0502040204020203" pitchFamily="34" charset="0"/>
                        </a:rPr>
                        <a:t>proficiency-threshold</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505497297"/>
                  </a:ext>
                </a:extLst>
              </a:tr>
              <a:tr h="317631">
                <a:tc rowSpan="3">
                  <a:txBody>
                    <a:bodyPr/>
                    <a:lstStyle/>
                    <a:p>
                      <a:pPr algn="ctr"/>
                      <a:r>
                        <a:rPr lang="de-CH" sz="1400" dirty="0">
                          <a:latin typeface="Bahnschrift Light" panose="020B0502040204020203" pitchFamily="34" charset="0"/>
                        </a:rPr>
                        <a:t>Resources</a:t>
                      </a: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Duration</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787521063"/>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Implementaion</a:t>
                      </a:r>
                      <a:r>
                        <a:rPr lang="de-CH" sz="1400" dirty="0">
                          <a:latin typeface="Bahnschrift Light" panose="020B0502040204020203" pitchFamily="34" charset="0"/>
                        </a:rPr>
                        <a:t> </a:t>
                      </a:r>
                      <a:r>
                        <a:rPr lang="de-CH" sz="1400" dirty="0" err="1">
                          <a:latin typeface="Bahnschrift Light" panose="020B0502040204020203" pitchFamily="34" charset="0"/>
                        </a:rPr>
                        <a:t>effort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672890"/>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Costs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91810710"/>
                  </a:ext>
                </a:extLst>
              </a:tr>
              <a:tr h="317631">
                <a:tc rowSpan="3">
                  <a:txBody>
                    <a:bodyPr/>
                    <a:lstStyle/>
                    <a:p>
                      <a:pPr algn="ctr"/>
                      <a:r>
                        <a:rPr lang="de-CH" sz="1400" dirty="0" err="1">
                          <a:latin typeface="Bahnschrift Light" panose="020B0502040204020203" pitchFamily="34" charset="0"/>
                        </a:rPr>
                        <a:t>Theoretical</a:t>
                      </a:r>
                      <a:r>
                        <a:rPr lang="de-CH" sz="1400" dirty="0">
                          <a:latin typeface="Bahnschrift Light" panose="020B0502040204020203" pitchFamily="34" charset="0"/>
                        </a:rPr>
                        <a:t> </a:t>
                      </a:r>
                      <a:r>
                        <a:rPr lang="de-CH" sz="1400" dirty="0" err="1">
                          <a:latin typeface="Bahnschrift Light" panose="020B0502040204020203" pitchFamily="34" charset="0"/>
                        </a:rPr>
                        <a:t>references</a:t>
                      </a:r>
                      <a:endParaRPr lang="de-CH" sz="1400" dirty="0">
                        <a:latin typeface="Bahnschrift Light" panose="020B0502040204020203" pitchFamily="34" charset="0"/>
                      </a:endParaRP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Cognitive</a:t>
                      </a:r>
                      <a:r>
                        <a:rPr lang="de-CH" sz="1400" dirty="0">
                          <a:latin typeface="Bahnschrift Light" panose="020B0502040204020203" pitchFamily="34" charset="0"/>
                        </a:rPr>
                        <a:t> </a:t>
                      </a:r>
                      <a:r>
                        <a:rPr lang="de-CH" sz="1400" dirty="0" err="1">
                          <a:latin typeface="Bahnschrift Light" panose="020B0502040204020203" pitchFamily="34" charset="0"/>
                        </a:rPr>
                        <a:t>processes</a:t>
                      </a:r>
                      <a:r>
                        <a:rPr lang="de-CH" sz="1400" dirty="0">
                          <a:latin typeface="Bahnschrift Light" panose="020B0502040204020203" pitchFamily="34" charset="0"/>
                        </a:rPr>
                        <a:t> </a:t>
                      </a:r>
                      <a:r>
                        <a:rPr lang="de-CH" sz="1400" dirty="0" err="1">
                          <a:latin typeface="Bahnschrift Light" panose="020B0502040204020203" pitchFamily="34" charset="0"/>
                        </a:rPr>
                        <a:t>involved</a:t>
                      </a:r>
                      <a:r>
                        <a:rPr lang="de-CH" sz="1400" dirty="0">
                          <a:latin typeface="Bahnschrift Light" panose="020B0502040204020203" pitchFamily="34" charset="0"/>
                        </a:rPr>
                        <a:t> (e.g. </a:t>
                      </a:r>
                      <a:r>
                        <a:rPr lang="de-CH" sz="1400" dirty="0" err="1">
                          <a:latin typeface="Bahnschrift Light" panose="020B0502040204020203" pitchFamily="34" charset="0"/>
                        </a:rPr>
                        <a:t>far</a:t>
                      </a:r>
                      <a:r>
                        <a:rPr lang="de-CH" sz="1400" dirty="0">
                          <a:latin typeface="Bahnschrift Light" panose="020B0502040204020203" pitchFamily="34" charset="0"/>
                        </a:rPr>
                        <a:t> </a:t>
                      </a:r>
                      <a:r>
                        <a:rPr lang="de-CH" sz="1400" dirty="0" err="1">
                          <a:latin typeface="Bahnschrift Light" panose="020B0502040204020203" pitchFamily="34" charset="0"/>
                        </a:rPr>
                        <a:t>transfer</a:t>
                      </a:r>
                      <a:r>
                        <a:rPr lang="de-CH" sz="1400" dirty="0">
                          <a:latin typeface="Bahnschrift Light" panose="020B0502040204020203" pitchFamily="34" charset="0"/>
                        </a:rPr>
                        <a:t> </a:t>
                      </a:r>
                      <a:r>
                        <a:rPr lang="de-CH" sz="1400" dirty="0" err="1">
                          <a:latin typeface="Bahnschrift Light" panose="020B0502040204020203" pitchFamily="34" charset="0"/>
                        </a:rPr>
                        <a:t>across</a:t>
                      </a:r>
                      <a:r>
                        <a:rPr lang="de-CH" sz="1400" dirty="0">
                          <a:latin typeface="Bahnschrift Light" panose="020B0502040204020203" pitchFamily="34" charset="0"/>
                        </a:rPr>
                        <a:t> </a:t>
                      </a:r>
                      <a:r>
                        <a:rPr lang="de-CH" sz="1400" dirty="0" err="1">
                          <a:latin typeface="Bahnschrift Light" panose="020B0502040204020203" pitchFamily="34" charset="0"/>
                        </a:rPr>
                        <a:t>contexts</a:t>
                      </a:r>
                      <a:r>
                        <a:rPr lang="de-CH" sz="1400" dirty="0">
                          <a:latin typeface="Bahnschrift Light" panose="020B0502040204020203" pitchFamily="34" charset="0"/>
                        </a:rPr>
                        <a:t>)</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4150533182"/>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Tests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the</a:t>
                      </a:r>
                      <a:r>
                        <a:rPr lang="de-CH" sz="1400" dirty="0">
                          <a:latin typeface="Bahnschrift Light" panose="020B0502040204020203" pitchFamily="34" charset="0"/>
                        </a:rPr>
                        <a:t> </a:t>
                      </a:r>
                      <a:r>
                        <a:rPr lang="de-CH" sz="1400" dirty="0" err="1">
                          <a:latin typeface="Bahnschrift Light" panose="020B0502040204020203" pitchFamily="34" charset="0"/>
                        </a:rPr>
                        <a:t>generalizability</a:t>
                      </a:r>
                      <a:r>
                        <a:rPr lang="de-CH" sz="1400" dirty="0">
                          <a:latin typeface="Bahnschrift Light" panose="020B0502040204020203" pitchFamily="34" charset="0"/>
                        </a:rPr>
                        <a:t> </a:t>
                      </a:r>
                      <a:r>
                        <a:rPr lang="de-CH" sz="1400" dirty="0" err="1">
                          <a:latin typeface="Bahnschrift Light" panose="020B0502040204020203" pitchFamily="34" charset="0"/>
                        </a:rPr>
                        <a:t>and</a:t>
                      </a:r>
                      <a:r>
                        <a:rPr lang="de-CH" sz="1400" dirty="0">
                          <a:latin typeface="Bahnschrift Light" panose="020B0502040204020203" pitchFamily="34" charset="0"/>
                        </a:rPr>
                        <a:t> </a:t>
                      </a:r>
                      <a:r>
                        <a:rPr lang="de-CH" sz="1400" dirty="0" err="1">
                          <a:latin typeface="Bahnschrift Light" panose="020B0502040204020203" pitchFamily="34" charset="0"/>
                        </a:rPr>
                        <a:t>robustness</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effects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136001820"/>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The </a:t>
                      </a:r>
                      <a:r>
                        <a:rPr lang="de-CH" sz="1400" dirty="0" err="1">
                          <a:latin typeface="Bahnschrift Light" panose="020B0502040204020203" pitchFamily="34" charset="0"/>
                        </a:rPr>
                        <a:t>stability</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effects</a:t>
                      </a:r>
                      <a:r>
                        <a:rPr lang="de-CH" sz="1400" dirty="0">
                          <a:latin typeface="Bahnschrift Light" panose="020B0502040204020203" pitchFamily="34" charset="0"/>
                        </a:rPr>
                        <a:t>/</a:t>
                      </a:r>
                      <a:r>
                        <a:rPr lang="de-CH" sz="1400" dirty="0" err="1">
                          <a:latin typeface="Bahnschrift Light" panose="020B0502040204020203" pitchFamily="34" charset="0"/>
                        </a:rPr>
                        <a:t>transfer</a:t>
                      </a:r>
                      <a:r>
                        <a:rPr lang="de-CH" sz="1400" dirty="0">
                          <a:latin typeface="Bahnschrift Light" panose="020B0502040204020203" pitchFamily="34" charset="0"/>
                        </a:rPr>
                        <a:t> </a:t>
                      </a:r>
                      <a:r>
                        <a:rPr lang="de-CH" sz="1400" dirty="0" err="1">
                          <a:latin typeface="Bahnschrift Light" panose="020B0502040204020203" pitchFamily="34" charset="0"/>
                        </a:rPr>
                        <a:t>over</a:t>
                      </a:r>
                      <a:r>
                        <a:rPr lang="de-CH" sz="1400" baseline="0" dirty="0">
                          <a:latin typeface="Bahnschrift Light" panose="020B0502040204020203" pitchFamily="34" charset="0"/>
                        </a:rPr>
                        <a:t> time</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736322940"/>
                  </a:ext>
                </a:extLst>
              </a:tr>
              <a:tr h="317631">
                <a:tc rowSpan="4">
                  <a:txBody>
                    <a:bodyPr/>
                    <a:lstStyle/>
                    <a:p>
                      <a:pPr algn="ctr"/>
                      <a:r>
                        <a:rPr lang="de-CH" sz="1400" dirty="0">
                          <a:latin typeface="Bahnschrift Light" panose="020B0502040204020203" pitchFamily="34" charset="0"/>
                        </a:rPr>
                        <a:t>Study design</a:t>
                      </a: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Nature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the</a:t>
                      </a:r>
                      <a:r>
                        <a:rPr lang="de-CH" sz="1400" baseline="0" dirty="0">
                          <a:latin typeface="Bahnschrift Light" panose="020B0502040204020203" pitchFamily="34" charset="0"/>
                        </a:rPr>
                        <a:t> </a:t>
                      </a:r>
                      <a:r>
                        <a:rPr lang="de-CH" sz="1400" dirty="0" err="1">
                          <a:latin typeface="Bahnschrift Light" panose="020B0502040204020203" pitchFamily="34" charset="0"/>
                        </a:rPr>
                        <a:t>control</a:t>
                      </a:r>
                      <a:r>
                        <a:rPr lang="de-CH" sz="1400" dirty="0">
                          <a:latin typeface="Bahnschrift Light" panose="020B0502040204020203" pitchFamily="34" charset="0"/>
                        </a:rPr>
                        <a:t> </a:t>
                      </a:r>
                      <a:r>
                        <a:rPr lang="de-CH" sz="1400" dirty="0" err="1">
                          <a:latin typeface="Bahnschrift Light" panose="020B0502040204020203" pitchFamily="34" charset="0"/>
                        </a:rPr>
                        <a:t>group</a:t>
                      </a:r>
                      <a:r>
                        <a:rPr lang="de-CH" sz="1400" baseline="0" dirty="0">
                          <a:latin typeface="Bahnschrift Light" panose="020B0502040204020203" pitchFamily="34" charset="0"/>
                        </a:rPr>
                        <a:t> (e.g., a </a:t>
                      </a:r>
                      <a:r>
                        <a:rPr lang="de-CH" sz="1400" baseline="0" dirty="0" err="1">
                          <a:latin typeface="Bahnschrift Light" panose="020B0502040204020203" pitchFamily="34" charset="0"/>
                        </a:rPr>
                        <a:t>waiting</a:t>
                      </a:r>
                      <a:r>
                        <a:rPr lang="de-CH" sz="1400" baseline="0" dirty="0">
                          <a:latin typeface="Bahnschrift Light" panose="020B0502040204020203" pitchFamily="34" charset="0"/>
                        </a:rPr>
                        <a:t> list-</a:t>
                      </a:r>
                      <a:r>
                        <a:rPr lang="de-CH" sz="1400" baseline="0" dirty="0" err="1">
                          <a:latin typeface="Bahnschrift Light" panose="020B0502040204020203" pitchFamily="34" charset="0"/>
                        </a:rPr>
                        <a:t>condition</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or</a:t>
                      </a:r>
                      <a:r>
                        <a:rPr lang="de-CH" sz="1400" baseline="0" dirty="0">
                          <a:latin typeface="Bahnschrift Light" panose="020B0502040204020203" pitchFamily="34" charset="0"/>
                        </a:rPr>
                        <a:t> an </a:t>
                      </a:r>
                      <a:r>
                        <a:rPr lang="de-CH" sz="1400" baseline="0" dirty="0" err="1">
                          <a:latin typeface="Bahnschrift Light" panose="020B0502040204020203" pitchFamily="34" charset="0"/>
                        </a:rPr>
                        <a:t>active</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control</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group</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differing</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only</a:t>
                      </a:r>
                      <a:r>
                        <a:rPr lang="de-CH" sz="1400" baseline="0" dirty="0">
                          <a:latin typeface="Bahnschrift Light" panose="020B0502040204020203" pitchFamily="34" charset="0"/>
                        </a:rPr>
                        <a:t> in a </a:t>
                      </a:r>
                      <a:r>
                        <a:rPr lang="de-CH" sz="1400" baseline="0" dirty="0" err="1">
                          <a:latin typeface="Bahnschrift Light" panose="020B0502040204020203" pitchFamily="34" charset="0"/>
                        </a:rPr>
                        <a:t>key</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element</a:t>
                      </a:r>
                      <a:r>
                        <a:rPr lang="de-CH" sz="1400" baseline="0" dirty="0">
                          <a:latin typeface="Bahnschrift Light" panose="020B0502040204020203" pitchFamily="34" charset="0"/>
                        </a:rPr>
                        <a: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889909130"/>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Specifics</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the</a:t>
                      </a:r>
                      <a:r>
                        <a:rPr lang="de-CH" sz="1400" dirty="0">
                          <a:latin typeface="Bahnschrift Light" panose="020B0502040204020203" pitchFamily="34" charset="0"/>
                        </a:rPr>
                        <a:t> </a:t>
                      </a:r>
                      <a:r>
                        <a:rPr lang="de-CH" sz="1400" dirty="0" err="1">
                          <a:latin typeface="Bahnschrift Light" panose="020B0502040204020203" pitchFamily="34" charset="0"/>
                        </a:rPr>
                        <a:t>assessment</a:t>
                      </a:r>
                      <a:r>
                        <a:rPr lang="de-CH" sz="1400" dirty="0">
                          <a:latin typeface="Bahnschrift Light" panose="020B0502040204020203" pitchFamily="34" charset="0"/>
                        </a:rPr>
                        <a:t> </a:t>
                      </a:r>
                      <a:r>
                        <a:rPr lang="de-CH" sz="1400" dirty="0" err="1">
                          <a:latin typeface="Bahnschrift Light" panose="020B0502040204020203" pitchFamily="34" charset="0"/>
                        </a:rPr>
                        <a:t>instruments</a:t>
                      </a:r>
                      <a:r>
                        <a:rPr lang="de-CH" sz="1400" baseline="0" dirty="0">
                          <a:latin typeface="Bahnschrift Light" panose="020B0502040204020203" pitchFamily="34" charset="0"/>
                        </a:rPr>
                        <a:t> (e.g., non-</a:t>
                      </a:r>
                      <a:r>
                        <a:rPr lang="de-CH" sz="1400" baseline="0" dirty="0" err="1">
                          <a:latin typeface="Bahnschrift Light" panose="020B0502040204020203" pitchFamily="34" charset="0"/>
                        </a:rPr>
                        <a:t>standardized</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or</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standardized</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instruments</a:t>
                      </a:r>
                      <a:r>
                        <a:rPr lang="de-CH" sz="1400" baseline="0" dirty="0">
                          <a:latin typeface="Bahnschrift Light" panose="020B0502040204020203" pitchFamily="34" charset="0"/>
                        </a:rPr>
                        <a: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472039298"/>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Sample </a:t>
                      </a:r>
                      <a:r>
                        <a:rPr lang="de-CH" sz="1400" dirty="0" err="1">
                          <a:latin typeface="Bahnschrift Light" panose="020B0502040204020203" pitchFamily="34" charset="0"/>
                        </a:rPr>
                        <a:t>size</a:t>
                      </a:r>
                      <a:r>
                        <a:rPr lang="de-CH" sz="1400" dirty="0">
                          <a:latin typeface="Bahnschrift Light" panose="020B0502040204020203" pitchFamily="34" charset="0"/>
                        </a:rPr>
                        <a:t>: </a:t>
                      </a:r>
                      <a:r>
                        <a:rPr lang="de-CH" sz="1400" dirty="0" err="1">
                          <a:latin typeface="Bahnschrift Light" panose="020B0502040204020203" pitchFamily="34" charset="0"/>
                        </a:rPr>
                        <a:t>small-scale</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experiment</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or</a:t>
                      </a:r>
                      <a:r>
                        <a:rPr lang="de-CH" sz="1400" baseline="0" dirty="0">
                          <a:latin typeface="Bahnschrift Light" panose="020B0502040204020203" pitchFamily="34" charset="0"/>
                        </a:rPr>
                        <a:t> large-</a:t>
                      </a:r>
                      <a:r>
                        <a:rPr lang="de-CH" sz="1400" baseline="0" dirty="0" err="1">
                          <a:latin typeface="Bahnschrift Light" panose="020B0502040204020203" pitchFamily="34" charset="0"/>
                        </a:rPr>
                        <a:t>scale</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implementation</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398045625"/>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The </a:t>
                      </a:r>
                      <a:r>
                        <a:rPr lang="de-CH" sz="1400" dirty="0" err="1">
                          <a:latin typeface="Bahnschrift Light" panose="020B0502040204020203" pitchFamily="34" charset="0"/>
                        </a:rPr>
                        <a:t>predicted</a:t>
                      </a:r>
                      <a:r>
                        <a:rPr lang="de-CH" sz="1400" dirty="0">
                          <a:latin typeface="Bahnschrift Light" panose="020B0502040204020203" pitchFamily="34" charset="0"/>
                        </a:rPr>
                        <a:t> </a:t>
                      </a:r>
                      <a:r>
                        <a:rPr lang="de-CH" sz="1400" dirty="0" err="1">
                          <a:latin typeface="Bahnschrift Light" panose="020B0502040204020203" pitchFamily="34" charset="0"/>
                        </a:rPr>
                        <a:t>scalability</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an </a:t>
                      </a:r>
                      <a:r>
                        <a:rPr lang="de-CH" sz="1400" dirty="0" err="1">
                          <a:latin typeface="Bahnschrift Light" panose="020B0502040204020203" pitchFamily="34" charset="0"/>
                        </a:rPr>
                        <a:t>intervention</a:t>
                      </a:r>
                      <a:r>
                        <a:rPr lang="de-CH" sz="1400" dirty="0">
                          <a:latin typeface="Bahnschrift Light" panose="020B0502040204020203" pitchFamily="34" charset="0"/>
                        </a:rPr>
                        <a:t> </a:t>
                      </a:r>
                      <a:r>
                        <a:rPr lang="de-CH" sz="1400" dirty="0" err="1">
                          <a:latin typeface="Bahnschrift Light" panose="020B0502040204020203" pitchFamily="34" charset="0"/>
                        </a:rPr>
                        <a:t>to</a:t>
                      </a:r>
                      <a:r>
                        <a:rPr lang="de-CH" sz="1400" dirty="0">
                          <a:latin typeface="Bahnschrift Light" panose="020B0502040204020203" pitchFamily="34" charset="0"/>
                        </a:rPr>
                        <a:t> larger </a:t>
                      </a:r>
                      <a:r>
                        <a:rPr lang="de-CH" sz="1400" dirty="0" err="1">
                          <a:latin typeface="Bahnschrift Light" panose="020B0502040204020203" pitchFamily="34" charset="0"/>
                        </a:rPr>
                        <a:t>population</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46023693"/>
                  </a:ext>
                </a:extLst>
              </a:tr>
            </a:tbl>
          </a:graphicData>
        </a:graphic>
      </p:graphicFrame>
      <p:sp>
        <p:nvSpPr>
          <p:cNvPr id="4"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p:cNvCxnSpPr/>
          <p:nvPr/>
        </p:nvCxnSpPr>
        <p:spPr>
          <a:xfrm>
            <a:off x="420130" y="810113"/>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8441" y="0"/>
            <a:ext cx="12438279"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2) Effektgrössen (und Konfidenzintervalle): Weitere Interpretationsrahmen </a:t>
            </a:r>
            <a:r>
              <a:rPr kumimoji="0" lang="de-CH" sz="24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(Edelsbrunner &amp; Thurn, 2024)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endParaRPr>
          </a:p>
        </p:txBody>
      </p:sp>
    </p:spTree>
    <p:extLst>
      <p:ext uri="{BB962C8B-B14F-4D97-AF65-F5344CB8AC3E}">
        <p14:creationId xmlns:p14="http://schemas.microsoft.com/office/powerpoint/2010/main" val="3922039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5085"/>
            <a:ext cx="10515600" cy="4831878"/>
          </a:xfrm>
        </p:spPr>
        <p:txBody>
          <a:bodyPr>
            <a:normAutofit fontScale="92500"/>
          </a:bodyPr>
          <a:lstStyle/>
          <a:p>
            <a:pPr marL="0" indent="0">
              <a:buNone/>
            </a:pPr>
            <a:r>
              <a:rPr lang="de-CH">
                <a:solidFill>
                  <a:srgbClr val="6E7474"/>
                </a:solidFill>
                <a:latin typeface="Bahnschrift Light" panose="020B0502040204020203" pitchFamily="34" charset="0"/>
              </a:rPr>
              <a:t>Äquivalenztestung</a:t>
            </a:r>
            <a:endParaRPr lang="de-CH" dirty="0">
              <a:solidFill>
                <a:srgbClr val="6E7474"/>
              </a:solidFill>
              <a:latin typeface="Bahnschrift Light" panose="020B0502040204020203" pitchFamily="34" charset="0"/>
            </a:endParaRPr>
          </a:p>
          <a:p>
            <a:r>
              <a:rPr lang="de-CH" sz="2400">
                <a:solidFill>
                  <a:srgbClr val="6E7474"/>
                </a:solidFill>
                <a:latin typeface="Bahnschrift Light" panose="020B0502040204020203" pitchFamily="34" charset="0"/>
              </a:rPr>
              <a:t>…wurde für Biopharmazeutische Studien entwickelt (erste Referenzen: </a:t>
            </a:r>
            <a:r>
              <a:rPr lang="de-CH" sz="2400" dirty="0" err="1">
                <a:solidFill>
                  <a:srgbClr val="6E7474"/>
                </a:solidFill>
                <a:latin typeface="Bahnschrift Light" panose="020B0502040204020203" pitchFamily="34" charset="0"/>
              </a:rPr>
              <a:t>Westlake</a:t>
            </a:r>
            <a:r>
              <a:rPr lang="de-CH" sz="2400" dirty="0">
                <a:solidFill>
                  <a:srgbClr val="6E7474"/>
                </a:solidFill>
                <a:latin typeface="Bahnschrift Light" panose="020B0502040204020203" pitchFamily="34" charset="0"/>
              </a:rPr>
              <a:t> 1972; Anderson &amp; Hauck 1983; </a:t>
            </a:r>
            <a:r>
              <a:rPr lang="de-CH" sz="2400" dirty="0" err="1">
                <a:solidFill>
                  <a:srgbClr val="6E7474"/>
                </a:solidFill>
                <a:latin typeface="Bahnschrift Light" panose="020B0502040204020203" pitchFamily="34" charset="0"/>
              </a:rPr>
              <a:t>Selwyn</a:t>
            </a:r>
            <a:r>
              <a:rPr lang="de-CH" sz="2400" dirty="0">
                <a:solidFill>
                  <a:srgbClr val="6E7474"/>
                </a:solidFill>
                <a:latin typeface="Bahnschrift Light" panose="020B0502040204020203" pitchFamily="34" charset="0"/>
              </a:rPr>
              <a:t> &amp; Hall 1984; </a:t>
            </a:r>
            <a:r>
              <a:rPr lang="de-CH" sz="2400" dirty="0" err="1">
                <a:solidFill>
                  <a:srgbClr val="6E7474"/>
                </a:solidFill>
                <a:latin typeface="Bahnschrift Light" panose="020B0502040204020203" pitchFamily="34" charset="0"/>
              </a:rPr>
              <a:t>Schuirmann</a:t>
            </a:r>
            <a:r>
              <a:rPr lang="de-CH" sz="2400" dirty="0">
                <a:solidFill>
                  <a:srgbClr val="6E7474"/>
                </a:solidFill>
                <a:latin typeface="Bahnschrift Light" panose="020B0502040204020203" pitchFamily="34" charset="0"/>
              </a:rPr>
              <a:t> 1987)</a:t>
            </a:r>
          </a:p>
          <a:p>
            <a:endParaRPr lang="de-CH" sz="2400" dirty="0">
              <a:solidFill>
                <a:srgbClr val="6E7474"/>
              </a:solidFill>
              <a:latin typeface="Bahnschrift Light" panose="020B0502040204020203" pitchFamily="34" charset="0"/>
            </a:endParaRPr>
          </a:p>
          <a:p>
            <a:r>
              <a:rPr lang="de-CH" sz="2400">
                <a:solidFill>
                  <a:srgbClr val="6E7474"/>
                </a:solidFill>
                <a:latin typeface="Bahnschrift Light" panose="020B0502040204020203" pitchFamily="34" charset="0"/>
              </a:rPr>
              <a:t>…ist nicht ein Test sondern eine Familie von Tests</a:t>
            </a:r>
            <a:endParaRPr lang="de-CH" sz="2400" dirty="0">
              <a:solidFill>
                <a:srgbClr val="6E7474"/>
              </a:solidFill>
              <a:latin typeface="Bahnschrift Light" panose="020B0502040204020203" pitchFamily="34" charset="0"/>
            </a:endParaRPr>
          </a:p>
          <a:p>
            <a:endParaRPr lang="de-CH" sz="2400" dirty="0">
              <a:solidFill>
                <a:srgbClr val="6E7474"/>
              </a:solidFill>
              <a:latin typeface="Bahnschrift Light" panose="020B0502040204020203" pitchFamily="34" charset="0"/>
            </a:endParaRPr>
          </a:p>
          <a:p>
            <a:r>
              <a:rPr lang="de-CH" sz="2400">
                <a:solidFill>
                  <a:srgbClr val="6E7474"/>
                </a:solidFill>
                <a:latin typeface="Bahnschrift Light" panose="020B0502040204020203" pitchFamily="34" charset="0"/>
              </a:rPr>
              <a:t>…testet die Hypothese: «der Effekt ist null oder sehr klein»</a:t>
            </a:r>
            <a:endParaRPr lang="de-CH" sz="2400" dirty="0">
              <a:solidFill>
                <a:srgbClr val="6E7474"/>
              </a:solidFill>
              <a:latin typeface="Bahnschrift Light" panose="020B0502040204020203" pitchFamily="34" charset="0"/>
            </a:endParaRPr>
          </a:p>
          <a:p>
            <a:endParaRPr lang="de-CH" sz="2400" dirty="0">
              <a:solidFill>
                <a:srgbClr val="6E7474"/>
              </a:solidFill>
              <a:latin typeface="Bahnschrift Light" panose="020B0502040204020203" pitchFamily="34" charset="0"/>
            </a:endParaRPr>
          </a:p>
          <a:p>
            <a:r>
              <a:rPr lang="de-CH" sz="2400">
                <a:solidFill>
                  <a:srgbClr val="6E7474"/>
                </a:solidFill>
                <a:latin typeface="Bahnschrift Light" panose="020B0502040204020203" pitchFamily="34" charset="0"/>
              </a:rPr>
              <a:t>…verwendet zwei t-Tests </a:t>
            </a:r>
            <a:r>
              <a:rPr lang="de-CH" sz="2400" dirty="0">
                <a:solidFill>
                  <a:srgbClr val="6E7474"/>
                </a:solidFill>
                <a:latin typeface="Bahnschrift Light" panose="020B0502040204020203" pitchFamily="34" charset="0"/>
              </a:rPr>
              <a:t>(TOST</a:t>
            </a:r>
            <a:r>
              <a:rPr lang="de-CH" sz="2400">
                <a:solidFill>
                  <a:srgbClr val="6E7474"/>
                </a:solidFill>
                <a:latin typeface="Bahnschrift Light" panose="020B0502040204020203" pitchFamily="34" charset="0"/>
              </a:rPr>
              <a:t>) oder 90%-Konfindenzintervalle</a:t>
            </a:r>
            <a:endParaRPr lang="de-CH" sz="2400" dirty="0">
              <a:solidFill>
                <a:srgbClr val="6E7474"/>
              </a:solidFill>
              <a:latin typeface="Bahnschrift Light" panose="020B0502040204020203" pitchFamily="34" charset="0"/>
            </a:endParaRPr>
          </a:p>
          <a:p>
            <a:pPr lvl="1"/>
            <a:r>
              <a:rPr lang="de-CH" sz="2000" dirty="0">
                <a:solidFill>
                  <a:srgbClr val="6E7474"/>
                </a:solidFill>
                <a:latin typeface="Bahnschrift Light" panose="020B0502040204020203" pitchFamily="34" charset="0"/>
              </a:rPr>
              <a:t>1</a:t>
            </a:r>
            <a:r>
              <a:rPr lang="de-CH" sz="2000">
                <a:solidFill>
                  <a:srgbClr val="6E7474"/>
                </a:solidFill>
                <a:latin typeface="Bahnschrift Light" panose="020B0502040204020203" pitchFamily="34" charset="0"/>
              </a:rPr>
              <a:t>)  definiere den kleinsten interessierenden Effekt </a:t>
            </a:r>
            <a:r>
              <a:rPr lang="en-US" sz="2000" dirty="0">
                <a:solidFill>
                  <a:srgbClr val="6E7474"/>
                </a:solidFill>
                <a:latin typeface="Bahnschrift Light" panose="020B0502040204020203" pitchFamily="34" charset="0"/>
              </a:rPr>
              <a:t>𝛿 (aka SESOI)</a:t>
            </a:r>
          </a:p>
          <a:p>
            <a:pPr lvl="1"/>
            <a:r>
              <a:rPr lang="en-US" sz="2000">
                <a:solidFill>
                  <a:srgbClr val="6E7474"/>
                </a:solidFill>
                <a:latin typeface="Bahnschrift Light" panose="020B0502040204020203" pitchFamily="34" charset="0"/>
              </a:rPr>
              <a:t>2) definiere die Hypothese(n): </a:t>
            </a:r>
            <a:endParaRPr lang="en-US" sz="2000" dirty="0">
              <a:solidFill>
                <a:srgbClr val="6E7474"/>
              </a:solidFill>
              <a:latin typeface="Bahnschrift Light" panose="020B0502040204020203" pitchFamily="34" charset="0"/>
            </a:endParaRPr>
          </a:p>
          <a:p>
            <a:pPr lvl="1"/>
            <a:r>
              <a:rPr lang="en-US" sz="2000" dirty="0">
                <a:solidFill>
                  <a:srgbClr val="6E7474"/>
                </a:solidFill>
                <a:latin typeface="Bahnschrift Light" panose="020B0502040204020203" pitchFamily="34" charset="0"/>
              </a:rPr>
              <a:t>3</a:t>
            </a:r>
            <a:r>
              <a:rPr lang="en-US" sz="2000">
                <a:solidFill>
                  <a:srgbClr val="6E7474"/>
                </a:solidFill>
                <a:latin typeface="Bahnschrift Light" panose="020B0502040204020203" pitchFamily="34" charset="0"/>
              </a:rPr>
              <a:t>) teste gegen diese Hypothesen</a:t>
            </a:r>
            <a:endParaRPr lang="de-CH" sz="2000" dirty="0">
              <a:solidFill>
                <a:srgbClr val="6E7474"/>
              </a:solidFill>
              <a:latin typeface="Bahnschrift Light" panose="020B0502040204020203" pitchFamily="34" charset="0"/>
            </a:endParaRPr>
          </a:p>
        </p:txBody>
      </p:sp>
      <p:pic>
        <p:nvPicPr>
          <p:cNvPr id="5" name="Picture 4"/>
          <p:cNvPicPr>
            <a:picLocks noChangeAspect="1"/>
          </p:cNvPicPr>
          <p:nvPr/>
        </p:nvPicPr>
        <p:blipFill>
          <a:blip r:embed="rId3"/>
          <a:stretch>
            <a:fillRect/>
          </a:stretch>
        </p:blipFill>
        <p:spPr>
          <a:xfrm>
            <a:off x="5015880" y="5362467"/>
            <a:ext cx="4848225" cy="504825"/>
          </a:xfrm>
          <a:prstGeom prst="rect">
            <a:avLst/>
          </a:prstGeom>
        </p:spPr>
      </p:pic>
      <p:cxnSp>
        <p:nvCxnSpPr>
          <p:cNvPr id="6" name="Straight Connector 5"/>
          <p:cNvCxnSpPr/>
          <p:nvPr/>
        </p:nvCxnSpPr>
        <p:spPr>
          <a:xfrm>
            <a:off x="420130" y="840259"/>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20130" y="196482"/>
            <a:ext cx="50928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3</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 Äquivalentestung</a:t>
            </a:r>
            <a:endPar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endParaRPr>
          </a:p>
        </p:txBody>
      </p:sp>
      <p:sp>
        <p:nvSpPr>
          <p:cNvPr id="8" name="Rectangle 7"/>
          <p:cNvSpPr/>
          <p:nvPr/>
        </p:nvSpPr>
        <p:spPr>
          <a:xfrm>
            <a:off x="9565960" y="6119705"/>
            <a:ext cx="262604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Davidson &amp; </a:t>
            </a:r>
            <a:r>
              <a:rPr kumimoji="0" lang="de-CH" sz="1800" b="0" i="0" u="none" strike="noStrike" kern="1200" cap="none" spc="0" normalizeH="0" baseline="0" noProof="0" dirty="0" err="1">
                <a:ln>
                  <a:noFill/>
                </a:ln>
                <a:solidFill>
                  <a:srgbClr val="848989"/>
                </a:solidFill>
                <a:effectLst/>
                <a:uLnTx/>
                <a:uFillTx/>
                <a:latin typeface="Bahnschrift Light" panose="020B0502040204020203" pitchFamily="34" charset="0"/>
                <a:ea typeface="+mn-ea"/>
                <a:cs typeface="+mn-cs"/>
              </a:rPr>
              <a:t>Cribbie</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 2019</a:t>
            </a:r>
          </a:p>
        </p:txBody>
      </p:sp>
      <p:sp>
        <p:nvSpPr>
          <p:cNvPr id="9"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5000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3"/>
          <p:cNvGraphicFramePr>
            <a:graphicFrameLocks/>
          </p:cNvGraphicFramePr>
          <p:nvPr/>
        </p:nvGraphicFramePr>
        <p:xfrm>
          <a:off x="494419" y="521007"/>
          <a:ext cx="10992897" cy="6318945"/>
        </p:xfrm>
        <a:graphic>
          <a:graphicData uri="http://schemas.openxmlformats.org/drawingml/2006/table">
            <a:tbl>
              <a:tblPr firstRow="1" bandRow="1">
                <a:tableStyleId>{5A111915-BE36-4E01-A7E5-04B1672EAD32}</a:tableStyleId>
              </a:tblPr>
              <a:tblGrid>
                <a:gridCol w="1816570">
                  <a:extLst>
                    <a:ext uri="{9D8B030D-6E8A-4147-A177-3AD203B41FA5}">
                      <a16:colId xmlns:a16="http://schemas.microsoft.com/office/drawing/2014/main" val="2870266632"/>
                    </a:ext>
                  </a:extLst>
                </a:gridCol>
                <a:gridCol w="9176327">
                  <a:extLst>
                    <a:ext uri="{9D8B030D-6E8A-4147-A177-3AD203B41FA5}">
                      <a16:colId xmlns:a16="http://schemas.microsoft.com/office/drawing/2014/main" val="2410282164"/>
                    </a:ext>
                  </a:extLst>
                </a:gridCol>
              </a:tblGrid>
              <a:tr h="317631">
                <a:tc>
                  <a:txBody>
                    <a:bodyPr/>
                    <a:lstStyle/>
                    <a:p>
                      <a:r>
                        <a:rPr lang="de-CH" sz="1400" dirty="0" err="1">
                          <a:latin typeface="Bahnschrift Light" panose="020B0502040204020203" pitchFamily="34" charset="0"/>
                        </a:rPr>
                        <a:t>Category</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tc>
                  <a:txBody>
                    <a:bodyPr/>
                    <a:lstStyle/>
                    <a:p>
                      <a:r>
                        <a:rPr lang="de-CH" sz="1400">
                          <a:latin typeface="Bahnschrift Light" panose="020B0502040204020203" pitchFamily="34" charset="0"/>
                        </a:rPr>
                        <a:t>Frame of Reference</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extLst>
                  <a:ext uri="{0D108BD9-81ED-4DB2-BD59-A6C34878D82A}">
                    <a16:rowId xmlns:a16="http://schemas.microsoft.com/office/drawing/2014/main" val="1709523322"/>
                  </a:ext>
                </a:extLst>
              </a:tr>
              <a:tr h="317631">
                <a:tc rowSpan="3">
                  <a:txBody>
                    <a:bodyPr/>
                    <a:lstStyle/>
                    <a:p>
                      <a:r>
                        <a:rPr lang="de-CH" sz="1400" dirty="0">
                          <a:latin typeface="Bahnschrift Light" panose="020B0502040204020203" pitchFamily="34" charset="0"/>
                        </a:rPr>
                        <a:t>Relative </a:t>
                      </a:r>
                      <a:r>
                        <a:rPr lang="de-CH" sz="1400" dirty="0" err="1">
                          <a:latin typeface="Bahnschrift Light" panose="020B0502040204020203" pitchFamily="34" charset="0"/>
                        </a:rPr>
                        <a:t>comparisons</a:t>
                      </a:r>
                      <a:endParaRPr lang="de-CH" sz="1400" dirty="0">
                        <a:latin typeface="Bahnschrift Light" panose="020B0502040204020203" pitchFamily="34" charset="0"/>
                      </a:endParaRP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Typical</a:t>
                      </a:r>
                      <a:r>
                        <a:rPr lang="de-CH" sz="1400" dirty="0">
                          <a:latin typeface="Bahnschrift Light" panose="020B0502040204020203" pitchFamily="34" charset="0"/>
                        </a:rPr>
                        <a:t> </a:t>
                      </a:r>
                      <a:r>
                        <a:rPr lang="de-CH" sz="1400" dirty="0" err="1">
                          <a:latin typeface="Bahnschrift Light" panose="020B0502040204020203" pitchFamily="34" charset="0"/>
                        </a:rPr>
                        <a:t>effect</a:t>
                      </a:r>
                      <a:r>
                        <a:rPr lang="de-CH" sz="1400" dirty="0">
                          <a:latin typeface="Bahnschrift Light" panose="020B0502040204020203" pitchFamily="34" charset="0"/>
                        </a:rPr>
                        <a:t> </a:t>
                      </a:r>
                      <a:r>
                        <a:rPr lang="de-CH" sz="1400" dirty="0" err="1">
                          <a:latin typeface="Bahnschrift Light" panose="020B0502040204020203" pitchFamily="34" charset="0"/>
                        </a:rPr>
                        <a:t>sizes</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educational</a:t>
                      </a:r>
                      <a:r>
                        <a:rPr lang="de-CH" sz="1400" dirty="0">
                          <a:latin typeface="Bahnschrift Light" panose="020B0502040204020203" pitchFamily="34" charset="0"/>
                        </a:rPr>
                        <a:t> </a:t>
                      </a:r>
                      <a:r>
                        <a:rPr lang="de-CH" sz="1400" dirty="0" err="1">
                          <a:latin typeface="Bahnschrift Light" panose="020B0502040204020203" pitchFamily="34" charset="0"/>
                        </a:rPr>
                        <a:t>interventions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1335710301"/>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Comparison</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to</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effects</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from</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similar</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prior</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interventions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615756003"/>
                  </a:ext>
                </a:extLst>
              </a:tr>
              <a:tr h="261066">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Comparison</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to</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regular</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growth</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during</a:t>
                      </a:r>
                      <a:r>
                        <a:rPr lang="de-CH" sz="1400" baseline="0" dirty="0">
                          <a:latin typeface="Bahnschrift Light" panose="020B0502040204020203" pitchFamily="34" charset="0"/>
                        </a:rPr>
                        <a:t> an </a:t>
                      </a:r>
                      <a:r>
                        <a:rPr lang="de-CH" sz="1400" baseline="0" dirty="0" err="1">
                          <a:latin typeface="Bahnschrift Light" panose="020B0502040204020203" pitchFamily="34" charset="0"/>
                        </a:rPr>
                        <a:t>academic</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period</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579406070"/>
                  </a:ext>
                </a:extLst>
              </a:tr>
              <a:tr h="317631">
                <a:tc rowSpan="4">
                  <a:txBody>
                    <a:bodyPr/>
                    <a:lstStyle/>
                    <a:p>
                      <a:pPr algn="ctr"/>
                      <a:r>
                        <a:rPr lang="de-CH" sz="1400" dirty="0">
                          <a:latin typeface="Bahnschrift Light" panose="020B0502040204020203" pitchFamily="34" charset="0"/>
                        </a:rPr>
                        <a:t>Impact</a:t>
                      </a: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Developmental</a:t>
                      </a:r>
                      <a:r>
                        <a:rPr lang="de-CH" sz="1400" dirty="0">
                          <a:latin typeface="Bahnschrift Light" panose="020B0502040204020203" pitchFamily="34" charset="0"/>
                        </a:rPr>
                        <a:t> </a:t>
                      </a:r>
                      <a:r>
                        <a:rPr lang="de-CH" sz="1400" dirty="0" err="1">
                          <a:latin typeface="Bahnschrift Light" panose="020B0502040204020203" pitchFamily="34" charset="0"/>
                        </a:rPr>
                        <a:t>impact</a:t>
                      </a:r>
                      <a:r>
                        <a:rPr lang="de-CH" sz="1400" dirty="0">
                          <a:latin typeface="Bahnschrift Light" panose="020B0502040204020203" pitchFamily="34" charset="0"/>
                        </a:rPr>
                        <a:t> (</a:t>
                      </a:r>
                      <a:r>
                        <a:rPr lang="de-CH" sz="1400" dirty="0" err="1">
                          <a:latin typeface="Bahnschrift Light" panose="020B0502040204020203" pitchFamily="34" charset="0"/>
                        </a:rPr>
                        <a:t>effects</a:t>
                      </a:r>
                      <a:r>
                        <a:rPr lang="de-CH" sz="1400" dirty="0">
                          <a:latin typeface="Bahnschrift Light" panose="020B0502040204020203" pitchFamily="34" charset="0"/>
                        </a:rPr>
                        <a:t> on </a:t>
                      </a:r>
                      <a:r>
                        <a:rPr lang="de-CH" sz="1400" dirty="0" err="1">
                          <a:latin typeface="Bahnschrift Light" panose="020B0502040204020203" pitchFamily="34" charset="0"/>
                        </a:rPr>
                        <a:t>outcome</a:t>
                      </a:r>
                      <a:r>
                        <a:rPr lang="de-CH" sz="1400" baseline="0" dirty="0">
                          <a:latin typeface="Bahnschrift Light" panose="020B0502040204020203" pitchFamily="34" charset="0"/>
                        </a:rPr>
                        <a:t> variable </a:t>
                      </a:r>
                      <a:r>
                        <a:rPr lang="de-CH" sz="1400" baseline="0" dirty="0" err="1">
                          <a:latin typeface="Bahnschrift Light" panose="020B0502040204020203" pitchFamily="34" charset="0"/>
                        </a:rPr>
                        <a:t>of</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interest</a:t>
                      </a:r>
                      <a:r>
                        <a:rPr lang="de-CH" sz="1400" baseline="0" dirty="0">
                          <a:latin typeface="Bahnschrift Light" panose="020B0502040204020203" pitchFamily="34" charset="0"/>
                        </a:rPr>
                        <a:t> in </a:t>
                      </a:r>
                      <a:r>
                        <a:rPr lang="de-CH" sz="1400" baseline="0" dirty="0" err="1">
                          <a:latin typeface="Bahnschrift Light" panose="020B0502040204020203" pitchFamily="34" charset="0"/>
                        </a:rPr>
                        <a:t>the</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long</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run</a:t>
                      </a:r>
                      <a:r>
                        <a:rPr lang="de-CH" sz="1400" baseline="0" dirty="0">
                          <a:latin typeface="Bahnschrift Light" panose="020B0502040204020203" pitchFamily="34" charset="0"/>
                        </a:rPr>
                        <a: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116567204"/>
                  </a:ext>
                </a:extLst>
              </a:tr>
              <a:tr h="443813">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400" dirty="0">
                          <a:latin typeface="Bahnschrift Light" panose="020B0502040204020203" pitchFamily="34" charset="0"/>
                        </a:rPr>
                        <a:t>c</a:t>
                      </a:r>
                      <a:r>
                        <a:rPr lang="en-US" sz="1400" dirty="0" err="1">
                          <a:effectLst/>
                          <a:latin typeface="Bahnschrift Light" panose="020B0502040204020203" pitchFamily="34" charset="0"/>
                        </a:rPr>
                        <a:t>omparison</a:t>
                      </a:r>
                      <a:r>
                        <a:rPr lang="en-US" sz="1400" dirty="0">
                          <a:effectLst/>
                          <a:latin typeface="Bahnschrift Light" panose="020B0502040204020203" pitchFamily="34" charset="0"/>
                        </a:rPr>
                        <a:t> to policy-relevant achievement gaps between groups (e.g., impact of intervention on gender differences or decrease between at-risk students and not-at-risk students, absolute decrease in number of at-risk students)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486769338"/>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Percentile</a:t>
                      </a:r>
                      <a:r>
                        <a:rPr lang="de-CH" sz="1400" dirty="0">
                          <a:latin typeface="Bahnschrift Light" panose="020B0502040204020203" pitchFamily="34" charset="0"/>
                        </a:rPr>
                        <a:t> rank </a:t>
                      </a:r>
                      <a:r>
                        <a:rPr lang="de-CH" sz="1400" dirty="0" err="1">
                          <a:latin typeface="Bahnschrift Light" panose="020B0502040204020203" pitchFamily="34" charset="0"/>
                        </a:rPr>
                        <a:t>changes</a:t>
                      </a:r>
                      <a:r>
                        <a:rPr lang="de-CH" sz="1400" baseline="0" dirty="0">
                          <a:latin typeface="Bahnschrift Light" panose="020B0502040204020203" pitchFamily="34" charset="0"/>
                        </a:rPr>
                        <a:t> on a </a:t>
                      </a:r>
                      <a:r>
                        <a:rPr lang="de-CH" sz="1400" baseline="0" dirty="0" err="1">
                          <a:latin typeface="Bahnschrift Light" panose="020B0502040204020203" pitchFamily="34" charset="0"/>
                        </a:rPr>
                        <a:t>standardized</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test</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instrument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558672414"/>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Changes</a:t>
                      </a:r>
                      <a:r>
                        <a:rPr lang="de-CH" sz="1400" dirty="0">
                          <a:latin typeface="Bahnschrift Light" panose="020B0502040204020203" pitchFamily="34" charset="0"/>
                        </a:rPr>
                        <a:t> in </a:t>
                      </a:r>
                      <a:r>
                        <a:rPr lang="de-CH" sz="1400" dirty="0" err="1">
                          <a:latin typeface="Bahnschrift Light" panose="020B0502040204020203" pitchFamily="34" charset="0"/>
                        </a:rPr>
                        <a:t>probability</a:t>
                      </a:r>
                      <a:r>
                        <a:rPr lang="de-CH" sz="1400" dirty="0">
                          <a:latin typeface="Bahnschrift Light" panose="020B0502040204020203" pitchFamily="34" charset="0"/>
                        </a:rPr>
                        <a:t> </a:t>
                      </a:r>
                      <a:r>
                        <a:rPr lang="de-CH" sz="1400" dirty="0" err="1">
                          <a:latin typeface="Bahnschrift Light" panose="020B0502040204020203" pitchFamily="34" charset="0"/>
                        </a:rPr>
                        <a:t>to</a:t>
                      </a:r>
                      <a:r>
                        <a:rPr lang="de-CH" sz="1400" dirty="0">
                          <a:latin typeface="Bahnschrift Light" panose="020B0502040204020203" pitchFamily="34" charset="0"/>
                        </a:rPr>
                        <a:t> score </a:t>
                      </a:r>
                      <a:r>
                        <a:rPr lang="de-CH" sz="1400" dirty="0" err="1">
                          <a:latin typeface="Bahnschrift Light" panose="020B0502040204020203" pitchFamily="34" charset="0"/>
                        </a:rPr>
                        <a:t>above</a:t>
                      </a:r>
                      <a:r>
                        <a:rPr lang="de-CH" sz="1400" dirty="0">
                          <a:latin typeface="Bahnschrift Light" panose="020B0502040204020203" pitchFamily="34" charset="0"/>
                        </a:rPr>
                        <a:t> a </a:t>
                      </a:r>
                      <a:r>
                        <a:rPr lang="de-CH" sz="1400" dirty="0" err="1">
                          <a:latin typeface="Bahnschrift Light" panose="020B0502040204020203" pitchFamily="34" charset="0"/>
                        </a:rPr>
                        <a:t>certain</a:t>
                      </a:r>
                      <a:r>
                        <a:rPr lang="de-CH" sz="1400" dirty="0">
                          <a:latin typeface="Bahnschrift Light" panose="020B0502040204020203" pitchFamily="34" charset="0"/>
                        </a:rPr>
                        <a:t> relevant </a:t>
                      </a:r>
                      <a:r>
                        <a:rPr lang="de-CH" sz="1400" dirty="0" err="1">
                          <a:latin typeface="Bahnschrift Light" panose="020B0502040204020203" pitchFamily="34" charset="0"/>
                        </a:rPr>
                        <a:t>proficiency-threshold</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505497297"/>
                  </a:ext>
                </a:extLst>
              </a:tr>
              <a:tr h="317631">
                <a:tc rowSpan="3">
                  <a:txBody>
                    <a:bodyPr/>
                    <a:lstStyle/>
                    <a:p>
                      <a:pPr algn="ctr"/>
                      <a:r>
                        <a:rPr lang="de-CH" sz="1400" dirty="0">
                          <a:latin typeface="Bahnschrift Light" panose="020B0502040204020203" pitchFamily="34" charset="0"/>
                        </a:rPr>
                        <a:t>Resources</a:t>
                      </a: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Duration</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787521063"/>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Implementaion</a:t>
                      </a:r>
                      <a:r>
                        <a:rPr lang="de-CH" sz="1400" dirty="0">
                          <a:latin typeface="Bahnschrift Light" panose="020B0502040204020203" pitchFamily="34" charset="0"/>
                        </a:rPr>
                        <a:t> </a:t>
                      </a:r>
                      <a:r>
                        <a:rPr lang="de-CH" sz="1400" dirty="0" err="1">
                          <a:latin typeface="Bahnschrift Light" panose="020B0502040204020203" pitchFamily="34" charset="0"/>
                        </a:rPr>
                        <a:t>effort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672890"/>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Costs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91810710"/>
                  </a:ext>
                </a:extLst>
              </a:tr>
              <a:tr h="317631">
                <a:tc rowSpan="3">
                  <a:txBody>
                    <a:bodyPr/>
                    <a:lstStyle/>
                    <a:p>
                      <a:pPr algn="ctr"/>
                      <a:r>
                        <a:rPr lang="de-CH" sz="1400" dirty="0" err="1">
                          <a:latin typeface="Bahnschrift Light" panose="020B0502040204020203" pitchFamily="34" charset="0"/>
                        </a:rPr>
                        <a:t>Theoretical</a:t>
                      </a:r>
                      <a:r>
                        <a:rPr lang="de-CH" sz="1400" dirty="0">
                          <a:latin typeface="Bahnschrift Light" panose="020B0502040204020203" pitchFamily="34" charset="0"/>
                        </a:rPr>
                        <a:t> </a:t>
                      </a:r>
                      <a:r>
                        <a:rPr lang="de-CH" sz="1400" dirty="0" err="1">
                          <a:latin typeface="Bahnschrift Light" panose="020B0502040204020203" pitchFamily="34" charset="0"/>
                        </a:rPr>
                        <a:t>references</a:t>
                      </a:r>
                      <a:endParaRPr lang="de-CH" sz="1400" dirty="0">
                        <a:latin typeface="Bahnschrift Light" panose="020B0502040204020203" pitchFamily="34" charset="0"/>
                      </a:endParaRP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Cognitive</a:t>
                      </a:r>
                      <a:r>
                        <a:rPr lang="de-CH" sz="1400" dirty="0">
                          <a:latin typeface="Bahnschrift Light" panose="020B0502040204020203" pitchFamily="34" charset="0"/>
                        </a:rPr>
                        <a:t> </a:t>
                      </a:r>
                      <a:r>
                        <a:rPr lang="de-CH" sz="1400" dirty="0" err="1">
                          <a:latin typeface="Bahnschrift Light" panose="020B0502040204020203" pitchFamily="34" charset="0"/>
                        </a:rPr>
                        <a:t>processes</a:t>
                      </a:r>
                      <a:r>
                        <a:rPr lang="de-CH" sz="1400" dirty="0">
                          <a:latin typeface="Bahnschrift Light" panose="020B0502040204020203" pitchFamily="34" charset="0"/>
                        </a:rPr>
                        <a:t> </a:t>
                      </a:r>
                      <a:r>
                        <a:rPr lang="de-CH" sz="1400" dirty="0" err="1">
                          <a:latin typeface="Bahnschrift Light" panose="020B0502040204020203" pitchFamily="34" charset="0"/>
                        </a:rPr>
                        <a:t>involved</a:t>
                      </a:r>
                      <a:r>
                        <a:rPr lang="de-CH" sz="1400" dirty="0">
                          <a:latin typeface="Bahnschrift Light" panose="020B0502040204020203" pitchFamily="34" charset="0"/>
                        </a:rPr>
                        <a:t> (e.g. </a:t>
                      </a:r>
                      <a:r>
                        <a:rPr lang="de-CH" sz="1400" dirty="0" err="1">
                          <a:latin typeface="Bahnschrift Light" panose="020B0502040204020203" pitchFamily="34" charset="0"/>
                        </a:rPr>
                        <a:t>far</a:t>
                      </a:r>
                      <a:r>
                        <a:rPr lang="de-CH" sz="1400" dirty="0">
                          <a:latin typeface="Bahnschrift Light" panose="020B0502040204020203" pitchFamily="34" charset="0"/>
                        </a:rPr>
                        <a:t> </a:t>
                      </a:r>
                      <a:r>
                        <a:rPr lang="de-CH" sz="1400" dirty="0" err="1">
                          <a:latin typeface="Bahnschrift Light" panose="020B0502040204020203" pitchFamily="34" charset="0"/>
                        </a:rPr>
                        <a:t>transfer</a:t>
                      </a:r>
                      <a:r>
                        <a:rPr lang="de-CH" sz="1400" dirty="0">
                          <a:latin typeface="Bahnschrift Light" panose="020B0502040204020203" pitchFamily="34" charset="0"/>
                        </a:rPr>
                        <a:t> </a:t>
                      </a:r>
                      <a:r>
                        <a:rPr lang="de-CH" sz="1400" dirty="0" err="1">
                          <a:latin typeface="Bahnschrift Light" panose="020B0502040204020203" pitchFamily="34" charset="0"/>
                        </a:rPr>
                        <a:t>across</a:t>
                      </a:r>
                      <a:r>
                        <a:rPr lang="de-CH" sz="1400" dirty="0">
                          <a:latin typeface="Bahnschrift Light" panose="020B0502040204020203" pitchFamily="34" charset="0"/>
                        </a:rPr>
                        <a:t> </a:t>
                      </a:r>
                      <a:r>
                        <a:rPr lang="de-CH" sz="1400" dirty="0" err="1">
                          <a:latin typeface="Bahnschrift Light" panose="020B0502040204020203" pitchFamily="34" charset="0"/>
                        </a:rPr>
                        <a:t>contexts</a:t>
                      </a:r>
                      <a:r>
                        <a:rPr lang="de-CH" sz="1400" dirty="0">
                          <a:latin typeface="Bahnschrift Light" panose="020B0502040204020203" pitchFamily="34" charset="0"/>
                        </a:rPr>
                        <a:t>)</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4150533182"/>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Tests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the</a:t>
                      </a:r>
                      <a:r>
                        <a:rPr lang="de-CH" sz="1400" dirty="0">
                          <a:latin typeface="Bahnschrift Light" panose="020B0502040204020203" pitchFamily="34" charset="0"/>
                        </a:rPr>
                        <a:t> </a:t>
                      </a:r>
                      <a:r>
                        <a:rPr lang="de-CH" sz="1400" dirty="0" err="1">
                          <a:latin typeface="Bahnschrift Light" panose="020B0502040204020203" pitchFamily="34" charset="0"/>
                        </a:rPr>
                        <a:t>generalizability</a:t>
                      </a:r>
                      <a:r>
                        <a:rPr lang="de-CH" sz="1400" dirty="0">
                          <a:latin typeface="Bahnschrift Light" panose="020B0502040204020203" pitchFamily="34" charset="0"/>
                        </a:rPr>
                        <a:t> </a:t>
                      </a:r>
                      <a:r>
                        <a:rPr lang="de-CH" sz="1400" dirty="0" err="1">
                          <a:latin typeface="Bahnschrift Light" panose="020B0502040204020203" pitchFamily="34" charset="0"/>
                        </a:rPr>
                        <a:t>and</a:t>
                      </a:r>
                      <a:r>
                        <a:rPr lang="de-CH" sz="1400" dirty="0">
                          <a:latin typeface="Bahnschrift Light" panose="020B0502040204020203" pitchFamily="34" charset="0"/>
                        </a:rPr>
                        <a:t> </a:t>
                      </a:r>
                      <a:r>
                        <a:rPr lang="de-CH" sz="1400" dirty="0" err="1">
                          <a:latin typeface="Bahnschrift Light" panose="020B0502040204020203" pitchFamily="34" charset="0"/>
                        </a:rPr>
                        <a:t>robustness</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effects</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136001820"/>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The </a:t>
                      </a:r>
                      <a:r>
                        <a:rPr lang="de-CH" sz="1400" dirty="0" err="1">
                          <a:latin typeface="Bahnschrift Light" panose="020B0502040204020203" pitchFamily="34" charset="0"/>
                        </a:rPr>
                        <a:t>stability</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effects</a:t>
                      </a:r>
                      <a:r>
                        <a:rPr lang="de-CH" sz="1400" dirty="0">
                          <a:latin typeface="Bahnschrift Light" panose="020B0502040204020203" pitchFamily="34" charset="0"/>
                        </a:rPr>
                        <a:t>/</a:t>
                      </a:r>
                      <a:r>
                        <a:rPr lang="de-CH" sz="1400" dirty="0" err="1">
                          <a:latin typeface="Bahnschrift Light" panose="020B0502040204020203" pitchFamily="34" charset="0"/>
                        </a:rPr>
                        <a:t>transfer</a:t>
                      </a:r>
                      <a:r>
                        <a:rPr lang="de-CH" sz="1400" dirty="0">
                          <a:latin typeface="Bahnschrift Light" panose="020B0502040204020203" pitchFamily="34" charset="0"/>
                        </a:rPr>
                        <a:t> </a:t>
                      </a:r>
                      <a:r>
                        <a:rPr lang="de-CH" sz="1400" dirty="0" err="1">
                          <a:latin typeface="Bahnschrift Light" panose="020B0502040204020203" pitchFamily="34" charset="0"/>
                        </a:rPr>
                        <a:t>over</a:t>
                      </a:r>
                      <a:r>
                        <a:rPr lang="de-CH" sz="1400" baseline="0" dirty="0">
                          <a:latin typeface="Bahnschrift Light" panose="020B0502040204020203" pitchFamily="34" charset="0"/>
                        </a:rPr>
                        <a:t> time</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736322940"/>
                  </a:ext>
                </a:extLst>
              </a:tr>
              <a:tr h="317631">
                <a:tc rowSpan="4">
                  <a:txBody>
                    <a:bodyPr/>
                    <a:lstStyle/>
                    <a:p>
                      <a:pPr algn="ctr"/>
                      <a:r>
                        <a:rPr lang="de-CH" sz="1400" dirty="0">
                          <a:latin typeface="Bahnschrift Light" panose="020B0502040204020203" pitchFamily="34" charset="0"/>
                        </a:rPr>
                        <a:t>Study design</a:t>
                      </a:r>
                    </a:p>
                  </a:txBody>
                  <a:tcPr anchor="ct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Nature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the</a:t>
                      </a:r>
                      <a:r>
                        <a:rPr lang="de-CH" sz="1400" baseline="0" dirty="0">
                          <a:latin typeface="Bahnschrift Light" panose="020B0502040204020203" pitchFamily="34" charset="0"/>
                        </a:rPr>
                        <a:t> </a:t>
                      </a:r>
                      <a:r>
                        <a:rPr lang="de-CH" sz="1400" dirty="0" err="1">
                          <a:latin typeface="Bahnschrift Light" panose="020B0502040204020203" pitchFamily="34" charset="0"/>
                        </a:rPr>
                        <a:t>control</a:t>
                      </a:r>
                      <a:r>
                        <a:rPr lang="de-CH" sz="1400" dirty="0">
                          <a:latin typeface="Bahnschrift Light" panose="020B0502040204020203" pitchFamily="34" charset="0"/>
                        </a:rPr>
                        <a:t> </a:t>
                      </a:r>
                      <a:r>
                        <a:rPr lang="de-CH" sz="1400" dirty="0" err="1">
                          <a:latin typeface="Bahnschrift Light" panose="020B0502040204020203" pitchFamily="34" charset="0"/>
                        </a:rPr>
                        <a:t>group</a:t>
                      </a:r>
                      <a:r>
                        <a:rPr lang="de-CH" sz="1400" baseline="0" dirty="0">
                          <a:latin typeface="Bahnschrift Light" panose="020B0502040204020203" pitchFamily="34" charset="0"/>
                        </a:rPr>
                        <a:t> (e.g., a </a:t>
                      </a:r>
                      <a:r>
                        <a:rPr lang="de-CH" sz="1400" baseline="0" dirty="0" err="1">
                          <a:latin typeface="Bahnschrift Light" panose="020B0502040204020203" pitchFamily="34" charset="0"/>
                        </a:rPr>
                        <a:t>waiting</a:t>
                      </a:r>
                      <a:r>
                        <a:rPr lang="de-CH" sz="1400" baseline="0" dirty="0">
                          <a:latin typeface="Bahnschrift Light" panose="020B0502040204020203" pitchFamily="34" charset="0"/>
                        </a:rPr>
                        <a:t> list-</a:t>
                      </a:r>
                      <a:r>
                        <a:rPr lang="de-CH" sz="1400" baseline="0" dirty="0" err="1">
                          <a:latin typeface="Bahnschrift Light" panose="020B0502040204020203" pitchFamily="34" charset="0"/>
                        </a:rPr>
                        <a:t>condition</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or</a:t>
                      </a:r>
                      <a:r>
                        <a:rPr lang="de-CH" sz="1400" baseline="0" dirty="0">
                          <a:latin typeface="Bahnschrift Light" panose="020B0502040204020203" pitchFamily="34" charset="0"/>
                        </a:rPr>
                        <a:t> an </a:t>
                      </a:r>
                      <a:r>
                        <a:rPr lang="de-CH" sz="1400" baseline="0" dirty="0" err="1">
                          <a:latin typeface="Bahnschrift Light" panose="020B0502040204020203" pitchFamily="34" charset="0"/>
                        </a:rPr>
                        <a:t>active</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control</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group</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differing</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only</a:t>
                      </a:r>
                      <a:r>
                        <a:rPr lang="de-CH" sz="1400" baseline="0" dirty="0">
                          <a:latin typeface="Bahnschrift Light" panose="020B0502040204020203" pitchFamily="34" charset="0"/>
                        </a:rPr>
                        <a:t> in a </a:t>
                      </a:r>
                      <a:r>
                        <a:rPr lang="de-CH" sz="1400" baseline="0" dirty="0" err="1">
                          <a:latin typeface="Bahnschrift Light" panose="020B0502040204020203" pitchFamily="34" charset="0"/>
                        </a:rPr>
                        <a:t>key</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element</a:t>
                      </a:r>
                      <a:r>
                        <a:rPr lang="de-CH" sz="1400" baseline="0" dirty="0">
                          <a:latin typeface="Bahnschrift Light" panose="020B0502040204020203" pitchFamily="34" charset="0"/>
                        </a:rPr>
                        <a: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889909130"/>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err="1">
                          <a:latin typeface="Bahnschrift Light" panose="020B0502040204020203" pitchFamily="34" charset="0"/>
                        </a:rPr>
                        <a:t>Specifics</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t>
                      </a:r>
                      <a:r>
                        <a:rPr lang="de-CH" sz="1400" dirty="0" err="1">
                          <a:latin typeface="Bahnschrift Light" panose="020B0502040204020203" pitchFamily="34" charset="0"/>
                        </a:rPr>
                        <a:t>the</a:t>
                      </a:r>
                      <a:r>
                        <a:rPr lang="de-CH" sz="1400" dirty="0">
                          <a:latin typeface="Bahnschrift Light" panose="020B0502040204020203" pitchFamily="34" charset="0"/>
                        </a:rPr>
                        <a:t> </a:t>
                      </a:r>
                      <a:r>
                        <a:rPr lang="de-CH" sz="1400" dirty="0" err="1">
                          <a:latin typeface="Bahnschrift Light" panose="020B0502040204020203" pitchFamily="34" charset="0"/>
                        </a:rPr>
                        <a:t>assessment</a:t>
                      </a:r>
                      <a:r>
                        <a:rPr lang="de-CH" sz="1400" dirty="0">
                          <a:latin typeface="Bahnschrift Light" panose="020B0502040204020203" pitchFamily="34" charset="0"/>
                        </a:rPr>
                        <a:t> </a:t>
                      </a:r>
                      <a:r>
                        <a:rPr lang="de-CH" sz="1400" dirty="0" err="1">
                          <a:latin typeface="Bahnschrift Light" panose="020B0502040204020203" pitchFamily="34" charset="0"/>
                        </a:rPr>
                        <a:t>instruments</a:t>
                      </a:r>
                      <a:r>
                        <a:rPr lang="de-CH" sz="1400" baseline="0" dirty="0">
                          <a:latin typeface="Bahnschrift Light" panose="020B0502040204020203" pitchFamily="34" charset="0"/>
                        </a:rPr>
                        <a:t> (e.g., non-</a:t>
                      </a:r>
                      <a:r>
                        <a:rPr lang="de-CH" sz="1400" baseline="0" dirty="0" err="1">
                          <a:latin typeface="Bahnschrift Light" panose="020B0502040204020203" pitchFamily="34" charset="0"/>
                        </a:rPr>
                        <a:t>standardized</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or</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standardized</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instruments</a:t>
                      </a:r>
                      <a:r>
                        <a:rPr lang="de-CH" sz="1400" baseline="0" dirty="0">
                          <a:latin typeface="Bahnschrift Light" panose="020B0502040204020203" pitchFamily="34" charset="0"/>
                        </a:rPr>
                        <a:t>)</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472039298"/>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Sample </a:t>
                      </a:r>
                      <a:r>
                        <a:rPr lang="de-CH" sz="1400" dirty="0" err="1">
                          <a:latin typeface="Bahnschrift Light" panose="020B0502040204020203" pitchFamily="34" charset="0"/>
                        </a:rPr>
                        <a:t>size</a:t>
                      </a:r>
                      <a:r>
                        <a:rPr lang="de-CH" sz="1400" dirty="0">
                          <a:latin typeface="Bahnschrift Light" panose="020B0502040204020203" pitchFamily="34" charset="0"/>
                        </a:rPr>
                        <a:t>: </a:t>
                      </a:r>
                      <a:r>
                        <a:rPr lang="de-CH" sz="1400" dirty="0" err="1">
                          <a:latin typeface="Bahnschrift Light" panose="020B0502040204020203" pitchFamily="34" charset="0"/>
                        </a:rPr>
                        <a:t>small-scale</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experiment</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or</a:t>
                      </a:r>
                      <a:r>
                        <a:rPr lang="de-CH" sz="1400" baseline="0" dirty="0">
                          <a:latin typeface="Bahnschrift Light" panose="020B0502040204020203" pitchFamily="34" charset="0"/>
                        </a:rPr>
                        <a:t> large-</a:t>
                      </a:r>
                      <a:r>
                        <a:rPr lang="de-CH" sz="1400" baseline="0" dirty="0" err="1">
                          <a:latin typeface="Bahnschrift Light" panose="020B0502040204020203" pitchFamily="34" charset="0"/>
                        </a:rPr>
                        <a:t>scale</a:t>
                      </a:r>
                      <a:r>
                        <a:rPr lang="de-CH" sz="1400" baseline="0" dirty="0">
                          <a:latin typeface="Bahnschrift Light" panose="020B0502040204020203" pitchFamily="34" charset="0"/>
                        </a:rPr>
                        <a:t> </a:t>
                      </a:r>
                      <a:r>
                        <a:rPr lang="de-CH" sz="1400" baseline="0" dirty="0" err="1">
                          <a:latin typeface="Bahnschrift Light" panose="020B0502040204020203" pitchFamily="34" charset="0"/>
                        </a:rPr>
                        <a:t>implementation</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398045625"/>
                  </a:ext>
                </a:extLst>
              </a:tr>
              <a:tr h="317631">
                <a:tc vMerge="1">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400" dirty="0">
                          <a:latin typeface="Bahnschrift Light" panose="020B0502040204020203" pitchFamily="34" charset="0"/>
                        </a:rPr>
                        <a:t>The </a:t>
                      </a:r>
                      <a:r>
                        <a:rPr lang="de-CH" sz="1400" dirty="0" err="1">
                          <a:latin typeface="Bahnschrift Light" panose="020B0502040204020203" pitchFamily="34" charset="0"/>
                        </a:rPr>
                        <a:t>predicted</a:t>
                      </a:r>
                      <a:r>
                        <a:rPr lang="de-CH" sz="1400" dirty="0">
                          <a:latin typeface="Bahnschrift Light" panose="020B0502040204020203" pitchFamily="34" charset="0"/>
                        </a:rPr>
                        <a:t> </a:t>
                      </a:r>
                      <a:r>
                        <a:rPr lang="de-CH" sz="1400" dirty="0" err="1">
                          <a:latin typeface="Bahnschrift Light" panose="020B0502040204020203" pitchFamily="34" charset="0"/>
                        </a:rPr>
                        <a:t>scalability</a:t>
                      </a:r>
                      <a:r>
                        <a:rPr lang="de-CH" sz="1400" dirty="0">
                          <a:latin typeface="Bahnschrift Light" panose="020B0502040204020203" pitchFamily="34" charset="0"/>
                        </a:rPr>
                        <a:t> </a:t>
                      </a:r>
                      <a:r>
                        <a:rPr lang="de-CH" sz="1400" dirty="0" err="1">
                          <a:latin typeface="Bahnschrift Light" panose="020B0502040204020203" pitchFamily="34" charset="0"/>
                        </a:rPr>
                        <a:t>of</a:t>
                      </a:r>
                      <a:r>
                        <a:rPr lang="de-CH" sz="1400" dirty="0">
                          <a:latin typeface="Bahnschrift Light" panose="020B0502040204020203" pitchFamily="34" charset="0"/>
                        </a:rPr>
                        <a:t> an </a:t>
                      </a:r>
                      <a:r>
                        <a:rPr lang="de-CH" sz="1400" dirty="0" err="1">
                          <a:latin typeface="Bahnschrift Light" panose="020B0502040204020203" pitchFamily="34" charset="0"/>
                        </a:rPr>
                        <a:t>intervention</a:t>
                      </a:r>
                      <a:r>
                        <a:rPr lang="de-CH" sz="1400" dirty="0">
                          <a:latin typeface="Bahnschrift Light" panose="020B0502040204020203" pitchFamily="34" charset="0"/>
                        </a:rPr>
                        <a:t> </a:t>
                      </a:r>
                      <a:r>
                        <a:rPr lang="de-CH" sz="1400" dirty="0" err="1">
                          <a:latin typeface="Bahnschrift Light" panose="020B0502040204020203" pitchFamily="34" charset="0"/>
                        </a:rPr>
                        <a:t>to</a:t>
                      </a:r>
                      <a:r>
                        <a:rPr lang="de-CH" sz="1400" dirty="0">
                          <a:latin typeface="Bahnschrift Light" panose="020B0502040204020203" pitchFamily="34" charset="0"/>
                        </a:rPr>
                        <a:t> larger </a:t>
                      </a:r>
                      <a:r>
                        <a:rPr lang="de-CH" sz="1400" dirty="0" err="1">
                          <a:latin typeface="Bahnschrift Light" panose="020B0502040204020203" pitchFamily="34" charset="0"/>
                        </a:rPr>
                        <a:t>population</a:t>
                      </a:r>
                      <a:endParaRPr lang="de-CH" sz="14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46023693"/>
                  </a:ext>
                </a:extLst>
              </a:tr>
            </a:tbl>
          </a:graphicData>
        </a:graphic>
      </p:graphicFrame>
      <p:sp>
        <p:nvSpPr>
          <p:cNvPr id="4"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6" name="Straight Connector 5"/>
          <p:cNvCxnSpPr/>
          <p:nvPr/>
        </p:nvCxnSpPr>
        <p:spPr>
          <a:xfrm>
            <a:off x="420130" y="810113"/>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5663" y="0"/>
            <a:ext cx="11526337"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2) Äquivalenztestung: Interpretationsrahmen zur Festlegung des kleinsten int.</a:t>
            </a:r>
            <a:r>
              <a:rPr kumimoji="0" lang="de-CH" sz="2800" b="0" i="0" u="none" strike="noStrike" kern="1200" cap="none" spc="0" normalizeH="0" noProof="0">
                <a:ln>
                  <a:noFill/>
                </a:ln>
                <a:solidFill>
                  <a:srgbClr val="848989"/>
                </a:solidFill>
                <a:effectLst/>
                <a:uLnTx/>
                <a:uFillTx/>
                <a:latin typeface="Bahnschrift SemiBold Condensed" panose="020B0502040204020203" pitchFamily="34" charset="0"/>
                <a:ea typeface="+mn-ea"/>
                <a:cs typeface="+mn-cs"/>
              </a:rPr>
              <a:t> Effektes</a:t>
            </a:r>
            <a:endPar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endParaRPr>
          </a:p>
        </p:txBody>
      </p:sp>
    </p:spTree>
    <p:extLst>
      <p:ext uri="{BB962C8B-B14F-4D97-AF65-F5344CB8AC3E}">
        <p14:creationId xmlns:p14="http://schemas.microsoft.com/office/powerpoint/2010/main" val="1175774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1608" y="6638667"/>
            <a:ext cx="6096000" cy="184666"/>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600" b="0" i="0" u="none" strike="noStrike" kern="1200" cap="none" spc="0" normalizeH="0" baseline="0" noProof="0" dirty="0">
                <a:ln>
                  <a:noFill/>
                </a:ln>
                <a:solidFill>
                  <a:prstClr val="black"/>
                </a:solidFill>
                <a:effectLst/>
                <a:uLnTx/>
                <a:uFillTx/>
                <a:latin typeface="Calibri" panose="020F0502020204030204"/>
                <a:ea typeface="+mn-ea"/>
                <a:cs typeface="+mn-cs"/>
              </a:rPr>
              <a:t>https://thumbs.dreamstime.com/b/isolated-puzzled-owl-cartoon-white-background-105725891.jpg</a:t>
            </a:r>
          </a:p>
        </p:txBody>
      </p:sp>
      <p:cxnSp>
        <p:nvCxnSpPr>
          <p:cNvPr id="14" name="Straight Connector 13"/>
          <p:cNvCxnSpPr/>
          <p:nvPr/>
        </p:nvCxnSpPr>
        <p:spPr>
          <a:xfrm>
            <a:off x="420130" y="820162"/>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17"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18" name="Straight Connector 17"/>
          <p:cNvCxnSpPr/>
          <p:nvPr/>
        </p:nvCxnSpPr>
        <p:spPr>
          <a:xfrm>
            <a:off x="420130" y="810113"/>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0130" y="166336"/>
            <a:ext cx="761855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Beispiel: R-Paket TOSTER</a:t>
            </a:r>
            <a:endParaRPr kumimoji="0" lang="de-CH" sz="2800" b="0" i="0" u="none" strike="noStrike" kern="1200" cap="none" spc="0" normalizeH="0" baseline="0" noProof="0" dirty="0">
              <a:ln>
                <a:noFill/>
              </a:ln>
              <a:solidFill>
                <a:srgbClr val="3399FF"/>
              </a:solidFill>
              <a:effectLst/>
              <a:uLnTx/>
              <a:uFillTx/>
              <a:latin typeface="Bahnschrift SemiBold Condensed" panose="020B0502040204020203" pitchFamily="34" charset="0"/>
              <a:ea typeface="+mn-ea"/>
              <a:cs typeface="+mn-cs"/>
            </a:endParaRPr>
          </a:p>
        </p:txBody>
      </p:sp>
      <p:pic>
        <p:nvPicPr>
          <p:cNvPr id="2" name="Grafik 1"/>
          <p:cNvPicPr>
            <a:picLocks noChangeAspect="1"/>
          </p:cNvPicPr>
          <p:nvPr/>
        </p:nvPicPr>
        <p:blipFill>
          <a:blip r:embed="rId3"/>
          <a:stretch>
            <a:fillRect/>
          </a:stretch>
        </p:blipFill>
        <p:spPr>
          <a:xfrm>
            <a:off x="3268387" y="1370433"/>
            <a:ext cx="5870877" cy="4476980"/>
          </a:xfrm>
          <a:prstGeom prst="rect">
            <a:avLst/>
          </a:prstGeom>
        </p:spPr>
      </p:pic>
      <p:pic>
        <p:nvPicPr>
          <p:cNvPr id="6" name="Grafik 5"/>
          <p:cNvPicPr>
            <a:picLocks noChangeAspect="1"/>
          </p:cNvPicPr>
          <p:nvPr/>
        </p:nvPicPr>
        <p:blipFill>
          <a:blip r:embed="rId4"/>
          <a:stretch>
            <a:fillRect/>
          </a:stretch>
        </p:blipFill>
        <p:spPr>
          <a:xfrm>
            <a:off x="3797053" y="892616"/>
            <a:ext cx="4813547" cy="485800"/>
          </a:xfrm>
          <a:prstGeom prst="rect">
            <a:avLst/>
          </a:prstGeom>
        </p:spPr>
      </p:pic>
    </p:spTree>
    <p:extLst>
      <p:ext uri="{BB962C8B-B14F-4D97-AF65-F5344CB8AC3E}">
        <p14:creationId xmlns:p14="http://schemas.microsoft.com/office/powerpoint/2010/main" val="1918310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816740"/>
            <a:ext cx="10515600" cy="590542"/>
          </a:xfrm>
        </p:spPr>
        <p:txBody>
          <a:bodyPr>
            <a:normAutofit fontScale="92500" lnSpcReduction="20000"/>
          </a:bodyPr>
          <a:lstStyle/>
          <a:p>
            <a:pPr marL="0" indent="0">
              <a:buNone/>
            </a:pPr>
            <a:r>
              <a:rPr lang="de-CH" sz="2400">
                <a:solidFill>
                  <a:srgbClr val="848989"/>
                </a:solidFill>
                <a:latin typeface="Bahnschrift Light" panose="020B0502040204020203" pitchFamily="34" charset="0"/>
              </a:rPr>
              <a:t>Mittels Hypothesentestung und Äquivalenztestung können wir vier Fälle unterscheiden:</a:t>
            </a:r>
            <a:endParaRPr lang="de-CH" sz="2400" dirty="0">
              <a:solidFill>
                <a:srgbClr val="848989"/>
              </a:solidFill>
              <a:latin typeface="Bahnschrift Light" panose="020B0502040204020203" pitchFamily="34" charset="0"/>
            </a:endParaRPr>
          </a:p>
          <a:p>
            <a:pPr marL="0" indent="0">
              <a:buNone/>
            </a:pPr>
            <a:endParaRPr lang="de-CH" dirty="0"/>
          </a:p>
          <a:p>
            <a:pPr marL="0" indent="0">
              <a:buNone/>
            </a:pPr>
            <a:endParaRPr lang="de-CH" dirty="0"/>
          </a:p>
        </p:txBody>
      </p:sp>
      <p:graphicFrame>
        <p:nvGraphicFramePr>
          <p:cNvPr id="6" name="Table 5"/>
          <p:cNvGraphicFramePr>
            <a:graphicFrameLocks noGrp="1"/>
          </p:cNvGraphicFramePr>
          <p:nvPr>
            <p:extLst>
              <p:ext uri="{D42A27DB-BD31-4B8C-83A1-F6EECF244321}">
                <p14:modId xmlns:p14="http://schemas.microsoft.com/office/powerpoint/2010/main" val="2796805458"/>
              </p:ext>
            </p:extLst>
          </p:nvPr>
        </p:nvGraphicFramePr>
        <p:xfrm>
          <a:off x="368768" y="1407281"/>
          <a:ext cx="11487872" cy="5416643"/>
        </p:xfrm>
        <a:graphic>
          <a:graphicData uri="http://schemas.openxmlformats.org/drawingml/2006/table">
            <a:tbl>
              <a:tblPr firstRow="1" firstCol="1" bandRow="1">
                <a:tableStyleId>{5A111915-BE36-4E01-A7E5-04B1672EAD32}</a:tableStyleId>
              </a:tblPr>
              <a:tblGrid>
                <a:gridCol w="1766792">
                  <a:extLst>
                    <a:ext uri="{9D8B030D-6E8A-4147-A177-3AD203B41FA5}">
                      <a16:colId xmlns:a16="http://schemas.microsoft.com/office/drawing/2014/main" val="2307043664"/>
                    </a:ext>
                  </a:extLst>
                </a:gridCol>
                <a:gridCol w="1632592">
                  <a:extLst>
                    <a:ext uri="{9D8B030D-6E8A-4147-A177-3AD203B41FA5}">
                      <a16:colId xmlns:a16="http://schemas.microsoft.com/office/drawing/2014/main" val="752475519"/>
                    </a:ext>
                  </a:extLst>
                </a:gridCol>
                <a:gridCol w="2791920">
                  <a:extLst>
                    <a:ext uri="{9D8B030D-6E8A-4147-A177-3AD203B41FA5}">
                      <a16:colId xmlns:a16="http://schemas.microsoft.com/office/drawing/2014/main" val="303157893"/>
                    </a:ext>
                  </a:extLst>
                </a:gridCol>
                <a:gridCol w="5296568">
                  <a:extLst>
                    <a:ext uri="{9D8B030D-6E8A-4147-A177-3AD203B41FA5}">
                      <a16:colId xmlns:a16="http://schemas.microsoft.com/office/drawing/2014/main" val="2532727874"/>
                    </a:ext>
                  </a:extLst>
                </a:gridCol>
              </a:tblGrid>
              <a:tr h="334625">
                <a:tc>
                  <a:txBody>
                    <a:bodyPr/>
                    <a:lstStyle/>
                    <a:p>
                      <a:r>
                        <a:rPr lang="de-CH">
                          <a:latin typeface="Bahnschrift Light" panose="020B0502040204020203" pitchFamily="34" charset="0"/>
                        </a:rPr>
                        <a:t>Signifikanztest</a:t>
                      </a:r>
                      <a:endParaRPr lang="de-CH"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tc>
                  <a:txBody>
                    <a:bodyPr/>
                    <a:lstStyle/>
                    <a:p>
                      <a:r>
                        <a:rPr lang="de-CH">
                          <a:latin typeface="Bahnschrift Light" panose="020B0502040204020203" pitchFamily="34" charset="0"/>
                        </a:rPr>
                        <a:t>Äquivalenz</a:t>
                      </a:r>
                      <a:endParaRPr lang="de-CH"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tc>
                  <a:txBody>
                    <a:bodyPr/>
                    <a:lstStyle/>
                    <a:p>
                      <a:r>
                        <a:rPr lang="de-CH">
                          <a:latin typeface="Bahnschrift Light" panose="020B0502040204020203" pitchFamily="34" charset="0"/>
                        </a:rPr>
                        <a:t>Bedeutung</a:t>
                      </a:r>
                      <a:endParaRPr lang="de-CH"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tc>
                  <a:txBody>
                    <a:bodyPr/>
                    <a:lstStyle/>
                    <a:p>
                      <a:r>
                        <a:rPr lang="de-CH">
                          <a:latin typeface="Bahnschrift Light" panose="020B0502040204020203" pitchFamily="34" charset="0"/>
                        </a:rPr>
                        <a:t>Beispielhalfte Abbildung</a:t>
                      </a:r>
                      <a:endParaRPr lang="de-CH"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extLst>
                  <a:ext uri="{0D108BD9-81ED-4DB2-BD59-A6C34878D82A}">
                    <a16:rowId xmlns:a16="http://schemas.microsoft.com/office/drawing/2014/main" val="1300467399"/>
                  </a:ext>
                </a:extLst>
              </a:tr>
              <a:tr h="1087531">
                <a:tc>
                  <a:txBody>
                    <a:bodyPr/>
                    <a:lstStyle/>
                    <a:p>
                      <a:r>
                        <a:rPr lang="de-CH" sz="1600" b="0">
                          <a:latin typeface="Bahnschrift Light" panose="020B0502040204020203" pitchFamily="34" charset="0"/>
                        </a:rPr>
                        <a:t>Signifikant</a:t>
                      </a:r>
                      <a:endParaRPr lang="de-CH" sz="1600" b="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600">
                          <a:latin typeface="Bahnschrift Light" panose="020B0502040204020203" pitchFamily="34" charset="0"/>
                        </a:rPr>
                        <a:t>Nicht signifikant</a:t>
                      </a:r>
                      <a:endParaRPr lang="de-CH" sz="160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600">
                          <a:latin typeface="Bahnschrift Light" panose="020B0502040204020203" pitchFamily="34" charset="0"/>
                        </a:rPr>
                        <a:t>Evidenz gegen </a:t>
                      </a:r>
                      <a:r>
                        <a:rPr lang="de-CH" sz="1600" dirty="0">
                          <a:latin typeface="Bahnschrift Light" panose="020B0502040204020203" pitchFamily="34" charset="0"/>
                        </a:rPr>
                        <a:t>H</a:t>
                      </a:r>
                      <a:r>
                        <a:rPr lang="de-CH" sz="1600" baseline="-25000" dirty="0">
                          <a:latin typeface="Bahnschrift Light" panose="020B0502040204020203" pitchFamily="34" charset="0"/>
                        </a:rPr>
                        <a:t>0</a:t>
                      </a:r>
                      <a:endParaRPr lang="de-CH" sz="1600" baseline="-2500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endParaRPr lang="de-CH" baseline="-25000" dirty="0">
                        <a:latin typeface="Bahnschrift Light" panose="020B0502040204020203" pitchFamily="34" charset="0"/>
                      </a:endParaRPr>
                    </a:p>
                    <a:p>
                      <a:endParaRPr lang="de-CH" baseline="-25000" dirty="0">
                        <a:latin typeface="Bahnschrift Light" panose="020B0502040204020203" pitchFamily="34" charset="0"/>
                      </a:endParaRPr>
                    </a:p>
                    <a:p>
                      <a:endParaRPr lang="de-CH" baseline="-25000" dirty="0">
                        <a:latin typeface="Bahnschrift Light" panose="020B0502040204020203" pitchFamily="34" charset="0"/>
                      </a:endParaRPr>
                    </a:p>
                    <a:p>
                      <a:endParaRPr lang="de-CH" baseline="-25000" dirty="0">
                        <a:latin typeface="Bahnschrift Light" panose="020B0502040204020203" pitchFamily="34" charset="0"/>
                      </a:endParaRPr>
                    </a:p>
                    <a:p>
                      <a:endParaRPr lang="de-CH" baseline="-25000" dirty="0">
                        <a:latin typeface="Bahnschrift Light" panose="020B0502040204020203" pitchFamily="34" charset="0"/>
                      </a:endParaRPr>
                    </a:p>
                    <a:p>
                      <a:endParaRPr lang="de-CH" baseline="-25000"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941841092"/>
                  </a:ext>
                </a:extLst>
              </a:tr>
              <a:tr h="1087531">
                <a:tc>
                  <a:txBody>
                    <a:bodyPr/>
                    <a:lstStyle/>
                    <a:p>
                      <a:r>
                        <a:rPr lang="de-CH" sz="1600" b="0">
                          <a:latin typeface="Bahnschrift Light" panose="020B0502040204020203" pitchFamily="34" charset="0"/>
                        </a:rPr>
                        <a:t>Nicht signifikant</a:t>
                      </a:r>
                      <a:endParaRPr lang="de-CH" sz="1600" b="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600">
                          <a:latin typeface="Bahnschrift Light" panose="020B0502040204020203" pitchFamily="34" charset="0"/>
                        </a:rPr>
                        <a:t>Signifikant</a:t>
                      </a:r>
                      <a:endParaRPr lang="de-CH" sz="160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600">
                          <a:latin typeface="Bahnschrift Light" panose="020B0502040204020203" pitchFamily="34" charset="0"/>
                        </a:rPr>
                        <a:t>Evidenz gegen </a:t>
                      </a:r>
                      <a:r>
                        <a:rPr lang="de-CH" sz="1600" dirty="0">
                          <a:latin typeface="Bahnschrift Light" panose="020B0502040204020203" pitchFamily="34" charset="0"/>
                        </a:rPr>
                        <a:t>H</a:t>
                      </a:r>
                      <a:r>
                        <a:rPr lang="de-CH" sz="1600" baseline="-25000" dirty="0">
                          <a:latin typeface="Bahnschrift Light" panose="020B0502040204020203" pitchFamily="34" charset="0"/>
                        </a:rPr>
                        <a:t>1</a:t>
                      </a:r>
                      <a:endParaRPr lang="de-CH" sz="160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endParaRPr lang="de-CH" dirty="0">
                        <a:latin typeface="Bahnschrift Light" panose="020B0502040204020203" pitchFamily="34" charset="0"/>
                      </a:endParaRPr>
                    </a:p>
                    <a:p>
                      <a:endParaRPr lang="de-CH" dirty="0">
                        <a:latin typeface="Bahnschrift Light" panose="020B0502040204020203" pitchFamily="34" charset="0"/>
                      </a:endParaRPr>
                    </a:p>
                    <a:p>
                      <a:endParaRPr lang="de-CH" dirty="0">
                        <a:latin typeface="Bahnschrift Light" panose="020B0502040204020203" pitchFamily="34" charset="0"/>
                      </a:endParaRPr>
                    </a:p>
                    <a:p>
                      <a:endParaRPr lang="de-CH"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1205876150"/>
                  </a:ext>
                </a:extLst>
              </a:tr>
              <a:tr h="1087531">
                <a:tc>
                  <a:txBody>
                    <a:bodyPr/>
                    <a:lstStyle/>
                    <a:p>
                      <a:r>
                        <a:rPr lang="de-CH" sz="1600" b="0">
                          <a:latin typeface="Bahnschrift Light" panose="020B0502040204020203" pitchFamily="34" charset="0"/>
                        </a:rPr>
                        <a:t>Nicht signifikant</a:t>
                      </a:r>
                      <a:endParaRPr lang="de-CH" sz="1600" b="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600">
                          <a:latin typeface="Bahnschrift Light" panose="020B0502040204020203" pitchFamily="34" charset="0"/>
                        </a:rPr>
                        <a:t>Nicht signifikant</a:t>
                      </a:r>
                      <a:endParaRPr lang="de-CH" sz="160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600">
                          <a:latin typeface="Bahnschrift Light" panose="020B0502040204020203" pitchFamily="34" charset="0"/>
                        </a:rPr>
                        <a:t>Inkonklusive evidenz / uneindeutiges</a:t>
                      </a:r>
                      <a:r>
                        <a:rPr lang="de-CH" sz="1600" baseline="0">
                          <a:latin typeface="Bahnschrift Light" panose="020B0502040204020203" pitchFamily="34" charset="0"/>
                        </a:rPr>
                        <a:t> Ergebnis</a:t>
                      </a:r>
                      <a:endParaRPr lang="de-CH" sz="1600" dirty="0">
                        <a:solidFill>
                          <a:schemeClr val="tx1"/>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endParaRPr lang="de-CH" dirty="0">
                        <a:latin typeface="Bahnschrift Light" panose="020B0502040204020203" pitchFamily="34" charset="0"/>
                      </a:endParaRPr>
                    </a:p>
                    <a:p>
                      <a:endParaRPr lang="de-CH" dirty="0">
                        <a:latin typeface="Bahnschrift Light" panose="020B0502040204020203" pitchFamily="34" charset="0"/>
                      </a:endParaRPr>
                    </a:p>
                    <a:p>
                      <a:endParaRPr lang="de-CH" dirty="0">
                        <a:latin typeface="Bahnschrift Light" panose="020B0502040204020203" pitchFamily="34" charset="0"/>
                      </a:endParaRPr>
                    </a:p>
                    <a:p>
                      <a:endParaRPr lang="de-CH"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986186802"/>
                  </a:ext>
                </a:extLst>
              </a:tr>
              <a:tr h="1484723">
                <a:tc>
                  <a:txBody>
                    <a:bodyPr/>
                    <a:lstStyle/>
                    <a:p>
                      <a:r>
                        <a:rPr lang="de-CH" sz="1600" b="0">
                          <a:latin typeface="Bahnschrift Light" panose="020B0502040204020203" pitchFamily="34" charset="0"/>
                        </a:rPr>
                        <a:t>Signifikant</a:t>
                      </a:r>
                      <a:endParaRPr lang="de-CH" sz="1600" b="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600">
                          <a:latin typeface="Bahnschrift Light" panose="020B0502040204020203" pitchFamily="34" charset="0"/>
                        </a:rPr>
                        <a:t>Signifikant</a:t>
                      </a:r>
                      <a:endParaRPr lang="de-CH" sz="160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sz="1600">
                          <a:latin typeface="Bahnschrift Light" panose="020B0502040204020203" pitchFamily="34" charset="0"/>
                        </a:rPr>
                        <a:t>Evidenz</a:t>
                      </a:r>
                      <a:r>
                        <a:rPr lang="de-CH" sz="1600" baseline="0">
                          <a:latin typeface="Bahnschrift Light" panose="020B0502040204020203" pitchFamily="34" charset="0"/>
                        </a:rPr>
                        <a:t> gegen </a:t>
                      </a:r>
                      <a:r>
                        <a:rPr lang="de-CH" sz="1600">
                          <a:latin typeface="Bahnschrift Light" panose="020B0502040204020203" pitchFamily="34" charset="0"/>
                        </a:rPr>
                        <a:t>H</a:t>
                      </a:r>
                      <a:r>
                        <a:rPr lang="de-CH" sz="1600" baseline="-25000">
                          <a:latin typeface="Bahnschrift Light" panose="020B0502040204020203" pitchFamily="34" charset="0"/>
                        </a:rPr>
                        <a:t>0</a:t>
                      </a:r>
                      <a:r>
                        <a:rPr lang="de-CH" sz="1600" baseline="0">
                          <a:latin typeface="Bahnschrift Light" panose="020B0502040204020203" pitchFamily="34" charset="0"/>
                        </a:rPr>
                        <a:t> aber der Effekt ist wahrscheinlich nicht bedeutungsvoll</a:t>
                      </a:r>
                      <a:endParaRPr lang="de-CH" sz="1600" dirty="0">
                        <a:solidFill>
                          <a:srgbClr val="848989"/>
                        </a:solidFill>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endParaRPr lang="de-CH"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726998693"/>
                  </a:ext>
                </a:extLst>
              </a:tr>
            </a:tbl>
          </a:graphicData>
        </a:graphic>
      </p:graphicFrame>
      <p:pic>
        <p:nvPicPr>
          <p:cNvPr id="7" name="Picture 6"/>
          <p:cNvPicPr>
            <a:picLocks noChangeAspect="1"/>
          </p:cNvPicPr>
          <p:nvPr/>
        </p:nvPicPr>
        <p:blipFill rotWithShape="1">
          <a:blip r:embed="rId2"/>
          <a:srcRect b="22455"/>
          <a:stretch/>
        </p:blipFill>
        <p:spPr>
          <a:xfrm>
            <a:off x="7007424" y="2172627"/>
            <a:ext cx="3839757" cy="953531"/>
          </a:xfrm>
          <a:prstGeom prst="rect">
            <a:avLst/>
          </a:prstGeom>
        </p:spPr>
      </p:pic>
      <p:pic>
        <p:nvPicPr>
          <p:cNvPr id="8" name="Picture 7"/>
          <p:cNvPicPr>
            <a:picLocks noChangeAspect="1"/>
          </p:cNvPicPr>
          <p:nvPr/>
        </p:nvPicPr>
        <p:blipFill rotWithShape="1">
          <a:blip r:embed="rId3"/>
          <a:srcRect b="23453"/>
          <a:stretch/>
        </p:blipFill>
        <p:spPr>
          <a:xfrm>
            <a:off x="7007424" y="3400429"/>
            <a:ext cx="3891698" cy="954000"/>
          </a:xfrm>
          <a:prstGeom prst="rect">
            <a:avLst/>
          </a:prstGeom>
        </p:spPr>
      </p:pic>
      <p:pic>
        <p:nvPicPr>
          <p:cNvPr id="9" name="Picture 8"/>
          <p:cNvPicPr>
            <a:picLocks noChangeAspect="1"/>
          </p:cNvPicPr>
          <p:nvPr/>
        </p:nvPicPr>
        <p:blipFill rotWithShape="1">
          <a:blip r:embed="rId4"/>
          <a:srcRect b="22918"/>
          <a:stretch/>
        </p:blipFill>
        <p:spPr>
          <a:xfrm>
            <a:off x="7034421" y="4588826"/>
            <a:ext cx="3864701" cy="954000"/>
          </a:xfrm>
          <a:prstGeom prst="rect">
            <a:avLst/>
          </a:prstGeom>
        </p:spPr>
      </p:pic>
      <p:pic>
        <p:nvPicPr>
          <p:cNvPr id="10" name="Picture 9"/>
          <p:cNvPicPr>
            <a:picLocks noChangeAspect="1"/>
          </p:cNvPicPr>
          <p:nvPr/>
        </p:nvPicPr>
        <p:blipFill rotWithShape="1">
          <a:blip r:embed="rId5"/>
          <a:srcRect b="20934"/>
          <a:stretch/>
        </p:blipFill>
        <p:spPr>
          <a:xfrm>
            <a:off x="7034421" y="5869924"/>
            <a:ext cx="3767722" cy="954000"/>
          </a:xfrm>
          <a:prstGeom prst="rect">
            <a:avLst/>
          </a:prstGeom>
        </p:spPr>
      </p:pic>
      <p:cxnSp>
        <p:nvCxnSpPr>
          <p:cNvPr id="11" name="Straight Connector 10"/>
          <p:cNvCxnSpPr/>
          <p:nvPr/>
        </p:nvCxnSpPr>
        <p:spPr>
          <a:xfrm>
            <a:off x="420130" y="840259"/>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20130" y="196482"/>
            <a:ext cx="50928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3</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 Äquivalenztestung</a:t>
            </a:r>
            <a:endPar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endParaRPr>
          </a:p>
        </p:txBody>
      </p:sp>
      <p:sp>
        <p:nvSpPr>
          <p:cNvPr id="13"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9647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724" y="1471061"/>
            <a:ext cx="11724685" cy="25545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Wir</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könnten</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schreiben</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 </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“Die </a:t>
            </a:r>
            <a:r>
              <a:rPr kumimoji="0" lang="en-US" sz="20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Differenz</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vom</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Prä</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a:t>
            </a:r>
            <a:r>
              <a:rPr kumimoji="0" lang="en-US" sz="2000" b="0" i="0" u="none"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none"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zum</a:t>
            </a:r>
            <a:r>
              <a:rPr kumimoji="0" lang="en-US" sz="2000" b="0" i="0" u="none"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Posttest war </a:t>
            </a:r>
            <a:r>
              <a:rPr kumimoji="0" lang="en-US" sz="2000" b="0" i="0" u="none"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nicht</a:t>
            </a:r>
            <a:r>
              <a:rPr kumimoji="0" lang="en-US" sz="2000" b="0" i="0" u="none"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none"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statistisch</a:t>
            </a:r>
            <a:r>
              <a:rPr kumimoji="0" lang="en-US" sz="2000" b="0" i="0" u="none"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none"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signifikant</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(59) = 1.73, </a:t>
            </a:r>
            <a:r>
              <a:rPr kumimoji="0" lang="en-US" sz="20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p</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.089, </a:t>
            </a:r>
            <a:r>
              <a:rPr kumimoji="0" lang="en-US" sz="20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.09.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Für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eine</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Äquivalenztestung</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wurden</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die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Äquivalenzgrenzen</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1"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-0.45 and </a:t>
            </a:r>
            <a:r>
              <a:rPr kumimoji="0" lang="en-US" sz="2000" b="0" i="1"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-0.45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festgelegt</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Ein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Äquivalenztest</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mit</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diesen</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Grenzen</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war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signifikant</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Wir</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können</a:t>
            </a:r>
            <a:r>
              <a:rPr kumimoji="0" lang="en-US" sz="2000" b="0" i="0" u="sng"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die </a:t>
            </a:r>
            <a:r>
              <a:rPr kumimoji="0" lang="en-US" sz="2000" b="0" i="0" u="sng"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Hypothese</a:t>
            </a:r>
            <a:r>
              <a:rPr kumimoji="0" lang="en-US" sz="2000" b="0" i="0" u="sng"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ablehnen</a:t>
            </a:r>
            <a:r>
              <a:rPr kumimoji="0" lang="en-US" sz="2000" b="0" i="0" u="sng"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dass</a:t>
            </a:r>
            <a:r>
              <a:rPr kumimoji="0" lang="en-US" sz="2000" b="0" i="0" u="sng"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der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Effekt</a:t>
            </a:r>
            <a:r>
              <a:rPr kumimoji="0" lang="en-US" sz="2000" b="0" i="0" u="sng"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größer</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als</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1"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0.45</a:t>
            </a:r>
            <a:r>
              <a:rPr kumimoji="0" lang="en-US" sz="2000" b="0" i="0" u="sng"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oder</a:t>
            </a:r>
            <a:r>
              <a:rPr kumimoji="0" lang="en-US" sz="2000" b="0" i="0" u="sng"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kleiner</a:t>
            </a:r>
            <a:r>
              <a:rPr kumimoji="0" lang="en-US" sz="2000" b="0" i="0" u="sng"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als</a:t>
            </a:r>
            <a:r>
              <a:rPr kumimoji="0" lang="en-US" sz="2000" b="0" i="0" u="sng"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1"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-0.45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ist</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und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davon</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ausgehen</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dass</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der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wahre</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Effekt</a:t>
            </a:r>
            <a:endParaRPr lang="en-US" sz="2000" u="sng" dirty="0">
              <a:solidFill>
                <a:srgbClr val="6E7474"/>
              </a:solidFill>
              <a:latin typeface="Bahnschrift Light" panose="020B0502040204020203"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von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vernachlä</a:t>
            </a:r>
            <a:r>
              <a:rPr kumimoji="0" lang="en-US" sz="2000" b="0" i="0" u="sng"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ß</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igbarer</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Grö</a:t>
            </a:r>
            <a:r>
              <a:rPr kumimoji="0" lang="en-US" sz="2000" b="0" i="0" u="sng" strike="noStrike" kern="1200" cap="none" spc="0" normalizeH="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ß</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e</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2000" b="0" i="0" u="sng"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ist</a:t>
            </a:r>
            <a:r>
              <a:rPr kumimoji="0" lang="en-US" sz="20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a:t>
            </a:r>
            <a:endParaRPr kumimoji="0" lang="de-CH" sz="2000" b="0" i="0" u="sng"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0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p:txBody>
      </p:sp>
      <p:cxnSp>
        <p:nvCxnSpPr>
          <p:cNvPr id="5" name="Straight Connector 4"/>
          <p:cNvCxnSpPr/>
          <p:nvPr/>
        </p:nvCxnSpPr>
        <p:spPr>
          <a:xfrm>
            <a:off x="420130" y="810113"/>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0130" y="166336"/>
            <a:ext cx="761855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3</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 Äquivalenztestung: Interpretation</a:t>
            </a:r>
            <a:endParaRPr kumimoji="0" lang="de-CH" sz="2800" b="0" i="0" u="none" strike="noStrike" kern="1200" cap="none" spc="0" normalizeH="0" baseline="0" noProof="0" dirty="0">
              <a:ln>
                <a:noFill/>
              </a:ln>
              <a:solidFill>
                <a:srgbClr val="3399FF"/>
              </a:solidFill>
              <a:effectLst/>
              <a:uLnTx/>
              <a:uFillTx/>
              <a:latin typeface="Bahnschrift SemiBold Condensed" panose="020B0502040204020203" pitchFamily="34" charset="0"/>
              <a:ea typeface="+mn-ea"/>
              <a:cs typeface="+mn-cs"/>
            </a:endParaRPr>
          </a:p>
        </p:txBody>
      </p:sp>
      <p:sp>
        <p:nvSpPr>
          <p:cNvPr id="7" name="TextBox 6"/>
          <p:cNvSpPr txBox="1"/>
          <p:nvPr/>
        </p:nvSpPr>
        <p:spPr>
          <a:xfrm>
            <a:off x="721895" y="4226308"/>
            <a:ext cx="10727473"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a:ln>
                  <a:noFill/>
                </a:ln>
                <a:solidFill>
                  <a:srgbClr val="848989"/>
                </a:solidFill>
                <a:effectLst/>
                <a:uLnTx/>
                <a:uFillTx/>
                <a:latin typeface="Bahnschrift Light" panose="020B0502040204020203" pitchFamily="34" charset="0"/>
                <a:ea typeface="+mn-ea"/>
                <a:cs typeface="+mn-cs"/>
              </a:rPr>
              <a:t>R Pakete für Äquivalenztestung:</a:t>
            </a:r>
            <a:endParaRPr kumimoji="0" lang="de-CH" sz="1800" b="1"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1200" cap="none" spc="0" normalizeH="0" baseline="0" noProof="0" dirty="0" err="1">
                <a:ln>
                  <a:noFill/>
                </a:ln>
                <a:solidFill>
                  <a:srgbClr val="848989"/>
                </a:solidFill>
                <a:effectLst/>
                <a:uLnTx/>
                <a:uFillTx/>
                <a:latin typeface="Bahnschrift Light" panose="020B0502040204020203" pitchFamily="34" charset="0"/>
                <a:ea typeface="+mn-ea"/>
                <a:cs typeface="+mn-cs"/>
              </a:rPr>
              <a:t>equivalence</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  </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hlinkClick r:id="rId3"/>
              </a:rPr>
              <a:t>https://cran.r-project.org/web/packages/equivalence/equivalence.pdf</a:t>
            </a:r>
            <a:endPar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TOSTER  </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hlinkClick r:id="rId4"/>
              </a:rPr>
              <a:t>https://cran.r-project.org/web/packages/TOSTER/TOSTER.pdf</a:t>
            </a:r>
            <a:endPar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EQUIVNONINF </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hlinkClick r:id="rId5"/>
              </a:rPr>
              <a:t>https://cran.r-project.org/web/packages/EQUIVNONINF/EQUIVNONINF.pdf</a:t>
            </a:r>
            <a:endPar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1200" cap="none" spc="0" normalizeH="0" baseline="0" noProof="0" dirty="0" err="1">
                <a:ln>
                  <a:noFill/>
                </a:ln>
                <a:solidFill>
                  <a:srgbClr val="848989"/>
                </a:solidFill>
                <a:effectLst/>
                <a:uLnTx/>
                <a:uFillTx/>
                <a:latin typeface="Bahnschrift Light" panose="020B0502040204020203" pitchFamily="34" charset="0"/>
                <a:ea typeface="+mn-ea"/>
                <a:cs typeface="+mn-cs"/>
              </a:rPr>
              <a:t>emmeans</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 </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hlinkClick r:id="rId6"/>
              </a:rPr>
              <a:t>https</a:t>
            </a:r>
            <a:r>
              <a:rPr kumimoji="0" lang="de-CH" sz="1800" b="0" i="0" u="none" strike="noStrike" kern="1200" cap="none" spc="0" normalizeH="0" baseline="0" noProof="0">
                <a:ln>
                  <a:noFill/>
                </a:ln>
                <a:solidFill>
                  <a:srgbClr val="848989"/>
                </a:solidFill>
                <a:effectLst/>
                <a:uLnTx/>
                <a:uFillTx/>
                <a:latin typeface="Bahnschrift Light" panose="020B0502040204020203" pitchFamily="34" charset="0"/>
                <a:ea typeface="+mn-ea"/>
                <a:cs typeface="+mn-cs"/>
                <a:hlinkClick r:id="rId6"/>
              </a:rPr>
              <a:t>://www.rdocumentation.org/packages/emmeans/versions/1.4.5/topics/emmeans</a:t>
            </a:r>
            <a:endPar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1800" b="0" i="0" u="none" strike="noStrike" kern="1200" cap="none" spc="0" normalizeH="0" baseline="0" noProof="0" dirty="0" err="1">
                <a:ln>
                  <a:noFill/>
                </a:ln>
                <a:solidFill>
                  <a:srgbClr val="848989"/>
                </a:solidFill>
                <a:effectLst/>
                <a:uLnTx/>
                <a:uFillTx/>
                <a:latin typeface="Bahnschrift Light" panose="020B0502040204020203" pitchFamily="34" charset="0"/>
                <a:ea typeface="+mn-ea"/>
                <a:cs typeface="+mn-cs"/>
              </a:rPr>
              <a:t>equivalencetests</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 </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hlinkClick r:id="rId7"/>
              </a:rPr>
              <a:t>https://github.com/cribbie/equivalencetests</a:t>
            </a:r>
            <a:endPar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6491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20130" y="810114"/>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0130" y="800065"/>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0130" y="156288"/>
            <a:ext cx="50928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4</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 Bayes-Faktor</a:t>
            </a:r>
            <a:endPar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endParaRPr>
          </a:p>
        </p:txBody>
      </p:sp>
      <p:sp>
        <p:nvSpPr>
          <p:cNvPr id="11" name="TextBox 10"/>
          <p:cNvSpPr txBox="1"/>
          <p:nvPr/>
        </p:nvSpPr>
        <p:spPr>
          <a:xfrm>
            <a:off x="420130" y="842817"/>
            <a:ext cx="10499990" cy="40011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2000" b="0" i="0" u="none" strike="noStrike" kern="1200" cap="none" spc="0" normalizeH="0" baseline="0" noProof="0">
                <a:ln>
                  <a:noFill/>
                </a:ln>
                <a:solidFill>
                  <a:srgbClr val="6E7474"/>
                </a:solidFill>
                <a:effectLst/>
                <a:uLnTx/>
                <a:uFillTx/>
                <a:latin typeface="Bahnschrift Light" panose="020B0502040204020203" pitchFamily="34" charset="0"/>
                <a:ea typeface="+mn-ea"/>
                <a:cs typeface="+mn-cs"/>
              </a:rPr>
              <a:t>Ein Bayes Faktor gibt an, wie stark Daten für ein Modell oder für ein anderes</a:t>
            </a:r>
            <a:r>
              <a:rPr kumimoji="0" lang="de-CH" sz="2000" b="0" i="0" u="none" strike="noStrike" kern="1200" cap="none" spc="0" normalizeH="0" noProof="0">
                <a:ln>
                  <a:noFill/>
                </a:ln>
                <a:solidFill>
                  <a:srgbClr val="6E7474"/>
                </a:solidFill>
                <a:effectLst/>
                <a:uLnTx/>
                <a:uFillTx/>
                <a:latin typeface="Bahnschrift Light" panose="020B0502040204020203" pitchFamily="34" charset="0"/>
                <a:ea typeface="+mn-ea"/>
                <a:cs typeface="+mn-cs"/>
              </a:rPr>
              <a:t> sprechen.</a:t>
            </a:r>
            <a:endParaRPr kumimoji="0" lang="de-CH"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sp>
        <p:nvSpPr>
          <p:cNvPr id="16"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5" name="Picture 3"/>
          <p:cNvPicPr>
            <a:picLocks noChangeAspect="1"/>
          </p:cNvPicPr>
          <p:nvPr/>
        </p:nvPicPr>
        <p:blipFill>
          <a:blip r:embed="rId3"/>
          <a:stretch>
            <a:fillRect/>
          </a:stretch>
        </p:blipFill>
        <p:spPr>
          <a:xfrm>
            <a:off x="2734219" y="1369406"/>
            <a:ext cx="6089959" cy="3786614"/>
          </a:xfrm>
          <a:prstGeom prst="rect">
            <a:avLst/>
          </a:prstGeom>
        </p:spPr>
      </p:pic>
      <p:sp>
        <p:nvSpPr>
          <p:cNvPr id="26" name="TextBox 4"/>
          <p:cNvSpPr txBox="1"/>
          <p:nvPr/>
        </p:nvSpPr>
        <p:spPr>
          <a:xfrm>
            <a:off x="179685" y="5338583"/>
            <a:ext cx="1189155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848989"/>
                </a:solidFill>
                <a:effectLst/>
                <a:uLnTx/>
                <a:uFillTx/>
                <a:latin typeface="Bahnschrift Light" panose="020B0502040204020203" pitchFamily="34" charset="0"/>
                <a:ea typeface="+mn-ea"/>
                <a:cs typeface="+mn-cs"/>
              </a:rPr>
              <a:t>Der </a:t>
            </a:r>
            <a:r>
              <a:rPr kumimoji="0" lang="en-US" sz="1800" b="0" i="1" u="none" strike="noStrike" kern="1200" cap="none" spc="0" normalizeH="0" baseline="0" noProof="0">
                <a:ln>
                  <a:noFill/>
                </a:ln>
                <a:solidFill>
                  <a:srgbClr val="848989"/>
                </a:solidFill>
                <a:effectLst/>
                <a:uLnTx/>
                <a:uFillTx/>
                <a:latin typeface="Bahnschrift Light" panose="020B0502040204020203" pitchFamily="34" charset="0"/>
                <a:ea typeface="+mn-ea"/>
                <a:cs typeface="+mn-cs"/>
              </a:rPr>
              <a:t>p</a:t>
            </a:r>
            <a:r>
              <a:rPr kumimoji="0" lang="en-US" sz="1800" b="0" i="0" u="none" strike="noStrike" kern="1200" cap="none" spc="0" normalizeH="0" baseline="0" noProof="0">
                <a:ln>
                  <a:noFill/>
                </a:ln>
                <a:solidFill>
                  <a:srgbClr val="848989"/>
                </a:solidFill>
                <a:effectLst/>
                <a:uLnTx/>
                <a:uFillTx/>
                <a:latin typeface="Bahnschrift Light" panose="020B0502040204020203" pitchFamily="34" charset="0"/>
                <a:ea typeface="+mn-ea"/>
                <a:cs typeface="+mn-cs"/>
              </a:rPr>
              <a:t>-Wert zeigt uns nur, ob das</a:t>
            </a:r>
            <a:r>
              <a:rPr kumimoji="0" lang="en-US" sz="1800" b="0" i="0" u="none" strike="noStrike" kern="1200" cap="none" spc="0" normalizeH="0" noProof="0">
                <a:ln>
                  <a:noFill/>
                </a:ln>
                <a:solidFill>
                  <a:srgbClr val="848989"/>
                </a:solidFill>
                <a:effectLst/>
                <a:uLnTx/>
                <a:uFillTx/>
                <a:latin typeface="Bahnschrift Light" panose="020B0502040204020203" pitchFamily="34" charset="0"/>
                <a:ea typeface="+mn-ea"/>
                <a:cs typeface="+mn-cs"/>
              </a:rPr>
              <a:t> Ergebnis</a:t>
            </a:r>
            <a:r>
              <a:rPr kumimoji="0" lang="en-US" sz="1800" b="0" i="0" u="none" strike="noStrike" kern="1200" cap="none" spc="0" normalizeH="0" baseline="0" noProof="0">
                <a:ln>
                  <a:noFill/>
                </a:ln>
                <a:solidFill>
                  <a:srgbClr val="848989"/>
                </a:solidFill>
                <a:effectLst/>
                <a:uLnTx/>
                <a:uFillTx/>
                <a:latin typeface="Bahnschrift Light" panose="020B0502040204020203" pitchFamily="34" charset="0"/>
                <a:ea typeface="+mn-ea"/>
                <a:cs typeface="+mn-cs"/>
              </a:rPr>
              <a:t> sehr überraschend ist, wenn es in Wahrheit</a:t>
            </a:r>
            <a:r>
              <a:rPr kumimoji="0" lang="en-US" sz="1800" b="0" i="0" u="none" strike="noStrike" kern="1200" cap="none" spc="0" normalizeH="0" noProof="0">
                <a:ln>
                  <a:noFill/>
                </a:ln>
                <a:solidFill>
                  <a:srgbClr val="848989"/>
                </a:solidFill>
                <a:effectLst/>
                <a:uLnTx/>
                <a:uFillTx/>
                <a:latin typeface="Bahnschrift Light" panose="020B0502040204020203" pitchFamily="34" charset="0"/>
                <a:ea typeface="+mn-ea"/>
                <a:cs typeface="+mn-cs"/>
              </a:rPr>
              <a:t> keinen Effekt gibt.</a:t>
            </a:r>
            <a:endParaRPr kumimoji="0" lang="en-US"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848989"/>
                </a:solidFill>
                <a:latin typeface="Bahnschrift Light" panose="020B0502040204020203" pitchFamily="34" charset="0"/>
              </a:rPr>
              <a:t>Ein nicht-signifikanter </a:t>
            </a:r>
            <a:r>
              <a:rPr kumimoji="0" lang="en-US" sz="1800" b="0" i="1" u="none" strike="noStrike" kern="1200" cap="none" spc="0" normalizeH="0" baseline="0" noProof="0">
                <a:ln>
                  <a:noFill/>
                </a:ln>
                <a:solidFill>
                  <a:srgbClr val="848989"/>
                </a:solidFill>
                <a:effectLst/>
                <a:uLnTx/>
                <a:uFillTx/>
                <a:latin typeface="Bahnschrift Light" panose="020B0502040204020203" pitchFamily="34" charset="0"/>
                <a:ea typeface="+mn-ea"/>
                <a:cs typeface="+mn-cs"/>
              </a:rPr>
              <a:t>p</a:t>
            </a:r>
            <a:r>
              <a:rPr kumimoji="0" lang="en-US" sz="1800" b="0" i="0" u="none" strike="noStrike" kern="1200" cap="none" spc="0" normalizeH="0" baseline="0" noProof="0">
                <a:ln>
                  <a:noFill/>
                </a:ln>
                <a:solidFill>
                  <a:srgbClr val="848989"/>
                </a:solidFill>
                <a:effectLst/>
                <a:uLnTx/>
                <a:uFillTx/>
                <a:latin typeface="Bahnschrift Light" panose="020B0502040204020203" pitchFamily="34" charset="0"/>
                <a:ea typeface="+mn-ea"/>
                <a:cs typeface="+mn-cs"/>
              </a:rPr>
              <a:t>-Wert bedeutet nicht, dass die Null-Hypothese wahr</a:t>
            </a:r>
            <a:r>
              <a:rPr kumimoji="0" lang="en-US" sz="1800" b="0" i="0" u="none" strike="noStrike" kern="1200" cap="none" spc="0" normalizeH="0" noProof="0">
                <a:ln>
                  <a:noFill/>
                </a:ln>
                <a:solidFill>
                  <a:srgbClr val="848989"/>
                </a:solidFill>
                <a:effectLst/>
                <a:uLnTx/>
                <a:uFillTx/>
                <a:latin typeface="Bahnschrift Light" panose="020B0502040204020203" pitchFamily="34" charset="0"/>
                <a:ea typeface="+mn-ea"/>
                <a:cs typeface="+mn-cs"/>
              </a:rPr>
              <a:t> ist</a:t>
            </a:r>
            <a:r>
              <a:rPr kumimoji="0" lang="en-US" sz="1800" b="0" i="0" u="none" strike="noStrike" kern="1200" cap="none" spc="0" normalizeH="0" baseline="0" noProof="0">
                <a:ln>
                  <a:noFill/>
                </a:ln>
                <a:solidFill>
                  <a:srgbClr val="848989"/>
                </a:solidFill>
                <a:effectLst/>
                <a:uLnTx/>
                <a:uFillTx/>
                <a:latin typeface="Bahnschrift Light" panose="020B0502040204020203" pitchFamily="34" charset="0"/>
                <a:ea typeface="+mn-ea"/>
                <a:cs typeface="+mn-cs"/>
              </a:rPr>
              <a:t>. </a:t>
            </a:r>
            <a:r>
              <a:rPr lang="en-US" noProof="0">
                <a:solidFill>
                  <a:srgbClr val="848989"/>
                </a:solidFill>
                <a:latin typeface="Bahnschrift Light" panose="020B0502040204020203" pitchFamily="34" charset="0"/>
              </a:rPr>
              <a:t>Dies könnte zwar sein, aber es ist auch möglich, dass die Daten, die wir erhalten haben, unter der Alternativhypothese wahrscheinlicher sind, als unter der Nullhypothese (wie in der Abbildung oben)</a:t>
            </a:r>
            <a:r>
              <a:rPr kumimoji="0" lang="en-US" sz="1800" b="0" i="0" u="none" strike="noStrike" kern="1200" cap="none" spc="0" normalizeH="0" baseline="0" noProof="0">
                <a:ln>
                  <a:noFill/>
                </a:ln>
                <a:solidFill>
                  <a:srgbClr val="848989"/>
                </a:solidFill>
                <a:effectLst/>
                <a:uLnTx/>
                <a:uFillTx/>
                <a:latin typeface="Bahnschrift Light" panose="020B0502040204020203" pitchFamily="34" charset="0"/>
                <a:ea typeface="+mn-ea"/>
                <a:cs typeface="+mn-cs"/>
              </a:rPr>
              <a:t>.</a:t>
            </a:r>
            <a:endPar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endParaRPr>
          </a:p>
        </p:txBody>
      </p:sp>
      <p:sp>
        <p:nvSpPr>
          <p:cNvPr id="28" name="Rectangle 5"/>
          <p:cNvSpPr/>
          <p:nvPr/>
        </p:nvSpPr>
        <p:spPr>
          <a:xfrm>
            <a:off x="7172255" y="73580"/>
            <a:ext cx="517000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35AAE1"/>
                </a:solidFill>
                <a:effectLst/>
                <a:uLnTx/>
                <a:uFillTx/>
                <a:latin typeface="Bahnschrift Light" panose="020B0502040204020203" pitchFamily="34" charset="0"/>
                <a:ea typeface="+mn-ea"/>
                <a:cs typeface="+mn-cs"/>
              </a:rPr>
              <a:t>https://correlaid.org/blog/understand-p-values/</a:t>
            </a:r>
          </a:p>
        </p:txBody>
      </p:sp>
      <p:cxnSp>
        <p:nvCxnSpPr>
          <p:cNvPr id="3" name="Gerader Verbinder 2"/>
          <p:cNvCxnSpPr/>
          <p:nvPr/>
        </p:nvCxnSpPr>
        <p:spPr>
          <a:xfrm flipH="1">
            <a:off x="5622043" y="2815697"/>
            <a:ext cx="18709" cy="1529457"/>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87612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420130" y="810114"/>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0130" y="800065"/>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0130" y="156288"/>
            <a:ext cx="50928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4</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 Bayes</a:t>
            </a:r>
            <a:r>
              <a:rPr lang="de-CH" sz="2800">
                <a:solidFill>
                  <a:srgbClr val="848989"/>
                </a:solidFill>
                <a:latin typeface="Bahnschrift SemiBold Condensed" panose="020B0502040204020203" pitchFamily="34" charset="0"/>
              </a:rPr>
              <a:t>-</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Faktoren</a:t>
            </a:r>
            <a:endPar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endParaRPr>
          </a:p>
        </p:txBody>
      </p:sp>
      <p:sp>
        <p:nvSpPr>
          <p:cNvPr id="11" name="TextBox 10"/>
          <p:cNvSpPr txBox="1"/>
          <p:nvPr/>
        </p:nvSpPr>
        <p:spPr>
          <a:xfrm>
            <a:off x="420130" y="842817"/>
            <a:ext cx="8366393" cy="707886"/>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2000" b="0" i="0" u="none" strike="noStrike" kern="1200" cap="none" spc="0" normalizeH="0" baseline="0" noProof="0">
                <a:ln>
                  <a:noFill/>
                </a:ln>
                <a:solidFill>
                  <a:srgbClr val="6E7474"/>
                </a:solidFill>
                <a:effectLst/>
                <a:uLnTx/>
                <a:uFillTx/>
                <a:latin typeface="Bahnschrift Light" panose="020B0502040204020203" pitchFamily="34" charset="0"/>
                <a:ea typeface="+mn-ea"/>
                <a:cs typeface="+mn-cs"/>
              </a:rPr>
              <a:t>Bayes</a:t>
            </a:r>
            <a:r>
              <a:rPr lang="de-CH" sz="2000">
                <a:solidFill>
                  <a:srgbClr val="6E7474"/>
                </a:solidFill>
                <a:latin typeface="Bahnschrift Light" panose="020B0502040204020203" pitchFamily="34" charset="0"/>
              </a:rPr>
              <a:t>-</a:t>
            </a:r>
            <a:r>
              <a:rPr kumimoji="0" lang="de-CH" sz="2000" b="0" i="0" u="none" strike="noStrike" kern="1200" cap="none" spc="0" normalizeH="0" baseline="0" noProof="0">
                <a:ln>
                  <a:noFill/>
                </a:ln>
                <a:solidFill>
                  <a:srgbClr val="6E7474"/>
                </a:solidFill>
                <a:effectLst/>
                <a:uLnTx/>
                <a:uFillTx/>
                <a:latin typeface="Bahnschrift Light" panose="020B0502040204020203" pitchFamily="34" charset="0"/>
                <a:ea typeface="+mn-ea"/>
                <a:cs typeface="+mn-cs"/>
              </a:rPr>
              <a:t>Faktoren</a:t>
            </a:r>
            <a:r>
              <a:rPr kumimoji="0" lang="de-CH" sz="2000" b="0" i="0" u="none" strike="noStrike" kern="1200" cap="none" spc="0" normalizeH="0" noProof="0">
                <a:ln>
                  <a:noFill/>
                </a:ln>
                <a:solidFill>
                  <a:srgbClr val="6E7474"/>
                </a:solidFill>
                <a:effectLst/>
                <a:uLnTx/>
                <a:uFillTx/>
                <a:latin typeface="Bahnschrift Light" panose="020B0502040204020203" pitchFamily="34" charset="0"/>
                <a:ea typeface="+mn-ea"/>
                <a:cs typeface="+mn-cs"/>
              </a:rPr>
              <a:t> drücken</a:t>
            </a:r>
            <a:r>
              <a:rPr kumimoji="0" lang="de-CH" sz="2000" b="0" i="0" u="none" strike="noStrike" kern="1200" cap="none" spc="0" normalizeH="0" baseline="0" noProof="0">
                <a:ln>
                  <a:noFill/>
                </a:ln>
                <a:solidFill>
                  <a:srgbClr val="6E7474"/>
                </a:solidFill>
                <a:effectLst/>
                <a:uLnTx/>
                <a:uFillTx/>
                <a:latin typeface="Bahnschrift Light" panose="020B0502040204020203" pitchFamily="34" charset="0"/>
                <a:ea typeface="+mn-ea"/>
                <a:cs typeface="+mn-cs"/>
              </a:rPr>
              <a:t> die Plausibilität eines Modells im Vergleich</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2000" b="0" i="0" u="none" strike="noStrike" kern="1200" cap="none" spc="0" normalizeH="0" baseline="0" noProof="0">
                <a:ln>
                  <a:noFill/>
                </a:ln>
                <a:solidFill>
                  <a:srgbClr val="6E7474"/>
                </a:solidFill>
                <a:effectLst/>
                <a:uLnTx/>
                <a:uFillTx/>
                <a:latin typeface="Bahnschrift Light" panose="020B0502040204020203" pitchFamily="34" charset="0"/>
                <a:ea typeface="+mn-ea"/>
                <a:cs typeface="+mn-cs"/>
              </a:rPr>
              <a:t>zu einem anderen aus.</a:t>
            </a:r>
            <a:endParaRPr kumimoji="0" lang="de-CH"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graphicFrame>
        <p:nvGraphicFramePr>
          <p:cNvPr id="12" name="Content Placeholder 3"/>
          <p:cNvGraphicFramePr>
            <a:graphicFrameLocks/>
          </p:cNvGraphicFramePr>
          <p:nvPr/>
        </p:nvGraphicFramePr>
        <p:xfrm>
          <a:off x="8871128" y="976154"/>
          <a:ext cx="3223711" cy="3769360"/>
        </p:xfrm>
        <a:graphic>
          <a:graphicData uri="http://schemas.openxmlformats.org/drawingml/2006/table">
            <a:tbl>
              <a:tblPr firstRow="1" bandRow="1">
                <a:tableStyleId>{5A111915-BE36-4E01-A7E5-04B1672EAD32}</a:tableStyleId>
              </a:tblPr>
              <a:tblGrid>
                <a:gridCol w="616218">
                  <a:extLst>
                    <a:ext uri="{9D8B030D-6E8A-4147-A177-3AD203B41FA5}">
                      <a16:colId xmlns:a16="http://schemas.microsoft.com/office/drawing/2014/main" val="2870266632"/>
                    </a:ext>
                  </a:extLst>
                </a:gridCol>
                <a:gridCol w="1304429">
                  <a:extLst>
                    <a:ext uri="{9D8B030D-6E8A-4147-A177-3AD203B41FA5}">
                      <a16:colId xmlns:a16="http://schemas.microsoft.com/office/drawing/2014/main" val="2410282164"/>
                    </a:ext>
                  </a:extLst>
                </a:gridCol>
                <a:gridCol w="1303064">
                  <a:extLst>
                    <a:ext uri="{9D8B030D-6E8A-4147-A177-3AD203B41FA5}">
                      <a16:colId xmlns:a16="http://schemas.microsoft.com/office/drawing/2014/main" val="843830153"/>
                    </a:ext>
                  </a:extLst>
                </a:gridCol>
              </a:tblGrid>
              <a:tr h="370840">
                <a:tc>
                  <a:txBody>
                    <a:bodyPr/>
                    <a:lstStyle/>
                    <a:p>
                      <a:r>
                        <a:rPr lang="de-CH" dirty="0">
                          <a:latin typeface="Bahnschrift Light" panose="020B0502040204020203" pitchFamily="34" charset="0"/>
                        </a:rPr>
                        <a:t>BF</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tc>
                  <a:txBody>
                    <a:bodyPr/>
                    <a:lstStyle/>
                    <a:p>
                      <a:r>
                        <a:rPr lang="de-CH" dirty="0" err="1">
                          <a:latin typeface="Bahnschrift Light" panose="020B0502040204020203" pitchFamily="34" charset="0"/>
                        </a:rPr>
                        <a:t>Evidence</a:t>
                      </a:r>
                      <a:r>
                        <a:rPr lang="de-CH" baseline="0" dirty="0">
                          <a:latin typeface="Bahnschrift Light" panose="020B0502040204020203" pitchFamily="34" charset="0"/>
                        </a:rPr>
                        <a:t> </a:t>
                      </a:r>
                      <a:r>
                        <a:rPr lang="de-CH" baseline="0" dirty="0" err="1">
                          <a:latin typeface="Bahnschrift Light" panose="020B0502040204020203" pitchFamily="34" charset="0"/>
                        </a:rPr>
                        <a:t>for</a:t>
                      </a:r>
                      <a:endParaRPr lang="de-CH"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tc>
                  <a:txBody>
                    <a:bodyPr/>
                    <a:lstStyle/>
                    <a:p>
                      <a:r>
                        <a:rPr lang="de-CH" dirty="0" err="1">
                          <a:latin typeface="Bahnschrift Light" panose="020B0502040204020203" pitchFamily="34" charset="0"/>
                        </a:rPr>
                        <a:t>Evidence</a:t>
                      </a:r>
                      <a:endParaRPr lang="de-CH" dirty="0">
                        <a:latin typeface="Bahnschrift Light" panose="020B0502040204020203" pitchFamily="34" charset="0"/>
                      </a:endParaRP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solidFill>
                      <a:srgbClr val="35AAE1"/>
                    </a:solidFill>
                  </a:tcPr>
                </a:tc>
                <a:extLst>
                  <a:ext uri="{0D108BD9-81ED-4DB2-BD59-A6C34878D82A}">
                    <a16:rowId xmlns:a16="http://schemas.microsoft.com/office/drawing/2014/main" val="1709523322"/>
                  </a:ext>
                </a:extLst>
              </a:tr>
              <a:tr h="370840">
                <a:tc>
                  <a:txBody>
                    <a:bodyPr/>
                    <a:lstStyle/>
                    <a:p>
                      <a:r>
                        <a:rPr lang="de-CH" dirty="0"/>
                        <a:t>30</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H</a:t>
                      </a:r>
                      <a:r>
                        <a:rPr lang="de-CH" baseline="-25000" dirty="0"/>
                        <a:t>1</a:t>
                      </a:r>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Strong</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615756003"/>
                  </a:ext>
                </a:extLst>
              </a:tr>
              <a:tr h="0">
                <a:tc>
                  <a:txBody>
                    <a:bodyPr/>
                    <a:lstStyle/>
                    <a:p>
                      <a:r>
                        <a:rPr lang="de-CH" dirty="0"/>
                        <a:t>10</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H</a:t>
                      </a:r>
                      <a:r>
                        <a:rPr lang="de-CH" baseline="-25000" dirty="0"/>
                        <a:t>1</a:t>
                      </a:r>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Moderate</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579406070"/>
                  </a:ext>
                </a:extLst>
              </a:tr>
              <a:tr h="370840">
                <a:tc>
                  <a:txBody>
                    <a:bodyPr/>
                    <a:lstStyle/>
                    <a:p>
                      <a:r>
                        <a:rPr lang="de-CH" dirty="0"/>
                        <a:t>3</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H</a:t>
                      </a:r>
                      <a:r>
                        <a:rPr lang="de-CH" baseline="-25000" dirty="0"/>
                        <a:t>1</a:t>
                      </a:r>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err="1"/>
                        <a:t>Anecdotal</a:t>
                      </a:r>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116567204"/>
                  </a:ext>
                </a:extLst>
              </a:tr>
              <a:tr h="370840">
                <a:tc>
                  <a:txBody>
                    <a:bodyPr/>
                    <a:lstStyle/>
                    <a:p>
                      <a:r>
                        <a:rPr lang="de-CH" dirty="0"/>
                        <a:t>1</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486769338"/>
                  </a:ext>
                </a:extLst>
              </a:tr>
              <a:tr h="370840">
                <a:tc>
                  <a:txBody>
                    <a:bodyPr/>
                    <a:lstStyle/>
                    <a:p>
                      <a:r>
                        <a:rPr lang="de-CH" dirty="0"/>
                        <a:t>1/3</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H</a:t>
                      </a:r>
                      <a:r>
                        <a:rPr lang="de-CH" baseline="-25000" dirty="0"/>
                        <a:t>0</a:t>
                      </a:r>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err="1"/>
                        <a:t>Anecdotal</a:t>
                      </a:r>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558672414"/>
                  </a:ext>
                </a:extLst>
              </a:tr>
              <a:tr h="370840">
                <a:tc>
                  <a:txBody>
                    <a:bodyPr/>
                    <a:lstStyle/>
                    <a:p>
                      <a:r>
                        <a:rPr lang="de-CH" dirty="0"/>
                        <a:t>1/10</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H</a:t>
                      </a:r>
                      <a:r>
                        <a:rPr lang="de-CH" baseline="-25000" dirty="0"/>
                        <a:t>0</a:t>
                      </a:r>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Moderate</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3505497297"/>
                  </a:ext>
                </a:extLst>
              </a:tr>
              <a:tr h="370840">
                <a:tc>
                  <a:txBody>
                    <a:bodyPr/>
                    <a:lstStyle/>
                    <a:p>
                      <a:r>
                        <a:rPr lang="de-CH" dirty="0"/>
                        <a:t>1/30</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H</a:t>
                      </a:r>
                      <a:r>
                        <a:rPr lang="de-CH" baseline="-25000" dirty="0"/>
                        <a:t>0</a:t>
                      </a:r>
                      <a:endParaRPr lang="de-CH" dirty="0"/>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tc>
                  <a:txBody>
                    <a:bodyPr/>
                    <a:lstStyle/>
                    <a:p>
                      <a:r>
                        <a:rPr lang="de-CH" dirty="0"/>
                        <a:t>Strong</a:t>
                      </a:r>
                    </a:p>
                  </a:txBody>
                  <a:tcPr>
                    <a:lnL w="12700" cap="flat" cmpd="sng" algn="ctr">
                      <a:solidFill>
                        <a:srgbClr val="35AAE1"/>
                      </a:solidFill>
                      <a:prstDash val="solid"/>
                      <a:round/>
                      <a:headEnd type="none" w="med" len="med"/>
                      <a:tailEnd type="none" w="med" len="med"/>
                    </a:lnL>
                    <a:lnR w="12700" cap="flat" cmpd="sng" algn="ctr">
                      <a:solidFill>
                        <a:srgbClr val="35AAE1"/>
                      </a:solidFill>
                      <a:prstDash val="solid"/>
                      <a:round/>
                      <a:headEnd type="none" w="med" len="med"/>
                      <a:tailEnd type="none" w="med" len="med"/>
                    </a:lnR>
                    <a:lnT w="12700" cap="flat" cmpd="sng" algn="ctr">
                      <a:solidFill>
                        <a:srgbClr val="35AAE1"/>
                      </a:solidFill>
                      <a:prstDash val="solid"/>
                      <a:round/>
                      <a:headEnd type="none" w="med" len="med"/>
                      <a:tailEnd type="none" w="med" len="med"/>
                    </a:lnT>
                    <a:lnB w="12700" cap="flat" cmpd="sng" algn="ctr">
                      <a:solidFill>
                        <a:srgbClr val="35AAE1"/>
                      </a:solidFill>
                      <a:prstDash val="solid"/>
                      <a:round/>
                      <a:headEnd type="none" w="med" len="med"/>
                      <a:tailEnd type="none" w="med" len="med"/>
                    </a:lnB>
                  </a:tcPr>
                </a:tc>
                <a:extLst>
                  <a:ext uri="{0D108BD9-81ED-4DB2-BD59-A6C34878D82A}">
                    <a16:rowId xmlns:a16="http://schemas.microsoft.com/office/drawing/2014/main" val="2787521063"/>
                  </a:ext>
                </a:extLst>
              </a:tr>
            </a:tbl>
          </a:graphicData>
        </a:graphic>
      </p:graphicFrame>
      <p:sp>
        <p:nvSpPr>
          <p:cNvPr id="14" name="TextBox 13"/>
          <p:cNvSpPr txBox="1"/>
          <p:nvPr/>
        </p:nvSpPr>
        <p:spPr>
          <a:xfrm>
            <a:off x="9768408" y="4911553"/>
            <a:ext cx="19901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srgbClr val="848989"/>
                </a:solidFill>
                <a:effectLst/>
                <a:uLnTx/>
                <a:uFillTx/>
                <a:latin typeface="Bahnschrift Light" panose="020B0502040204020203" pitchFamily="34" charset="0"/>
                <a:ea typeface="+mn-ea"/>
                <a:cs typeface="+mn-cs"/>
              </a:rPr>
              <a:t>Hoyda</a:t>
            </a: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 et al., 2019</a:t>
            </a:r>
          </a:p>
        </p:txBody>
      </p:sp>
      <p:sp>
        <p:nvSpPr>
          <p:cNvPr id="16"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 name="Grafik 1"/>
          <p:cNvPicPr>
            <a:picLocks noChangeAspect="1"/>
          </p:cNvPicPr>
          <p:nvPr/>
        </p:nvPicPr>
        <p:blipFill>
          <a:blip r:embed="rId3"/>
          <a:stretch>
            <a:fillRect/>
          </a:stretch>
        </p:blipFill>
        <p:spPr>
          <a:xfrm>
            <a:off x="839416" y="2095619"/>
            <a:ext cx="7448861" cy="1837437"/>
          </a:xfrm>
          <a:prstGeom prst="rect">
            <a:avLst/>
          </a:prstGeom>
        </p:spPr>
      </p:pic>
    </p:spTree>
    <p:extLst>
      <p:ext uri="{BB962C8B-B14F-4D97-AF65-F5344CB8AC3E}">
        <p14:creationId xmlns:p14="http://schemas.microsoft.com/office/powerpoint/2010/main" val="94364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7411" y="1059572"/>
            <a:ext cx="9726246" cy="1631216"/>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2000" b="0" i="0" u="none" strike="noStrike" kern="1200" cap="none" spc="0" normalizeH="0" baseline="0" noProof="0">
                <a:ln>
                  <a:noFill/>
                </a:ln>
                <a:solidFill>
                  <a:srgbClr val="6E7474"/>
                </a:solidFill>
                <a:effectLst/>
                <a:uLnTx/>
                <a:uFillTx/>
                <a:latin typeface="Bahnschrift Light" panose="020B0502040204020203" pitchFamily="34" charset="0"/>
                <a:ea typeface="+mn-ea"/>
                <a:cs typeface="+mn-cs"/>
              </a:rPr>
              <a:t>Das Bayesianische Analog</a:t>
            </a:r>
            <a:r>
              <a:rPr kumimoji="0" lang="de-CH" sz="2000" b="0" i="0" u="none" strike="noStrike" kern="1200" cap="none" spc="0" normalizeH="0" noProof="0">
                <a:ln>
                  <a:noFill/>
                </a:ln>
                <a:solidFill>
                  <a:srgbClr val="6E7474"/>
                </a:solidFill>
                <a:effectLst/>
                <a:uLnTx/>
                <a:uFillTx/>
                <a:latin typeface="Bahnschrift Light" panose="020B0502040204020203" pitchFamily="34" charset="0"/>
                <a:ea typeface="+mn-ea"/>
                <a:cs typeface="+mn-cs"/>
              </a:rPr>
              <a:t> zum Konfidenzintervall ist das Kredibilitätsintervall (CI; </a:t>
            </a:r>
            <a:r>
              <a:rPr kumimoji="0" lang="de-CH" sz="2000" b="0" i="1" u="none" strike="noStrike" kern="1200" cap="none" spc="0" normalizeH="0" noProof="0">
                <a:ln>
                  <a:noFill/>
                </a:ln>
                <a:solidFill>
                  <a:srgbClr val="6E7474"/>
                </a:solidFill>
                <a:effectLst/>
                <a:uLnTx/>
                <a:uFillTx/>
                <a:latin typeface="Bahnschrift Light" panose="020B0502040204020203" pitchFamily="34" charset="0"/>
                <a:ea typeface="+mn-ea"/>
                <a:cs typeface="+mn-cs"/>
              </a:rPr>
              <a:t>credible interval</a:t>
            </a:r>
            <a:r>
              <a:rPr kumimoji="0" lang="de-CH" sz="2000" b="0" i="0" u="none" strike="noStrike" kern="1200" cap="none" spc="0" normalizeH="0" noProof="0">
                <a:ln>
                  <a:noFill/>
                </a:ln>
                <a:solidFill>
                  <a:srgbClr val="6E7474"/>
                </a:solidFill>
                <a:effectLst/>
                <a:uLnTx/>
                <a:uFillTx/>
                <a:latin typeface="Bahnschrift Light" panose="020B0502040204020203" pitchFamily="34" charset="0"/>
                <a:ea typeface="+mn-ea"/>
                <a:cs typeface="+mn-cs"/>
              </a:rPr>
              <a:t>)</a:t>
            </a:r>
            <a:endPar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a:solidFill>
                  <a:srgbClr val="6E7474"/>
                </a:solidFill>
                <a:latin typeface="Bahnschrift Light" panose="020B0502040204020203" pitchFamily="34" charset="0"/>
              </a:rPr>
              <a:t>wenn das</a:t>
            </a:r>
            <a:r>
              <a:rPr kumimoji="0" lang="en-US" sz="2000" b="0" i="0" u="none" strike="noStrike" kern="1200" cap="none" spc="0" normalizeH="0" baseline="0" noProof="0">
                <a:ln>
                  <a:noFill/>
                </a:ln>
                <a:solidFill>
                  <a:srgbClr val="6E7474"/>
                </a:solidFill>
                <a:effectLst/>
                <a:uLnTx/>
                <a:uFillTx/>
                <a:latin typeface="Bahnschrift Light" panose="020B0502040204020203" pitchFamily="34" charset="0"/>
                <a:ea typeface="+mn-ea"/>
                <a:cs typeface="+mn-cs"/>
              </a:rPr>
              <a:t> </a:t>
            </a:r>
            <a:r>
              <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rPr>
              <a:t>90</a:t>
            </a:r>
            <a:r>
              <a:rPr kumimoji="0" lang="en-US" sz="2000" b="0" i="0" u="none" strike="noStrike" kern="1200" cap="none" spc="0" normalizeH="0" baseline="0" noProof="0">
                <a:ln>
                  <a:noFill/>
                </a:ln>
                <a:solidFill>
                  <a:srgbClr val="6E7474"/>
                </a:solidFill>
                <a:effectLst/>
                <a:uLnTx/>
                <a:uFillTx/>
                <a:latin typeface="Bahnschrift Light" panose="020B0502040204020203" pitchFamily="34" charset="0"/>
                <a:ea typeface="+mn-ea"/>
                <a:cs typeface="+mn-cs"/>
              </a:rPr>
              <a:t>% (oder welche Genauigkeit wir bevorzugen) CI innerhalb der ROPE liegt, dann nehmen wir Äquivalenz an.</a:t>
            </a:r>
            <a:endParaRPr kumimoji="0" lang="de-CH"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cxnSp>
        <p:nvCxnSpPr>
          <p:cNvPr id="6" name="Straight Connector 5"/>
          <p:cNvCxnSpPr/>
          <p:nvPr/>
        </p:nvCxnSpPr>
        <p:spPr>
          <a:xfrm>
            <a:off x="420130" y="810114"/>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0130" y="800065"/>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0130" y="156288"/>
            <a:ext cx="50928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5</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 Region praktischer</a:t>
            </a:r>
            <a:r>
              <a:rPr kumimoji="0" lang="de-CH" sz="2800" b="0" i="0" u="none" strike="noStrike" kern="1200" cap="none" spc="0" normalizeH="0" noProof="0">
                <a:ln>
                  <a:noFill/>
                </a:ln>
                <a:solidFill>
                  <a:srgbClr val="848989"/>
                </a:solidFill>
                <a:effectLst/>
                <a:uLnTx/>
                <a:uFillTx/>
                <a:latin typeface="Bahnschrift SemiBold Condensed" panose="020B0502040204020203" pitchFamily="34" charset="0"/>
                <a:ea typeface="+mn-ea"/>
                <a:cs typeface="+mn-cs"/>
              </a:rPr>
              <a:t> Äquivalenz </a:t>
            </a:r>
            <a:r>
              <a:rPr kumimoji="0" lang="de-CH" sz="2800" b="0" i="0" u="none" strike="noStrike" kern="1200" cap="none" spc="0" normalizeH="0" baseline="0" noProof="0">
                <a:ln>
                  <a:noFill/>
                </a:ln>
                <a:solidFill>
                  <a:srgbClr val="848989"/>
                </a:solidFill>
                <a:effectLst/>
                <a:uLnTx/>
                <a:uFillTx/>
                <a:latin typeface="Bahnschrift SemiBold Condensed" panose="020B0502040204020203" pitchFamily="34" charset="0"/>
                <a:ea typeface="+mn-ea"/>
                <a:cs typeface="+mn-cs"/>
              </a:rPr>
              <a:t>(ROPE</a:t>
            </a: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a:t>
            </a:r>
          </a:p>
        </p:txBody>
      </p:sp>
      <p:sp>
        <p:nvSpPr>
          <p:cNvPr id="10" name="TextBox 9"/>
          <p:cNvSpPr txBox="1"/>
          <p:nvPr/>
        </p:nvSpPr>
        <p:spPr>
          <a:xfrm>
            <a:off x="9258717" y="6352143"/>
            <a:ext cx="41901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Kruschke, 2013 </a:t>
            </a:r>
          </a:p>
        </p:txBody>
      </p:sp>
      <p:sp>
        <p:nvSpPr>
          <p:cNvPr id="13"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TextBox 14"/>
          <p:cNvSpPr txBox="1"/>
          <p:nvPr/>
        </p:nvSpPr>
        <p:spPr>
          <a:xfrm>
            <a:off x="2179923" y="4869160"/>
            <a:ext cx="3450269" cy="923330"/>
          </a:xfrm>
          <a:prstGeom prst="rect">
            <a:avLst/>
          </a:prstGeom>
          <a:solidFill>
            <a:srgbClr val="35AAE1"/>
          </a:solidFill>
          <a:ln>
            <a:solidFill>
              <a:srgbClr val="84898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a:solidFill>
                  <a:prstClr val="white"/>
                </a:solidFill>
                <a:latin typeface="Bahnschrift Light" panose="020B0502040204020203" pitchFamily="34" charset="0"/>
              </a:rPr>
              <a:t>95% credible interval: Bereich in welchem mit 95%er Sicherheit der wahre Wert liegt.</a:t>
            </a:r>
            <a:endParaRPr kumimoji="0" lang="de-CH" sz="1800" b="0" i="0" u="none" strike="noStrike" kern="1200" cap="none" spc="0" normalizeH="0" baseline="0" noProof="0" dirty="0">
              <a:ln>
                <a:noFill/>
              </a:ln>
              <a:solidFill>
                <a:prstClr val="white"/>
              </a:solidFill>
              <a:effectLst/>
              <a:uLnTx/>
              <a:uFillTx/>
              <a:latin typeface="Bahnschrift Light" panose="020B0502040204020203" pitchFamily="34" charset="0"/>
              <a:ea typeface="+mn-ea"/>
              <a:cs typeface="+mn-cs"/>
            </a:endParaRPr>
          </a:p>
        </p:txBody>
      </p:sp>
      <p:pic>
        <p:nvPicPr>
          <p:cNvPr id="16" name="Picture 1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60146" y="4811415"/>
            <a:ext cx="981075" cy="981075"/>
          </a:xfrm>
          <a:prstGeom prst="rect">
            <a:avLst/>
          </a:prstGeom>
        </p:spPr>
      </p:pic>
      <p:pic>
        <p:nvPicPr>
          <p:cNvPr id="12" name="Grafik 11"/>
          <p:cNvPicPr>
            <a:picLocks noChangeAspect="1"/>
          </p:cNvPicPr>
          <p:nvPr/>
        </p:nvPicPr>
        <p:blipFill>
          <a:blip r:embed="rId4"/>
          <a:stretch>
            <a:fillRect/>
          </a:stretch>
        </p:blipFill>
        <p:spPr>
          <a:xfrm>
            <a:off x="6264766" y="3429000"/>
            <a:ext cx="3717434" cy="2579364"/>
          </a:xfrm>
          <a:prstGeom prst="rect">
            <a:avLst/>
          </a:prstGeom>
        </p:spPr>
      </p:pic>
    </p:spTree>
    <p:extLst>
      <p:ext uri="{BB962C8B-B14F-4D97-AF65-F5344CB8AC3E}">
        <p14:creationId xmlns:p14="http://schemas.microsoft.com/office/powerpoint/2010/main" val="423059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4390" y="2029821"/>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Prätest</a:t>
            </a:r>
          </a:p>
        </p:txBody>
      </p:sp>
      <p:cxnSp>
        <p:nvCxnSpPr>
          <p:cNvPr id="9" name="Straight Arrow Connector 8"/>
          <p:cNvCxnSpPr/>
          <p:nvPr/>
        </p:nvCxnSpPr>
        <p:spPr>
          <a:xfrm>
            <a:off x="2938606" y="2303619"/>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4390" y="3484669"/>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Prätest</a:t>
            </a:r>
          </a:p>
        </p:txBody>
      </p:sp>
      <p:cxnSp>
        <p:nvCxnSpPr>
          <p:cNvPr id="14" name="Straight Arrow Connector 13"/>
          <p:cNvCxnSpPr/>
          <p:nvPr/>
        </p:nvCxnSpPr>
        <p:spPr>
          <a:xfrm>
            <a:off x="2938606" y="3746279"/>
            <a:ext cx="3240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37128" y="2060994"/>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Posttest</a:t>
            </a:r>
          </a:p>
        </p:txBody>
      </p:sp>
      <p:cxnSp>
        <p:nvCxnSpPr>
          <p:cNvPr id="20" name="Straight Arrow Connector 19"/>
          <p:cNvCxnSpPr/>
          <p:nvPr/>
        </p:nvCxnSpPr>
        <p:spPr>
          <a:xfrm>
            <a:off x="7637128" y="2295280"/>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37128" y="3484669"/>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Posttest</a:t>
            </a:r>
          </a:p>
        </p:txBody>
      </p:sp>
      <p:cxnSp>
        <p:nvCxnSpPr>
          <p:cNvPr id="22" name="Straight Arrow Connector 21"/>
          <p:cNvCxnSpPr/>
          <p:nvPr/>
        </p:nvCxnSpPr>
        <p:spPr>
          <a:xfrm>
            <a:off x="7637128" y="3739523"/>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2642" y="4516867"/>
            <a:ext cx="5806076"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Was ist </a:t>
            </a:r>
            <a:r>
              <a:rPr kumimoji="0" lang="de-CH" sz="1800" b="1" i="0"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deine</a:t>
            </a:r>
            <a:r>
              <a:rPr kumimoji="0" lang="de-CH" sz="1800" b="0" i="0"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 Interpretation?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i="1">
                <a:solidFill>
                  <a:srgbClr val="44546A">
                    <a:lumMod val="60000"/>
                    <a:lumOff val="40000"/>
                  </a:srgbClr>
                </a:solidFill>
                <a:latin typeface="Arial" panose="020B0604020202020204" pitchFamily="34" charset="0"/>
                <a:cs typeface="Arial" panose="020B0604020202020204" pitchFamily="34" charset="0"/>
              </a:rPr>
              <a:t>Bearbeite die Aufgabe auf Qualtrics.</a:t>
            </a:r>
            <a:endParaRPr kumimoji="0" lang="de-CH" sz="1800" b="0" i="1" u="none" strike="noStrike" kern="1200" cap="none" spc="0" normalizeH="0" baseline="0" noProof="0" dirty="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7" name="Rectangle 56"/>
          <p:cNvSpPr/>
          <p:nvPr/>
        </p:nvSpPr>
        <p:spPr>
          <a:xfrm>
            <a:off x="3262642" y="3278227"/>
            <a:ext cx="4374486"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Unterrichtsmethode</a:t>
            </a:r>
            <a:r>
              <a:rPr kumimoji="0" lang="de-CH" sz="2800" b="0" i="0" u="none" strike="noStrike" kern="1200" cap="none" spc="0" normalizeH="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de-CH"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a:t>
            </a:r>
            <a:endParaRPr kumimoji="0" lang="de-CH"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8" name="Rectangle 57"/>
          <p:cNvSpPr/>
          <p:nvPr/>
        </p:nvSpPr>
        <p:spPr>
          <a:xfrm>
            <a:off x="3262642" y="1838067"/>
            <a:ext cx="4374486"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Unterrichtsmethode </a:t>
            </a:r>
            <a:r>
              <a:rPr kumimoji="0" lang="de-CH"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a:t>
            </a:r>
            <a:endParaRPr kumimoji="0" lang="de-CH"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Rechteck 1">
            <a:hlinkClick r:id="rId3"/>
          </p:cNvPr>
          <p:cNvSpPr/>
          <p:nvPr/>
        </p:nvSpPr>
        <p:spPr>
          <a:xfrm>
            <a:off x="2334995" y="5805264"/>
            <a:ext cx="8647752" cy="461665"/>
          </a:xfrm>
          <a:prstGeom prst="rect">
            <a:avLst/>
          </a:prstGeom>
        </p:spPr>
        <p:txBody>
          <a:bodyPr wrap="none">
            <a:spAutoFit/>
          </a:bodyPr>
          <a:lstStyle/>
          <a:p>
            <a:r>
              <a:rPr lang="en-US" sz="2400">
                <a:latin typeface="Ari"/>
              </a:rPr>
              <a:t>https://descil.eu.qualtrics.com/jfe/form/SV_6Jv15HjvkAFpRYy</a:t>
            </a:r>
          </a:p>
        </p:txBody>
      </p:sp>
      <p:pic>
        <p:nvPicPr>
          <p:cNvPr id="3" name="Grafik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4392" y="3278227"/>
            <a:ext cx="2381250" cy="2381250"/>
          </a:xfrm>
          <a:prstGeom prst="rect">
            <a:avLst/>
          </a:prstGeom>
        </p:spPr>
      </p:pic>
      <p:sp>
        <p:nvSpPr>
          <p:cNvPr id="4" name="Textfeld 3"/>
          <p:cNvSpPr txBox="1"/>
          <p:nvPr/>
        </p:nvSpPr>
        <p:spPr>
          <a:xfrm>
            <a:off x="2351584" y="1199162"/>
            <a:ext cx="7128792" cy="369332"/>
          </a:xfrm>
          <a:prstGeom prst="rect">
            <a:avLst/>
          </a:prstGeom>
          <a:noFill/>
        </p:spPr>
        <p:txBody>
          <a:bodyPr wrap="square" rtlCol="0">
            <a:spAutoFit/>
          </a:bodyPr>
          <a:lstStyle/>
          <a:p>
            <a:r>
              <a:rPr lang="de-CH">
                <a:latin typeface="Ari"/>
              </a:rPr>
              <a:t>Abhängige Variable: Lernzugewinne (Posttest - Prätest)</a:t>
            </a:r>
            <a:endParaRPr lang="en-US">
              <a:latin typeface="Ari"/>
            </a:endParaRPr>
          </a:p>
        </p:txBody>
      </p:sp>
    </p:spTree>
    <p:extLst>
      <p:ext uri="{BB962C8B-B14F-4D97-AF65-F5344CB8AC3E}">
        <p14:creationId xmlns:p14="http://schemas.microsoft.com/office/powerpoint/2010/main" val="348443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5" grpId="0"/>
      <p:bldP spid="21" grpId="0"/>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6575F-7FCB-78D8-8216-289F499DA60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A3A5A9-53D2-E0D1-0F0E-13722AA3190D}"/>
              </a:ext>
            </a:extLst>
          </p:cNvPr>
          <p:cNvSpPr/>
          <p:nvPr/>
        </p:nvSpPr>
        <p:spPr>
          <a:xfrm>
            <a:off x="847411" y="1059572"/>
            <a:ext cx="9726246" cy="1015663"/>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CH"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rPr>
              <a:t>Basieren auf </a:t>
            </a:r>
            <a:r>
              <a:rPr kumimoji="0" lang="de-CH" sz="2000" b="0" i="0" u="none" strike="noStrike" kern="1200" cap="none" spc="0" normalizeH="0" baseline="0" noProof="0" dirty="0" err="1">
                <a:ln>
                  <a:noFill/>
                </a:ln>
                <a:solidFill>
                  <a:srgbClr val="6E7474"/>
                </a:solidFill>
                <a:effectLst/>
                <a:uLnTx/>
                <a:uFillTx/>
                <a:latin typeface="Bahnschrift Light" panose="020B0502040204020203" pitchFamily="34" charset="0"/>
                <a:ea typeface="+mn-ea"/>
                <a:cs typeface="+mn-cs"/>
              </a:rPr>
              <a:t>Likelihood</a:t>
            </a:r>
            <a:r>
              <a:rPr kumimoji="0" lang="de-CH"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rPr>
              <a:t> (Modellfit)</a:t>
            </a:r>
            <a:endPar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6E7474"/>
                </a:solidFill>
                <a:latin typeface="Bahnschrift Light" panose="020B0502040204020203" pitchFamily="34" charset="0"/>
              </a:rPr>
              <a:t>Welches Modell </a:t>
            </a:r>
            <a:r>
              <a:rPr lang="en-US" sz="2000" dirty="0" err="1">
                <a:solidFill>
                  <a:srgbClr val="6E7474"/>
                </a:solidFill>
                <a:latin typeface="Bahnschrift Light" panose="020B0502040204020203" pitchFamily="34" charset="0"/>
              </a:rPr>
              <a:t>erreicht</a:t>
            </a:r>
            <a:r>
              <a:rPr lang="en-US" sz="2000" dirty="0">
                <a:solidFill>
                  <a:srgbClr val="6E7474"/>
                </a:solidFill>
                <a:latin typeface="Bahnschrift Light" panose="020B0502040204020203" pitchFamily="34" charset="0"/>
              </a:rPr>
              <a:t> die </a:t>
            </a:r>
            <a:r>
              <a:rPr lang="en-US" sz="2000" dirty="0" err="1">
                <a:solidFill>
                  <a:srgbClr val="6E7474"/>
                </a:solidFill>
                <a:latin typeface="Bahnschrift Light" panose="020B0502040204020203" pitchFamily="34" charset="0"/>
              </a:rPr>
              <a:t>optimale</a:t>
            </a:r>
            <a:r>
              <a:rPr lang="en-US" sz="2000" dirty="0">
                <a:solidFill>
                  <a:srgbClr val="6E7474"/>
                </a:solidFill>
                <a:latin typeface="Bahnschrift Light" panose="020B0502040204020203" pitchFamily="34" charset="0"/>
              </a:rPr>
              <a:t> Balance aus Fit und </a:t>
            </a:r>
            <a:r>
              <a:rPr lang="en-US" sz="2000" dirty="0" err="1">
                <a:solidFill>
                  <a:srgbClr val="6E7474"/>
                </a:solidFill>
                <a:latin typeface="Bahnschrift Light" panose="020B0502040204020203" pitchFamily="34" charset="0"/>
              </a:rPr>
              <a:t>Sparsamkeit</a:t>
            </a:r>
            <a:r>
              <a:rPr lang="en-US" sz="2000" dirty="0">
                <a:solidFill>
                  <a:srgbClr val="6E7474"/>
                </a:solidFill>
                <a:latin typeface="Bahnschrift Light" panose="020B0502040204020203" pitchFamily="34" charset="0"/>
              </a:rPr>
              <a:t>?</a:t>
            </a:r>
            <a:endParaRPr kumimoji="0" lang="de-CH" sz="20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cxnSp>
        <p:nvCxnSpPr>
          <p:cNvPr id="6" name="Straight Connector 5">
            <a:extLst>
              <a:ext uri="{FF2B5EF4-FFF2-40B4-BE49-F238E27FC236}">
                <a16:creationId xmlns:a16="http://schemas.microsoft.com/office/drawing/2014/main" id="{ECA35ADB-DE4E-C8BD-AFFB-A4EA4D6E72C1}"/>
              </a:ext>
            </a:extLst>
          </p:cNvPr>
          <p:cNvCxnSpPr/>
          <p:nvPr/>
        </p:nvCxnSpPr>
        <p:spPr>
          <a:xfrm>
            <a:off x="420130" y="810114"/>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E61EB08-AC1C-7E37-CA05-37EDCD3EC673}"/>
              </a:ext>
            </a:extLst>
          </p:cNvPr>
          <p:cNvCxnSpPr/>
          <p:nvPr/>
        </p:nvCxnSpPr>
        <p:spPr>
          <a:xfrm>
            <a:off x="420130" y="800065"/>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CDFD6A0-565D-A873-33D6-37784659F11B}"/>
              </a:ext>
            </a:extLst>
          </p:cNvPr>
          <p:cNvSpPr txBox="1"/>
          <p:nvPr/>
        </p:nvSpPr>
        <p:spPr>
          <a:xfrm>
            <a:off x="420130" y="156288"/>
            <a:ext cx="509286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rPr>
              <a:t>6) (relative) Modellvergleiche</a:t>
            </a:r>
          </a:p>
        </p:txBody>
      </p:sp>
      <p:sp>
        <p:nvSpPr>
          <p:cNvPr id="10" name="TextBox 9">
            <a:extLst>
              <a:ext uri="{FF2B5EF4-FFF2-40B4-BE49-F238E27FC236}">
                <a16:creationId xmlns:a16="http://schemas.microsoft.com/office/drawing/2014/main" id="{D6CA3748-F0EB-261A-3E42-8A3C9AC90ABA}"/>
              </a:ext>
            </a:extLst>
          </p:cNvPr>
          <p:cNvSpPr txBox="1"/>
          <p:nvPr/>
        </p:nvSpPr>
        <p:spPr>
          <a:xfrm>
            <a:off x="7760448" y="6356350"/>
            <a:ext cx="41901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srgbClr val="848989"/>
                </a:solidFill>
                <a:effectLst/>
                <a:uLnTx/>
                <a:uFillTx/>
                <a:latin typeface="Bahnschrift Light" panose="020B0502040204020203" pitchFamily="34" charset="0"/>
                <a:ea typeface="+mn-ea"/>
                <a:cs typeface="+mn-cs"/>
              </a:rPr>
              <a:t>Edelsbrunner &amp; Thurn, 2024</a:t>
            </a:r>
          </a:p>
        </p:txBody>
      </p:sp>
      <p:sp>
        <p:nvSpPr>
          <p:cNvPr id="13" name="Slide Number Placeholder 2">
            <a:extLst>
              <a:ext uri="{FF2B5EF4-FFF2-40B4-BE49-F238E27FC236}">
                <a16:creationId xmlns:a16="http://schemas.microsoft.com/office/drawing/2014/main" id="{3F0B817F-0FE1-CA27-6CF2-2108B24D4A2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95FCB7E-BDF2-AEC3-CDB3-433BA3CA7922}"/>
              </a:ext>
            </a:extLst>
          </p:cNvPr>
          <p:cNvSpPr txBox="1"/>
          <p:nvPr/>
        </p:nvSpPr>
        <p:spPr>
          <a:xfrm>
            <a:off x="3071664" y="4884322"/>
            <a:ext cx="3916077" cy="1477328"/>
          </a:xfrm>
          <a:prstGeom prst="rect">
            <a:avLst/>
          </a:prstGeom>
          <a:solidFill>
            <a:srgbClr val="35AAE1"/>
          </a:solidFill>
          <a:ln>
            <a:solidFill>
              <a:srgbClr val="84898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solidFill>
                  <a:prstClr val="white"/>
                </a:solidFill>
                <a:latin typeface="Bahnschrift Light" panose="020B0502040204020203" pitchFamily="34" charset="0"/>
              </a:rPr>
              <a:t>Es gibt so viele unterschiedliche relative Fit-Indizes, weil diese die Komplexität des Modells unterschiedlich einbeziehen und gewichten.</a:t>
            </a:r>
            <a:endParaRPr kumimoji="0" lang="de-CH" sz="1800" b="0" i="0" u="none" strike="noStrike" kern="1200" cap="none" spc="0" normalizeH="0" baseline="0" noProof="0" dirty="0">
              <a:ln>
                <a:noFill/>
              </a:ln>
              <a:solidFill>
                <a:prstClr val="white"/>
              </a:solidFill>
              <a:effectLst/>
              <a:uLnTx/>
              <a:uFillTx/>
              <a:latin typeface="Bahnschrift Light" panose="020B0502040204020203" pitchFamily="34" charset="0"/>
              <a:ea typeface="+mn-ea"/>
              <a:cs typeface="+mn-cs"/>
            </a:endParaRPr>
          </a:p>
        </p:txBody>
      </p:sp>
      <p:pic>
        <p:nvPicPr>
          <p:cNvPr id="16" name="Picture 15">
            <a:extLst>
              <a:ext uri="{FF2B5EF4-FFF2-40B4-BE49-F238E27FC236}">
                <a16:creationId xmlns:a16="http://schemas.microsoft.com/office/drawing/2014/main" id="{E686A278-1084-C073-264D-74EC736C5DB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7221" y="5092022"/>
            <a:ext cx="981075" cy="981075"/>
          </a:xfrm>
          <a:prstGeom prst="rect">
            <a:avLst/>
          </a:prstGeom>
        </p:spPr>
      </p:pic>
    </p:spTree>
    <p:extLst>
      <p:ext uri="{BB962C8B-B14F-4D97-AF65-F5344CB8AC3E}">
        <p14:creationId xmlns:p14="http://schemas.microsoft.com/office/powerpoint/2010/main" val="4251006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1461"/>
            <a:ext cx="10515600" cy="5562601"/>
          </a:xfrm>
        </p:spPr>
        <p:txBody>
          <a:bodyPr>
            <a:normAutofit lnSpcReduction="10000"/>
          </a:bodyPr>
          <a:lstStyle/>
          <a:p>
            <a:pPr marL="0" indent="0">
              <a:buNone/>
            </a:pPr>
            <a:r>
              <a:rPr lang="de-CH" sz="2400" dirty="0">
                <a:solidFill>
                  <a:srgbClr val="6E7474"/>
                </a:solidFill>
                <a:latin typeface="Bahnschrift Light" panose="020B0502040204020203" pitchFamily="34" charset="0"/>
              </a:rPr>
              <a:t>1) Einfach uneindeutige Evidenz berichten</a:t>
            </a:r>
          </a:p>
          <a:p>
            <a:endParaRPr lang="de-CH" sz="2400" dirty="0">
              <a:solidFill>
                <a:srgbClr val="6E7474"/>
              </a:solidFill>
              <a:latin typeface="Bahnschrift Light" panose="020B0502040204020203" pitchFamily="34" charset="0"/>
            </a:endParaRPr>
          </a:p>
          <a:p>
            <a:pPr marL="0" indent="0">
              <a:buNone/>
            </a:pPr>
            <a:r>
              <a:rPr lang="de-CH" sz="2400" dirty="0">
                <a:solidFill>
                  <a:srgbClr val="6E7474"/>
                </a:solidFill>
                <a:latin typeface="Bahnschrift Light" panose="020B0502040204020203" pitchFamily="34" charset="0"/>
              </a:rPr>
              <a:t>2) </a:t>
            </a:r>
            <a:r>
              <a:rPr lang="de-CH" sz="2400" dirty="0" err="1">
                <a:solidFill>
                  <a:srgbClr val="6E7474"/>
                </a:solidFill>
                <a:latin typeface="Bahnschrift Light" panose="020B0502040204020203" pitchFamily="34" charset="0"/>
              </a:rPr>
              <a:t>Effektgrö</a:t>
            </a:r>
            <a:r>
              <a:rPr kumimoji="0" lang="en-US" sz="2400" b="0" i="0"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ß</a:t>
            </a:r>
            <a:r>
              <a:rPr kumimoji="0" lang="de-CH" sz="2400" b="0" i="0" strike="noStrike" kern="1200" cap="none" spc="0" normalizeH="0" noProof="0" dirty="0">
                <a:ln>
                  <a:noFill/>
                </a:ln>
                <a:solidFill>
                  <a:srgbClr val="6E7474"/>
                </a:solidFill>
                <a:effectLst/>
                <a:uLnTx/>
                <a:uFillTx/>
                <a:latin typeface="Bahnschrift Light" panose="020B0502040204020203" pitchFamily="34" charset="0"/>
                <a:ea typeface="Calibri" panose="020F0502020204030204" pitchFamily="34" charset="0"/>
                <a:cs typeface="+mn-cs"/>
              </a:rPr>
              <a:t>en </a:t>
            </a:r>
            <a:r>
              <a:rPr lang="de-CH" sz="2400" dirty="0">
                <a:solidFill>
                  <a:srgbClr val="6E7474"/>
                </a:solidFill>
                <a:latin typeface="Bahnschrift Light" panose="020B0502040204020203" pitchFamily="34" charset="0"/>
              </a:rPr>
              <a:t>(mit Konfidenzintervallen)</a:t>
            </a:r>
          </a:p>
          <a:p>
            <a:pPr marL="0" indent="0">
              <a:buNone/>
            </a:pPr>
            <a:endParaRPr lang="de-CH" sz="2400" dirty="0">
              <a:solidFill>
                <a:srgbClr val="6E7474"/>
              </a:solidFill>
              <a:latin typeface="Bahnschrift Light" panose="020B0502040204020203" pitchFamily="34" charset="0"/>
            </a:endParaRPr>
          </a:p>
          <a:p>
            <a:pPr marL="0" indent="0">
              <a:buNone/>
            </a:pPr>
            <a:r>
              <a:rPr lang="de-CH" sz="2400" dirty="0">
                <a:solidFill>
                  <a:srgbClr val="6E7474"/>
                </a:solidFill>
                <a:latin typeface="Bahnschrift Light" panose="020B0502040204020203" pitchFamily="34" charset="0"/>
              </a:rPr>
              <a:t>3) Äquivalenztestung</a:t>
            </a:r>
          </a:p>
          <a:p>
            <a:pPr marL="0" indent="0">
              <a:buNone/>
            </a:pPr>
            <a:endParaRPr lang="de-CH" sz="2400" dirty="0">
              <a:solidFill>
                <a:srgbClr val="6E7474"/>
              </a:solidFill>
              <a:latin typeface="Bahnschrift Light" panose="020B0502040204020203" pitchFamily="34" charset="0"/>
            </a:endParaRPr>
          </a:p>
          <a:p>
            <a:pPr marL="0" indent="0">
              <a:buNone/>
            </a:pPr>
            <a:endParaRPr lang="de-CH" sz="500" dirty="0">
              <a:solidFill>
                <a:srgbClr val="6E7474"/>
              </a:solidFill>
              <a:latin typeface="Bahnschrift Light" panose="020B0502040204020203" pitchFamily="34" charset="0"/>
            </a:endParaRPr>
          </a:p>
          <a:p>
            <a:pPr marL="0" indent="0">
              <a:buNone/>
            </a:pPr>
            <a:r>
              <a:rPr lang="de-CH" sz="2400" dirty="0">
                <a:solidFill>
                  <a:srgbClr val="6E7474"/>
                </a:solidFill>
                <a:latin typeface="Bahnschrift Light" panose="020B0502040204020203" pitchFamily="34" charset="0"/>
              </a:rPr>
              <a:t>4) Bayes Faktor</a:t>
            </a:r>
          </a:p>
          <a:p>
            <a:pPr marL="0" indent="0">
              <a:buNone/>
            </a:pPr>
            <a:endParaRPr lang="de-CH" sz="2400" dirty="0">
              <a:solidFill>
                <a:srgbClr val="6E7474"/>
              </a:solidFill>
              <a:latin typeface="Bahnschrift Light" panose="020B0502040204020203" pitchFamily="34" charset="0"/>
            </a:endParaRPr>
          </a:p>
          <a:p>
            <a:pPr marL="0" indent="0">
              <a:buNone/>
            </a:pPr>
            <a:endParaRPr lang="de-CH" sz="1200" dirty="0">
              <a:solidFill>
                <a:srgbClr val="6E7474"/>
              </a:solidFill>
              <a:latin typeface="Bahnschrift Light" panose="020B0502040204020203" pitchFamily="34" charset="0"/>
            </a:endParaRPr>
          </a:p>
          <a:p>
            <a:pPr marL="0" indent="0">
              <a:buNone/>
            </a:pPr>
            <a:r>
              <a:rPr lang="de-CH" sz="2400" dirty="0">
                <a:solidFill>
                  <a:srgbClr val="6E7474"/>
                </a:solidFill>
                <a:latin typeface="Bahnschrift Light" panose="020B0502040204020203" pitchFamily="34" charset="0"/>
              </a:rPr>
              <a:t>5) ROPE (</a:t>
            </a:r>
            <a:r>
              <a:rPr lang="de-CH" sz="2400" dirty="0" err="1">
                <a:solidFill>
                  <a:srgbClr val="6E7474"/>
                </a:solidFill>
                <a:latin typeface="Bahnschrift Light" panose="020B0502040204020203" pitchFamily="34" charset="0"/>
              </a:rPr>
              <a:t>region</a:t>
            </a:r>
            <a:r>
              <a:rPr lang="de-CH" sz="2400" dirty="0">
                <a:solidFill>
                  <a:srgbClr val="6E7474"/>
                </a:solidFill>
                <a:latin typeface="Bahnschrift Light" panose="020B0502040204020203" pitchFamily="34" charset="0"/>
              </a:rPr>
              <a:t> of </a:t>
            </a:r>
            <a:r>
              <a:rPr lang="de-CH" sz="2400" dirty="0" err="1">
                <a:solidFill>
                  <a:srgbClr val="6E7474"/>
                </a:solidFill>
                <a:latin typeface="Bahnschrift Light" panose="020B0502040204020203" pitchFamily="34" charset="0"/>
              </a:rPr>
              <a:t>practical</a:t>
            </a:r>
            <a:r>
              <a:rPr lang="de-CH" sz="2400" dirty="0">
                <a:solidFill>
                  <a:srgbClr val="6E7474"/>
                </a:solidFill>
                <a:latin typeface="Bahnschrift Light" panose="020B0502040204020203" pitchFamily="34" charset="0"/>
              </a:rPr>
              <a:t> </a:t>
            </a:r>
            <a:r>
              <a:rPr lang="de-CH" sz="2400" dirty="0" err="1">
                <a:solidFill>
                  <a:srgbClr val="6E7474"/>
                </a:solidFill>
                <a:latin typeface="Bahnschrift Light" panose="020B0502040204020203" pitchFamily="34" charset="0"/>
              </a:rPr>
              <a:t>equivalence</a:t>
            </a:r>
            <a:r>
              <a:rPr lang="de-CH" sz="2400" dirty="0">
                <a:solidFill>
                  <a:srgbClr val="6E7474"/>
                </a:solidFill>
                <a:latin typeface="Bahnschrift Light" panose="020B0502040204020203" pitchFamily="34" charset="0"/>
              </a:rPr>
              <a:t>)</a:t>
            </a:r>
          </a:p>
          <a:p>
            <a:pPr marL="0" indent="0">
              <a:buNone/>
            </a:pPr>
            <a:endParaRPr lang="de-CH" sz="2400" dirty="0">
              <a:solidFill>
                <a:srgbClr val="6E7474"/>
              </a:solidFill>
              <a:latin typeface="Bahnschrift Light" panose="020B0502040204020203" pitchFamily="34" charset="0"/>
            </a:endParaRPr>
          </a:p>
          <a:p>
            <a:pPr marL="0" indent="0">
              <a:buNone/>
            </a:pPr>
            <a:endParaRPr lang="de-CH" sz="800" dirty="0">
              <a:solidFill>
                <a:srgbClr val="6E7474"/>
              </a:solidFill>
              <a:latin typeface="Bahnschrift Light" panose="020B0502040204020203" pitchFamily="34" charset="0"/>
            </a:endParaRPr>
          </a:p>
          <a:p>
            <a:pPr marL="0" indent="0">
              <a:buNone/>
            </a:pPr>
            <a:r>
              <a:rPr lang="de-CH" sz="2400" dirty="0">
                <a:solidFill>
                  <a:srgbClr val="6E7474"/>
                </a:solidFill>
                <a:latin typeface="Bahnschrift Light" panose="020B0502040204020203" pitchFamily="34" charset="0"/>
              </a:rPr>
              <a:t>6) Modellvergleiche</a:t>
            </a: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sz="2400" dirty="0">
              <a:solidFill>
                <a:srgbClr val="6E7474"/>
              </a:solidFill>
              <a:latin typeface="Bahnschrift Light" panose="020B0502040204020203" pitchFamily="34" charset="0"/>
            </a:endParaRPr>
          </a:p>
          <a:p>
            <a:pPr marL="0" indent="0">
              <a:buNone/>
            </a:pPr>
            <a:endParaRPr lang="de-CH" dirty="0">
              <a:solidFill>
                <a:srgbClr val="6E7474"/>
              </a:solidFill>
              <a:latin typeface="Bahnschrift Light" panose="020B0502040204020203" pitchFamily="34" charset="0"/>
            </a:endParaRPr>
          </a:p>
          <a:p>
            <a:pPr marL="0" indent="0">
              <a:buNone/>
            </a:pPr>
            <a:endParaRPr lang="de-CH" dirty="0">
              <a:solidFill>
                <a:srgbClr val="6E7474"/>
              </a:solidFill>
              <a:latin typeface="Bahnschrift Light" panose="020B0502040204020203" pitchFamily="34" charset="0"/>
            </a:endParaRPr>
          </a:p>
          <a:p>
            <a:pPr marL="0" indent="0">
              <a:buNone/>
            </a:pPr>
            <a:endParaRPr lang="de-CH" dirty="0">
              <a:solidFill>
                <a:srgbClr val="6E7474"/>
              </a:solidFill>
              <a:latin typeface="Bahnschrift Light" panose="020B0502040204020203" pitchFamily="34" charset="0"/>
            </a:endParaRPr>
          </a:p>
          <a:p>
            <a:pPr marL="0" indent="0">
              <a:buNone/>
            </a:pPr>
            <a:endParaRPr lang="de-CH" dirty="0">
              <a:solidFill>
                <a:srgbClr val="6E7474"/>
              </a:solidFill>
              <a:latin typeface="Bahnschrift Light" panose="020B0502040204020203" pitchFamily="34" charset="0"/>
            </a:endParaRPr>
          </a:p>
        </p:txBody>
      </p:sp>
      <p:sp>
        <p:nvSpPr>
          <p:cNvPr id="4" name="Rectangle 3"/>
          <p:cNvSpPr/>
          <p:nvPr/>
        </p:nvSpPr>
        <p:spPr>
          <a:xfrm>
            <a:off x="1164734" y="2088456"/>
            <a:ext cx="1016470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“The difference from pre- to posttest was not statistically significant </a:t>
            </a:r>
            <a:r>
              <a:rPr kumimoji="0" lang="en-US" sz="14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t(49) = 0.64, p = .524</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.45 [CI</a:t>
            </a:r>
            <a:r>
              <a:rPr kumimoji="0" lang="en-US" sz="1400" b="0" i="0" u="none" strike="noStrike" kern="1200" cap="none" spc="0" normalizeH="0" baseline="-25000" noProof="0" dirty="0">
                <a:ln>
                  <a:noFill/>
                </a:ln>
                <a:solidFill>
                  <a:srgbClr val="6E7474"/>
                </a:solidFill>
                <a:effectLst/>
                <a:uLnTx/>
                <a:uFillTx/>
                <a:latin typeface="Bahnschrift Light" panose="020B0502040204020203" pitchFamily="34" charset="0"/>
                <a:ea typeface="Calibri" panose="020F0502020204030204" pitchFamily="34" charset="0"/>
                <a:cs typeface="+mn-cs"/>
              </a:rPr>
              <a:t>95</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0.18, 0.71],  </a:t>
            </a:r>
            <a:r>
              <a:rPr kumimoji="0" lang="en-US" sz="14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with the effect size estimate and its confidence interval indicating that the effect was of small to medium size.</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endParaRPr kumimoji="0" lang="de-CH" sz="1400" b="0" i="0" u="none"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sp>
        <p:nvSpPr>
          <p:cNvPr id="5" name="Rectangle 4"/>
          <p:cNvSpPr/>
          <p:nvPr/>
        </p:nvSpPr>
        <p:spPr>
          <a:xfrm>
            <a:off x="1181115" y="1187969"/>
            <a:ext cx="880108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“The difference from pre- to posttest was not statistically significant </a:t>
            </a:r>
            <a:r>
              <a:rPr kumimoji="0" lang="en-US" sz="14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t(49) = 0.64, p = .524</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meaning that our data yielded inconclusive evidence regarding hypothesis B.” </a:t>
            </a:r>
            <a:endParaRPr kumimoji="0" lang="de-CH" sz="1400" b="0" i="0" u="sng"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sp>
        <p:nvSpPr>
          <p:cNvPr id="6" name="Rectangle 5"/>
          <p:cNvSpPr/>
          <p:nvPr/>
        </p:nvSpPr>
        <p:spPr>
          <a:xfrm>
            <a:off x="1175508" y="2935386"/>
            <a:ext cx="9239973"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“The difference from pre- to posttest was not statistically significant </a:t>
            </a:r>
            <a:r>
              <a:rPr kumimoji="0" lang="en-US" sz="14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t(49) = 0.64, p = .524</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A TOST equivalence test with default alpha = 0.05 and equivalence bounds of </a:t>
            </a:r>
            <a:r>
              <a:rPr kumimoji="0" lang="en-US" sz="1400" b="0" i="1"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14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-0.45 and </a:t>
            </a:r>
            <a:r>
              <a:rPr kumimoji="0" lang="en-US" sz="1400" b="0" i="1"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14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-0.45 was  significant. We can reject the hypothesis that the effect was larger than </a:t>
            </a:r>
            <a:r>
              <a:rPr kumimoji="0" lang="en-US" sz="1400" b="0" i="1"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14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0.45”</a:t>
            </a:r>
            <a:endParaRPr kumimoji="0" lang="de-CH" sz="1400" b="0" i="0" u="sng"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sp>
        <p:nvSpPr>
          <p:cNvPr id="7" name="Rectangle 6"/>
          <p:cNvSpPr/>
          <p:nvPr/>
        </p:nvSpPr>
        <p:spPr>
          <a:xfrm>
            <a:off x="1000127" y="3972310"/>
            <a:ext cx="9773265"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“The difference from pre- to posttest was not statistically significant </a:t>
            </a:r>
            <a:r>
              <a:rPr kumimoji="0" lang="en-US" sz="14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t(49) = 0.64, p = .524</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The Bayes Factor of 0.57 using uninformative priors indicated that the data is about two times more likely under the null hypothesis than under the alternative hypothesis. This result represents anecdotal evidence for the null hypothesis.”</a:t>
            </a:r>
            <a:endParaRPr kumimoji="0" lang="de-CH" sz="1400" b="0" i="0" u="sng"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sp>
        <p:nvSpPr>
          <p:cNvPr id="8" name="Rectangle 7"/>
          <p:cNvSpPr/>
          <p:nvPr/>
        </p:nvSpPr>
        <p:spPr>
          <a:xfrm>
            <a:off x="1037025" y="4973157"/>
            <a:ext cx="9894376" cy="7386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“The difference from pre- to posttest was not statistically significant </a:t>
            </a:r>
            <a:r>
              <a:rPr kumimoji="0" lang="en-US" sz="14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t(49) = 0.64, p = .524</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1"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d</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 .45.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The Bayesian Region of Practical Equivalence from -0.5 to .5 points learning gain covered only 54% of the posterior distribution and left inconclusive evidence whether the effect was equivalent to zero or not.”</a:t>
            </a:r>
            <a:endParaRPr kumimoji="0" lang="de-CH" sz="1400" b="0" i="0" u="sng"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cxnSp>
        <p:nvCxnSpPr>
          <p:cNvPr id="15" name="Straight Connector 14"/>
          <p:cNvCxnSpPr/>
          <p:nvPr/>
        </p:nvCxnSpPr>
        <p:spPr>
          <a:xfrm>
            <a:off x="420130" y="810113"/>
            <a:ext cx="11244648" cy="0"/>
          </a:xfrm>
          <a:prstGeom prst="line">
            <a:avLst/>
          </a:prstGeom>
          <a:ln w="19050">
            <a:solidFill>
              <a:srgbClr val="848989"/>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0130" y="166336"/>
            <a:ext cx="874374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2800" dirty="0">
                <a:solidFill>
                  <a:srgbClr val="848989"/>
                </a:solidFill>
                <a:latin typeface="Bahnschrift SemiBold Condensed" panose="020B0502040204020203" pitchFamily="34" charset="0"/>
              </a:rPr>
              <a:t>Sechs Optionen zum Umgang mit nicht-</a:t>
            </a:r>
            <a:r>
              <a:rPr lang="de-CH" sz="2800" dirty="0" err="1">
                <a:solidFill>
                  <a:srgbClr val="848989"/>
                </a:solidFill>
                <a:latin typeface="Bahnschrift SemiBold Condensed" panose="020B0502040204020203" pitchFamily="34" charset="0"/>
              </a:rPr>
              <a:t>signitifkanten</a:t>
            </a:r>
            <a:r>
              <a:rPr lang="de-CH" sz="2800" dirty="0">
                <a:solidFill>
                  <a:srgbClr val="848989"/>
                </a:solidFill>
                <a:latin typeface="Bahnschrift SemiBold Condensed" panose="020B0502040204020203" pitchFamily="34" charset="0"/>
              </a:rPr>
              <a:t> Ergebnissen</a:t>
            </a:r>
            <a:endParaRPr kumimoji="0" lang="de-CH" sz="2800" b="0" i="0" u="none" strike="noStrike" kern="1200" cap="none" spc="0" normalizeH="0" baseline="0" noProof="0" dirty="0">
              <a:ln>
                <a:noFill/>
              </a:ln>
              <a:solidFill>
                <a:srgbClr val="848989"/>
              </a:solidFill>
              <a:effectLst/>
              <a:uLnTx/>
              <a:uFillTx/>
              <a:latin typeface="Bahnschrift SemiBold Condensed" panose="020B0502040204020203" pitchFamily="34" charset="0"/>
              <a:ea typeface="+mn-ea"/>
              <a:cs typeface="+mn-cs"/>
            </a:endParaRPr>
          </a:p>
        </p:txBody>
      </p:sp>
      <p:sp>
        <p:nvSpPr>
          <p:cNvPr id="17" name="Slide Number Placeholder 2"/>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CH"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TextBox 9"/>
          <p:cNvSpPr txBox="1"/>
          <p:nvPr/>
        </p:nvSpPr>
        <p:spPr>
          <a:xfrm>
            <a:off x="11002574" y="878841"/>
            <a:ext cx="134112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rPr>
              <a:t>?</a:t>
            </a:r>
          </a:p>
        </p:txBody>
      </p:sp>
      <p:sp>
        <p:nvSpPr>
          <p:cNvPr id="12" name="TextBox 11"/>
          <p:cNvSpPr txBox="1"/>
          <p:nvPr/>
        </p:nvSpPr>
        <p:spPr>
          <a:xfrm>
            <a:off x="10994218" y="1763858"/>
            <a:ext cx="134112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rPr>
              <a:t>?</a:t>
            </a:r>
          </a:p>
        </p:txBody>
      </p:sp>
      <p:sp>
        <p:nvSpPr>
          <p:cNvPr id="13" name="TextBox 12"/>
          <p:cNvSpPr txBox="1"/>
          <p:nvPr/>
        </p:nvSpPr>
        <p:spPr>
          <a:xfrm>
            <a:off x="10931401" y="2620904"/>
            <a:ext cx="134112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rPr>
              <a:t>H</a:t>
            </a:r>
            <a:r>
              <a:rPr kumimoji="0" lang="de-CH" sz="4400" b="1" i="0" u="none" strike="noStrike" kern="1200" cap="none" spc="0" normalizeH="0" baseline="-25000" noProof="0" dirty="0">
                <a:ln>
                  <a:noFill/>
                </a:ln>
                <a:solidFill>
                  <a:srgbClr val="35AAE1"/>
                </a:solidFill>
                <a:effectLst/>
                <a:uLnTx/>
                <a:uFillTx/>
                <a:latin typeface="Calibri" panose="020F0502020204030204"/>
                <a:ea typeface="+mn-ea"/>
                <a:cs typeface="+mn-cs"/>
              </a:rPr>
              <a:t>0</a:t>
            </a:r>
            <a:endPar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endParaRPr>
          </a:p>
        </p:txBody>
      </p:sp>
      <p:sp>
        <p:nvSpPr>
          <p:cNvPr id="14" name="TextBox 13"/>
          <p:cNvSpPr txBox="1"/>
          <p:nvPr/>
        </p:nvSpPr>
        <p:spPr>
          <a:xfrm>
            <a:off x="10935318" y="3541170"/>
            <a:ext cx="134112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rPr>
              <a:t>H</a:t>
            </a:r>
            <a:r>
              <a:rPr kumimoji="0" lang="de-CH" sz="4400" b="1" i="0" u="none" strike="noStrike" kern="1200" cap="none" spc="0" normalizeH="0" baseline="-25000" noProof="0" dirty="0">
                <a:ln>
                  <a:noFill/>
                </a:ln>
                <a:solidFill>
                  <a:srgbClr val="35AAE1"/>
                </a:solidFill>
                <a:effectLst/>
                <a:uLnTx/>
                <a:uFillTx/>
                <a:latin typeface="Calibri" panose="020F0502020204030204"/>
                <a:ea typeface="+mn-ea"/>
                <a:cs typeface="+mn-cs"/>
              </a:rPr>
              <a:t>0</a:t>
            </a:r>
            <a:endPar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endParaRPr>
          </a:p>
        </p:txBody>
      </p:sp>
      <p:sp>
        <p:nvSpPr>
          <p:cNvPr id="18" name="TextBox 17"/>
          <p:cNvSpPr txBox="1"/>
          <p:nvPr/>
        </p:nvSpPr>
        <p:spPr>
          <a:xfrm>
            <a:off x="10920902" y="4817609"/>
            <a:ext cx="134112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rPr>
              <a:t>H</a:t>
            </a:r>
            <a:r>
              <a:rPr kumimoji="0" lang="de-CH" sz="4400" b="1" i="0" u="none" strike="noStrike" kern="1200" cap="none" spc="0" normalizeH="0" baseline="-25000" noProof="0" dirty="0">
                <a:ln>
                  <a:noFill/>
                </a:ln>
                <a:solidFill>
                  <a:srgbClr val="35AAE1"/>
                </a:solidFill>
                <a:effectLst/>
                <a:uLnTx/>
                <a:uFillTx/>
                <a:latin typeface="Calibri" panose="020F0502020204030204"/>
                <a:ea typeface="+mn-ea"/>
                <a:cs typeface="+mn-cs"/>
              </a:rPr>
              <a:t>0</a:t>
            </a:r>
            <a:endPar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endParaRPr>
          </a:p>
        </p:txBody>
      </p:sp>
      <p:sp>
        <p:nvSpPr>
          <p:cNvPr id="2" name="Rectangle 7">
            <a:extLst>
              <a:ext uri="{FF2B5EF4-FFF2-40B4-BE49-F238E27FC236}">
                <a16:creationId xmlns:a16="http://schemas.microsoft.com/office/drawing/2014/main" id="{870ADF9C-FCC6-9C7B-12E8-943D235A5260}"/>
              </a:ext>
            </a:extLst>
          </p:cNvPr>
          <p:cNvSpPr/>
          <p:nvPr/>
        </p:nvSpPr>
        <p:spPr>
          <a:xfrm>
            <a:off x="1037025" y="6089712"/>
            <a:ext cx="9894376"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Sowohl</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der AIC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als</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auch</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der BIC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sprachen</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dafür</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dass</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das Modell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ohne</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lang="en-US" sz="1400" dirty="0">
                <a:solidFill>
                  <a:srgbClr val="6E7474"/>
                </a:solidFill>
                <a:latin typeface="Bahnschrift Light" panose="020B0502040204020203" pitchFamily="34" charset="0"/>
                <a:ea typeface="Calibri" panose="020F0502020204030204" pitchFamily="34" charset="0"/>
              </a:rPr>
              <a:t>e</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inen</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Effekt</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der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Bedingung</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eine</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bessere</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Balance aus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Modellfit</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und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Komplexität</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darstellt</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und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deshalb</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gegenüber</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dem Modell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mit</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jenem</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Effekt</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zu</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präferieren</a:t>
            </a:r>
            <a:r>
              <a:rPr kumimoji="0" lang="en-US" sz="1400" b="0" i="0" u="none"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 </a:t>
            </a:r>
            <a:r>
              <a:rPr kumimoji="0" lang="en-US" sz="1400" b="0" i="0" u="none" strike="noStrike" kern="1200" cap="none" spc="0" normalizeH="0" baseline="0" noProof="0" dirty="0" err="1">
                <a:ln>
                  <a:noFill/>
                </a:ln>
                <a:solidFill>
                  <a:srgbClr val="6E7474"/>
                </a:solidFill>
                <a:effectLst/>
                <a:uLnTx/>
                <a:uFillTx/>
                <a:latin typeface="Bahnschrift Light" panose="020B0502040204020203" pitchFamily="34" charset="0"/>
                <a:ea typeface="Calibri" panose="020F0502020204030204" pitchFamily="34" charset="0"/>
                <a:cs typeface="+mn-cs"/>
              </a:rPr>
              <a:t>ist</a:t>
            </a:r>
            <a:r>
              <a:rPr kumimoji="0" lang="en-US" sz="1400" b="0" i="0" u="sng" strike="noStrike" kern="1200" cap="none" spc="0" normalizeH="0" baseline="0" noProof="0" dirty="0">
                <a:ln>
                  <a:noFill/>
                </a:ln>
                <a:solidFill>
                  <a:srgbClr val="6E7474"/>
                </a:solidFill>
                <a:effectLst/>
                <a:uLnTx/>
                <a:uFillTx/>
                <a:latin typeface="Bahnschrift Light" panose="020B0502040204020203" pitchFamily="34" charset="0"/>
                <a:ea typeface="Calibri" panose="020F0502020204030204" pitchFamily="34" charset="0"/>
                <a:cs typeface="+mn-cs"/>
              </a:rPr>
              <a:t>.”</a:t>
            </a:r>
            <a:endParaRPr kumimoji="0" lang="de-CH" sz="1400" b="0" i="0" u="sng" strike="noStrike" kern="1200" cap="none" spc="0" normalizeH="0" baseline="0" noProof="0" dirty="0">
              <a:ln>
                <a:noFill/>
              </a:ln>
              <a:solidFill>
                <a:srgbClr val="6E7474"/>
              </a:solidFill>
              <a:effectLst/>
              <a:uLnTx/>
              <a:uFillTx/>
              <a:latin typeface="Bahnschrift Light" panose="020B0502040204020203" pitchFamily="34" charset="0"/>
              <a:ea typeface="+mn-ea"/>
              <a:cs typeface="+mn-cs"/>
            </a:endParaRPr>
          </a:p>
        </p:txBody>
      </p:sp>
      <p:sp>
        <p:nvSpPr>
          <p:cNvPr id="9" name="TextBox 17">
            <a:extLst>
              <a:ext uri="{FF2B5EF4-FFF2-40B4-BE49-F238E27FC236}">
                <a16:creationId xmlns:a16="http://schemas.microsoft.com/office/drawing/2014/main" id="{45293E2A-590B-6B81-0BA7-D6FD491E4201}"/>
              </a:ext>
            </a:extLst>
          </p:cNvPr>
          <p:cNvSpPr txBox="1"/>
          <p:nvPr/>
        </p:nvSpPr>
        <p:spPr>
          <a:xfrm>
            <a:off x="10904628" y="5625784"/>
            <a:ext cx="1341120"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rPr>
              <a:t>H</a:t>
            </a:r>
            <a:r>
              <a:rPr kumimoji="0" lang="de-CH" sz="4400" b="1" i="0" u="none" strike="noStrike" kern="1200" cap="none" spc="0" normalizeH="0" baseline="-25000" noProof="0" dirty="0">
                <a:ln>
                  <a:noFill/>
                </a:ln>
                <a:solidFill>
                  <a:srgbClr val="35AAE1"/>
                </a:solidFill>
                <a:effectLst/>
                <a:uLnTx/>
                <a:uFillTx/>
                <a:latin typeface="Calibri" panose="020F0502020204030204"/>
                <a:ea typeface="+mn-ea"/>
                <a:cs typeface="+mn-cs"/>
              </a:rPr>
              <a:t>0</a:t>
            </a:r>
            <a:endParaRPr kumimoji="0" lang="de-CH" sz="4400" b="1" i="0" u="none" strike="noStrike" kern="1200" cap="none" spc="0" normalizeH="0" baseline="0" noProof="0" dirty="0">
              <a:ln>
                <a:noFill/>
              </a:ln>
              <a:solidFill>
                <a:srgbClr val="35AAE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0380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feld 1"/>
          <p:cNvSpPr txBox="1"/>
          <p:nvPr/>
        </p:nvSpPr>
        <p:spPr>
          <a:xfrm>
            <a:off x="263352" y="692696"/>
            <a:ext cx="1159328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Aufgabe</a:t>
            </a:r>
            <a:endParaRPr kumimoji="0" lang="de-DE"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Rechteck 2"/>
          <p:cNvSpPr/>
          <p:nvPr/>
        </p:nvSpPr>
        <p:spPr>
          <a:xfrm>
            <a:off x="119336" y="620689"/>
            <a:ext cx="11953328" cy="56166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3300DC-6F81-4257-9104-8FC6944C3589}" type="slidenum">
              <a:rPr kumimoji="0" lang="de-CH" sz="10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CH" sz="10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4" name="Textfeld 3"/>
          <p:cNvSpPr txBox="1"/>
          <p:nvPr/>
        </p:nvSpPr>
        <p:spPr>
          <a:xfrm>
            <a:off x="479376" y="2060848"/>
            <a:ext cx="11089232" cy="2677656"/>
          </a:xfrm>
          <a:prstGeom prst="rect">
            <a:avLst/>
          </a:prstGeom>
          <a:noFill/>
        </p:spPr>
        <p:txBody>
          <a:bodyPr wrap="square" rtlCol="0">
            <a:spAutoFit/>
          </a:bodyPr>
          <a:lstStyle/>
          <a:p>
            <a:r>
              <a:rPr lang="de-CH" sz="2400" dirty="0">
                <a:latin typeface="Ari"/>
              </a:rPr>
              <a:t>Was sind die Vor- und Nachteile der unterschiedlichen Ansätze? .</a:t>
            </a:r>
          </a:p>
          <a:p>
            <a:endParaRPr lang="de-CH" sz="2400" dirty="0">
              <a:latin typeface="Ari"/>
            </a:endParaRPr>
          </a:p>
          <a:p>
            <a:r>
              <a:rPr lang="de-CH" sz="2400" dirty="0">
                <a:latin typeface="Ari"/>
              </a:rPr>
              <a:t>Nimm einen nicht-signifikanten Effekt aus deiner eigenen Forschung (z.B. anhand eines mitgebrachten Datensatzes) oder aus der Forschung anderer (z.B. aus einem Artikel) her.</a:t>
            </a:r>
          </a:p>
          <a:p>
            <a:endParaRPr lang="de-CH" sz="2400" dirty="0">
              <a:latin typeface="Ari"/>
            </a:endParaRPr>
          </a:p>
          <a:p>
            <a:r>
              <a:rPr lang="de-CH" sz="2400" dirty="0">
                <a:latin typeface="Ari"/>
              </a:rPr>
              <a:t>Wie könntest du den Effekt informativ machen?</a:t>
            </a:r>
          </a:p>
        </p:txBody>
      </p:sp>
    </p:spTree>
    <p:extLst>
      <p:ext uri="{BB962C8B-B14F-4D97-AF65-F5344CB8AC3E}">
        <p14:creationId xmlns:p14="http://schemas.microsoft.com/office/powerpoint/2010/main" val="33308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4390" y="2029821"/>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Prätest</a:t>
            </a:r>
          </a:p>
        </p:txBody>
      </p:sp>
      <p:cxnSp>
        <p:nvCxnSpPr>
          <p:cNvPr id="9" name="Straight Arrow Connector 8"/>
          <p:cNvCxnSpPr/>
          <p:nvPr/>
        </p:nvCxnSpPr>
        <p:spPr>
          <a:xfrm>
            <a:off x="2938606" y="2303619"/>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4390" y="3484669"/>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Prätest</a:t>
            </a:r>
          </a:p>
        </p:txBody>
      </p:sp>
      <p:cxnSp>
        <p:nvCxnSpPr>
          <p:cNvPr id="14" name="Straight Arrow Connector 13"/>
          <p:cNvCxnSpPr/>
          <p:nvPr/>
        </p:nvCxnSpPr>
        <p:spPr>
          <a:xfrm>
            <a:off x="2938606" y="3746279"/>
            <a:ext cx="3240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37128" y="2060994"/>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Posttest</a:t>
            </a:r>
          </a:p>
        </p:txBody>
      </p:sp>
      <p:cxnSp>
        <p:nvCxnSpPr>
          <p:cNvPr id="20" name="Straight Arrow Connector 19"/>
          <p:cNvCxnSpPr/>
          <p:nvPr/>
        </p:nvCxnSpPr>
        <p:spPr>
          <a:xfrm>
            <a:off x="7637128" y="2295280"/>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37128" y="3484669"/>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Posttest</a:t>
            </a:r>
          </a:p>
        </p:txBody>
      </p:sp>
      <p:cxnSp>
        <p:nvCxnSpPr>
          <p:cNvPr id="22" name="Straight Arrow Connector 21"/>
          <p:cNvCxnSpPr/>
          <p:nvPr/>
        </p:nvCxnSpPr>
        <p:spPr>
          <a:xfrm>
            <a:off x="7637128" y="3739523"/>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62642" y="1827659"/>
            <a:ext cx="43744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t(49) = 3.43, </a:t>
            </a:r>
            <a:r>
              <a:rPr kumimoji="0" lang="de-CH" sz="1800" b="0" i="1"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p</a:t>
            </a:r>
            <a:r>
              <a:rPr kumimoji="0" lang="de-CH" sz="18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 = .001</a:t>
            </a:r>
            <a:endParaRPr kumimoji="0" lang="de-CH" sz="13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24" name="TextBox 23"/>
          <p:cNvSpPr txBox="1"/>
          <p:nvPr/>
        </p:nvSpPr>
        <p:spPr>
          <a:xfrm>
            <a:off x="3262642" y="3248141"/>
            <a:ext cx="43744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t(49) = 0.64, </a:t>
            </a:r>
            <a:r>
              <a:rPr kumimoji="0" lang="de-CH" sz="1800" b="0" i="1"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p</a:t>
            </a:r>
            <a:r>
              <a:rPr kumimoji="0" lang="de-CH" sz="18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 = .524</a:t>
            </a:r>
            <a:endParaRPr kumimoji="0" lang="de-CH" sz="13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11" name="TextBox 10"/>
          <p:cNvSpPr txBox="1"/>
          <p:nvPr/>
        </p:nvSpPr>
        <p:spPr>
          <a:xfrm>
            <a:off x="3262642" y="4516867"/>
            <a:ext cx="5806076"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Was ist </a:t>
            </a:r>
            <a:r>
              <a:rPr kumimoji="0" lang="de-CH" sz="1800" b="1" i="0"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deine</a:t>
            </a:r>
            <a:r>
              <a:rPr kumimoji="0" lang="de-CH" sz="1800" b="0" i="0"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 Interpretation?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i="1">
                <a:solidFill>
                  <a:srgbClr val="44546A">
                    <a:lumMod val="60000"/>
                    <a:lumOff val="40000"/>
                  </a:srgbClr>
                </a:solidFill>
                <a:latin typeface="Arial" panose="020B0604020202020204" pitchFamily="34" charset="0"/>
                <a:cs typeface="Arial" panose="020B0604020202020204" pitchFamily="34" charset="0"/>
              </a:rPr>
              <a:t>Bearbeite die Aufgabe auf Qualtrics.</a:t>
            </a:r>
            <a:endParaRPr kumimoji="0" lang="de-CH" sz="1800" b="0" i="1" u="none" strike="noStrike" kern="1200" cap="none" spc="0" normalizeH="0" baseline="0" noProof="0" dirty="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p:txBody>
      </p:sp>
      <p:sp>
        <p:nvSpPr>
          <p:cNvPr id="57" name="Rectangle 56"/>
          <p:cNvSpPr/>
          <p:nvPr/>
        </p:nvSpPr>
        <p:spPr>
          <a:xfrm>
            <a:off x="3262642" y="3278227"/>
            <a:ext cx="4374486"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Unterrichtsmethode</a:t>
            </a:r>
            <a:r>
              <a:rPr kumimoji="0" lang="de-CH" sz="2800" b="0" i="0" u="none" strike="noStrike" kern="1200" cap="none" spc="0" normalizeH="0" noProof="0">
                <a:ln>
                  <a:noFill/>
                </a:ln>
                <a:solidFill>
                  <a:prstClr val="black"/>
                </a:solidFill>
                <a:effectLst/>
                <a:uLnTx/>
                <a:uFillTx/>
                <a:latin typeface="Arial" panose="020B0604020202020204" pitchFamily="34" charset="0"/>
                <a:ea typeface="+mn-ea"/>
                <a:cs typeface="Arial" panose="020B0604020202020204" pitchFamily="34" charset="0"/>
              </a:rPr>
              <a:t> </a:t>
            </a:r>
            <a:r>
              <a:rPr kumimoji="0" lang="de-CH"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a:t>
            </a:r>
            <a:endParaRPr kumimoji="0" lang="de-CH"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8" name="Rectangle 57"/>
          <p:cNvSpPr/>
          <p:nvPr/>
        </p:nvSpPr>
        <p:spPr>
          <a:xfrm>
            <a:off x="3262642" y="1838067"/>
            <a:ext cx="4374486"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Unterrichtsmethode </a:t>
            </a:r>
            <a:r>
              <a:rPr kumimoji="0" lang="de-CH"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a:t>
            </a:r>
            <a:endParaRPr kumimoji="0" lang="de-CH"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502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5" grpId="0"/>
      <p:bldP spid="21" grpId="0"/>
      <p:bldP spid="23" grpId="0"/>
      <p:bldP spid="24"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4390" y="1296077"/>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Prätest</a:t>
            </a:r>
          </a:p>
        </p:txBody>
      </p:sp>
      <p:cxnSp>
        <p:nvCxnSpPr>
          <p:cNvPr id="9" name="Straight Arrow Connector 8"/>
          <p:cNvCxnSpPr/>
          <p:nvPr/>
        </p:nvCxnSpPr>
        <p:spPr>
          <a:xfrm>
            <a:off x="3040206" y="1559269"/>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738728" y="1304416"/>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Posttest</a:t>
            </a:r>
          </a:p>
        </p:txBody>
      </p:sp>
      <p:cxnSp>
        <p:nvCxnSpPr>
          <p:cNvPr id="20" name="Straight Arrow Connector 19"/>
          <p:cNvCxnSpPr/>
          <p:nvPr/>
        </p:nvCxnSpPr>
        <p:spPr>
          <a:xfrm>
            <a:off x="7738728" y="1550930"/>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64242" y="1083309"/>
            <a:ext cx="43744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t(49) = 3.43, </a:t>
            </a:r>
            <a:r>
              <a:rPr kumimoji="0" lang="de-CH" sz="1800" b="0" i="1"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p</a:t>
            </a:r>
            <a:r>
              <a:rPr kumimoji="0" lang="de-CH" sz="18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 = .001</a:t>
            </a:r>
            <a:endParaRPr kumimoji="0" lang="de-CH" sz="13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58" name="Rectangle 57"/>
          <p:cNvSpPr/>
          <p:nvPr/>
        </p:nvSpPr>
        <p:spPr>
          <a:xfrm>
            <a:off x="3364242" y="1093717"/>
            <a:ext cx="4374486"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Unterrichtsmethode </a:t>
            </a:r>
            <a:r>
              <a:rPr kumimoji="0" lang="de-CH"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a:t>
            </a:r>
            <a:endParaRPr kumimoji="0" lang="de-CH"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7" name="TextBox 10"/>
          <p:cNvSpPr txBox="1"/>
          <p:nvPr/>
        </p:nvSpPr>
        <p:spPr>
          <a:xfrm>
            <a:off x="505326" y="2293013"/>
            <a:ext cx="11201400" cy="4524315"/>
          </a:xfrm>
          <a:prstGeom prst="rect">
            <a:avLst/>
          </a:prstGeom>
          <a:noFill/>
          <a:ln>
            <a:solidFill>
              <a:schemeClr val="tx1"/>
            </a:solidFill>
          </a:ln>
        </p:spPr>
        <p:txBody>
          <a:bodyPr wrap="square" rtlCol="0">
            <a:spAutoFit/>
          </a:bodyPr>
          <a:lstStyle/>
          <a:p>
            <a:pPr lvl="0">
              <a:defRPr/>
            </a:pPr>
            <a:r>
              <a:rPr lang="de-CH">
                <a:solidFill>
                  <a:srgbClr val="44546A">
                    <a:lumMod val="60000"/>
                    <a:lumOff val="40000"/>
                  </a:srgbClr>
                </a:solidFill>
                <a:latin typeface="Arial" panose="020B0604020202020204" pitchFamily="34" charset="0"/>
                <a:cs typeface="Arial" panose="020B0604020202020204" pitchFamily="34" charset="0"/>
              </a:rPr>
              <a:t>Die Forscherin fand dieses Ergebnis als sie einen t-Test für abhängige Stichproben einsetzte um zu überprüfen, ob unter Unterrichtsmethode </a:t>
            </a:r>
            <a:r>
              <a:rPr lang="de-CH" b="1">
                <a:solidFill>
                  <a:srgbClr val="44546A">
                    <a:lumMod val="60000"/>
                    <a:lumOff val="40000"/>
                  </a:srgbClr>
                </a:solidFill>
                <a:latin typeface="Arial" panose="020B0604020202020204" pitchFamily="34" charset="0"/>
                <a:cs typeface="Arial" panose="020B0604020202020204" pitchFamily="34" charset="0"/>
              </a:rPr>
              <a:t>A</a:t>
            </a:r>
            <a:r>
              <a:rPr lang="de-CH">
                <a:solidFill>
                  <a:srgbClr val="44546A">
                    <a:lumMod val="60000"/>
                    <a:lumOff val="40000"/>
                  </a:srgbClr>
                </a:solidFill>
                <a:latin typeface="Arial" panose="020B0604020202020204" pitchFamily="34" charset="0"/>
                <a:cs typeface="Arial" panose="020B0604020202020204" pitchFamily="34" charset="0"/>
              </a:rPr>
              <a:t> lernen stattfindet. </a:t>
            </a:r>
            <a:r>
              <a:rPr lang="de-CH" i="1">
                <a:solidFill>
                  <a:srgbClr val="44546A">
                    <a:lumMod val="60000"/>
                    <a:lumOff val="40000"/>
                  </a:srgbClr>
                </a:solidFill>
                <a:latin typeface="Arial" panose="020B0604020202020204" pitchFamily="34" charset="0"/>
                <a:cs typeface="Arial" panose="020B0604020202020204" pitchFamily="34" charset="0"/>
              </a:rPr>
              <a:t>Notieren Sie Ihre Antworten zu den folgenden Fragen </a:t>
            </a:r>
            <a:r>
              <a:rPr lang="de-CH" b="1" i="1">
                <a:solidFill>
                  <a:srgbClr val="44546A">
                    <a:lumMod val="60000"/>
                    <a:lumOff val="40000"/>
                  </a:srgbClr>
                </a:solidFill>
                <a:latin typeface="Arial" panose="020B0604020202020204" pitchFamily="34" charset="0"/>
                <a:cs typeface="Arial" panose="020B0604020202020204" pitchFamily="34" charset="0"/>
              </a:rPr>
              <a:t>anonym</a:t>
            </a:r>
            <a:r>
              <a:rPr lang="de-CH" i="1">
                <a:solidFill>
                  <a:srgbClr val="44546A">
                    <a:lumMod val="60000"/>
                    <a:lumOff val="40000"/>
                  </a:srgbClr>
                </a:solidFill>
                <a:latin typeface="Arial" panose="020B0604020202020204" pitchFamily="34" charset="0"/>
                <a:cs typeface="Arial" panose="020B0604020202020204" pitchFamily="34" charset="0"/>
              </a:rPr>
              <a:t> </a:t>
            </a:r>
            <a:r>
              <a:rPr lang="de-CH" b="1" i="1">
                <a:solidFill>
                  <a:srgbClr val="44546A">
                    <a:lumMod val="60000"/>
                    <a:lumOff val="40000"/>
                  </a:srgbClr>
                </a:solidFill>
                <a:latin typeface="Arial" panose="020B0604020202020204" pitchFamily="34" charset="0"/>
                <a:cs typeface="Arial" panose="020B0604020202020204" pitchFamily="34" charset="0"/>
              </a:rPr>
              <a:t>auf diesem Zettel</a:t>
            </a:r>
            <a:r>
              <a:rPr lang="de-CH" i="1">
                <a:solidFill>
                  <a:srgbClr val="44546A">
                    <a:lumMod val="60000"/>
                    <a:lumOff val="40000"/>
                  </a:srgbClr>
                </a:solidFill>
                <a:latin typeface="Arial" panose="020B0604020202020204" pitchFamily="34" charset="0"/>
                <a:cs typeface="Arial" panose="020B0604020202020204" pitchFamily="34" charset="0"/>
              </a:rPr>
              <a:t>.</a:t>
            </a:r>
          </a:p>
          <a:p>
            <a:pPr lvl="0">
              <a:defRPr/>
            </a:pPr>
            <a:endParaRPr lang="de-CH">
              <a:solidFill>
                <a:srgbClr val="44546A">
                  <a:lumMod val="60000"/>
                  <a:lumOff val="40000"/>
                </a:srgbClr>
              </a:solidFill>
              <a:latin typeface="Arial" panose="020B0604020202020204" pitchFamily="34" charset="0"/>
              <a:cs typeface="Arial" panose="020B0604020202020204" pitchFamily="34" charset="0"/>
            </a:endParaRPr>
          </a:p>
          <a:p>
            <a:pPr lvl="0">
              <a:defRPr/>
            </a:pPr>
            <a:r>
              <a:rPr lang="de-CH" i="1">
                <a:solidFill>
                  <a:srgbClr val="44546A">
                    <a:lumMod val="60000"/>
                    <a:lumOff val="40000"/>
                  </a:srgbClr>
                </a:solidFill>
                <a:latin typeface="Arial" panose="020B0604020202020204" pitchFamily="34" charset="0"/>
                <a:cs typeface="Arial" panose="020B0604020202020204" pitchFamily="34" charset="0"/>
              </a:rPr>
              <a:t>Wie würden Sie den p-Wert interpretieren, welche Schlussfolgerungen erlaubt dieser?</a:t>
            </a:r>
          </a:p>
          <a:p>
            <a:pPr lvl="0">
              <a:defRPr/>
            </a:pPr>
            <a:endParaRPr lang="de-CH" i="1">
              <a:solidFill>
                <a:srgbClr val="44546A">
                  <a:lumMod val="60000"/>
                  <a:lumOff val="40000"/>
                </a:srgbClr>
              </a:solidFill>
              <a:latin typeface="Arial" panose="020B0604020202020204" pitchFamily="34" charset="0"/>
              <a:cs typeface="Arial" panose="020B0604020202020204" pitchFamily="34" charset="0"/>
            </a:endParaRPr>
          </a:p>
          <a:p>
            <a:pPr lvl="0">
              <a:defRPr/>
            </a:pPr>
            <a:endParaRPr lang="de-CH" i="1">
              <a:solidFill>
                <a:srgbClr val="44546A">
                  <a:lumMod val="60000"/>
                  <a:lumOff val="40000"/>
                </a:srgbClr>
              </a:solidFill>
              <a:latin typeface="Arial" panose="020B0604020202020204" pitchFamily="34" charset="0"/>
              <a:cs typeface="Arial" panose="020B0604020202020204" pitchFamily="34" charset="0"/>
            </a:endParaRPr>
          </a:p>
          <a:p>
            <a:pPr lvl="0">
              <a:defRPr/>
            </a:pPr>
            <a:endParaRPr lang="de-CH" i="1">
              <a:solidFill>
                <a:srgbClr val="44546A">
                  <a:lumMod val="60000"/>
                  <a:lumOff val="40000"/>
                </a:srgbClr>
              </a:solidFill>
              <a:latin typeface="Arial" panose="020B0604020202020204" pitchFamily="34" charset="0"/>
              <a:cs typeface="Arial" panose="020B0604020202020204" pitchFamily="34" charset="0"/>
            </a:endParaRPr>
          </a:p>
          <a:p>
            <a:pPr lvl="0">
              <a:defRPr/>
            </a:pPr>
            <a:endParaRPr lang="de-CH" i="1">
              <a:solidFill>
                <a:srgbClr val="44546A">
                  <a:lumMod val="60000"/>
                  <a:lumOff val="40000"/>
                </a:srgbClr>
              </a:solidFill>
              <a:latin typeface="Arial" panose="020B0604020202020204" pitchFamily="34" charset="0"/>
              <a:cs typeface="Arial" panose="020B0604020202020204" pitchFamily="34" charset="0"/>
            </a:endParaRPr>
          </a:p>
          <a:p>
            <a:pPr lvl="0">
              <a:defRPr/>
            </a:pPr>
            <a:endParaRPr lang="de-CH" i="1">
              <a:solidFill>
                <a:srgbClr val="44546A">
                  <a:lumMod val="60000"/>
                  <a:lumOff val="40000"/>
                </a:srgbClr>
              </a:solidFill>
              <a:latin typeface="Arial" panose="020B0604020202020204" pitchFamily="34" charset="0"/>
              <a:cs typeface="Arial" panose="020B0604020202020204" pitchFamily="34" charset="0"/>
            </a:endParaRPr>
          </a:p>
          <a:p>
            <a:pPr lvl="0">
              <a:defRPr/>
            </a:pPr>
            <a:r>
              <a:rPr lang="de-CH" i="1">
                <a:solidFill>
                  <a:srgbClr val="44546A">
                    <a:lumMod val="60000"/>
                    <a:lumOff val="40000"/>
                  </a:srgbClr>
                </a:solidFill>
                <a:latin typeface="Arial" panose="020B0604020202020204" pitchFamily="34" charset="0"/>
                <a:cs typeface="Arial" panose="020B0604020202020204" pitchFamily="34" charset="0"/>
              </a:rPr>
              <a:t>Warum? Bitte erläutern Sie Ihre Antwort unter Bezug auf die Bedeutung des p-Wertes.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1333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94390" y="1296077"/>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Prätest</a:t>
            </a:r>
          </a:p>
        </p:txBody>
      </p:sp>
      <p:cxnSp>
        <p:nvCxnSpPr>
          <p:cNvPr id="9" name="Straight Arrow Connector 8"/>
          <p:cNvCxnSpPr/>
          <p:nvPr/>
        </p:nvCxnSpPr>
        <p:spPr>
          <a:xfrm>
            <a:off x="3040206" y="1559269"/>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738728" y="1296077"/>
            <a:ext cx="26282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Posttest</a:t>
            </a:r>
          </a:p>
        </p:txBody>
      </p:sp>
      <p:cxnSp>
        <p:nvCxnSpPr>
          <p:cNvPr id="20" name="Straight Arrow Connector 19"/>
          <p:cNvCxnSpPr/>
          <p:nvPr/>
        </p:nvCxnSpPr>
        <p:spPr>
          <a:xfrm>
            <a:off x="7738728" y="1550930"/>
            <a:ext cx="324036" cy="675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64242" y="1083309"/>
            <a:ext cx="437448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t(49) = 0.64, </a:t>
            </a:r>
            <a:r>
              <a:rPr kumimoji="0" lang="de-CH" sz="1800" b="0" i="1"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p</a:t>
            </a:r>
            <a:r>
              <a:rPr kumimoji="0" lang="de-CH" sz="18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rPr>
              <a:t> = .524</a:t>
            </a:r>
            <a:endParaRPr kumimoji="0" lang="de-CH" sz="1300" b="0" i="0" u="none" strike="noStrike" kern="1200" cap="none" spc="0" normalizeH="0" baseline="0" noProof="0">
              <a:ln>
                <a:noFill/>
              </a:ln>
              <a:solidFill>
                <a:srgbClr val="C00000"/>
              </a:solidFill>
              <a:effectLst/>
              <a:uLnTx/>
              <a:uFillTx/>
              <a:latin typeface="Arial" panose="020B0604020202020204" pitchFamily="34" charset="0"/>
              <a:ea typeface="+mn-ea"/>
              <a:cs typeface="Arial" panose="020B0604020202020204" pitchFamily="34" charset="0"/>
            </a:endParaRPr>
          </a:p>
        </p:txBody>
      </p:sp>
      <p:sp>
        <p:nvSpPr>
          <p:cNvPr id="58" name="Rectangle 57"/>
          <p:cNvSpPr/>
          <p:nvPr/>
        </p:nvSpPr>
        <p:spPr>
          <a:xfrm>
            <a:off x="3364242" y="1093717"/>
            <a:ext cx="4374486"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Unterrichtsmethode </a:t>
            </a:r>
            <a:r>
              <a:rPr kumimoji="0" lang="de-CH" sz="2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B</a:t>
            </a:r>
            <a:endParaRPr kumimoji="0" lang="de-CH" sz="2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TextBox 10"/>
          <p:cNvSpPr txBox="1"/>
          <p:nvPr/>
        </p:nvSpPr>
        <p:spPr>
          <a:xfrm>
            <a:off x="505326" y="2293013"/>
            <a:ext cx="11201400" cy="452431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Die Forscherin</a:t>
            </a:r>
            <a:r>
              <a:rPr kumimoji="0" lang="de-CH" sz="1800" b="0" i="0" u="none" strike="noStrike" kern="1200" cap="none" spc="0" normalizeH="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 fand dieses Ergebnis als sie einen t-Test für abhängige Stichproben einsetzte um zu überprüfen, ob unter Unterrichtsmethode </a:t>
            </a:r>
            <a:r>
              <a:rPr kumimoji="0" lang="de-CH" sz="1800" b="1" i="0" u="none" strike="noStrike" kern="1200" cap="none" spc="0" normalizeH="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B</a:t>
            </a:r>
            <a:r>
              <a:rPr kumimoji="0" lang="de-CH" sz="1800" b="0" i="0" u="none" strike="noStrike" kern="1200" cap="none" spc="0" normalizeH="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 lernen stattfindet. </a:t>
            </a:r>
            <a:r>
              <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Notieren Sie Ihre Antworten zu den folgenden Fragen </a:t>
            </a:r>
            <a:r>
              <a:rPr kumimoji="0" lang="de-CH" sz="1800" b="1"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anonym</a:t>
            </a:r>
            <a:r>
              <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auf diesem Zettel</a:t>
            </a:r>
            <a:r>
              <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Wie würden Sie den p-Wert</a:t>
            </a:r>
            <a:r>
              <a:rPr kumimoji="0" lang="de-CH" sz="1800" b="0" i="1" u="none" strike="noStrike" kern="1200" cap="none" spc="0" normalizeH="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 interpretieren, welche Schlussfolgerungen erlaubt dieser?</a:t>
            </a: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Warum? Bitte erläutern Sie Ihre</a:t>
            </a:r>
            <a:r>
              <a:rPr kumimoji="0" lang="de-CH" sz="1800" b="0" i="1" u="none" strike="noStrike" kern="1200" cap="none" spc="0" normalizeH="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rPr>
              <a:t> Antwort unter Bezug auf die Bedeutung des p-Wertes.</a:t>
            </a: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a:ln>
                <a:noFill/>
              </a:ln>
              <a:solidFill>
                <a:srgbClr val="44546A">
                  <a:lumMod val="60000"/>
                  <a:lumOff val="40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5300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hteck 6"/>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3"/>
          <p:cNvSpPr txBox="1">
            <a:spLocks/>
          </p:cNvSpPr>
          <p:nvPr/>
        </p:nvSpPr>
        <p:spPr>
          <a:xfrm>
            <a:off x="607116" y="1302297"/>
            <a:ext cx="10977768" cy="4253405"/>
          </a:xfrm>
          <a:prstGeom prst="rect">
            <a:avLst/>
          </a:prstGeom>
          <a:solidFill>
            <a:schemeClr val="tx1"/>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0">
              <a:defRPr/>
            </a:pPr>
            <a:r>
              <a:rPr kumimoji="0" lang="de-CH" sz="6000" b="0" i="0" u="none" strike="noStrike" kern="1200" cap="none" spc="0" normalizeH="0" baseline="0" noProof="0">
                <a:ln>
                  <a:noFill/>
                </a:ln>
                <a:solidFill>
                  <a:srgbClr val="35AAE1"/>
                </a:solidFill>
                <a:effectLst/>
                <a:uLnTx/>
                <a:uFillTx/>
                <a:latin typeface="Bahnschrift SemiBold Condensed" panose="020B0502040204020203" pitchFamily="34" charset="0"/>
                <a:ea typeface="+mj-ea"/>
                <a:cs typeface="+mj-cs"/>
              </a:rPr>
              <a:t>Ein nicht-signifikanter p-Wert</a:t>
            </a:r>
            <a:r>
              <a:rPr lang="de-CH">
                <a:solidFill>
                  <a:srgbClr val="35AAE1"/>
                </a:solidFill>
                <a:latin typeface="Bahnschrift SemiBold Condensed" panose="020B0502040204020203" pitchFamily="34" charset="0"/>
              </a:rPr>
              <a:t> läßt keine informativen Schlussfolgerungen zu</a:t>
            </a:r>
            <a:endPar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endParaRPr>
          </a:p>
        </p:txBody>
      </p:sp>
      <p:sp>
        <p:nvSpPr>
          <p:cNvPr id="2" name="Textfeld 1"/>
          <p:cNvSpPr txBox="1"/>
          <p:nvPr/>
        </p:nvSpPr>
        <p:spPr>
          <a:xfrm rot="718621">
            <a:off x="445169" y="2575264"/>
            <a:ext cx="4217068" cy="923330"/>
          </a:xfrm>
          <a:prstGeom prst="rect">
            <a:avLst/>
          </a:prstGeom>
          <a:noFill/>
        </p:spPr>
        <p:txBody>
          <a:bodyPr wrap="square" rtlCol="0">
            <a:spAutoFit/>
          </a:bodyPr>
          <a:lstStyle/>
          <a:p>
            <a:pPr lvl="0">
              <a:defRPr/>
            </a:pPr>
            <a:r>
              <a:rPr lang="de-CH" i="1">
                <a:solidFill>
                  <a:prstClr val="white"/>
                </a:solidFill>
                <a:latin typeface="Bahnschrift SemiBold" panose="020B0502040204020203" pitchFamily="34" charset="0"/>
              </a:rPr>
              <a:t>Wir können nicht ausschließen, dass die beobachteten Ergebnisse durch Zufall zustande kamen.</a:t>
            </a:r>
            <a:endParaRPr kumimoji="0" lang="en-US" sz="1800" b="0" i="0" u="none" strike="noStrike" kern="1200" cap="none" spc="0" normalizeH="0" baseline="0" noProof="0">
              <a:ln>
                <a:noFill/>
              </a:ln>
              <a:solidFill>
                <a:prstClr val="white"/>
              </a:solidFill>
              <a:effectLst/>
              <a:uLnTx/>
              <a:uFillTx/>
              <a:latin typeface="Bahnschrift SemiBold" panose="020B0502040204020203" pitchFamily="34" charset="0"/>
              <a:ea typeface="+mn-ea"/>
              <a:cs typeface="+mn-cs"/>
            </a:endParaRPr>
          </a:p>
        </p:txBody>
      </p:sp>
      <p:sp>
        <p:nvSpPr>
          <p:cNvPr id="6" name="Textfeld 5"/>
          <p:cNvSpPr txBox="1"/>
          <p:nvPr/>
        </p:nvSpPr>
        <p:spPr>
          <a:xfrm rot="20505088">
            <a:off x="7178843" y="1746585"/>
            <a:ext cx="421706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a:ln>
                  <a:noFill/>
                </a:ln>
                <a:solidFill>
                  <a:prstClr val="white"/>
                </a:solidFill>
                <a:effectLst/>
                <a:uLnTx/>
                <a:uFillTx/>
                <a:latin typeface="Bahnschrift SemiBold" panose="020B0502040204020203" pitchFamily="34" charset="0"/>
                <a:ea typeface="+mn-ea"/>
                <a:cs typeface="+mn-cs"/>
              </a:rPr>
              <a:t>Die Wahrscheinlichkeit, dass der wahre</a:t>
            </a:r>
            <a:r>
              <a:rPr kumimoji="0" lang="de-CH" sz="1800" b="0" i="1" u="none" strike="noStrike" kern="1200" cap="none" spc="0" normalizeH="0" noProof="0">
                <a:ln>
                  <a:noFill/>
                </a:ln>
                <a:solidFill>
                  <a:prstClr val="white"/>
                </a:solidFill>
                <a:effectLst/>
                <a:uLnTx/>
                <a:uFillTx/>
                <a:latin typeface="Bahnschrift SemiBold" panose="020B0502040204020203" pitchFamily="34" charset="0"/>
                <a:ea typeface="+mn-ea"/>
                <a:cs typeface="+mn-cs"/>
              </a:rPr>
              <a:t> Effekt 0 ist, ist </a:t>
            </a:r>
            <a:r>
              <a:rPr kumimoji="0" lang="de-CH" sz="1800" b="0" i="1" u="none" strike="noStrike" kern="1200" cap="none" spc="0" normalizeH="0" baseline="0" noProof="0">
                <a:ln>
                  <a:noFill/>
                </a:ln>
                <a:solidFill>
                  <a:prstClr val="white"/>
                </a:solidFill>
                <a:effectLst/>
                <a:uLnTx/>
                <a:uFillTx/>
                <a:latin typeface="Bahnschrift SemiBold" panose="020B0502040204020203" pitchFamily="34" charset="0"/>
                <a:ea typeface="+mn-ea"/>
                <a:cs typeface="+mn-cs"/>
              </a:rPr>
              <a:t>p = .524</a:t>
            </a:r>
            <a:endParaRPr kumimoji="0" lang="en-US" sz="1800" b="0" i="0" u="none" strike="noStrike" kern="1200" cap="none" spc="0" normalizeH="0" baseline="0" noProof="0">
              <a:ln>
                <a:noFill/>
              </a:ln>
              <a:solidFill>
                <a:prstClr val="white"/>
              </a:solidFill>
              <a:effectLst/>
              <a:uLnTx/>
              <a:uFillTx/>
              <a:latin typeface="Bahnschrift SemiBold" panose="020B0502040204020203" pitchFamily="34" charset="0"/>
              <a:ea typeface="+mn-ea"/>
              <a:cs typeface="+mn-cs"/>
            </a:endParaRPr>
          </a:p>
        </p:txBody>
      </p:sp>
      <p:sp>
        <p:nvSpPr>
          <p:cNvPr id="8" name="Textfeld 7"/>
          <p:cNvSpPr txBox="1"/>
          <p:nvPr/>
        </p:nvSpPr>
        <p:spPr>
          <a:xfrm>
            <a:off x="2480614" y="979131"/>
            <a:ext cx="409596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a:ln>
                  <a:noFill/>
                </a:ln>
                <a:solidFill>
                  <a:prstClr val="white"/>
                </a:solidFill>
                <a:effectLst/>
                <a:uLnTx/>
                <a:uFillTx/>
                <a:latin typeface="Bahnschrift SemiBold" panose="020B0502040204020203" pitchFamily="34" charset="0"/>
                <a:ea typeface="+mn-ea"/>
                <a:cs typeface="+mn-cs"/>
              </a:rPr>
              <a:t>Es gab keine Lernzugewinne unter Unterrichtsmethode</a:t>
            </a:r>
            <a:r>
              <a:rPr kumimoji="0" lang="de-CH" sz="1800" b="0" i="1" u="none" strike="noStrike" kern="1200" cap="none" spc="0" normalizeH="0" noProof="0">
                <a:ln>
                  <a:noFill/>
                </a:ln>
                <a:solidFill>
                  <a:prstClr val="white"/>
                </a:solidFill>
                <a:effectLst/>
                <a:uLnTx/>
                <a:uFillTx/>
                <a:latin typeface="Bahnschrift SemiBold" panose="020B0502040204020203" pitchFamily="34" charset="0"/>
                <a:ea typeface="+mn-ea"/>
                <a:cs typeface="+mn-cs"/>
              </a:rPr>
              <a:t> B</a:t>
            </a:r>
            <a:endParaRPr kumimoji="0" lang="en-US" sz="1800" b="0" i="0" u="none" strike="noStrike" kern="1200" cap="none" spc="0" normalizeH="0" baseline="0" noProof="0">
              <a:ln>
                <a:noFill/>
              </a:ln>
              <a:solidFill>
                <a:prstClr val="white"/>
              </a:solidFill>
              <a:effectLst/>
              <a:uLnTx/>
              <a:uFillTx/>
              <a:latin typeface="Bahnschrift SemiBold" panose="020B0502040204020203" pitchFamily="34" charset="0"/>
              <a:ea typeface="+mn-ea"/>
              <a:cs typeface="+mn-cs"/>
            </a:endParaRPr>
          </a:p>
        </p:txBody>
      </p:sp>
      <p:cxnSp>
        <p:nvCxnSpPr>
          <p:cNvPr id="4" name="Gerader Verbinder 3"/>
          <p:cNvCxnSpPr/>
          <p:nvPr/>
        </p:nvCxnSpPr>
        <p:spPr>
          <a:xfrm>
            <a:off x="607116" y="2833437"/>
            <a:ext cx="3724252" cy="433137"/>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0" name="Gerader Verbinder 9"/>
          <p:cNvCxnSpPr/>
          <p:nvPr/>
        </p:nvCxnSpPr>
        <p:spPr>
          <a:xfrm>
            <a:off x="2461957" y="1085727"/>
            <a:ext cx="3724252" cy="433137"/>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1" name="Gerader Verbinder 10"/>
          <p:cNvCxnSpPr/>
          <p:nvPr/>
        </p:nvCxnSpPr>
        <p:spPr>
          <a:xfrm flipV="1">
            <a:off x="7297153" y="1900989"/>
            <a:ext cx="3555331" cy="595564"/>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4067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hteck 6"/>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3"/>
          <p:cNvSpPr txBox="1">
            <a:spLocks/>
          </p:cNvSpPr>
          <p:nvPr/>
        </p:nvSpPr>
        <p:spPr>
          <a:xfrm>
            <a:off x="191344" y="1302297"/>
            <a:ext cx="11665296" cy="4253405"/>
          </a:xfrm>
          <a:prstGeom prst="rect">
            <a:avLst/>
          </a:prstGeom>
          <a:solidFill>
            <a:schemeClr val="tx1"/>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de-CH" sz="6000" b="0" i="0" u="none" strike="noStrike" kern="1200" cap="none" spc="0" normalizeH="0" baseline="0" noProof="0">
                <a:ln>
                  <a:noFill/>
                </a:ln>
                <a:solidFill>
                  <a:srgbClr val="35AAE1"/>
                </a:solidFill>
                <a:effectLst/>
                <a:uLnTx/>
                <a:uFillTx/>
                <a:latin typeface="Bahnschrift SemiBold Condensed" panose="020B0502040204020203" pitchFamily="34" charset="0"/>
                <a:ea typeface="+mj-ea"/>
                <a:cs typeface="+mj-cs"/>
              </a:rPr>
              <a:t>Eine wichtige Frage ist somit aufgekommen: Was zeigt ein </a:t>
            </a:r>
            <a:r>
              <a:rPr kumimoji="0" lang="de-CH" sz="6000" b="0" i="1" u="none" strike="noStrike" kern="1200" cap="none" spc="0" normalizeH="0" baseline="0" noProof="0">
                <a:ln>
                  <a:noFill/>
                </a:ln>
                <a:solidFill>
                  <a:srgbClr val="35AAE1"/>
                </a:solidFill>
                <a:effectLst/>
                <a:uLnTx/>
                <a:uFillTx/>
                <a:latin typeface="Bahnschrift SemiBold Condensed" panose="020B0502040204020203" pitchFamily="34" charset="0"/>
                <a:ea typeface="+mj-ea"/>
                <a:cs typeface="+mj-cs"/>
              </a:rPr>
              <a:t>p</a:t>
            </a:r>
            <a:r>
              <a:rPr kumimoji="0" lang="de-CH" sz="6000" b="0" i="0" u="none" strike="noStrike" kern="1200" cap="none" spc="0" normalizeH="0" baseline="0" noProof="0">
                <a:ln>
                  <a:noFill/>
                </a:ln>
                <a:solidFill>
                  <a:srgbClr val="35AAE1"/>
                </a:solidFill>
                <a:effectLst/>
                <a:uLnTx/>
                <a:uFillTx/>
                <a:latin typeface="Bahnschrift SemiBold Condensed" panose="020B0502040204020203" pitchFamily="34" charset="0"/>
                <a:ea typeface="+mj-ea"/>
                <a:cs typeface="+mj-cs"/>
              </a:rPr>
              <a:t>-Wert eigentlich an?</a:t>
            </a:r>
            <a:endParaRPr kumimoji="0" lang="de-CH" sz="6000" b="0" i="0" u="none" strike="noStrike" kern="1200" cap="none" spc="0" normalizeH="0" baseline="0" noProof="0" dirty="0">
              <a:ln>
                <a:noFill/>
              </a:ln>
              <a:solidFill>
                <a:srgbClr val="35AAE1"/>
              </a:solidFill>
              <a:effectLst/>
              <a:uLnTx/>
              <a:uFillTx/>
              <a:latin typeface="Bahnschrift SemiBold Condensed" panose="020B0502040204020203" pitchFamily="34" charset="0"/>
              <a:ea typeface="+mj-ea"/>
              <a:cs typeface="+mj-cs"/>
            </a:endParaRPr>
          </a:p>
        </p:txBody>
      </p:sp>
    </p:spTree>
    <p:extLst>
      <p:ext uri="{BB962C8B-B14F-4D97-AF65-F5344CB8AC3E}">
        <p14:creationId xmlns:p14="http://schemas.microsoft.com/office/powerpoint/2010/main" val="355622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Webviewer"/>
              <p:cNvGraphicFramePr>
                <a:graphicFrameLocks noGrp="1"/>
              </p:cNvGraphicFramePr>
              <p:nvPr/>
            </p:nvGraphicFramePr>
            <p:xfrm>
              <a:off x="-36095" y="0"/>
              <a:ext cx="12192000" cy="761238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3" name="Add-In 2" title="Webviewer"/>
              <p:cNvPicPr>
                <a:picLocks noGrp="1" noRot="1" noChangeAspect="1" noMove="1" noResize="1" noEditPoints="1" noAdjustHandles="1" noChangeArrowheads="1" noChangeShapeType="1"/>
              </p:cNvPicPr>
              <p:nvPr/>
            </p:nvPicPr>
            <p:blipFill>
              <a:blip r:embed="rId4"/>
              <a:stretch>
                <a:fillRect/>
              </a:stretch>
            </p:blipFill>
            <p:spPr>
              <a:xfrm>
                <a:off x="-36095" y="0"/>
                <a:ext cx="12192000" cy="7612380"/>
              </a:xfrm>
              <a:prstGeom prst="rect">
                <a:avLst/>
              </a:prstGeom>
            </p:spPr>
          </p:pic>
        </mc:Fallback>
      </mc:AlternateContent>
      <p:sp>
        <p:nvSpPr>
          <p:cNvPr id="4" name="Textfeld 3"/>
          <p:cNvSpPr txBox="1"/>
          <p:nvPr/>
        </p:nvSpPr>
        <p:spPr>
          <a:xfrm>
            <a:off x="5083342" y="6106026"/>
            <a:ext cx="373580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
                <a:ea typeface="+mn-ea"/>
                <a:cs typeface="+mn-cs"/>
              </a:rPr>
              <a:t>bit.ly/simplepvaluesim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
              <a:ea typeface="+mn-ea"/>
              <a:cs typeface="+mn-cs"/>
            </a:endParaRPr>
          </a:p>
        </p:txBody>
      </p:sp>
    </p:spTree>
    <p:extLst>
      <p:ext uri="{BB962C8B-B14F-4D97-AF65-F5344CB8AC3E}">
        <p14:creationId xmlns:p14="http://schemas.microsoft.com/office/powerpoint/2010/main" val="1771069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th_praesentation_4zu3_ETH1">
  <a:themeElements>
    <a:clrScheme name="ETH 1 - Externe Kommunikation">
      <a:dk1>
        <a:sysClr val="windowText" lastClr="000000"/>
      </a:dk1>
      <a:lt1>
        <a:sysClr val="window" lastClr="FFFFFF"/>
      </a:lt1>
      <a:dk2>
        <a:srgbClr val="000000"/>
      </a:dk2>
      <a:lt2>
        <a:srgbClr val="FFFFFF"/>
      </a:lt2>
      <a:accent1>
        <a:srgbClr val="1F407A"/>
      </a:accent1>
      <a:accent2>
        <a:srgbClr val="435F8F"/>
      </a:accent2>
      <a:accent3>
        <a:srgbClr val="677DA5"/>
      </a:accent3>
      <a:accent4>
        <a:srgbClr val="8B9CBA"/>
      </a:accent4>
      <a:accent5>
        <a:srgbClr val="AEBACF"/>
      </a:accent5>
      <a:accent6>
        <a:srgbClr val="D2D9E4"/>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_praesentation_4zu3_ETH1 1">
        <a:dk1>
          <a:srgbClr val="000000"/>
        </a:dk1>
        <a:lt1>
          <a:srgbClr val="FFFFFF"/>
        </a:lt1>
        <a:dk2>
          <a:srgbClr val="000000"/>
        </a:dk2>
        <a:lt2>
          <a:srgbClr val="FFFFFF"/>
        </a:lt2>
        <a:accent1>
          <a:srgbClr val="1F407A"/>
        </a:accent1>
        <a:accent2>
          <a:srgbClr val="435F8F"/>
        </a:accent2>
        <a:accent3>
          <a:srgbClr val="FFFFFF"/>
        </a:accent3>
        <a:accent4>
          <a:srgbClr val="000000"/>
        </a:accent4>
        <a:accent5>
          <a:srgbClr val="ABAFBE"/>
        </a:accent5>
        <a:accent6>
          <a:srgbClr val="3C558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3.xml><?xml version="1.0" encoding="utf-8"?>
<a:theme xmlns:a="http://schemas.openxmlformats.org/drawingml/2006/main" name="1_eth_praesentation_4zu3_ETH1">
  <a:themeElements>
    <a:clrScheme name="ETH 1 - Externe Kommunikation">
      <a:dk1>
        <a:sysClr val="windowText" lastClr="000000"/>
      </a:dk1>
      <a:lt1>
        <a:sysClr val="window" lastClr="FFFFFF"/>
      </a:lt1>
      <a:dk2>
        <a:srgbClr val="000000"/>
      </a:dk2>
      <a:lt2>
        <a:srgbClr val="FFFFFF"/>
      </a:lt2>
      <a:accent1>
        <a:srgbClr val="1F407A"/>
      </a:accent1>
      <a:accent2>
        <a:srgbClr val="435F8F"/>
      </a:accent2>
      <a:accent3>
        <a:srgbClr val="677DA5"/>
      </a:accent3>
      <a:accent4>
        <a:srgbClr val="8B9CBA"/>
      </a:accent4>
      <a:accent5>
        <a:srgbClr val="AEBACF"/>
      </a:accent5>
      <a:accent6>
        <a:srgbClr val="D2D9E4"/>
      </a:accent6>
      <a:hlink>
        <a:srgbClr val="000000"/>
      </a:hlink>
      <a:folHlink>
        <a:srgbClr val="0000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sq">
          <a:solidFill>
            <a:schemeClr val="tx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th_praesentation_4zu3_ETH1 1">
        <a:dk1>
          <a:srgbClr val="000000"/>
        </a:dk1>
        <a:lt1>
          <a:srgbClr val="FFFFFF"/>
        </a:lt1>
        <a:dk2>
          <a:srgbClr val="000000"/>
        </a:dk2>
        <a:lt2>
          <a:srgbClr val="FFFFFF"/>
        </a:lt2>
        <a:accent1>
          <a:srgbClr val="1F407A"/>
        </a:accent1>
        <a:accent2>
          <a:srgbClr val="435F8F"/>
        </a:accent2>
        <a:accent3>
          <a:srgbClr val="FFFFFF"/>
        </a:accent3>
        <a:accent4>
          <a:srgbClr val="000000"/>
        </a:accent4>
        <a:accent5>
          <a:srgbClr val="ABAFBE"/>
        </a:accent5>
        <a:accent6>
          <a:srgbClr val="3C558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custClrLst>
    <a:custClr name="ETH 3">
      <a:srgbClr val="1269B0"/>
    </a:custClr>
    <a:custClr name="ETH 4">
      <a:srgbClr val="72791C"/>
    </a:custClr>
    <a:custClr name="ETH 5">
      <a:srgbClr val="91056A"/>
    </a:custClr>
    <a:custClr name="ETH 6">
      <a:srgbClr val="6F6F6E"/>
    </a:custClr>
    <a:custClr name="ETH 7">
      <a:srgbClr val="A8322D"/>
    </a:custClr>
    <a:custClr name="ETH 8">
      <a:srgbClr val="007A96"/>
    </a:custClr>
    <a:custClr name="ETH 9">
      <a:srgbClr val="956013"/>
    </a:custClr>
  </a:custClrLst>
  <a:extLst>
    <a:ext uri="{05A4C25C-085E-4340-85A3-A5531E510DB2}">
      <thm15:themeFamily xmlns:thm15="http://schemas.microsoft.com/office/thememl/2012/main" name="eth_praesentation_4zu3_ETH1_d" id="{13D4407A-1790-4B2E-BB8C-EB574A67D067}" vid="{4BFD40ED-96EC-464F-AA58-D037423ACDB5}"/>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webextension1.xml><?xml version="1.0" encoding="utf-8"?>
<we:webextension xmlns:we="http://schemas.microsoft.com/office/webextensions/webextension/2010/11" id="{F810264C-0415-4B2D-AD54-F3BD8781B2CD}">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eter1328.shinyapps.io/pvalues/&quot;,&quot;values&quot;:{},&quot;data&quot;:{&quot;uri&quot;:&quot;peter1328.shinyapps.io/pvalues/&quot;},&quot;secure&quot;:false}],&quot;name&quot;:&quot;peter1328.shinyapps.io/pvalues/&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0</TotalTime>
  <Words>3983</Words>
  <Application>Microsoft Office PowerPoint</Application>
  <PresentationFormat>Breitbild</PresentationFormat>
  <Paragraphs>524</Paragraphs>
  <Slides>32</Slides>
  <Notes>29</Notes>
  <HiddenSlides>2</HiddenSlides>
  <MMClips>0</MMClips>
  <ScaleCrop>false</ScaleCrop>
  <HeadingPairs>
    <vt:vector size="6" baseType="variant">
      <vt:variant>
        <vt:lpstr>Verwendete Schriftarten</vt:lpstr>
      </vt:variant>
      <vt:variant>
        <vt:i4>10</vt:i4>
      </vt:variant>
      <vt:variant>
        <vt:lpstr>Design</vt:lpstr>
      </vt:variant>
      <vt:variant>
        <vt:i4>5</vt:i4>
      </vt:variant>
      <vt:variant>
        <vt:lpstr>Folientitel</vt:lpstr>
      </vt:variant>
      <vt:variant>
        <vt:i4>32</vt:i4>
      </vt:variant>
    </vt:vector>
  </HeadingPairs>
  <TitlesOfParts>
    <vt:vector size="47" baseType="lpstr">
      <vt:lpstr>Ari</vt:lpstr>
      <vt:lpstr>Arial</vt:lpstr>
      <vt:lpstr>Bahnschrift Light</vt:lpstr>
      <vt:lpstr>Bahnschrift SemiBold</vt:lpstr>
      <vt:lpstr>Bahnschrift SemiBold Condensed</vt:lpstr>
      <vt:lpstr>Calibri</vt:lpstr>
      <vt:lpstr>Calibri Light</vt:lpstr>
      <vt:lpstr>Times</vt:lpstr>
      <vt:lpstr>Times New Roman</vt:lpstr>
      <vt:lpstr>Wingdings</vt:lpstr>
      <vt:lpstr>Office Theme</vt:lpstr>
      <vt:lpstr>eth_praesentation_4zu3_ETH1</vt:lpstr>
      <vt:lpstr>1_eth_praesentation_4zu3_ETH1</vt:lpstr>
      <vt:lpstr>3_Office Theme</vt:lpstr>
      <vt:lpstr>1_Office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Zwei wichtige Fragen haben sich ergeben:  Was können wir mit nicht-signifikanten Ergebnissen tun?  Wie können wir einen Nulleffekt von einem zufällig nicht-signifikanten Ergebnis unterscheiden?</vt:lpstr>
      <vt:lpstr>PAUSE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Edelsbrunner  Peter</dc:creator>
  <cp:lastModifiedBy>Edelsbrunner  Peter</cp:lastModifiedBy>
  <cp:revision>1468</cp:revision>
  <cp:lastPrinted>2023-04-06T09:27:45Z</cp:lastPrinted>
  <dcterms:created xsi:type="dcterms:W3CDTF">2017-05-22T21:43:09Z</dcterms:created>
  <dcterms:modified xsi:type="dcterms:W3CDTF">2024-07-10T10:49:18Z</dcterms:modified>
</cp:coreProperties>
</file>