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2"/>
  </p:notesMasterIdLst>
  <p:handoutMasterIdLst>
    <p:handoutMasterId r:id="rId53"/>
  </p:handoutMasterIdLst>
  <p:sldIdLst>
    <p:sldId id="261" r:id="rId4"/>
    <p:sldId id="925" r:id="rId5"/>
    <p:sldId id="872" r:id="rId6"/>
    <p:sldId id="874" r:id="rId7"/>
    <p:sldId id="875" r:id="rId8"/>
    <p:sldId id="876" r:id="rId9"/>
    <p:sldId id="873" r:id="rId10"/>
    <p:sldId id="877" r:id="rId11"/>
    <p:sldId id="860" r:id="rId12"/>
    <p:sldId id="863" r:id="rId13"/>
    <p:sldId id="866" r:id="rId14"/>
    <p:sldId id="867" r:id="rId15"/>
    <p:sldId id="869" r:id="rId16"/>
    <p:sldId id="878" r:id="rId17"/>
    <p:sldId id="879" r:id="rId18"/>
    <p:sldId id="880" r:id="rId19"/>
    <p:sldId id="926" r:id="rId20"/>
    <p:sldId id="927" r:id="rId21"/>
    <p:sldId id="928" r:id="rId22"/>
    <p:sldId id="929" r:id="rId23"/>
    <p:sldId id="930" r:id="rId24"/>
    <p:sldId id="931" r:id="rId25"/>
    <p:sldId id="932" r:id="rId26"/>
    <p:sldId id="933" r:id="rId27"/>
    <p:sldId id="937" r:id="rId28"/>
    <p:sldId id="935" r:id="rId29"/>
    <p:sldId id="936" r:id="rId30"/>
    <p:sldId id="919" r:id="rId31"/>
    <p:sldId id="918" r:id="rId32"/>
    <p:sldId id="881" r:id="rId33"/>
    <p:sldId id="882" r:id="rId34"/>
    <p:sldId id="871" r:id="rId35"/>
    <p:sldId id="920" r:id="rId36"/>
    <p:sldId id="883" r:id="rId37"/>
    <p:sldId id="922" r:id="rId38"/>
    <p:sldId id="870" r:id="rId39"/>
    <p:sldId id="923" r:id="rId40"/>
    <p:sldId id="924" r:id="rId41"/>
    <p:sldId id="858" r:id="rId42"/>
    <p:sldId id="857" r:id="rId43"/>
    <p:sldId id="859" r:id="rId44"/>
    <p:sldId id="862" r:id="rId45"/>
    <p:sldId id="865" r:id="rId46"/>
    <p:sldId id="864" r:id="rId47"/>
    <p:sldId id="921" r:id="rId48"/>
    <p:sldId id="868" r:id="rId49"/>
    <p:sldId id="855" r:id="rId50"/>
    <p:sldId id="856" r:id="rId51"/>
  </p:sldIdLst>
  <p:sldSz cx="9144000" cy="6858000" type="screen4x3"/>
  <p:notesSz cx="9931400" cy="6794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a Griffin" initials="" lastIdx="4" clrIdx="0"/>
  <p:cmAuthor id="1" name="Edelsbrunner  Peter" initials="EP" lastIdx="4" clrIdx="1">
    <p:extLst>
      <p:ext uri="{19B8F6BF-5375-455C-9EA6-DF929625EA0E}">
        <p15:presenceInfo xmlns:p15="http://schemas.microsoft.com/office/powerpoint/2012/main" userId="S-1-5-21-2025429265-764733703-1417001333-2689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99FF"/>
    <a:srgbClr val="F959A9"/>
    <a:srgbClr val="FA5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79075" autoAdjust="0"/>
  </p:normalViewPr>
  <p:slideViewPr>
    <p:cSldViewPr>
      <p:cViewPr>
        <p:scale>
          <a:sx n="50" d="100"/>
          <a:sy n="50" d="100"/>
        </p:scale>
        <p:origin x="336" y="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4700" y="0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06D3E-75A3-438B-B465-044C7A0F3951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3471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4700" y="6453471"/>
            <a:ext cx="4304381" cy="3399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B33A0-0F3C-42D0-A54C-53E106D710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977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7" y="0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DBB3-D221-44D3-8ADA-78B8378FF60E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3227388"/>
            <a:ext cx="794512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7" y="6453596"/>
            <a:ext cx="4303606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0486-469B-4E3B-A157-159A85BB20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73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63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A8CA-11D4-6EB6-700C-856E51EED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3C80D6-52FE-7D69-2C3F-606BFB8BE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402A8D-5EF0-AD8D-15D7-3B914FCFA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4EB42-297D-03DE-4F62-5CA3493CF2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10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55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6FF1E-799F-1D8E-7140-B07D2D4DD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2510F-7715-4E46-8549-C10A4FA39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FFB0E5-BFAB-BEDA-D2EB-B9D8C08D8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9A7B4-6C28-CA1B-F8E8-A2561A893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11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09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F9C87-55ED-0EE2-022C-D67B4001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ED281-366A-2707-DF61-B6BF2B5FF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29335-6E44-071A-B5FA-F1A039F52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My </a:t>
            </a:r>
            <a:r>
              <a:rPr lang="de-CH" baseline="0" dirty="0" err="1"/>
              <a:t>further</a:t>
            </a:r>
            <a:r>
              <a:rPr lang="de-CH" baseline="0" dirty="0"/>
              <a:t> </a:t>
            </a:r>
            <a:r>
              <a:rPr lang="de-CH" baseline="0" dirty="0" err="1"/>
              <a:t>points</a:t>
            </a:r>
            <a:r>
              <a:rPr lang="de-CH" baseline="0" dirty="0"/>
              <a:t>:</a:t>
            </a:r>
          </a:p>
          <a:p>
            <a:r>
              <a:rPr lang="de-CH" baseline="0" dirty="0" err="1"/>
              <a:t>Summenscores</a:t>
            </a:r>
            <a:r>
              <a:rPr lang="de-CH" baseline="0" dirty="0"/>
              <a:t> können auch aus anderen, sehr plausiblen Modellen generiert werden/sein.</a:t>
            </a:r>
          </a:p>
          <a:p>
            <a:r>
              <a:rPr lang="de-CH" baseline="0" dirty="0"/>
              <a:t>Aus Sicht der Messtheorie machen </a:t>
            </a:r>
            <a:r>
              <a:rPr lang="de-CH" baseline="0" dirty="0" err="1"/>
              <a:t>variierened</a:t>
            </a:r>
            <a:r>
              <a:rPr lang="de-CH" baseline="0" dirty="0"/>
              <a:t> Faktorladungen keinen Sinn.</a:t>
            </a:r>
          </a:p>
          <a:p>
            <a:r>
              <a:rPr lang="de-CH" baseline="0" dirty="0" err="1"/>
              <a:t>Summenscores</a:t>
            </a:r>
            <a:r>
              <a:rPr lang="de-CH" baseline="0" dirty="0"/>
              <a:t> und </a:t>
            </a:r>
            <a:r>
              <a:rPr lang="de-CH" baseline="0" dirty="0" err="1"/>
              <a:t>Faktorscores</a:t>
            </a:r>
            <a:r>
              <a:rPr lang="de-CH" baseline="0" dirty="0"/>
              <a:t> korrelieren häufig sehr hoch miteinander.</a:t>
            </a:r>
          </a:p>
          <a:p>
            <a:r>
              <a:rPr lang="de-CH" baseline="0" dirty="0"/>
              <a:t>Deshalb meine Empfehlung:</a:t>
            </a:r>
          </a:p>
          <a:p>
            <a:r>
              <a:rPr lang="de-CH" baseline="0" dirty="0" err="1"/>
              <a:t>Faktorscores</a:t>
            </a:r>
            <a:r>
              <a:rPr lang="de-CH" baseline="0" dirty="0"/>
              <a:t> nur, wenn ihr sicher seid, dass eure Items austauschbar sind (bzw. der </a:t>
            </a:r>
            <a:r>
              <a:rPr lang="de-CH" baseline="0" dirty="0" err="1"/>
              <a:t>Itemkontext</a:t>
            </a:r>
            <a:r>
              <a:rPr lang="de-CH" baseline="0" dirty="0"/>
              <a:t> </a:t>
            </a:r>
            <a:r>
              <a:rPr lang="de-CH" baseline="0" dirty="0" err="1"/>
              <a:t>konstruktirrelevant</a:t>
            </a:r>
            <a:r>
              <a:rPr lang="de-CH" baseline="0" dirty="0"/>
              <a:t> ist), ihr kauft, dass Ladungen variieren sollen und auch denkt, es ist ok, wenn nicht alles gleich stark in eurer Konstrukt eingeht.</a:t>
            </a:r>
          </a:p>
          <a:p>
            <a:endParaRPr lang="de-CH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1F936-585D-1184-A1FE-226C98FD3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12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45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5BEAD-8993-0C88-AEC9-4138E6E6C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1ADAB-288C-A75C-3392-E9BFC97AB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32C2CB-857F-C60A-EA88-00B818452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6E8BE-882F-91A6-33F3-EF819A6075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13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22745-8A88-DC48-349A-410906AD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7C0B7-C1BB-B381-6333-96892B3BE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E6B984-EB1D-A6AD-9F6E-72BEB903C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00505-9977-9C6C-C5FE-D36A9F1F5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14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7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ED260-A293-D907-09CE-DEECE11D9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A03F69-F07B-A7EA-5D54-0767375D6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E0D18-B1EE-9799-CC02-7B9F65E81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9E3B-5C56-2D75-169F-0E7D6D1A84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15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5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16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4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611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169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8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C1E6-FF7A-BCE3-79B8-BFF389083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4C9F2-4FD8-419C-CC03-7C412C537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49F5A-3F32-38E4-DCEC-68EE200B9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-  </a:t>
            </a:r>
            <a:r>
              <a:rPr lang="de-CH" baseline="0" dirty="0" err="1"/>
              <a:t>What</a:t>
            </a:r>
            <a:r>
              <a:rPr lang="de-CH" baseline="0" dirty="0"/>
              <a:t> </a:t>
            </a:r>
            <a:r>
              <a:rPr lang="de-CH" baseline="0" dirty="0" err="1"/>
              <a:t>happens</a:t>
            </a:r>
            <a:r>
              <a:rPr lang="de-CH" baseline="0" dirty="0"/>
              <a:t> </a:t>
            </a:r>
            <a:r>
              <a:rPr lang="de-CH" baseline="0" dirty="0" err="1"/>
              <a:t>if</a:t>
            </a:r>
            <a:r>
              <a:rPr lang="de-CH" baseline="0" dirty="0"/>
              <a:t> </a:t>
            </a:r>
            <a:r>
              <a:rPr lang="de-CH" baseline="0" dirty="0" err="1"/>
              <a:t>you</a:t>
            </a:r>
            <a:r>
              <a:rPr lang="de-CH" baseline="0" dirty="0"/>
              <a:t> </a:t>
            </a:r>
            <a:r>
              <a:rPr lang="de-CH" baseline="0" dirty="0" err="1"/>
              <a:t>accelerate</a:t>
            </a:r>
            <a:r>
              <a:rPr lang="de-CH" baseline="0" dirty="0"/>
              <a:t> a </a:t>
            </a:r>
            <a:r>
              <a:rPr lang="de-CH" baseline="0" dirty="0" err="1"/>
              <a:t>car</a:t>
            </a:r>
            <a:r>
              <a:rPr lang="de-CH" baseline="0" dirty="0"/>
              <a:t> </a:t>
            </a:r>
            <a:r>
              <a:rPr lang="de-CH" baseline="0" dirty="0" err="1"/>
              <a:t>with</a:t>
            </a:r>
            <a:r>
              <a:rPr lang="de-CH" baseline="0" dirty="0"/>
              <a:t> a </a:t>
            </a:r>
            <a:r>
              <a:rPr lang="de-CH" baseline="0" dirty="0" err="1"/>
              <a:t>glass</a:t>
            </a:r>
            <a:r>
              <a:rPr lang="de-CH" baseline="0" dirty="0"/>
              <a:t> </a:t>
            </a:r>
            <a:r>
              <a:rPr lang="de-CH" baseline="0" dirty="0" err="1"/>
              <a:t>standing</a:t>
            </a:r>
            <a:r>
              <a:rPr lang="de-CH" baseline="0" dirty="0"/>
              <a:t> on ist back </a:t>
            </a:r>
            <a:r>
              <a:rPr lang="de-CH" baseline="0" dirty="0" err="1"/>
              <a:t>seat</a:t>
            </a:r>
            <a:r>
              <a:rPr lang="de-CH" baseline="0" dirty="0"/>
              <a:t>?</a:t>
            </a:r>
          </a:p>
          <a:p>
            <a:r>
              <a:rPr lang="de-CH" baseline="0" dirty="0"/>
              <a:t>-  </a:t>
            </a:r>
            <a:r>
              <a:rPr lang="de-CH" baseline="0" dirty="0" err="1"/>
              <a:t>Which</a:t>
            </a:r>
            <a:r>
              <a:rPr lang="de-CH" baseline="0" dirty="0"/>
              <a:t> </a:t>
            </a:r>
            <a:r>
              <a:rPr lang="de-CH" baseline="0" dirty="0" err="1"/>
              <a:t>magnitude</a:t>
            </a:r>
            <a:r>
              <a:rPr lang="de-CH" baseline="0" dirty="0"/>
              <a:t> must a </a:t>
            </a:r>
            <a:r>
              <a:rPr lang="de-CH" baseline="0" dirty="0" err="1"/>
              <a:t>bus</a:t>
            </a:r>
            <a:r>
              <a:rPr lang="de-CH" baseline="0" dirty="0"/>
              <a:t> </a:t>
            </a:r>
            <a:r>
              <a:rPr lang="de-CH" baseline="0" dirty="0" err="1"/>
              <a:t>engine`s</a:t>
            </a:r>
            <a:r>
              <a:rPr lang="de-CH" baseline="0" dirty="0"/>
              <a:t> </a:t>
            </a:r>
            <a:r>
              <a:rPr lang="de-CH" baseline="0" dirty="0" err="1"/>
              <a:t>propulsion</a:t>
            </a:r>
            <a:r>
              <a:rPr lang="de-CH" baseline="0" dirty="0"/>
              <a:t> </a:t>
            </a:r>
            <a:r>
              <a:rPr lang="de-CH" baseline="0" dirty="0" err="1"/>
              <a:t>force</a:t>
            </a:r>
            <a:r>
              <a:rPr lang="de-CH" baseline="0" dirty="0"/>
              <a:t> </a:t>
            </a:r>
            <a:r>
              <a:rPr lang="de-CH" baseline="0" dirty="0" err="1"/>
              <a:t>have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make</a:t>
            </a:r>
            <a:r>
              <a:rPr lang="de-CH" baseline="0" dirty="0"/>
              <a:t> </a:t>
            </a:r>
            <a:r>
              <a:rPr lang="de-CH" baseline="0" dirty="0" err="1"/>
              <a:t>it</a:t>
            </a:r>
            <a:r>
              <a:rPr lang="de-CH" baseline="0" dirty="0"/>
              <a:t> </a:t>
            </a:r>
            <a:r>
              <a:rPr lang="de-CH" baseline="0" dirty="0" err="1"/>
              <a:t>go</a:t>
            </a:r>
            <a:r>
              <a:rPr lang="de-CH" baseline="0" dirty="0"/>
              <a:t> </a:t>
            </a:r>
            <a:r>
              <a:rPr lang="de-CH" baseline="0" dirty="0" err="1"/>
              <a:t>faster</a:t>
            </a:r>
            <a:r>
              <a:rPr lang="de-CH" baseline="0" dirty="0"/>
              <a:t>, </a:t>
            </a:r>
            <a:r>
              <a:rPr lang="de-CH" baseline="0" dirty="0" err="1"/>
              <a:t>slower</a:t>
            </a:r>
            <a:r>
              <a:rPr lang="de-CH" baseline="0" dirty="0"/>
              <a:t>,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keep</a:t>
            </a:r>
            <a:r>
              <a:rPr lang="de-CH" baseline="0" dirty="0"/>
              <a:t> </a:t>
            </a:r>
            <a:r>
              <a:rPr lang="de-CH" baseline="0" dirty="0" err="1"/>
              <a:t>its</a:t>
            </a:r>
            <a:r>
              <a:rPr lang="de-CH" baseline="0" dirty="0"/>
              <a:t> </a:t>
            </a:r>
            <a:r>
              <a:rPr lang="de-CH" baseline="0" dirty="0" err="1"/>
              <a:t>current</a:t>
            </a:r>
            <a:r>
              <a:rPr lang="de-CH" baseline="0" dirty="0"/>
              <a:t> </a:t>
            </a:r>
            <a:r>
              <a:rPr lang="de-CH" baseline="0" dirty="0" err="1"/>
              <a:t>velocity</a:t>
            </a:r>
            <a:r>
              <a:rPr lang="de-CH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de-CH" baseline="0" dirty="0" err="1"/>
              <a:t>What</a:t>
            </a:r>
            <a:r>
              <a:rPr lang="de-CH" baseline="0" dirty="0"/>
              <a:t> </a:t>
            </a:r>
            <a:r>
              <a:rPr lang="de-CH" baseline="0" dirty="0" err="1"/>
              <a:t>happens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a </a:t>
            </a:r>
            <a:r>
              <a:rPr lang="de-CH" baseline="0" dirty="0" err="1"/>
              <a:t>boat</a:t>
            </a:r>
            <a:r>
              <a:rPr lang="de-CH" baseline="0" dirty="0"/>
              <a:t> </a:t>
            </a:r>
            <a:r>
              <a:rPr lang="de-CH" baseline="0" dirty="0" err="1"/>
              <a:t>when</a:t>
            </a:r>
            <a:r>
              <a:rPr lang="de-CH" baseline="0" dirty="0"/>
              <a:t> I </a:t>
            </a:r>
            <a:r>
              <a:rPr lang="de-CH" baseline="0" dirty="0" err="1"/>
              <a:t>throw</a:t>
            </a:r>
            <a:r>
              <a:rPr lang="de-CH" baseline="0" dirty="0"/>
              <a:t> a </a:t>
            </a:r>
            <a:r>
              <a:rPr lang="de-CH" baseline="0" dirty="0" err="1"/>
              <a:t>stone</a:t>
            </a:r>
            <a:r>
              <a:rPr lang="de-CH" baseline="0" dirty="0"/>
              <a:t> </a:t>
            </a:r>
            <a:r>
              <a:rPr lang="de-CH" baseline="0" dirty="0" err="1"/>
              <a:t>into</a:t>
            </a:r>
            <a:r>
              <a:rPr lang="de-CH" baseline="0" dirty="0"/>
              <a:t> </a:t>
            </a:r>
            <a:r>
              <a:rPr lang="de-CH" baseline="0" dirty="0" err="1"/>
              <a:t>water</a:t>
            </a:r>
            <a:r>
              <a:rPr lang="de-CH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de-CH" baseline="0" dirty="0"/>
              <a:t>Must horizontal </a:t>
            </a:r>
            <a:r>
              <a:rPr lang="de-CH" baseline="0" dirty="0" err="1"/>
              <a:t>force</a:t>
            </a:r>
            <a:r>
              <a:rPr lang="de-CH" baseline="0" dirty="0"/>
              <a:t> </a:t>
            </a:r>
            <a:r>
              <a:rPr lang="de-CH" baseline="0" dirty="0" err="1"/>
              <a:t>act</a:t>
            </a:r>
            <a:r>
              <a:rPr lang="de-CH" baseline="0" dirty="0"/>
              <a:t> on a </a:t>
            </a:r>
            <a:r>
              <a:rPr lang="de-CH" baseline="0" dirty="0" err="1"/>
              <a:t>rolling</a:t>
            </a:r>
            <a:r>
              <a:rPr lang="de-CH" baseline="0" dirty="0"/>
              <a:t> ball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make</a:t>
            </a:r>
            <a:r>
              <a:rPr lang="de-CH" baseline="0" dirty="0"/>
              <a:t> </a:t>
            </a:r>
            <a:r>
              <a:rPr lang="de-CH" baseline="0" dirty="0" err="1"/>
              <a:t>it</a:t>
            </a:r>
            <a:r>
              <a:rPr lang="de-CH" baseline="0" dirty="0"/>
              <a:t> </a:t>
            </a:r>
            <a:r>
              <a:rPr lang="de-CH" baseline="0" dirty="0" err="1"/>
              <a:t>go</a:t>
            </a:r>
            <a:r>
              <a:rPr lang="de-CH" baseline="0" dirty="0"/>
              <a:t> </a:t>
            </a:r>
            <a:r>
              <a:rPr lang="de-CH" baseline="0" dirty="0" err="1"/>
              <a:t>faster</a:t>
            </a:r>
            <a:r>
              <a:rPr lang="de-CH" baseline="0" dirty="0"/>
              <a:t>, </a:t>
            </a:r>
            <a:r>
              <a:rPr lang="de-CH" baseline="0" dirty="0" err="1"/>
              <a:t>slower</a:t>
            </a:r>
            <a:r>
              <a:rPr lang="de-CH" baseline="0" dirty="0"/>
              <a:t>,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keep</a:t>
            </a:r>
            <a:r>
              <a:rPr lang="de-CH" baseline="0" dirty="0"/>
              <a:t> </a:t>
            </a:r>
            <a:r>
              <a:rPr lang="de-CH" baseline="0" dirty="0" err="1"/>
              <a:t>its</a:t>
            </a:r>
            <a:r>
              <a:rPr lang="de-CH" baseline="0" dirty="0"/>
              <a:t> </a:t>
            </a:r>
            <a:r>
              <a:rPr lang="de-CH" baseline="0" dirty="0" err="1"/>
              <a:t>current</a:t>
            </a:r>
            <a:r>
              <a:rPr lang="de-CH" baseline="0" dirty="0"/>
              <a:t> </a:t>
            </a:r>
            <a:r>
              <a:rPr lang="de-CH" baseline="0" dirty="0" err="1"/>
              <a:t>velocity</a:t>
            </a:r>
            <a:r>
              <a:rPr lang="de-CH" baseline="0" dirty="0"/>
              <a:t>?</a:t>
            </a:r>
          </a:p>
          <a:p>
            <a:pPr marL="171450" indent="-171450">
              <a:buFontTx/>
              <a:buChar char="-"/>
            </a:pPr>
            <a:endParaRPr lang="de-CH" baseline="0" dirty="0"/>
          </a:p>
          <a:p>
            <a:pPr marL="0" indent="0">
              <a:buFontTx/>
              <a:buNone/>
            </a:pP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interest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me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how</a:t>
            </a:r>
            <a:r>
              <a:rPr lang="de-CH" baseline="0" dirty="0"/>
              <a:t> </a:t>
            </a:r>
            <a:r>
              <a:rPr lang="de-CH" baseline="0" dirty="0" err="1"/>
              <a:t>we</a:t>
            </a:r>
            <a:r>
              <a:rPr lang="de-CH" baseline="0" dirty="0"/>
              <a:t> score </a:t>
            </a:r>
            <a:r>
              <a:rPr lang="de-CH" baseline="0" dirty="0" err="1"/>
              <a:t>learners</a:t>
            </a:r>
            <a:r>
              <a:rPr lang="de-CH" baseline="0" dirty="0"/>
              <a:t>´ </a:t>
            </a:r>
            <a:r>
              <a:rPr lang="de-CH" baseline="0" dirty="0" err="1"/>
              <a:t>right</a:t>
            </a:r>
            <a:r>
              <a:rPr lang="de-CH" baseline="0" dirty="0"/>
              <a:t> </a:t>
            </a:r>
            <a:r>
              <a:rPr lang="de-CH" baseline="0" dirty="0" err="1"/>
              <a:t>or</a:t>
            </a:r>
            <a:r>
              <a:rPr lang="de-CH" baseline="0" dirty="0"/>
              <a:t> </a:t>
            </a:r>
            <a:r>
              <a:rPr lang="de-CH" baseline="0" dirty="0" err="1"/>
              <a:t>wrong</a:t>
            </a:r>
            <a:r>
              <a:rPr lang="de-CH" baseline="0" dirty="0"/>
              <a:t> </a:t>
            </a:r>
            <a:r>
              <a:rPr lang="de-CH" baseline="0" dirty="0" err="1"/>
              <a:t>answers</a:t>
            </a:r>
            <a:r>
              <a:rPr lang="de-CH" baseline="0" dirty="0"/>
              <a:t> on </a:t>
            </a:r>
            <a:r>
              <a:rPr lang="de-CH" baseline="0" dirty="0" err="1"/>
              <a:t>this</a:t>
            </a:r>
            <a:r>
              <a:rPr lang="de-CH" baseline="0" dirty="0"/>
              <a:t> </a:t>
            </a:r>
            <a:r>
              <a:rPr lang="de-CH" baseline="0" dirty="0" err="1"/>
              <a:t>test</a:t>
            </a:r>
            <a:r>
              <a:rPr lang="de-CH" baseline="0" dirty="0"/>
              <a:t>.</a:t>
            </a:r>
          </a:p>
          <a:p>
            <a:endParaRPr lang="de-CH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83AE5-1501-DBAA-EEBA-7D98484F8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394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625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098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715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582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B1B25-773D-1142-A403-BF0BCDFF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1872B-B52B-32EE-D48A-E8813C020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D66A1-A5C4-7832-25A6-B6D841FB2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Als Instrument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2C430-9628-D259-6388-FC1C81FA9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76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1CF-54E3-70F6-4E58-541FA05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5791-82A9-C96A-FE17-157DC573B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614F-902D-B914-1CA0-FBDB8E83C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B52E-7BD0-2586-0C62-88246D4C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963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449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275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186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416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7075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19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6F577-E8F7-B546-072A-514D40B0D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B33E2D-95B2-372D-0169-C7A065015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9349B-17DD-35BA-D75C-4B4630C8B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65ED6-1323-A06D-6DBA-8DF149C00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3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33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D9831-D493-D284-7AC9-65EADCA9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D8AC8-7C73-9B48-3911-EB2E282B4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2EAA5-7FB2-0A55-DBA8-9FC7C3246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7438E-B4E8-E534-D07D-EF8FD5FCC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51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A04F1-E589-42A4-BFC4-7C7764B01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7EC2B7-A7D1-C3F8-0D06-C23EE961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BF14A-D755-AD2F-9798-8A3E685B2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E7B08-D77E-A326-6A3C-CF7DD20F1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847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C1E6-FF7A-BCE3-79B8-BFF389083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4C9F2-4FD8-419C-CC03-7C412C537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49F5A-3F32-38E4-DCEC-68EE200B9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83AE5-1501-DBAA-EEBA-7D98484F8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32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48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79658-C4EA-6AD2-9759-1F27D13A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B31174-C204-0A93-7226-31644A884B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45E0EF-209A-696E-0A0D-0F1D6F511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B2E3D-E6A8-E1AE-6B2D-D40A67185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33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96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9369F-BA86-CB73-BC08-C6AAB4C45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80883-84A8-5379-3804-19F2D671D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E888B-084F-16AE-33A4-D098BBC5B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Das Konstrukt entsteht aus UND erklärt die Interkorrelationen.</a:t>
            </a:r>
          </a:p>
          <a:p>
            <a:r>
              <a:rPr lang="de-CH" baseline="0" dirty="0"/>
              <a:t>Nicht-korrelierte Varianz ist </a:t>
            </a:r>
            <a:r>
              <a:rPr lang="de-CH" baseline="0" dirty="0" err="1"/>
              <a:t>Konstruktirrelevant</a:t>
            </a:r>
            <a:r>
              <a:rPr lang="de-CH" baseline="0" dirty="0"/>
              <a:t>.</a:t>
            </a:r>
          </a:p>
          <a:p>
            <a:r>
              <a:rPr lang="de-CH" baseline="0" dirty="0"/>
              <a:t>Die Items sind austauschbar, weil in jeder Korrelation dieselbe Korrelationsquelle drinsteckt. Bei homogenen Faktorladungen immer in demselben Ausmass.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C684-58DA-84FE-F302-F8F32A812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876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5DB78-E00C-F1C0-6F27-0027F5D81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0BBE2A-E8FA-BF11-CFC1-60D6632CCE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CAB6F1-2515-606B-8984-67E2C9049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93EAC-CCA9-23E7-EBB4-EFFD3E437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730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2B923-862C-B1F2-B370-65968ED7C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1471E7-D153-4491-C40C-E2B410043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BCE5A-B863-3443-1EA0-8CE562306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Als Instrument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A35BB-D203-4FDD-B3A5-92A3A9843D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36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B1488-0EE3-BB12-0579-D8A930790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A0516-7B1C-881A-94E4-08165084E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72B495-C89B-6B4D-A801-801BF0EAE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Als Instrument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05744-EA07-A297-983D-191DED70C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37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16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B1B25-773D-1142-A403-BF0BCDFF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1872B-B52B-32EE-D48A-E8813C020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D66A1-A5C4-7832-25A6-B6D841FB2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/>
              <a:t>Als Instrument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2C430-9628-D259-6388-FC1C81FA9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38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69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39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8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4B9B2-FF39-95B9-FE86-296283B27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2AFD5-4BF0-B61D-6E78-7AB587F26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C3361-4E72-F87D-0422-F15E1AF21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B8194-DF4A-E0AB-29DF-5F37E0FA5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4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62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40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496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BB610-0379-2A19-9D10-DAF3683D1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CADEC-909F-7C6F-DDD3-2DEFCC561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68E898-D653-5017-79C5-EDA952487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40DAD-1D5E-85AC-F6B8-5526FD6C6C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41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002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CC59A-DC21-9DF4-B778-3762B9E60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41671-9E5B-9453-FCAC-4564A662D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C9D3C-F660-0D17-1A31-A2B43D20C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3FC9F-A2EC-B12F-7FC9-8D6FC3112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42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34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B71BE-964B-07BD-7C56-C5ECE7B21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15B0B-102F-6C62-69AC-431568BEB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A1E17-8952-F5DC-7A6E-77F924218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10F50-9EB6-72A7-2FA0-8A10898D0F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43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330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DA022-36AB-E6A1-60BF-15CFD14B3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5EB6D-6E93-0A24-1F96-A710FBD3E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609A33-4BF4-5146-83F9-7F0AF6C6A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68D4A-CB4D-3B19-B0AB-8FAEFAA2C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44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544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2BAC5-D6F9-48B6-286F-6C6BCEE64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BF8289-5086-1A44-8B5C-B8CBB564A2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77F2D6-1F50-653B-38DC-9FD55E49B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26E76-0734-4930-110B-452A049F0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0F7FC-6A50-487C-ACD1-87F45D69C73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9808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40595-D8D6-F929-DCAD-4C3BC5255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6A867-426E-4786-1164-FE6AE5C68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5B655D-7AA1-3EC0-FE1F-44E4D32BD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56CDA-F1C0-94B8-DED3-9D665194E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46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065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47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278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48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3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BB40B-B9D2-30C4-AF3F-2E208673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5FB799-F6D6-6F6E-10B6-BF19A51DF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D725BE-6A57-FF8D-A06E-3D0C3046E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0AA6-E4BA-E0D7-9B7D-CB6DC42F7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5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8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2A8-1B5A-7673-8FB5-1B400C301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D4DF20-EF33-FD7B-20BD-8B321A5CD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82D5C-FEEF-380A-E85C-6D10A982E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E7670-05D2-C6AF-C982-A1F3B1B15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6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3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03232-A6D4-98BF-EF58-6E2797631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0F5E6A-FC8C-881E-BE75-5FDDC7982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3A6B30-893B-D13E-FA9F-2EA4F4CF2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BDB0A-A8DF-BDCA-1C33-52F19DD39F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7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9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EA951-ED7C-1E91-E034-60439A17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55E18-AE22-87A1-F4C8-7B4B7C412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6FA98-FF07-BEDC-9A94-636324EDF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/>
              <a:t>Don’t</a:t>
            </a:r>
            <a:r>
              <a:rPr lang="de-CH" baseline="0" dirty="0"/>
              <a:t> </a:t>
            </a:r>
            <a:r>
              <a:rPr lang="de-CH" baseline="0" dirty="0" err="1"/>
              <a:t>put</a:t>
            </a:r>
            <a:r>
              <a:rPr lang="de-CH" baseline="0" dirty="0"/>
              <a:t> </a:t>
            </a:r>
            <a:r>
              <a:rPr lang="de-CH" baseline="0" dirty="0" err="1"/>
              <a:t>statistics</a:t>
            </a:r>
            <a:r>
              <a:rPr lang="de-CH" baseline="0" dirty="0"/>
              <a:t> in </a:t>
            </a:r>
            <a:r>
              <a:rPr lang="de-CH" baseline="0" dirty="0" err="1"/>
              <a:t>the</a:t>
            </a:r>
            <a:r>
              <a:rPr lang="de-CH" baseline="0" dirty="0"/>
              <a:t> end</a:t>
            </a:r>
          </a:p>
          <a:p>
            <a:r>
              <a:rPr lang="de-CH" baseline="0" dirty="0" err="1"/>
              <a:t>Don’t</a:t>
            </a:r>
            <a:r>
              <a:rPr lang="de-CH" baseline="0" dirty="0"/>
              <a:t> </a:t>
            </a:r>
            <a:r>
              <a:rPr lang="de-CH" baseline="0" dirty="0" err="1"/>
              <a:t>trust</a:t>
            </a:r>
            <a:r>
              <a:rPr lang="de-CH" baseline="0" dirty="0"/>
              <a:t> a </a:t>
            </a:r>
            <a:r>
              <a:rPr lang="de-CH" baseline="0" dirty="0" err="1"/>
              <a:t>single</a:t>
            </a:r>
            <a:r>
              <a:rPr lang="de-CH" baseline="0" dirty="0"/>
              <a:t> </a:t>
            </a:r>
            <a:r>
              <a:rPr lang="de-CH" baseline="0" dirty="0" err="1"/>
              <a:t>statistician</a:t>
            </a:r>
            <a:endParaRPr lang="de-CH" baseline="0" dirty="0"/>
          </a:p>
          <a:p>
            <a:r>
              <a:rPr lang="de-CH" baseline="0" dirty="0" err="1"/>
              <a:t>Don’t</a:t>
            </a:r>
            <a:r>
              <a:rPr lang="de-CH" baseline="0" dirty="0"/>
              <a:t> </a:t>
            </a:r>
            <a:r>
              <a:rPr lang="de-CH" baseline="0" dirty="0" err="1"/>
              <a:t>rely</a:t>
            </a:r>
            <a:r>
              <a:rPr lang="de-CH" baseline="0" dirty="0"/>
              <a:t> on p-</a:t>
            </a:r>
            <a:r>
              <a:rPr lang="de-CH" baseline="0" dirty="0" err="1"/>
              <a:t>values</a:t>
            </a:r>
            <a:endParaRPr lang="de-CH" baseline="0" dirty="0"/>
          </a:p>
          <a:p>
            <a:r>
              <a:rPr lang="de-CH" baseline="0" dirty="0" err="1"/>
              <a:t>Statistics</a:t>
            </a:r>
            <a:r>
              <a:rPr lang="de-CH" baseline="0" dirty="0"/>
              <a:t> </a:t>
            </a:r>
            <a:r>
              <a:rPr lang="de-CH" baseline="0" dirty="0" err="1"/>
              <a:t>matters</a:t>
            </a:r>
            <a:r>
              <a:rPr lang="de-CH" baseline="0" dirty="0"/>
              <a:t> after </a:t>
            </a:r>
            <a:r>
              <a:rPr lang="de-CH" baseline="0" dirty="0" err="1"/>
              <a:t>data</a:t>
            </a:r>
            <a:r>
              <a:rPr lang="de-CH" baseline="0" dirty="0"/>
              <a:t> </a:t>
            </a:r>
            <a:r>
              <a:rPr lang="de-CH" baseline="0" dirty="0" err="1"/>
              <a:t>collection</a:t>
            </a:r>
            <a:r>
              <a:rPr lang="de-CH" baseline="0" dirty="0"/>
              <a:t> -&gt;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beginning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study</a:t>
            </a:r>
            <a:r>
              <a:rPr lang="de-CH" baseline="0" dirty="0"/>
              <a:t> </a:t>
            </a:r>
            <a:r>
              <a:rPr lang="de-CH" baseline="0" dirty="0" err="1"/>
              <a:t>planning</a:t>
            </a:r>
            <a:endParaRPr lang="de-CH" baseline="0" dirty="0"/>
          </a:p>
          <a:p>
            <a:r>
              <a:rPr lang="de-CH" baseline="0" dirty="0"/>
              <a:t>Median </a:t>
            </a:r>
            <a:r>
              <a:rPr lang="de-CH" baseline="0" dirty="0" err="1"/>
              <a:t>split</a:t>
            </a:r>
            <a:endParaRPr lang="de-CH" baseline="0" dirty="0"/>
          </a:p>
          <a:p>
            <a:r>
              <a:rPr lang="de-CH" baseline="0" dirty="0" err="1"/>
              <a:t>Confirmatory</a:t>
            </a:r>
            <a:r>
              <a:rPr lang="de-CH" baseline="0" dirty="0"/>
              <a:t> vs. </a:t>
            </a:r>
            <a:r>
              <a:rPr lang="de-CH" baseline="0" dirty="0" err="1"/>
              <a:t>exploratory</a:t>
            </a:r>
            <a:r>
              <a:rPr lang="de-CH" baseline="0" dirty="0"/>
              <a:t> </a:t>
            </a:r>
            <a:r>
              <a:rPr lang="de-CH" baseline="0" dirty="0" err="1"/>
              <a:t>analyses</a:t>
            </a:r>
            <a:endParaRPr lang="de-CH" baseline="0" dirty="0"/>
          </a:p>
          <a:p>
            <a:r>
              <a:rPr lang="de-CH" baseline="0" dirty="0"/>
              <a:t>https://www.autodeskresearch.com/publications/samestats</a:t>
            </a:r>
          </a:p>
          <a:p>
            <a:endParaRPr lang="de-CH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3E4DC-15F4-FEF1-C299-11A16E076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8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7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3C2C3-D1C9-2A86-F1C9-5966DD220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C94EC-7E1C-A85E-1BF6-2970E9D0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189121-2E8A-C279-5466-12224ADD6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/>
              <a:t>Don’t put statistics in the end</a:t>
            </a:r>
          </a:p>
          <a:p>
            <a:r>
              <a:rPr lang="de-CH" baseline="0"/>
              <a:t>Don’t trust a single statistician</a:t>
            </a:r>
          </a:p>
          <a:p>
            <a:r>
              <a:rPr lang="de-CH" baseline="0"/>
              <a:t>Don’t rely on p-values</a:t>
            </a:r>
          </a:p>
          <a:p>
            <a:r>
              <a:rPr lang="de-CH" baseline="0"/>
              <a:t>Statistics matters after data collection -&gt; From the beginning of study planning</a:t>
            </a:r>
          </a:p>
          <a:p>
            <a:r>
              <a:rPr lang="de-CH" baseline="0"/>
              <a:t>Median split</a:t>
            </a:r>
          </a:p>
          <a:p>
            <a:r>
              <a:rPr lang="de-CH" baseline="0"/>
              <a:t>Confirmatory vs. exploratory analyses</a:t>
            </a:r>
          </a:p>
          <a:p>
            <a:r>
              <a:rPr lang="de-CH" baseline="0"/>
              <a:t>https://www.autodeskresearch.com/publications/samestats</a:t>
            </a:r>
          </a:p>
          <a:p>
            <a:endParaRPr lang="de-CH" baseline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0E024-D9E0-DB4E-C086-AC03FF2F5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0F7FC-6A50-487C-ACD1-87F45D69C736}" type="slidenum">
              <a:rPr lang="de-CH" smtClean="0">
                <a:solidFill>
                  <a:prstClr val="black"/>
                </a:solidFill>
              </a:rPr>
              <a:pPr/>
              <a:t>9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545777-A483-4059-AB06-1C22186314BF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73300DC-6F81-4257-9104-8FC6944C358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54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230-473B-4719-8AD5-E32682B5493E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1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541-30E7-4B89-8B71-2DCC74891C03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398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545777-A483-4059-AB06-1C22186314BF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73300DC-6F81-4257-9104-8FC6944C358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69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BFBF-E3C2-41DB-A3BF-FD167F1817FC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6492877"/>
            <a:ext cx="2133600" cy="365125"/>
          </a:xfrm>
        </p:spPr>
        <p:txBody>
          <a:bodyPr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73300DC-6F81-4257-9104-8FC6944C358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157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800-AC15-4BDF-98BC-26581E9F845A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22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C267-655E-4BE3-A3C0-1582D100555B}" type="datetime1">
              <a:rPr lang="de-CH" smtClean="0"/>
              <a:t>20.05.2025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679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ACB8-2759-48C2-832D-4D8386885D3D}" type="datetime1">
              <a:rPr lang="de-CH" smtClean="0"/>
              <a:t>20.05.2025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2136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578B-16B1-4B42-BFA2-7BD62F68CDEA}" type="datetime1">
              <a:rPr lang="de-CH" smtClean="0"/>
              <a:t>20.05.2025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3665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DA5D-D5FB-4228-BFC4-0BA13075C1DB}" type="datetime1">
              <a:rPr lang="de-CH" smtClean="0"/>
              <a:t>20.05.2025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91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EE2E-03BF-4260-A08B-470B5732B92F}" type="datetime1">
              <a:rPr lang="de-CH" smtClean="0"/>
              <a:t>20.05.2025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78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BFBF-E3C2-41DB-A3BF-FD167F1817FC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6492875"/>
            <a:ext cx="2133600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73300DC-6F81-4257-9104-8FC6944C358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439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3077-0982-4B10-8356-033B5A9B647A}" type="datetime1">
              <a:rPr lang="de-CH" smtClean="0"/>
              <a:t>20.05.2025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5453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230-473B-4719-8AD5-E32682B5493E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336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541-30E7-4B89-8B71-2DCC74891C03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9182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545777-A483-4059-AB06-1C22186314BF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73300DC-6F81-4257-9104-8FC6944C3589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01E58C-5E33-42E2-A3F5-748D7AC177B0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3900670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6F86CA-8F20-4F48-B7F5-8E2F10DFBED0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3379444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800-AC15-4BDF-98BC-26581E9F845A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89434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C267-655E-4BE3-A3C0-1582D100555B}" type="datetime1">
              <a:rPr lang="de-CH" smtClean="0"/>
              <a:t>20.05.2025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83064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ACB8-2759-48C2-832D-4D8386885D3D}" type="datetime1">
              <a:rPr lang="de-CH" smtClean="0"/>
              <a:t>20.05.2025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7902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578B-16B1-4B42-BFA2-7BD62F68CDEA}" type="datetime1">
              <a:rPr lang="de-CH" smtClean="0"/>
              <a:t>20.05.2025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7231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DA5D-D5FB-4228-BFC4-0BA13075C1DB}" type="datetime1">
              <a:rPr lang="de-CH" smtClean="0"/>
              <a:t>20.05.2025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947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800-AC15-4BDF-98BC-26581E9F845A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820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EE2E-03BF-4260-A08B-470B5732B92F}" type="datetime1">
              <a:rPr lang="de-CH" smtClean="0"/>
              <a:t>20.05.2025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088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3077-0982-4B10-8356-033B5A9B647A}" type="datetime1">
              <a:rPr lang="de-CH" smtClean="0"/>
              <a:t>20.05.2025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487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5230-473B-4719-8AD5-E32682B5493E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74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A541-30E7-4B89-8B71-2DCC74891C03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0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C267-655E-4BE3-A3C0-1582D100555B}" type="datetime1">
              <a:rPr lang="de-CH" smtClean="0"/>
              <a:t>20.05.2025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732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ACB8-2759-48C2-832D-4D8386885D3D}" type="datetime1">
              <a:rPr lang="de-CH" smtClean="0"/>
              <a:t>20.05.2025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8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578B-16B1-4B42-BFA2-7BD62F68CDEA}" type="datetime1">
              <a:rPr lang="de-CH" smtClean="0"/>
              <a:t>20.05.2025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0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DA5D-D5FB-4228-BFC4-0BA13075C1DB}" type="datetime1">
              <a:rPr lang="de-CH" smtClean="0"/>
              <a:t>20.05.2025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64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EE2E-03BF-4260-A08B-470B5732B92F}" type="datetime1">
              <a:rPr lang="de-CH" smtClean="0"/>
              <a:t>20.05.2025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359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3077-0982-4B10-8356-033B5A9B647A}" type="datetime1">
              <a:rPr lang="de-CH" smtClean="0"/>
              <a:t>20.05.2025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17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D309-B84E-41FB-9450-3E7321A9D000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90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D309-B84E-41FB-9450-3E7321A9D000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248" y="63813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199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D309-B84E-41FB-9450-3E7321A9D000}" type="datetime1">
              <a:rPr lang="de-CH" smtClean="0"/>
              <a:t>20.05.2025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248" y="63813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00DC-6F81-4257-9104-8FC6944C3589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3D62C-CD64-4857-94BE-136163BD10E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25644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bit.ly/PeterE_presentations" TargetMode="External"/><Relationship Id="rId5" Type="http://schemas.openxmlformats.org/officeDocument/2006/relationships/hyperlink" Target="https://www.frontiersin.org/articles/10.3389/fpsyg.2022.986767/pdf" TargetMode="External"/><Relationship Id="rId4" Type="http://schemas.openxmlformats.org/officeDocument/2006/relationships/hyperlink" Target="https://osf.io/m8d7t/download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hyperlink" Target="https://bit.ly/PeterE_presentation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ontiersin.org/articles/10.3389/fpsyg.2022.986767/pdf" TargetMode="External"/><Relationship Id="rId5" Type="http://schemas.openxmlformats.org/officeDocument/2006/relationships/hyperlink" Target="https://osf.io/m8d7t/download" TargetMode="Externa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54260" y="3068960"/>
            <a:ext cx="925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Inhaltswissen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modellieren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8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126CDE-6081-6C79-DD93-39DC04C5A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FFD1CEBE-5DD3-2B92-8DEA-DB16BBDD493A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4703875-EF2A-A172-AB99-649FF9BC8A6A}"/>
              </a:ext>
            </a:extLst>
          </p:cNvPr>
          <p:cNvSpPr txBox="1"/>
          <p:nvPr/>
        </p:nvSpPr>
        <p:spPr>
          <a:xfrm>
            <a:off x="1599424" y="548680"/>
            <a:ext cx="53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                                =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75119BD-2AD3-79E6-E834-6D3FF8D87BE5}"/>
              </a:ext>
            </a:extLst>
          </p:cNvPr>
          <p:cNvSpPr txBox="1"/>
          <p:nvPr/>
        </p:nvSpPr>
        <p:spPr>
          <a:xfrm>
            <a:off x="6486705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73D272-C3D3-6455-766E-8FFA8F8155DD}"/>
              </a:ext>
            </a:extLst>
          </p:cNvPr>
          <p:cNvSpPr/>
          <p:nvPr/>
        </p:nvSpPr>
        <p:spPr>
          <a:xfrm>
            <a:off x="1206933" y="402251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B0363F-2235-7DF0-E1BF-F815A71577EA}"/>
              </a:ext>
            </a:extLst>
          </p:cNvPr>
          <p:cNvSpPr/>
          <p:nvPr/>
        </p:nvSpPr>
        <p:spPr>
          <a:xfrm>
            <a:off x="2251959" y="401782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79BED86-0E18-EF20-CD59-A767B6DBB587}"/>
              </a:ext>
            </a:extLst>
          </p:cNvPr>
          <p:cNvSpPr/>
          <p:nvPr/>
        </p:nvSpPr>
        <p:spPr>
          <a:xfrm>
            <a:off x="3331679" y="401312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BD79E4D-373E-E850-22D8-33FEEF6D233F}"/>
              </a:ext>
            </a:extLst>
          </p:cNvPr>
          <p:cNvSpPr/>
          <p:nvPr/>
        </p:nvSpPr>
        <p:spPr>
          <a:xfrm>
            <a:off x="132030" y="402251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D54267-556B-05FB-9DF9-F2D123AC3B9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05909" y="198884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D0B16C9-1FC1-3952-7E7F-7EFE2E5804E5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644102" y="1988840"/>
            <a:ext cx="3452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827B02D-5F68-1DC2-CD70-381FDCB3B36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323967" y="1988840"/>
            <a:ext cx="380494" cy="20289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3C085D6-FCEE-6943-1295-DB4077E57AF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81026" y="198884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5E74AF9-2687-F6CE-0D50-7239DEC77012}"/>
              </a:ext>
            </a:extLst>
          </p:cNvPr>
          <p:cNvSpPr txBox="1"/>
          <p:nvPr/>
        </p:nvSpPr>
        <p:spPr>
          <a:xfrm>
            <a:off x="74433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AAB80EF-33EA-1C15-453D-99FC0772E07A}"/>
              </a:ext>
            </a:extLst>
          </p:cNvPr>
          <p:cNvSpPr txBox="1"/>
          <p:nvPr/>
        </p:nvSpPr>
        <p:spPr>
          <a:xfrm>
            <a:off x="1501327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39EB32-3104-6F21-B705-6E4AEFE34A3E}"/>
              </a:ext>
            </a:extLst>
          </p:cNvPr>
          <p:cNvSpPr txBox="1"/>
          <p:nvPr/>
        </p:nvSpPr>
        <p:spPr>
          <a:xfrm>
            <a:off x="218449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16FBFB-2435-ECEC-2A40-3D880EBC3C73}"/>
              </a:ext>
            </a:extLst>
          </p:cNvPr>
          <p:cNvSpPr txBox="1"/>
          <p:nvPr/>
        </p:nvSpPr>
        <p:spPr>
          <a:xfrm>
            <a:off x="2896849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6BBA98F-FC27-67CD-4A16-F7ACF2A3DAE9}"/>
              </a:ext>
            </a:extLst>
          </p:cNvPr>
          <p:cNvSpPr txBox="1"/>
          <p:nvPr/>
        </p:nvSpPr>
        <p:spPr>
          <a:xfrm>
            <a:off x="233492" y="4800462"/>
            <a:ext cx="418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(McNeish &amp; Wolf, 2020)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73FE3D2-2462-C5AA-4DC5-95104886FDCB}"/>
              </a:ext>
            </a:extLst>
          </p:cNvPr>
          <p:cNvSpPr/>
          <p:nvPr/>
        </p:nvSpPr>
        <p:spPr>
          <a:xfrm>
            <a:off x="6049537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C74F34A-D79C-3663-5FF3-D19589B11A4A}"/>
              </a:ext>
            </a:extLst>
          </p:cNvPr>
          <p:cNvSpPr/>
          <p:nvPr/>
        </p:nvSpPr>
        <p:spPr>
          <a:xfrm>
            <a:off x="7094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4C22DF1-3B35-1878-846F-D15F51391485}"/>
              </a:ext>
            </a:extLst>
          </p:cNvPr>
          <p:cNvSpPr/>
          <p:nvPr/>
        </p:nvSpPr>
        <p:spPr>
          <a:xfrm>
            <a:off x="8174283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95F93C8-DF6B-213D-6746-CCC1D0D4F146}"/>
              </a:ext>
            </a:extLst>
          </p:cNvPr>
          <p:cNvSpPr/>
          <p:nvPr/>
        </p:nvSpPr>
        <p:spPr>
          <a:xfrm>
            <a:off x="4974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D8A1C1B-792F-D983-CE56-B1232ED5DA34}"/>
              </a:ext>
            </a:extLst>
          </p:cNvPr>
          <p:cNvSpPr/>
          <p:nvPr/>
        </p:nvSpPr>
        <p:spPr>
          <a:xfrm>
            <a:off x="6271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B75E4D5-F0C6-51BD-EE5B-615CF6B78378}"/>
              </a:ext>
            </a:extLst>
          </p:cNvPr>
          <p:cNvCxnSpPr>
            <a:cxnSpLocks/>
            <a:stCxn id="39" idx="3"/>
            <a:endCxn id="38" idx="0"/>
          </p:cNvCxnSpPr>
          <p:nvPr/>
        </p:nvCxnSpPr>
        <p:spPr>
          <a:xfrm flipH="1">
            <a:off x="5448513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A5C0D2E-0727-8926-C9CC-E527C1D18732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486706" y="1937671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BE42907-3ED2-8AC5-E2CE-0E600208DE2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166571" y="1932975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7BF063D-B3B3-936E-E8D7-6931D3C9ED9C}"/>
              </a:ext>
            </a:extLst>
          </p:cNvPr>
          <p:cNvCxnSpPr>
            <a:cxnSpLocks/>
            <a:stCxn id="39" idx="5"/>
            <a:endCxn id="37" idx="0"/>
          </p:cNvCxnSpPr>
          <p:nvPr/>
        </p:nvCxnSpPr>
        <p:spPr>
          <a:xfrm>
            <a:off x="7623630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E895CE90-56CC-5000-84DF-C806EA07678C}"/>
              </a:ext>
            </a:extLst>
          </p:cNvPr>
          <p:cNvSpPr txBox="1"/>
          <p:nvPr/>
        </p:nvSpPr>
        <p:spPr>
          <a:xfrm>
            <a:off x="5586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7425799-7986-EF49-BC9E-B8360AEDF035}"/>
              </a:ext>
            </a:extLst>
          </p:cNvPr>
          <p:cNvSpPr txBox="1"/>
          <p:nvPr/>
        </p:nvSpPr>
        <p:spPr>
          <a:xfrm>
            <a:off x="6343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4BCFE18-EC96-3015-57CB-FF740A30E2F3}"/>
              </a:ext>
            </a:extLst>
          </p:cNvPr>
          <p:cNvSpPr txBox="1"/>
          <p:nvPr/>
        </p:nvSpPr>
        <p:spPr>
          <a:xfrm>
            <a:off x="7027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3E6219B-7A29-89E0-0521-1B3EDB63D7FE}"/>
              </a:ext>
            </a:extLst>
          </p:cNvPr>
          <p:cNvSpPr txBox="1"/>
          <p:nvPr/>
        </p:nvSpPr>
        <p:spPr>
          <a:xfrm>
            <a:off x="7739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F28C492-9207-A09E-2C7B-E8CC67327FAE}"/>
              </a:ext>
            </a:extLst>
          </p:cNvPr>
          <p:cNvSpPr txBox="1"/>
          <p:nvPr/>
        </p:nvSpPr>
        <p:spPr>
          <a:xfrm>
            <a:off x="5586937" y="4800462"/>
            <a:ext cx="751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Faktorscore: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 </a:t>
            </a:r>
            <a:r>
              <a:rPr lang="de-CH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Faktorladung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gewichteter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 aus allen Items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A80B904-2358-4F0A-2CCD-111537FA2CFC}"/>
              </a:ext>
            </a:extLst>
          </p:cNvPr>
          <p:cNvSpPr txBox="1"/>
          <p:nvPr/>
        </p:nvSpPr>
        <p:spPr>
          <a:xfrm>
            <a:off x="233492" y="5748564"/>
            <a:ext cx="714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Items werden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 gewichtet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Entspricht implizit</a:t>
            </a:r>
            <a:r>
              <a:rPr lang="de-CH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Annahme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gleicher (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std.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Faktorladungen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4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9EDC1-CEAA-A68C-6FD2-BDE73DDA0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6DE883FA-3F45-4B90-5DF4-B9F2F0AABAAD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7C2BEE9-E461-87FF-F988-6EB91C1F38A1}"/>
              </a:ext>
            </a:extLst>
          </p:cNvPr>
          <p:cNvSpPr txBox="1"/>
          <p:nvPr/>
        </p:nvSpPr>
        <p:spPr>
          <a:xfrm>
            <a:off x="1599424" y="548680"/>
            <a:ext cx="53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                                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F035A3B-D3D0-6243-6474-BFB1827853CF}"/>
              </a:ext>
            </a:extLst>
          </p:cNvPr>
          <p:cNvSpPr/>
          <p:nvPr/>
        </p:nvSpPr>
        <p:spPr>
          <a:xfrm>
            <a:off x="1206933" y="402251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A2F439-A009-9CC3-C125-37CEB9738104}"/>
              </a:ext>
            </a:extLst>
          </p:cNvPr>
          <p:cNvSpPr/>
          <p:nvPr/>
        </p:nvSpPr>
        <p:spPr>
          <a:xfrm>
            <a:off x="2251959" y="401782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057EF4-9FBF-4ED0-1A4C-5025676E6434}"/>
              </a:ext>
            </a:extLst>
          </p:cNvPr>
          <p:cNvSpPr/>
          <p:nvPr/>
        </p:nvSpPr>
        <p:spPr>
          <a:xfrm>
            <a:off x="3331679" y="401312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B08A47-C168-09EB-B420-D48B3DEF2738}"/>
              </a:ext>
            </a:extLst>
          </p:cNvPr>
          <p:cNvSpPr/>
          <p:nvPr/>
        </p:nvSpPr>
        <p:spPr>
          <a:xfrm>
            <a:off x="132030" y="402251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AA75193-A1CC-B6A1-12C7-9B4AADFE0B6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05909" y="198884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1577988-0736-796E-F613-C4A0C4A812F1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644102" y="1988840"/>
            <a:ext cx="3452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5F66AF3-A93E-B249-091D-F5FCE64E84F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323967" y="1988840"/>
            <a:ext cx="380494" cy="20289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28375AE-371B-FD90-5499-A7364BD2D84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81026" y="198884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86DFF1B-48C3-3C6B-87B8-6652BE68AD16}"/>
              </a:ext>
            </a:extLst>
          </p:cNvPr>
          <p:cNvSpPr txBox="1"/>
          <p:nvPr/>
        </p:nvSpPr>
        <p:spPr>
          <a:xfrm>
            <a:off x="74433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DF48F30-8FBB-8FFE-03E4-B5A223029A1E}"/>
              </a:ext>
            </a:extLst>
          </p:cNvPr>
          <p:cNvSpPr txBox="1"/>
          <p:nvPr/>
        </p:nvSpPr>
        <p:spPr>
          <a:xfrm>
            <a:off x="1501327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26BAF79-A925-7FDF-22A9-4888F16EE520}"/>
              </a:ext>
            </a:extLst>
          </p:cNvPr>
          <p:cNvSpPr txBox="1"/>
          <p:nvPr/>
        </p:nvSpPr>
        <p:spPr>
          <a:xfrm>
            <a:off x="218449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FE987B0-5D45-FF9F-7748-E68E1A304295}"/>
              </a:ext>
            </a:extLst>
          </p:cNvPr>
          <p:cNvSpPr txBox="1"/>
          <p:nvPr/>
        </p:nvSpPr>
        <p:spPr>
          <a:xfrm>
            <a:off x="2896849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71B08C-7B9E-3308-3FCD-4BD50E3F33AE}"/>
              </a:ext>
            </a:extLst>
          </p:cNvPr>
          <p:cNvSpPr txBox="1"/>
          <p:nvPr/>
        </p:nvSpPr>
        <p:spPr>
          <a:xfrm>
            <a:off x="233492" y="4800462"/>
            <a:ext cx="418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(McNeish &amp; Wolf, 2020)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5430906-2852-9907-B6B9-CD05C4FF4462}"/>
              </a:ext>
            </a:extLst>
          </p:cNvPr>
          <p:cNvSpPr txBox="1"/>
          <p:nvPr/>
        </p:nvSpPr>
        <p:spPr>
          <a:xfrm>
            <a:off x="233492" y="5748564"/>
            <a:ext cx="714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Items werden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 gewichtet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Entspricht implizit</a:t>
            </a:r>
            <a:r>
              <a:rPr lang="de-CH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Annahme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gleicher (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std.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Faktorladungen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80D823E-9D38-BA24-790A-E445D975BA0D}"/>
              </a:ext>
            </a:extLst>
          </p:cNvPr>
          <p:cNvSpPr txBox="1"/>
          <p:nvPr/>
        </p:nvSpPr>
        <p:spPr>
          <a:xfrm>
            <a:off x="3419872" y="133390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= 1*Item 1 + 1*Item 2 + 1*Item 3 + 1*Item 4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815284-232E-98E5-1C60-1F221229C62E}"/>
              </a:ext>
            </a:extLst>
          </p:cNvPr>
          <p:cNvSpPr txBox="1"/>
          <p:nvPr/>
        </p:nvSpPr>
        <p:spPr>
          <a:xfrm>
            <a:off x="3331679" y="1729710"/>
            <a:ext cx="642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Mittelwert = (1*Item 1 + 1*Item 2 + 1*Item 3 + 1*Item 4)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Anzahl Items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D630A0-7A1E-15DD-15F9-0DD21D2E2765}"/>
              </a:ext>
            </a:extLst>
          </p:cNvPr>
          <p:cNvSpPr txBox="1"/>
          <p:nvPr/>
        </p:nvSpPr>
        <p:spPr>
          <a:xfrm>
            <a:off x="4343337" y="2675242"/>
            <a:ext cx="48782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Summenscore entspricht der Annahme gleicher Faktorladungen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Diese Annahme ist überprüfbar mittels Faktorenanalyse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Empirisch hält die Annahme (fast) nie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Schlussfolgerung: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Anstatt </a:t>
            </a:r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Summenscores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/Mittelwerten sollten</a:t>
            </a:r>
          </a:p>
          <a:p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oder SEM verwendet werden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7345120-E63C-FDFB-CC36-460E58E6B35F}"/>
              </a:ext>
            </a:extLst>
          </p:cNvPr>
          <p:cNvSpPr txBox="1"/>
          <p:nvPr/>
        </p:nvSpPr>
        <p:spPr>
          <a:xfrm>
            <a:off x="4343337" y="568923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(IRT/Personenschätzer)</a:t>
            </a:r>
          </a:p>
        </p:txBody>
      </p:sp>
    </p:spTree>
    <p:extLst>
      <p:ext uri="{BB962C8B-B14F-4D97-AF65-F5344CB8AC3E}">
        <p14:creationId xmlns:p14="http://schemas.microsoft.com/office/powerpoint/2010/main" val="1251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6127B1-E30C-8CAA-51C9-3F85DFD2D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B8F1C5C5-19A9-0551-3E09-19D4FC4E0F21}"/>
              </a:ext>
            </a:extLst>
          </p:cNvPr>
          <p:cNvSpPr txBox="1"/>
          <p:nvPr/>
        </p:nvSpPr>
        <p:spPr>
          <a:xfrm>
            <a:off x="1599424" y="548680"/>
            <a:ext cx="53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denkt </a:t>
            </a:r>
            <a:r>
              <a:rPr lang="de-CH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ihr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CH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8C181BD-6E78-3EC1-F124-624CE9DA7025}"/>
              </a:ext>
            </a:extLst>
          </p:cNvPr>
          <p:cNvSpPr txBox="1"/>
          <p:nvPr/>
        </p:nvSpPr>
        <p:spPr>
          <a:xfrm>
            <a:off x="3483787" y="133853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Sollten wir anstatt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Summenscores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/Mittelwerte lieber generell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Struckturgleichungsmodellierung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/Item Response Theorie-Schätzer verwenden?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35C5FA-3DC8-2D66-7C29-67AA084D5383}"/>
              </a:ext>
            </a:extLst>
          </p:cNvPr>
          <p:cNvSpPr txBox="1"/>
          <p:nvPr/>
        </p:nvSpPr>
        <p:spPr>
          <a:xfrm>
            <a:off x="4343337" y="2675242"/>
            <a:ext cx="48782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Summenscore entspricht der Annahme gleicher Faktorladungen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Diese Annahme ist überprüfbar mittels Faktorenanalyse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Empirisch hält die Annahme (fast) nie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Schlussfolgerung: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Anstatt </a:t>
            </a:r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Summenscores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/Mittelwerten sollten</a:t>
            </a:r>
          </a:p>
          <a:p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oder SEM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6073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BB868D-FE1E-3C49-6AEC-416B8F75E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01A0505F-D80E-928E-B743-0376C0F46047}"/>
              </a:ext>
            </a:extLst>
          </p:cNvPr>
          <p:cNvSpPr txBox="1"/>
          <p:nvPr/>
        </p:nvSpPr>
        <p:spPr>
          <a:xfrm>
            <a:off x="1599424" y="548680"/>
            <a:ext cx="156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denk ich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F03D003-8D1C-E11C-026B-7F65AB98228E}"/>
              </a:ext>
            </a:extLst>
          </p:cNvPr>
          <p:cNvSpPr txBox="1"/>
          <p:nvPr/>
        </p:nvSpPr>
        <p:spPr>
          <a:xfrm>
            <a:off x="4343337" y="2675242"/>
            <a:ext cx="48782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Summenscore entspricht der Annahme gleicher Faktorladungen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Diese Annahme ist überprüfbar mittels Faktorenanalyse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Empirisch hält die Annahme (fast) nie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Schlussfolgerung: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Anstatt </a:t>
            </a:r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Summenscores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/Mittelwerten sollten</a:t>
            </a:r>
          </a:p>
          <a:p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oder SEM verwendet werden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A7D030F-8AF2-2B67-66F6-D18ED61221A4}"/>
              </a:ext>
            </a:extLst>
          </p:cNvPr>
          <p:cNvCxnSpPr>
            <a:cxnSpLocks/>
          </p:cNvCxnSpPr>
          <p:nvPr/>
        </p:nvCxnSpPr>
        <p:spPr>
          <a:xfrm>
            <a:off x="2843808" y="2564904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97797AE-05A0-0DC8-1DAC-8E4689D67A81}"/>
              </a:ext>
            </a:extLst>
          </p:cNvPr>
          <p:cNvSpPr txBox="1"/>
          <p:nvPr/>
        </p:nvSpPr>
        <p:spPr>
          <a:xfrm>
            <a:off x="1741077" y="23035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Nopinope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F2ECA3D-61F4-D998-CFB8-4972C3D55FAD}"/>
              </a:ext>
            </a:extLst>
          </p:cNvPr>
          <p:cNvCxnSpPr>
            <a:cxnSpLocks/>
          </p:cNvCxnSpPr>
          <p:nvPr/>
        </p:nvCxnSpPr>
        <p:spPr>
          <a:xfrm>
            <a:off x="2843808" y="4785448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A48DEC2-5F23-2DB7-A4CB-B04C9605FE22}"/>
              </a:ext>
            </a:extLst>
          </p:cNvPr>
          <p:cNvSpPr txBox="1"/>
          <p:nvPr/>
        </p:nvSpPr>
        <p:spPr>
          <a:xfrm>
            <a:off x="1799692" y="4524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Nope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2A513788-8AA5-AA9A-362F-693502081A31}"/>
              </a:ext>
            </a:extLst>
          </p:cNvPr>
          <p:cNvCxnSpPr>
            <a:cxnSpLocks/>
          </p:cNvCxnSpPr>
          <p:nvPr/>
        </p:nvCxnSpPr>
        <p:spPr>
          <a:xfrm>
            <a:off x="2843808" y="3446114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4E7DACB2-FD5E-0BE9-3FE1-68FE3F50BA18}"/>
              </a:ext>
            </a:extLst>
          </p:cNvPr>
          <p:cNvSpPr txBox="1"/>
          <p:nvPr/>
        </p:nvSpPr>
        <p:spPr>
          <a:xfrm>
            <a:off x="1799692" y="31847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Klaro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AE55DC2-5A2F-56B3-5049-891D85A45DE9}"/>
              </a:ext>
            </a:extLst>
          </p:cNvPr>
          <p:cNvCxnSpPr>
            <a:cxnSpLocks/>
          </p:cNvCxnSpPr>
          <p:nvPr/>
        </p:nvCxnSpPr>
        <p:spPr>
          <a:xfrm>
            <a:off x="2839903" y="4250283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58BA8D77-FAC5-524E-C25A-FBBF26D00600}"/>
              </a:ext>
            </a:extLst>
          </p:cNvPr>
          <p:cNvSpPr txBox="1"/>
          <p:nvPr/>
        </p:nvSpPr>
        <p:spPr>
          <a:xfrm>
            <a:off x="1795787" y="398896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Yes!</a:t>
            </a:r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6A25F166-3E74-6144-F5BA-1BFDE4A92A06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1741078" y="2488250"/>
            <a:ext cx="58615" cy="2220544"/>
          </a:xfrm>
          <a:prstGeom prst="curvedConnector3">
            <a:avLst>
              <a:gd name="adj1" fmla="val 490003"/>
            </a:avLst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933ED56-7FB3-CBBB-B1EF-605405850ED5}"/>
              </a:ext>
            </a:extLst>
          </p:cNvPr>
          <p:cNvSpPr txBox="1"/>
          <p:nvPr/>
        </p:nvSpPr>
        <p:spPr>
          <a:xfrm>
            <a:off x="463058" y="344285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endParaRPr lang="de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9686D-212F-5782-D5EB-4AB62B1A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6DF6A132-FAC5-E1F7-7FC1-5BF9A580E84C}"/>
              </a:ext>
            </a:extLst>
          </p:cNvPr>
          <p:cNvSpPr txBox="1"/>
          <p:nvPr/>
        </p:nvSpPr>
        <p:spPr>
          <a:xfrm>
            <a:off x="1599424" y="548680"/>
            <a:ext cx="156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sag ich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3201627" y="548680"/>
            <a:ext cx="4878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Summenscore entspricht der Annahme 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eines latenten Faktormodells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gleichen Faktorladungen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3768868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4813894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5893614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2693965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3990782" y="1953914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3167844" y="2691466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206037" y="2801767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5902" y="2797071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11" idx="5"/>
            <a:endCxn id="9" idx="0"/>
          </p:cNvCxnSpPr>
          <p:nvPr/>
        </p:nvCxnSpPr>
        <p:spPr>
          <a:xfrm>
            <a:off x="5342961" y="2691466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330626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4063262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474642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5458784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3662196" y="4210744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124" y="4197313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61113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0028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8585" y="3673156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489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669221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Feh-</a:t>
            </a:r>
            <a:r>
              <a:rPr lang="de-CH" dirty="0" err="1"/>
              <a:t>ler</a:t>
            </a:r>
            <a:endParaRPr lang="de-CH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3726727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Feh-</a:t>
            </a:r>
            <a:r>
              <a:rPr lang="de-CH" dirty="0" err="1"/>
              <a:t>ler</a:t>
            </a:r>
            <a:endParaRPr lang="de-CH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4767773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Feh-</a:t>
            </a:r>
            <a:r>
              <a:rPr lang="de-CH" dirty="0" err="1"/>
              <a:t>ler</a:t>
            </a:r>
            <a:endParaRPr lang="de-CH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5836134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Feh-</a:t>
            </a:r>
            <a:r>
              <a:rPr lang="de-CH" dirty="0" err="1"/>
              <a:t>ler</a:t>
            </a:r>
            <a:endParaRPr lang="de-CH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V="1">
            <a:off x="3143100" y="5301208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4210407" y="5281927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5254024" y="5301208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6300192" y="528695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4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FAD3D-26BC-7176-380A-4B170850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2B4C3BA8-353A-8F7C-658A-1B41E03300C0}"/>
              </a:ext>
            </a:extLst>
          </p:cNvPr>
          <p:cNvSpPr txBox="1"/>
          <p:nvPr/>
        </p:nvSpPr>
        <p:spPr>
          <a:xfrm>
            <a:off x="1599424" y="548680"/>
            <a:ext cx="156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sag ich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2DD2037-4CE8-1964-510C-C50E8FCAAF25}"/>
              </a:ext>
            </a:extLst>
          </p:cNvPr>
          <p:cNvSpPr txBox="1"/>
          <p:nvPr/>
        </p:nvSpPr>
        <p:spPr>
          <a:xfrm>
            <a:off x="3201627" y="548680"/>
            <a:ext cx="4878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Summenscore entspricht der Annahme 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eines </a:t>
            </a:r>
            <a:r>
              <a:rPr lang="de-CH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Kompositmodells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gleichen Faktorladungen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3768868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4813894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5893614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2693965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3990782" y="1953914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10" idx="0"/>
            <a:endCxn id="11" idx="3"/>
          </p:cNvCxnSpPr>
          <p:nvPr/>
        </p:nvCxnSpPr>
        <p:spPr>
          <a:xfrm flipV="1">
            <a:off x="3167844" y="2691466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206037" y="2818010"/>
            <a:ext cx="293955" cy="1907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76056" y="2818010"/>
            <a:ext cx="190340" cy="19024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9" idx="0"/>
            <a:endCxn id="11" idx="5"/>
          </p:cNvCxnSpPr>
          <p:nvPr/>
        </p:nvCxnSpPr>
        <p:spPr>
          <a:xfrm flipH="1" flipV="1">
            <a:off x="5342961" y="2691466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330626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4063262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474642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5458784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3662196" y="4210744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124" y="4197313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61113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0028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8585" y="3673156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489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5B20C35A-C55B-6BB1-9C09-8FCB93B54304}"/>
              </a:ext>
            </a:extLst>
          </p:cNvPr>
          <p:cNvSpPr txBox="1"/>
          <p:nvPr/>
        </p:nvSpPr>
        <p:spPr>
          <a:xfrm>
            <a:off x="1599424" y="548680"/>
            <a:ext cx="156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sag ich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E14BE40-2DC4-1ECD-0996-F6689B0F2050}"/>
              </a:ext>
            </a:extLst>
          </p:cNvPr>
          <p:cNvSpPr txBox="1"/>
          <p:nvPr/>
        </p:nvSpPr>
        <p:spPr>
          <a:xfrm>
            <a:off x="3201627" y="548680"/>
            <a:ext cx="4878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Summenscore entspricht der Annahme 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eines Netzwerkmodells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gleichen Partialkorrelationen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3768868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4813894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5893614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2693965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3505120" y="4054913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4206036" y="405619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5051105" y="411334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5884734" y="4095820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i="1" baseline="-25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3662196" y="4210744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124" y="4197313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61113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0028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8585" y="3673156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489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2475641" y="5308707"/>
            <a:ext cx="286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bin gern im Zentrum der Aufmerk-</a:t>
            </a:r>
          </a:p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samkeit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3891122" y="5474251"/>
            <a:ext cx="98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mag Parties</a:t>
            </a:r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4524037" y="5308707"/>
            <a:ext cx="1527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bin gerne unter Leuten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5179110" y="5478914"/>
            <a:ext cx="2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lerne gerne viele neue Leute kennen</a:t>
            </a:r>
          </a:p>
        </p:txBody>
      </p:sp>
    </p:spTree>
    <p:extLst>
      <p:ext uri="{BB962C8B-B14F-4D97-AF65-F5344CB8AC3E}">
        <p14:creationId xmlns:p14="http://schemas.microsoft.com/office/powerpoint/2010/main" val="389484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1256554" y="1951643"/>
            <a:ext cx="365867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model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034225" y="4408152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1817993" y="4404630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2627785" y="4401108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228046" y="4408152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200659" y="2329730"/>
            <a:ext cx="1188132" cy="6480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583457" y="2882893"/>
            <a:ext cx="791201" cy="15252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362102" y="2965620"/>
            <a:ext cx="230219" cy="14425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871999" y="2962098"/>
            <a:ext cx="285371" cy="14425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214795" y="2882893"/>
            <a:ext cx="725290" cy="15182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687274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255019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1767394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2301661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954220" y="4022353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416" y="4012280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8408" y="4015034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50094" y="3622956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9012" y="3619162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690" y="3229838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09488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002618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1783402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2584673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564898" y="4840200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365378" y="4825739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148091" y="4840200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2932717" y="4829507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4190046" y="4401108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4973814" y="4397586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5783605" y="4394064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3383867" y="4401108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4356480" y="2322686"/>
            <a:ext cx="1188132" cy="6480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Kompo-sit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3739278" y="2875849"/>
            <a:ext cx="791201" cy="15252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517923" y="2970757"/>
            <a:ext cx="220466" cy="1430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5170436" y="2970757"/>
            <a:ext cx="142755" cy="14268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56" idx="0"/>
            <a:endCxn id="58" idx="5"/>
          </p:cNvCxnSpPr>
          <p:nvPr/>
        </p:nvCxnSpPr>
        <p:spPr>
          <a:xfrm flipH="1" flipV="1">
            <a:off x="5370615" y="2875849"/>
            <a:ext cx="725290" cy="15182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3843095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4410840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4923215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5457482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4110041" y="4015309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5237" y="4005236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4228" y="4007990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5915" y="3615912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4832" y="3612118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5510" y="3222794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4153683" y="2000542"/>
            <a:ext cx="235354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Kompositmodell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6622041" y="2689535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7405810" y="2686013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8215601" y="2682491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5815863" y="2689535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6424229" y="2186862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6949916" y="2187826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7583718" y="2230688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8208940" y="2217542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6542036" y="2303736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232" y="2293663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16224" y="2296417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37910" y="1904339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6828" y="1900545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506" y="1511221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5652120" y="3127208"/>
            <a:ext cx="214673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07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6713732" y="3251365"/>
            <a:ext cx="741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accelerating vehicle</a:t>
            </a:r>
          </a:p>
        </p:txBody>
      </p:sp>
      <p:sp>
        <p:nvSpPr>
          <p:cNvPr id="108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7188418" y="3127208"/>
            <a:ext cx="114588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09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7679722" y="3254863"/>
            <a:ext cx="1659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675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6786246" y="1991396"/>
            <a:ext cx="365867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Netzwerkmodell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2611047" y="1425069"/>
            <a:ext cx="572325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Empirisch (fast) nicht unterscheidbar </a:t>
            </a:r>
            <a:r>
              <a:rPr lang="de-CH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(Edelsbrunner, 2022 für Referenzen)</a:t>
            </a:r>
          </a:p>
        </p:txBody>
      </p:sp>
    </p:spTree>
    <p:extLst>
      <p:ext uri="{BB962C8B-B14F-4D97-AF65-F5344CB8AC3E}">
        <p14:creationId xmlns:p14="http://schemas.microsoft.com/office/powerpoint/2010/main" val="2192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1256554" y="1951643"/>
            <a:ext cx="212731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Faktormodell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034225" y="4408152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1817993" y="4404630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2627785" y="4401108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228046" y="4408152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200659" y="2329730"/>
            <a:ext cx="1188132" cy="6480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583457" y="2882893"/>
            <a:ext cx="791201" cy="15252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362102" y="2965620"/>
            <a:ext cx="230219" cy="14425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871999" y="2962098"/>
            <a:ext cx="285371" cy="14425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214795" y="2882893"/>
            <a:ext cx="725290" cy="15182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687274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255019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1767394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2301661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954220" y="4022353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416" y="4012280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8408" y="4015034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50094" y="3622956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9012" y="3619162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690" y="3229838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09488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002618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1783402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2584673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564898" y="4840200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365378" y="4825739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148091" y="4840200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2932717" y="4829507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4190046" y="4401108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4973814" y="4397586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5783605" y="4394064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3383867" y="4401108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4356480" y="2322686"/>
            <a:ext cx="1188132" cy="6480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Compo-site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3739278" y="2875849"/>
            <a:ext cx="791201" cy="15252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517923" y="2970757"/>
            <a:ext cx="220466" cy="1430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5170436" y="2970757"/>
            <a:ext cx="142755" cy="14268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56" idx="0"/>
            <a:endCxn id="58" idx="5"/>
          </p:cNvCxnSpPr>
          <p:nvPr/>
        </p:nvCxnSpPr>
        <p:spPr>
          <a:xfrm flipH="1" flipV="1">
            <a:off x="5370615" y="2875849"/>
            <a:ext cx="725290" cy="15182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3843095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4410840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4923215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5457482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4110041" y="4015309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5237" y="4005236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4228" y="4007990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5915" y="3615912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4832" y="3612118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5510" y="3222794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4153684" y="2000542"/>
            <a:ext cx="253302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Kompositmodell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6622041" y="2689535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7405810" y="2686013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8215601" y="2682491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5815863" y="2689535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6424229" y="2186862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6949916" y="2187826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7583718" y="2230688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8208940" y="2217542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6542036" y="2303736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232" y="2293663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16224" y="2296417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37910" y="1904339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6828" y="1900545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506" y="1511221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5652120" y="3127208"/>
            <a:ext cx="214673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07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6713732" y="3251365"/>
            <a:ext cx="741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accelerating vehicle</a:t>
            </a:r>
          </a:p>
        </p:txBody>
      </p:sp>
      <p:sp>
        <p:nvSpPr>
          <p:cNvPr id="108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7188418" y="3127208"/>
            <a:ext cx="114588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09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7679722" y="3254863"/>
            <a:ext cx="1659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675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6786246" y="1991396"/>
            <a:ext cx="365867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Netzwerkmodell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2611047" y="1425069"/>
            <a:ext cx="572325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Theoretische Unterscheidung möglich </a:t>
            </a:r>
            <a:r>
              <a:rPr lang="de-CH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(Edelsbrunner, 2022)</a:t>
            </a:r>
          </a:p>
        </p:txBody>
      </p:sp>
    </p:spTree>
    <p:extLst>
      <p:ext uri="{BB962C8B-B14F-4D97-AF65-F5344CB8AC3E}">
        <p14:creationId xmlns:p14="http://schemas.microsoft.com/office/powerpoint/2010/main" val="73633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1256554" y="1951643"/>
            <a:ext cx="365867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Faktormodell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034225" y="4408152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1817993" y="4404630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2627785" y="4401108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228046" y="4408152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200659" y="2329730"/>
            <a:ext cx="1188132" cy="6480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583457" y="2882893"/>
            <a:ext cx="791201" cy="15252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362102" y="2965620"/>
            <a:ext cx="230219" cy="14425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871999" y="2962098"/>
            <a:ext cx="285371" cy="14425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214795" y="2882893"/>
            <a:ext cx="725290" cy="15182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687274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255019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1767394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2301661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954220" y="4022353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416" y="4012280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8408" y="4015034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50094" y="3622956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9012" y="3619162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690" y="3229838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09488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002618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1783402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2584673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564898" y="4840200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365378" y="4825739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148091" y="4840200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2932717" y="4829507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4190046" y="4401108"/>
            <a:ext cx="655753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4973814" y="4397586"/>
            <a:ext cx="678753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5783605" y="4394064"/>
            <a:ext cx="624599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3383867" y="4401108"/>
            <a:ext cx="710819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4356480" y="2322686"/>
            <a:ext cx="1188132" cy="64807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Compo-site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3739278" y="2875849"/>
            <a:ext cx="791201" cy="15252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517923" y="2970757"/>
            <a:ext cx="220466" cy="14303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5170436" y="2970757"/>
            <a:ext cx="142755" cy="14268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56" idx="0"/>
            <a:endCxn id="58" idx="5"/>
          </p:cNvCxnSpPr>
          <p:nvPr/>
        </p:nvCxnSpPr>
        <p:spPr>
          <a:xfrm flipH="1" flipV="1">
            <a:off x="5370615" y="2875849"/>
            <a:ext cx="725290" cy="151821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3843095" y="3399283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4410840" y="3399283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4923215" y="3399283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5457482" y="3399283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4110041" y="4015309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5237" y="4005236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4228" y="4007990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5915" y="3615912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4832" y="3612118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5510" y="3222794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4153683" y="2000542"/>
            <a:ext cx="3658677" cy="3000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 model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6622041" y="2689535"/>
            <a:ext cx="655753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7405810" y="2686013"/>
            <a:ext cx="678753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8215601" y="2682491"/>
            <a:ext cx="624599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5815863" y="2689535"/>
            <a:ext cx="710819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6424229" y="2186862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6949916" y="2187826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7583718" y="2230688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8208940" y="2217542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6542036" y="2303736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232" y="2293663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16224" y="2296417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37910" y="1904339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6828" y="1900545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506" y="1511221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5652120" y="3127208"/>
            <a:ext cx="214673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07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6713732" y="3251365"/>
            <a:ext cx="741050" cy="4039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accerlating vehicle</a:t>
            </a:r>
          </a:p>
        </p:txBody>
      </p:sp>
      <p:sp>
        <p:nvSpPr>
          <p:cNvPr id="108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7188418" y="3127208"/>
            <a:ext cx="1145885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09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7679722" y="3254863"/>
            <a:ext cx="165924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675" i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6786246" y="1991396"/>
            <a:ext cx="365867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2611047" y="1425069"/>
            <a:ext cx="622915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Korrekt wenn die Items </a:t>
            </a: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austauschbare Indikatoren 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desselben Konstruktes sind</a:t>
            </a:r>
            <a:endParaRPr lang="de-CH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8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18C2DD-D9F2-0A55-9139-2FBB9D57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342CA89-BCA0-E1FB-441D-8BAC1DF84B5B}"/>
              </a:ext>
            </a:extLst>
          </p:cNvPr>
          <p:cNvSpPr txBox="1"/>
          <p:nvPr/>
        </p:nvSpPr>
        <p:spPr>
          <a:xfrm>
            <a:off x="2681790" y="3266982"/>
            <a:ext cx="51030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Mechanics Conceptual Understanding Test </a:t>
            </a:r>
            <a:r>
              <a:rPr lang="de-CH" sz="9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(Hofer, 2015)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960541"/>
            <a:ext cx="3919096" cy="21513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037" y="960541"/>
            <a:ext cx="3882479" cy="215139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9"/>
          <a:stretch/>
        </p:blipFill>
        <p:spPr>
          <a:xfrm>
            <a:off x="4896037" y="3645025"/>
            <a:ext cx="3882479" cy="221244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01"/>
          <a:stretch/>
        </p:blipFill>
        <p:spPr>
          <a:xfrm>
            <a:off x="305525" y="3645024"/>
            <a:ext cx="3917893" cy="22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1256554" y="1951642"/>
            <a:ext cx="1425236" cy="3000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model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034225" y="4408152"/>
            <a:ext cx="655753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1817993" y="4404630"/>
            <a:ext cx="678753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2627785" y="4401108"/>
            <a:ext cx="624599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228046" y="4408152"/>
            <a:ext cx="710819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200659" y="2329730"/>
            <a:ext cx="1188132" cy="64807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Factor-score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583457" y="2882893"/>
            <a:ext cx="791201" cy="15252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362102" y="2965620"/>
            <a:ext cx="230219" cy="14425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871999" y="2962098"/>
            <a:ext cx="285371" cy="14425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214795" y="2882893"/>
            <a:ext cx="725290" cy="151821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687274" y="3406327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255019" y="3406327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1767394" y="3406327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2301661" y="3406327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954220" y="4022353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416" y="4012280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8408" y="4015034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50094" y="3622956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9012" y="3619162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690" y="3229838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09488" y="5106720"/>
            <a:ext cx="710819" cy="43204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Error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002618" y="5106720"/>
            <a:ext cx="710819" cy="43204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Error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1783402" y="5106720"/>
            <a:ext cx="710819" cy="43204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Error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2584673" y="5106720"/>
            <a:ext cx="710819" cy="43204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Error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564898" y="4840200"/>
            <a:ext cx="18558" cy="2665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365378" y="4825739"/>
            <a:ext cx="18558" cy="2665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148091" y="4840200"/>
            <a:ext cx="18558" cy="2665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2932717" y="4829507"/>
            <a:ext cx="18558" cy="2665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6622041" y="2689535"/>
            <a:ext cx="655753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7405810" y="2686013"/>
            <a:ext cx="678753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8215601" y="2682491"/>
            <a:ext cx="624599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5815863" y="2689535"/>
            <a:ext cx="710819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6424229" y="2186862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6949916" y="2187826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7583718" y="2230688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8208940" y="2217542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6542036" y="2303736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232" y="2293663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16224" y="2296417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37910" y="1904339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6828" y="1900545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506" y="1511221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5652120" y="3127208"/>
            <a:ext cx="214673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07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6713732" y="3251365"/>
            <a:ext cx="741050" cy="4039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accerlating vehicle</a:t>
            </a:r>
          </a:p>
        </p:txBody>
      </p:sp>
      <p:sp>
        <p:nvSpPr>
          <p:cNvPr id="108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7188418" y="3127208"/>
            <a:ext cx="1145885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09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7679722" y="3254863"/>
            <a:ext cx="165924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675" i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6786246" y="1991396"/>
            <a:ext cx="365867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2611047" y="1425069"/>
            <a:ext cx="572325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Korrekt wenn </a:t>
            </a: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jedes Item einen wichtigen Teil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Konstruktes beisteuert</a:t>
            </a:r>
            <a:endParaRPr lang="de-CH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3969652" y="4401108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4753421" y="4397586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5563212" y="4394064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3163474" y="4401108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4136087" y="2322686"/>
            <a:ext cx="1188132" cy="6480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Kompo-sit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77" idx="0"/>
            <a:endCxn id="78" idx="3"/>
          </p:cNvCxnSpPr>
          <p:nvPr/>
        </p:nvCxnSpPr>
        <p:spPr>
          <a:xfrm flipV="1">
            <a:off x="3518884" y="2875849"/>
            <a:ext cx="791201" cy="15252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4297529" y="2970757"/>
            <a:ext cx="220466" cy="1430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4950042" y="2970757"/>
            <a:ext cx="142755" cy="14268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76" idx="0"/>
            <a:endCxn id="78" idx="5"/>
          </p:cNvCxnSpPr>
          <p:nvPr/>
        </p:nvCxnSpPr>
        <p:spPr>
          <a:xfrm flipH="1" flipV="1">
            <a:off x="5150222" y="2875849"/>
            <a:ext cx="725290" cy="15182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3622701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4190447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4702821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5237088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3889647" y="4015309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74843" y="4005236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63835" y="4007990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5521" y="3615912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64439" y="3612118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75117" y="3222794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9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1256554" y="1951642"/>
            <a:ext cx="1425236" cy="3000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model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034225" y="4408152"/>
            <a:ext cx="655753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1817993" y="4404630"/>
            <a:ext cx="678753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2627785" y="4401108"/>
            <a:ext cx="624599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228046" y="4408152"/>
            <a:ext cx="710819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200659" y="2329730"/>
            <a:ext cx="1188132" cy="64807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Factor-score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583457" y="2882893"/>
            <a:ext cx="791201" cy="15252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362102" y="2965620"/>
            <a:ext cx="230219" cy="14425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871999" y="2962098"/>
            <a:ext cx="285371" cy="14425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214795" y="2882893"/>
            <a:ext cx="725290" cy="151821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687274" y="3406327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255019" y="3406327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1767394" y="3406327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2301661" y="3406327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954220" y="4022353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416" y="4012280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8408" y="4015034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50094" y="3622956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9012" y="3619162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690" y="3229838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09488" y="5106720"/>
            <a:ext cx="710819" cy="43204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Error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002618" y="5106720"/>
            <a:ext cx="710819" cy="43204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Error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1783402" y="5106720"/>
            <a:ext cx="710819" cy="43204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Error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2584673" y="5106720"/>
            <a:ext cx="710819" cy="43204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Error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564898" y="4840200"/>
            <a:ext cx="18558" cy="2665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365378" y="4825739"/>
            <a:ext cx="18558" cy="2665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148091" y="4840200"/>
            <a:ext cx="18558" cy="2665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2932717" y="4829507"/>
            <a:ext cx="18558" cy="2665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6786246" y="1991396"/>
            <a:ext cx="195696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model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2611047" y="1425069"/>
            <a:ext cx="572325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Korrekt wenn die </a:t>
            </a: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unterschiedlichen Teile 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Konstruktes </a:t>
            </a: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interagieren</a:t>
            </a:r>
            <a:endParaRPr lang="de-CH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4190046" y="4401108"/>
            <a:ext cx="655753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4973814" y="4397586"/>
            <a:ext cx="678753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5783605" y="4394064"/>
            <a:ext cx="624599" cy="42852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3383867" y="4401108"/>
            <a:ext cx="710819" cy="43204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4356480" y="2322686"/>
            <a:ext cx="1188132" cy="648072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Compo-site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72" idx="0"/>
            <a:endCxn id="73" idx="3"/>
          </p:cNvCxnSpPr>
          <p:nvPr/>
        </p:nvCxnSpPr>
        <p:spPr>
          <a:xfrm flipV="1">
            <a:off x="3739278" y="2875849"/>
            <a:ext cx="791201" cy="15252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517923" y="2970757"/>
            <a:ext cx="220466" cy="14303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5170436" y="2970757"/>
            <a:ext cx="142755" cy="14268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71" idx="0"/>
            <a:endCxn id="73" idx="5"/>
          </p:cNvCxnSpPr>
          <p:nvPr/>
        </p:nvCxnSpPr>
        <p:spPr>
          <a:xfrm flipH="1" flipV="1">
            <a:off x="5370615" y="2875849"/>
            <a:ext cx="725290" cy="151821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3843095" y="3399283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4410840" y="3399283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4923215" y="3399283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5457482" y="3399283"/>
            <a:ext cx="534267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l-GR" sz="13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4110041" y="4015309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5237" y="4005236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4228" y="4007990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5915" y="3615912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4832" y="3612118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5510" y="3222794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4153683" y="2000542"/>
            <a:ext cx="3658677" cy="3000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685800"/>
            <a:r>
              <a:rPr lang="de-CH" sz="135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 model</a:t>
            </a:r>
            <a:endParaRPr lang="de-CH" sz="135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6622041" y="2689535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7405810" y="2686013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8215601" y="2682491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5815863" y="2689535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6424229" y="2186862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6949916" y="2187826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7583718" y="2230688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8208940" y="2217542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6542036" y="2303736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232" y="2293663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16224" y="2296417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37910" y="1904339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6828" y="1900545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506" y="1511221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5652120" y="3127208"/>
            <a:ext cx="214673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43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6713732" y="3251365"/>
            <a:ext cx="741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accelerating vehicle</a:t>
            </a:r>
          </a:p>
        </p:txBody>
      </p:sp>
      <p:sp>
        <p:nvSpPr>
          <p:cNvPr id="144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7188418" y="3127208"/>
            <a:ext cx="114588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45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7679722" y="3254863"/>
            <a:ext cx="1659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675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6786246" y="1970838"/>
            <a:ext cx="365867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Netzwerkmodell</a:t>
            </a:r>
          </a:p>
        </p:txBody>
      </p:sp>
    </p:spTree>
    <p:extLst>
      <p:ext uri="{BB962C8B-B14F-4D97-AF65-F5344CB8AC3E}">
        <p14:creationId xmlns:p14="http://schemas.microsoft.com/office/powerpoint/2010/main" val="97889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6C2EF8DF-BB96-1C45-DAEB-1F260CEFA31B}"/>
              </a:ext>
            </a:extLst>
          </p:cNvPr>
          <p:cNvSpPr/>
          <p:nvPr/>
        </p:nvSpPr>
        <p:spPr>
          <a:xfrm>
            <a:off x="1034225" y="4408152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D6EAE4B-9F26-8A04-8B3F-0E5DB04C5394}"/>
              </a:ext>
            </a:extLst>
          </p:cNvPr>
          <p:cNvSpPr/>
          <p:nvPr/>
        </p:nvSpPr>
        <p:spPr>
          <a:xfrm>
            <a:off x="1817993" y="4404630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5520F76-47F7-DC50-8258-253CAC503D5D}"/>
              </a:ext>
            </a:extLst>
          </p:cNvPr>
          <p:cNvSpPr/>
          <p:nvPr/>
        </p:nvSpPr>
        <p:spPr>
          <a:xfrm>
            <a:off x="2627785" y="4401108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F0F24A0-1F6D-26AD-F337-85520F16DA81}"/>
              </a:ext>
            </a:extLst>
          </p:cNvPr>
          <p:cNvSpPr/>
          <p:nvPr/>
        </p:nvSpPr>
        <p:spPr>
          <a:xfrm>
            <a:off x="228046" y="4408152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7D04C06-C189-6C3B-FFA8-AB2E99D6C285}"/>
              </a:ext>
            </a:extLst>
          </p:cNvPr>
          <p:cNvSpPr/>
          <p:nvPr/>
        </p:nvSpPr>
        <p:spPr>
          <a:xfrm>
            <a:off x="1200659" y="2329730"/>
            <a:ext cx="1188132" cy="6480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Factor-score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BFB9EA7-A483-9B72-479D-BB2757D401F1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583457" y="2882893"/>
            <a:ext cx="791201" cy="15252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B4086C0-9752-4E90-7EE8-0A5D4E2DEC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362102" y="2965620"/>
            <a:ext cx="230219" cy="14425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A5E3B0E-A55F-F72E-6332-8D73752D718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871999" y="2962098"/>
            <a:ext cx="285371" cy="14425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48C2375-F8EE-FADB-93F8-5716629E8AA1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2214795" y="2882893"/>
            <a:ext cx="725290" cy="15182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7E40ED2A-662B-11E3-3593-C9E147922239}"/>
              </a:ext>
            </a:extLst>
          </p:cNvPr>
          <p:cNvSpPr txBox="1"/>
          <p:nvPr/>
        </p:nvSpPr>
        <p:spPr>
          <a:xfrm>
            <a:off x="687274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EA4BBB9-96EA-CC29-E615-9C5B28197B2A}"/>
              </a:ext>
            </a:extLst>
          </p:cNvPr>
          <p:cNvSpPr txBox="1"/>
          <p:nvPr/>
        </p:nvSpPr>
        <p:spPr>
          <a:xfrm>
            <a:off x="1255019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A45A58-D063-FFC7-E24A-4FC98E373D17}"/>
              </a:ext>
            </a:extLst>
          </p:cNvPr>
          <p:cNvSpPr txBox="1"/>
          <p:nvPr/>
        </p:nvSpPr>
        <p:spPr>
          <a:xfrm>
            <a:off x="1767394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EBB7333-B64B-1497-07FE-6B2E834FBC03}"/>
              </a:ext>
            </a:extLst>
          </p:cNvPr>
          <p:cNvSpPr txBox="1"/>
          <p:nvPr/>
        </p:nvSpPr>
        <p:spPr>
          <a:xfrm>
            <a:off x="2301661" y="3406327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sz="1350" baseline="-25000" dirty="0">
                <a:solidFill>
                  <a:srgbClr val="F7964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0" name="Verbinder: gekrümmt 19">
            <a:extLst>
              <a:ext uri="{FF2B5EF4-FFF2-40B4-BE49-F238E27FC236}">
                <a16:creationId xmlns:a16="http://schemas.microsoft.com/office/drawing/2014/main" id="{068789A1-997C-8428-EB5B-1F0CDC94F233}"/>
              </a:ext>
            </a:extLst>
          </p:cNvPr>
          <p:cNvCxnSpPr/>
          <p:nvPr/>
        </p:nvCxnSpPr>
        <p:spPr>
          <a:xfrm rot="5400000" flipH="1" flipV="1">
            <a:off x="954220" y="4022353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20">
            <a:extLst>
              <a:ext uri="{FF2B5EF4-FFF2-40B4-BE49-F238E27FC236}">
                <a16:creationId xmlns:a16="http://schemas.microsoft.com/office/drawing/2014/main" id="{D2C7F678-6D9C-BEAD-874F-A66E652325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416" y="4012280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21">
            <a:extLst>
              <a:ext uri="{FF2B5EF4-FFF2-40B4-BE49-F238E27FC236}">
                <a16:creationId xmlns:a16="http://schemas.microsoft.com/office/drawing/2014/main" id="{96A4518E-B85C-5BB9-5B9B-0B68A36C1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8408" y="4015034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krümmt 22">
            <a:extLst>
              <a:ext uri="{FF2B5EF4-FFF2-40B4-BE49-F238E27FC236}">
                <a16:creationId xmlns:a16="http://schemas.microsoft.com/office/drawing/2014/main" id="{ADED3654-CF94-BF46-1BE9-CE4C9D52F0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50094" y="3622956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krümmt 23">
            <a:extLst>
              <a:ext uri="{FF2B5EF4-FFF2-40B4-BE49-F238E27FC236}">
                <a16:creationId xmlns:a16="http://schemas.microsoft.com/office/drawing/2014/main" id="{B458345D-C9F3-5177-E55F-FC677035FF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9012" y="3619162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krümmt 24">
            <a:extLst>
              <a:ext uri="{FF2B5EF4-FFF2-40B4-BE49-F238E27FC236}">
                <a16:creationId xmlns:a16="http://schemas.microsoft.com/office/drawing/2014/main" id="{9F75BF5C-5231-EAC1-D1ED-38D7EADD34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39690" y="3229838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4A7FB98C-90F9-63B9-58C6-1C9B9F90F6CC}"/>
              </a:ext>
            </a:extLst>
          </p:cNvPr>
          <p:cNvSpPr/>
          <p:nvPr/>
        </p:nvSpPr>
        <p:spPr>
          <a:xfrm>
            <a:off x="209488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C359D3E-7C3E-1D0C-E878-6435DB8F40C5}"/>
              </a:ext>
            </a:extLst>
          </p:cNvPr>
          <p:cNvSpPr/>
          <p:nvPr/>
        </p:nvSpPr>
        <p:spPr>
          <a:xfrm>
            <a:off x="1002618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19F5914-355D-5F2E-2004-ACA3DA4387A9}"/>
              </a:ext>
            </a:extLst>
          </p:cNvPr>
          <p:cNvSpPr/>
          <p:nvPr/>
        </p:nvSpPr>
        <p:spPr>
          <a:xfrm>
            <a:off x="1783402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BC1B7B9-5B73-836F-B902-04C191F3F6A0}"/>
              </a:ext>
            </a:extLst>
          </p:cNvPr>
          <p:cNvSpPr/>
          <p:nvPr/>
        </p:nvSpPr>
        <p:spPr>
          <a:xfrm>
            <a:off x="2584673" y="5106720"/>
            <a:ext cx="710819" cy="4320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>
                <a:solidFill>
                  <a:prstClr val="white"/>
                </a:solidFill>
                <a:latin typeface="Calibri"/>
              </a:rPr>
              <a:t>Error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C682C2F-F088-AC6C-7E98-B6DD27BD1BCE}"/>
              </a:ext>
            </a:extLst>
          </p:cNvPr>
          <p:cNvCxnSpPr>
            <a:stCxn id="46" idx="0"/>
            <a:endCxn id="30" idx="2"/>
          </p:cNvCxnSpPr>
          <p:nvPr/>
        </p:nvCxnSpPr>
        <p:spPr>
          <a:xfrm flipV="1">
            <a:off x="564898" y="4840200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09A7A3-5549-D5C8-78A0-3A2A4BF55ADC}"/>
              </a:ext>
            </a:extLst>
          </p:cNvPr>
          <p:cNvCxnSpPr/>
          <p:nvPr/>
        </p:nvCxnSpPr>
        <p:spPr>
          <a:xfrm flipV="1">
            <a:off x="1365378" y="4825739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1960B347-1228-3B21-65E3-3A4740395724}"/>
              </a:ext>
            </a:extLst>
          </p:cNvPr>
          <p:cNvCxnSpPr/>
          <p:nvPr/>
        </p:nvCxnSpPr>
        <p:spPr>
          <a:xfrm flipV="1">
            <a:off x="2148091" y="4840200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0A82A90-5994-2EBB-CC00-7C3840D7CD88}"/>
              </a:ext>
            </a:extLst>
          </p:cNvPr>
          <p:cNvCxnSpPr/>
          <p:nvPr/>
        </p:nvCxnSpPr>
        <p:spPr>
          <a:xfrm flipV="1">
            <a:off x="2932717" y="4829507"/>
            <a:ext cx="18558" cy="266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50841D6-46A4-CCCF-B98F-773794D2CE9E}"/>
              </a:ext>
            </a:extLst>
          </p:cNvPr>
          <p:cNvSpPr/>
          <p:nvPr/>
        </p:nvSpPr>
        <p:spPr>
          <a:xfrm>
            <a:off x="4190046" y="4401108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898554-E17F-F6CA-4007-672548E10FC8}"/>
              </a:ext>
            </a:extLst>
          </p:cNvPr>
          <p:cNvSpPr/>
          <p:nvPr/>
        </p:nvSpPr>
        <p:spPr>
          <a:xfrm>
            <a:off x="4973814" y="4397586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05CD4BC-4E46-1D53-E321-5CA871291875}"/>
              </a:ext>
            </a:extLst>
          </p:cNvPr>
          <p:cNvSpPr/>
          <p:nvPr/>
        </p:nvSpPr>
        <p:spPr>
          <a:xfrm>
            <a:off x="5783605" y="4394064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8E905DD-816D-21CF-81CF-4CA3B46D00DC}"/>
              </a:ext>
            </a:extLst>
          </p:cNvPr>
          <p:cNvSpPr/>
          <p:nvPr/>
        </p:nvSpPr>
        <p:spPr>
          <a:xfrm>
            <a:off x="3383867" y="4401108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96516C8-993C-0742-CB01-7A6987BB215F}"/>
              </a:ext>
            </a:extLst>
          </p:cNvPr>
          <p:cNvSpPr/>
          <p:nvPr/>
        </p:nvSpPr>
        <p:spPr>
          <a:xfrm>
            <a:off x="4356480" y="2322686"/>
            <a:ext cx="1188132" cy="6480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Compo-site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0C7FF88-D9A0-566E-752E-1B6C06CF70C0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3739278" y="2875849"/>
            <a:ext cx="791201" cy="15252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7907C3D-10E2-8E5E-1160-C57D6E9B25AD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517923" y="2970757"/>
            <a:ext cx="220466" cy="1430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88A51A-9282-DC79-4C0A-C25C5041E103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5170436" y="2970757"/>
            <a:ext cx="142755" cy="14268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0DFED36-A8E9-2110-A132-07CA8CB7BF97}"/>
              </a:ext>
            </a:extLst>
          </p:cNvPr>
          <p:cNvCxnSpPr>
            <a:cxnSpLocks/>
            <a:stCxn id="56" idx="0"/>
            <a:endCxn id="58" idx="5"/>
          </p:cNvCxnSpPr>
          <p:nvPr/>
        </p:nvCxnSpPr>
        <p:spPr>
          <a:xfrm flipH="1" flipV="1">
            <a:off x="5370615" y="2875849"/>
            <a:ext cx="725290" cy="15182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12FDFCF2-F464-D6AE-FA49-75D0AAC86B6D}"/>
              </a:ext>
            </a:extLst>
          </p:cNvPr>
          <p:cNvSpPr txBox="1"/>
          <p:nvPr/>
        </p:nvSpPr>
        <p:spPr>
          <a:xfrm>
            <a:off x="3843095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5B43CAB-D67A-BFA9-9395-AE3D26BF1606}"/>
              </a:ext>
            </a:extLst>
          </p:cNvPr>
          <p:cNvSpPr txBox="1"/>
          <p:nvPr/>
        </p:nvSpPr>
        <p:spPr>
          <a:xfrm>
            <a:off x="4410840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95F1D44-50E2-03AD-5828-396A0378D96C}"/>
              </a:ext>
            </a:extLst>
          </p:cNvPr>
          <p:cNvSpPr txBox="1"/>
          <p:nvPr/>
        </p:nvSpPr>
        <p:spPr>
          <a:xfrm>
            <a:off x="4923215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D7CCE3E-E2D6-9CB7-7C83-D7CA2EED8A0B}"/>
              </a:ext>
            </a:extLst>
          </p:cNvPr>
          <p:cNvSpPr txBox="1"/>
          <p:nvPr/>
        </p:nvSpPr>
        <p:spPr>
          <a:xfrm>
            <a:off x="5457482" y="3399283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l-GR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de-CH" sz="1350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Verbinder: gekrümmt 19">
            <a:extLst>
              <a:ext uri="{FF2B5EF4-FFF2-40B4-BE49-F238E27FC236}">
                <a16:creationId xmlns:a16="http://schemas.microsoft.com/office/drawing/2014/main" id="{50AADFCD-7EAB-6C56-9787-9429BA413BFB}"/>
              </a:ext>
            </a:extLst>
          </p:cNvPr>
          <p:cNvCxnSpPr/>
          <p:nvPr/>
        </p:nvCxnSpPr>
        <p:spPr>
          <a:xfrm rot="5400000" flipH="1" flipV="1">
            <a:off x="4110041" y="4015309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krümmt 20">
            <a:extLst>
              <a:ext uri="{FF2B5EF4-FFF2-40B4-BE49-F238E27FC236}">
                <a16:creationId xmlns:a16="http://schemas.microsoft.com/office/drawing/2014/main" id="{505938CF-1D72-3177-B923-458C512B6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5237" y="4005236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21">
            <a:extLst>
              <a:ext uri="{FF2B5EF4-FFF2-40B4-BE49-F238E27FC236}">
                <a16:creationId xmlns:a16="http://schemas.microsoft.com/office/drawing/2014/main" id="{0A04789B-0BFF-A5AE-F958-A1E840C1E2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4228" y="4007990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krümmt 22">
            <a:extLst>
              <a:ext uri="{FF2B5EF4-FFF2-40B4-BE49-F238E27FC236}">
                <a16:creationId xmlns:a16="http://schemas.microsoft.com/office/drawing/2014/main" id="{B51F8F15-1D77-C023-D284-25FF972941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5915" y="3615912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krümmt 23">
            <a:extLst>
              <a:ext uri="{FF2B5EF4-FFF2-40B4-BE49-F238E27FC236}">
                <a16:creationId xmlns:a16="http://schemas.microsoft.com/office/drawing/2014/main" id="{45A47B9B-8277-5D62-6B43-B89F8B4F8C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84832" y="3612118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krümmt 24">
            <a:extLst>
              <a:ext uri="{FF2B5EF4-FFF2-40B4-BE49-F238E27FC236}">
                <a16:creationId xmlns:a16="http://schemas.microsoft.com/office/drawing/2014/main" id="{DBD0F5F6-30BB-1443-A2EF-E661EF8516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5510" y="3222794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2BA484E9-F3DB-79B5-1E13-AC893F297A50}"/>
              </a:ext>
            </a:extLst>
          </p:cNvPr>
          <p:cNvSpPr/>
          <p:nvPr/>
        </p:nvSpPr>
        <p:spPr>
          <a:xfrm>
            <a:off x="6622041" y="2689535"/>
            <a:ext cx="655753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4B88FD6-22D8-913A-42CA-BE2529B64C60}"/>
              </a:ext>
            </a:extLst>
          </p:cNvPr>
          <p:cNvSpPr/>
          <p:nvPr/>
        </p:nvSpPr>
        <p:spPr>
          <a:xfrm>
            <a:off x="7405810" y="2686013"/>
            <a:ext cx="678753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18ED62-0D71-3139-28FF-C403D3828B1B}"/>
              </a:ext>
            </a:extLst>
          </p:cNvPr>
          <p:cNvSpPr/>
          <p:nvPr/>
        </p:nvSpPr>
        <p:spPr>
          <a:xfrm>
            <a:off x="8215601" y="2682491"/>
            <a:ext cx="624599" cy="4285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F88D36F-AC34-8C78-715F-2D28BAC22EB9}"/>
              </a:ext>
            </a:extLst>
          </p:cNvPr>
          <p:cNvSpPr/>
          <p:nvPr/>
        </p:nvSpPr>
        <p:spPr>
          <a:xfrm>
            <a:off x="5815863" y="2689535"/>
            <a:ext cx="710819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2E90F314-D226-CF7D-10F4-FC5F0FEC6E30}"/>
              </a:ext>
            </a:extLst>
          </p:cNvPr>
          <p:cNvSpPr txBox="1"/>
          <p:nvPr/>
        </p:nvSpPr>
        <p:spPr>
          <a:xfrm>
            <a:off x="6424229" y="2186862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81B23D7-3CE8-2250-9551-B0D5B813C640}"/>
              </a:ext>
            </a:extLst>
          </p:cNvPr>
          <p:cNvSpPr txBox="1"/>
          <p:nvPr/>
        </p:nvSpPr>
        <p:spPr>
          <a:xfrm>
            <a:off x="6949916" y="2187826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6984774-51C6-1566-25AF-D36844A60D9C}"/>
              </a:ext>
            </a:extLst>
          </p:cNvPr>
          <p:cNvSpPr txBox="1"/>
          <p:nvPr/>
        </p:nvSpPr>
        <p:spPr>
          <a:xfrm>
            <a:off x="7583718" y="2230688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6952FB35-C07A-A61F-33F4-9A7E3F03EB7D}"/>
              </a:ext>
            </a:extLst>
          </p:cNvPr>
          <p:cNvSpPr txBox="1"/>
          <p:nvPr/>
        </p:nvSpPr>
        <p:spPr>
          <a:xfrm>
            <a:off x="8208940" y="2217542"/>
            <a:ext cx="5342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CH" sz="1350" i="1" baseline="-25000" dirty="0">
              <a:solidFill>
                <a:srgbClr val="F7964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Verbinder: gekrümmt 19">
            <a:extLst>
              <a:ext uri="{FF2B5EF4-FFF2-40B4-BE49-F238E27FC236}">
                <a16:creationId xmlns:a16="http://schemas.microsoft.com/office/drawing/2014/main" id="{3B1629D7-175D-1CAA-2C96-A715D2FC05C0}"/>
              </a:ext>
            </a:extLst>
          </p:cNvPr>
          <p:cNvCxnSpPr/>
          <p:nvPr/>
        </p:nvCxnSpPr>
        <p:spPr>
          <a:xfrm rot="5400000" flipH="1" flipV="1">
            <a:off x="6542036" y="2303736"/>
            <a:ext cx="9525" cy="778645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krümmt 20">
            <a:extLst>
              <a:ext uri="{FF2B5EF4-FFF2-40B4-BE49-F238E27FC236}">
                <a16:creationId xmlns:a16="http://schemas.microsoft.com/office/drawing/2014/main" id="{3B9789CC-1612-1B3D-7FFE-8637761673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232" y="2293663"/>
            <a:ext cx="3522" cy="79526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krümmt 21">
            <a:extLst>
              <a:ext uri="{FF2B5EF4-FFF2-40B4-BE49-F238E27FC236}">
                <a16:creationId xmlns:a16="http://schemas.microsoft.com/office/drawing/2014/main" id="{74E5CF4A-D0F7-CF23-D5E9-FBD4D2A774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16224" y="2296417"/>
            <a:ext cx="3522" cy="7827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krümmt 22">
            <a:extLst>
              <a:ext uri="{FF2B5EF4-FFF2-40B4-BE49-F238E27FC236}">
                <a16:creationId xmlns:a16="http://schemas.microsoft.com/office/drawing/2014/main" id="{78359243-F856-DC14-A2ED-BB5A55FB34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37910" y="1904339"/>
            <a:ext cx="3522" cy="1573914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krümmt 23">
            <a:extLst>
              <a:ext uri="{FF2B5EF4-FFF2-40B4-BE49-F238E27FC236}">
                <a16:creationId xmlns:a16="http://schemas.microsoft.com/office/drawing/2014/main" id="{45ED00D8-C820-B631-724F-443EF8817F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6828" y="1900545"/>
            <a:ext cx="7044" cy="1577983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krümmt 24">
            <a:extLst>
              <a:ext uri="{FF2B5EF4-FFF2-40B4-BE49-F238E27FC236}">
                <a16:creationId xmlns:a16="http://schemas.microsoft.com/office/drawing/2014/main" id="{20E25E34-50BB-34F5-A019-03379237EC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7506" y="1511221"/>
            <a:ext cx="7044" cy="2356628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">
            <a:extLst>
              <a:ext uri="{FF2B5EF4-FFF2-40B4-BE49-F238E27FC236}">
                <a16:creationId xmlns:a16="http://schemas.microsoft.com/office/drawing/2014/main" id="{8BD3C456-1BB4-C132-76CA-1D9ED31812A8}"/>
              </a:ext>
            </a:extLst>
          </p:cNvPr>
          <p:cNvSpPr txBox="1"/>
          <p:nvPr/>
        </p:nvSpPr>
        <p:spPr>
          <a:xfrm>
            <a:off x="5652120" y="3127208"/>
            <a:ext cx="214673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defRPr/>
            </a:pPr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glass</a:t>
            </a:r>
          </a:p>
        </p:txBody>
      </p:sp>
      <p:sp>
        <p:nvSpPr>
          <p:cNvPr id="107" name="TextBox 24">
            <a:extLst>
              <a:ext uri="{FF2B5EF4-FFF2-40B4-BE49-F238E27FC236}">
                <a16:creationId xmlns:a16="http://schemas.microsoft.com/office/drawing/2014/main" id="{70113968-175B-1E11-F055-54E430D4A922}"/>
              </a:ext>
            </a:extLst>
          </p:cNvPr>
          <p:cNvSpPr txBox="1"/>
          <p:nvPr/>
        </p:nvSpPr>
        <p:spPr>
          <a:xfrm>
            <a:off x="6713732" y="3251365"/>
            <a:ext cx="741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defRPr/>
            </a:pPr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accelerating vehicle</a:t>
            </a:r>
          </a:p>
        </p:txBody>
      </p:sp>
      <p:sp>
        <p:nvSpPr>
          <p:cNvPr id="108" name="TextBox 26">
            <a:extLst>
              <a:ext uri="{FF2B5EF4-FFF2-40B4-BE49-F238E27FC236}">
                <a16:creationId xmlns:a16="http://schemas.microsoft.com/office/drawing/2014/main" id="{C713E17F-05A2-E332-E163-804BD714CCB3}"/>
              </a:ext>
            </a:extLst>
          </p:cNvPr>
          <p:cNvSpPr txBox="1"/>
          <p:nvPr/>
        </p:nvSpPr>
        <p:spPr>
          <a:xfrm>
            <a:off x="7188418" y="3127208"/>
            <a:ext cx="114588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defRPr/>
            </a:pPr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boat</a:t>
            </a:r>
          </a:p>
        </p:txBody>
      </p:sp>
      <p:sp>
        <p:nvSpPr>
          <p:cNvPr id="109" name="TextBox 27">
            <a:extLst>
              <a:ext uri="{FF2B5EF4-FFF2-40B4-BE49-F238E27FC236}">
                <a16:creationId xmlns:a16="http://schemas.microsoft.com/office/drawing/2014/main" id="{503B73BD-047E-8A4B-E722-726E5B10EF4A}"/>
              </a:ext>
            </a:extLst>
          </p:cNvPr>
          <p:cNvSpPr txBox="1"/>
          <p:nvPr/>
        </p:nvSpPr>
        <p:spPr>
          <a:xfrm>
            <a:off x="7679722" y="3254863"/>
            <a:ext cx="16592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defRPr/>
            </a:pPr>
            <a:r>
              <a:rPr lang="de-CH" sz="675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acting on balls on horizontal plane </a:t>
            </a:r>
            <a:endParaRPr lang="de-CH" sz="675" i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57763" y="1745941"/>
            <a:ext cx="388410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Passende Repräsentation </a:t>
            </a: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spezifischer</a:t>
            </a:r>
          </a:p>
          <a:p>
            <a:pPr defTabSz="685800">
              <a:defRPr/>
            </a:pP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Konzepte 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(z.B., </a:t>
            </a:r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Newton’s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drittes Gesetz)</a:t>
            </a:r>
            <a:endParaRPr lang="de-CH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3407028" y="1646899"/>
            <a:ext cx="610106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Valide Repräsentation sozial konstruierter Konstrukte (z.B. </a:t>
            </a:r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Mechanikverständnis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Mathelseitung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Englischverstädnis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Vokabular)</a:t>
            </a:r>
            <a:endParaRPr lang="de-CH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231B486-2E16-20BB-9B34-14EB474DE037}"/>
              </a:ext>
            </a:extLst>
          </p:cNvPr>
          <p:cNvSpPr txBox="1"/>
          <p:nvPr/>
        </p:nvSpPr>
        <p:spPr>
          <a:xfrm>
            <a:off x="6457560" y="3638479"/>
            <a:ext cx="26840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Passende Repräsentation bei gegenseitiger Abhängigkeiten der Aspekte (z.B. Verständnis Glas -&gt; Verständnis Boot)</a:t>
            </a:r>
            <a:endParaRPr lang="de-CH" sz="9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37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54" y="3429001"/>
            <a:ext cx="4746148" cy="1963844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 flipH="1" flipV="1">
            <a:off x="1979712" y="2402886"/>
            <a:ext cx="648072" cy="9721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05526" y="1808821"/>
            <a:ext cx="4266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Implikation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</a:p>
          <a:p>
            <a:pPr defTabSz="685800"/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en-US" sz="135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gibt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Modell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5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</a:t>
            </a:r>
            <a:r>
              <a:rPr lang="en-US" sz="135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en-US" sz="135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4D9CD6-4C1D-42B6-8A71-8F728CEE1974}"/>
              </a:ext>
            </a:extLst>
          </p:cNvPr>
          <p:cNvCxnSpPr>
            <a:cxnSpLocks/>
          </p:cNvCxnSpPr>
          <p:nvPr/>
        </p:nvCxnSpPr>
        <p:spPr>
          <a:xfrm flipH="1" flipV="1">
            <a:off x="4517994" y="1753509"/>
            <a:ext cx="324037" cy="15674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CC4D081-0867-4E31-971F-F9BAAB6AAD47}"/>
              </a:ext>
            </a:extLst>
          </p:cNvPr>
          <p:cNvSpPr txBox="1"/>
          <p:nvPr/>
        </p:nvSpPr>
        <p:spPr>
          <a:xfrm>
            <a:off x="3351620" y="1214755"/>
            <a:ext cx="4266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Implikation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</a:p>
          <a:p>
            <a:pPr defTabSz="685800"/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Sollten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Items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interkorrelieren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35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1794DC-07DB-4A28-B471-400AC068720D}"/>
              </a:ext>
            </a:extLst>
          </p:cNvPr>
          <p:cNvSpPr txBox="1"/>
          <p:nvPr/>
        </p:nvSpPr>
        <p:spPr>
          <a:xfrm>
            <a:off x="5706126" y="1052736"/>
            <a:ext cx="36586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 </a:t>
            </a: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 Konsistenz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wird häufig verlangt</a:t>
            </a:r>
          </a:p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z.B. </a:t>
            </a:r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Cronbach’s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 (/Omega) &gt; .70</a:t>
            </a:r>
          </a:p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 Indikatoren der </a:t>
            </a:r>
            <a:r>
              <a:rPr lang="de-CH" sz="135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Reliabilität</a:t>
            </a:r>
          </a:p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Taber 2018 (&amp; Stadler et al., 2021)</a:t>
            </a:r>
          </a:p>
          <a:p>
            <a:pPr defTabSz="685800"/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Wissenskonstrukte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die Kompositen/Netzwerke abbilden:</a:t>
            </a:r>
          </a:p>
          <a:p>
            <a:pPr defTabSz="685800"/>
            <a:r>
              <a:rPr lang="de-CH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Unpassend</a:t>
            </a:r>
          </a:p>
        </p:txBody>
      </p:sp>
    </p:spTree>
    <p:extLst>
      <p:ext uri="{BB962C8B-B14F-4D97-AF65-F5344CB8AC3E}">
        <p14:creationId xmlns:p14="http://schemas.microsoft.com/office/powerpoint/2010/main" val="235943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8B8112-8683-91A6-F377-607968080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989691D-CAA9-6CFD-799B-2B4573405CB8}"/>
              </a:ext>
            </a:extLst>
          </p:cNvPr>
          <p:cNvSpPr txBox="1"/>
          <p:nvPr/>
        </p:nvSpPr>
        <p:spPr>
          <a:xfrm>
            <a:off x="1061611" y="816243"/>
            <a:ext cx="4096029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Meta-Analyse:</a:t>
            </a:r>
          </a:p>
          <a:p>
            <a:pPr defTabSz="685800"/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 Alphas </a:t>
            </a:r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faus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52 Studien, die Lernen über mehrere Messzeitpunkte untersuchten</a:t>
            </a:r>
          </a:p>
          <a:p>
            <a:pPr defTabSz="685800"/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Ergebnisse: Mittleres Alpha = .85.</a:t>
            </a:r>
          </a:p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 Heterogenität (98%): Breite Vorhersageintervalle. Publikationsbias</a:t>
            </a:r>
          </a:p>
          <a:p>
            <a:pPr defTabSz="685800"/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Höher bei Jüngeren, nach Unterricht, über Entwicklung, in Mathe und Sprachen vs. Naturwissenschaften.</a:t>
            </a:r>
          </a:p>
          <a:p>
            <a:pPr defTabSz="685800"/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810410-7122-BD6E-4462-B4A4D86EDD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"/>
          <a:stretch/>
        </p:blipFill>
        <p:spPr>
          <a:xfrm>
            <a:off x="4613213" y="3429000"/>
            <a:ext cx="3727457" cy="2181473"/>
          </a:xfrm>
          <a:prstGeom prst="rect">
            <a:avLst/>
          </a:prstGeom>
        </p:spPr>
      </p:pic>
      <p:pic>
        <p:nvPicPr>
          <p:cNvPr id="4" name="Grafik 3" descr="C:\local user data\Alpha\Version3\Alphas.png">
            <a:extLst>
              <a:ext uri="{FF2B5EF4-FFF2-40B4-BE49-F238E27FC236}">
                <a16:creationId xmlns:a16="http://schemas.microsoft.com/office/drawing/2014/main" id="{4FBD3473-3F96-D570-157C-978BA183BF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1" y="3429000"/>
            <a:ext cx="3413879" cy="2181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344A36E-2F60-424F-8566-136120E3C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602" y="847323"/>
            <a:ext cx="3658677" cy="249312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FDE6D4C-F0BF-4077-AB12-3863EE4DBDC5}"/>
              </a:ext>
            </a:extLst>
          </p:cNvPr>
          <p:cNvSpPr/>
          <p:nvPr/>
        </p:nvSpPr>
        <p:spPr>
          <a:xfrm>
            <a:off x="4705412" y="1592796"/>
            <a:ext cx="3078342" cy="1620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35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49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DF65E-11F2-AAAC-BAFE-052EC166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54" y="3429001"/>
            <a:ext cx="4746148" cy="1963844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 flipH="1" flipV="1">
            <a:off x="1979712" y="2402886"/>
            <a:ext cx="648072" cy="9721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05526" y="1808821"/>
            <a:ext cx="4266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Implikation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Die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Theorie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gibt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das Modell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nicht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die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Daten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4D9CD6-4C1D-42B6-8A71-8F728CEE1974}"/>
              </a:ext>
            </a:extLst>
          </p:cNvPr>
          <p:cNvCxnSpPr>
            <a:cxnSpLocks/>
          </p:cNvCxnSpPr>
          <p:nvPr/>
        </p:nvCxnSpPr>
        <p:spPr>
          <a:xfrm flipH="1" flipV="1">
            <a:off x="4517994" y="1753509"/>
            <a:ext cx="324037" cy="15674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CC4D081-0867-4E31-971F-F9BAAB6AAD47}"/>
              </a:ext>
            </a:extLst>
          </p:cNvPr>
          <p:cNvSpPr txBox="1"/>
          <p:nvPr/>
        </p:nvSpPr>
        <p:spPr>
          <a:xfrm>
            <a:off x="3351620" y="1214755"/>
            <a:ext cx="42664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Implikation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Sollten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Items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interkorrelieren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453387F-BE4B-4FB3-A0E8-90E461EC01BC}"/>
              </a:ext>
            </a:extLst>
          </p:cNvPr>
          <p:cNvCxnSpPr>
            <a:cxnSpLocks/>
          </p:cNvCxnSpPr>
          <p:nvPr/>
        </p:nvCxnSpPr>
        <p:spPr>
          <a:xfrm flipH="1">
            <a:off x="1763689" y="5392845"/>
            <a:ext cx="675074" cy="4124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9149B55-582E-48B1-B6E1-2EDE934C1BB8}"/>
              </a:ext>
            </a:extLst>
          </p:cNvPr>
          <p:cNvSpPr txBox="1"/>
          <p:nvPr/>
        </p:nvSpPr>
        <p:spPr>
          <a:xfrm>
            <a:off x="289854" y="5635253"/>
            <a:ext cx="4050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Implikation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</a:p>
          <a:p>
            <a:pPr defTabSz="685800">
              <a:defRPr/>
            </a:pP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benötigen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andere</a:t>
            </a:r>
            <a:r>
              <a:rPr lang="en-US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Indikatoren</a:t>
            </a:r>
            <a:r>
              <a:rPr lang="en-US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Validität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Reliabilität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z.B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Retest/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Paralleltest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Reliabilität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kognitive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Interviews,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Expertenratings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35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439A63-1469-4EC1-9788-9FD7154ABC49}"/>
              </a:ext>
            </a:extLst>
          </p:cNvPr>
          <p:cNvSpPr txBox="1"/>
          <p:nvPr/>
        </p:nvSpPr>
        <p:spPr>
          <a:xfrm>
            <a:off x="5868144" y="2042128"/>
            <a:ext cx="40504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Implikation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</a:t>
            </a:r>
          </a:p>
          <a:p>
            <a:pPr defTabSz="685800">
              <a:defRPr/>
            </a:pP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starkes</a:t>
            </a:r>
            <a:r>
              <a:rPr lang="en-US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Modell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findest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muss es </a:t>
            </a:r>
            <a:r>
              <a:rPr lang="en-US" sz="135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starke</a:t>
            </a:r>
            <a:r>
              <a:rPr lang="en-US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Annahmen</a:t>
            </a:r>
            <a:r>
              <a:rPr lang="en-US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35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E780339-5350-4531-A271-C362A34AE40F}"/>
              </a:ext>
            </a:extLst>
          </p:cNvPr>
          <p:cNvCxnSpPr>
            <a:cxnSpLocks/>
          </p:cNvCxnSpPr>
          <p:nvPr/>
        </p:nvCxnSpPr>
        <p:spPr>
          <a:xfrm flipV="1">
            <a:off x="5796136" y="2888941"/>
            <a:ext cx="864096" cy="4320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41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3809801-009D-CC4E-7708-F08C6CD8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94874"/>
            <a:ext cx="3433682" cy="14094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CD445EA-8062-8B3D-1A50-4EAFF7A26F75}"/>
              </a:ext>
            </a:extLst>
          </p:cNvPr>
          <p:cNvSpPr txBox="1"/>
          <p:nvPr/>
        </p:nvSpPr>
        <p:spPr>
          <a:xfrm>
            <a:off x="1817695" y="1646802"/>
            <a:ext cx="2722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3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Dankeschön</a:t>
            </a:r>
            <a:endParaRPr lang="de-CH" sz="4050" baseline="-25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071495-622D-BD7E-7112-76D966AC2C55}"/>
              </a:ext>
            </a:extLst>
          </p:cNvPr>
          <p:cNvSpPr txBox="1"/>
          <p:nvPr/>
        </p:nvSpPr>
        <p:spPr>
          <a:xfrm>
            <a:off x="5166066" y="4203553"/>
            <a:ext cx="3429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Calibri"/>
                <a:hlinkClick r:id="rId4"/>
              </a:rPr>
              <a:t>https://osf.io/m8d7t/download</a:t>
            </a:r>
            <a:r>
              <a:rPr lang="de-CH" sz="1350" dirty="0">
                <a:solidFill>
                  <a:prstClr val="white"/>
                </a:solidFill>
                <a:latin typeface="Calibri"/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1F014A-558A-646C-C028-E807EAD8B82A}"/>
              </a:ext>
            </a:extLst>
          </p:cNvPr>
          <p:cNvSpPr txBox="1"/>
          <p:nvPr/>
        </p:nvSpPr>
        <p:spPr>
          <a:xfrm>
            <a:off x="1143000" y="3731673"/>
            <a:ext cx="37251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Calibri"/>
                <a:hlinkClick r:id="rId5"/>
              </a:rPr>
              <a:t>https://www.frontiersin.org/articles/10.3389/fpsyg.2022.986767/pdf</a:t>
            </a:r>
            <a:endParaRPr lang="de-CH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434CF0-8F51-12C4-4AF3-68781D7AF254}"/>
              </a:ext>
            </a:extLst>
          </p:cNvPr>
          <p:cNvSpPr txBox="1"/>
          <p:nvPr/>
        </p:nvSpPr>
        <p:spPr>
          <a:xfrm>
            <a:off x="2156627" y="4553326"/>
            <a:ext cx="3725141" cy="13388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Hol dir diese </a:t>
            </a:r>
            <a:r>
              <a:rPr lang="de-CH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Präse</a:t>
            </a:r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</a:t>
            </a:r>
          </a:p>
          <a:p>
            <a:pPr defTabSz="685800"/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hlinkClick r:id="rId6"/>
            </a:endParaRPr>
          </a:p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bit.ly/PeterE_presentations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337DFB6-CA6D-184D-A29F-599A5857B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0221" y="4585353"/>
            <a:ext cx="1251692" cy="125169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83AE9321-B746-4A94-9B54-963741602A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066" y="2294874"/>
            <a:ext cx="2592288" cy="17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1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D1A7971-4CB4-F9AA-6B0F-BB338F821A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532" y="1322766"/>
          <a:ext cx="7236806" cy="3810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9941">
                  <a:extLst>
                    <a:ext uri="{9D8B030D-6E8A-4147-A177-3AD203B41FA5}">
                      <a16:colId xmlns:a16="http://schemas.microsoft.com/office/drawing/2014/main" val="50959254"/>
                    </a:ext>
                  </a:extLst>
                </a:gridCol>
                <a:gridCol w="622291">
                  <a:extLst>
                    <a:ext uri="{9D8B030D-6E8A-4147-A177-3AD203B41FA5}">
                      <a16:colId xmlns:a16="http://schemas.microsoft.com/office/drawing/2014/main" val="1965008989"/>
                    </a:ext>
                  </a:extLst>
                </a:gridCol>
                <a:gridCol w="691636">
                  <a:extLst>
                    <a:ext uri="{9D8B030D-6E8A-4147-A177-3AD203B41FA5}">
                      <a16:colId xmlns:a16="http://schemas.microsoft.com/office/drawing/2014/main" val="659155869"/>
                    </a:ext>
                  </a:extLst>
                </a:gridCol>
                <a:gridCol w="471354">
                  <a:extLst>
                    <a:ext uri="{9D8B030D-6E8A-4147-A177-3AD203B41FA5}">
                      <a16:colId xmlns:a16="http://schemas.microsoft.com/office/drawing/2014/main" val="3735830998"/>
                    </a:ext>
                  </a:extLst>
                </a:gridCol>
                <a:gridCol w="516474">
                  <a:extLst>
                    <a:ext uri="{9D8B030D-6E8A-4147-A177-3AD203B41FA5}">
                      <a16:colId xmlns:a16="http://schemas.microsoft.com/office/drawing/2014/main" val="954432583"/>
                    </a:ext>
                  </a:extLst>
                </a:gridCol>
                <a:gridCol w="508077">
                  <a:extLst>
                    <a:ext uri="{9D8B030D-6E8A-4147-A177-3AD203B41FA5}">
                      <a16:colId xmlns:a16="http://schemas.microsoft.com/office/drawing/2014/main" val="3257491985"/>
                    </a:ext>
                  </a:extLst>
                </a:gridCol>
                <a:gridCol w="980831">
                  <a:extLst>
                    <a:ext uri="{9D8B030D-6E8A-4147-A177-3AD203B41FA5}">
                      <a16:colId xmlns:a16="http://schemas.microsoft.com/office/drawing/2014/main" val="1916351381"/>
                    </a:ext>
                  </a:extLst>
                </a:gridCol>
                <a:gridCol w="773514">
                  <a:extLst>
                    <a:ext uri="{9D8B030D-6E8A-4147-A177-3AD203B41FA5}">
                      <a16:colId xmlns:a16="http://schemas.microsoft.com/office/drawing/2014/main" val="2041449758"/>
                    </a:ext>
                  </a:extLst>
                </a:gridCol>
                <a:gridCol w="887680">
                  <a:extLst>
                    <a:ext uri="{9D8B030D-6E8A-4147-A177-3AD203B41FA5}">
                      <a16:colId xmlns:a16="http://schemas.microsoft.com/office/drawing/2014/main" val="4088073472"/>
                    </a:ext>
                  </a:extLst>
                </a:gridCol>
                <a:gridCol w="795008">
                  <a:extLst>
                    <a:ext uri="{9D8B030D-6E8A-4147-A177-3AD203B41FA5}">
                      <a16:colId xmlns:a16="http://schemas.microsoft.com/office/drawing/2014/main" val="3115456258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CTT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Rasch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IRT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CFA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EFA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G-Theory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Network</a:t>
                      </a:r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Mokken</a:t>
                      </a:r>
                    </a:p>
                    <a:p>
                      <a:pPr algn="ctr"/>
                      <a:r>
                        <a:rPr lang="de-CH" sz="1000"/>
                        <a:t>scaling</a:t>
                      </a:r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LCA/</a:t>
                      </a:r>
                    </a:p>
                    <a:p>
                      <a:pPr algn="ctr"/>
                      <a:r>
                        <a:rPr lang="de-CH" sz="1000" dirty="0"/>
                        <a:t>LPA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5764633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de-CH" sz="1200"/>
                        <a:t>Reliability</a:t>
                      </a:r>
                      <a:r>
                        <a:rPr lang="de-CH" sz="1200" baseline="0"/>
                        <a:t> estimation</a:t>
                      </a:r>
                      <a:endParaRPr lang="de-CH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7010821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de-CH" sz="1200" dirty="0" err="1"/>
                        <a:t>Dimensiona-lity</a:t>
                      </a:r>
                      <a:r>
                        <a:rPr lang="de-CH" sz="1200" dirty="0"/>
                        <a:t> </a:t>
                      </a:r>
                      <a:r>
                        <a:rPr lang="de-CH" sz="1200" dirty="0" err="1"/>
                        <a:t>testing</a:t>
                      </a:r>
                      <a:endParaRPr lang="de-CH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36792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CH" sz="1200"/>
                        <a:t>Global fit</a:t>
                      </a:r>
                      <a:endParaRPr lang="de-CH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83681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de-CH" sz="1200"/>
                        <a:t>Item/person fit</a:t>
                      </a:r>
                      <a:endParaRPr lang="de-CH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93270095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de-CH" sz="1200"/>
                        <a:t>Bivariate dependencies</a:t>
                      </a:r>
                      <a:endParaRPr lang="de-CH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11998016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de-CH" sz="1200"/>
                        <a:t>Non-linearity/subgroups</a:t>
                      </a:r>
                      <a:endParaRPr lang="de-CH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~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767120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de-CH" sz="1200"/>
                        <a:t>Deviations from assumptions</a:t>
                      </a:r>
                      <a:endParaRPr lang="de-CH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/>
                        <a:t>+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354419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968CA57-F941-7824-3A85-FBE3A60A1FAE}"/>
              </a:ext>
            </a:extLst>
          </p:cNvPr>
          <p:cNvSpPr txBox="1"/>
          <p:nvPr/>
        </p:nvSpPr>
        <p:spPr>
          <a:xfrm>
            <a:off x="7812360" y="2780929"/>
            <a:ext cx="972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MDS,</a:t>
            </a:r>
          </a:p>
          <a:p>
            <a:pPr defTabSz="685800"/>
            <a:r>
              <a:rPr lang="de-CH" sz="10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Thurstonian</a:t>
            </a:r>
            <a:r>
              <a:rPr lang="de-CH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de-CH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defTabSz="685800"/>
            <a:r>
              <a:rPr lang="de-CH" sz="10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Fechnerian</a:t>
            </a:r>
            <a:r>
              <a:rPr lang="de-CH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de-CH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defTabSz="685800"/>
            <a:r>
              <a:rPr lang="de-CH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Space Theory,</a:t>
            </a:r>
          </a:p>
          <a:p>
            <a:pPr defTabSz="685800"/>
            <a:r>
              <a:rPr lang="de-CH" sz="10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de-CH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diagnosis</a:t>
            </a:r>
            <a:r>
              <a:rPr lang="de-CH" sz="10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de-CH" sz="10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endParaRPr lang="de-CH" sz="10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06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>
            <a:stCxn id="9" idx="5"/>
            <a:endCxn id="13" idx="0"/>
          </p:cNvCxnSpPr>
          <p:nvPr/>
        </p:nvCxnSpPr>
        <p:spPr>
          <a:xfrm>
            <a:off x="4815590" y="2361984"/>
            <a:ext cx="917540" cy="13910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0"/>
          </p:cNvCxnSpPr>
          <p:nvPr/>
        </p:nvCxnSpPr>
        <p:spPr>
          <a:xfrm flipH="1">
            <a:off x="3140842" y="2361984"/>
            <a:ext cx="1025552" cy="13910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31940" y="1808820"/>
            <a:ext cx="918102" cy="64807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CH" sz="135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9802" y="3753036"/>
            <a:ext cx="702078" cy="4860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CH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3898" y="3753036"/>
            <a:ext cx="702078" cy="4860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CH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17994" y="3753036"/>
            <a:ext cx="702078" cy="4860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CH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2090" y="3753036"/>
            <a:ext cx="702078" cy="4860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CH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6" name="Straight Arrow Connector 15"/>
          <p:cNvCxnSpPr>
            <a:endCxn id="11" idx="0"/>
          </p:cNvCxnSpPr>
          <p:nvPr/>
        </p:nvCxnSpPr>
        <p:spPr>
          <a:xfrm flipH="1">
            <a:off x="4004937" y="2456892"/>
            <a:ext cx="351039" cy="12961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4626006" y="2456892"/>
            <a:ext cx="243027" cy="12961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00966" y="1587098"/>
            <a:ext cx="1944216" cy="0"/>
          </a:xfrm>
          <a:prstGeom prst="line">
            <a:avLst/>
          </a:prstGeom>
          <a:ln w="25400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04875" y="1425862"/>
            <a:ext cx="1903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8372" y="1438909"/>
            <a:ext cx="1903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852168" y="1534285"/>
            <a:ext cx="0" cy="116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01080" y="1492080"/>
            <a:ext cx="0" cy="116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873188" y="1550537"/>
            <a:ext cx="0" cy="116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387134" y="1523626"/>
            <a:ext cx="0" cy="116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33128" y="1509415"/>
            <a:ext cx="0" cy="116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62562" y="1509415"/>
            <a:ext cx="0" cy="116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70853" y="1547215"/>
            <a:ext cx="0" cy="116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20885" y="1438909"/>
            <a:ext cx="1114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Introvertiert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98115" y="1430390"/>
            <a:ext cx="11341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Extravertiert</a:t>
            </a:r>
            <a:endParaRPr lang="de-CH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6211" y="4733240"/>
            <a:ext cx="556261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Höhere Extraversion</a:t>
            </a:r>
            <a:r>
              <a:rPr lang="de-CH" sz="135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Erwartete Mittelwerte in Richtung zustimmender Antworten erhöhren sich linear (&amp; proportional zu Faktorladung)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2458" y="4298277"/>
            <a:ext cx="286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bin gern im Zentrum der Aufmerk-</a:t>
            </a:r>
          </a:p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samkeit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7939" y="4463821"/>
            <a:ext cx="98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mag Parties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0854" y="4298277"/>
            <a:ext cx="1527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bin gerne unter Leuten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25927" y="4468484"/>
            <a:ext cx="2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lerne gerne viele neue Leute kennen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2559" y="2439296"/>
            <a:ext cx="16201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ist ein </a:t>
            </a:r>
            <a:r>
              <a:rPr lang="de-CH" sz="1350" b="1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de-CH" sz="135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46439" y="2171287"/>
            <a:ext cx="972389" cy="296984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12843" y="2421341"/>
            <a:ext cx="28315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anderen Worten, eine </a:t>
            </a:r>
            <a:r>
              <a:rPr lang="de-CH" sz="1350" b="1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kontinuierliche latente Variable</a:t>
            </a:r>
            <a:r>
              <a:rPr lang="de-CH" sz="135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5049238" y="2135861"/>
            <a:ext cx="873474" cy="293999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36949" y="3704003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defTabSz="685800"/>
            <a:endParaRPr lang="de-CH" sz="675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01045" y="3701134"/>
            <a:ext cx="54006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87134" y="3695335"/>
            <a:ext cx="54006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48313" y="3701134"/>
            <a:ext cx="54006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43808" y="3996063"/>
            <a:ext cx="556235" cy="189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726820" y="3817855"/>
            <a:ext cx="556235" cy="189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90917" y="4089069"/>
            <a:ext cx="575150" cy="838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442338" y="3810043"/>
            <a:ext cx="533819" cy="291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9" grpId="0"/>
      <p:bldP spid="40" grpId="0"/>
      <p:bldP spid="41" grpId="0"/>
      <p:bldP spid="2" grpId="0"/>
      <p:bldP spid="25" grpId="0"/>
      <p:bldP spid="27" grpId="0"/>
      <p:bldP spid="28" grpId="0"/>
      <p:bldP spid="3" grpId="0"/>
      <p:bldP spid="42" grpId="0"/>
      <p:bldP spid="8" grpId="0"/>
      <p:bldP spid="44" grpId="0"/>
      <p:bldP spid="45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>
            <a:stCxn id="9" idx="5"/>
            <a:endCxn id="13" idx="0"/>
          </p:cNvCxnSpPr>
          <p:nvPr/>
        </p:nvCxnSpPr>
        <p:spPr>
          <a:xfrm>
            <a:off x="4815590" y="2361984"/>
            <a:ext cx="917540" cy="13910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0"/>
          </p:cNvCxnSpPr>
          <p:nvPr/>
        </p:nvCxnSpPr>
        <p:spPr>
          <a:xfrm flipH="1">
            <a:off x="3140842" y="2361984"/>
            <a:ext cx="1025552" cy="13910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31940" y="1808820"/>
            <a:ext cx="918102" cy="648072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CH" sz="135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9802" y="3753036"/>
            <a:ext cx="702078" cy="4860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CH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3898" y="3753036"/>
            <a:ext cx="702078" cy="4860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CH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17994" y="3753036"/>
            <a:ext cx="702078" cy="4860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CH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2090" y="3753036"/>
            <a:ext cx="702078" cy="4860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CH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6" name="Straight Arrow Connector 15"/>
          <p:cNvCxnSpPr>
            <a:endCxn id="11" idx="0"/>
          </p:cNvCxnSpPr>
          <p:nvPr/>
        </p:nvCxnSpPr>
        <p:spPr>
          <a:xfrm flipH="1">
            <a:off x="4004937" y="2456892"/>
            <a:ext cx="351039" cy="12961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4626006" y="2456892"/>
            <a:ext cx="243027" cy="12961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3838" y="1103078"/>
            <a:ext cx="3188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de-CH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de-CH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200">
                <a:solidFill>
                  <a:srgbClr val="4BACC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Latentes Profil </a:t>
            </a:r>
            <a:r>
              <a:rPr lang="de-CH" sz="1200" dirty="0">
                <a:solidFill>
                  <a:srgbClr val="4BACC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CH" sz="900" dirty="0">
              <a:solidFill>
                <a:srgbClr val="4BACC6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de-CH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2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Latentes Profil </a:t>
            </a:r>
            <a:r>
              <a:rPr lang="de-CH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CH" sz="9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de-CH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2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200">
                <a:solidFill>
                  <a:srgbClr val="C0504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Latentes Profil </a:t>
            </a:r>
            <a:r>
              <a:rPr lang="de-CH" sz="1200" dirty="0">
                <a:solidFill>
                  <a:srgbClr val="C0504D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de-CH" sz="900" dirty="0">
              <a:solidFill>
                <a:srgbClr val="C0504D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020852" y="1198240"/>
            <a:ext cx="0" cy="87923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39952" y="1189816"/>
            <a:ext cx="0" cy="87923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74858" y="1172560"/>
            <a:ext cx="0" cy="87923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63988" y="1589131"/>
            <a:ext cx="0" cy="8792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34261" y="1390868"/>
            <a:ext cx="0" cy="8792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17994" y="1589131"/>
            <a:ext cx="0" cy="8792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07904" y="1390868"/>
            <a:ext cx="0" cy="8792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66210" y="4733240"/>
            <a:ext cx="6008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Unterschiedliche Profile von Extraversion</a:t>
            </a:r>
            <a:r>
              <a:rPr lang="de-CH" sz="135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Erwartete Mittelwerte in Richtung zustimmender Antworten </a:t>
            </a:r>
            <a:r>
              <a:rPr lang="de-CH" sz="135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unterscheiden sich zwischen Profilen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36949" y="3704002"/>
            <a:ext cx="54006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01045" y="3701134"/>
            <a:ext cx="54006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87134" y="3695335"/>
            <a:ext cx="54006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48313" y="3701134"/>
            <a:ext cx="540060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defTabSz="685800"/>
            <a:r>
              <a:rPr lang="de-CH" sz="675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897814" y="4120916"/>
            <a:ext cx="0" cy="87923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61910" y="4077072"/>
            <a:ext cx="0" cy="87923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26006" y="4032994"/>
            <a:ext cx="0" cy="87923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90102" y="4086363"/>
            <a:ext cx="0" cy="87923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97816" y="4120918"/>
            <a:ext cx="864095" cy="53369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755497" y="4076956"/>
            <a:ext cx="870509" cy="41468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626008" y="4074067"/>
            <a:ext cx="864095" cy="54002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077746" y="3798385"/>
            <a:ext cx="0" cy="8792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41841" y="3833055"/>
            <a:ext cx="0" cy="8792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05937" y="3788977"/>
            <a:ext cx="0" cy="8792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70033" y="3826994"/>
            <a:ext cx="0" cy="8792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086913" y="3848970"/>
            <a:ext cx="854930" cy="27931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935428" y="3832939"/>
            <a:ext cx="870509" cy="4146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5939" y="3830050"/>
            <a:ext cx="864095" cy="54002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325911" y="3775011"/>
            <a:ext cx="0" cy="8792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180946" y="4128069"/>
            <a:ext cx="0" cy="8792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51858" y="3868642"/>
            <a:ext cx="0" cy="8792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915737" y="3862933"/>
            <a:ext cx="0" cy="8792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3332108" y="3818476"/>
            <a:ext cx="848350" cy="363577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187546" y="3909182"/>
            <a:ext cx="864096" cy="26035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058054" y="3906895"/>
            <a:ext cx="857684" cy="1037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82559" y="2439296"/>
            <a:ext cx="17553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 sind dies </a:t>
            </a:r>
            <a:r>
              <a:rPr lang="de-CH" sz="1350" b="1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lang="de-CH" sz="135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2946439" y="2171287"/>
            <a:ext cx="972389" cy="296984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12843" y="2421341"/>
            <a:ext cx="27235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135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anderen Worten, eine </a:t>
            </a:r>
            <a:r>
              <a:rPr lang="de-CH" sz="1350" b="1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kategoriale latente Variable</a:t>
            </a:r>
            <a:r>
              <a:rPr lang="de-CH" sz="135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5049238" y="2135861"/>
            <a:ext cx="873474" cy="293999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"/>
          <p:cNvSpPr txBox="1"/>
          <p:nvPr/>
        </p:nvSpPr>
        <p:spPr>
          <a:xfrm>
            <a:off x="2222458" y="4298277"/>
            <a:ext cx="286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bin gern im Zentrum der Aufmerk-</a:t>
            </a:r>
          </a:p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samkeit</a:t>
            </a:r>
          </a:p>
        </p:txBody>
      </p:sp>
      <p:sp>
        <p:nvSpPr>
          <p:cNvPr id="58" name="TextBox 24"/>
          <p:cNvSpPr txBox="1"/>
          <p:nvPr/>
        </p:nvSpPr>
        <p:spPr>
          <a:xfrm>
            <a:off x="3637939" y="4463821"/>
            <a:ext cx="98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mag Parties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4270854" y="4298277"/>
            <a:ext cx="1527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bin gerne unter Leuten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4925927" y="4468484"/>
            <a:ext cx="221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de-CH" sz="900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 lerne gerne viele neue Leute kennen</a:t>
            </a:r>
          </a:p>
        </p:txBody>
      </p:sp>
      <p:cxnSp>
        <p:nvCxnSpPr>
          <p:cNvPr id="61" name="Straight Arrow Connector 47"/>
          <p:cNvCxnSpPr/>
          <p:nvPr/>
        </p:nvCxnSpPr>
        <p:spPr>
          <a:xfrm flipV="1">
            <a:off x="4590917" y="4089069"/>
            <a:ext cx="575150" cy="838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1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62" grpId="0"/>
      <p:bldP spid="64" grpId="0"/>
      <p:bldP spid="57" grpId="0"/>
      <p:bldP spid="58" grpId="0"/>
      <p:bldP spid="59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56516-08D6-0EBC-C963-CAC6D4D59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A675A09-6183-E80F-3251-3BB79F848E2A}"/>
              </a:ext>
            </a:extLst>
          </p:cNvPr>
          <p:cNvSpPr/>
          <p:nvPr/>
        </p:nvSpPr>
        <p:spPr>
          <a:xfrm>
            <a:off x="6049537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CFD8799-753B-7F7F-A05E-C75B9A9D3E5A}"/>
              </a:ext>
            </a:extLst>
          </p:cNvPr>
          <p:cNvSpPr/>
          <p:nvPr/>
        </p:nvSpPr>
        <p:spPr>
          <a:xfrm>
            <a:off x="7094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044C12-841A-4899-C28D-9168450E7AB6}"/>
              </a:ext>
            </a:extLst>
          </p:cNvPr>
          <p:cNvSpPr/>
          <p:nvPr/>
        </p:nvSpPr>
        <p:spPr>
          <a:xfrm>
            <a:off x="8174283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84780A-4AF9-8209-08E8-5D9BA4AFDF55}"/>
              </a:ext>
            </a:extLst>
          </p:cNvPr>
          <p:cNvSpPr/>
          <p:nvPr/>
        </p:nvSpPr>
        <p:spPr>
          <a:xfrm>
            <a:off x="4974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30C906C-031C-7A8E-00A5-F9576FC1ECC6}"/>
              </a:ext>
            </a:extLst>
          </p:cNvPr>
          <p:cNvSpPr/>
          <p:nvPr/>
        </p:nvSpPr>
        <p:spPr>
          <a:xfrm>
            <a:off x="6271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Faktoren-analyse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72D4F2A-EB39-404D-9EFB-EB391A0A94A5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CF7B88F-64D1-D79F-33DD-D0AA7EAE79AA}"/>
              </a:ext>
            </a:extLst>
          </p:cNvPr>
          <p:cNvSpPr txBox="1"/>
          <p:nvPr/>
        </p:nvSpPr>
        <p:spPr>
          <a:xfrm>
            <a:off x="1560743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5C7937-A7BE-2CF3-9822-939C7211B31A}"/>
              </a:ext>
            </a:extLst>
          </p:cNvPr>
          <p:cNvSpPr txBox="1"/>
          <p:nvPr/>
        </p:nvSpPr>
        <p:spPr>
          <a:xfrm>
            <a:off x="6486705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5586DCD-AD23-C32C-C758-855F9928128B}"/>
              </a:ext>
            </a:extLst>
          </p:cNvPr>
          <p:cNvSpPr txBox="1"/>
          <p:nvPr/>
        </p:nvSpPr>
        <p:spPr>
          <a:xfrm>
            <a:off x="2516003" y="4579621"/>
            <a:ext cx="751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Ermittlung der Anzahl benötigter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Quellen gemeinsamer Varianz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(Faktoren),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Interkorrelationen zwischen Items zu erklären/modellieren</a:t>
            </a:r>
            <a:endParaRPr lang="de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369A477-EAFF-27EF-1645-3AB8236BB05E}"/>
              </a:ext>
            </a:extLst>
          </p:cNvPr>
          <p:cNvCxnSpPr>
            <a:cxnSpLocks/>
            <a:stCxn id="9" idx="0"/>
            <a:endCxn id="27" idx="2"/>
          </p:cNvCxnSpPr>
          <p:nvPr/>
        </p:nvCxnSpPr>
        <p:spPr>
          <a:xfrm flipV="1">
            <a:off x="2210403" y="1955214"/>
            <a:ext cx="1" cy="958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49C7CFB1-98CB-EDB0-1B8B-34C0372C4EED}"/>
              </a:ext>
            </a:extLst>
          </p:cNvPr>
          <p:cNvSpPr/>
          <p:nvPr/>
        </p:nvSpPr>
        <p:spPr>
          <a:xfrm>
            <a:off x="1288966" y="2913998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Intervention/Prä-Post Veränderung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53BAC35E-FD9D-E7EB-D1E6-8FE833E05863}"/>
              </a:ext>
            </a:extLst>
          </p:cNvPr>
          <p:cNvCxnSpPr>
            <a:stCxn id="7" idx="0"/>
            <a:endCxn id="2" idx="0"/>
          </p:cNvCxnSpPr>
          <p:nvPr/>
        </p:nvCxnSpPr>
        <p:spPr>
          <a:xfrm rot="5400000" flipH="1" flipV="1">
            <a:off x="5967609" y="3341952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18E013CE-2BF2-51D6-0E96-704DCB2B2F9B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7014537" y="3328521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CC4989A1-7B14-20C0-448E-A5CFE049F66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8066526" y="3332195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D5EEDD38-6C03-311A-C4FD-CE14D11DE25C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5400000" flipH="1" flipV="1">
            <a:off x="6495441" y="2809424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6E0B6F57-540A-A1BC-D53E-79097071AF65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5400000" flipH="1" flipV="1">
            <a:off x="7533998" y="2804364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E3434501-2C62-D351-0BCF-05F28CD70994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5400000" flipH="1" flipV="1">
            <a:off x="7014902" y="2285267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  <p:bldP spid="27" grpId="0" animBg="1"/>
      <p:bldP spid="41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000210-9062-A64B-983C-5A40D50E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7C128677-A288-A8D5-E9ED-E479E7A7AD63}"/>
              </a:ext>
            </a:extLst>
          </p:cNvPr>
          <p:cNvSpPr txBox="1"/>
          <p:nvPr/>
        </p:nvSpPr>
        <p:spPr>
          <a:xfrm>
            <a:off x="1599424" y="548680"/>
            <a:ext cx="156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 sag ich</a:t>
            </a:r>
            <a:endParaRPr kumimoji="0" lang="de-CH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9D7C77-F783-8FED-78D4-BD7E6308CB1B}"/>
              </a:ext>
            </a:extLst>
          </p:cNvPr>
          <p:cNvSpPr txBox="1"/>
          <p:nvPr/>
        </p:nvSpPr>
        <p:spPr>
          <a:xfrm>
            <a:off x="3201627" y="548680"/>
            <a:ext cx="4878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 Summenscore entspricht der Annahme </a:t>
            </a:r>
            <a:r>
              <a:rPr kumimoji="0" lang="de-CH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eines latenten Faktormodells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 gleichen Faktorladungen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55F8180-4854-0B12-D6A4-6858E0EBDA46}"/>
              </a:ext>
            </a:extLst>
          </p:cNvPr>
          <p:cNvSpPr/>
          <p:nvPr/>
        </p:nvSpPr>
        <p:spPr>
          <a:xfrm>
            <a:off x="3768868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EAA135C-E0E5-7B78-4518-8F84AB016B74}"/>
              </a:ext>
            </a:extLst>
          </p:cNvPr>
          <p:cNvSpPr/>
          <p:nvPr/>
        </p:nvSpPr>
        <p:spPr>
          <a:xfrm>
            <a:off x="4813894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32D5D8-C1B4-3967-CCE6-B2CC31CDAE18}"/>
              </a:ext>
            </a:extLst>
          </p:cNvPr>
          <p:cNvSpPr/>
          <p:nvPr/>
        </p:nvSpPr>
        <p:spPr>
          <a:xfrm>
            <a:off x="5893614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DDA3D83-ABEB-FA56-CC78-84FF4BCFB766}"/>
              </a:ext>
            </a:extLst>
          </p:cNvPr>
          <p:cNvSpPr/>
          <p:nvPr/>
        </p:nvSpPr>
        <p:spPr>
          <a:xfrm>
            <a:off x="2693965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D0882C0-15B9-52E1-9712-C88E3FFFB647}"/>
              </a:ext>
            </a:extLst>
          </p:cNvPr>
          <p:cNvSpPr/>
          <p:nvPr/>
        </p:nvSpPr>
        <p:spPr>
          <a:xfrm>
            <a:off x="3990782" y="1953914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3C42312-3733-13DB-5678-BD3F28997A49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3167844" y="2691466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13F3628-8E88-ED19-9F72-2FAFAF89F95B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206037" y="2801767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647AFC1-62B9-2408-13CF-A2D2ABC49C8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5902" y="2797071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FBDC9B7-16BE-56F8-DD03-937D6AF7C89E}"/>
              </a:ext>
            </a:extLst>
          </p:cNvPr>
          <p:cNvCxnSpPr>
            <a:cxnSpLocks/>
            <a:stCxn id="11" idx="5"/>
            <a:endCxn id="9" idx="0"/>
          </p:cNvCxnSpPr>
          <p:nvPr/>
        </p:nvCxnSpPr>
        <p:spPr>
          <a:xfrm>
            <a:off x="5342961" y="2691466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794BBA6-B4E7-40F7-D1C2-28825D5F9D73}"/>
              </a:ext>
            </a:extLst>
          </p:cNvPr>
          <p:cNvSpPr txBox="1"/>
          <p:nvPr/>
        </p:nvSpPr>
        <p:spPr>
          <a:xfrm>
            <a:off x="330626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B7FC50-A91E-BCF5-0BB8-2E6257590A17}"/>
              </a:ext>
            </a:extLst>
          </p:cNvPr>
          <p:cNvSpPr txBox="1"/>
          <p:nvPr/>
        </p:nvSpPr>
        <p:spPr>
          <a:xfrm>
            <a:off x="4063262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781965A-CC1E-6DB1-E4ED-CF71DE404621}"/>
              </a:ext>
            </a:extLst>
          </p:cNvPr>
          <p:cNvSpPr txBox="1"/>
          <p:nvPr/>
        </p:nvSpPr>
        <p:spPr>
          <a:xfrm>
            <a:off x="474642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8A09A96-3E18-4789-44AD-007F2D2BBC5F}"/>
              </a:ext>
            </a:extLst>
          </p:cNvPr>
          <p:cNvSpPr txBox="1"/>
          <p:nvPr/>
        </p:nvSpPr>
        <p:spPr>
          <a:xfrm>
            <a:off x="5458784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C1D1899-600A-22F9-82C9-970E5DAD307F}"/>
              </a:ext>
            </a:extLst>
          </p:cNvPr>
          <p:cNvCxnSpPr/>
          <p:nvPr/>
        </p:nvCxnSpPr>
        <p:spPr>
          <a:xfrm rot="5400000" flipH="1" flipV="1">
            <a:off x="3662196" y="4210744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F4041274-95E6-EA3D-931F-CA5331C423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124" y="4197313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1191E168-C17E-AD78-6A45-11D0E24267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61113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65858C33-468B-59CF-8BF9-F3692D1D8C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0028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1816E4BA-78BD-B6B5-85D7-E2FB5AD735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8585" y="3673156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E7FDF152-D05E-3073-1E48-C475E65208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489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8ACB6068-018E-6D38-75EC-13051853F1DB}"/>
              </a:ext>
            </a:extLst>
          </p:cNvPr>
          <p:cNvSpPr/>
          <p:nvPr/>
        </p:nvSpPr>
        <p:spPr>
          <a:xfrm>
            <a:off x="2669221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Feh-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3FDB8D-7EA4-2814-C5AD-02FF8F58FECB}"/>
              </a:ext>
            </a:extLst>
          </p:cNvPr>
          <p:cNvSpPr/>
          <p:nvPr/>
        </p:nvSpPr>
        <p:spPr>
          <a:xfrm>
            <a:off x="3726727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Feh-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5D327EE-AF6A-811B-9942-ACDAF7FA1532}"/>
              </a:ext>
            </a:extLst>
          </p:cNvPr>
          <p:cNvSpPr/>
          <p:nvPr/>
        </p:nvSpPr>
        <p:spPr>
          <a:xfrm>
            <a:off x="4767773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Feh-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B3CD06D-FF3B-6B89-B60D-903778E908CC}"/>
              </a:ext>
            </a:extLst>
          </p:cNvPr>
          <p:cNvSpPr/>
          <p:nvPr/>
        </p:nvSpPr>
        <p:spPr>
          <a:xfrm>
            <a:off x="5836134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Feh-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D3C5486-82CA-0F4C-76F6-FCCF19BD5C8A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V="1">
            <a:off x="3143100" y="5301208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C03C85-7062-6D50-E81F-31C9487DC8D3}"/>
              </a:ext>
            </a:extLst>
          </p:cNvPr>
          <p:cNvCxnSpPr/>
          <p:nvPr/>
        </p:nvCxnSpPr>
        <p:spPr>
          <a:xfrm flipV="1">
            <a:off x="4210407" y="5281927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F5BBB4-AC0B-5188-84AF-4F4E2ED80A22}"/>
              </a:ext>
            </a:extLst>
          </p:cNvPr>
          <p:cNvCxnSpPr/>
          <p:nvPr/>
        </p:nvCxnSpPr>
        <p:spPr>
          <a:xfrm flipV="1">
            <a:off x="5254024" y="5301208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61AD56-24CB-8EA7-403E-305DDBF2768F}"/>
              </a:ext>
            </a:extLst>
          </p:cNvPr>
          <p:cNvCxnSpPr/>
          <p:nvPr/>
        </p:nvCxnSpPr>
        <p:spPr>
          <a:xfrm flipV="1">
            <a:off x="6300192" y="528695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1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B58A5-8F0E-5876-96B3-3076C1C06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4718F8F4-B189-7493-263E-649277D3F159}"/>
              </a:ext>
            </a:extLst>
          </p:cNvPr>
          <p:cNvSpPr txBox="1"/>
          <p:nvPr/>
        </p:nvSpPr>
        <p:spPr>
          <a:xfrm>
            <a:off x="1599424" y="548680"/>
            <a:ext cx="156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 sag ich</a:t>
            </a:r>
            <a:endParaRPr kumimoji="0" lang="de-CH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B1A97B-235B-35D7-87F3-958C661EB1D0}"/>
              </a:ext>
            </a:extLst>
          </p:cNvPr>
          <p:cNvSpPr txBox="1"/>
          <p:nvPr/>
        </p:nvSpPr>
        <p:spPr>
          <a:xfrm>
            <a:off x="3201627" y="548680"/>
            <a:ext cx="4878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 Summenscore entspricht der Annahme </a:t>
            </a:r>
            <a:r>
              <a:rPr kumimoji="0" lang="de-CH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eines latenten Faktormodells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mit gleichen Faktorladungen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22FF05F-98E1-28D3-F898-6C956B870FC2}"/>
              </a:ext>
            </a:extLst>
          </p:cNvPr>
          <p:cNvSpPr/>
          <p:nvPr/>
        </p:nvSpPr>
        <p:spPr>
          <a:xfrm>
            <a:off x="3768868" y="4725144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A260D2-184F-2E2A-E757-1A2FB85121C5}"/>
              </a:ext>
            </a:extLst>
          </p:cNvPr>
          <p:cNvSpPr/>
          <p:nvPr/>
        </p:nvSpPr>
        <p:spPr>
          <a:xfrm>
            <a:off x="4813894" y="4720448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FA987E3-2B9F-829D-9446-96E116AE9EC2}"/>
              </a:ext>
            </a:extLst>
          </p:cNvPr>
          <p:cNvSpPr/>
          <p:nvPr/>
        </p:nvSpPr>
        <p:spPr>
          <a:xfrm>
            <a:off x="5893614" y="4715752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512904-C827-3F76-A535-89C259FD6846}"/>
              </a:ext>
            </a:extLst>
          </p:cNvPr>
          <p:cNvSpPr/>
          <p:nvPr/>
        </p:nvSpPr>
        <p:spPr>
          <a:xfrm>
            <a:off x="2693965" y="4725144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6736472-6351-F9A8-973E-B587412B654D}"/>
              </a:ext>
            </a:extLst>
          </p:cNvPr>
          <p:cNvSpPr/>
          <p:nvPr/>
        </p:nvSpPr>
        <p:spPr>
          <a:xfrm>
            <a:off x="3990782" y="1953914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7282B3B-F69E-620E-AC08-000EF75FDE64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3167844" y="2691466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EDD76D-E45B-337E-B540-94E482AB521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206037" y="2801767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364915A-08A4-8BB9-26E4-57336E49831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5902" y="2797071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3073843-2363-CE05-C6E8-F0566560FACE}"/>
              </a:ext>
            </a:extLst>
          </p:cNvPr>
          <p:cNvCxnSpPr>
            <a:cxnSpLocks/>
            <a:stCxn id="11" idx="5"/>
            <a:endCxn id="9" idx="0"/>
          </p:cNvCxnSpPr>
          <p:nvPr/>
        </p:nvCxnSpPr>
        <p:spPr>
          <a:xfrm>
            <a:off x="5342961" y="2691466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B1908AB-B093-B1D9-F8A5-22A790D3F364}"/>
              </a:ext>
            </a:extLst>
          </p:cNvPr>
          <p:cNvSpPr txBox="1"/>
          <p:nvPr/>
        </p:nvSpPr>
        <p:spPr>
          <a:xfrm>
            <a:off x="330626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597BCE1-6868-1DC5-4542-4368EAFA606D}"/>
              </a:ext>
            </a:extLst>
          </p:cNvPr>
          <p:cNvSpPr txBox="1"/>
          <p:nvPr/>
        </p:nvSpPr>
        <p:spPr>
          <a:xfrm>
            <a:off x="4063262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EEC8070-A92D-A9E6-776E-C68FF87FF49D}"/>
              </a:ext>
            </a:extLst>
          </p:cNvPr>
          <p:cNvSpPr txBox="1"/>
          <p:nvPr/>
        </p:nvSpPr>
        <p:spPr>
          <a:xfrm>
            <a:off x="4746428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D6AF6AA-050B-82FF-4D49-D233D8D7444E}"/>
              </a:ext>
            </a:extLst>
          </p:cNvPr>
          <p:cNvSpPr txBox="1"/>
          <p:nvPr/>
        </p:nvSpPr>
        <p:spPr>
          <a:xfrm>
            <a:off x="5458784" y="3389378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λ</a:t>
            </a:r>
            <a:r>
              <a:rPr kumimoji="0" lang="de-CH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97059384-9312-388B-968B-4338C86741E4}"/>
              </a:ext>
            </a:extLst>
          </p:cNvPr>
          <p:cNvCxnSpPr/>
          <p:nvPr/>
        </p:nvCxnSpPr>
        <p:spPr>
          <a:xfrm rot="5400000" flipH="1" flipV="1">
            <a:off x="3662196" y="4210744"/>
            <a:ext cx="12700" cy="10381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E8BA90F5-4DC1-76A2-E377-E0386A8F5B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124" y="4197313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5ED2A463-AA95-5AB2-18C4-4D209780C0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61113" y="4200987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7BA57131-70AD-2CE9-474A-CE28DA0BF2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0028" y="3678216"/>
            <a:ext cx="4696" cy="2098552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1DB8FEFA-518C-2F0E-1547-45A2D938CD6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8585" y="3673156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4858416E-354D-4B36-668C-40A50B7151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489" y="3154059"/>
            <a:ext cx="9392" cy="3142170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1B5E7404-89C4-2564-F048-4AB11B8ACA1C}"/>
              </a:ext>
            </a:extLst>
          </p:cNvPr>
          <p:cNvSpPr/>
          <p:nvPr/>
        </p:nvSpPr>
        <p:spPr>
          <a:xfrm>
            <a:off x="2669221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Feh-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9D3665C-F019-6054-AAF2-A2470511A57F}"/>
              </a:ext>
            </a:extLst>
          </p:cNvPr>
          <p:cNvSpPr/>
          <p:nvPr/>
        </p:nvSpPr>
        <p:spPr>
          <a:xfrm>
            <a:off x="3726727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Feh-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41323A3-44AF-7331-EAFA-5EB33E221FAB}"/>
              </a:ext>
            </a:extLst>
          </p:cNvPr>
          <p:cNvSpPr/>
          <p:nvPr/>
        </p:nvSpPr>
        <p:spPr>
          <a:xfrm>
            <a:off x="4767773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Feh-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1491D56-1D26-7C0C-C3CD-2919180F3D76}"/>
              </a:ext>
            </a:extLst>
          </p:cNvPr>
          <p:cNvSpPr/>
          <p:nvPr/>
        </p:nvSpPr>
        <p:spPr>
          <a:xfrm>
            <a:off x="5836134" y="5656568"/>
            <a:ext cx="947758" cy="5760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Feh-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ler</a:t>
            </a: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6B636E1-E0FF-8F0F-7B8C-0E323F283211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V="1">
            <a:off x="3143100" y="5301208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EC43CB2-C1BD-E5CA-ACAE-3E24116F90D4}"/>
              </a:ext>
            </a:extLst>
          </p:cNvPr>
          <p:cNvCxnSpPr/>
          <p:nvPr/>
        </p:nvCxnSpPr>
        <p:spPr>
          <a:xfrm flipV="1">
            <a:off x="4210407" y="5281927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20A2429-3F5A-CA41-ED11-2CA1C9E2ADB5}"/>
              </a:ext>
            </a:extLst>
          </p:cNvPr>
          <p:cNvCxnSpPr/>
          <p:nvPr/>
        </p:nvCxnSpPr>
        <p:spPr>
          <a:xfrm flipV="1">
            <a:off x="5254024" y="5301208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74E5A53-CEE0-B884-EA08-980A571FDF9C}"/>
              </a:ext>
            </a:extLst>
          </p:cNvPr>
          <p:cNvCxnSpPr/>
          <p:nvPr/>
        </p:nvCxnSpPr>
        <p:spPr>
          <a:xfrm flipV="1">
            <a:off x="6300192" y="5286950"/>
            <a:ext cx="24744" cy="3553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73B81FCC-D66F-5C13-90F9-2CF139FC2FF2}"/>
              </a:ext>
            </a:extLst>
          </p:cNvPr>
          <p:cNvSpPr txBox="1"/>
          <p:nvPr/>
        </p:nvSpPr>
        <p:spPr>
          <a:xfrm>
            <a:off x="6923384" y="4720943"/>
            <a:ext cx="2220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Kontext/Inhalte: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Austauschbar und </a:t>
            </a:r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konstruktirrelevant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397FA13-6553-C5BA-9EC5-20D73EBAFE8E}"/>
              </a:ext>
            </a:extLst>
          </p:cNvPr>
          <p:cNvSpPr/>
          <p:nvPr/>
        </p:nvSpPr>
        <p:spPr>
          <a:xfrm>
            <a:off x="2339752" y="5445224"/>
            <a:ext cx="4583632" cy="9233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99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18C2DD-D9F2-0A55-9139-2FBB9D57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24AAF9C-3BAA-C673-5325-2F6F10B6DC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001"/>
          <a:stretch/>
        </p:blipFill>
        <p:spPr>
          <a:xfrm>
            <a:off x="1964911" y="2615995"/>
            <a:ext cx="5214178" cy="131706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A0BBBA7-2177-B60F-AB5E-BF23A7ECAA86}"/>
              </a:ext>
            </a:extLst>
          </p:cNvPr>
          <p:cNvSpPr txBox="1"/>
          <p:nvPr/>
        </p:nvSpPr>
        <p:spPr>
          <a:xfrm>
            <a:off x="1944386" y="397485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trifft gar nicht zu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– trifft vollständig zu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42CA89-BCA0-E1FB-441D-8BAC1DF84B5B}"/>
              </a:ext>
            </a:extLst>
          </p:cNvPr>
          <p:cNvSpPr txBox="1"/>
          <p:nvPr/>
        </p:nvSpPr>
        <p:spPr>
          <a:xfrm>
            <a:off x="1944386" y="220486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Intrinsic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Krieglstein</a:t>
            </a:r>
            <a:r>
              <a:rPr lang="de-CH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2022)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53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9B7C7-E52D-4E3F-5E30-A92C611F4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B8077D08-F07A-252F-0450-865A84414EB6}"/>
              </a:ext>
            </a:extLst>
          </p:cNvPr>
          <p:cNvSpPr txBox="1"/>
          <p:nvPr/>
        </p:nvSpPr>
        <p:spPr>
          <a:xfrm>
            <a:off x="1599424" y="548680"/>
            <a:ext cx="156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sag ich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EEAD3E-8301-8E7B-B6B2-0257B65EDF7F}"/>
              </a:ext>
            </a:extLst>
          </p:cNvPr>
          <p:cNvSpPr txBox="1"/>
          <p:nvPr/>
        </p:nvSpPr>
        <p:spPr>
          <a:xfrm>
            <a:off x="3201627" y="548680"/>
            <a:ext cx="4878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Summenscore entspricht der Annahme 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eines latenten Faktormodells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gleichen Faktorladungen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9C662FE-3401-32CA-3887-83B1F5F3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900" y="5301208"/>
            <a:ext cx="3698521" cy="11702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CBC14AF-F9A8-0300-B226-63906F621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952976"/>
            <a:ext cx="2878099" cy="237550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1EDCB9D-5B3C-E14D-1886-8F0727A7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2932495"/>
            <a:ext cx="2232248" cy="23834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48449EB-90BE-7EBB-B7F8-34DCECE1532F}"/>
              </a:ext>
            </a:extLst>
          </p:cNvPr>
          <p:cNvSpPr txBox="1"/>
          <p:nvPr/>
        </p:nvSpPr>
        <p:spPr>
          <a:xfrm>
            <a:off x="3131841" y="1455167"/>
            <a:ext cx="48782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Es gibt 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unterschiedliche Meta-Theorien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Man sollte immer diejenige wählen, die 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 theoretischer Sicht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Austauschbarkeit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latente Eigenschaft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direkte Dynamiken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am besten die Eigenschaften des modellierten Konstruktes beschreibt.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FA7A559-A9AF-FDEA-FEA7-00A3A77D75FB}"/>
              </a:ext>
            </a:extLst>
          </p:cNvPr>
          <p:cNvCxnSpPr/>
          <p:nvPr/>
        </p:nvCxnSpPr>
        <p:spPr>
          <a:xfrm flipH="1" flipV="1">
            <a:off x="3563888" y="464768"/>
            <a:ext cx="2664296" cy="906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50D3C3C-8972-53B4-A7DB-D85279DB2868}"/>
              </a:ext>
            </a:extLst>
          </p:cNvPr>
          <p:cNvSpPr txBox="1"/>
          <p:nvPr/>
        </p:nvSpPr>
        <p:spPr>
          <a:xfrm rot="1328647">
            <a:off x="248334" y="162884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 die 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80B62F1-5E1B-C75B-1063-2BD02DD889B6}"/>
              </a:ext>
            </a:extLst>
          </p:cNvPr>
          <p:cNvCxnSpPr>
            <a:cxnSpLocks/>
          </p:cNvCxnSpPr>
          <p:nvPr/>
        </p:nvCxnSpPr>
        <p:spPr>
          <a:xfrm>
            <a:off x="2123728" y="2103124"/>
            <a:ext cx="1008113" cy="1017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F60B1EAF-0736-BA66-0507-97CFCE1AB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6221" y="3162271"/>
            <a:ext cx="2386690" cy="21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4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6842B-33F9-3A16-E9D2-E63C7C224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FF4AF134-544C-321B-8F5D-A9F846FD275C}"/>
              </a:ext>
            </a:extLst>
          </p:cNvPr>
          <p:cNvSpPr txBox="1"/>
          <p:nvPr/>
        </p:nvSpPr>
        <p:spPr>
          <a:xfrm>
            <a:off x="1599424" y="548680"/>
            <a:ext cx="156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 sag ich</a:t>
            </a:r>
            <a:endParaRPr kumimoji="0" lang="de-CH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9F57D6-0DC9-6360-7D9F-44980B1D2805}"/>
              </a:ext>
            </a:extLst>
          </p:cNvPr>
          <p:cNvSpPr txBox="1"/>
          <p:nvPr/>
        </p:nvSpPr>
        <p:spPr>
          <a:xfrm>
            <a:off x="3201626" y="548680"/>
            <a:ext cx="6050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 </a:t>
            </a:r>
            <a:r>
              <a:rPr lang="de-CH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atentes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Faktormodell mit homogenen Faktorladungen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4D77F1-48EF-6AF7-64A2-62FFD1D5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654620"/>
            <a:ext cx="1728192" cy="18452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E8863C3-0A0B-631E-D635-888014990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222931"/>
            <a:ext cx="2592289" cy="82024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ACE530A-5C7F-2483-7F2D-1F7A647C9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424" y="4589697"/>
            <a:ext cx="1890896" cy="1560695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DEB6E658-ECE4-CE52-D5CB-54646ADFA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597" y="4592735"/>
            <a:ext cx="2638666" cy="1758020"/>
          </a:xfrm>
          <a:prstGeom prst="rect">
            <a:avLst/>
          </a:prstGeom>
        </p:spPr>
      </p:pic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8AC0ACFA-6DD7-894D-7694-2072DB4A00B8}"/>
              </a:ext>
            </a:extLst>
          </p:cNvPr>
          <p:cNvCxnSpPr/>
          <p:nvPr/>
        </p:nvCxnSpPr>
        <p:spPr>
          <a:xfrm>
            <a:off x="3923928" y="3933056"/>
            <a:ext cx="1440160" cy="15841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AB66619-CB72-7AA9-4125-89B23F474714}"/>
              </a:ext>
            </a:extLst>
          </p:cNvPr>
          <p:cNvCxnSpPr>
            <a:cxnSpLocks/>
          </p:cNvCxnSpPr>
          <p:nvPr/>
        </p:nvCxnSpPr>
        <p:spPr>
          <a:xfrm flipV="1">
            <a:off x="3779912" y="3933056"/>
            <a:ext cx="1480685" cy="14369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A7169C0-D205-5CF1-10E7-896948A63661}"/>
              </a:ext>
            </a:extLst>
          </p:cNvPr>
          <p:cNvSpPr txBox="1"/>
          <p:nvPr/>
        </p:nvSpPr>
        <p:spPr>
          <a:xfrm>
            <a:off x="3661920" y="3709481"/>
            <a:ext cx="1890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Modelle implizieren 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dieselben Mittelwerte und Korrelationen</a:t>
            </a:r>
          </a:p>
          <a:p>
            <a:pPr algn="ctr"/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Empirisch kaum unterscheidbar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DAAC4E2-BFA4-3E76-CF47-DFF7000B8257}"/>
              </a:ext>
            </a:extLst>
          </p:cNvPr>
          <p:cNvSpPr txBox="1"/>
          <p:nvPr/>
        </p:nvSpPr>
        <p:spPr>
          <a:xfrm>
            <a:off x="5004048" y="1478231"/>
            <a:ext cx="1944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Summenscore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7F132F-D619-360A-F5E1-B048993B1E9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976157" y="941380"/>
            <a:ext cx="0" cy="5368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3F71B12-AA30-F76D-DD8D-E3B4EA3CAAC1}"/>
              </a:ext>
            </a:extLst>
          </p:cNvPr>
          <p:cNvCxnSpPr>
            <a:cxnSpLocks/>
          </p:cNvCxnSpPr>
          <p:nvPr/>
        </p:nvCxnSpPr>
        <p:spPr>
          <a:xfrm flipV="1">
            <a:off x="6516216" y="941380"/>
            <a:ext cx="0" cy="5368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8BE979DD-92C7-ED6F-C5DF-E63A868BEDFE}"/>
              </a:ext>
            </a:extLst>
          </p:cNvPr>
          <p:cNvSpPr txBox="1"/>
          <p:nvPr/>
        </p:nvSpPr>
        <p:spPr>
          <a:xfrm>
            <a:off x="6531112" y="1087233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B0D34F9-60FB-4BA7-ADBE-F1351937B81B}"/>
              </a:ext>
            </a:extLst>
          </p:cNvPr>
          <p:cNvSpPr txBox="1"/>
          <p:nvPr/>
        </p:nvSpPr>
        <p:spPr>
          <a:xfrm>
            <a:off x="6963160" y="1048043"/>
            <a:ext cx="2074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Affirmation der Konsequenz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Umkehrfehler</a:t>
            </a:r>
          </a:p>
        </p:txBody>
      </p:sp>
    </p:spTree>
    <p:extLst>
      <p:ext uri="{BB962C8B-B14F-4D97-AF65-F5344CB8AC3E}">
        <p14:creationId xmlns:p14="http://schemas.microsoft.com/office/powerpoint/2010/main" val="19308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2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87C3B8-CACE-E796-6E4A-8FD050542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org Krammer - Unsere Leykam Universitätsverlag Autor*innen">
            <a:extLst>
              <a:ext uri="{FF2B5EF4-FFF2-40B4-BE49-F238E27FC236}">
                <a16:creationId xmlns:a16="http://schemas.microsoft.com/office/drawing/2014/main" id="{F6682EAE-0EAA-2B03-FE03-D5A07C1A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1302663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f. Dr. Markus Bühner ist Projektleiter für die Entwicklung des  TS-Index®“ - openPR">
            <a:extLst>
              <a:ext uri="{FF2B5EF4-FFF2-40B4-BE49-F238E27FC236}">
                <a16:creationId xmlns:a16="http://schemas.microsoft.com/office/drawing/2014/main" id="{66BB9466-666C-A3F9-C903-3BC42A621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0"/>
          <a:stretch/>
        </p:blipFill>
        <p:spPr bwMode="auto">
          <a:xfrm>
            <a:off x="6701173" y="3429000"/>
            <a:ext cx="1219539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E451C2-DEB3-D586-82DC-65230F5B87D5}"/>
              </a:ext>
            </a:extLst>
          </p:cNvPr>
          <p:cNvSpPr txBox="1"/>
          <p:nvPr/>
        </p:nvSpPr>
        <p:spPr>
          <a:xfrm>
            <a:off x="815656" y="176598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Bedeutet das im Umkehrschluss, dass ich immer, wenn ich einen Summenscore verwende, die Annahme mache, dass mein Test Rasch-homogen ist?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B52EA2F-4A45-0CF5-39E4-59AA0ECFC6D3}"/>
              </a:ext>
            </a:extLst>
          </p:cNvPr>
          <p:cNvSpPr txBox="1"/>
          <p:nvPr/>
        </p:nvSpPr>
        <p:spPr>
          <a:xfrm>
            <a:off x="4351541" y="3920234"/>
            <a:ext cx="234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Äh…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well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Ja, das ist korrekt! :D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5BC61B-9204-3DC0-E1A7-DF78BE668F33}"/>
              </a:ext>
            </a:extLst>
          </p:cNvPr>
          <p:cNvSpPr txBox="1"/>
          <p:nvPr/>
        </p:nvSpPr>
        <p:spPr>
          <a:xfrm>
            <a:off x="5078694" y="2196830"/>
            <a:ext cx="3093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Wenn das </a:t>
            </a:r>
            <a:r>
              <a:rPr kumimoji="0" lang="de-CH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Rasch Modell 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gilt, dann sind </a:t>
            </a: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Summenscores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de-CH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suffiziente Statistiken</a:t>
            </a:r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66BF80E4-084A-88F5-50D2-78BC3815B028}"/>
              </a:ext>
            </a:extLst>
          </p:cNvPr>
          <p:cNvSpPr/>
          <p:nvPr/>
        </p:nvSpPr>
        <p:spPr>
          <a:xfrm>
            <a:off x="5068983" y="2074251"/>
            <a:ext cx="2959401" cy="1200329"/>
          </a:xfrm>
          <a:prstGeom prst="wedgeRoundRectCallout">
            <a:avLst>
              <a:gd name="adj1" fmla="val 16414"/>
              <a:gd name="adj2" fmla="val 69805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067A7F52-FB50-A45C-1B45-A70E71ADAFAA}"/>
              </a:ext>
            </a:extLst>
          </p:cNvPr>
          <p:cNvSpPr/>
          <p:nvPr/>
        </p:nvSpPr>
        <p:spPr>
          <a:xfrm>
            <a:off x="827584" y="1722329"/>
            <a:ext cx="4097383" cy="1200329"/>
          </a:xfrm>
          <a:prstGeom prst="wedgeRoundRectCallout">
            <a:avLst>
              <a:gd name="adj1" fmla="val -23374"/>
              <a:gd name="adj2" fmla="val 109460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F2D256A2-54B7-2C65-DD8F-C74D44FBB1D1}"/>
              </a:ext>
            </a:extLst>
          </p:cNvPr>
          <p:cNvSpPr/>
          <p:nvPr/>
        </p:nvSpPr>
        <p:spPr>
          <a:xfrm>
            <a:off x="4351541" y="3888975"/>
            <a:ext cx="2164675" cy="836169"/>
          </a:xfrm>
          <a:prstGeom prst="wedgeRoundRectCallout">
            <a:avLst>
              <a:gd name="adj1" fmla="val 73877"/>
              <a:gd name="adj2" fmla="val -11088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8427B1A-B7B5-C36C-96AD-EE5610F3CB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9978"/>
          <a:stretch/>
        </p:blipFill>
        <p:spPr>
          <a:xfrm>
            <a:off x="5398153" y="127644"/>
            <a:ext cx="2236125" cy="191060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D1839A3-6858-4420-520E-91E09E610791}"/>
              </a:ext>
            </a:extLst>
          </p:cNvPr>
          <p:cNvSpPr txBox="1"/>
          <p:nvPr/>
        </p:nvSpPr>
        <p:spPr>
          <a:xfrm>
            <a:off x="1766947" y="5489489"/>
            <a:ext cx="570045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anstatt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Summenscores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zu verwenden entspricht nach naturwissenschaftlicher Messung der </a:t>
            </a:r>
            <a:r>
              <a:rPr lang="de-CH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Einmodellierung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von Messfehler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(Abweichung von Rasch Modell)</a:t>
            </a:r>
          </a:p>
        </p:txBody>
      </p:sp>
    </p:spTree>
    <p:extLst>
      <p:ext uri="{BB962C8B-B14F-4D97-AF65-F5344CB8AC3E}">
        <p14:creationId xmlns:p14="http://schemas.microsoft.com/office/powerpoint/2010/main" val="426176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817A0-7317-0C73-88CE-5CE6C4FA3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82B6DC86-CDD3-8BA9-2850-2AA8111EB864}"/>
              </a:ext>
            </a:extLst>
          </p:cNvPr>
          <p:cNvSpPr txBox="1"/>
          <p:nvPr/>
        </p:nvSpPr>
        <p:spPr>
          <a:xfrm>
            <a:off x="1599424" y="548680"/>
            <a:ext cx="156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sag ich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7D9A5A-9AF0-531A-82AC-AF1B8EE11F78}"/>
              </a:ext>
            </a:extLst>
          </p:cNvPr>
          <p:cNvSpPr txBox="1"/>
          <p:nvPr/>
        </p:nvSpPr>
        <p:spPr>
          <a:xfrm>
            <a:off x="4343337" y="2675242"/>
            <a:ext cx="48782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Der Summenscore entspricht der Annahme des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theoretisch plausiblen Modells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Dieses Modell kann man (deskriptiv) überprüfen, oder einfach (normativ) vorgeben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Empirisch hält die Annahme (fast) nie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Schlussfolgerung:</a:t>
            </a:r>
          </a:p>
          <a:p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Scorebildung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ist sinnvoll, wenn sie der Theorie oder dem Forschungsziel entspricht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66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F51F2-F714-F753-FB2D-8D1542571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CAFF7A6C-83B4-289F-3817-8E7AEB31AAA9}"/>
              </a:ext>
            </a:extLst>
          </p:cNvPr>
          <p:cNvSpPr txBox="1"/>
          <p:nvPr/>
        </p:nvSpPr>
        <p:spPr>
          <a:xfrm>
            <a:off x="1599424" y="548680"/>
            <a:ext cx="2396512" cy="9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Beispiel:</a:t>
            </a:r>
          </a:p>
          <a:p>
            <a:endParaRPr lang="de-CH" sz="2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Inhaltswissen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9708376-9F99-5962-7ABA-3ADCEEF36912}"/>
              </a:ext>
            </a:extLst>
          </p:cNvPr>
          <p:cNvSpPr txBox="1"/>
          <p:nvPr/>
        </p:nvSpPr>
        <p:spPr>
          <a:xfrm>
            <a:off x="358562" y="2276872"/>
            <a:ext cx="48782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 interne Konsistenz von Tests wird häufig gewünscht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z.B.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Cronbach’s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 (oder Omega)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Taber 2018 (&amp; Stadler et al., 2021)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Wissenstests inadäquat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Theoretische Annahme:</a:t>
            </a:r>
          </a:p>
          <a:p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CH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Mehrdimensional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B5440E8-AA5B-A66B-11C7-E815ABEDE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26" y="2060848"/>
            <a:ext cx="2042337" cy="168569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FD0CA63-A5EA-3BA8-F7D4-5064CEAFB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581128"/>
            <a:ext cx="2489967" cy="5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8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8B8112-8683-91A6-F377-607968080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070E2E92-B6B9-F3D9-A72E-917830A36D85}"/>
              </a:ext>
            </a:extLst>
          </p:cNvPr>
          <p:cNvSpPr txBox="1"/>
          <p:nvPr/>
        </p:nvSpPr>
        <p:spPr>
          <a:xfrm>
            <a:off x="1599424" y="548680"/>
            <a:ext cx="2396512" cy="9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Beispiel:</a:t>
            </a:r>
          </a:p>
          <a:p>
            <a:endParaRPr lang="de-CH" sz="28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Inhaltswissen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89691D-CAA9-6CFD-799B-2B4573405CB8}"/>
              </a:ext>
            </a:extLst>
          </p:cNvPr>
          <p:cNvSpPr txBox="1"/>
          <p:nvPr/>
        </p:nvSpPr>
        <p:spPr>
          <a:xfrm>
            <a:off x="358562" y="2276872"/>
            <a:ext cx="48782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Meta-Analyse: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Mittlere Interkorrelation Wissensitems 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.22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810410-7122-BD6E-4462-B4A4D86EDD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"/>
          <a:stretch/>
        </p:blipFill>
        <p:spPr>
          <a:xfrm>
            <a:off x="4626949" y="3932462"/>
            <a:ext cx="4109683" cy="2405168"/>
          </a:xfrm>
          <a:prstGeom prst="rect">
            <a:avLst/>
          </a:prstGeom>
        </p:spPr>
      </p:pic>
      <p:pic>
        <p:nvPicPr>
          <p:cNvPr id="4" name="Grafik 3" descr="C:\local user data\Alpha\Version3\Alphas.png">
            <a:extLst>
              <a:ext uri="{FF2B5EF4-FFF2-40B4-BE49-F238E27FC236}">
                <a16:creationId xmlns:a16="http://schemas.microsoft.com/office/drawing/2014/main" id="{4FBD3473-3F96-D570-157C-978BA183BF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789040"/>
            <a:ext cx="3948608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94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D1A7971-4CB4-F9AA-6B0F-BB338F821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16853"/>
              </p:ext>
            </p:extLst>
          </p:nvPr>
        </p:nvGraphicFramePr>
        <p:xfrm>
          <a:off x="17890" y="620688"/>
          <a:ext cx="8208912" cy="5913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22918">
                  <a:extLst>
                    <a:ext uri="{9D8B030D-6E8A-4147-A177-3AD203B41FA5}">
                      <a16:colId xmlns:a16="http://schemas.microsoft.com/office/drawing/2014/main" val="50959254"/>
                    </a:ext>
                  </a:extLst>
                </a:gridCol>
                <a:gridCol w="705882">
                  <a:extLst>
                    <a:ext uri="{9D8B030D-6E8A-4147-A177-3AD203B41FA5}">
                      <a16:colId xmlns:a16="http://schemas.microsoft.com/office/drawing/2014/main" val="1965008989"/>
                    </a:ext>
                  </a:extLst>
                </a:gridCol>
                <a:gridCol w="784542">
                  <a:extLst>
                    <a:ext uri="{9D8B030D-6E8A-4147-A177-3AD203B41FA5}">
                      <a16:colId xmlns:a16="http://schemas.microsoft.com/office/drawing/2014/main" val="659155869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3735830998"/>
                    </a:ext>
                  </a:extLst>
                </a:gridCol>
                <a:gridCol w="585851">
                  <a:extLst>
                    <a:ext uri="{9D8B030D-6E8A-4147-A177-3AD203B41FA5}">
                      <a16:colId xmlns:a16="http://schemas.microsoft.com/office/drawing/2014/main" val="954432583"/>
                    </a:ext>
                  </a:extLst>
                </a:gridCol>
                <a:gridCol w="576326">
                  <a:extLst>
                    <a:ext uri="{9D8B030D-6E8A-4147-A177-3AD203B41FA5}">
                      <a16:colId xmlns:a16="http://schemas.microsoft.com/office/drawing/2014/main" val="3257491985"/>
                    </a:ext>
                  </a:extLst>
                </a:gridCol>
                <a:gridCol w="1112584">
                  <a:extLst>
                    <a:ext uri="{9D8B030D-6E8A-4147-A177-3AD203B41FA5}">
                      <a16:colId xmlns:a16="http://schemas.microsoft.com/office/drawing/2014/main" val="1916351381"/>
                    </a:ext>
                  </a:extLst>
                </a:gridCol>
                <a:gridCol w="877419">
                  <a:extLst>
                    <a:ext uri="{9D8B030D-6E8A-4147-A177-3AD203B41FA5}">
                      <a16:colId xmlns:a16="http://schemas.microsoft.com/office/drawing/2014/main" val="2041449758"/>
                    </a:ext>
                  </a:extLst>
                </a:gridCol>
                <a:gridCol w="1006920">
                  <a:extLst>
                    <a:ext uri="{9D8B030D-6E8A-4147-A177-3AD203B41FA5}">
                      <a16:colId xmlns:a16="http://schemas.microsoft.com/office/drawing/2014/main" val="4088073472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311545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Rasch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G-Theory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Netz-</a:t>
                      </a:r>
                    </a:p>
                    <a:p>
                      <a:pPr algn="ctr"/>
                      <a:r>
                        <a:rPr lang="de-CH" dirty="0"/>
                        <a:t>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err="1"/>
                        <a:t>Mokken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LCA/</a:t>
                      </a:r>
                    </a:p>
                    <a:p>
                      <a:pPr algn="ctr"/>
                      <a:r>
                        <a:rPr lang="de-CH" dirty="0"/>
                        <a:t>LPA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4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Reliabilitätsschätzung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0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err="1"/>
                        <a:t>Dimensionalitätsprüfung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Globaler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6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Item-/Personenfit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7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Bivariate Abhängigkeiten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9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/>
                        <a:t>Nicht-Linearitäten/Subgruppen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71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err="1"/>
                        <a:t>Annahmenverletzung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4419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968CA57-F941-7824-3A85-FBE3A60A1FAE}"/>
              </a:ext>
            </a:extLst>
          </p:cNvPr>
          <p:cNvSpPr txBox="1"/>
          <p:nvPr/>
        </p:nvSpPr>
        <p:spPr>
          <a:xfrm>
            <a:off x="8028384" y="2636912"/>
            <a:ext cx="12961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+ MDS,</a:t>
            </a:r>
          </a:p>
          <a:p>
            <a:r>
              <a:rPr lang="de-CH" sz="1400" dirty="0" err="1">
                <a:solidFill>
                  <a:schemeClr val="bg1"/>
                </a:solidFill>
              </a:rPr>
              <a:t>Thurstonian</a:t>
            </a:r>
            <a:r>
              <a:rPr lang="de-CH" sz="1400" dirty="0">
                <a:solidFill>
                  <a:schemeClr val="bg1"/>
                </a:solidFill>
              </a:rPr>
              <a:t> </a:t>
            </a:r>
            <a:r>
              <a:rPr lang="de-CH" sz="1400" dirty="0" err="1">
                <a:solidFill>
                  <a:schemeClr val="bg1"/>
                </a:solidFill>
              </a:rPr>
              <a:t>Scaling</a:t>
            </a:r>
            <a:r>
              <a:rPr lang="de-CH" sz="1400" dirty="0">
                <a:solidFill>
                  <a:schemeClr val="bg1"/>
                </a:solidFill>
              </a:rPr>
              <a:t>,</a:t>
            </a:r>
          </a:p>
          <a:p>
            <a:r>
              <a:rPr lang="de-CH" sz="1400" dirty="0" err="1">
                <a:solidFill>
                  <a:schemeClr val="bg1"/>
                </a:solidFill>
              </a:rPr>
              <a:t>Fechnerian</a:t>
            </a:r>
            <a:r>
              <a:rPr lang="de-CH" sz="1400" dirty="0">
                <a:solidFill>
                  <a:schemeClr val="bg1"/>
                </a:solidFill>
              </a:rPr>
              <a:t> </a:t>
            </a:r>
            <a:r>
              <a:rPr lang="de-CH" sz="1400" dirty="0" err="1">
                <a:solidFill>
                  <a:schemeClr val="bg1"/>
                </a:solidFill>
              </a:rPr>
              <a:t>Scaling</a:t>
            </a:r>
            <a:r>
              <a:rPr lang="de-CH" sz="1400" dirty="0">
                <a:solidFill>
                  <a:schemeClr val="bg1"/>
                </a:solidFill>
              </a:rPr>
              <a:t>,</a:t>
            </a:r>
          </a:p>
          <a:p>
            <a:r>
              <a:rPr lang="de-CH" sz="1400" dirty="0">
                <a:solidFill>
                  <a:schemeClr val="bg1"/>
                </a:solidFill>
              </a:rPr>
              <a:t>Knowledge Space Theory,</a:t>
            </a:r>
          </a:p>
          <a:p>
            <a:r>
              <a:rPr lang="de-CH" sz="1400" dirty="0" err="1">
                <a:solidFill>
                  <a:schemeClr val="bg1"/>
                </a:solidFill>
              </a:rPr>
              <a:t>Cognitive</a:t>
            </a:r>
            <a:r>
              <a:rPr lang="de-CH" sz="1400" dirty="0">
                <a:solidFill>
                  <a:schemeClr val="bg1"/>
                </a:solidFill>
              </a:rPr>
              <a:t> </a:t>
            </a:r>
            <a:r>
              <a:rPr lang="de-CH" sz="1400" dirty="0" err="1">
                <a:solidFill>
                  <a:schemeClr val="bg1"/>
                </a:solidFill>
              </a:rPr>
              <a:t>diagnosis</a:t>
            </a:r>
            <a:r>
              <a:rPr lang="de-CH" sz="1400" dirty="0">
                <a:solidFill>
                  <a:schemeClr val="bg1"/>
                </a:solidFill>
              </a:rPr>
              <a:t> </a:t>
            </a:r>
            <a:r>
              <a:rPr lang="de-CH" sz="1400" dirty="0" err="1">
                <a:solidFill>
                  <a:schemeClr val="bg1"/>
                </a:solidFill>
              </a:rPr>
              <a:t>modeling</a:t>
            </a:r>
            <a:endParaRPr lang="de-CH" sz="1400" dirty="0">
              <a:solidFill>
                <a:schemeClr val="bg1"/>
              </a:solidFill>
            </a:endParaRPr>
          </a:p>
          <a:p>
            <a:endParaRPr lang="de-CH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0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E5CE9-F73D-AE31-3E8F-58749BB83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7CF49F-9EF2-F781-6991-4A491CB12442}"/>
              </a:ext>
            </a:extLst>
          </p:cNvPr>
          <p:cNvSpPr/>
          <p:nvPr/>
        </p:nvSpPr>
        <p:spPr>
          <a:xfrm>
            <a:off x="6049537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46113E6-0C61-37E3-A65D-B9C32106F817}"/>
              </a:ext>
            </a:extLst>
          </p:cNvPr>
          <p:cNvSpPr/>
          <p:nvPr/>
        </p:nvSpPr>
        <p:spPr>
          <a:xfrm>
            <a:off x="7094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FDD0D7A-F898-1668-F30A-9011268E8469}"/>
              </a:ext>
            </a:extLst>
          </p:cNvPr>
          <p:cNvSpPr/>
          <p:nvPr/>
        </p:nvSpPr>
        <p:spPr>
          <a:xfrm>
            <a:off x="8174283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9081FA-40CC-2403-5723-101469D305B4}"/>
              </a:ext>
            </a:extLst>
          </p:cNvPr>
          <p:cNvSpPr/>
          <p:nvPr/>
        </p:nvSpPr>
        <p:spPr>
          <a:xfrm>
            <a:off x="4974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405F0AC-3B66-E247-2BC8-F1B360BEBB6C}"/>
              </a:ext>
            </a:extLst>
          </p:cNvPr>
          <p:cNvSpPr/>
          <p:nvPr/>
        </p:nvSpPr>
        <p:spPr>
          <a:xfrm>
            <a:off x="6271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Faktoren-analyse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73666D-AC51-F4C9-FF98-A19E0C2879D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5448513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B3799A3-EDD1-EEB1-758B-4383AC5194C1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486706" y="1937671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3BAD5EB-87BC-FD4F-58FD-2A8EE3CC7A3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166571" y="1932975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B12184A-6133-E3C1-C0F2-61F4554E07BF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7623630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467F1E0-C39F-FBF7-ACED-7AE485066A4B}"/>
              </a:ext>
            </a:extLst>
          </p:cNvPr>
          <p:cNvSpPr txBox="1"/>
          <p:nvPr/>
        </p:nvSpPr>
        <p:spPr>
          <a:xfrm>
            <a:off x="5586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408D4CD-0078-3E35-68B5-91B1BC037FCC}"/>
              </a:ext>
            </a:extLst>
          </p:cNvPr>
          <p:cNvSpPr txBox="1"/>
          <p:nvPr/>
        </p:nvSpPr>
        <p:spPr>
          <a:xfrm>
            <a:off x="6343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FE2ED0C-D965-2C40-38CF-17850A9456FA}"/>
              </a:ext>
            </a:extLst>
          </p:cNvPr>
          <p:cNvSpPr txBox="1"/>
          <p:nvPr/>
        </p:nvSpPr>
        <p:spPr>
          <a:xfrm>
            <a:off x="7027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B8A29F7-1D0E-DFA5-8165-28602DE4E030}"/>
              </a:ext>
            </a:extLst>
          </p:cNvPr>
          <p:cNvSpPr txBox="1"/>
          <p:nvPr/>
        </p:nvSpPr>
        <p:spPr>
          <a:xfrm>
            <a:off x="7739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BFDC88E-5C0B-70F9-BD7F-60C9FB8B3F32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6415CBF-3796-BA99-258A-CCBB4F6EC429}"/>
              </a:ext>
            </a:extLst>
          </p:cNvPr>
          <p:cNvSpPr txBox="1"/>
          <p:nvPr/>
        </p:nvSpPr>
        <p:spPr>
          <a:xfrm>
            <a:off x="1560743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8EF642C-3D29-EE6B-6D79-E8D207CBFC54}"/>
              </a:ext>
            </a:extLst>
          </p:cNvPr>
          <p:cNvSpPr txBox="1"/>
          <p:nvPr/>
        </p:nvSpPr>
        <p:spPr>
          <a:xfrm>
            <a:off x="6486705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B0EA6BB-A438-A43E-B6BA-DCCE85E76B22}"/>
              </a:ext>
            </a:extLst>
          </p:cNvPr>
          <p:cNvCxnSpPr>
            <a:cxnSpLocks/>
            <a:stCxn id="9" idx="0"/>
            <a:endCxn id="27" idx="2"/>
          </p:cNvCxnSpPr>
          <p:nvPr/>
        </p:nvCxnSpPr>
        <p:spPr>
          <a:xfrm flipV="1">
            <a:off x="2210403" y="1955214"/>
            <a:ext cx="1" cy="958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E28B0E99-7B33-9AAE-B85A-AF97959F9651}"/>
              </a:ext>
            </a:extLst>
          </p:cNvPr>
          <p:cNvSpPr/>
          <p:nvPr/>
        </p:nvSpPr>
        <p:spPr>
          <a:xfrm>
            <a:off x="1288966" y="2913998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Intervention/Prä-Post Veränderung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5639715-AB87-BDC5-F9EF-60E652972AA0}"/>
              </a:ext>
            </a:extLst>
          </p:cNvPr>
          <p:cNvSpPr txBox="1"/>
          <p:nvPr/>
        </p:nvSpPr>
        <p:spPr>
          <a:xfrm>
            <a:off x="2516003" y="4579621"/>
            <a:ext cx="751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Ermittlung der Anzahl benötigter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Quellen gemeinsamer Varianz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(Faktoren),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Interkorrelationen zwischen Items zu erklären/modellieren</a:t>
            </a:r>
            <a:endParaRPr lang="de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5CEC7D5-225D-252D-BFE6-0464ACCF02B0}"/>
              </a:ext>
            </a:extLst>
          </p:cNvPr>
          <p:cNvSpPr txBox="1"/>
          <p:nvPr/>
        </p:nvSpPr>
        <p:spPr>
          <a:xfrm>
            <a:off x="2516003" y="5642210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Schätzung der Stärke, mit welcher die gemeinsame Varianz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jedes Item eingeht (Faktorladung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37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3809801-009D-CC4E-7708-F08C6CD8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16832"/>
            <a:ext cx="4578242" cy="187929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CD445EA-8062-8B3D-1A50-4EAFF7A26F75}"/>
              </a:ext>
            </a:extLst>
          </p:cNvPr>
          <p:cNvSpPr txBox="1"/>
          <p:nvPr/>
        </p:nvSpPr>
        <p:spPr>
          <a:xfrm>
            <a:off x="1351503" y="1052736"/>
            <a:ext cx="239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Danke</a:t>
            </a:r>
            <a:endParaRPr lang="de-CH" sz="54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3377FC-48DA-B2C3-0A8C-C78A0F3D5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097" y="1916832"/>
            <a:ext cx="3963383" cy="230108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A071495-622D-BD7E-7112-76D966AC2C55}"/>
              </a:ext>
            </a:extLst>
          </p:cNvPr>
          <p:cNvSpPr txBox="1"/>
          <p:nvPr/>
        </p:nvSpPr>
        <p:spPr>
          <a:xfrm>
            <a:off x="5364088" y="44617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5"/>
              </a:rPr>
              <a:t>https://osf.io/m8d7t/download</a:t>
            </a:r>
            <a:r>
              <a:rPr lang="de-CH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1F014A-558A-646C-C028-E807EAD8B82A}"/>
              </a:ext>
            </a:extLst>
          </p:cNvPr>
          <p:cNvSpPr txBox="1"/>
          <p:nvPr/>
        </p:nvSpPr>
        <p:spPr>
          <a:xfrm>
            <a:off x="0" y="3832562"/>
            <a:ext cx="4966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6"/>
              </a:rPr>
              <a:t>https://www.frontiersin.org/articles/10.3389/fpsyg.2022.986767/pdf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434CF0-8F51-12C4-4AF3-68781D7AF254}"/>
              </a:ext>
            </a:extLst>
          </p:cNvPr>
          <p:cNvSpPr txBox="1"/>
          <p:nvPr/>
        </p:nvSpPr>
        <p:spPr>
          <a:xfrm>
            <a:off x="1351503" y="4928101"/>
            <a:ext cx="4966854" cy="175432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Zieht euch diese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Präse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hlinkClick r:id="rId7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bit.ly/PeterE_presentations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337DFB6-CA6D-184D-A29F-599A5857BB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9626" y="4970802"/>
            <a:ext cx="1668923" cy="16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24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ABDD1-898B-D2AF-CF08-9B980DE9A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6EEBF3-62C2-01E9-1B9C-EF6AB1E259FB}"/>
              </a:ext>
            </a:extLst>
          </p:cNvPr>
          <p:cNvSpPr txBox="1"/>
          <p:nvPr/>
        </p:nvSpPr>
        <p:spPr>
          <a:xfrm>
            <a:off x="-54260" y="2420888"/>
            <a:ext cx="925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F05BE4-F5DE-C286-1323-90C62B4F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850"/>
            <a:ext cx="9144000" cy="56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50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3E8F8-7E42-1FD6-6733-C755A6ECB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557CC148-E916-4B81-CF66-F0BC555FB121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3A2AB9C-7B90-CF4D-CCD6-7A8291715B0A}"/>
              </a:ext>
            </a:extLst>
          </p:cNvPr>
          <p:cNvSpPr txBox="1"/>
          <p:nvPr/>
        </p:nvSpPr>
        <p:spPr>
          <a:xfrm>
            <a:off x="1599424" y="548680"/>
            <a:ext cx="53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                                =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6993DA7-9399-3DD1-4053-EB21EEE5A196}"/>
              </a:ext>
            </a:extLst>
          </p:cNvPr>
          <p:cNvSpPr txBox="1"/>
          <p:nvPr/>
        </p:nvSpPr>
        <p:spPr>
          <a:xfrm>
            <a:off x="6486705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C58E361-2DAC-E2E1-7763-2907704D283F}"/>
              </a:ext>
            </a:extLst>
          </p:cNvPr>
          <p:cNvSpPr/>
          <p:nvPr/>
        </p:nvSpPr>
        <p:spPr>
          <a:xfrm>
            <a:off x="1206933" y="402251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94EA3FA-3DF4-1108-D410-E5B58D5FD772}"/>
              </a:ext>
            </a:extLst>
          </p:cNvPr>
          <p:cNvSpPr/>
          <p:nvPr/>
        </p:nvSpPr>
        <p:spPr>
          <a:xfrm>
            <a:off x="2251959" y="401782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1BC1669-85B6-59D6-0E84-F05D1C0CCB4C}"/>
              </a:ext>
            </a:extLst>
          </p:cNvPr>
          <p:cNvSpPr/>
          <p:nvPr/>
        </p:nvSpPr>
        <p:spPr>
          <a:xfrm>
            <a:off x="3331679" y="401312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8F5F7-3353-CF37-1BDB-D94A0B94D7AB}"/>
              </a:ext>
            </a:extLst>
          </p:cNvPr>
          <p:cNvSpPr/>
          <p:nvPr/>
        </p:nvSpPr>
        <p:spPr>
          <a:xfrm>
            <a:off x="132030" y="402251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941FCE5-90AC-B1B5-FD5F-DFD75B1E16D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05909" y="198884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7921AC8-8B8B-BEA9-97BC-CC2D1401AFE6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644102" y="1988840"/>
            <a:ext cx="3452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641588E-2804-7583-CC59-7482B40BCA2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323967" y="1988840"/>
            <a:ext cx="380494" cy="20289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E1589A9-340C-6DF0-59F6-702EFF68448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81026" y="198884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E24429B-DF1A-E981-1B1C-5E13991AD003}"/>
              </a:ext>
            </a:extLst>
          </p:cNvPr>
          <p:cNvSpPr txBox="1"/>
          <p:nvPr/>
        </p:nvSpPr>
        <p:spPr>
          <a:xfrm>
            <a:off x="74433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5B7C246-E969-9CF1-98AD-BD65D5094FE5}"/>
              </a:ext>
            </a:extLst>
          </p:cNvPr>
          <p:cNvSpPr txBox="1"/>
          <p:nvPr/>
        </p:nvSpPr>
        <p:spPr>
          <a:xfrm>
            <a:off x="1501327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6728D-0ACE-A5C6-E1D1-AEBB9FAAAE75}"/>
              </a:ext>
            </a:extLst>
          </p:cNvPr>
          <p:cNvSpPr txBox="1"/>
          <p:nvPr/>
        </p:nvSpPr>
        <p:spPr>
          <a:xfrm>
            <a:off x="218449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4E2D7F1-BB52-E42A-A861-E2568C7580ED}"/>
              </a:ext>
            </a:extLst>
          </p:cNvPr>
          <p:cNvSpPr txBox="1"/>
          <p:nvPr/>
        </p:nvSpPr>
        <p:spPr>
          <a:xfrm>
            <a:off x="2896849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150EF96-8ACD-A683-B56A-17A37BC35F77}"/>
              </a:ext>
            </a:extLst>
          </p:cNvPr>
          <p:cNvSpPr txBox="1"/>
          <p:nvPr/>
        </p:nvSpPr>
        <p:spPr>
          <a:xfrm>
            <a:off x="233492" y="4800462"/>
            <a:ext cx="418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(McNeish &amp; Wolf, 2020)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DF98940-EF9E-8FFF-9C07-85F641464133}"/>
              </a:ext>
            </a:extLst>
          </p:cNvPr>
          <p:cNvSpPr/>
          <p:nvPr/>
        </p:nvSpPr>
        <p:spPr>
          <a:xfrm>
            <a:off x="6049537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1862854-5D62-76F1-0A09-BF0C941D6E9E}"/>
              </a:ext>
            </a:extLst>
          </p:cNvPr>
          <p:cNvSpPr/>
          <p:nvPr/>
        </p:nvSpPr>
        <p:spPr>
          <a:xfrm>
            <a:off x="7094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C717692-54A7-EAF7-1005-29457F85271F}"/>
              </a:ext>
            </a:extLst>
          </p:cNvPr>
          <p:cNvSpPr/>
          <p:nvPr/>
        </p:nvSpPr>
        <p:spPr>
          <a:xfrm>
            <a:off x="8174283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7F58E41-0042-BB83-D7FD-80F7DCCD6AFA}"/>
              </a:ext>
            </a:extLst>
          </p:cNvPr>
          <p:cNvSpPr/>
          <p:nvPr/>
        </p:nvSpPr>
        <p:spPr>
          <a:xfrm>
            <a:off x="4974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3A38089-CA44-139B-EA6D-27B47D273906}"/>
              </a:ext>
            </a:extLst>
          </p:cNvPr>
          <p:cNvSpPr/>
          <p:nvPr/>
        </p:nvSpPr>
        <p:spPr>
          <a:xfrm>
            <a:off x="6271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2ABEAC3-5B3B-DDF7-828B-3AF7EAC4EB51}"/>
              </a:ext>
            </a:extLst>
          </p:cNvPr>
          <p:cNvCxnSpPr>
            <a:cxnSpLocks/>
            <a:stCxn id="39" idx="3"/>
            <a:endCxn id="38" idx="0"/>
          </p:cNvCxnSpPr>
          <p:nvPr/>
        </p:nvCxnSpPr>
        <p:spPr>
          <a:xfrm flipH="1">
            <a:off x="5448513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9B48316-4787-B398-B070-492F526D685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486706" y="1937671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3F599DB-A063-EF53-44AC-54D5F95235B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166571" y="1932975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1922D10-F225-79DD-D800-45105A8D9516}"/>
              </a:ext>
            </a:extLst>
          </p:cNvPr>
          <p:cNvCxnSpPr>
            <a:cxnSpLocks/>
            <a:stCxn id="39" idx="5"/>
            <a:endCxn id="37" idx="0"/>
          </p:cNvCxnSpPr>
          <p:nvPr/>
        </p:nvCxnSpPr>
        <p:spPr>
          <a:xfrm>
            <a:off x="7623630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2B6824C-37F4-F862-51C1-0A43847E3E5A}"/>
              </a:ext>
            </a:extLst>
          </p:cNvPr>
          <p:cNvSpPr txBox="1"/>
          <p:nvPr/>
        </p:nvSpPr>
        <p:spPr>
          <a:xfrm>
            <a:off x="5586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4084888-42E1-EE43-A292-B661930DAF9C}"/>
              </a:ext>
            </a:extLst>
          </p:cNvPr>
          <p:cNvSpPr txBox="1"/>
          <p:nvPr/>
        </p:nvSpPr>
        <p:spPr>
          <a:xfrm>
            <a:off x="6343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764E7B4-514E-EE85-3E4E-B4CA531E90EB}"/>
              </a:ext>
            </a:extLst>
          </p:cNvPr>
          <p:cNvSpPr txBox="1"/>
          <p:nvPr/>
        </p:nvSpPr>
        <p:spPr>
          <a:xfrm>
            <a:off x="7027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41C263-BFF3-12AD-3EE9-97BA2B6B29C3}"/>
              </a:ext>
            </a:extLst>
          </p:cNvPr>
          <p:cNvSpPr txBox="1"/>
          <p:nvPr/>
        </p:nvSpPr>
        <p:spPr>
          <a:xfrm>
            <a:off x="7739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AF8F2A1-7D2B-CC31-12DF-6A0E61633835}"/>
              </a:ext>
            </a:extLst>
          </p:cNvPr>
          <p:cNvSpPr txBox="1"/>
          <p:nvPr/>
        </p:nvSpPr>
        <p:spPr>
          <a:xfrm>
            <a:off x="5586937" y="4800462"/>
            <a:ext cx="751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Faktorscore: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 </a:t>
            </a:r>
            <a:r>
              <a:rPr lang="de-CH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Faktorladung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gewichteter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 aus allen Items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913A82F-E11F-025C-C9C6-C1B8FB3DBBD1}"/>
              </a:ext>
            </a:extLst>
          </p:cNvPr>
          <p:cNvSpPr txBox="1"/>
          <p:nvPr/>
        </p:nvSpPr>
        <p:spPr>
          <a:xfrm>
            <a:off x="233492" y="5748564"/>
            <a:ext cx="714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Items werden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 gewichtet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Entspricht implizit</a:t>
            </a:r>
            <a:r>
              <a:rPr lang="de-CH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Faktorenanalyse mit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gleichen Faktorladungen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61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F7255-CBA7-514F-9C1E-4D4C8F9B8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04F9FA5A-277D-3B60-BCF3-4A78E8F10C09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10CC8FB-0BE3-476B-8E5B-B01CF478920B}"/>
              </a:ext>
            </a:extLst>
          </p:cNvPr>
          <p:cNvSpPr txBox="1"/>
          <p:nvPr/>
        </p:nvSpPr>
        <p:spPr>
          <a:xfrm>
            <a:off x="1599424" y="548680"/>
            <a:ext cx="53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                                =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D31A030-BE89-80C7-09E7-A4812FB51116}"/>
              </a:ext>
            </a:extLst>
          </p:cNvPr>
          <p:cNvSpPr txBox="1"/>
          <p:nvPr/>
        </p:nvSpPr>
        <p:spPr>
          <a:xfrm>
            <a:off x="6486705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99276CD-3FFB-15D7-4C50-AB2759BFA6D5}"/>
              </a:ext>
            </a:extLst>
          </p:cNvPr>
          <p:cNvSpPr/>
          <p:nvPr/>
        </p:nvSpPr>
        <p:spPr>
          <a:xfrm>
            <a:off x="1206933" y="402251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1C42BF-F6B8-ED6F-724E-70F280E829CE}"/>
              </a:ext>
            </a:extLst>
          </p:cNvPr>
          <p:cNvSpPr/>
          <p:nvPr/>
        </p:nvSpPr>
        <p:spPr>
          <a:xfrm>
            <a:off x="2251959" y="401782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A170F36-7547-BDAA-54E1-B7BB36C38EA2}"/>
              </a:ext>
            </a:extLst>
          </p:cNvPr>
          <p:cNvSpPr/>
          <p:nvPr/>
        </p:nvSpPr>
        <p:spPr>
          <a:xfrm>
            <a:off x="3331679" y="401312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B2F174-8C88-CE53-8B81-A063559257AE}"/>
              </a:ext>
            </a:extLst>
          </p:cNvPr>
          <p:cNvSpPr/>
          <p:nvPr/>
        </p:nvSpPr>
        <p:spPr>
          <a:xfrm>
            <a:off x="132030" y="402251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C8F1731-444D-8BF6-7563-9C5052DFB18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05909" y="198884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2740AA4-D294-D533-BF76-A2835C18257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644102" y="1988840"/>
            <a:ext cx="3452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7E3F65A-A152-2312-A0B1-B19D754402B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323967" y="1988840"/>
            <a:ext cx="380494" cy="20289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D6C8C77-1D40-B464-D323-51E49637A8F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81026" y="198884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1E22C03-9C7C-84ED-3324-9B52668014C9}"/>
              </a:ext>
            </a:extLst>
          </p:cNvPr>
          <p:cNvSpPr txBox="1"/>
          <p:nvPr/>
        </p:nvSpPr>
        <p:spPr>
          <a:xfrm>
            <a:off x="74433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A6D1FAE-B992-4550-49A9-1B76BE984142}"/>
              </a:ext>
            </a:extLst>
          </p:cNvPr>
          <p:cNvSpPr txBox="1"/>
          <p:nvPr/>
        </p:nvSpPr>
        <p:spPr>
          <a:xfrm>
            <a:off x="1501327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1A0B14B-4F85-D7EC-6F6A-4EAD40BFD018}"/>
              </a:ext>
            </a:extLst>
          </p:cNvPr>
          <p:cNvSpPr txBox="1"/>
          <p:nvPr/>
        </p:nvSpPr>
        <p:spPr>
          <a:xfrm>
            <a:off x="218449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9B9BB29-CD67-0CB1-FABC-D62DEE4590B7}"/>
              </a:ext>
            </a:extLst>
          </p:cNvPr>
          <p:cNvSpPr txBox="1"/>
          <p:nvPr/>
        </p:nvSpPr>
        <p:spPr>
          <a:xfrm>
            <a:off x="2896849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8A94C80-DD12-A1A9-906A-8D720C865A22}"/>
              </a:ext>
            </a:extLst>
          </p:cNvPr>
          <p:cNvSpPr txBox="1"/>
          <p:nvPr/>
        </p:nvSpPr>
        <p:spPr>
          <a:xfrm>
            <a:off x="233492" y="4800462"/>
            <a:ext cx="418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(McNeish &amp; Wolf, 2020)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4B09E4E-A4D2-D21B-4FAD-FCEECB580DBC}"/>
              </a:ext>
            </a:extLst>
          </p:cNvPr>
          <p:cNvSpPr/>
          <p:nvPr/>
        </p:nvSpPr>
        <p:spPr>
          <a:xfrm>
            <a:off x="6049537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BD0FA29-731D-EC5B-E62C-1AD329C3B11A}"/>
              </a:ext>
            </a:extLst>
          </p:cNvPr>
          <p:cNvSpPr/>
          <p:nvPr/>
        </p:nvSpPr>
        <p:spPr>
          <a:xfrm>
            <a:off x="7094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51D41DC-D8F5-CBBB-F5C1-94D652B6F786}"/>
              </a:ext>
            </a:extLst>
          </p:cNvPr>
          <p:cNvSpPr/>
          <p:nvPr/>
        </p:nvSpPr>
        <p:spPr>
          <a:xfrm>
            <a:off x="8174283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2ECE2D4-3C5A-34AB-47D3-98BAEFCE9A33}"/>
              </a:ext>
            </a:extLst>
          </p:cNvPr>
          <p:cNvSpPr/>
          <p:nvPr/>
        </p:nvSpPr>
        <p:spPr>
          <a:xfrm>
            <a:off x="4974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B0F3B32-C484-2402-AE88-F6B6F90941D0}"/>
              </a:ext>
            </a:extLst>
          </p:cNvPr>
          <p:cNvSpPr/>
          <p:nvPr/>
        </p:nvSpPr>
        <p:spPr>
          <a:xfrm>
            <a:off x="6271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BDC44DF-B697-F76E-23C3-A60EAC0BCAD6}"/>
              </a:ext>
            </a:extLst>
          </p:cNvPr>
          <p:cNvCxnSpPr>
            <a:cxnSpLocks/>
            <a:stCxn id="39" idx="3"/>
            <a:endCxn id="38" idx="0"/>
          </p:cNvCxnSpPr>
          <p:nvPr/>
        </p:nvCxnSpPr>
        <p:spPr>
          <a:xfrm flipH="1">
            <a:off x="5448513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3B796EF9-8C63-DBB4-7A67-D5671D0D9E6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486706" y="1937671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81046A6-3AFB-0ACC-EEBF-85236E48C69E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166571" y="1932975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201EC32-0035-78C9-A60B-00248A92CBE8}"/>
              </a:ext>
            </a:extLst>
          </p:cNvPr>
          <p:cNvCxnSpPr>
            <a:cxnSpLocks/>
            <a:stCxn id="39" idx="5"/>
            <a:endCxn id="37" idx="0"/>
          </p:cNvCxnSpPr>
          <p:nvPr/>
        </p:nvCxnSpPr>
        <p:spPr>
          <a:xfrm>
            <a:off x="7623630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812A07B-FE51-044D-2546-23F1653904A2}"/>
              </a:ext>
            </a:extLst>
          </p:cNvPr>
          <p:cNvSpPr txBox="1"/>
          <p:nvPr/>
        </p:nvSpPr>
        <p:spPr>
          <a:xfrm>
            <a:off x="5586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E04CC90-2C39-F57C-0B15-557F2B250F60}"/>
              </a:ext>
            </a:extLst>
          </p:cNvPr>
          <p:cNvSpPr txBox="1"/>
          <p:nvPr/>
        </p:nvSpPr>
        <p:spPr>
          <a:xfrm>
            <a:off x="6343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3ECE88D-E050-6563-EDB4-C57B53D4538E}"/>
              </a:ext>
            </a:extLst>
          </p:cNvPr>
          <p:cNvSpPr txBox="1"/>
          <p:nvPr/>
        </p:nvSpPr>
        <p:spPr>
          <a:xfrm>
            <a:off x="7027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1C5FD22-DF36-FA04-B4CA-36CC5AC84261}"/>
              </a:ext>
            </a:extLst>
          </p:cNvPr>
          <p:cNvSpPr txBox="1"/>
          <p:nvPr/>
        </p:nvSpPr>
        <p:spPr>
          <a:xfrm>
            <a:off x="7739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B0934D6-3967-36CD-7488-866819A87FCD}"/>
              </a:ext>
            </a:extLst>
          </p:cNvPr>
          <p:cNvSpPr txBox="1"/>
          <p:nvPr/>
        </p:nvSpPr>
        <p:spPr>
          <a:xfrm>
            <a:off x="5586937" y="4800462"/>
            <a:ext cx="751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Faktorscore: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 </a:t>
            </a:r>
            <a:r>
              <a:rPr lang="de-CH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Faktorladung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gewichteter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 aus allen Items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0C83EC6-868C-4A7A-30EC-1137CD53DC0D}"/>
              </a:ext>
            </a:extLst>
          </p:cNvPr>
          <p:cNvSpPr txBox="1"/>
          <p:nvPr/>
        </p:nvSpPr>
        <p:spPr>
          <a:xfrm>
            <a:off x="233492" y="5748564"/>
            <a:ext cx="714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Items werden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 gewichtet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Entspricht implizit</a:t>
            </a:r>
            <a:r>
              <a:rPr lang="de-CH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Annahme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gleicher Faktorladungen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93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256D2F-6428-6A6D-643C-CBDF9CEA3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70D7AD8E-420D-BD07-A792-032562CB4872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C4D8757-A3A9-1E06-64E4-B2B273EC4DC7}"/>
              </a:ext>
            </a:extLst>
          </p:cNvPr>
          <p:cNvSpPr txBox="1"/>
          <p:nvPr/>
        </p:nvSpPr>
        <p:spPr>
          <a:xfrm>
            <a:off x="1599424" y="548680"/>
            <a:ext cx="53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                                =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964D44D-B432-8FF0-5B58-6C845F391CBA}"/>
              </a:ext>
            </a:extLst>
          </p:cNvPr>
          <p:cNvSpPr txBox="1"/>
          <p:nvPr/>
        </p:nvSpPr>
        <p:spPr>
          <a:xfrm>
            <a:off x="6486705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D67E34D-10C6-BBE7-331F-6D8AC33220F0}"/>
              </a:ext>
            </a:extLst>
          </p:cNvPr>
          <p:cNvSpPr/>
          <p:nvPr/>
        </p:nvSpPr>
        <p:spPr>
          <a:xfrm>
            <a:off x="1206933" y="402251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C6E3F85-21E4-A166-8180-E577B3084B55}"/>
              </a:ext>
            </a:extLst>
          </p:cNvPr>
          <p:cNvSpPr/>
          <p:nvPr/>
        </p:nvSpPr>
        <p:spPr>
          <a:xfrm>
            <a:off x="2251959" y="401782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076E67-D131-FE6C-C56F-5CA2833E5F19}"/>
              </a:ext>
            </a:extLst>
          </p:cNvPr>
          <p:cNvSpPr/>
          <p:nvPr/>
        </p:nvSpPr>
        <p:spPr>
          <a:xfrm>
            <a:off x="3331679" y="401312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EAF2A8-88B9-8C51-C59E-2DF506F3453D}"/>
              </a:ext>
            </a:extLst>
          </p:cNvPr>
          <p:cNvSpPr/>
          <p:nvPr/>
        </p:nvSpPr>
        <p:spPr>
          <a:xfrm>
            <a:off x="132030" y="402251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6FCB88D-67F9-BD62-15F2-9BACEA1FEE4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05909" y="198884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C4D186E-ED88-62AE-F3D7-28F2D6529510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644102" y="1988840"/>
            <a:ext cx="3452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7EE0C43-EA3D-BE8F-F3B2-08D121CCD3E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323967" y="1988840"/>
            <a:ext cx="380494" cy="20289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137CDC8-A5B3-62A5-0791-4FF84AAF9EA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81026" y="198884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FCC0FBC-2749-BAF4-0803-68D875645D83}"/>
              </a:ext>
            </a:extLst>
          </p:cNvPr>
          <p:cNvSpPr txBox="1"/>
          <p:nvPr/>
        </p:nvSpPr>
        <p:spPr>
          <a:xfrm>
            <a:off x="74433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FC2AE7E-9EA6-D32B-119A-D24E3C76B974}"/>
              </a:ext>
            </a:extLst>
          </p:cNvPr>
          <p:cNvSpPr txBox="1"/>
          <p:nvPr/>
        </p:nvSpPr>
        <p:spPr>
          <a:xfrm>
            <a:off x="1501327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64B9A0A-F91E-2E97-5A70-C47E95CBE15B}"/>
              </a:ext>
            </a:extLst>
          </p:cNvPr>
          <p:cNvSpPr txBox="1"/>
          <p:nvPr/>
        </p:nvSpPr>
        <p:spPr>
          <a:xfrm>
            <a:off x="2184493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A314D30-7B40-A147-5D8B-338532DA9C4F}"/>
              </a:ext>
            </a:extLst>
          </p:cNvPr>
          <p:cNvSpPr txBox="1"/>
          <p:nvPr/>
        </p:nvSpPr>
        <p:spPr>
          <a:xfrm>
            <a:off x="2896849" y="268675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C899A40-CCD5-4E87-256D-0572C55EB56F}"/>
              </a:ext>
            </a:extLst>
          </p:cNvPr>
          <p:cNvSpPr/>
          <p:nvPr/>
        </p:nvSpPr>
        <p:spPr>
          <a:xfrm>
            <a:off x="6049537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23C442E-06E7-F3A4-0CE7-AC8696B3D8EF}"/>
              </a:ext>
            </a:extLst>
          </p:cNvPr>
          <p:cNvSpPr/>
          <p:nvPr/>
        </p:nvSpPr>
        <p:spPr>
          <a:xfrm>
            <a:off x="7094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9D88233-8814-AB67-5BA0-0B66A8DE5ACD}"/>
              </a:ext>
            </a:extLst>
          </p:cNvPr>
          <p:cNvSpPr/>
          <p:nvPr/>
        </p:nvSpPr>
        <p:spPr>
          <a:xfrm>
            <a:off x="8174283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6D1FCF4-6ABD-DD85-C4EC-41BA9AD9EADE}"/>
              </a:ext>
            </a:extLst>
          </p:cNvPr>
          <p:cNvSpPr/>
          <p:nvPr/>
        </p:nvSpPr>
        <p:spPr>
          <a:xfrm>
            <a:off x="4974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012FCA3-243D-286D-E74C-62AD16F148BA}"/>
              </a:ext>
            </a:extLst>
          </p:cNvPr>
          <p:cNvSpPr/>
          <p:nvPr/>
        </p:nvSpPr>
        <p:spPr>
          <a:xfrm>
            <a:off x="6271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AF4CAE4-6EB9-07AD-2668-183E941099FB}"/>
              </a:ext>
            </a:extLst>
          </p:cNvPr>
          <p:cNvCxnSpPr>
            <a:cxnSpLocks/>
            <a:stCxn id="39" idx="3"/>
            <a:endCxn id="38" idx="0"/>
          </p:cNvCxnSpPr>
          <p:nvPr/>
        </p:nvCxnSpPr>
        <p:spPr>
          <a:xfrm flipH="1">
            <a:off x="5448513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CD4851B-4CD6-4F02-1349-51524E2FF9C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486706" y="1937671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4CD7C6D-EE97-9E2D-4452-546D25C2205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166571" y="1932975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326F92A-F52C-E819-3FFB-37598DAF149C}"/>
              </a:ext>
            </a:extLst>
          </p:cNvPr>
          <p:cNvCxnSpPr>
            <a:cxnSpLocks/>
            <a:stCxn id="39" idx="5"/>
            <a:endCxn id="37" idx="0"/>
          </p:cNvCxnSpPr>
          <p:nvPr/>
        </p:nvCxnSpPr>
        <p:spPr>
          <a:xfrm>
            <a:off x="7623630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530A21B-3099-C080-5ABB-5581248E45D9}"/>
              </a:ext>
            </a:extLst>
          </p:cNvPr>
          <p:cNvSpPr txBox="1"/>
          <p:nvPr/>
        </p:nvSpPr>
        <p:spPr>
          <a:xfrm>
            <a:off x="5586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6625061-B340-5305-9599-D0C9E7DEC135}"/>
              </a:ext>
            </a:extLst>
          </p:cNvPr>
          <p:cNvSpPr txBox="1"/>
          <p:nvPr/>
        </p:nvSpPr>
        <p:spPr>
          <a:xfrm>
            <a:off x="6343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F2F0420-6634-2255-A1BC-3EF500FB1BD8}"/>
              </a:ext>
            </a:extLst>
          </p:cNvPr>
          <p:cNvSpPr txBox="1"/>
          <p:nvPr/>
        </p:nvSpPr>
        <p:spPr>
          <a:xfrm>
            <a:off x="7027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003F29C-FA39-4DB3-3493-58C2CE4E561E}"/>
              </a:ext>
            </a:extLst>
          </p:cNvPr>
          <p:cNvSpPr txBox="1"/>
          <p:nvPr/>
        </p:nvSpPr>
        <p:spPr>
          <a:xfrm>
            <a:off x="7739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73AAE73-AA24-5152-4673-213E4170CCF1}"/>
              </a:ext>
            </a:extLst>
          </p:cNvPr>
          <p:cNvSpPr txBox="1"/>
          <p:nvPr/>
        </p:nvSpPr>
        <p:spPr>
          <a:xfrm>
            <a:off x="5586937" y="4800462"/>
            <a:ext cx="751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Faktorscore: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 </a:t>
            </a:r>
            <a:r>
              <a:rPr lang="de-CH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Faktorladung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gewichteter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 aus allen Items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75D8E5B-CA8E-851D-472D-48476E007EC2}"/>
              </a:ext>
            </a:extLst>
          </p:cNvPr>
          <p:cNvSpPr txBox="1"/>
          <p:nvPr/>
        </p:nvSpPr>
        <p:spPr>
          <a:xfrm>
            <a:off x="132030" y="4754056"/>
            <a:ext cx="7146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Items werden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 gewichtet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Entspricht implizit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Annahme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gleicher Faktorladungen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 Annahme ist überprüfbar mittels Faktorenanalyse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Empirisch hält die Annahme nicht (fast nie)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 sollten daher immer </a:t>
            </a:r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Faktorscores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verwenden und niemals </a:t>
            </a:r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Summenscores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/Mittelwerte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03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A9F52-C1A7-CD06-C1B2-7B4800DC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47F15F33-056F-AB5A-4964-2ED52963AA1C}"/>
              </a:ext>
            </a:extLst>
          </p:cNvPr>
          <p:cNvSpPr txBox="1"/>
          <p:nvPr/>
        </p:nvSpPr>
        <p:spPr>
          <a:xfrm>
            <a:off x="1599424" y="548680"/>
            <a:ext cx="156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 sag ich</a:t>
            </a:r>
            <a:endParaRPr kumimoji="0" lang="de-CH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C00BCF-984A-C179-E683-9E8E8F8A25C4}"/>
              </a:ext>
            </a:extLst>
          </p:cNvPr>
          <p:cNvSpPr txBox="1"/>
          <p:nvPr/>
        </p:nvSpPr>
        <p:spPr>
          <a:xfrm>
            <a:off x="4343337" y="2675242"/>
            <a:ext cx="48782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0. Summenscore entspricht der Annahme gleicher Faktorladungen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Diese Annahme ist überprüfbar mittels Faktorenanalyse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1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Empirisch hält die Annahme (fast) nie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1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Schlussfolgerung: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Anstatt </a:t>
            </a:r>
            <a:r>
              <a:rPr kumimoji="0" lang="de-CH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Summenscores</a:t>
            </a:r>
            <a:r>
              <a:rPr kumimoji="0" lang="de-CH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/Mittelwerten sollten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Faktorscores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oder SEM verwendet werden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6A24A41-7880-2B24-C31C-4A54402CF7E9}"/>
              </a:ext>
            </a:extLst>
          </p:cNvPr>
          <p:cNvCxnSpPr>
            <a:cxnSpLocks/>
          </p:cNvCxnSpPr>
          <p:nvPr/>
        </p:nvCxnSpPr>
        <p:spPr>
          <a:xfrm>
            <a:off x="2843808" y="2564904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DF431C6-6824-5150-4A8C-2194B6E7B1A7}"/>
              </a:ext>
            </a:extLst>
          </p:cNvPr>
          <p:cNvSpPr txBox="1"/>
          <p:nvPr/>
        </p:nvSpPr>
        <p:spPr>
          <a:xfrm>
            <a:off x="1799692" y="23035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Bullshit!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FE9B289-91D4-DC04-305E-61F81C8D7334}"/>
              </a:ext>
            </a:extLst>
          </p:cNvPr>
          <p:cNvCxnSpPr>
            <a:cxnSpLocks/>
          </p:cNvCxnSpPr>
          <p:nvPr/>
        </p:nvCxnSpPr>
        <p:spPr>
          <a:xfrm>
            <a:off x="2843808" y="4785448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CBF1A7C-AEF1-54DE-DB8B-83C8681A5CA0}"/>
              </a:ext>
            </a:extLst>
          </p:cNvPr>
          <p:cNvSpPr txBox="1"/>
          <p:nvPr/>
        </p:nvSpPr>
        <p:spPr>
          <a:xfrm>
            <a:off x="1799692" y="4524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Bullshit!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9AC046FB-9B3A-5740-6612-DA6AF18FD7BC}"/>
              </a:ext>
            </a:extLst>
          </p:cNvPr>
          <p:cNvCxnSpPr>
            <a:cxnSpLocks/>
          </p:cNvCxnSpPr>
          <p:nvPr/>
        </p:nvCxnSpPr>
        <p:spPr>
          <a:xfrm>
            <a:off x="2843808" y="3446114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46EF77-B010-6FDA-7A39-0329B29481B8}"/>
              </a:ext>
            </a:extLst>
          </p:cNvPr>
          <p:cNvSpPr txBox="1"/>
          <p:nvPr/>
        </p:nvSpPr>
        <p:spPr>
          <a:xfrm>
            <a:off x="1799692" y="31847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Klaro</a:t>
            </a: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3AA18FD-D917-E1A6-0DE2-C86E5E6E8C54}"/>
              </a:ext>
            </a:extLst>
          </p:cNvPr>
          <p:cNvCxnSpPr>
            <a:cxnSpLocks/>
          </p:cNvCxnSpPr>
          <p:nvPr/>
        </p:nvCxnSpPr>
        <p:spPr>
          <a:xfrm>
            <a:off x="2839903" y="4250283"/>
            <a:ext cx="1499529" cy="2160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1F0923CE-B696-ACBE-03A3-63D0C1A9DA32}"/>
              </a:ext>
            </a:extLst>
          </p:cNvPr>
          <p:cNvSpPr txBox="1"/>
          <p:nvPr/>
        </p:nvSpPr>
        <p:spPr>
          <a:xfrm>
            <a:off x="1795787" y="398896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Yes!</a:t>
            </a:r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82589C52-5123-5D4A-094F-6AC4A9C127BE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1799692" y="2488250"/>
            <a:ext cx="12700" cy="2220544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161499B-A8A9-77FE-D820-5A2E9B3CAEBA}"/>
              </a:ext>
            </a:extLst>
          </p:cNvPr>
          <p:cNvSpPr txBox="1"/>
          <p:nvPr/>
        </p:nvSpPr>
        <p:spPr>
          <a:xfrm>
            <a:off x="549847" y="34774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because</a:t>
            </a:r>
            <a:endParaRPr kumimoji="0" lang="de-CH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  <p:bldP spid="10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0C92CD-29A0-AEB2-67DA-D59441703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AFFF20A3-185B-9752-E23A-9B3A5310FBA7}"/>
              </a:ext>
            </a:extLst>
          </p:cNvPr>
          <p:cNvSpPr txBox="1"/>
          <p:nvPr/>
        </p:nvSpPr>
        <p:spPr>
          <a:xfrm>
            <a:off x="1599424" y="548680"/>
            <a:ext cx="53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sagen die Kommentare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7D21A3-263A-855A-EBB6-AD0F5509F8EA}"/>
              </a:ext>
            </a:extLst>
          </p:cNvPr>
          <p:cNvSpPr txBox="1"/>
          <p:nvPr/>
        </p:nvSpPr>
        <p:spPr>
          <a:xfrm>
            <a:off x="4343337" y="2675242"/>
            <a:ext cx="48782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Summenscore entspricht der Annahme gleicher Faktorladungen</a:t>
            </a:r>
          </a:p>
          <a:p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Diese Annahme ist überprüfbar mittels Faktorenanalyse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Empirisch hält die Annahme (fast) nie</a:t>
            </a:r>
          </a:p>
          <a:p>
            <a:endParaRPr lang="de-CH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Schlussfolgerung: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Anstatt </a:t>
            </a:r>
            <a:r>
              <a:rPr lang="de-CH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Summenscores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/Mittelwerten sollten</a:t>
            </a:r>
          </a:p>
          <a:p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oder SEM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323259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1105" y="2276872"/>
            <a:ext cx="925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Rasch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eorg Krammer - Unsere Leykam Universitätsverlag Autor*innen">
            <a:extLst>
              <a:ext uri="{FF2B5EF4-FFF2-40B4-BE49-F238E27FC236}">
                <a16:creationId xmlns:a16="http://schemas.microsoft.com/office/drawing/2014/main" id="{D0C3F22A-6F52-3D3B-EB9E-D4750780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1302663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f. Dr. Markus Bühner ist Projektleiter für die Entwicklung des  TS-Index®“ - openPR">
            <a:extLst>
              <a:ext uri="{FF2B5EF4-FFF2-40B4-BE49-F238E27FC236}">
                <a16:creationId xmlns:a16="http://schemas.microsoft.com/office/drawing/2014/main" id="{1F43FB78-6757-20B8-FE7C-82B1E2D51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0"/>
          <a:stretch/>
        </p:blipFill>
        <p:spPr bwMode="auto">
          <a:xfrm>
            <a:off x="6701173" y="3429000"/>
            <a:ext cx="1219539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29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org Krammer - Unsere Leykam Universitätsverlag Autor*innen">
            <a:extLst>
              <a:ext uri="{FF2B5EF4-FFF2-40B4-BE49-F238E27FC236}">
                <a16:creationId xmlns:a16="http://schemas.microsoft.com/office/drawing/2014/main" id="{D0C3F22A-6F52-3D3B-EB9E-D4750780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1302663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f. Dr. Markus Bühner ist Projektleiter für die Entwicklung des  TS-Index®“ - openPR">
            <a:extLst>
              <a:ext uri="{FF2B5EF4-FFF2-40B4-BE49-F238E27FC236}">
                <a16:creationId xmlns:a16="http://schemas.microsoft.com/office/drawing/2014/main" id="{1F43FB78-6757-20B8-FE7C-82B1E2D51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0"/>
          <a:stretch/>
        </p:blipFill>
        <p:spPr bwMode="auto">
          <a:xfrm>
            <a:off x="6701173" y="3429000"/>
            <a:ext cx="1219539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887AD9B-A136-0504-C38B-ED4955CAABD2}"/>
              </a:ext>
            </a:extLst>
          </p:cNvPr>
          <p:cNvSpPr txBox="1"/>
          <p:nvPr/>
        </p:nvSpPr>
        <p:spPr>
          <a:xfrm>
            <a:off x="1115616" y="177281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Bedeutet das im Umkehrschluss, dass ich immer, wenn ich einen Summenscore verwende, die Annahme mache, dass mein Test Rasch-homogen ist?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9F068E-1B84-928F-87CC-3D67E74634FC}"/>
              </a:ext>
            </a:extLst>
          </p:cNvPr>
          <p:cNvSpPr txBox="1"/>
          <p:nvPr/>
        </p:nvSpPr>
        <p:spPr>
          <a:xfrm>
            <a:off x="4495706" y="335699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well</a:t>
            </a:r>
            <a:r>
              <a:rPr lang="de-CH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…</a:t>
            </a:r>
          </a:p>
          <a:p>
            <a:r>
              <a:rPr lang="de-CH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Ja, das ist korrekt!</a:t>
            </a:r>
          </a:p>
        </p:txBody>
      </p:sp>
    </p:spTree>
    <p:extLst>
      <p:ext uri="{BB962C8B-B14F-4D97-AF65-F5344CB8AC3E}">
        <p14:creationId xmlns:p14="http://schemas.microsoft.com/office/powerpoint/2010/main" val="15977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0BEF6F-809E-98E8-E25D-9C333F6CC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7A367A8-C6BA-3584-8619-4F14B91FB7DF}"/>
              </a:ext>
            </a:extLst>
          </p:cNvPr>
          <p:cNvSpPr/>
          <p:nvPr/>
        </p:nvSpPr>
        <p:spPr>
          <a:xfrm>
            <a:off x="6049537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B1200A-D0B9-0CB3-18B4-FB4C1C3A36BA}"/>
              </a:ext>
            </a:extLst>
          </p:cNvPr>
          <p:cNvSpPr/>
          <p:nvPr/>
        </p:nvSpPr>
        <p:spPr>
          <a:xfrm>
            <a:off x="7094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1899C1-B136-1AB5-DF66-79CB6CAAAD42}"/>
              </a:ext>
            </a:extLst>
          </p:cNvPr>
          <p:cNvSpPr/>
          <p:nvPr/>
        </p:nvSpPr>
        <p:spPr>
          <a:xfrm>
            <a:off x="8174283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76A10F-56CD-FC36-E334-AB9BE086FF1E}"/>
              </a:ext>
            </a:extLst>
          </p:cNvPr>
          <p:cNvSpPr/>
          <p:nvPr/>
        </p:nvSpPr>
        <p:spPr>
          <a:xfrm>
            <a:off x="4974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F81BBBD-2595-336C-8CD5-7F949E267F1F}"/>
              </a:ext>
            </a:extLst>
          </p:cNvPr>
          <p:cNvSpPr/>
          <p:nvPr/>
        </p:nvSpPr>
        <p:spPr>
          <a:xfrm>
            <a:off x="6271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Faktoren-analyse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CB864E4-B12A-AC56-6B26-F662580EC9A5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6E6B2EB-8635-201C-B2BE-183F25F7D78F}"/>
              </a:ext>
            </a:extLst>
          </p:cNvPr>
          <p:cNvSpPr txBox="1"/>
          <p:nvPr/>
        </p:nvSpPr>
        <p:spPr>
          <a:xfrm>
            <a:off x="1560743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26CA1B6-F867-DCF1-F6DA-AEBC3ABB02C6}"/>
              </a:ext>
            </a:extLst>
          </p:cNvPr>
          <p:cNvSpPr txBox="1"/>
          <p:nvPr/>
        </p:nvSpPr>
        <p:spPr>
          <a:xfrm>
            <a:off x="6486705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EACE2F7-F260-F3EF-6834-9A4043F71766}"/>
              </a:ext>
            </a:extLst>
          </p:cNvPr>
          <p:cNvCxnSpPr>
            <a:cxnSpLocks/>
            <a:stCxn id="9" idx="0"/>
            <a:endCxn id="27" idx="2"/>
          </p:cNvCxnSpPr>
          <p:nvPr/>
        </p:nvCxnSpPr>
        <p:spPr>
          <a:xfrm flipV="1">
            <a:off x="2210403" y="1955214"/>
            <a:ext cx="1" cy="958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23A8B79-D999-A27D-9D3D-FC8E16FC23C1}"/>
              </a:ext>
            </a:extLst>
          </p:cNvPr>
          <p:cNvSpPr/>
          <p:nvPr/>
        </p:nvSpPr>
        <p:spPr>
          <a:xfrm>
            <a:off x="1288966" y="2913998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Intervention/Prä-Post Veränderung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62350C-DAFB-4F90-EB85-6EC5B864F432}"/>
              </a:ext>
            </a:extLst>
          </p:cNvPr>
          <p:cNvSpPr txBox="1"/>
          <p:nvPr/>
        </p:nvSpPr>
        <p:spPr>
          <a:xfrm>
            <a:off x="1979712" y="4579621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Items, die mit den anderen Items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 Interkorrelationen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aufweisen,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Erhalten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 Faktorladungen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(starke Indikatoren des g. Konstruktes)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F93DE8E-1F91-D3E7-87F0-E32E5BFCEC27}"/>
              </a:ext>
            </a:extLst>
          </p:cNvPr>
          <p:cNvSpPr txBox="1"/>
          <p:nvPr/>
        </p:nvSpPr>
        <p:spPr>
          <a:xfrm>
            <a:off x="2516003" y="5642210"/>
            <a:ext cx="751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Schätzung der Stärke, mit welcher die gemeinsame Varianz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jedes Item eingeht (Faktorladung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BF1A40F2-8B7F-49CE-1965-34E3E157031D}"/>
              </a:ext>
            </a:extLst>
          </p:cNvPr>
          <p:cNvCxnSpPr/>
          <p:nvPr/>
        </p:nvCxnSpPr>
        <p:spPr>
          <a:xfrm rot="5400000" flipH="1" flipV="1">
            <a:off x="5967609" y="3341952"/>
            <a:ext cx="12700" cy="1038193"/>
          </a:xfrm>
          <a:prstGeom prst="curvedConnector3">
            <a:avLst>
              <a:gd name="adj1" fmla="val 1800000"/>
            </a:avLst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A7BCFCF6-651A-B471-CCAB-F10280ADF9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14537" y="3328521"/>
            <a:ext cx="4696" cy="1060359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90E31478-20F7-185F-408D-2537EA4C00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66526" y="3332195"/>
            <a:ext cx="4696" cy="1043618"/>
          </a:xfrm>
          <a:prstGeom prst="curvedConnector3">
            <a:avLst>
              <a:gd name="adj1" fmla="val 4967973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4CCB1C4-D6F6-73C1-BC8B-468B5DD596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95441" y="2809424"/>
            <a:ext cx="4696" cy="2098552"/>
          </a:xfrm>
          <a:prstGeom prst="curvedConnector3">
            <a:avLst>
              <a:gd name="adj1" fmla="val 4967973"/>
            </a:avLst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4960AFDF-00F6-C7B1-8B52-3860970731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33998" y="2804364"/>
            <a:ext cx="9392" cy="2103977"/>
          </a:xfrm>
          <a:prstGeom prst="curvedConnector3">
            <a:avLst>
              <a:gd name="adj1" fmla="val 2533986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15E4CB7C-2482-4BFC-53C0-987EFBE0B1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14902" y="2285267"/>
            <a:ext cx="9392" cy="3142170"/>
          </a:xfrm>
          <a:prstGeom prst="curvedConnector3">
            <a:avLst>
              <a:gd name="adj1" fmla="val 2533986"/>
            </a:avLst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0A245F4-E621-9573-5A13-9FB875709A59}"/>
              </a:ext>
            </a:extLst>
          </p:cNvPr>
          <p:cNvCxnSpPr>
            <a:cxnSpLocks/>
          </p:cNvCxnSpPr>
          <p:nvPr/>
        </p:nvCxnSpPr>
        <p:spPr>
          <a:xfrm flipH="1">
            <a:off x="5448513" y="1827370"/>
            <a:ext cx="1054935" cy="2033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9E6EE39-C53B-AC49-6857-592BC2F26002}"/>
              </a:ext>
            </a:extLst>
          </p:cNvPr>
          <p:cNvSpPr txBox="1"/>
          <p:nvPr/>
        </p:nvSpPr>
        <p:spPr>
          <a:xfrm>
            <a:off x="5586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4956194-AA6A-4FFE-51EA-D4F6EDE9FD4F}"/>
              </a:ext>
            </a:extLst>
          </p:cNvPr>
          <p:cNvCxnSpPr/>
          <p:nvPr/>
        </p:nvCxnSpPr>
        <p:spPr>
          <a:xfrm flipV="1">
            <a:off x="5586937" y="2564904"/>
            <a:ext cx="0" cy="3490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617B8-FF53-415A-7697-44279A441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A974EC8-B3ED-8D5E-ECB1-9A5BBA4BD4FE}"/>
              </a:ext>
            </a:extLst>
          </p:cNvPr>
          <p:cNvSpPr/>
          <p:nvPr/>
        </p:nvSpPr>
        <p:spPr>
          <a:xfrm>
            <a:off x="6049537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17D089-3E52-C6D3-ED91-06AFD85272D2}"/>
              </a:ext>
            </a:extLst>
          </p:cNvPr>
          <p:cNvSpPr/>
          <p:nvPr/>
        </p:nvSpPr>
        <p:spPr>
          <a:xfrm>
            <a:off x="7094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29AF2C3-1342-EA98-B168-240866D7F88C}"/>
              </a:ext>
            </a:extLst>
          </p:cNvPr>
          <p:cNvSpPr/>
          <p:nvPr/>
        </p:nvSpPr>
        <p:spPr>
          <a:xfrm>
            <a:off x="8174283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D491F-1E91-E416-A334-2A4B6893640E}"/>
              </a:ext>
            </a:extLst>
          </p:cNvPr>
          <p:cNvSpPr/>
          <p:nvPr/>
        </p:nvSpPr>
        <p:spPr>
          <a:xfrm>
            <a:off x="4974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92E01D-501C-5573-1D15-97D2226DD757}"/>
              </a:ext>
            </a:extLst>
          </p:cNvPr>
          <p:cNvSpPr/>
          <p:nvPr/>
        </p:nvSpPr>
        <p:spPr>
          <a:xfrm>
            <a:off x="6271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Faktoren-analyse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BA600AE-B603-AB8F-0068-801E4DCB590C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5448513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2AEA97C-9987-A168-727F-AD4D0CDA9B0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486706" y="1937671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AEFA5D3-CA22-8699-8517-E7A1D2C9574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166571" y="1932975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06EF5C0-839A-EBB3-E40F-8B119778BF1B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7623630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AE0F4B8-B7E8-8EA8-4AC4-0DA3DA3EF7AE}"/>
              </a:ext>
            </a:extLst>
          </p:cNvPr>
          <p:cNvSpPr txBox="1"/>
          <p:nvPr/>
        </p:nvSpPr>
        <p:spPr>
          <a:xfrm>
            <a:off x="5586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794082C-7D90-A4AC-9458-BF366A1E0A01}"/>
              </a:ext>
            </a:extLst>
          </p:cNvPr>
          <p:cNvSpPr txBox="1"/>
          <p:nvPr/>
        </p:nvSpPr>
        <p:spPr>
          <a:xfrm>
            <a:off x="6343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061FDE8-D3A7-401A-2F74-F713E6BAAE35}"/>
              </a:ext>
            </a:extLst>
          </p:cNvPr>
          <p:cNvSpPr txBox="1"/>
          <p:nvPr/>
        </p:nvSpPr>
        <p:spPr>
          <a:xfrm>
            <a:off x="7027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D538A1F-15B3-528C-936E-59D63817889A}"/>
              </a:ext>
            </a:extLst>
          </p:cNvPr>
          <p:cNvSpPr txBox="1"/>
          <p:nvPr/>
        </p:nvSpPr>
        <p:spPr>
          <a:xfrm>
            <a:off x="7739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8A78DDD-865F-E419-1DC0-46ABF927194A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8B74641-817F-8CFC-8195-1B2F35A3E0CF}"/>
              </a:ext>
            </a:extLst>
          </p:cNvPr>
          <p:cNvSpPr txBox="1"/>
          <p:nvPr/>
        </p:nvSpPr>
        <p:spPr>
          <a:xfrm>
            <a:off x="1560743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66057CA-D226-EAB9-5E76-ED2907AB3BC5}"/>
              </a:ext>
            </a:extLst>
          </p:cNvPr>
          <p:cNvSpPr txBox="1"/>
          <p:nvPr/>
        </p:nvSpPr>
        <p:spPr>
          <a:xfrm>
            <a:off x="6486705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D37C258-8037-697D-E9A0-99DB40E929F6}"/>
              </a:ext>
            </a:extLst>
          </p:cNvPr>
          <p:cNvSpPr txBox="1"/>
          <p:nvPr/>
        </p:nvSpPr>
        <p:spPr>
          <a:xfrm>
            <a:off x="2915816" y="4549568"/>
            <a:ext cx="6538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 Messmodell: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Untersuchen, ob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theoretisch erwartete Faktorenstruktur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(Anzahl &amp; Ladungen) vorliegt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6E5CCC6-8867-43B6-1FC1-E007D0ACEFBD}"/>
              </a:ext>
            </a:extLst>
          </p:cNvPr>
          <p:cNvCxnSpPr>
            <a:cxnSpLocks/>
            <a:stCxn id="9" idx="0"/>
            <a:endCxn id="27" idx="2"/>
          </p:cNvCxnSpPr>
          <p:nvPr/>
        </p:nvCxnSpPr>
        <p:spPr>
          <a:xfrm flipV="1">
            <a:off x="2210403" y="1955214"/>
            <a:ext cx="1" cy="958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D7D75704-CE54-27E9-EB56-9E9D48855A69}"/>
              </a:ext>
            </a:extLst>
          </p:cNvPr>
          <p:cNvSpPr/>
          <p:nvPr/>
        </p:nvSpPr>
        <p:spPr>
          <a:xfrm>
            <a:off x="1288966" y="2913998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Intervention/Prä-Post Veränderung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0A77D24-4E60-A5C8-B01A-6035CE8F0343}"/>
              </a:ext>
            </a:extLst>
          </p:cNvPr>
          <p:cNvSpPr txBox="1"/>
          <p:nvPr/>
        </p:nvSpPr>
        <p:spPr>
          <a:xfrm>
            <a:off x="2782514" y="5562168"/>
            <a:ext cx="653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 Skalierungsmodell: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 dem Messmodell werden geschätzte Messwerte gebildet</a:t>
            </a:r>
          </a:p>
        </p:txBody>
      </p:sp>
    </p:spTree>
    <p:extLst>
      <p:ext uri="{BB962C8B-B14F-4D97-AF65-F5344CB8AC3E}">
        <p14:creationId xmlns:p14="http://schemas.microsoft.com/office/powerpoint/2010/main" val="86233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4D2C39-45DD-37FD-2E1E-DC2E98E57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3DCE599-47A1-00AC-04CE-75C8E01C8E6D}"/>
              </a:ext>
            </a:extLst>
          </p:cNvPr>
          <p:cNvSpPr/>
          <p:nvPr/>
        </p:nvSpPr>
        <p:spPr>
          <a:xfrm>
            <a:off x="6049537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469DC32-BC8A-B311-8A6B-160FD85EFA36}"/>
              </a:ext>
            </a:extLst>
          </p:cNvPr>
          <p:cNvSpPr/>
          <p:nvPr/>
        </p:nvSpPr>
        <p:spPr>
          <a:xfrm>
            <a:off x="7094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780DE1-AEA4-5CEB-0622-846A1C92136E}"/>
              </a:ext>
            </a:extLst>
          </p:cNvPr>
          <p:cNvSpPr/>
          <p:nvPr/>
        </p:nvSpPr>
        <p:spPr>
          <a:xfrm>
            <a:off x="8174283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D21C3D-91E6-6C36-E86E-B74F7943CF22}"/>
              </a:ext>
            </a:extLst>
          </p:cNvPr>
          <p:cNvSpPr/>
          <p:nvPr/>
        </p:nvSpPr>
        <p:spPr>
          <a:xfrm>
            <a:off x="4974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E702781-3B2D-F3BF-674E-D0D5C2E596E3}"/>
              </a:ext>
            </a:extLst>
          </p:cNvPr>
          <p:cNvSpPr/>
          <p:nvPr/>
        </p:nvSpPr>
        <p:spPr>
          <a:xfrm>
            <a:off x="6271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750581-6F24-F909-7A8F-AF8E6CA4963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5448513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D2EBD87-65D6-6654-E6D8-04B3319FDC97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486706" y="1937671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167D09D-DD79-E7BD-82D8-EEB37CB5A45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166571" y="1932975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A4AF144-4176-A588-07C5-83113F30FFE2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7623630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09ACBE1B-BD0B-A01B-4FBF-80B41AEFD3FF}"/>
              </a:ext>
            </a:extLst>
          </p:cNvPr>
          <p:cNvSpPr txBox="1"/>
          <p:nvPr/>
        </p:nvSpPr>
        <p:spPr>
          <a:xfrm>
            <a:off x="5586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A9304C6-67DF-AFC1-EC30-49238F518BE2}"/>
              </a:ext>
            </a:extLst>
          </p:cNvPr>
          <p:cNvSpPr txBox="1"/>
          <p:nvPr/>
        </p:nvSpPr>
        <p:spPr>
          <a:xfrm>
            <a:off x="6343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B7CD44-E215-B5C9-16DB-F57D3D338950}"/>
              </a:ext>
            </a:extLst>
          </p:cNvPr>
          <p:cNvSpPr txBox="1"/>
          <p:nvPr/>
        </p:nvSpPr>
        <p:spPr>
          <a:xfrm>
            <a:off x="7027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2F1634-446A-83E5-B491-FFC050EA59C2}"/>
              </a:ext>
            </a:extLst>
          </p:cNvPr>
          <p:cNvSpPr txBox="1"/>
          <p:nvPr/>
        </p:nvSpPr>
        <p:spPr>
          <a:xfrm>
            <a:off x="7739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E9B4A9-A86C-B4DE-5E4D-8C6B8D8A2138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51A76D1-1C6D-98E8-CE73-8755D4C868BB}"/>
              </a:ext>
            </a:extLst>
          </p:cNvPr>
          <p:cNvSpPr txBox="1"/>
          <p:nvPr/>
        </p:nvSpPr>
        <p:spPr>
          <a:xfrm>
            <a:off x="1560743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FA4BA2-F715-E604-CFC0-665067A75287}"/>
              </a:ext>
            </a:extLst>
          </p:cNvPr>
          <p:cNvSpPr txBox="1"/>
          <p:nvPr/>
        </p:nvSpPr>
        <p:spPr>
          <a:xfrm>
            <a:off x="6486705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9D7C5C3-5908-DD24-A386-D61A24FC6BE3}"/>
              </a:ext>
            </a:extLst>
          </p:cNvPr>
          <p:cNvSpPr txBox="1"/>
          <p:nvPr/>
        </p:nvSpPr>
        <p:spPr>
          <a:xfrm>
            <a:off x="5586937" y="4800462"/>
            <a:ext cx="751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Faktorscore: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 </a:t>
            </a:r>
            <a:r>
              <a:rPr lang="de-CH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Faktorladung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gewichteter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 aus allen Items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12D30E2-12C3-1E97-A752-8152DFF00BB7}"/>
              </a:ext>
            </a:extLst>
          </p:cNvPr>
          <p:cNvCxnSpPr>
            <a:cxnSpLocks/>
            <a:stCxn id="9" idx="0"/>
            <a:endCxn id="27" idx="2"/>
          </p:cNvCxnSpPr>
          <p:nvPr/>
        </p:nvCxnSpPr>
        <p:spPr>
          <a:xfrm flipV="1">
            <a:off x="2210403" y="1955214"/>
            <a:ext cx="1" cy="958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99DDFAF4-7614-629D-923E-FA39CC62246D}"/>
              </a:ext>
            </a:extLst>
          </p:cNvPr>
          <p:cNvSpPr/>
          <p:nvPr/>
        </p:nvSpPr>
        <p:spPr>
          <a:xfrm>
            <a:off x="1288966" y="2913998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Intervention/Prä-Post Veränderung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12886B-E09A-4DA5-B685-056A85E09049}"/>
              </a:ext>
            </a:extLst>
          </p:cNvPr>
          <p:cNvSpPr txBox="1"/>
          <p:nvPr/>
        </p:nvSpPr>
        <p:spPr>
          <a:xfrm>
            <a:off x="2782514" y="5562168"/>
            <a:ext cx="653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 Skalierungsmodell: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 dem Messmodell werden geschätzte Messwerte gebildet</a:t>
            </a:r>
          </a:p>
        </p:txBody>
      </p:sp>
    </p:spTree>
    <p:extLst>
      <p:ext uri="{BB962C8B-B14F-4D97-AF65-F5344CB8AC3E}">
        <p14:creationId xmlns:p14="http://schemas.microsoft.com/office/powerpoint/2010/main" val="97261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63E1F-25AF-D483-D7D5-A7243F1A9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CAAA2DE-0182-766A-A231-F553295CC391}"/>
              </a:ext>
            </a:extLst>
          </p:cNvPr>
          <p:cNvSpPr/>
          <p:nvPr/>
        </p:nvSpPr>
        <p:spPr>
          <a:xfrm>
            <a:off x="6049537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218E12-F0CC-E424-0E23-34D6EA0B4743}"/>
              </a:ext>
            </a:extLst>
          </p:cNvPr>
          <p:cNvSpPr/>
          <p:nvPr/>
        </p:nvSpPr>
        <p:spPr>
          <a:xfrm>
            <a:off x="7094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BBFA83E-58AB-9C6A-EB34-0546A9B54B27}"/>
              </a:ext>
            </a:extLst>
          </p:cNvPr>
          <p:cNvSpPr/>
          <p:nvPr/>
        </p:nvSpPr>
        <p:spPr>
          <a:xfrm>
            <a:off x="8174283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C884AC-D816-F4AE-E918-8FFA39C6F4D5}"/>
              </a:ext>
            </a:extLst>
          </p:cNvPr>
          <p:cNvSpPr/>
          <p:nvPr/>
        </p:nvSpPr>
        <p:spPr>
          <a:xfrm>
            <a:off x="4974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E4EB03B-D00B-A310-5C72-C681814838F5}"/>
              </a:ext>
            </a:extLst>
          </p:cNvPr>
          <p:cNvSpPr/>
          <p:nvPr/>
        </p:nvSpPr>
        <p:spPr>
          <a:xfrm>
            <a:off x="6271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FDAFE78-749C-34D9-D521-2B4D51C0C75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5448513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04A9216-AAAC-9E0B-0C50-213CF18AD227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486706" y="1937671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0D96BF1-1C79-2EDF-3FCE-764DD42B355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166571" y="1932975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AA45FC0-499F-B178-80DE-8B1A9C3D7DEF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7623630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32509E3-E09E-CFBE-78B8-E759750C9781}"/>
              </a:ext>
            </a:extLst>
          </p:cNvPr>
          <p:cNvSpPr txBox="1"/>
          <p:nvPr/>
        </p:nvSpPr>
        <p:spPr>
          <a:xfrm>
            <a:off x="5586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E078BC1-8C75-F95E-B856-CA78894D1F7F}"/>
              </a:ext>
            </a:extLst>
          </p:cNvPr>
          <p:cNvSpPr txBox="1"/>
          <p:nvPr/>
        </p:nvSpPr>
        <p:spPr>
          <a:xfrm>
            <a:off x="6343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B6CEF9A-59BA-DB28-54B1-19E485AD0C50}"/>
              </a:ext>
            </a:extLst>
          </p:cNvPr>
          <p:cNvSpPr txBox="1"/>
          <p:nvPr/>
        </p:nvSpPr>
        <p:spPr>
          <a:xfrm>
            <a:off x="7027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055223A-D9D3-B48C-05D2-9619FDD3E9ED}"/>
              </a:ext>
            </a:extLst>
          </p:cNvPr>
          <p:cNvSpPr txBox="1"/>
          <p:nvPr/>
        </p:nvSpPr>
        <p:spPr>
          <a:xfrm>
            <a:off x="7739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53392A-46F1-FF17-8908-0ED819D5D64C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7391860B-2F84-2ECC-D6D7-CA6D6D67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35" y="2894614"/>
            <a:ext cx="3172128" cy="1958053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A8FD1084-0FB0-0FE6-E829-4F14C2D481F9}"/>
              </a:ext>
            </a:extLst>
          </p:cNvPr>
          <p:cNvSpPr txBox="1"/>
          <p:nvPr/>
        </p:nvSpPr>
        <p:spPr>
          <a:xfrm>
            <a:off x="1560743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169DCD0-7495-D9DE-17B0-C62C95A796EF}"/>
              </a:ext>
            </a:extLst>
          </p:cNvPr>
          <p:cNvSpPr txBox="1"/>
          <p:nvPr/>
        </p:nvSpPr>
        <p:spPr>
          <a:xfrm>
            <a:off x="6486705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CD54032-585C-905F-B41E-10D83743BA34}"/>
              </a:ext>
            </a:extLst>
          </p:cNvPr>
          <p:cNvSpPr txBox="1"/>
          <p:nvPr/>
        </p:nvSpPr>
        <p:spPr>
          <a:xfrm>
            <a:off x="5586937" y="4800462"/>
            <a:ext cx="751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Faktorscore: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 </a:t>
            </a:r>
            <a:r>
              <a:rPr lang="de-CH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Faktorladung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gewichteter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 aus allen Items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480EF64-3605-DBD2-B3B4-0AE0BE1EFFC8}"/>
              </a:ext>
            </a:extLst>
          </p:cNvPr>
          <p:cNvSpPr txBox="1"/>
          <p:nvPr/>
        </p:nvSpPr>
        <p:spPr>
          <a:xfrm>
            <a:off x="1703945" y="4928292"/>
            <a:ext cx="418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Kritik des 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Summenscore + Alpha</a:t>
            </a:r>
          </a:p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(+ Faktorenanalyse) - Ansatzes</a:t>
            </a:r>
            <a:endParaRPr lang="de-CH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948745F5-F7BD-447B-8A9F-BF6DBA0D7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39" y="3220919"/>
            <a:ext cx="1680574" cy="122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56FA50-B949-8EC3-1BF2-C114CC477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CA68813-BCA4-A0D2-1E94-7DA568ECDD64}"/>
              </a:ext>
            </a:extLst>
          </p:cNvPr>
          <p:cNvSpPr/>
          <p:nvPr/>
        </p:nvSpPr>
        <p:spPr>
          <a:xfrm>
            <a:off x="6049537" y="3861048"/>
            <a:ext cx="874337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E4E799A-A401-8F48-D6DB-FDD4F1939A2A}"/>
              </a:ext>
            </a:extLst>
          </p:cNvPr>
          <p:cNvSpPr/>
          <p:nvPr/>
        </p:nvSpPr>
        <p:spPr>
          <a:xfrm>
            <a:off x="7094563" y="3856352"/>
            <a:ext cx="905004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63CF32-ABF7-4EF3-44BC-D2CE80781181}"/>
              </a:ext>
            </a:extLst>
          </p:cNvPr>
          <p:cNvSpPr/>
          <p:nvPr/>
        </p:nvSpPr>
        <p:spPr>
          <a:xfrm>
            <a:off x="8174283" y="3851656"/>
            <a:ext cx="832799" cy="5713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F17BA52-CD11-A8F1-34A1-3AA1FA0A4FA0}"/>
              </a:ext>
            </a:extLst>
          </p:cNvPr>
          <p:cNvSpPr/>
          <p:nvPr/>
        </p:nvSpPr>
        <p:spPr>
          <a:xfrm>
            <a:off x="4974634" y="3861048"/>
            <a:ext cx="947758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BDE403F-131A-2F03-D2C3-8AD7BF3464EC}"/>
              </a:ext>
            </a:extLst>
          </p:cNvPr>
          <p:cNvSpPr/>
          <p:nvPr/>
        </p:nvSpPr>
        <p:spPr>
          <a:xfrm>
            <a:off x="6271451" y="1089818"/>
            <a:ext cx="1584176" cy="864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Faktor-score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E58D3A0-6759-D142-1BC7-BBD00AD2ED18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5448513" y="1827370"/>
            <a:ext cx="1054935" cy="2033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B141F9C-5CA0-DF46-FD0C-77CE26BA1CC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486706" y="1937671"/>
            <a:ext cx="306959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97F5D34-C596-B6E2-0F66-F112C195170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166571" y="1932975"/>
            <a:ext cx="380494" cy="19233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72F2284-F4C5-AC5B-CFD1-B7B43984FDA6}"/>
              </a:ext>
            </a:extLst>
          </p:cNvPr>
          <p:cNvCxnSpPr>
            <a:cxnSpLocks/>
            <a:stCxn id="8" idx="5"/>
            <a:endCxn id="5" idx="0"/>
          </p:cNvCxnSpPr>
          <p:nvPr/>
        </p:nvCxnSpPr>
        <p:spPr>
          <a:xfrm>
            <a:off x="7623630" y="1827370"/>
            <a:ext cx="967053" cy="2024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DFBBD1-99ED-FC68-0A48-13AAFDC3B8A2}"/>
              </a:ext>
            </a:extLst>
          </p:cNvPr>
          <p:cNvSpPr txBox="1"/>
          <p:nvPr/>
        </p:nvSpPr>
        <p:spPr>
          <a:xfrm>
            <a:off x="558693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A87ECCF-2BA4-372B-F59F-8CD0C5937292}"/>
              </a:ext>
            </a:extLst>
          </p:cNvPr>
          <p:cNvSpPr txBox="1"/>
          <p:nvPr/>
        </p:nvSpPr>
        <p:spPr>
          <a:xfrm>
            <a:off x="6343931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E6DBD53-B118-E852-C613-0C7357BB393D}"/>
              </a:ext>
            </a:extLst>
          </p:cNvPr>
          <p:cNvSpPr txBox="1"/>
          <p:nvPr/>
        </p:nvSpPr>
        <p:spPr>
          <a:xfrm>
            <a:off x="7027097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DA5F648-C26F-27A4-A425-99A72D241843}"/>
              </a:ext>
            </a:extLst>
          </p:cNvPr>
          <p:cNvSpPr txBox="1"/>
          <p:nvPr/>
        </p:nvSpPr>
        <p:spPr>
          <a:xfrm>
            <a:off x="7739453" y="2525282"/>
            <a:ext cx="71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de-CH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A22A976-08C6-4FC7-ADBD-2CFCA8CA3B24}"/>
              </a:ext>
            </a:extLst>
          </p:cNvPr>
          <p:cNvSpPr/>
          <p:nvPr/>
        </p:nvSpPr>
        <p:spPr>
          <a:xfrm>
            <a:off x="1288967" y="1124744"/>
            <a:ext cx="1842873" cy="8304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Summenscore/</a:t>
            </a:r>
          </a:p>
          <a:p>
            <a:pPr algn="ctr"/>
            <a:r>
              <a:rPr lang="de-CH" dirty="0"/>
              <a:t>Mittelwert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C217DC-13D1-383E-E58F-DD602988E180}"/>
              </a:ext>
            </a:extLst>
          </p:cNvPr>
          <p:cNvSpPr txBox="1"/>
          <p:nvPr/>
        </p:nvSpPr>
        <p:spPr>
          <a:xfrm>
            <a:off x="1560743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9754C06-9511-8F0F-2B4D-322ADBB8909A}"/>
              </a:ext>
            </a:extLst>
          </p:cNvPr>
          <p:cNvSpPr txBox="1"/>
          <p:nvPr/>
        </p:nvSpPr>
        <p:spPr>
          <a:xfrm>
            <a:off x="6486705" y="548680"/>
            <a:ext cx="12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</a:t>
            </a:r>
            <a:endParaRPr lang="de-CH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C5E4279-FB61-05A0-1BE6-16736B14D3B2}"/>
              </a:ext>
            </a:extLst>
          </p:cNvPr>
          <p:cNvSpPr txBox="1"/>
          <p:nvPr/>
        </p:nvSpPr>
        <p:spPr>
          <a:xfrm>
            <a:off x="5586937" y="4800462"/>
            <a:ext cx="751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Faktorscore: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 </a:t>
            </a:r>
            <a:r>
              <a:rPr lang="de-CH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Faktorladung</a:t>
            </a:r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gewichteter</a:t>
            </a:r>
          </a:p>
          <a:p>
            <a:r>
              <a:rPr lang="de-CH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 aus allen Items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8A74FAD-E28B-CBA7-34AB-F89D912023ED}"/>
              </a:ext>
            </a:extLst>
          </p:cNvPr>
          <p:cNvSpPr txBox="1"/>
          <p:nvPr/>
        </p:nvSpPr>
        <p:spPr>
          <a:xfrm>
            <a:off x="233492" y="4800462"/>
            <a:ext cx="418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de-CH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(McNeish &amp; Wolf, 2020)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06DF8709-17E9-4B72-901C-70CB66EF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35" y="2894614"/>
            <a:ext cx="3172128" cy="1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4558</Words>
  <Application>Microsoft Office PowerPoint</Application>
  <PresentationFormat>Bildschirmpräsentation (4:3)</PresentationFormat>
  <Paragraphs>1192</Paragraphs>
  <Slides>48</Slides>
  <Notes>48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</vt:lpstr>
      <vt:lpstr>Office Theme</vt:lpstr>
      <vt:lpstr>1_Office Theme</vt:lpstr>
      <vt:lpstr>2_Office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Edelsbrunner  Peter</dc:creator>
  <cp:lastModifiedBy>Peter Edelsbrunner</cp:lastModifiedBy>
  <cp:revision>1049</cp:revision>
  <cp:lastPrinted>2017-10-14T18:11:28Z</cp:lastPrinted>
  <dcterms:created xsi:type="dcterms:W3CDTF">2017-05-22T21:43:09Z</dcterms:created>
  <dcterms:modified xsi:type="dcterms:W3CDTF">2025-05-20T18:06:37Z</dcterms:modified>
</cp:coreProperties>
</file>