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A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3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9542" y="741044"/>
            <a:ext cx="420624" cy="4461892"/>
          </a:xfrm>
          <a:prstGeom prst="rect">
            <a:avLst/>
          </a:prstGeom>
          <a:solidFill>
            <a:srgbClr val="35A2DA"/>
          </a:solidFill>
          <a:ln>
            <a:solidFill>
              <a:srgbClr val="35A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27" y="-487680"/>
            <a:ext cx="969966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5400000">
            <a:off x="2207050" y="-669884"/>
            <a:ext cx="420624" cy="3242481"/>
          </a:xfrm>
          <a:prstGeom prst="rect">
            <a:avLst/>
          </a:prstGeom>
          <a:solidFill>
            <a:srgbClr val="35A2DA"/>
          </a:solidFill>
          <a:ln>
            <a:solidFill>
              <a:srgbClr val="35A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/>
          <p:cNvSpPr/>
          <p:nvPr/>
        </p:nvSpPr>
        <p:spPr>
          <a:xfrm rot="5400000">
            <a:off x="9564328" y="4252638"/>
            <a:ext cx="420624" cy="3272960"/>
          </a:xfrm>
          <a:prstGeom prst="rect">
            <a:avLst/>
          </a:prstGeom>
          <a:solidFill>
            <a:srgbClr val="35A2DA"/>
          </a:solidFill>
          <a:ln>
            <a:solidFill>
              <a:srgbClr val="35A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/>
        </p:nvSpPr>
        <p:spPr>
          <a:xfrm>
            <a:off x="11008973" y="1677163"/>
            <a:ext cx="420624" cy="4407027"/>
          </a:xfrm>
          <a:prstGeom prst="rect">
            <a:avLst/>
          </a:prstGeom>
          <a:solidFill>
            <a:srgbClr val="35A2DA"/>
          </a:solidFill>
          <a:ln>
            <a:solidFill>
              <a:srgbClr val="35A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/>
        </p:nvSpPr>
        <p:spPr>
          <a:xfrm>
            <a:off x="3008376" y="3584227"/>
            <a:ext cx="656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000" i="1" dirty="0" smtClean="0"/>
              <a:t>СЪЗДАВАНЕ И ПРОВЕРКА НА ТЕСТОВЕ</a:t>
            </a:r>
            <a:endParaRPr lang="bg-BG" sz="20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9271720" y="184219"/>
            <a:ext cx="2594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 smtClean="0"/>
              <a:t>МГ „Акад. Кирил Попов“</a:t>
            </a:r>
          </a:p>
          <a:p>
            <a:pPr algn="ctr"/>
            <a:r>
              <a:rPr lang="bg-BG" dirty="0" smtClean="0"/>
              <a:t>Петър Бечев - 10Ж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975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A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43075" y="1517260"/>
            <a:ext cx="9612971" cy="2852737"/>
          </a:xfrm>
        </p:spPr>
        <p:txBody>
          <a:bodyPr/>
          <a:lstStyle/>
          <a:p>
            <a:r>
              <a:rPr lang="bg-BG" dirty="0" smtClean="0"/>
              <a:t>Благодаря за вниманието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4337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rgbClr val="35A2DA"/>
                </a:solidFill>
              </a:rPr>
              <a:t>Цели на проекта</a:t>
            </a:r>
            <a:endParaRPr lang="bg-BG" dirty="0">
              <a:solidFill>
                <a:srgbClr val="35A2D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Основните цели на проекта са да:</a:t>
            </a:r>
          </a:p>
          <a:p>
            <a:pPr>
              <a:buClr>
                <a:srgbClr val="35A2DA"/>
              </a:buClr>
            </a:pPr>
            <a:r>
              <a:rPr lang="bg-BG" dirty="0" smtClean="0"/>
              <a:t>Улесни работата на всеки преподавател при създаването и проверката на тестове</a:t>
            </a:r>
          </a:p>
          <a:p>
            <a:pPr>
              <a:buClr>
                <a:srgbClr val="35A2DA"/>
              </a:buClr>
            </a:pPr>
            <a:r>
              <a:rPr lang="bg-BG" dirty="0" smtClean="0"/>
              <a:t>Намали преписването при провеждане на писменото изпитването</a:t>
            </a:r>
          </a:p>
          <a:p>
            <a:pPr>
              <a:buClr>
                <a:srgbClr val="35A2DA"/>
              </a:buClr>
            </a:pPr>
            <a:r>
              <a:rPr lang="bg-BG" dirty="0" smtClean="0"/>
              <a:t>Бъде място за съхран</a:t>
            </a:r>
            <a:r>
              <a:rPr lang="en-US" dirty="0" smtClean="0"/>
              <a:t>e</a:t>
            </a:r>
            <a:r>
              <a:rPr lang="bg-BG" dirty="0" smtClean="0"/>
              <a:t>ние и огранизиция </a:t>
            </a:r>
            <a:r>
              <a:rPr lang="ru-RU" dirty="0"/>
              <a:t>изпитни варианти, оценки, класове и ученици. </a:t>
            </a:r>
            <a:endParaRPr lang="ru-RU" dirty="0" smtClean="0"/>
          </a:p>
          <a:p>
            <a:pPr>
              <a:buClr>
                <a:srgbClr val="35A2DA"/>
              </a:buClr>
            </a:pPr>
            <a:r>
              <a:rPr lang="ru-RU" dirty="0" smtClean="0"/>
              <a:t>Бъде платформа, на която учениците могат да прегледат своите тестове </a:t>
            </a:r>
            <a:endParaRPr lang="bg-BG" dirty="0" smtClean="0"/>
          </a:p>
          <a:p>
            <a:pPr>
              <a:buClr>
                <a:srgbClr val="35A2DA"/>
              </a:buClr>
            </a:pPr>
            <a:endParaRPr lang="bg-BG" dirty="0" smtClean="0"/>
          </a:p>
          <a:p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474366" y="0"/>
            <a:ext cx="257154" cy="6858000"/>
          </a:xfrm>
          <a:prstGeom prst="rect">
            <a:avLst/>
          </a:prstGeom>
          <a:solidFill>
            <a:srgbClr val="35A2DA"/>
          </a:solidFill>
          <a:ln>
            <a:solidFill>
              <a:srgbClr val="35A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826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rgbClr val="35A2DA"/>
                </a:solidFill>
              </a:rPr>
              <a:t>Етапи в реализирането на проекта</a:t>
            </a:r>
            <a:endParaRPr lang="bg-BG" dirty="0">
              <a:solidFill>
                <a:srgbClr val="35A2D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47672"/>
            <a:ext cx="10433304" cy="39197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bg-BG" dirty="0" smtClean="0"/>
              <a:t>За реализирането на проекта преминах през следните етапи:</a:t>
            </a:r>
          </a:p>
          <a:p>
            <a:pPr>
              <a:buClr>
                <a:srgbClr val="35A2DA"/>
              </a:buClr>
            </a:pPr>
            <a:r>
              <a:rPr lang="ru-RU" dirty="0" smtClean="0"/>
              <a:t>Обмислянето </a:t>
            </a:r>
            <a:r>
              <a:rPr lang="ru-RU" dirty="0"/>
              <a:t>на структурата на проекта</a:t>
            </a:r>
          </a:p>
          <a:p>
            <a:pPr>
              <a:buClr>
                <a:srgbClr val="35A2DA"/>
              </a:buClr>
            </a:pPr>
            <a:r>
              <a:rPr lang="ru-RU" dirty="0" smtClean="0"/>
              <a:t>Изграждане </a:t>
            </a:r>
            <a:r>
              <a:rPr lang="ru-RU" dirty="0"/>
              <a:t>на Data layer – бази данни</a:t>
            </a:r>
          </a:p>
          <a:p>
            <a:pPr>
              <a:buClr>
                <a:srgbClr val="35A2DA"/>
              </a:buClr>
            </a:pPr>
            <a:r>
              <a:rPr lang="ru-RU" dirty="0" smtClean="0"/>
              <a:t>Проектирането </a:t>
            </a:r>
            <a:r>
              <a:rPr lang="ru-RU" dirty="0"/>
              <a:t>на сървърната част </a:t>
            </a:r>
          </a:p>
          <a:p>
            <a:pPr>
              <a:buClr>
                <a:srgbClr val="35A2DA"/>
              </a:buClr>
            </a:pPr>
            <a:r>
              <a:rPr lang="ru-RU" dirty="0" smtClean="0"/>
              <a:t>Създаване </a:t>
            </a:r>
            <a:r>
              <a:rPr lang="ru-RU" dirty="0"/>
              <a:t>на двете потребителски роли – учител и ученик</a:t>
            </a:r>
          </a:p>
          <a:p>
            <a:pPr>
              <a:buClr>
                <a:srgbClr val="35A2DA"/>
              </a:buClr>
            </a:pPr>
            <a:r>
              <a:rPr lang="ru-RU" dirty="0" smtClean="0"/>
              <a:t>Имплементиране </a:t>
            </a:r>
            <a:r>
              <a:rPr lang="ru-RU" dirty="0"/>
              <a:t>на логиката свързана със създаването и модификацията на класовете и тестовете</a:t>
            </a:r>
          </a:p>
          <a:p>
            <a:pPr>
              <a:buClr>
                <a:srgbClr val="35A2DA"/>
              </a:buClr>
            </a:pPr>
            <a:r>
              <a:rPr lang="ru-RU" dirty="0" smtClean="0"/>
              <a:t>Разработване </a:t>
            </a:r>
            <a:r>
              <a:rPr lang="ru-RU" dirty="0"/>
              <a:t>на метод за генериране на различните варианти на тестовете</a:t>
            </a:r>
          </a:p>
          <a:p>
            <a:pPr>
              <a:buClr>
                <a:srgbClr val="35A2DA"/>
              </a:buClr>
            </a:pPr>
            <a:r>
              <a:rPr lang="ru-RU" dirty="0" smtClean="0"/>
              <a:t>Обмисляне </a:t>
            </a:r>
            <a:r>
              <a:rPr lang="ru-RU" dirty="0"/>
              <a:t>и изграждане на процеса на проверяване, който да работи на заден план (Background process)</a:t>
            </a:r>
          </a:p>
          <a:p>
            <a:pPr>
              <a:buClr>
                <a:srgbClr val="35A2DA"/>
              </a:buClr>
            </a:pPr>
            <a:r>
              <a:rPr lang="ru-RU" dirty="0" smtClean="0"/>
              <a:t>Проверяване </a:t>
            </a:r>
            <a:r>
              <a:rPr lang="ru-RU" dirty="0"/>
              <a:t>и отстраняване на грешките</a:t>
            </a:r>
          </a:p>
          <a:p>
            <a:pPr>
              <a:buClr>
                <a:srgbClr val="35A2DA"/>
              </a:buClr>
            </a:pPr>
            <a:r>
              <a:rPr lang="ru-RU" dirty="0" smtClean="0"/>
              <a:t>Документиране </a:t>
            </a:r>
            <a:r>
              <a:rPr lang="ru-RU" dirty="0"/>
              <a:t>и внедряване</a:t>
            </a:r>
          </a:p>
          <a:p>
            <a:pPr>
              <a:buClr>
                <a:srgbClr val="35A2DA"/>
              </a:buClr>
            </a:pPr>
            <a:endParaRPr lang="bg-BG" dirty="0" smtClean="0"/>
          </a:p>
          <a:p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474366" y="0"/>
            <a:ext cx="257154" cy="6858000"/>
          </a:xfrm>
          <a:prstGeom prst="rect">
            <a:avLst/>
          </a:prstGeom>
          <a:solidFill>
            <a:srgbClr val="35A2DA"/>
          </a:solidFill>
          <a:ln>
            <a:solidFill>
              <a:srgbClr val="35A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47717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A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57" y="2540225"/>
            <a:ext cx="9612971" cy="2852737"/>
          </a:xfrm>
        </p:spPr>
        <p:txBody>
          <a:bodyPr/>
          <a:lstStyle/>
          <a:p>
            <a:r>
              <a:rPr lang="bg-BG" dirty="0" smtClean="0"/>
              <a:t>Описание на решението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5034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rgbClr val="35A2DA"/>
                </a:solidFill>
              </a:rPr>
              <a:t>Описание на решението</a:t>
            </a:r>
            <a:endParaRPr lang="bg-BG" dirty="0">
              <a:solidFill>
                <a:srgbClr val="35A2D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0867" y="1798667"/>
            <a:ext cx="4655574" cy="3864714"/>
          </a:xfrm>
        </p:spPr>
        <p:txBody>
          <a:bodyPr>
            <a:normAutofit lnSpcReduction="10000"/>
          </a:bodyPr>
          <a:lstStyle/>
          <a:p>
            <a:pPr>
              <a:buClr>
                <a:srgbClr val="35A2DA"/>
              </a:buClr>
            </a:pPr>
            <a:r>
              <a:rPr lang="bg-BG" dirty="0" smtClean="0"/>
              <a:t>В начаният екран има бърз достъп до често използвани класове и тестове</a:t>
            </a:r>
          </a:p>
          <a:p>
            <a:pPr>
              <a:buClr>
                <a:srgbClr val="35A2DA"/>
              </a:buClr>
            </a:pPr>
            <a:r>
              <a:rPr lang="bg-BG" dirty="0" smtClean="0"/>
              <a:t>В раздела „Всички класове“ става преглеждането и създаването на нови класове</a:t>
            </a:r>
          </a:p>
          <a:p>
            <a:pPr>
              <a:buClr>
                <a:srgbClr val="35A2DA"/>
              </a:buClr>
            </a:pPr>
            <a:r>
              <a:rPr lang="bg-BG" dirty="0" smtClean="0"/>
              <a:t>За всеки клас се генерира цвят и уникален код – необходим при присъединяването на учениците към съответния клас</a:t>
            </a:r>
          </a:p>
          <a:p>
            <a:pPr>
              <a:buClr>
                <a:srgbClr val="35A2DA"/>
              </a:buClr>
            </a:pPr>
            <a:r>
              <a:rPr lang="bg-BG" dirty="0" smtClean="0"/>
              <a:t>В табличен вид се визуализират всички оценки и ученици</a:t>
            </a:r>
          </a:p>
          <a:p>
            <a:pPr>
              <a:buClr>
                <a:srgbClr val="35A2DA"/>
              </a:buClr>
            </a:pPr>
            <a:endParaRPr lang="bg-BG" dirty="0" smtClean="0"/>
          </a:p>
          <a:p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474366" y="0"/>
            <a:ext cx="257154" cy="6858000"/>
          </a:xfrm>
          <a:prstGeom prst="rect">
            <a:avLst/>
          </a:prstGeom>
          <a:solidFill>
            <a:srgbClr val="35A2DA"/>
          </a:solidFill>
          <a:ln>
            <a:solidFill>
              <a:srgbClr val="35A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6410" t="13004" r="10499" b="11045"/>
          <a:stretch/>
        </p:blipFill>
        <p:spPr>
          <a:xfrm>
            <a:off x="6314276" y="1968931"/>
            <a:ext cx="5298604" cy="3097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6281" t="13203" r="10074" b="10424"/>
          <a:stretch/>
        </p:blipFill>
        <p:spPr>
          <a:xfrm>
            <a:off x="6314276" y="1968931"/>
            <a:ext cx="5438997" cy="31727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6276" t="12693" r="10446" b="10908"/>
          <a:stretch/>
        </p:blipFill>
        <p:spPr>
          <a:xfrm>
            <a:off x="6314276" y="1968931"/>
            <a:ext cx="5438997" cy="318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88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rgbClr val="35A2DA"/>
                </a:solidFill>
              </a:rPr>
              <a:t>Описание на решението</a:t>
            </a:r>
            <a:endParaRPr lang="bg-BG" dirty="0">
              <a:solidFill>
                <a:srgbClr val="35A2D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5802" y="1496642"/>
            <a:ext cx="4655574" cy="4696893"/>
          </a:xfrm>
        </p:spPr>
        <p:txBody>
          <a:bodyPr>
            <a:normAutofit/>
          </a:bodyPr>
          <a:lstStyle/>
          <a:p>
            <a:pPr>
              <a:buClr>
                <a:srgbClr val="35A2DA"/>
              </a:buClr>
            </a:pPr>
            <a:r>
              <a:rPr lang="bg-BG" dirty="0" smtClean="0"/>
              <a:t>В раздела „Всички тестове“ става преглеждането и създаването на нови тестове</a:t>
            </a:r>
          </a:p>
          <a:p>
            <a:pPr>
              <a:buClr>
                <a:srgbClr val="35A2DA"/>
              </a:buClr>
            </a:pPr>
            <a:r>
              <a:rPr lang="bg-BG" dirty="0" smtClean="0"/>
              <a:t>Редакторът на тестове предоставя изключително интуитивна и лесна работа при въвеждането на </a:t>
            </a:r>
            <a:r>
              <a:rPr lang="bg-BG" dirty="0"/>
              <a:t>въпросите </a:t>
            </a:r>
            <a:endParaRPr lang="en-US" dirty="0" smtClean="0"/>
          </a:p>
          <a:p>
            <a:pPr>
              <a:buClr>
                <a:srgbClr val="35A2DA"/>
              </a:buClr>
            </a:pPr>
            <a:r>
              <a:rPr lang="bg-BG" dirty="0" smtClean="0"/>
              <a:t>С </a:t>
            </a:r>
            <a:r>
              <a:rPr lang="bg-BG" dirty="0"/>
              <a:t>цел потребителско улеснение и сигурност всяка промяна по теста се запазва моментално абсолютно </a:t>
            </a:r>
            <a:r>
              <a:rPr lang="bg-BG" dirty="0" smtClean="0"/>
              <a:t>автоматично</a:t>
            </a:r>
            <a:endParaRPr lang="bg-BG" dirty="0" smtClean="0"/>
          </a:p>
          <a:p>
            <a:pPr>
              <a:buClr>
                <a:srgbClr val="35A2DA"/>
              </a:buClr>
            </a:pPr>
            <a:r>
              <a:rPr lang="bg-BG" dirty="0" smtClean="0"/>
              <a:t>Въпросите </a:t>
            </a:r>
            <a:r>
              <a:rPr lang="bg-BG" dirty="0" smtClean="0"/>
              <a:t>биват два типа – въпроси с избираем отговор и въпроси със свободен отговор</a:t>
            </a:r>
          </a:p>
          <a:p>
            <a:pPr>
              <a:buClr>
                <a:srgbClr val="35A2DA"/>
              </a:buClr>
            </a:pPr>
            <a:endParaRPr lang="bg-BG" dirty="0" smtClean="0"/>
          </a:p>
          <a:p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474366" y="0"/>
            <a:ext cx="257154" cy="6858000"/>
          </a:xfrm>
          <a:prstGeom prst="rect">
            <a:avLst/>
          </a:prstGeom>
          <a:solidFill>
            <a:srgbClr val="35A2DA"/>
          </a:solidFill>
          <a:ln>
            <a:solidFill>
              <a:srgbClr val="35A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396" t="12523" r="10509" b="11086"/>
          <a:stretch/>
        </p:blipFill>
        <p:spPr>
          <a:xfrm>
            <a:off x="1371600" y="1870519"/>
            <a:ext cx="5302079" cy="31169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1246" t="12704" r="11325" b="11065"/>
          <a:stretch/>
        </p:blipFill>
        <p:spPr>
          <a:xfrm>
            <a:off x="1371600" y="1870519"/>
            <a:ext cx="5628380" cy="31169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23648" t="36669" r="30831" b="26109"/>
          <a:stretch/>
        </p:blipFill>
        <p:spPr>
          <a:xfrm>
            <a:off x="1255778" y="2043824"/>
            <a:ext cx="5734196" cy="28003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l="23230" t="41110" r="31354" b="33519"/>
          <a:stretch/>
        </p:blipFill>
        <p:spPr>
          <a:xfrm>
            <a:off x="1223120" y="2669950"/>
            <a:ext cx="5789824" cy="181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78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rgbClr val="35A2DA"/>
                </a:solidFill>
              </a:rPr>
              <a:t>Описание на решението</a:t>
            </a:r>
            <a:endParaRPr lang="bg-BG" dirty="0">
              <a:solidFill>
                <a:srgbClr val="35A2D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0867" y="1798667"/>
            <a:ext cx="4655574" cy="3864714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35A2DA"/>
              </a:buClr>
            </a:pPr>
            <a:r>
              <a:rPr lang="bg-BG" dirty="0" smtClean="0"/>
              <a:t>За да се съдадат различните групи на теста се избират желаните класове</a:t>
            </a:r>
          </a:p>
          <a:p>
            <a:pPr>
              <a:buClr>
                <a:srgbClr val="35A2DA"/>
              </a:buClr>
            </a:pPr>
            <a:r>
              <a:rPr lang="bg-BG" dirty="0" smtClean="0"/>
              <a:t>Изчаква се между 3-4 секунди за генерирането и се визуализира генерирания файл в </a:t>
            </a:r>
            <a:r>
              <a:rPr lang="en-US" dirty="0" smtClean="0"/>
              <a:t>pdf</a:t>
            </a:r>
            <a:r>
              <a:rPr lang="bg-BG" dirty="0" smtClean="0"/>
              <a:t> формат</a:t>
            </a:r>
          </a:p>
          <a:p>
            <a:pPr>
              <a:buClr>
                <a:srgbClr val="35A2DA"/>
              </a:buClr>
            </a:pPr>
            <a:r>
              <a:rPr lang="bg-BG" dirty="0" smtClean="0"/>
              <a:t>Тестовете са поименни и всяка бланка за отговори има баркод за разпознаване при сканирането</a:t>
            </a:r>
          </a:p>
          <a:p>
            <a:pPr>
              <a:buClr>
                <a:srgbClr val="35A2DA"/>
              </a:buClr>
            </a:pPr>
            <a:r>
              <a:rPr lang="bg-BG" dirty="0" smtClean="0"/>
              <a:t>След попълването и сканирането на бланките те се качват за проверка от бутона „Качи файловете</a:t>
            </a:r>
            <a:r>
              <a:rPr lang="bg-BG" dirty="0" smtClean="0"/>
              <a:t>“</a:t>
            </a:r>
            <a:endParaRPr lang="en-US" dirty="0" smtClean="0"/>
          </a:p>
          <a:p>
            <a:pPr>
              <a:buClr>
                <a:srgbClr val="35A2DA"/>
              </a:buClr>
            </a:pPr>
            <a:r>
              <a:rPr lang="bg-BG" dirty="0" smtClean="0"/>
              <a:t>Въпросите с отворен отговор се проверяват от учителя чрез платформата</a:t>
            </a:r>
            <a:endParaRPr lang="bg-BG" dirty="0" smtClean="0"/>
          </a:p>
          <a:p>
            <a:pPr>
              <a:buClr>
                <a:srgbClr val="35A2DA"/>
              </a:buClr>
            </a:pPr>
            <a:endParaRPr lang="bg-BG" dirty="0" smtClean="0"/>
          </a:p>
          <a:p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474366" y="0"/>
            <a:ext cx="257154" cy="6858000"/>
          </a:xfrm>
          <a:prstGeom prst="rect">
            <a:avLst/>
          </a:prstGeom>
          <a:solidFill>
            <a:srgbClr val="35A2DA"/>
          </a:solidFill>
          <a:ln>
            <a:solidFill>
              <a:srgbClr val="35A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434" t="14445" r="23940" b="44769"/>
          <a:stretch/>
        </p:blipFill>
        <p:spPr>
          <a:xfrm>
            <a:off x="6498770" y="2530929"/>
            <a:ext cx="4953001" cy="20427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6667" t="17779" r="37917" b="18975"/>
          <a:stretch/>
        </p:blipFill>
        <p:spPr>
          <a:xfrm>
            <a:off x="7268400" y="1428750"/>
            <a:ext cx="3201947" cy="44817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36944" t="14445" r="37638" b="22099"/>
          <a:stretch/>
        </p:blipFill>
        <p:spPr>
          <a:xfrm>
            <a:off x="7268400" y="1445024"/>
            <a:ext cx="3255549" cy="4572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29064" t="29384" r="18619" b="23762"/>
          <a:stretch/>
        </p:blipFill>
        <p:spPr>
          <a:xfrm>
            <a:off x="6441620" y="2250998"/>
            <a:ext cx="5067300" cy="255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l="10937" t="16482" r="24327" b="37778"/>
          <a:stretch/>
        </p:blipFill>
        <p:spPr>
          <a:xfrm>
            <a:off x="6075018" y="2431054"/>
            <a:ext cx="5642312" cy="224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26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rgbClr val="35A2DA"/>
                </a:solidFill>
              </a:rPr>
              <a:t>Описание на решението</a:t>
            </a:r>
            <a:endParaRPr lang="bg-BG" dirty="0">
              <a:solidFill>
                <a:srgbClr val="35A2D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847672"/>
            <a:ext cx="4933950" cy="1488941"/>
          </a:xfrm>
        </p:spPr>
        <p:txBody>
          <a:bodyPr>
            <a:normAutofit/>
          </a:bodyPr>
          <a:lstStyle/>
          <a:p>
            <a:pPr>
              <a:buClr>
                <a:srgbClr val="35A2DA"/>
              </a:buClr>
            </a:pPr>
            <a:r>
              <a:rPr lang="bg-BG" dirty="0" smtClean="0"/>
              <a:t>Учениците също могат да имат профил в приложението като по този начин те получават опцията да преглеждат своите тестове, оценки и грешки</a:t>
            </a:r>
          </a:p>
          <a:p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474366" y="0"/>
            <a:ext cx="257154" cy="6858000"/>
          </a:xfrm>
          <a:prstGeom prst="rect">
            <a:avLst/>
          </a:prstGeom>
          <a:solidFill>
            <a:srgbClr val="35A2DA"/>
          </a:solidFill>
          <a:ln>
            <a:solidFill>
              <a:srgbClr val="35A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0417" t="13086" r="23298" b="12469"/>
          <a:stretch/>
        </p:blipFill>
        <p:spPr>
          <a:xfrm>
            <a:off x="6583680" y="2003559"/>
            <a:ext cx="5029200" cy="317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42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A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7607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1" r="15671"/>
          <a:stretch>
            <a:fillRect/>
          </a:stretch>
        </p:blipFill>
        <p:spPr>
          <a:xfrm>
            <a:off x="685800" y="1000125"/>
            <a:ext cx="4680415" cy="4819649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90115" y="466725"/>
            <a:ext cx="5682786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4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000" dirty="0" smtClean="0">
                <a:solidFill>
                  <a:schemeClr val="bg1"/>
                </a:solidFill>
              </a:rPr>
              <a:t>Реализация</a:t>
            </a:r>
            <a:endParaRPr lang="bg-BG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0115" y="1155699"/>
            <a:ext cx="5682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Проектът е реализиран с помощта на следните технологии 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090115" y="1967129"/>
            <a:ext cx="4488180" cy="3581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Visual Studio 2017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ASP.NET MVC 5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HTML5, CSS3, JavaScript, Bootstrap, jQuery, Knockout.js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bg1"/>
                </a:solidFill>
              </a:rPr>
              <a:t>Hangfire</a:t>
            </a:r>
            <a:r>
              <a:rPr lang="en-US" sz="1800" dirty="0" smtClean="0">
                <a:solidFill>
                  <a:schemeClr val="bg1"/>
                </a:solidFill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</a:rPr>
              <a:t>ZXing.Net</a:t>
            </a:r>
            <a:r>
              <a:rPr lang="en-US" sz="1800" dirty="0" smtClean="0">
                <a:solidFill>
                  <a:schemeClr val="bg1"/>
                </a:solidFill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</a:rPr>
              <a:t>ITextSharp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SQL Database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Entity Framework 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bg-BG" sz="1800" dirty="0" smtClean="0"/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2838807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5333</TotalTime>
  <Words>410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Crop</vt:lpstr>
      <vt:lpstr>PowerPoint Presentation</vt:lpstr>
      <vt:lpstr>Цели на проекта</vt:lpstr>
      <vt:lpstr>Етапи в реализирането на проекта</vt:lpstr>
      <vt:lpstr>Описание на решението</vt:lpstr>
      <vt:lpstr>Описание на решението</vt:lpstr>
      <vt:lpstr>Описание на решението</vt:lpstr>
      <vt:lpstr>Описание на решението</vt:lpstr>
      <vt:lpstr>Описание на решението</vt:lpstr>
      <vt:lpstr>PowerPoint Presentation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Bechev</dc:creator>
  <cp:lastModifiedBy>Peter Bechev</cp:lastModifiedBy>
  <cp:revision>17</cp:revision>
  <dcterms:created xsi:type="dcterms:W3CDTF">2018-03-06T09:55:07Z</dcterms:created>
  <dcterms:modified xsi:type="dcterms:W3CDTF">2018-03-10T10:25:31Z</dcterms:modified>
</cp:coreProperties>
</file>