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51206400" cy="25603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32" d="100"/>
          <a:sy n="32" d="100"/>
        </p:scale>
        <p:origin x="-496" y="696"/>
      </p:cViewPr>
      <p:guideLst>
        <p:guide orient="horz" pos="8064"/>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4000">
                <a:latin typeface=""/>
              </a:defRPr>
            </a:pPr>
            <a:r>
              <a:rPr lang="en-US" sz="4000" dirty="0" smtClean="0">
                <a:latin typeface=""/>
              </a:rPr>
              <a:t>Different</a:t>
            </a:r>
            <a:r>
              <a:rPr lang="en-US" sz="4000" baseline="0" dirty="0" smtClean="0">
                <a:latin typeface=""/>
              </a:rPr>
              <a:t> Model </a:t>
            </a:r>
            <a:r>
              <a:rPr lang="en-US" sz="4000" dirty="0" smtClean="0">
                <a:latin typeface=""/>
              </a:rPr>
              <a:t>Test </a:t>
            </a:r>
            <a:r>
              <a:rPr lang="en-US" sz="4000" dirty="0">
                <a:latin typeface=""/>
              </a:rPr>
              <a:t>Time</a:t>
            </a:r>
          </a:p>
        </c:rich>
      </c:tx>
      <c:layout/>
      <c:overlay val="0"/>
    </c:title>
    <c:autoTitleDeleted val="0"/>
    <c:plotArea>
      <c:layout/>
      <c:barChart>
        <c:barDir val="bar"/>
        <c:grouping val="stacked"/>
        <c:varyColors val="0"/>
        <c:ser>
          <c:idx val="0"/>
          <c:order val="0"/>
          <c:tx>
            <c:strRef>
              <c:f>Sheet1!$B$1</c:f>
              <c:strCache>
                <c:ptCount val="1"/>
                <c:pt idx="0">
                  <c:v>Test Time</c:v>
                </c:pt>
              </c:strCache>
            </c:strRef>
          </c:tx>
          <c:invertIfNegative val="0"/>
          <c:cat>
            <c:strRef>
              <c:f>Sheet1!$A$2:$A$5</c:f>
              <c:strCache>
                <c:ptCount val="4"/>
                <c:pt idx="0">
                  <c:v>k-NN</c:v>
                </c:pt>
                <c:pt idx="1">
                  <c:v>SVM</c:v>
                </c:pt>
                <c:pt idx="2">
                  <c:v>1-Hidden Layer CNN</c:v>
                </c:pt>
                <c:pt idx="3">
                  <c:v>Inception V3</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overlap val="100"/>
        <c:axId val="-2110941064"/>
        <c:axId val="-2110938120"/>
      </c:barChart>
      <c:catAx>
        <c:axId val="-2110941064"/>
        <c:scaling>
          <c:orientation val="minMax"/>
        </c:scaling>
        <c:delete val="0"/>
        <c:axPos val="l"/>
        <c:majorTickMark val="out"/>
        <c:minorTickMark val="none"/>
        <c:tickLblPos val="nextTo"/>
        <c:crossAx val="-2110938120"/>
        <c:crosses val="autoZero"/>
        <c:auto val="1"/>
        <c:lblAlgn val="ctr"/>
        <c:lblOffset val="100"/>
        <c:noMultiLvlLbl val="0"/>
      </c:catAx>
      <c:valAx>
        <c:axId val="-2110938120"/>
        <c:scaling>
          <c:orientation val="minMax"/>
        </c:scaling>
        <c:delete val="0"/>
        <c:axPos val="b"/>
        <c:majorGridlines/>
        <c:numFmt formatCode="General" sourceLinked="1"/>
        <c:majorTickMark val="out"/>
        <c:minorTickMark val="none"/>
        <c:tickLblPos val="nextTo"/>
        <c:crossAx val="-211094106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1B216E-9AEF-3546-B02B-4004F8FC1152}" type="datetime1">
              <a:rPr lang="en-US" smtClean="0"/>
              <a:t>6/2/17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154DD9-2EEA-4543-A4B1-9778592752EB}" type="slidenum">
              <a:rPr lang="en-US" smtClean="0"/>
              <a:t>‹#›</a:t>
            </a:fld>
            <a:endParaRPr lang="en-US"/>
          </a:p>
        </p:txBody>
      </p:sp>
    </p:spTree>
    <p:extLst>
      <p:ext uri="{BB962C8B-B14F-4D97-AF65-F5344CB8AC3E}">
        <p14:creationId xmlns:p14="http://schemas.microsoft.com/office/powerpoint/2010/main" val="2604739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A1CD1-7F75-3B42-BD2C-8100D88024F0}" type="datetime1">
              <a:rPr lang="en-US" smtClean="0"/>
              <a:t>6/2/17</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C219DD-37E8-C441-A05C-54B263EF167B}" type="slidenum">
              <a:rPr lang="en-US" smtClean="0"/>
              <a:t>‹#›</a:t>
            </a:fld>
            <a:endParaRPr lang="en-US"/>
          </a:p>
        </p:txBody>
      </p:sp>
    </p:spTree>
    <p:extLst>
      <p:ext uri="{BB962C8B-B14F-4D97-AF65-F5344CB8AC3E}">
        <p14:creationId xmlns:p14="http://schemas.microsoft.com/office/powerpoint/2010/main" val="3239510421"/>
      </p:ext>
    </p:extLst>
  </p:cSld>
  <p:clrMap bg1="lt1" tx1="dk1" bg2="lt2" tx2="dk2" accent1="accent1" accent2="accent2" accent3="accent3" accent4="accent4" accent5="accent5" accent6="accent6" hlink="hlink" folHlink="folHlink"/>
  <p:hf hdr="0" ftr="0" dt="0"/>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C219DD-37E8-C441-A05C-54B263EF167B}" type="slidenum">
              <a:rPr lang="en-US" smtClean="0"/>
              <a:t>1</a:t>
            </a:fld>
            <a:endParaRPr lang="en-US"/>
          </a:p>
        </p:txBody>
      </p:sp>
    </p:spTree>
    <p:extLst>
      <p:ext uri="{BB962C8B-B14F-4D97-AF65-F5344CB8AC3E}">
        <p14:creationId xmlns:p14="http://schemas.microsoft.com/office/powerpoint/2010/main" val="183125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589"/>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CA31B-0034-6A40-9A32-DEBD3924DC60}" type="datetime1">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62567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86D5F-FF88-9B45-AAB0-598583560809}" type="datetime1">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67919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17"/>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17"/>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6F9D4-4E69-544B-847E-36A60F3C5172}" type="datetime1">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18276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255B9-768C-4747-8D59-BE764AA08D39}" type="datetime1">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09268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29"/>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70082-C94C-C741-A911-4EBD2545509F}" type="datetime1">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51141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82"/>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82"/>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F04A4-CF26-4142-ACA6-CCFBC92F2870}" type="datetime1">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367469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5731088"/>
            <a:ext cx="22633940" cy="2388445"/>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3"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C08A9-E587-0B45-AFC8-5584C0E1CEDF}" type="datetime1">
              <a:rPr lang="en-US" smtClean="0"/>
              <a:t>6/2/17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377842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EAC403-3668-1248-BAD4-CBB28CC1175B}" type="datetime1">
              <a:rPr lang="en-US" smtClean="0"/>
              <a:t>6/2/17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402691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13CBA-8BB8-F242-A891-409F45C00812}" type="datetime1">
              <a:rPr lang="en-US" smtClean="0"/>
              <a:t>6/2/17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71158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5357708"/>
            <a:ext cx="16846553" cy="175133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F0D93-590E-2148-A0D0-645373353A15}" type="datetime1">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21151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99ED3-3431-BC44-8B20-00E5F0280AD5}" type="datetime1">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0ED7C-DD05-DE45-85D9-CC4340E9A1BB}" type="slidenum">
              <a:rPr lang="en-US" smtClean="0"/>
              <a:t>‹#›</a:t>
            </a:fld>
            <a:endParaRPr lang="en-US"/>
          </a:p>
        </p:txBody>
      </p:sp>
    </p:spTree>
    <p:extLst>
      <p:ext uri="{BB962C8B-B14F-4D97-AF65-F5344CB8AC3E}">
        <p14:creationId xmlns:p14="http://schemas.microsoft.com/office/powerpoint/2010/main" val="1989235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82"/>
            <a:ext cx="46085760" cy="16896929"/>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75"/>
            <a:ext cx="11948160" cy="1363133"/>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487BA57-3C2C-BE4F-B2FD-F943DD6C2C1B}" type="datetime1">
              <a:rPr lang="en-US" smtClean="0"/>
              <a:t>6/2/17</a:t>
            </a:fld>
            <a:endParaRPr lang="en-US"/>
          </a:p>
        </p:txBody>
      </p:sp>
      <p:sp>
        <p:nvSpPr>
          <p:cNvPr id="5" name="Footer Placeholder 4"/>
          <p:cNvSpPr>
            <a:spLocks noGrp="1"/>
          </p:cNvSpPr>
          <p:nvPr>
            <p:ph type="ftr" sz="quarter" idx="3"/>
          </p:nvPr>
        </p:nvSpPr>
        <p:spPr>
          <a:xfrm>
            <a:off x="17495520" y="23730375"/>
            <a:ext cx="16215360" cy="1363133"/>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75"/>
            <a:ext cx="11948160" cy="1363133"/>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620ED7C-DD05-DE45-85D9-CC4340E9A1BB}" type="slidenum">
              <a:rPr lang="en-US" smtClean="0"/>
              <a:t>‹#›</a:t>
            </a:fld>
            <a:endParaRPr lang="en-US"/>
          </a:p>
        </p:txBody>
      </p:sp>
    </p:spTree>
    <p:extLst>
      <p:ext uri="{BB962C8B-B14F-4D97-AF65-F5344CB8AC3E}">
        <p14:creationId xmlns:p14="http://schemas.microsoft.com/office/powerpoint/2010/main" val="293531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chart" Target="../charts/chart1.xml"/><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3914" y="7549548"/>
            <a:ext cx="15574065" cy="165102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40" name="Group 39"/>
          <p:cNvGrpSpPr/>
          <p:nvPr/>
        </p:nvGrpSpPr>
        <p:grpSpPr>
          <a:xfrm>
            <a:off x="13729015" y="774654"/>
            <a:ext cx="25741592" cy="4991210"/>
            <a:chOff x="13729015" y="995550"/>
            <a:chExt cx="25741592" cy="4991210"/>
          </a:xfrm>
        </p:grpSpPr>
        <p:sp>
          <p:nvSpPr>
            <p:cNvPr id="4" name="TextBox 3"/>
            <p:cNvSpPr txBox="1"/>
            <p:nvPr/>
          </p:nvSpPr>
          <p:spPr>
            <a:xfrm>
              <a:off x="13729015" y="995550"/>
              <a:ext cx="25741592" cy="3785652"/>
            </a:xfrm>
            <a:prstGeom prst="rect">
              <a:avLst/>
            </a:prstGeom>
            <a:noFill/>
          </p:spPr>
          <p:txBody>
            <a:bodyPr wrap="none" rtlCol="0">
              <a:spAutoFit/>
            </a:bodyPr>
            <a:lstStyle/>
            <a:p>
              <a:pPr algn="ctr"/>
              <a:r>
                <a:rPr lang="en-US" sz="12000" dirty="0" smtClean="0">
                  <a:latin typeface="Arial"/>
                  <a:cs typeface="Arial"/>
                </a:rPr>
                <a:t>Automated Smart TV UI Performance </a:t>
              </a:r>
            </a:p>
            <a:p>
              <a:pPr algn="ctr"/>
              <a:r>
                <a:rPr lang="en-US" sz="12000" dirty="0" smtClean="0">
                  <a:latin typeface="Arial"/>
                  <a:cs typeface="Arial"/>
                </a:rPr>
                <a:t>Testing with Visual Recognition</a:t>
              </a:r>
              <a:endParaRPr lang="en-US" sz="12000" dirty="0">
                <a:latin typeface="Arial"/>
                <a:cs typeface="Arial"/>
              </a:endParaRPr>
            </a:p>
          </p:txBody>
        </p:sp>
        <p:sp>
          <p:nvSpPr>
            <p:cNvPr id="2" name="TextBox 1"/>
            <p:cNvSpPr txBox="1"/>
            <p:nvPr/>
          </p:nvSpPr>
          <p:spPr>
            <a:xfrm>
              <a:off x="23208940" y="4971097"/>
              <a:ext cx="6642263" cy="1015663"/>
            </a:xfrm>
            <a:prstGeom prst="rect">
              <a:avLst/>
            </a:prstGeom>
            <a:noFill/>
          </p:spPr>
          <p:txBody>
            <a:bodyPr wrap="none" rtlCol="0">
              <a:spAutoFit/>
            </a:bodyPr>
            <a:lstStyle/>
            <a:p>
              <a:pPr algn="ctr"/>
              <a:r>
                <a:rPr lang="en-US" sz="6000" dirty="0" smtClean="0">
                  <a:latin typeface="Arial"/>
                  <a:cs typeface="Arial"/>
                </a:rPr>
                <a:t>Peter Li, Ricky Lee</a:t>
              </a:r>
              <a:endParaRPr lang="en-US" sz="6000" dirty="0">
                <a:latin typeface="Arial"/>
                <a:cs typeface="Arial"/>
              </a:endParaRPr>
            </a:p>
          </p:txBody>
        </p:sp>
      </p:grpSp>
      <p:sp>
        <p:nvSpPr>
          <p:cNvPr id="5" name="TextBox 4"/>
          <p:cNvSpPr txBox="1"/>
          <p:nvPr/>
        </p:nvSpPr>
        <p:spPr>
          <a:xfrm>
            <a:off x="2046139" y="8114001"/>
            <a:ext cx="4860425" cy="1323439"/>
          </a:xfrm>
          <a:prstGeom prst="rect">
            <a:avLst/>
          </a:prstGeom>
          <a:noFill/>
        </p:spPr>
        <p:txBody>
          <a:bodyPr wrap="none" rtlCol="0">
            <a:spAutoFit/>
          </a:bodyPr>
          <a:lstStyle/>
          <a:p>
            <a:r>
              <a:rPr lang="en-US" sz="8000" dirty="0" smtClean="0">
                <a:latin typeface="Arial"/>
                <a:cs typeface="Arial"/>
              </a:rPr>
              <a:t>Motivation</a:t>
            </a:r>
            <a:endParaRPr lang="en-US" sz="8000" dirty="0">
              <a:latin typeface="Arial"/>
              <a:cs typeface="Arial"/>
            </a:endParaRPr>
          </a:p>
        </p:txBody>
      </p:sp>
      <p:sp>
        <p:nvSpPr>
          <p:cNvPr id="9" name="TextBox 8"/>
          <p:cNvSpPr txBox="1"/>
          <p:nvPr/>
        </p:nvSpPr>
        <p:spPr>
          <a:xfrm>
            <a:off x="17337978" y="7549548"/>
            <a:ext cx="16475725" cy="1651022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dirty="0"/>
          </a:p>
        </p:txBody>
      </p:sp>
      <p:sp>
        <p:nvSpPr>
          <p:cNvPr id="6" name="TextBox 5"/>
          <p:cNvSpPr txBox="1"/>
          <p:nvPr/>
        </p:nvSpPr>
        <p:spPr>
          <a:xfrm>
            <a:off x="2198539" y="14273516"/>
            <a:ext cx="7541448" cy="1323439"/>
          </a:xfrm>
          <a:prstGeom prst="rect">
            <a:avLst/>
          </a:prstGeom>
          <a:noFill/>
        </p:spPr>
        <p:txBody>
          <a:bodyPr wrap="none" rtlCol="0">
            <a:spAutoFit/>
          </a:bodyPr>
          <a:lstStyle>
            <a:defPPr>
              <a:defRPr lang="en-US"/>
            </a:defPPr>
            <a:lvl1pPr>
              <a:defRPr sz="8000">
                <a:latin typeface="Arial"/>
                <a:cs typeface="Arial"/>
              </a:defRPr>
            </a:lvl1pPr>
          </a:lstStyle>
          <a:p>
            <a:r>
              <a:rPr lang="en-US" dirty="0"/>
              <a:t>Data </a:t>
            </a:r>
            <a:r>
              <a:rPr lang="en-US" dirty="0" smtClean="0"/>
              <a:t>Acquisition</a:t>
            </a:r>
            <a:endParaRPr lang="en-US" dirty="0"/>
          </a:p>
        </p:txBody>
      </p:sp>
      <p:sp>
        <p:nvSpPr>
          <p:cNvPr id="10" name="TextBox 9"/>
          <p:cNvSpPr txBox="1"/>
          <p:nvPr/>
        </p:nvSpPr>
        <p:spPr>
          <a:xfrm>
            <a:off x="34289445" y="7549548"/>
            <a:ext cx="15372936" cy="165102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7" name="TextBox 6"/>
          <p:cNvSpPr txBox="1"/>
          <p:nvPr/>
        </p:nvSpPr>
        <p:spPr>
          <a:xfrm>
            <a:off x="18162498" y="7972889"/>
            <a:ext cx="6058670" cy="1323439"/>
          </a:xfrm>
          <a:prstGeom prst="rect">
            <a:avLst/>
          </a:prstGeom>
          <a:noFill/>
        </p:spPr>
        <p:txBody>
          <a:bodyPr wrap="none" rtlCol="0">
            <a:spAutoFit/>
          </a:bodyPr>
          <a:lstStyle/>
          <a:p>
            <a:r>
              <a:rPr lang="en-US" sz="8000" dirty="0" smtClean="0">
                <a:latin typeface="Arial"/>
                <a:cs typeface="Arial"/>
              </a:rPr>
              <a:t>Launch </a:t>
            </a:r>
            <a:r>
              <a:rPr lang="en-US" sz="8000" dirty="0" smtClean="0">
                <a:latin typeface="Arial"/>
                <a:cs typeface="Arial"/>
              </a:rPr>
              <a:t>Time</a:t>
            </a:r>
            <a:endParaRPr lang="en-US" sz="8000" dirty="0">
              <a:latin typeface="Arial"/>
              <a:cs typeface="Arial"/>
            </a:endParaRPr>
          </a:p>
        </p:txBody>
      </p:sp>
      <p:sp>
        <p:nvSpPr>
          <p:cNvPr id="11" name="TextBox 10"/>
          <p:cNvSpPr txBox="1"/>
          <p:nvPr/>
        </p:nvSpPr>
        <p:spPr>
          <a:xfrm>
            <a:off x="34793324" y="14897152"/>
            <a:ext cx="12206279" cy="1415772"/>
          </a:xfrm>
          <a:prstGeom prst="rect">
            <a:avLst/>
          </a:prstGeom>
          <a:noFill/>
        </p:spPr>
        <p:txBody>
          <a:bodyPr wrap="square" rtlCol="0">
            <a:spAutoFit/>
          </a:bodyPr>
          <a:lstStyle/>
          <a:p>
            <a:r>
              <a:rPr lang="en-US" dirty="0" smtClean="0"/>
              <a:t>Conclusion &amp; Future work</a:t>
            </a:r>
            <a:endParaRPr lang="en-US" dirty="0"/>
          </a:p>
        </p:txBody>
      </p:sp>
      <p:grpSp>
        <p:nvGrpSpPr>
          <p:cNvPr id="19" name="Group 18"/>
          <p:cNvGrpSpPr/>
          <p:nvPr/>
        </p:nvGrpSpPr>
        <p:grpSpPr>
          <a:xfrm>
            <a:off x="19595894" y="9296328"/>
            <a:ext cx="9912355" cy="7349166"/>
            <a:chOff x="19004550" y="9437440"/>
            <a:chExt cx="11641747" cy="9111827"/>
          </a:xfrm>
        </p:grpSpPr>
        <p:pic>
          <p:nvPicPr>
            <p:cNvPr id="14" name="Picture 13" descr="26_05_2017_12_13_17_0001.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004550" y="9437440"/>
              <a:ext cx="5778730" cy="3250536"/>
            </a:xfrm>
            <a:prstGeom prst="rect">
              <a:avLst/>
            </a:prstGeom>
          </p:spPr>
        </p:pic>
        <p:pic>
          <p:nvPicPr>
            <p:cNvPr id="15" name="Picture 14" descr="26_05_2017_12_13_17_0038.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0161" y="10320044"/>
              <a:ext cx="5526228" cy="3108503"/>
            </a:xfrm>
            <a:prstGeom prst="rect">
              <a:avLst/>
            </a:prstGeom>
          </p:spPr>
        </p:pic>
        <p:pic>
          <p:nvPicPr>
            <p:cNvPr id="16" name="Picture 15" descr="26_05_2017_12_13_17_0218.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2143" y="12377067"/>
              <a:ext cx="5486400" cy="3086100"/>
            </a:xfrm>
            <a:prstGeom prst="rect">
              <a:avLst/>
            </a:prstGeom>
          </p:spPr>
        </p:pic>
        <p:pic>
          <p:nvPicPr>
            <p:cNvPr id="17" name="Picture 16" descr="26_05_2017_12_13_17_0477.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74950" y="13920117"/>
              <a:ext cx="5486400" cy="308610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49195" y="15463167"/>
              <a:ext cx="5197102" cy="3086100"/>
            </a:xfrm>
            <a:prstGeom prst="rect">
              <a:avLst/>
            </a:prstGeom>
          </p:spPr>
        </p:pic>
      </p:grpSp>
      <p:graphicFrame>
        <p:nvGraphicFramePr>
          <p:cNvPr id="20" name="Chart 19"/>
          <p:cNvGraphicFramePr/>
          <p:nvPr>
            <p:extLst>
              <p:ext uri="{D42A27DB-BD31-4B8C-83A1-F6EECF244321}">
                <p14:modId xmlns:p14="http://schemas.microsoft.com/office/powerpoint/2010/main" val="3235348945"/>
              </p:ext>
            </p:extLst>
          </p:nvPr>
        </p:nvGraphicFramePr>
        <p:xfrm>
          <a:off x="17929589" y="18076881"/>
          <a:ext cx="7422358" cy="5036295"/>
        </p:xfrm>
        <a:graphic>
          <a:graphicData uri="http://schemas.openxmlformats.org/drawingml/2006/chart">
            <c:chart xmlns:c="http://schemas.openxmlformats.org/drawingml/2006/chart" xmlns:r="http://schemas.openxmlformats.org/officeDocument/2006/relationships" r:id="rId8"/>
          </a:graphicData>
        </a:graphic>
      </p:graphicFrame>
      <p:sp>
        <p:nvSpPr>
          <p:cNvPr id="21" name="TextBox 20"/>
          <p:cNvSpPr txBox="1"/>
          <p:nvPr/>
        </p:nvSpPr>
        <p:spPr>
          <a:xfrm>
            <a:off x="34773753" y="7972889"/>
            <a:ext cx="6456916" cy="1323439"/>
          </a:xfrm>
          <a:prstGeom prst="rect">
            <a:avLst/>
          </a:prstGeom>
          <a:noFill/>
        </p:spPr>
        <p:txBody>
          <a:bodyPr wrap="none" rtlCol="0">
            <a:spAutoFit/>
          </a:bodyPr>
          <a:lstStyle/>
          <a:p>
            <a:r>
              <a:rPr lang="en-US" sz="8000" dirty="0" smtClean="0">
                <a:latin typeface="Arial"/>
                <a:cs typeface="Arial"/>
              </a:rPr>
              <a:t>Measurement</a:t>
            </a:r>
            <a:endParaRPr lang="en-US" sz="8000" dirty="0">
              <a:latin typeface="Arial"/>
              <a:cs typeface="Arial"/>
            </a:endParaRPr>
          </a:p>
        </p:txBody>
      </p:sp>
      <p:pic>
        <p:nvPicPr>
          <p:cNvPr id="22" name="Picture 21" descr="hist_loading_YouTube.png"/>
          <p:cNvPicPr/>
          <p:nvPr/>
        </p:nvPicPr>
        <p:blipFill>
          <a:blip r:embed="rId9">
            <a:extLst>
              <a:ext uri="{28A0092B-C50C-407E-A947-70E740481C1C}">
                <a14:useLocalDpi xmlns:a14="http://schemas.microsoft.com/office/drawing/2010/main" val="0"/>
              </a:ext>
            </a:extLst>
          </a:blip>
          <a:srcRect/>
          <a:stretch>
            <a:fillRect/>
          </a:stretch>
        </p:blipFill>
        <p:spPr bwMode="auto">
          <a:xfrm>
            <a:off x="26539666" y="19610557"/>
            <a:ext cx="5101526" cy="3262337"/>
          </a:xfrm>
          <a:prstGeom prst="rect">
            <a:avLst/>
          </a:prstGeom>
          <a:noFill/>
          <a:ln>
            <a:noFill/>
          </a:ln>
        </p:spPr>
      </p:pic>
      <p:pic>
        <p:nvPicPr>
          <p:cNvPr id="27" name="Picture 26" descr="Screen Shot 2017-06-02 at 7.15.18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34235" y="13440150"/>
            <a:ext cx="6134100" cy="3822700"/>
          </a:xfrm>
          <a:prstGeom prst="rect">
            <a:avLst/>
          </a:prstGeom>
        </p:spPr>
      </p:pic>
      <p:sp>
        <p:nvSpPr>
          <p:cNvPr id="25" name="TextBox 24"/>
          <p:cNvSpPr txBox="1"/>
          <p:nvPr/>
        </p:nvSpPr>
        <p:spPr>
          <a:xfrm>
            <a:off x="2793942" y="15723460"/>
            <a:ext cx="13499789" cy="4524316"/>
          </a:xfrm>
          <a:prstGeom prst="rect">
            <a:avLst/>
          </a:prstGeom>
          <a:noFill/>
        </p:spPr>
        <p:txBody>
          <a:bodyPr wrap="square" rtlCol="0">
            <a:spAutoFit/>
          </a:bodyPr>
          <a:lstStyle/>
          <a:p>
            <a:r>
              <a:rPr lang="en-US" sz="3600" i="1" dirty="0"/>
              <a:t>For image retrieval and collection, we used </a:t>
            </a:r>
            <a:r>
              <a:rPr lang="en-US" sz="3600" i="1" dirty="0" err="1"/>
              <a:t>Decklink</a:t>
            </a:r>
            <a:r>
              <a:rPr lang="en-US" sz="3600" i="1" dirty="0"/>
              <a:t> image capture card from </a:t>
            </a:r>
            <a:r>
              <a:rPr lang="en-US" sz="3600" i="1" dirty="0" err="1"/>
              <a:t>BlackMagic</a:t>
            </a:r>
            <a:r>
              <a:rPr lang="en-US" sz="3600" i="1" dirty="0"/>
              <a:t> [10], the capture is based on STB's output 720P, and frame rate is 60Hz, capturing 60 screenshots per second. The images were labeled in a semi-automated fashion: since the pages are shown sequentially, we used the average launch time and the average durations for which each page is displayed to roughly divide and save the images in subfolders. Then each folder was manually checked to move the wrongly assigned images to the correct folders. </a:t>
            </a:r>
            <a:endParaRPr lang="en-US" sz="3600" i="1" dirty="0">
              <a:latin typeface="Arial"/>
              <a:cs typeface="Arial"/>
            </a:endParaRPr>
          </a:p>
        </p:txBody>
      </p:sp>
      <p:sp>
        <p:nvSpPr>
          <p:cNvPr id="26" name="TextBox 25"/>
          <p:cNvSpPr txBox="1"/>
          <p:nvPr/>
        </p:nvSpPr>
        <p:spPr>
          <a:xfrm>
            <a:off x="2350939" y="20697075"/>
            <a:ext cx="10790033" cy="1323439"/>
          </a:xfrm>
          <a:prstGeom prst="rect">
            <a:avLst/>
          </a:prstGeom>
          <a:noFill/>
        </p:spPr>
        <p:txBody>
          <a:bodyPr wrap="none" rtlCol="0">
            <a:spAutoFit/>
          </a:bodyPr>
          <a:lstStyle>
            <a:defPPr>
              <a:defRPr lang="en-US"/>
            </a:defPPr>
            <a:lvl1pPr>
              <a:defRPr sz="8000">
                <a:latin typeface="Arial"/>
                <a:cs typeface="Arial"/>
              </a:defRPr>
            </a:lvl1pPr>
          </a:lstStyle>
          <a:p>
            <a:r>
              <a:rPr lang="en-US" dirty="0" smtClean="0"/>
              <a:t>Classification </a:t>
            </a:r>
            <a:r>
              <a:rPr lang="en-US" altLang="zh-CN" dirty="0" smtClean="0"/>
              <a:t>Algorithm </a:t>
            </a:r>
            <a:endParaRPr lang="en-US" dirty="0"/>
          </a:p>
        </p:txBody>
      </p:sp>
      <p:sp>
        <p:nvSpPr>
          <p:cNvPr id="12" name="TextBox 11"/>
          <p:cNvSpPr txBox="1"/>
          <p:nvPr/>
        </p:nvSpPr>
        <p:spPr>
          <a:xfrm>
            <a:off x="2793942" y="9609732"/>
            <a:ext cx="12361078" cy="4524316"/>
          </a:xfrm>
          <a:prstGeom prst="rect">
            <a:avLst/>
          </a:prstGeom>
          <a:noFill/>
        </p:spPr>
        <p:txBody>
          <a:bodyPr wrap="square" rtlCol="0">
            <a:spAutoFit/>
          </a:bodyPr>
          <a:lstStyle/>
          <a:p>
            <a:r>
              <a:rPr lang="en-US" sz="3600" i="1" dirty="0" smtClean="0">
                <a:latin typeface="Arial"/>
                <a:cs typeface="Arial"/>
              </a:rPr>
              <a:t>Smart </a:t>
            </a:r>
            <a:r>
              <a:rPr lang="en-US" sz="3600" i="1" dirty="0">
                <a:latin typeface="Arial"/>
                <a:cs typeface="Arial"/>
              </a:rPr>
              <a:t>TV applications such as YouTube and Netflix have performance requirements. YouTube certification program specifies requirements regarding UI performance for OEM providers, system integrators and smart TV vendors that wish to ship their devices with YouTube application. </a:t>
            </a:r>
            <a:endParaRPr lang="en-US" sz="3600" i="1" dirty="0" smtClean="0">
              <a:latin typeface="Arial"/>
              <a:cs typeface="Arial"/>
            </a:endParaRPr>
          </a:p>
          <a:p>
            <a:r>
              <a:rPr lang="en-US" sz="3600" i="1" dirty="0">
                <a:latin typeface="Arial"/>
                <a:cs typeface="Arial"/>
              </a:rPr>
              <a:t>In this project, we applied the current convolutional neural network based image classification algorithm to automation of Smart TV UI performance testing.  </a:t>
            </a:r>
          </a:p>
        </p:txBody>
      </p:sp>
      <p:sp>
        <p:nvSpPr>
          <p:cNvPr id="28" name="TextBox 27"/>
          <p:cNvSpPr txBox="1"/>
          <p:nvPr/>
        </p:nvSpPr>
        <p:spPr>
          <a:xfrm>
            <a:off x="18231526" y="16645494"/>
            <a:ext cx="5259172" cy="1323439"/>
          </a:xfrm>
          <a:prstGeom prst="rect">
            <a:avLst/>
          </a:prstGeom>
          <a:noFill/>
        </p:spPr>
        <p:txBody>
          <a:bodyPr wrap="none" rtlCol="0">
            <a:spAutoFit/>
          </a:bodyPr>
          <a:lstStyle>
            <a:defPPr>
              <a:defRPr lang="en-US"/>
            </a:defPPr>
            <a:lvl1pPr>
              <a:defRPr sz="8000">
                <a:latin typeface="Arial"/>
                <a:cs typeface="Arial"/>
              </a:defRPr>
            </a:lvl1pPr>
          </a:lstStyle>
          <a:p>
            <a:r>
              <a:rPr lang="en-US" dirty="0" smtClean="0"/>
              <a:t>Test Result</a:t>
            </a:r>
            <a:endParaRPr lang="en-US" dirty="0"/>
          </a:p>
        </p:txBody>
      </p:sp>
      <p:sp>
        <p:nvSpPr>
          <p:cNvPr id="29" name="TextBox 28"/>
          <p:cNvSpPr txBox="1"/>
          <p:nvPr/>
        </p:nvSpPr>
        <p:spPr>
          <a:xfrm>
            <a:off x="34773754" y="16404056"/>
            <a:ext cx="12637454" cy="2308324"/>
          </a:xfrm>
          <a:prstGeom prst="rect">
            <a:avLst/>
          </a:prstGeom>
          <a:noFill/>
        </p:spPr>
        <p:txBody>
          <a:bodyPr wrap="square" rtlCol="0">
            <a:spAutoFit/>
          </a:bodyPr>
          <a:lstStyle/>
          <a:p>
            <a:r>
              <a:rPr lang="en-US" sz="3600" i="1" dirty="0" smtClean="0">
                <a:latin typeface="Arial"/>
                <a:cs typeface="Arial"/>
              </a:rPr>
              <a:t>We successfully applied convolutional neural network knowledge on Automate Smart TV UI Performance Testing. And got </a:t>
            </a:r>
            <a:r>
              <a:rPr lang="en-US" sz="3600" i="1" dirty="0">
                <a:latin typeface="Arial"/>
                <a:cs typeface="Arial"/>
              </a:rPr>
              <a:t>state</a:t>
            </a:r>
            <a:r>
              <a:rPr lang="en-US" sz="3600" i="1" dirty="0" smtClean="0">
                <a:latin typeface="Arial"/>
                <a:cs typeface="Arial"/>
              </a:rPr>
              <a:t>-of-art result on YouTube launch time measurement.  </a:t>
            </a:r>
            <a:endParaRPr lang="en-US" sz="3600" i="1" dirty="0">
              <a:latin typeface="Arial"/>
              <a:cs typeface="Arial"/>
            </a:endParaRPr>
          </a:p>
        </p:txBody>
      </p:sp>
      <p:pic>
        <p:nvPicPr>
          <p:cNvPr id="30" name="Picture 29" descr="81uKckcsNFL._SX425_.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20899" y="18780785"/>
            <a:ext cx="3780617" cy="3780617"/>
          </a:xfrm>
          <a:prstGeom prst="rect">
            <a:avLst/>
          </a:prstGeom>
        </p:spPr>
      </p:pic>
      <p:sp>
        <p:nvSpPr>
          <p:cNvPr id="31" name="TextBox 30"/>
          <p:cNvSpPr txBox="1"/>
          <p:nvPr/>
        </p:nvSpPr>
        <p:spPr>
          <a:xfrm>
            <a:off x="34773754" y="18686170"/>
            <a:ext cx="10483220" cy="5078314"/>
          </a:xfrm>
          <a:prstGeom prst="rect">
            <a:avLst/>
          </a:prstGeom>
          <a:noFill/>
        </p:spPr>
        <p:txBody>
          <a:bodyPr wrap="square" rtlCol="0">
            <a:spAutoFit/>
          </a:bodyPr>
          <a:lstStyle/>
          <a:p>
            <a:r>
              <a:rPr lang="en-US" sz="3600" i="1" dirty="0">
                <a:latin typeface="Arial"/>
                <a:cs typeface="Arial"/>
              </a:rPr>
              <a:t>S</a:t>
            </a:r>
            <a:r>
              <a:rPr lang="en-US" sz="3600" i="1" dirty="0" smtClean="0">
                <a:latin typeface="Arial"/>
                <a:cs typeface="Arial"/>
              </a:rPr>
              <a:t>imilar </a:t>
            </a:r>
            <a:r>
              <a:rPr lang="en-US" sz="3600" i="1" dirty="0">
                <a:latin typeface="Arial"/>
                <a:cs typeface="Arial"/>
              </a:rPr>
              <a:t>pipeline and training procedure can be applied not only to similar UI performance testing of different applications, but also to all UI related test automation that requires similar computer vision capabilities. For example, similar system can be used to </a:t>
            </a:r>
            <a:r>
              <a:rPr lang="en-US" sz="3600" i="1" dirty="0" err="1">
                <a:latin typeface="Arial"/>
                <a:cs typeface="Arial"/>
              </a:rPr>
              <a:t>iOS</a:t>
            </a:r>
            <a:r>
              <a:rPr lang="en-US" sz="3600" i="1" dirty="0">
                <a:latin typeface="Arial"/>
                <a:cs typeface="Arial"/>
              </a:rPr>
              <a:t> and Android UI related test automation, because the details of the system can be adjusted to match </a:t>
            </a:r>
            <a:r>
              <a:rPr lang="en-US" sz="3600" i="1" dirty="0" err="1">
                <a:latin typeface="Arial"/>
                <a:cs typeface="Arial"/>
              </a:rPr>
              <a:t>iOS</a:t>
            </a:r>
            <a:r>
              <a:rPr lang="en-US" sz="3600" i="1" dirty="0">
                <a:latin typeface="Arial"/>
                <a:cs typeface="Arial"/>
              </a:rPr>
              <a:t> and Android UI's image resolutions and test criteria. </a:t>
            </a:r>
            <a:endParaRPr lang="en-US" sz="3600" i="1" dirty="0">
              <a:latin typeface="Arial"/>
              <a:cs typeface="Arial"/>
            </a:endParaRPr>
          </a:p>
        </p:txBody>
      </p:sp>
      <p:sp>
        <p:nvSpPr>
          <p:cNvPr id="32" name="TextBox 31"/>
          <p:cNvSpPr txBox="1"/>
          <p:nvPr/>
        </p:nvSpPr>
        <p:spPr>
          <a:xfrm>
            <a:off x="2793942" y="22238236"/>
            <a:ext cx="13499789" cy="1754327"/>
          </a:xfrm>
          <a:prstGeom prst="rect">
            <a:avLst/>
          </a:prstGeom>
          <a:noFill/>
        </p:spPr>
        <p:txBody>
          <a:bodyPr wrap="square" rtlCol="0">
            <a:spAutoFit/>
          </a:bodyPr>
          <a:lstStyle/>
          <a:p>
            <a:r>
              <a:rPr lang="en-US" sz="3600" i="1" dirty="0" smtClean="0"/>
              <a:t>We experimented different </a:t>
            </a:r>
            <a:r>
              <a:rPr lang="en-US" sz="3600" i="1" dirty="0"/>
              <a:t>v</a:t>
            </a:r>
            <a:r>
              <a:rPr lang="en-US" sz="3600" i="1" dirty="0" smtClean="0"/>
              <a:t>isual </a:t>
            </a:r>
            <a:r>
              <a:rPr lang="en-US" sz="3600" i="1" dirty="0"/>
              <a:t>r</a:t>
            </a:r>
            <a:r>
              <a:rPr lang="en-US" sz="3600" i="1" dirty="0" smtClean="0"/>
              <a:t>ecognition machine learning algorithms on our dataset, such as Inception V3, 1-Hidden Layer CNN, SVM and k-NN.  </a:t>
            </a:r>
            <a:endParaRPr lang="en-US" sz="3600" i="1" dirty="0">
              <a:latin typeface="Arial"/>
              <a:cs typeface="Arial"/>
            </a:endParaRPr>
          </a:p>
        </p:txBody>
      </p:sp>
      <p:sp>
        <p:nvSpPr>
          <p:cNvPr id="34" name="TextBox 33"/>
          <p:cNvSpPr txBox="1"/>
          <p:nvPr/>
        </p:nvSpPr>
        <p:spPr>
          <a:xfrm>
            <a:off x="34911942" y="9443989"/>
            <a:ext cx="5370097" cy="5632312"/>
          </a:xfrm>
          <a:prstGeom prst="rect">
            <a:avLst/>
          </a:prstGeom>
          <a:noFill/>
        </p:spPr>
        <p:txBody>
          <a:bodyPr wrap="square" rtlCol="0">
            <a:spAutoFit/>
          </a:bodyPr>
          <a:lstStyle/>
          <a:p>
            <a:r>
              <a:rPr lang="en-US" sz="3600" i="1" dirty="0" smtClean="0">
                <a:latin typeface="Arial"/>
                <a:cs typeface="Arial"/>
              </a:rPr>
              <a:t>We got state-of-art model, which has 100% validate accuracy. Before we do the measurement, we use the training data calculated standard deviation, and use the </a:t>
            </a:r>
            <a:r>
              <a:rPr lang="en-US" sz="3600" i="1" dirty="0" err="1" smtClean="0">
                <a:latin typeface="Arial"/>
                <a:cs typeface="Arial"/>
              </a:rPr>
              <a:t>std</a:t>
            </a:r>
            <a:r>
              <a:rPr lang="en-US" sz="3600" i="1" dirty="0" smtClean="0">
                <a:latin typeface="Arial"/>
                <a:cs typeface="Arial"/>
              </a:rPr>
              <a:t> value with confidence level (90%) to measure the performance.   </a:t>
            </a:r>
            <a:endParaRPr lang="en-US" sz="3600" i="1" dirty="0">
              <a:latin typeface="Arial"/>
              <a:cs typeface="Arial"/>
            </a:endParaRPr>
          </a:p>
        </p:txBody>
      </p:sp>
      <p:sp>
        <p:nvSpPr>
          <p:cNvPr id="36" name="Circular Arrow 35"/>
          <p:cNvSpPr/>
          <p:nvPr/>
        </p:nvSpPr>
        <p:spPr>
          <a:xfrm rot="2770086">
            <a:off x="25071386" y="9326516"/>
            <a:ext cx="7003000" cy="5663762"/>
          </a:xfrm>
          <a:prstGeom prst="circularArrow">
            <a:avLst>
              <a:gd name="adj1" fmla="val 7037"/>
              <a:gd name="adj2" fmla="val 1142319"/>
              <a:gd name="adj3" fmla="val 20526929"/>
              <a:gd name="adj4" fmla="val 10800000"/>
              <a:gd name="adj5" fmla="val 135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28254676" y="10794840"/>
            <a:ext cx="5559028" cy="1015663"/>
          </a:xfrm>
          <a:prstGeom prst="rect">
            <a:avLst/>
          </a:prstGeom>
          <a:noFill/>
        </p:spPr>
        <p:txBody>
          <a:bodyPr wrap="square" rtlCol="0">
            <a:spAutoFit/>
          </a:bodyPr>
          <a:lstStyle/>
          <a:p>
            <a:r>
              <a:rPr lang="en-US" sz="6000" dirty="0" smtClean="0"/>
              <a:t>8.1 seconds</a:t>
            </a:r>
            <a:endParaRPr lang="en-US" sz="6000" dirty="0"/>
          </a:p>
        </p:txBody>
      </p:sp>
      <p:sp>
        <p:nvSpPr>
          <p:cNvPr id="38" name="TextBox 37"/>
          <p:cNvSpPr txBox="1"/>
          <p:nvPr/>
        </p:nvSpPr>
        <p:spPr>
          <a:xfrm>
            <a:off x="24843792" y="23213999"/>
            <a:ext cx="9647659" cy="707886"/>
          </a:xfrm>
          <a:prstGeom prst="rect">
            <a:avLst/>
          </a:prstGeom>
          <a:noFill/>
        </p:spPr>
        <p:txBody>
          <a:bodyPr wrap="square" rtlCol="0">
            <a:spAutoFit/>
          </a:bodyPr>
          <a:lstStyle/>
          <a:p>
            <a:r>
              <a:rPr lang="en-US" sz="4000" b="1" dirty="0" smtClean="0">
                <a:latin typeface="Arial"/>
                <a:cs typeface="Arial"/>
              </a:rPr>
              <a:t>Launch Performance Distribution</a:t>
            </a:r>
            <a:endParaRPr lang="en-US" sz="4000" b="1" dirty="0">
              <a:latin typeface="Arial"/>
              <a:cs typeface="Arial"/>
            </a:endParaRPr>
          </a:p>
        </p:txBody>
      </p:sp>
      <p:sp>
        <p:nvSpPr>
          <p:cNvPr id="39" name="TextBox 38"/>
          <p:cNvSpPr txBox="1"/>
          <p:nvPr/>
        </p:nvSpPr>
        <p:spPr>
          <a:xfrm>
            <a:off x="25227788" y="16895123"/>
            <a:ext cx="7728562" cy="2308324"/>
          </a:xfrm>
          <a:prstGeom prst="rect">
            <a:avLst/>
          </a:prstGeom>
          <a:noFill/>
        </p:spPr>
        <p:txBody>
          <a:bodyPr wrap="square" rtlCol="0">
            <a:spAutoFit/>
          </a:bodyPr>
          <a:lstStyle/>
          <a:p>
            <a:pPr marL="742950" indent="-742950">
              <a:buAutoNum type="arabicParenR"/>
            </a:pPr>
            <a:r>
              <a:rPr lang="en-US" sz="3600" i="1" dirty="0" smtClean="0">
                <a:latin typeface="Arial"/>
                <a:cs typeface="Arial"/>
              </a:rPr>
              <a:t>Each models are got almost 100% accuracy </a:t>
            </a:r>
          </a:p>
          <a:p>
            <a:pPr marL="742950" indent="-742950">
              <a:buAutoNum type="arabicParenR"/>
            </a:pPr>
            <a:r>
              <a:rPr lang="en-US" sz="3600" i="1" dirty="0" smtClean="0">
                <a:latin typeface="Arial"/>
                <a:cs typeface="Arial"/>
              </a:rPr>
              <a:t>Test Time using different model </a:t>
            </a:r>
          </a:p>
          <a:p>
            <a:pPr marL="742950" indent="-742950">
              <a:buAutoNum type="arabicParenR"/>
            </a:pPr>
            <a:r>
              <a:rPr lang="en-US" sz="3600" i="1" dirty="0" smtClean="0">
                <a:latin typeface="Arial"/>
                <a:cs typeface="Arial"/>
              </a:rPr>
              <a:t>Launch performance distribution   </a:t>
            </a:r>
            <a:endParaRPr lang="en-US" sz="3600" i="1" dirty="0">
              <a:latin typeface="Arial"/>
              <a:cs typeface="Arial"/>
            </a:endParaRPr>
          </a:p>
        </p:txBody>
      </p:sp>
      <p:pic>
        <p:nvPicPr>
          <p:cNvPr id="43" name="Picture 42" descr="Screen Shot 2017-06-02 at 9.47.38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77619" y="9193412"/>
            <a:ext cx="6183318" cy="5918167"/>
          </a:xfrm>
          <a:prstGeom prst="rect">
            <a:avLst/>
          </a:prstGeom>
        </p:spPr>
      </p:pic>
    </p:spTree>
    <p:extLst>
      <p:ext uri="{BB962C8B-B14F-4D97-AF65-F5344CB8AC3E}">
        <p14:creationId xmlns:p14="http://schemas.microsoft.com/office/powerpoint/2010/main" val="1865700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396</Words>
  <Application>Microsoft Macintosh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Li</dc:creator>
  <cp:lastModifiedBy>Peter Li</cp:lastModifiedBy>
  <cp:revision>22</cp:revision>
  <dcterms:created xsi:type="dcterms:W3CDTF">2017-06-02T06:08:34Z</dcterms:created>
  <dcterms:modified xsi:type="dcterms:W3CDTF">2017-06-03T04:50:55Z</dcterms:modified>
</cp:coreProperties>
</file>