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58000" cy="9144000"/>
  <p:embeddedFontLst>
    <p:embeddedFont>
      <p:font typeface="Roboto"/>
      <p:regular r:id="rId30"/>
      <p:bold r:id="rId31"/>
      <p:italic r:id="rId32"/>
      <p:boldItalic r:id="rId33"/>
    </p:embeddedFont>
    <p:embeddedFont>
      <p:font typeface="Tahoma"/>
      <p:regular r:id="rId34"/>
      <p:bold r:id="rId35"/>
    </p:embeddedFont>
    <p:embeddedFont>
      <p:font typeface="Book Antiqu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0" roundtripDataSignature="AMtx7mhP58Cq4VcQrBvlwW0t3Tsbqmfv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2D51D6-3491-45F4-B4C9-D15D2F5E3DDB}">
  <a:tblStyle styleId="{562D51D6-3491-45F4-B4C9-D15D2F5E3D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Tahoma-bold.fntdata"/><Relationship Id="rId12" Type="http://schemas.openxmlformats.org/officeDocument/2006/relationships/slide" Target="slides/slide6.xml"/><Relationship Id="rId34" Type="http://schemas.openxmlformats.org/officeDocument/2006/relationships/font" Target="fonts/Tahoma-regular.fntdata"/><Relationship Id="rId15" Type="http://schemas.openxmlformats.org/officeDocument/2006/relationships/slide" Target="slides/slide9.xml"/><Relationship Id="rId37" Type="http://schemas.openxmlformats.org/officeDocument/2006/relationships/font" Target="fonts/BookAntiqua-bold.fntdata"/><Relationship Id="rId14" Type="http://schemas.openxmlformats.org/officeDocument/2006/relationships/slide" Target="slides/slide8.xml"/><Relationship Id="rId36" Type="http://schemas.openxmlformats.org/officeDocument/2006/relationships/font" Target="fonts/BookAntiqua-regular.fntdata"/><Relationship Id="rId17" Type="http://schemas.openxmlformats.org/officeDocument/2006/relationships/slide" Target="slides/slide11.xml"/><Relationship Id="rId39" Type="http://schemas.openxmlformats.org/officeDocument/2006/relationships/font" Target="fonts/BookAntiqua-boldItalic.fntdata"/><Relationship Id="rId16" Type="http://schemas.openxmlformats.org/officeDocument/2006/relationships/slide" Target="slides/slide10.xml"/><Relationship Id="rId38" Type="http://schemas.openxmlformats.org/officeDocument/2006/relationships/font" Target="fonts/BookAntiqu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5eb84d34b_0_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5eb84d34b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Over</a:t>
            </a:r>
            <a:r>
              <a:rPr lang="en-US"/>
              <a:t> fifty percent of people choose compact used cars because of their more practical size, and everyone has their own preferences when it comes to choosing a car type and color, so this distribution is all relatively even. An interesting point which surprised me is that the most popular color of cars is blue and orange, not black or white. Since I used to suppose that white and black car is more value-preserving than other colors.</a:t>
            </a:r>
            <a:endParaRPr/>
          </a:p>
        </p:txBody>
      </p:sp>
      <p:sp>
        <p:nvSpPr>
          <p:cNvPr id="138" name="Google Shape;138;g105eb84d34b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5eb84d34b_0_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5eb84d34b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get a general feeling of the whole market situation all over America, we applied geopandas to visualize the price and number data.</a:t>
            </a:r>
            <a:endParaRPr/>
          </a:p>
          <a:p>
            <a:pPr indent="0" lvl="0" marL="0" rtl="0" algn="l">
              <a:spcBef>
                <a:spcPts val="0"/>
              </a:spcBef>
              <a:spcAft>
                <a:spcPts val="0"/>
              </a:spcAft>
              <a:buClr>
                <a:schemeClr val="dk1"/>
              </a:buClr>
              <a:buSzPts val="1100"/>
              <a:buFont typeface="Arial"/>
              <a:buNone/>
            </a:pPr>
            <a:r>
              <a:rPr lang="en-US"/>
              <a:t>The median used car price by state shows that the prices are generally higher in the Southeast than in the Northeast. But the trend in the West is opposite. The car price in Northwest is higher than the Sorthwest.</a:t>
            </a:r>
            <a:endParaRPr/>
          </a:p>
          <a:p>
            <a:pPr indent="0" lvl="0" marL="0" rtl="0" algn="l">
              <a:spcBef>
                <a:spcPts val="0"/>
              </a:spcBef>
              <a:spcAft>
                <a:spcPts val="0"/>
              </a:spcAft>
              <a:buNone/>
            </a:pPr>
            <a:r>
              <a:t/>
            </a:r>
            <a:endParaRPr/>
          </a:p>
        </p:txBody>
      </p:sp>
      <p:sp>
        <p:nvSpPr>
          <p:cNvPr id="145" name="Google Shape;145;g105eb84d34b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5eb84d34b_0_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5eb84d34b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And the number of cars </a:t>
            </a:r>
            <a:r>
              <a:rPr lang="en-US"/>
              <a:t>concentrate in the state with larger population, like </a:t>
            </a:r>
            <a:r>
              <a:rPr lang="en-US"/>
              <a:t>California, Florida, Texas, and New York, which is pretty reasonable.</a:t>
            </a:r>
            <a:endParaRPr/>
          </a:p>
        </p:txBody>
      </p:sp>
      <p:sp>
        <p:nvSpPr>
          <p:cNvPr id="151" name="Google Shape;151;g105eb84d34b_0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5eb84d34b_0_10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5eb84d34b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also compared the data from 2020 to 2021. </a:t>
            </a:r>
            <a:endParaRPr/>
          </a:p>
          <a:p>
            <a:pPr indent="0" lvl="0" marL="0" rtl="0" algn="l">
              <a:spcBef>
                <a:spcPts val="0"/>
              </a:spcBef>
              <a:spcAft>
                <a:spcPts val="0"/>
              </a:spcAft>
              <a:buNone/>
            </a:pPr>
            <a:r>
              <a:rPr lang="en-US"/>
              <a:t>The median value of used-car price increased 31.6% in general, from $11,500 to $13,996.</a:t>
            </a:r>
            <a:endParaRPr/>
          </a:p>
          <a:p>
            <a:pPr indent="0" lvl="0" marL="0" rtl="0" algn="l">
              <a:spcBef>
                <a:spcPts val="0"/>
              </a:spcBef>
              <a:spcAft>
                <a:spcPts val="0"/>
              </a:spcAft>
              <a:buClr>
                <a:schemeClr val="dk1"/>
              </a:buClr>
              <a:buSzPts val="1100"/>
              <a:buFont typeface="Arial"/>
              <a:buNone/>
            </a:pPr>
            <a:r>
              <a:rPr lang="en-US"/>
              <a:t>It shows that while COVID-19 epidemic recedes, the used-car market is recovering gradually.</a:t>
            </a:r>
            <a:endParaRPr/>
          </a:p>
        </p:txBody>
      </p:sp>
      <p:sp>
        <p:nvSpPr>
          <p:cNvPr id="157" name="Google Shape;157;g105eb84d34b_0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5eb84d34b_0_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5eb84d34b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for the top popular manufacturers, although Ford , Chevrolet and Toyota remain to be the Top 3 , there was a decreasing trend in market share of Ford and Chevrolet while the share of Toyota increased. This might because that during economic recession, </a:t>
            </a:r>
            <a:r>
              <a:rPr lang="en-US"/>
              <a:t>Japanese</a:t>
            </a:r>
            <a:r>
              <a:rPr lang="en-US"/>
              <a:t> cars are more popular since they are usually more economy with less fuel consumption. </a:t>
            </a:r>
            <a:endParaRPr/>
          </a:p>
          <a:p>
            <a:pPr indent="0" lvl="0" marL="0" rtl="0" algn="l">
              <a:spcBef>
                <a:spcPts val="0"/>
              </a:spcBef>
              <a:spcAft>
                <a:spcPts val="0"/>
              </a:spcAft>
              <a:buNone/>
            </a:pPr>
            <a:r>
              <a:rPr lang="en-US"/>
              <a:t>The average car price of the top 5 brands increased at least 17.4% and up to 32.5%, compared with the price in 2020. </a:t>
            </a:r>
            <a:endParaRPr/>
          </a:p>
          <a:p>
            <a:pPr indent="0" lvl="0" marL="0" rtl="0" algn="l">
              <a:spcBef>
                <a:spcPts val="0"/>
              </a:spcBef>
              <a:spcAft>
                <a:spcPts val="0"/>
              </a:spcAft>
              <a:buNone/>
            </a:pPr>
            <a:r>
              <a:rPr lang="en-US"/>
              <a:t>So next step is for data preprocessing.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3" name="Google Shape;163;g105eb84d34b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TWRT 62 Student Sample</a:t>
            </a:r>
            <a:endParaRPr/>
          </a:p>
        </p:txBody>
      </p:sp>
      <p:sp>
        <p:nvSpPr>
          <p:cNvPr id="170" name="Google Shape;17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613316394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613316394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Most of the categorical data have missing values. The simple way is dropping all the rows containing missing values or the removing the whole column. But that will lose so much data and may also lose some important features. So, we filled all the missing values with UNKNOWN.</a:t>
            </a:r>
            <a:endParaRPr/>
          </a:p>
        </p:txBody>
      </p:sp>
      <p:sp>
        <p:nvSpPr>
          <p:cNvPr id="180" name="Google Shape;180;g10613316394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613316394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613316394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Popular method to encode categorical data are One-Hot Encoding and Label Encoding. Label encoding is suitable for the case where the feature is ordinal, it doesn’t fit into our case. So, using One-Hot Encoding will be better. But the problem is there are more than 27,000 car model names in our dataset. That will lead to too many features after Encoding.</a:t>
            </a:r>
            <a:endParaRPr/>
          </a:p>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Our solution is grouping car model names by fuzzy matching.</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a:t>Fuzzy Matching has a ratio function that computes the similarity ratio between two strings.</a:t>
            </a:r>
            <a:endParaRPr/>
          </a:p>
          <a:p>
            <a:pPr indent="0" lvl="0" marL="0" rtl="0" algn="l">
              <a:lnSpc>
                <a:spcPct val="115000"/>
              </a:lnSpc>
              <a:spcBef>
                <a:spcPts val="0"/>
              </a:spcBef>
              <a:spcAft>
                <a:spcPts val="0"/>
              </a:spcAft>
              <a:buNone/>
            </a:pPr>
            <a:r>
              <a:rPr lang="en-US"/>
              <a:t>The steps of encoding is like this:</a:t>
            </a:r>
            <a:endParaRPr/>
          </a:p>
          <a:p>
            <a:pPr indent="0" lvl="0" marL="0" rtl="0" algn="l">
              <a:spcBef>
                <a:spcPts val="0"/>
              </a:spcBef>
              <a:spcAft>
                <a:spcPts val="0"/>
              </a:spcAft>
              <a:buNone/>
            </a:pPr>
            <a:r>
              <a:rPr lang="en-US"/>
              <a:t>Steps: 1. Combine </a:t>
            </a:r>
            <a:r>
              <a:rPr lang="en-US"/>
              <a:t>manufacturer</a:t>
            </a:r>
            <a:r>
              <a:rPr lang="en-US"/>
              <a:t> names and model names, we named them as manufacturer model name</a:t>
            </a:r>
            <a:endParaRPr/>
          </a:p>
          <a:p>
            <a:pPr indent="0" lvl="0" marL="0" rtl="0" algn="l">
              <a:spcBef>
                <a:spcPts val="0"/>
              </a:spcBef>
              <a:spcAft>
                <a:spcPts val="0"/>
              </a:spcAft>
              <a:buNone/>
            </a:pPr>
            <a:r>
              <a:rPr lang="en-US"/>
              <a:t>2. </a:t>
            </a:r>
            <a:r>
              <a:rPr lang="en-US"/>
              <a:t>We first choose top 30 popular manufacturer model names as group basis, like chevrolet silverado 1500. But those popular  model names cannot cover all manufactures. So, we add all manufacture names into group basis too, like gmc. </a:t>
            </a:r>
            <a:r>
              <a:rPr lang="en-US"/>
              <a:t>Finally, we got 70 groups. </a:t>
            </a:r>
            <a:endParaRPr/>
          </a:p>
          <a:p>
            <a:pPr indent="0" lvl="0" marL="0" rtl="0" algn="l">
              <a:spcBef>
                <a:spcPts val="0"/>
              </a:spcBef>
              <a:spcAft>
                <a:spcPts val="0"/>
              </a:spcAft>
              <a:buNone/>
            </a:pPr>
            <a:r>
              <a:rPr lang="en-US"/>
              <a:t>3.The third step is the crucial one. We use fuzzy matching to compute similarity ratio between manufacturer model name  and each value in group, then sorted the manufacturer model names into the group with the highest matching ratio.  Like gmc sierra 1500 is sorted into the group gmc, because gmc sierra 1500 is not a popular model name. Chevrolet silverado 1500 will be sorted into the group with the same name, because it belongs to top 30 popular model names.  </a:t>
            </a:r>
            <a:endParaRPr/>
          </a:p>
          <a:p>
            <a:pPr indent="0" lvl="0" marL="0" rtl="0" algn="l">
              <a:spcBef>
                <a:spcPts val="0"/>
              </a:spcBef>
              <a:spcAft>
                <a:spcPts val="0"/>
              </a:spcAft>
              <a:buNone/>
            </a:pPr>
            <a:r>
              <a:rPr lang="en-US"/>
              <a:t>4. </a:t>
            </a:r>
            <a:r>
              <a:rPr lang="en-US"/>
              <a:t>We put all car model names into 70 groups and encode them</a:t>
            </a:r>
            <a:r>
              <a:rPr lang="en-US"/>
              <a:t> by using get_dummies, got 179 dummy variables in total, it’s much less than 27,000.</a:t>
            </a:r>
            <a:endParaRPr/>
          </a:p>
        </p:txBody>
      </p:sp>
      <p:sp>
        <p:nvSpPr>
          <p:cNvPr id="190" name="Google Shape;190;g10613316394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613316394_0_3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613316394_0_3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Some numerical features</a:t>
            </a:r>
            <a:r>
              <a:rPr lang="en-US"/>
              <a:t> have different ranges, especially odometer,  it’s max value as high as 400,000 miles,  this may affect model results. So, we normalize them by using MinMaxScaler.</a:t>
            </a:r>
            <a:endParaRPr/>
          </a:p>
          <a:p>
            <a:pPr indent="0" lvl="0" marL="0" rtl="0" algn="l">
              <a:spcBef>
                <a:spcPts val="0"/>
              </a:spcBef>
              <a:spcAft>
                <a:spcPts val="0"/>
              </a:spcAft>
              <a:buClr>
                <a:schemeClr val="dk1"/>
              </a:buClr>
              <a:buFont typeface="Arial"/>
              <a:buNone/>
            </a:pPr>
            <a:r>
              <a:rPr lang="en-US"/>
              <a:t>And now our data is ready for prediction model.</a:t>
            </a:r>
            <a:endParaRPr/>
          </a:p>
          <a:p>
            <a:pPr indent="0" lvl="0" marL="0" rtl="0" algn="l">
              <a:spcBef>
                <a:spcPts val="0"/>
              </a:spcBef>
              <a:spcAft>
                <a:spcPts val="0"/>
              </a:spcAft>
              <a:buClr>
                <a:schemeClr val="dk1"/>
              </a:buClr>
              <a:buFont typeface="Arial"/>
              <a:buNone/>
            </a:pPr>
            <a:r>
              <a:t/>
            </a:r>
            <a:endParaRPr/>
          </a:p>
        </p:txBody>
      </p:sp>
      <p:sp>
        <p:nvSpPr>
          <p:cNvPr id="217" name="Google Shape;217;g10613316394_0_3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fc0d20100_2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fc0d20100_2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cfc0d20100_2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TWRT 62 Student Sample</a:t>
            </a:r>
            <a:endParaRPr/>
          </a:p>
        </p:txBody>
      </p:sp>
      <p:sp>
        <p:nvSpPr>
          <p:cNvPr id="67" name="Google Shape;6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 name="Google Shape;6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 name="Google Shape;6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fc0d20100_2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fc0d20100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a:t>
            </a:r>
            <a:r>
              <a:rPr lang="en-US"/>
              <a:t>splitted</a:t>
            </a:r>
            <a:r>
              <a:rPr lang="en-US"/>
              <a:t> the data  into train data and test data, the test size is 0.33.</a:t>
            </a:r>
            <a:endParaRPr/>
          </a:p>
          <a:p>
            <a:pPr indent="0" lvl="0" marL="0" rtl="0" algn="l">
              <a:spcBef>
                <a:spcPts val="0"/>
              </a:spcBef>
              <a:spcAft>
                <a:spcPts val="0"/>
              </a:spcAft>
              <a:buClr>
                <a:schemeClr val="dk1"/>
              </a:buClr>
              <a:buFont typeface="Arial"/>
              <a:buNone/>
            </a:pPr>
            <a:r>
              <a:rPr lang="en-US"/>
              <a:t>We tried several models to predict the price of the used cars, for instance, Linear Regression, Decision Tree, XGBoost and Random forest. We find that the random forest tree regressor have the best result in general.  The most important feature is ‘year’, followed by ‘odometer’.</a:t>
            </a:r>
            <a:endParaRPr/>
          </a:p>
        </p:txBody>
      </p:sp>
      <p:sp>
        <p:nvSpPr>
          <p:cNvPr id="231" name="Google Shape;231;gcfc0d20100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6263eb222_0_0: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TWRT 62 Student Sample</a:t>
            </a:r>
            <a:endParaRPr/>
          </a:p>
        </p:txBody>
      </p:sp>
      <p:sp>
        <p:nvSpPr>
          <p:cNvPr id="241" name="Google Shape;241;g106263eb22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2" name="Google Shape;242;g106263eb222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g106263eb22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Then we compared the predict price of Random Forest Tree Regressor with the original-data. If the predict price is higher than the price in original-dataset, then we think that it is a good deal for the customers.</a:t>
            </a:r>
            <a:endParaRPr/>
          </a:p>
          <a:p>
            <a:pPr indent="0" lvl="0" marL="0" rtl="0" algn="l">
              <a:spcBef>
                <a:spcPts val="0"/>
              </a:spcBef>
              <a:spcAft>
                <a:spcPts val="0"/>
              </a:spcAft>
              <a:buNone/>
            </a:pPr>
            <a:r>
              <a:rPr lang="en-US"/>
              <a:t>What’s more, we also defined a function to find a best used car by finding a relatively high predict price and relatively low selling price. In this slide we can see that there is a lexus es350 2013 sells for only 1200$, </a:t>
            </a:r>
            <a:endParaRPr/>
          </a:p>
          <a:p>
            <a:pPr indent="0" lvl="0" marL="0" rtl="0" algn="l">
              <a:spcBef>
                <a:spcPts val="0"/>
              </a:spcBef>
              <a:spcAft>
                <a:spcPts val="0"/>
              </a:spcAft>
              <a:buNone/>
            </a:pPr>
            <a:r>
              <a:rPr lang="en-US"/>
              <a:t>a nearly new jeep wrangler jku is 2000$.</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wrap up, we firstly cleaned the data and did the exploratory data analysis. Secondly, we processed the data in order to enhance the prediction accuracy. At last we predicted the price of the used car and tried to find the Good deal and a best car. The more details are provided in the link in this slide.</a:t>
            </a:r>
            <a:endParaRPr/>
          </a:p>
        </p:txBody>
      </p:sp>
      <p:sp>
        <p:nvSpPr>
          <p:cNvPr id="256" name="Google Shape;25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3d0786107_0_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3d0786107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03d0786107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TWRT 62 Student Sample</a:t>
            </a:r>
            <a:endParaRPr/>
          </a:p>
        </p:txBody>
      </p:sp>
      <p:sp>
        <p:nvSpPr>
          <p:cNvPr id="76" name="Google Shape;7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 name="Google Shape;7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 name="Google Shape;7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goal is Exploring and Prediction of Used-Car Market. In our project, we will clean up the target data set and try to do Exploratory Data Analysis. After completing the Data Preprocessing, we will use some modeling to compare and predict to find the best used car.</a:t>
            </a:r>
            <a:endParaRPr/>
          </a:p>
          <a:p>
            <a:pPr indent="0" lvl="0" marL="0" rtl="0" algn="l">
              <a:spcBef>
                <a:spcPts val="0"/>
              </a:spcBef>
              <a:spcAft>
                <a:spcPts val="0"/>
              </a:spcAft>
              <a:buNone/>
            </a:pPr>
            <a:r>
              <a:rPr lang="en-US"/>
              <a:t>In the first step, we download the 2020 and 2021 used car </a:t>
            </a:r>
            <a:r>
              <a:rPr lang="en-US"/>
              <a:t>datasets</a:t>
            </a:r>
            <a:r>
              <a:rPr lang="en-US"/>
              <a:t> from kaggle, and then we remove unnecessary features, and then determine the year and price of the target data range, and then we use the 3-sigma rule to remove outliers in the data set. Finally, the cleaned up data set is obtained.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fc0d20100_3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5" name="Google Shape;85;gcfc0d20100_3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cfc0d20100_3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fc0d20100_3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3" name="Google Shape;93;gcfc0d20100_3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cfc0d20100_3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TWRT 62 Student Sample</a:t>
            </a:r>
            <a:endParaRPr/>
          </a:p>
        </p:txBody>
      </p:sp>
      <p:sp>
        <p:nvSpPr>
          <p:cNvPr id="101" name="Google Shape;10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 name="Google Shape;10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If we want to buy a used car, the first thing may be searching for a target brand. </a:t>
            </a:r>
            <a:endParaRPr>
              <a:latin typeface="Times New Roman"/>
              <a:ea typeface="Times New Roman"/>
              <a:cs typeface="Times New Roman"/>
              <a:sym typeface="Times New Roman"/>
            </a:endParaRPr>
          </a:p>
          <a:p>
            <a:pPr indent="0" lvl="0" marL="0" rtl="0" algn="just">
              <a:spcBef>
                <a:spcPts val="0"/>
              </a:spcBef>
              <a:spcAft>
                <a:spcPts val="0"/>
              </a:spcAft>
              <a:buNone/>
            </a:pPr>
            <a:r>
              <a:rPr lang="en-US">
                <a:latin typeface="Times New Roman"/>
                <a:ea typeface="Times New Roman"/>
                <a:cs typeface="Times New Roman"/>
                <a:sym typeface="Times New Roman"/>
              </a:rPr>
              <a:t>So as for EDA section, we firstly sort the manufacturers according to their number of cars. </a:t>
            </a:r>
            <a:r>
              <a:rPr lang="en-US">
                <a:solidFill>
                  <a:srgbClr val="292929"/>
                </a:solidFill>
                <a:latin typeface="Times New Roman"/>
                <a:ea typeface="Times New Roman"/>
                <a:cs typeface="Times New Roman"/>
                <a:sym typeface="Times New Roman"/>
              </a:rPr>
              <a:t>Ford and Chevrolet(</a:t>
            </a:r>
            <a:r>
              <a:rPr lang="en-US"/>
              <a:t> /ˈʃevrəleɪ/</a:t>
            </a:r>
            <a:r>
              <a:rPr lang="en-US">
                <a:solidFill>
                  <a:srgbClr val="292929"/>
                </a:solidFill>
                <a:latin typeface="Times New Roman"/>
                <a:ea typeface="Times New Roman"/>
                <a:cs typeface="Times New Roman"/>
                <a:sym typeface="Times New Roman"/>
              </a:rPr>
              <a:t>) are among the major manufacturers in America. Japanese cars have a significant share in the used car market, like Toyota, Nissan, and Honda. </a:t>
            </a:r>
            <a:endParaRPr>
              <a:solidFill>
                <a:srgbClr val="292929"/>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5eb84d34b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5eb84d34b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for the price for each brand, we sort the </a:t>
            </a:r>
            <a:r>
              <a:rPr lang="en-US"/>
              <a:t>manufacturers</a:t>
            </a:r>
            <a:r>
              <a:rPr lang="en-US"/>
              <a:t> by the median price of the car. The median price of our top 5 popular </a:t>
            </a:r>
            <a:r>
              <a:rPr lang="en-US"/>
              <a:t>brands are between $14,000 to $16,000.</a:t>
            </a:r>
            <a:endParaRPr/>
          </a:p>
        </p:txBody>
      </p:sp>
      <p:sp>
        <p:nvSpPr>
          <p:cNvPr id="112" name="Google Shape;112;g105eb84d34b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5eb84d34b_0_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5eb84d34b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Odometer /oʊˈdɑːmɪtər/ is also an important factor having great influence on the price. Generally speaking, the greater the mileage, the lower the price, which pretty make </a:t>
            </a:r>
            <a:r>
              <a:rPr lang="en-US"/>
              <a:t>sense</a:t>
            </a:r>
            <a:r>
              <a:rPr lang="en-US"/>
              <a:t>.</a:t>
            </a:r>
            <a:endParaRPr/>
          </a:p>
          <a:p>
            <a:pPr indent="0" lvl="0" marL="0" rtl="0" algn="l">
              <a:spcBef>
                <a:spcPts val="0"/>
              </a:spcBef>
              <a:spcAft>
                <a:spcPts val="0"/>
              </a:spcAft>
              <a:buNone/>
            </a:pPr>
            <a:r>
              <a:rPr lang="en-US"/>
              <a:t>In addition, The most common range is between 50,000 and 150,000 miles.</a:t>
            </a:r>
            <a:endParaRPr/>
          </a:p>
        </p:txBody>
      </p:sp>
      <p:sp>
        <p:nvSpPr>
          <p:cNvPr id="123" name="Google Shape;123;g105eb84d34b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5eb84d34b_0_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5eb84d34b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Then for each </a:t>
            </a:r>
            <a:r>
              <a:rPr lang="en-US"/>
              <a:t>categorical</a:t>
            </a:r>
            <a:r>
              <a:rPr lang="en-US"/>
              <a:t> features, we conducted pie chart to show the proportion of each unique value. </a:t>
            </a:r>
            <a:endParaRPr/>
          </a:p>
        </p:txBody>
      </p:sp>
      <p:sp>
        <p:nvSpPr>
          <p:cNvPr id="130" name="Google Shape;130;g105eb84d34b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idx="1" type="body"/>
          </p:nvPr>
        </p:nvSpPr>
        <p:spPr>
          <a:xfrm>
            <a:off x="699247" y="1709058"/>
            <a:ext cx="7745505" cy="379911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accent1"/>
              </a:buClr>
              <a:buSzPts val="2400"/>
              <a:buFont typeface="Noto Sans Symbols"/>
              <a:buNone/>
              <a:defRPr b="0" i="0" sz="24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Arial"/>
                <a:ea typeface="Arial"/>
                <a:cs typeface="Arial"/>
                <a:sym typeface="Arial"/>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Arial"/>
                <a:ea typeface="Arial"/>
                <a:cs typeface="Arial"/>
                <a:sym typeface="Arial"/>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19" name="Google Shape;19;p11"/>
          <p:cNvSpPr txBox="1"/>
          <p:nvPr>
            <p:ph type="title"/>
          </p:nvPr>
        </p:nvSpPr>
        <p:spPr>
          <a:xfrm>
            <a:off x="688490" y="265356"/>
            <a:ext cx="7756263" cy="1054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Option 2">
  <p:cSld name="Closing Slide - Option 2">
    <p:spTree>
      <p:nvGrpSpPr>
        <p:cNvPr id="50" name="Shape 50"/>
        <p:cNvGrpSpPr/>
        <p:nvPr/>
      </p:nvGrpSpPr>
      <p:grpSpPr>
        <a:xfrm>
          <a:off x="0" y="0"/>
          <a:ext cx="0" cy="0"/>
          <a:chOff x="0" y="0"/>
          <a:chExt cx="0" cy="0"/>
        </a:xfrm>
      </p:grpSpPr>
      <p:pic>
        <p:nvPicPr>
          <p:cNvPr descr="PPT-General.jpg" id="51" name="Google Shape;51;p20"/>
          <p:cNvPicPr preferRelativeResize="0"/>
          <p:nvPr/>
        </p:nvPicPr>
        <p:blipFill rotWithShape="1">
          <a:blip r:embed="rId2">
            <a:alphaModFix/>
          </a:blip>
          <a:srcRect b="0" l="0" r="0" t="0"/>
          <a:stretch/>
        </p:blipFill>
        <p:spPr>
          <a:xfrm>
            <a:off x="0" y="0"/>
            <a:ext cx="9144000" cy="685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2" name="Shape 52"/>
        <p:cNvGrpSpPr/>
        <p:nvPr/>
      </p:nvGrpSpPr>
      <p:grpSpPr>
        <a:xfrm>
          <a:off x="0" y="0"/>
          <a:ext cx="0" cy="0"/>
          <a:chOff x="0" y="0"/>
          <a:chExt cx="0" cy="0"/>
        </a:xfrm>
      </p:grpSpPr>
      <p:sp>
        <p:nvSpPr>
          <p:cNvPr id="53" name="Google Shape;53;p21"/>
          <p:cNvSpPr txBox="1"/>
          <p:nvPr>
            <p:ph type="title"/>
          </p:nvPr>
        </p:nvSpPr>
        <p:spPr>
          <a:xfrm>
            <a:off x="457200" y="457200"/>
            <a:ext cx="8229600" cy="1371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2"/>
              </a:buClr>
              <a:buSzPts val="5400"/>
              <a:buFont typeface="Book Antiqua"/>
              <a:buNone/>
              <a:defRPr b="0" i="0" sz="54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4" name="Google Shape;54;p21"/>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accent1"/>
              </a:buClr>
              <a:buSzPts val="2400"/>
              <a:buFont typeface="Noto Sans Symbols"/>
              <a:buNone/>
              <a:defRPr b="0" i="0" sz="2400" u="none" cap="none" strike="noStrike">
                <a:solidFill>
                  <a:srgbClr val="262626"/>
                </a:solidFill>
                <a:latin typeface="Book Antiqua"/>
                <a:ea typeface="Book Antiqua"/>
                <a:cs typeface="Book Antiqua"/>
                <a:sym typeface="Book Antiqua"/>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55" name="Google Shape;55;p21"/>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accent1"/>
              </a:buClr>
              <a:buSzPts val="2400"/>
              <a:buFont typeface="Noto Sans Symbols"/>
              <a:buNone/>
              <a:defRPr b="0" i="0" sz="2400" u="none" cap="none" strike="noStrike">
                <a:solidFill>
                  <a:srgbClr val="262626"/>
                </a:solidFill>
                <a:latin typeface="Book Antiqua"/>
                <a:ea typeface="Book Antiqua"/>
                <a:cs typeface="Book Antiqua"/>
                <a:sym typeface="Book Antiqua"/>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56" name="Google Shape;56;p21"/>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6553200" y="6248400"/>
            <a:ext cx="21336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Book Antiqua"/>
                <a:ea typeface="Book Antiqua"/>
                <a:cs typeface="Book Antiqua"/>
                <a:sym typeface="Book Antiqua"/>
              </a:defRPr>
            </a:lvl1pPr>
            <a:lvl2pPr indent="0" lvl="1" marL="0" algn="r">
              <a:spcBef>
                <a:spcPts val="0"/>
              </a:spcBef>
              <a:buNone/>
              <a:defRPr sz="1200">
                <a:solidFill>
                  <a:schemeClr val="dk2"/>
                </a:solidFill>
                <a:latin typeface="Book Antiqua"/>
                <a:ea typeface="Book Antiqua"/>
                <a:cs typeface="Book Antiqua"/>
                <a:sym typeface="Book Antiqua"/>
              </a:defRPr>
            </a:lvl2pPr>
            <a:lvl3pPr indent="0" lvl="2" marL="0" algn="r">
              <a:spcBef>
                <a:spcPts val="0"/>
              </a:spcBef>
              <a:buNone/>
              <a:defRPr sz="1200">
                <a:solidFill>
                  <a:schemeClr val="dk2"/>
                </a:solidFill>
                <a:latin typeface="Book Antiqua"/>
                <a:ea typeface="Book Antiqua"/>
                <a:cs typeface="Book Antiqua"/>
                <a:sym typeface="Book Antiqua"/>
              </a:defRPr>
            </a:lvl3pPr>
            <a:lvl4pPr indent="0" lvl="3" marL="0" algn="r">
              <a:spcBef>
                <a:spcPts val="0"/>
              </a:spcBef>
              <a:buNone/>
              <a:defRPr sz="1200">
                <a:solidFill>
                  <a:schemeClr val="dk2"/>
                </a:solidFill>
                <a:latin typeface="Book Antiqua"/>
                <a:ea typeface="Book Antiqua"/>
                <a:cs typeface="Book Antiqua"/>
                <a:sym typeface="Book Antiqua"/>
              </a:defRPr>
            </a:lvl4pPr>
            <a:lvl5pPr indent="0" lvl="4" marL="0" algn="r">
              <a:spcBef>
                <a:spcPts val="0"/>
              </a:spcBef>
              <a:buNone/>
              <a:defRPr sz="1200">
                <a:solidFill>
                  <a:schemeClr val="dk2"/>
                </a:solidFill>
                <a:latin typeface="Book Antiqua"/>
                <a:ea typeface="Book Antiqua"/>
                <a:cs typeface="Book Antiqua"/>
                <a:sym typeface="Book Antiqua"/>
              </a:defRPr>
            </a:lvl5pPr>
            <a:lvl6pPr indent="0" lvl="5" marL="0" algn="r">
              <a:spcBef>
                <a:spcPts val="0"/>
              </a:spcBef>
              <a:buNone/>
              <a:defRPr sz="1200">
                <a:solidFill>
                  <a:schemeClr val="dk2"/>
                </a:solidFill>
                <a:latin typeface="Book Antiqua"/>
                <a:ea typeface="Book Antiqua"/>
                <a:cs typeface="Book Antiqua"/>
                <a:sym typeface="Book Antiqua"/>
              </a:defRPr>
            </a:lvl6pPr>
            <a:lvl7pPr indent="0" lvl="6" marL="0" algn="r">
              <a:spcBef>
                <a:spcPts val="0"/>
              </a:spcBef>
              <a:buNone/>
              <a:defRPr sz="1200">
                <a:solidFill>
                  <a:schemeClr val="dk2"/>
                </a:solidFill>
                <a:latin typeface="Book Antiqua"/>
                <a:ea typeface="Book Antiqua"/>
                <a:cs typeface="Book Antiqua"/>
                <a:sym typeface="Book Antiqua"/>
              </a:defRPr>
            </a:lvl7pPr>
            <a:lvl8pPr indent="0" lvl="7" marL="0" algn="r">
              <a:spcBef>
                <a:spcPts val="0"/>
              </a:spcBef>
              <a:buNone/>
              <a:defRPr sz="1200">
                <a:solidFill>
                  <a:schemeClr val="dk2"/>
                </a:solidFill>
                <a:latin typeface="Book Antiqua"/>
                <a:ea typeface="Book Antiqua"/>
                <a:cs typeface="Book Antiqua"/>
                <a:sym typeface="Book Antiqua"/>
              </a:defRPr>
            </a:lvl8pPr>
            <a:lvl9pPr indent="0" lvl="8" marL="0" algn="r">
              <a:spcBef>
                <a:spcPts val="0"/>
              </a:spcBef>
              <a:buNone/>
              <a:defRPr sz="1200">
                <a:solidFill>
                  <a:schemeClr val="dk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21"/>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1" showMasterSp="0" type="title">
  <p:cSld name="TITLE">
    <p:spTree>
      <p:nvGrpSpPr>
        <p:cNvPr id="20" name="Shape 20"/>
        <p:cNvGrpSpPr/>
        <p:nvPr/>
      </p:nvGrpSpPr>
      <p:grpSpPr>
        <a:xfrm>
          <a:off x="0" y="0"/>
          <a:ext cx="0" cy="0"/>
          <a:chOff x="0" y="0"/>
          <a:chExt cx="0" cy="0"/>
        </a:xfrm>
      </p:grpSpPr>
      <p:pic>
        <p:nvPicPr>
          <p:cNvPr descr="PPT-General7.jpg" id="21" name="Google Shape;21;p1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2" name="Google Shape;22;p12"/>
          <p:cNvSpPr txBox="1"/>
          <p:nvPr>
            <p:ph type="ctrTitle"/>
          </p:nvPr>
        </p:nvSpPr>
        <p:spPr>
          <a:xfrm>
            <a:off x="3105628" y="465270"/>
            <a:ext cx="5444279" cy="24411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3" name="Google Shape;23;p12"/>
          <p:cNvSpPr txBox="1"/>
          <p:nvPr>
            <p:ph idx="1" type="subTitle"/>
          </p:nvPr>
        </p:nvSpPr>
        <p:spPr>
          <a:xfrm>
            <a:off x="3105628" y="3137687"/>
            <a:ext cx="5444279" cy="17526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accent1"/>
              </a:buClr>
              <a:buSzPts val="2400"/>
              <a:buFont typeface="Noto Sans Symbols"/>
              <a:buNone/>
              <a:defRPr b="0" i="0" sz="2400" u="none" cap="none" strike="noStrike">
                <a:solidFill>
                  <a:srgbClr val="ECE9C6"/>
                </a:solidFill>
                <a:latin typeface="Arial"/>
                <a:ea typeface="Arial"/>
                <a:cs typeface="Arial"/>
                <a:sym typeface="Arial"/>
              </a:defRPr>
            </a:lvl1pPr>
            <a:lvl2pPr lvl="1" marR="0" rtl="0" algn="ctr">
              <a:spcBef>
                <a:spcPts val="440"/>
              </a:spcBef>
              <a:spcAft>
                <a:spcPts val="0"/>
              </a:spcAft>
              <a:buClr>
                <a:schemeClr val="accent1"/>
              </a:buClr>
              <a:buSzPts val="2200"/>
              <a:buFont typeface="Noto Sans Symbols"/>
              <a:buNone/>
              <a:defRPr b="0" i="0" sz="2200" u="none" cap="none" strike="noStrike">
                <a:solidFill>
                  <a:srgbClr val="888888"/>
                </a:solidFill>
                <a:latin typeface="Book Antiqua"/>
                <a:ea typeface="Book Antiqua"/>
                <a:cs typeface="Book Antiqua"/>
                <a:sym typeface="Book Antiqua"/>
              </a:defRPr>
            </a:lvl2pPr>
            <a:lvl3pPr lvl="2" marR="0" rtl="0" algn="ctr">
              <a:spcBef>
                <a:spcPts val="400"/>
              </a:spcBef>
              <a:spcAft>
                <a:spcPts val="0"/>
              </a:spcAft>
              <a:buClr>
                <a:schemeClr val="accent1"/>
              </a:buClr>
              <a:buSzPts val="2000"/>
              <a:buFont typeface="Noto Sans Symbols"/>
              <a:buNone/>
              <a:defRPr b="0" i="0" sz="2000" u="none" cap="none" strike="noStrike">
                <a:solidFill>
                  <a:srgbClr val="888888"/>
                </a:solidFill>
                <a:latin typeface="Book Antiqua"/>
                <a:ea typeface="Book Antiqua"/>
                <a:cs typeface="Book Antiqua"/>
                <a:sym typeface="Book Antiqua"/>
              </a:defRPr>
            </a:lvl3pPr>
            <a:lvl4pPr lvl="3" marR="0" rtl="0" algn="ctr">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4pPr>
            <a:lvl5pPr lvl="4" marR="0" rtl="0" algn="ctr">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5pPr>
            <a:lvl6pPr lvl="5"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lvl="6"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lvl="7"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lvl="8"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13"/>
          <p:cNvSpPr txBox="1"/>
          <p:nvPr/>
        </p:nvSpPr>
        <p:spPr>
          <a:xfrm>
            <a:off x="4147073" y="2887579"/>
            <a:ext cx="85776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5400">
              <a:solidFill>
                <a:srgbClr val="DBA253"/>
              </a:solidFill>
              <a:latin typeface="Noto Sans Symbols"/>
              <a:ea typeface="Noto Sans Symbols"/>
              <a:cs typeface="Noto Sans Symbols"/>
              <a:sym typeface="Noto Sans Symbols"/>
            </a:endParaRPr>
          </a:p>
        </p:txBody>
      </p:sp>
      <p:sp>
        <p:nvSpPr>
          <p:cNvPr id="26" name="Google Shape;26;p13"/>
          <p:cNvSpPr txBox="1"/>
          <p:nvPr>
            <p:ph type="title"/>
          </p:nvPr>
        </p:nvSpPr>
        <p:spPr>
          <a:xfrm>
            <a:off x="690040" y="1204857"/>
            <a:ext cx="7754713" cy="1910716"/>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595959"/>
              </a:buClr>
              <a:buSzPts val="5400"/>
              <a:buFont typeface="Arial"/>
              <a:buNone/>
              <a:defRPr b="1" i="0" sz="54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7" name="Google Shape;27;p13"/>
          <p:cNvSpPr txBox="1"/>
          <p:nvPr>
            <p:ph idx="1" type="body"/>
          </p:nvPr>
        </p:nvSpPr>
        <p:spPr>
          <a:xfrm>
            <a:off x="699248" y="3324431"/>
            <a:ext cx="7734747" cy="1500187"/>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2pPr>
            <a:lvl3pPr indent="-228600" lvl="2" marL="1371600" marR="0" rtl="0" algn="l">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3pPr>
            <a:lvl4pPr indent="-228600" lvl="3" marL="18288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4pPr>
            <a:lvl5pPr indent="-228600" lvl="4" marL="22860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Areas">
  <p:cSld name="Two Content Areas">
    <p:spTree>
      <p:nvGrpSpPr>
        <p:cNvPr id="28" name="Shape 28"/>
        <p:cNvGrpSpPr/>
        <p:nvPr/>
      </p:nvGrpSpPr>
      <p:grpSpPr>
        <a:xfrm>
          <a:off x="0" y="0"/>
          <a:ext cx="0" cy="0"/>
          <a:chOff x="0" y="0"/>
          <a:chExt cx="0" cy="0"/>
        </a:xfrm>
      </p:grpSpPr>
      <p:sp>
        <p:nvSpPr>
          <p:cNvPr id="29" name="Google Shape;29;p14"/>
          <p:cNvSpPr txBox="1"/>
          <p:nvPr>
            <p:ph idx="1" type="body"/>
          </p:nvPr>
        </p:nvSpPr>
        <p:spPr>
          <a:xfrm>
            <a:off x="685800" y="1774370"/>
            <a:ext cx="3803904" cy="3505585"/>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30" name="Google Shape;30;p14"/>
          <p:cNvSpPr txBox="1"/>
          <p:nvPr>
            <p:ph idx="2" type="body"/>
          </p:nvPr>
        </p:nvSpPr>
        <p:spPr>
          <a:xfrm>
            <a:off x="4645151" y="1774370"/>
            <a:ext cx="3803904" cy="3505585"/>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31" name="Google Shape;31;p14"/>
          <p:cNvSpPr txBox="1"/>
          <p:nvPr>
            <p:ph type="title"/>
          </p:nvPr>
        </p:nvSpPr>
        <p:spPr>
          <a:xfrm>
            <a:off x="688490" y="265356"/>
            <a:ext cx="7756263" cy="1054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Subtitles">
  <p:cSld name="Two Columns with Subtitles">
    <p:spTree>
      <p:nvGrpSpPr>
        <p:cNvPr id="32" name="Shape 32"/>
        <p:cNvGrpSpPr/>
        <p:nvPr/>
      </p:nvGrpSpPr>
      <p:grpSpPr>
        <a:xfrm>
          <a:off x="0" y="0"/>
          <a:ext cx="0" cy="0"/>
          <a:chOff x="0" y="0"/>
          <a:chExt cx="0" cy="0"/>
        </a:xfrm>
      </p:grpSpPr>
      <p:sp>
        <p:nvSpPr>
          <p:cNvPr id="33" name="Google Shape;33;p15"/>
          <p:cNvSpPr txBox="1"/>
          <p:nvPr>
            <p:ph idx="1" type="body"/>
          </p:nvPr>
        </p:nvSpPr>
        <p:spPr>
          <a:xfrm>
            <a:off x="688490" y="1750939"/>
            <a:ext cx="3621929" cy="65836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00"/>
              </a:spcBef>
              <a:spcAft>
                <a:spcPts val="0"/>
              </a:spcAft>
              <a:buClr>
                <a:schemeClr val="accent1"/>
              </a:buClr>
              <a:buSzPts val="2500"/>
              <a:buFont typeface="Noto Sans Symbols"/>
              <a:buNone/>
              <a:defRPr b="1" i="0" sz="25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1"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1"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9pPr>
          </a:lstStyle>
          <a:p/>
        </p:txBody>
      </p:sp>
      <p:sp>
        <p:nvSpPr>
          <p:cNvPr id="34" name="Google Shape;34;p15"/>
          <p:cNvSpPr txBox="1"/>
          <p:nvPr>
            <p:ph idx="2" type="body"/>
          </p:nvPr>
        </p:nvSpPr>
        <p:spPr>
          <a:xfrm>
            <a:off x="688488" y="2495525"/>
            <a:ext cx="3621931" cy="3070216"/>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4pPr>
            <a:lvl5pPr indent="-228600" lvl="4" marL="22860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5pPr>
            <a:lvl6pPr indent="-330200" lvl="5" marL="27432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6pPr>
            <a:lvl7pPr indent="-330200" lvl="6" marL="32004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7pPr>
            <a:lvl8pPr indent="-330200" lvl="7" marL="36576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8pPr>
            <a:lvl9pPr indent="-330200" lvl="8" marL="41148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9pPr>
          </a:lstStyle>
          <a:p/>
        </p:txBody>
      </p:sp>
      <p:sp>
        <p:nvSpPr>
          <p:cNvPr id="35" name="Google Shape;35;p15"/>
          <p:cNvSpPr txBox="1"/>
          <p:nvPr>
            <p:ph idx="3" type="body"/>
          </p:nvPr>
        </p:nvSpPr>
        <p:spPr>
          <a:xfrm>
            <a:off x="4785878" y="1750939"/>
            <a:ext cx="3663716" cy="65836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00"/>
              </a:spcBef>
              <a:spcAft>
                <a:spcPts val="0"/>
              </a:spcAft>
              <a:buClr>
                <a:schemeClr val="accent1"/>
              </a:buClr>
              <a:buSzPts val="2500"/>
              <a:buFont typeface="Noto Sans Symbols"/>
              <a:buNone/>
              <a:defRPr b="1" i="0" sz="25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1"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1"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9pPr>
          </a:lstStyle>
          <a:p/>
        </p:txBody>
      </p:sp>
      <p:sp>
        <p:nvSpPr>
          <p:cNvPr id="36" name="Google Shape;36;p15"/>
          <p:cNvSpPr txBox="1"/>
          <p:nvPr>
            <p:ph idx="4" type="body"/>
          </p:nvPr>
        </p:nvSpPr>
        <p:spPr>
          <a:xfrm>
            <a:off x="4785878" y="2492298"/>
            <a:ext cx="3658875" cy="3070216"/>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30200" lvl="5" marL="27432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6pPr>
            <a:lvl7pPr indent="-330200" lvl="6" marL="32004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7pPr>
            <a:lvl8pPr indent="-330200" lvl="7" marL="36576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8pPr>
            <a:lvl9pPr indent="-330200" lvl="8" marL="41148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9pPr>
          </a:lstStyle>
          <a:p/>
        </p:txBody>
      </p:sp>
      <p:sp>
        <p:nvSpPr>
          <p:cNvPr id="37" name="Google Shape;37;p15"/>
          <p:cNvSpPr txBox="1"/>
          <p:nvPr>
            <p:ph type="title"/>
          </p:nvPr>
        </p:nvSpPr>
        <p:spPr>
          <a:xfrm>
            <a:off x="688490" y="265356"/>
            <a:ext cx="7756263" cy="1054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8" name="Shape 38"/>
        <p:cNvGrpSpPr/>
        <p:nvPr/>
      </p:nvGrpSpPr>
      <p:grpSpPr>
        <a:xfrm>
          <a:off x="0" y="0"/>
          <a:ext cx="0" cy="0"/>
          <a:chOff x="0" y="0"/>
          <a:chExt cx="0" cy="0"/>
        </a:xfrm>
      </p:grpSpPr>
      <p:sp>
        <p:nvSpPr>
          <p:cNvPr id="39" name="Google Shape;39;p16"/>
          <p:cNvSpPr txBox="1"/>
          <p:nvPr>
            <p:ph idx="1" type="body"/>
          </p:nvPr>
        </p:nvSpPr>
        <p:spPr>
          <a:xfrm>
            <a:off x="692002" y="559399"/>
            <a:ext cx="3580882" cy="4414019"/>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4pPr>
            <a:lvl5pPr indent="-228600" lvl="4" marL="22860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5pPr>
            <a:lvl6pPr indent="-355600" lvl="5" marL="27432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6pPr>
            <a:lvl7pPr indent="-355600" lvl="6" marL="32004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7pPr>
            <a:lvl8pPr indent="-355600" lvl="7" marL="36576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8pPr>
            <a:lvl9pPr indent="-355600" lvl="8" marL="41148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9pPr>
          </a:lstStyle>
          <a:p/>
        </p:txBody>
      </p:sp>
      <p:sp>
        <p:nvSpPr>
          <p:cNvPr id="40" name="Google Shape;40;p16"/>
          <p:cNvSpPr txBox="1"/>
          <p:nvPr>
            <p:ph idx="2" type="body"/>
          </p:nvPr>
        </p:nvSpPr>
        <p:spPr>
          <a:xfrm>
            <a:off x="4889812" y="562026"/>
            <a:ext cx="3580882" cy="4414018"/>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240"/>
              </a:spcBef>
              <a:spcAft>
                <a:spcPts val="0"/>
              </a:spcAft>
              <a:buClr>
                <a:schemeClr val="accent1"/>
              </a:buClr>
              <a:buSzPts val="1200"/>
              <a:buFont typeface="Noto Sans Symbols"/>
              <a:buNone/>
              <a:defRPr b="0" i="0" sz="1200" u="none" cap="none" strike="noStrike">
                <a:solidFill>
                  <a:srgbClr val="262626"/>
                </a:solidFill>
                <a:latin typeface="Book Antiqua"/>
                <a:ea typeface="Book Antiqua"/>
                <a:cs typeface="Book Antiqua"/>
                <a:sym typeface="Book Antiqua"/>
              </a:defRPr>
            </a:lvl2pPr>
            <a:lvl3pPr indent="-228600" lvl="2" marL="1371600" marR="0" rtl="0" algn="l">
              <a:spcBef>
                <a:spcPts val="200"/>
              </a:spcBef>
              <a:spcAft>
                <a:spcPts val="0"/>
              </a:spcAft>
              <a:buClr>
                <a:schemeClr val="accent1"/>
              </a:buClr>
              <a:buSzPts val="1000"/>
              <a:buFont typeface="Noto Sans Symbols"/>
              <a:buNone/>
              <a:defRPr b="0" i="0" sz="1000" u="none" cap="none" strike="noStrike">
                <a:solidFill>
                  <a:srgbClr val="262626"/>
                </a:solidFill>
                <a:latin typeface="Book Antiqua"/>
                <a:ea typeface="Book Antiqua"/>
                <a:cs typeface="Book Antiqua"/>
                <a:sym typeface="Book Antiqua"/>
              </a:defRPr>
            </a:lvl3pPr>
            <a:lvl4pPr indent="-228600" lvl="3" marL="18288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4pPr>
            <a:lvl5pPr indent="-228600" lvl="4" marL="22860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p:cSld name="Photo with Caption">
    <p:spTree>
      <p:nvGrpSpPr>
        <p:cNvPr id="41" name="Shape 41"/>
        <p:cNvGrpSpPr/>
        <p:nvPr/>
      </p:nvGrpSpPr>
      <p:grpSpPr>
        <a:xfrm>
          <a:off x="0" y="0"/>
          <a:ext cx="0" cy="0"/>
          <a:chOff x="0" y="0"/>
          <a:chExt cx="0" cy="0"/>
        </a:xfrm>
      </p:grpSpPr>
      <p:sp>
        <p:nvSpPr>
          <p:cNvPr id="42" name="Google Shape;42;p17"/>
          <p:cNvSpPr/>
          <p:nvPr>
            <p:ph idx="2" type="pic"/>
          </p:nvPr>
        </p:nvSpPr>
        <p:spPr>
          <a:xfrm rot="344365">
            <a:off x="773476" y="536672"/>
            <a:ext cx="7578326" cy="3491307"/>
          </a:xfrm>
          <a:prstGeom prst="rect">
            <a:avLst/>
          </a:prstGeom>
          <a:solidFill>
            <a:srgbClr val="ECECEC"/>
          </a:solidFill>
          <a:ln cap="sq" cmpd="sng" w="190500">
            <a:solidFill>
              <a:srgbClr val="FFFFFF"/>
            </a:solidFill>
            <a:prstDash val="solid"/>
            <a:miter lim="800000"/>
            <a:headEnd len="sm" w="sm" type="none"/>
            <a:tailEnd len="sm" w="sm" type="none"/>
          </a:ln>
        </p:spPr>
      </p:sp>
      <p:sp>
        <p:nvSpPr>
          <p:cNvPr id="43" name="Google Shape;43;p17"/>
          <p:cNvSpPr txBox="1"/>
          <p:nvPr>
            <p:ph idx="1" type="body"/>
          </p:nvPr>
        </p:nvSpPr>
        <p:spPr>
          <a:xfrm>
            <a:off x="688489" y="4486019"/>
            <a:ext cx="7756264" cy="804862"/>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320"/>
              </a:spcBef>
              <a:spcAft>
                <a:spcPts val="0"/>
              </a:spcAft>
              <a:buClr>
                <a:schemeClr val="accent1"/>
              </a:buClr>
              <a:buSzPts val="1600"/>
              <a:buFont typeface="Noto Sans Symbols"/>
              <a:buNone/>
              <a:defRPr b="0" i="0" sz="1600" u="none" cap="none" strike="noStrike">
                <a:solidFill>
                  <a:srgbClr val="595959"/>
                </a:solidFill>
                <a:latin typeface="Arial"/>
                <a:ea typeface="Arial"/>
                <a:cs typeface="Arial"/>
                <a:sym typeface="Arial"/>
              </a:defRPr>
            </a:lvl1pPr>
            <a:lvl2pPr indent="-228600" lvl="1" marL="914400" marR="0" rtl="0" algn="l">
              <a:spcBef>
                <a:spcPts val="240"/>
              </a:spcBef>
              <a:spcAft>
                <a:spcPts val="0"/>
              </a:spcAft>
              <a:buClr>
                <a:schemeClr val="accent1"/>
              </a:buClr>
              <a:buSzPts val="1200"/>
              <a:buFont typeface="Noto Sans Symbols"/>
              <a:buNone/>
              <a:defRPr b="0" i="0" sz="1200" u="none" cap="none" strike="noStrike">
                <a:solidFill>
                  <a:srgbClr val="262626"/>
                </a:solidFill>
                <a:latin typeface="Book Antiqua"/>
                <a:ea typeface="Book Antiqua"/>
                <a:cs typeface="Book Antiqua"/>
                <a:sym typeface="Book Antiqua"/>
              </a:defRPr>
            </a:lvl2pPr>
            <a:lvl3pPr indent="-228600" lvl="2" marL="1371600" marR="0" rtl="0" algn="l">
              <a:spcBef>
                <a:spcPts val="200"/>
              </a:spcBef>
              <a:spcAft>
                <a:spcPts val="0"/>
              </a:spcAft>
              <a:buClr>
                <a:schemeClr val="accent1"/>
              </a:buClr>
              <a:buSzPts val="1000"/>
              <a:buFont typeface="Noto Sans Symbols"/>
              <a:buNone/>
              <a:defRPr b="0" i="0" sz="1000" u="none" cap="none" strike="noStrike">
                <a:solidFill>
                  <a:srgbClr val="262626"/>
                </a:solidFill>
                <a:latin typeface="Book Antiqua"/>
                <a:ea typeface="Book Antiqua"/>
                <a:cs typeface="Book Antiqua"/>
                <a:sym typeface="Book Antiqua"/>
              </a:defRPr>
            </a:lvl3pPr>
            <a:lvl4pPr indent="-228600" lvl="3" marL="18288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4pPr>
            <a:lvl5pPr indent="-228600" lvl="4" marL="22860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Option 1">
  <p:cSld name="Closing Slide - Option 1">
    <p:spTree>
      <p:nvGrpSpPr>
        <p:cNvPr id="44" name="Shape 44"/>
        <p:cNvGrpSpPr/>
        <p:nvPr/>
      </p:nvGrpSpPr>
      <p:grpSpPr>
        <a:xfrm>
          <a:off x="0" y="0"/>
          <a:ext cx="0" cy="0"/>
          <a:chOff x="0" y="0"/>
          <a:chExt cx="0" cy="0"/>
        </a:xfrm>
      </p:grpSpPr>
      <p:pic>
        <p:nvPicPr>
          <p:cNvPr descr="PPT-General9.jpg" id="45" name="Google Shape;45;p18"/>
          <p:cNvPicPr preferRelativeResize="0"/>
          <p:nvPr/>
        </p:nvPicPr>
        <p:blipFill rotWithShape="1">
          <a:blip r:embed="rId2">
            <a:alphaModFix/>
          </a:blip>
          <a:srcRect b="0" l="0" r="0" t="0"/>
          <a:stretch/>
        </p:blipFill>
        <p:spPr>
          <a:xfrm>
            <a:off x="0" y="0"/>
            <a:ext cx="9144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2">
  <p:cSld name="Title Slide - Option 2">
    <p:spTree>
      <p:nvGrpSpPr>
        <p:cNvPr id="46" name="Shape 46"/>
        <p:cNvGrpSpPr/>
        <p:nvPr/>
      </p:nvGrpSpPr>
      <p:grpSpPr>
        <a:xfrm>
          <a:off x="0" y="0"/>
          <a:ext cx="0" cy="0"/>
          <a:chOff x="0" y="0"/>
          <a:chExt cx="0" cy="0"/>
        </a:xfrm>
      </p:grpSpPr>
      <p:pic>
        <p:nvPicPr>
          <p:cNvPr descr="plainluecover.jpg" id="47" name="Google Shape;47;p1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8" name="Google Shape;48;p19"/>
          <p:cNvSpPr txBox="1"/>
          <p:nvPr>
            <p:ph type="title"/>
          </p:nvPr>
        </p:nvSpPr>
        <p:spPr>
          <a:xfrm>
            <a:off x="690040" y="1204857"/>
            <a:ext cx="7754713" cy="1910716"/>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FFFFFF"/>
              </a:buClr>
              <a:buSzPts val="5400"/>
              <a:buFont typeface="Arial"/>
              <a:buNone/>
              <a:defRPr b="1" i="0" sz="54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9" name="Google Shape;49;p19"/>
          <p:cNvSpPr txBox="1"/>
          <p:nvPr>
            <p:ph idx="1" type="body"/>
          </p:nvPr>
        </p:nvSpPr>
        <p:spPr>
          <a:xfrm>
            <a:off x="699248" y="3324431"/>
            <a:ext cx="7734747" cy="1500187"/>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accent1"/>
              </a:buClr>
              <a:buSzPts val="2000"/>
              <a:buFont typeface="Noto Sans Symbols"/>
              <a:buNone/>
              <a:defRPr b="0" i="0" sz="2000" u="none" cap="none" strike="noStrike">
                <a:solidFill>
                  <a:srgbClr val="FFFFFF"/>
                </a:solidFill>
                <a:latin typeface="Arial"/>
                <a:ea typeface="Arial"/>
                <a:cs typeface="Arial"/>
                <a:sym typeface="Arial"/>
              </a:defRPr>
            </a:lvl1pPr>
            <a:lvl2pPr indent="-228600" lvl="1" marL="914400" marR="0" rtl="0" algn="l">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2pPr>
            <a:lvl3pPr indent="-228600" lvl="2" marL="1371600" marR="0" rtl="0" algn="l">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3pPr>
            <a:lvl4pPr indent="-228600" lvl="3" marL="18288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4pPr>
            <a:lvl5pPr indent="-228600" lvl="4" marL="22860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image" Target="../media/image4.jpg"/><Relationship Id="rId4" Type="http://schemas.openxmlformats.org/officeDocument/2006/relationships/image" Target="../media/image5.jp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PPT-General11.jpg" id="10" name="Google Shape;10;p10"/>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Google Shape;11;p10"/>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12" name="Google Shape;12;p10"/>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13" name="Google Shape;13;p10"/>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Book Antiqua"/>
                <a:ea typeface="Book Antiqua"/>
                <a:cs typeface="Book Antiqua"/>
                <a:sym typeface="Book Antiqua"/>
              </a:defRPr>
            </a:lvl1pPr>
            <a:lvl2pPr indent="0" lvl="1" marL="0" marR="0" rtl="0" algn="r">
              <a:spcBef>
                <a:spcPts val="0"/>
              </a:spcBef>
              <a:buNone/>
              <a:defRPr b="0" i="0" sz="1200" u="none" cap="none" strike="noStrike">
                <a:solidFill>
                  <a:schemeClr val="dk2"/>
                </a:solidFill>
                <a:latin typeface="Book Antiqua"/>
                <a:ea typeface="Book Antiqua"/>
                <a:cs typeface="Book Antiqua"/>
                <a:sym typeface="Book Antiqua"/>
              </a:defRPr>
            </a:lvl2pPr>
            <a:lvl3pPr indent="0" lvl="2" marL="0" marR="0" rtl="0" algn="r">
              <a:spcBef>
                <a:spcPts val="0"/>
              </a:spcBef>
              <a:buNone/>
              <a:defRPr b="0" i="0" sz="1200" u="none" cap="none" strike="noStrike">
                <a:solidFill>
                  <a:schemeClr val="dk2"/>
                </a:solidFill>
                <a:latin typeface="Book Antiqua"/>
                <a:ea typeface="Book Antiqua"/>
                <a:cs typeface="Book Antiqua"/>
                <a:sym typeface="Book Antiqua"/>
              </a:defRPr>
            </a:lvl3pPr>
            <a:lvl4pPr indent="0" lvl="3" marL="0" marR="0" rtl="0" algn="r">
              <a:spcBef>
                <a:spcPts val="0"/>
              </a:spcBef>
              <a:buNone/>
              <a:defRPr b="0" i="0" sz="1200" u="none" cap="none" strike="noStrike">
                <a:solidFill>
                  <a:schemeClr val="dk2"/>
                </a:solidFill>
                <a:latin typeface="Book Antiqua"/>
                <a:ea typeface="Book Antiqua"/>
                <a:cs typeface="Book Antiqua"/>
                <a:sym typeface="Book Antiqua"/>
              </a:defRPr>
            </a:lvl4pPr>
            <a:lvl5pPr indent="0" lvl="4" marL="0" marR="0" rtl="0" algn="r">
              <a:spcBef>
                <a:spcPts val="0"/>
              </a:spcBef>
              <a:buNone/>
              <a:defRPr b="0" i="0" sz="1200" u="none" cap="none" strike="noStrike">
                <a:solidFill>
                  <a:schemeClr val="dk2"/>
                </a:solidFill>
                <a:latin typeface="Book Antiqua"/>
                <a:ea typeface="Book Antiqua"/>
                <a:cs typeface="Book Antiqua"/>
                <a:sym typeface="Book Antiqua"/>
              </a:defRPr>
            </a:lvl5pPr>
            <a:lvl6pPr indent="0" lvl="5" marL="0" marR="0" rtl="0" algn="r">
              <a:spcBef>
                <a:spcPts val="0"/>
              </a:spcBef>
              <a:buNone/>
              <a:defRPr b="0" i="0" sz="1200" u="none" cap="none" strike="noStrike">
                <a:solidFill>
                  <a:schemeClr val="dk2"/>
                </a:solidFill>
                <a:latin typeface="Book Antiqua"/>
                <a:ea typeface="Book Antiqua"/>
                <a:cs typeface="Book Antiqua"/>
                <a:sym typeface="Book Antiqua"/>
              </a:defRPr>
            </a:lvl6pPr>
            <a:lvl7pPr indent="0" lvl="6" marL="0" marR="0" rtl="0" algn="r">
              <a:spcBef>
                <a:spcPts val="0"/>
              </a:spcBef>
              <a:buNone/>
              <a:defRPr b="0" i="0" sz="1200" u="none" cap="none" strike="noStrike">
                <a:solidFill>
                  <a:schemeClr val="dk2"/>
                </a:solidFill>
                <a:latin typeface="Book Antiqua"/>
                <a:ea typeface="Book Antiqua"/>
                <a:cs typeface="Book Antiqua"/>
                <a:sym typeface="Book Antiqua"/>
              </a:defRPr>
            </a:lvl7pPr>
            <a:lvl8pPr indent="0" lvl="7" marL="0" marR="0" rtl="0" algn="r">
              <a:spcBef>
                <a:spcPts val="0"/>
              </a:spcBef>
              <a:buNone/>
              <a:defRPr b="0" i="0" sz="1200" u="none" cap="none" strike="noStrike">
                <a:solidFill>
                  <a:schemeClr val="dk2"/>
                </a:solidFill>
                <a:latin typeface="Book Antiqua"/>
                <a:ea typeface="Book Antiqua"/>
                <a:cs typeface="Book Antiqua"/>
                <a:sym typeface="Book Antiqua"/>
              </a:defRPr>
            </a:lvl8pPr>
            <a:lvl9pPr indent="0" lvl="8" marL="0" marR="0" rtl="0" algn="r">
              <a:spcBef>
                <a:spcPts val="0"/>
              </a:spcBef>
              <a:buNone/>
              <a:defRPr b="0" i="0" sz="1200" u="none" cap="none" strike="noStrike">
                <a:solidFill>
                  <a:schemeClr val="dk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pic>
        <p:nvPicPr>
          <p:cNvPr descr="PPT-General4.jpg" id="14" name="Google Shape;14;p10"/>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descr="PPT-General4.jpg" id="15" name="Google Shape;15;p1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PPT-General6.jpg" id="16" name="Google Shape;16;p10"/>
          <p:cNvPicPr preferRelativeResize="0"/>
          <p:nvPr/>
        </p:nvPicPr>
        <p:blipFill rotWithShape="1">
          <a:blip r:embed="rId4">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docs.google.com/document/d/1F4m_1mJYTmVqU45oO-i5lj7URbOjNtJG1g_fH58TMzs/edit" TargetMode="External"/><Relationship Id="rId4" Type="http://schemas.openxmlformats.org/officeDocument/2006/relationships/hyperlink" Target="https://github.com/Melody1745/Used_Car_Market_Analysis.git" TargetMode="External"/><Relationship Id="rId5" Type="http://schemas.openxmlformats.org/officeDocument/2006/relationships/hyperlink" Target="https://drive.google.com/drive/folders/1itFGWLRWcPtWGKpcqWCopesh87L0HBUw?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ctrTitle"/>
          </p:nvPr>
        </p:nvSpPr>
        <p:spPr>
          <a:xfrm>
            <a:off x="3105628" y="465270"/>
            <a:ext cx="5444279" cy="24411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FFFF"/>
              </a:buClr>
              <a:buSzPts val="4000"/>
              <a:buFont typeface="Arial"/>
              <a:buNone/>
            </a:pPr>
            <a:r>
              <a:rPr lang="en-US"/>
              <a:t>Exploring and Prediction of Used-Car Market</a:t>
            </a:r>
            <a:endParaRPr/>
          </a:p>
        </p:txBody>
      </p:sp>
      <p:sp>
        <p:nvSpPr>
          <p:cNvPr id="64" name="Google Shape;64;p2"/>
          <p:cNvSpPr txBox="1"/>
          <p:nvPr>
            <p:ph idx="1" type="subTitle"/>
          </p:nvPr>
        </p:nvSpPr>
        <p:spPr>
          <a:xfrm>
            <a:off x="3105625" y="3137673"/>
            <a:ext cx="5444400" cy="2823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EMSE 6574</a:t>
            </a:r>
            <a:endParaRPr/>
          </a:p>
          <a:p>
            <a:pPr indent="0" lvl="0" marL="0" rtl="0" algn="l">
              <a:spcBef>
                <a:spcPts val="0"/>
              </a:spcBef>
              <a:spcAft>
                <a:spcPts val="0"/>
              </a:spcAft>
              <a:buSzPts val="2400"/>
              <a:buNone/>
            </a:pPr>
            <a:r>
              <a:rPr lang="en-US"/>
              <a:t>Instructor: Dr. </a:t>
            </a:r>
            <a:r>
              <a:rPr lang="en-US"/>
              <a:t>Maksim Tsvetovat</a:t>
            </a:r>
            <a:endParaRPr/>
          </a:p>
          <a:p>
            <a:pPr indent="0" lvl="0" marL="0" rtl="0" algn="l">
              <a:spcBef>
                <a:spcPts val="0"/>
              </a:spcBef>
              <a:spcAft>
                <a:spcPts val="0"/>
              </a:spcAft>
              <a:buSzPts val="2400"/>
              <a:buNone/>
            </a:pPr>
            <a:r>
              <a:rPr lang="en-US"/>
              <a:t>Group Member:</a:t>
            </a:r>
            <a:endParaRPr/>
          </a:p>
          <a:p>
            <a:pPr indent="457200" lvl="0" marL="0" rtl="0" algn="l">
              <a:spcBef>
                <a:spcPts val="0"/>
              </a:spcBef>
              <a:spcAft>
                <a:spcPts val="0"/>
              </a:spcAft>
              <a:buSzPts val="2400"/>
              <a:buNone/>
            </a:pPr>
            <a:r>
              <a:rPr lang="en-US"/>
              <a:t>Rui Zhang</a:t>
            </a:r>
            <a:endParaRPr/>
          </a:p>
          <a:p>
            <a:pPr indent="457200" lvl="0" marL="0" rtl="0" algn="l">
              <a:spcBef>
                <a:spcPts val="0"/>
              </a:spcBef>
              <a:spcAft>
                <a:spcPts val="0"/>
              </a:spcAft>
              <a:buSzPts val="2400"/>
              <a:buNone/>
            </a:pPr>
            <a:r>
              <a:rPr lang="en-US"/>
              <a:t>Ran Wei</a:t>
            </a:r>
            <a:endParaRPr/>
          </a:p>
          <a:p>
            <a:pPr indent="457200" lvl="0" marL="0" rtl="0" algn="l">
              <a:spcBef>
                <a:spcPts val="0"/>
              </a:spcBef>
              <a:spcAft>
                <a:spcPts val="0"/>
              </a:spcAft>
              <a:buSzPts val="2400"/>
              <a:buNone/>
            </a:pPr>
            <a:r>
              <a:rPr lang="en-US"/>
              <a:t>Bite Xiong</a:t>
            </a:r>
            <a:endParaRPr/>
          </a:p>
          <a:p>
            <a:pPr indent="457200" lvl="0" marL="0" rtl="0" algn="l">
              <a:spcBef>
                <a:spcPts val="0"/>
              </a:spcBef>
              <a:spcAft>
                <a:spcPts val="0"/>
              </a:spcAft>
              <a:buSzPts val="2400"/>
              <a:buNone/>
            </a:pPr>
            <a:r>
              <a:rPr lang="en-US"/>
              <a:t>Fangzhou Liu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05eb84d34b_0_76"/>
          <p:cNvSpPr txBox="1"/>
          <p:nvPr/>
        </p:nvSpPr>
        <p:spPr>
          <a:xfrm>
            <a:off x="2076450" y="590550"/>
            <a:ext cx="581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3F3F3F"/>
                </a:solidFill>
                <a:latin typeface="Tahoma"/>
                <a:ea typeface="Tahoma"/>
                <a:cs typeface="Tahoma"/>
                <a:sym typeface="Tahoma"/>
              </a:rPr>
              <a:t>The proportion of values in each category features</a:t>
            </a:r>
            <a:endParaRPr sz="1600"/>
          </a:p>
        </p:txBody>
      </p:sp>
      <p:pic>
        <p:nvPicPr>
          <p:cNvPr id="141" name="Google Shape;141;g105eb84d34b_0_76"/>
          <p:cNvPicPr preferRelativeResize="0"/>
          <p:nvPr/>
        </p:nvPicPr>
        <p:blipFill>
          <a:blip r:embed="rId3">
            <a:alphaModFix/>
          </a:blip>
          <a:stretch>
            <a:fillRect/>
          </a:stretch>
        </p:blipFill>
        <p:spPr>
          <a:xfrm>
            <a:off x="152400" y="1440750"/>
            <a:ext cx="8839201" cy="26037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g105eb84d34b_0_69"/>
          <p:cNvPicPr preferRelativeResize="0"/>
          <p:nvPr/>
        </p:nvPicPr>
        <p:blipFill>
          <a:blip r:embed="rId3">
            <a:alphaModFix/>
          </a:blip>
          <a:stretch>
            <a:fillRect/>
          </a:stretch>
        </p:blipFill>
        <p:spPr>
          <a:xfrm>
            <a:off x="152400" y="152400"/>
            <a:ext cx="8839201" cy="49732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g105eb84d34b_0_86"/>
          <p:cNvPicPr preferRelativeResize="0"/>
          <p:nvPr/>
        </p:nvPicPr>
        <p:blipFill>
          <a:blip r:embed="rId3">
            <a:alphaModFix/>
          </a:blip>
          <a:stretch>
            <a:fillRect/>
          </a:stretch>
        </p:blipFill>
        <p:spPr>
          <a:xfrm>
            <a:off x="152400" y="152400"/>
            <a:ext cx="8909700" cy="498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g105eb84d34b_0_103"/>
          <p:cNvPicPr preferRelativeResize="0"/>
          <p:nvPr/>
        </p:nvPicPr>
        <p:blipFill>
          <a:blip r:embed="rId3">
            <a:alphaModFix/>
          </a:blip>
          <a:stretch>
            <a:fillRect/>
          </a:stretch>
        </p:blipFill>
        <p:spPr>
          <a:xfrm>
            <a:off x="628650" y="152400"/>
            <a:ext cx="7174109" cy="6553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g105eb84d34b_0_96"/>
          <p:cNvPicPr preferRelativeResize="0"/>
          <p:nvPr/>
        </p:nvPicPr>
        <p:blipFill>
          <a:blip r:embed="rId3">
            <a:alphaModFix/>
          </a:blip>
          <a:stretch>
            <a:fillRect/>
          </a:stretch>
        </p:blipFill>
        <p:spPr>
          <a:xfrm>
            <a:off x="1981200" y="0"/>
            <a:ext cx="7048500" cy="3072425"/>
          </a:xfrm>
          <a:prstGeom prst="rect">
            <a:avLst/>
          </a:prstGeom>
          <a:noFill/>
          <a:ln>
            <a:noFill/>
          </a:ln>
        </p:spPr>
      </p:pic>
      <p:pic>
        <p:nvPicPr>
          <p:cNvPr id="166" name="Google Shape;166;g105eb84d34b_0_96"/>
          <p:cNvPicPr preferRelativeResize="0"/>
          <p:nvPr/>
        </p:nvPicPr>
        <p:blipFill>
          <a:blip r:embed="rId4">
            <a:alphaModFix/>
          </a:blip>
          <a:stretch>
            <a:fillRect/>
          </a:stretch>
        </p:blipFill>
        <p:spPr>
          <a:xfrm>
            <a:off x="3243250" y="3072425"/>
            <a:ext cx="4524375" cy="2358450"/>
          </a:xfrm>
          <a:prstGeom prst="rect">
            <a:avLst/>
          </a:prstGeom>
          <a:noFill/>
          <a:ln>
            <a:noFill/>
          </a:ln>
        </p:spPr>
      </p:pic>
      <p:sp>
        <p:nvSpPr>
          <p:cNvPr id="167" name="Google Shape;167;g105eb84d34b_0_96"/>
          <p:cNvSpPr txBox="1"/>
          <p:nvPr/>
        </p:nvSpPr>
        <p:spPr>
          <a:xfrm>
            <a:off x="152400" y="2751900"/>
            <a:ext cx="1933500" cy="800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US" sz="1600">
                <a:solidFill>
                  <a:srgbClr val="3F3F3F"/>
                </a:solidFill>
                <a:latin typeface="Tahoma"/>
                <a:ea typeface="Tahoma"/>
                <a:cs typeface="Tahoma"/>
                <a:sym typeface="Tahoma"/>
              </a:rPr>
              <a:t>Used-Car Market</a:t>
            </a:r>
            <a:endParaRPr b="1" sz="1600">
              <a:solidFill>
                <a:srgbClr val="3F3F3F"/>
              </a:solidFill>
              <a:latin typeface="Tahoma"/>
              <a:ea typeface="Tahoma"/>
              <a:cs typeface="Tahoma"/>
              <a:sym typeface="Tahoma"/>
            </a:endParaRPr>
          </a:p>
          <a:p>
            <a:pPr indent="0" lvl="0" marL="0" rtl="0" algn="ctr">
              <a:lnSpc>
                <a:spcPct val="150000"/>
              </a:lnSpc>
              <a:spcBef>
                <a:spcPts val="0"/>
              </a:spcBef>
              <a:spcAft>
                <a:spcPts val="0"/>
              </a:spcAft>
              <a:buNone/>
            </a:pPr>
            <a:r>
              <a:rPr b="1" lang="en-US" sz="1600">
                <a:solidFill>
                  <a:srgbClr val="3F3F3F"/>
                </a:solidFill>
                <a:latin typeface="Tahoma"/>
                <a:ea typeface="Tahoma"/>
                <a:cs typeface="Tahoma"/>
                <a:sym typeface="Tahoma"/>
              </a:rPr>
              <a:t>2021 V.S. 2020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688490" y="265356"/>
            <a:ext cx="7756263" cy="1054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3600"/>
              <a:buFont typeface="Tahoma"/>
              <a:buNone/>
            </a:pPr>
            <a:r>
              <a:rPr lang="en-US" sz="3600">
                <a:latin typeface="Tahoma"/>
                <a:ea typeface="Tahoma"/>
                <a:cs typeface="Tahoma"/>
                <a:sym typeface="Tahoma"/>
              </a:rPr>
              <a:t>Data Preprocessing</a:t>
            </a:r>
            <a:endParaRPr sz="3600">
              <a:latin typeface="Tahoma"/>
              <a:ea typeface="Tahoma"/>
              <a:cs typeface="Tahoma"/>
              <a:sym typeface="Tahoma"/>
            </a:endParaRPr>
          </a:p>
        </p:txBody>
      </p:sp>
      <p:sp>
        <p:nvSpPr>
          <p:cNvPr id="175" name="Google Shape;175;p6"/>
          <p:cNvSpPr txBox="1"/>
          <p:nvPr>
            <p:ph idx="4294967295" type="sldNum"/>
          </p:nvPr>
        </p:nvSpPr>
        <p:spPr>
          <a:xfrm>
            <a:off x="7010400" y="6248400"/>
            <a:ext cx="21336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6"/>
          <p:cNvSpPr txBox="1"/>
          <p:nvPr>
            <p:ph idx="1" type="body"/>
          </p:nvPr>
        </p:nvSpPr>
        <p:spPr>
          <a:xfrm>
            <a:off x="693922" y="1529408"/>
            <a:ext cx="7745400" cy="3799200"/>
          </a:xfrm>
          <a:prstGeom prst="rect">
            <a:avLst/>
          </a:prstGeom>
          <a:noFill/>
          <a:ln>
            <a:noFill/>
          </a:ln>
        </p:spPr>
        <p:txBody>
          <a:bodyPr anchorCtr="0" anchor="t" bIns="45700" lIns="91425" spcFirstLastPara="1" rIns="91425" wrap="square" tIns="45700">
            <a:noAutofit/>
          </a:bodyPr>
          <a:lstStyle/>
          <a:p>
            <a:pPr indent="-152400" lvl="0" marL="0" rtl="0" algn="l">
              <a:lnSpc>
                <a:spcPct val="200000"/>
              </a:lnSpc>
              <a:spcBef>
                <a:spcPts val="480"/>
              </a:spcBef>
              <a:spcAft>
                <a:spcPts val="0"/>
              </a:spcAft>
              <a:buSzPts val="2400"/>
              <a:buFont typeface="Noto Sans Symbols"/>
              <a:buChar char="❑"/>
            </a:pPr>
            <a:r>
              <a:rPr lang="en-US"/>
              <a:t> Missing Value</a:t>
            </a:r>
            <a:endParaRPr/>
          </a:p>
          <a:p>
            <a:pPr indent="-152400" lvl="0" marL="0" rtl="0" algn="l">
              <a:lnSpc>
                <a:spcPct val="200000"/>
              </a:lnSpc>
              <a:spcBef>
                <a:spcPts val="480"/>
              </a:spcBef>
              <a:spcAft>
                <a:spcPts val="0"/>
              </a:spcAft>
              <a:buSzPts val="2400"/>
              <a:buChar char="❑"/>
            </a:pPr>
            <a:r>
              <a:rPr lang="en-US"/>
              <a:t> Categorical Features Encoding</a:t>
            </a:r>
            <a:endParaRPr/>
          </a:p>
          <a:p>
            <a:pPr indent="-152400" lvl="0" marL="0" rtl="0" algn="l">
              <a:lnSpc>
                <a:spcPct val="200000"/>
              </a:lnSpc>
              <a:spcBef>
                <a:spcPts val="480"/>
              </a:spcBef>
              <a:spcAft>
                <a:spcPts val="0"/>
              </a:spcAft>
              <a:buSzPts val="2400"/>
              <a:buChar char="❑"/>
            </a:pPr>
            <a:r>
              <a:rPr lang="en-US"/>
              <a:t> Normalize Numerical Features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0613316394_0_2"/>
          <p:cNvSpPr txBox="1"/>
          <p:nvPr>
            <p:ph type="title"/>
          </p:nvPr>
        </p:nvSpPr>
        <p:spPr>
          <a:xfrm>
            <a:off x="693890" y="25390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600">
                <a:latin typeface="Tahoma"/>
                <a:ea typeface="Tahoma"/>
                <a:cs typeface="Tahoma"/>
                <a:sym typeface="Tahoma"/>
              </a:rPr>
              <a:t>Data Preprocessing</a:t>
            </a:r>
            <a:endParaRPr sz="3600">
              <a:latin typeface="Tahoma"/>
              <a:ea typeface="Tahoma"/>
              <a:cs typeface="Tahoma"/>
              <a:sym typeface="Tahoma"/>
            </a:endParaRPr>
          </a:p>
          <a:p>
            <a:pPr indent="0" lvl="0" marL="0" rtl="0" algn="l">
              <a:spcBef>
                <a:spcPts val="0"/>
              </a:spcBef>
              <a:spcAft>
                <a:spcPts val="0"/>
              </a:spcAft>
              <a:buNone/>
            </a:pPr>
            <a:r>
              <a:t/>
            </a:r>
            <a:endParaRPr sz="1000">
              <a:latin typeface="Tahoma"/>
              <a:ea typeface="Tahoma"/>
              <a:cs typeface="Tahoma"/>
              <a:sym typeface="Tahoma"/>
            </a:endParaRPr>
          </a:p>
          <a:p>
            <a:pPr indent="-419100" lvl="0" marL="457200" rtl="0" algn="l">
              <a:spcBef>
                <a:spcPts val="0"/>
              </a:spcBef>
              <a:spcAft>
                <a:spcPts val="0"/>
              </a:spcAft>
              <a:buSzPts val="3000"/>
              <a:buFont typeface="Tahoma"/>
              <a:buChar char="➢"/>
            </a:pPr>
            <a:r>
              <a:rPr lang="en-US" sz="3000">
                <a:latin typeface="Tahoma"/>
                <a:ea typeface="Tahoma"/>
                <a:cs typeface="Tahoma"/>
                <a:sym typeface="Tahoma"/>
              </a:rPr>
              <a:t>Missing Value</a:t>
            </a:r>
            <a:endParaRPr sz="3000">
              <a:latin typeface="Tahoma"/>
              <a:ea typeface="Tahoma"/>
              <a:cs typeface="Tahoma"/>
              <a:sym typeface="Tahoma"/>
            </a:endParaRPr>
          </a:p>
        </p:txBody>
      </p:sp>
      <p:pic>
        <p:nvPicPr>
          <p:cNvPr id="183" name="Google Shape;183;g10613316394_0_2"/>
          <p:cNvPicPr preferRelativeResize="0"/>
          <p:nvPr/>
        </p:nvPicPr>
        <p:blipFill>
          <a:blip r:embed="rId3">
            <a:alphaModFix/>
          </a:blip>
          <a:stretch>
            <a:fillRect/>
          </a:stretch>
        </p:blipFill>
        <p:spPr>
          <a:xfrm>
            <a:off x="693900" y="2439075"/>
            <a:ext cx="7704200" cy="2987876"/>
          </a:xfrm>
          <a:prstGeom prst="rect">
            <a:avLst/>
          </a:prstGeom>
          <a:noFill/>
          <a:ln>
            <a:noFill/>
          </a:ln>
        </p:spPr>
      </p:pic>
      <p:sp>
        <p:nvSpPr>
          <p:cNvPr id="184" name="Google Shape;184;g10613316394_0_2"/>
          <p:cNvSpPr/>
          <p:nvPr/>
        </p:nvSpPr>
        <p:spPr>
          <a:xfrm>
            <a:off x="1803225" y="2381825"/>
            <a:ext cx="5764800" cy="2988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0613316394_0_2"/>
          <p:cNvSpPr txBox="1"/>
          <p:nvPr/>
        </p:nvSpPr>
        <p:spPr>
          <a:xfrm>
            <a:off x="1871925" y="1997875"/>
            <a:ext cx="66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6" name="Google Shape;186;g10613316394_0_2"/>
          <p:cNvSpPr txBox="1"/>
          <p:nvPr/>
        </p:nvSpPr>
        <p:spPr>
          <a:xfrm>
            <a:off x="693900" y="1442638"/>
            <a:ext cx="7864200" cy="861900"/>
          </a:xfrm>
          <a:prstGeom prst="rect">
            <a:avLst/>
          </a:prstGeom>
          <a:noFill/>
          <a:ln>
            <a:noFill/>
          </a:ln>
        </p:spPr>
        <p:txBody>
          <a:bodyPr anchorCtr="0" anchor="t" bIns="91425" lIns="91425" spcFirstLastPara="1" rIns="91425" wrap="square" tIns="91425">
            <a:spAutoFit/>
          </a:bodyPr>
          <a:lstStyle/>
          <a:p>
            <a:pPr indent="0" lvl="0" marL="0" rtl="0" algn="l">
              <a:spcBef>
                <a:spcPts val="480"/>
              </a:spcBef>
              <a:spcAft>
                <a:spcPts val="0"/>
              </a:spcAft>
              <a:buNone/>
            </a:pPr>
            <a:r>
              <a:rPr b="1" lang="en-US" sz="2000">
                <a:solidFill>
                  <a:srgbClr val="595959"/>
                </a:solidFill>
              </a:rPr>
              <a:t>Problem</a:t>
            </a:r>
            <a:r>
              <a:rPr lang="en-US" sz="2000">
                <a:solidFill>
                  <a:srgbClr val="595959"/>
                </a:solidFill>
              </a:rPr>
              <a:t>: Most of the categorical data have missing values.</a:t>
            </a:r>
            <a:endParaRPr sz="2000">
              <a:solidFill>
                <a:srgbClr val="595959"/>
              </a:solidFill>
            </a:endParaRPr>
          </a:p>
          <a:p>
            <a:pPr indent="0" lvl="0" marL="0" rtl="0" algn="l">
              <a:spcBef>
                <a:spcPts val="480"/>
              </a:spcBef>
              <a:spcAft>
                <a:spcPts val="0"/>
              </a:spcAft>
              <a:buClr>
                <a:schemeClr val="dk1"/>
              </a:buClr>
              <a:buSzPts val="1100"/>
              <a:buFont typeface="Arial"/>
              <a:buNone/>
            </a:pPr>
            <a:r>
              <a:rPr b="1" lang="en-US" sz="2000">
                <a:solidFill>
                  <a:srgbClr val="595959"/>
                </a:solidFill>
              </a:rPr>
              <a:t>Solution</a:t>
            </a:r>
            <a:r>
              <a:rPr lang="en-US" sz="2000">
                <a:solidFill>
                  <a:srgbClr val="595959"/>
                </a:solidFill>
              </a:rPr>
              <a:t>: Fill missing values with”UNKNOWN”.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0613316394_0_16"/>
          <p:cNvSpPr txBox="1"/>
          <p:nvPr>
            <p:ph type="title"/>
          </p:nvPr>
        </p:nvSpPr>
        <p:spPr>
          <a:xfrm>
            <a:off x="688490" y="26535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600">
                <a:latin typeface="Tahoma"/>
                <a:ea typeface="Tahoma"/>
                <a:cs typeface="Tahoma"/>
                <a:sym typeface="Tahoma"/>
              </a:rPr>
              <a:t>Data Preprocessing</a:t>
            </a:r>
            <a:endParaRPr sz="3600">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sz="1000">
              <a:latin typeface="Tahoma"/>
              <a:ea typeface="Tahoma"/>
              <a:cs typeface="Tahoma"/>
              <a:sym typeface="Tahoma"/>
            </a:endParaRPr>
          </a:p>
          <a:p>
            <a:pPr indent="-419100" lvl="0" marL="457200" rtl="0" algn="l">
              <a:spcBef>
                <a:spcPts val="0"/>
              </a:spcBef>
              <a:spcAft>
                <a:spcPts val="0"/>
              </a:spcAft>
              <a:buSzPts val="3000"/>
              <a:buFont typeface="Tahoma"/>
              <a:buChar char="➢"/>
            </a:pPr>
            <a:r>
              <a:rPr lang="en-US" sz="3000">
                <a:latin typeface="Tahoma"/>
                <a:ea typeface="Tahoma"/>
                <a:cs typeface="Tahoma"/>
                <a:sym typeface="Tahoma"/>
              </a:rPr>
              <a:t>Categorical Features Encoding</a:t>
            </a:r>
            <a:endParaRPr/>
          </a:p>
        </p:txBody>
      </p:sp>
      <p:grpSp>
        <p:nvGrpSpPr>
          <p:cNvPr id="193" name="Google Shape;193;g10613316394_0_16"/>
          <p:cNvGrpSpPr/>
          <p:nvPr/>
        </p:nvGrpSpPr>
        <p:grpSpPr>
          <a:xfrm>
            <a:off x="0" y="2650573"/>
            <a:ext cx="2541300" cy="811801"/>
            <a:chOff x="0" y="1189982"/>
            <a:chExt cx="2541300" cy="811801"/>
          </a:xfrm>
        </p:grpSpPr>
        <p:sp>
          <p:nvSpPr>
            <p:cNvPr id="194" name="Google Shape;194;g10613316394_0_16"/>
            <p:cNvSpPr/>
            <p:nvPr/>
          </p:nvSpPr>
          <p:spPr>
            <a:xfrm>
              <a:off x="0" y="1189982"/>
              <a:ext cx="2541300" cy="669000"/>
            </a:xfrm>
            <a:prstGeom prst="homePlate">
              <a:avLst>
                <a:gd fmla="val 50000" name="adj"/>
              </a:avLst>
            </a:prstGeom>
            <a:solidFill>
              <a:srgbClr val="3D85C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Roboto"/>
                  <a:ea typeface="Roboto"/>
                  <a:cs typeface="Roboto"/>
                  <a:sym typeface="Roboto"/>
                </a:rPr>
                <a:t>Combine manufacturer and model names</a:t>
              </a:r>
              <a:endParaRPr>
                <a:solidFill>
                  <a:srgbClr val="FFFFFF"/>
                </a:solidFill>
                <a:latin typeface="Roboto"/>
                <a:ea typeface="Roboto"/>
                <a:cs typeface="Roboto"/>
                <a:sym typeface="Roboto"/>
              </a:endParaRPr>
            </a:p>
          </p:txBody>
        </p:sp>
        <p:sp>
          <p:nvSpPr>
            <p:cNvPr id="195" name="Google Shape;195;g10613316394_0_16"/>
            <p:cNvSpPr txBox="1"/>
            <p:nvPr/>
          </p:nvSpPr>
          <p:spPr>
            <a:xfrm flipH="1" rot="10800000">
              <a:off x="0" y="1868583"/>
              <a:ext cx="2541300" cy="13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96" name="Google Shape;196;g10613316394_0_16"/>
          <p:cNvGrpSpPr/>
          <p:nvPr/>
        </p:nvGrpSpPr>
        <p:grpSpPr>
          <a:xfrm>
            <a:off x="2206175" y="2650568"/>
            <a:ext cx="2541325" cy="806218"/>
            <a:chOff x="2206175" y="411450"/>
            <a:chExt cx="2541325" cy="806218"/>
          </a:xfrm>
        </p:grpSpPr>
        <p:sp>
          <p:nvSpPr>
            <p:cNvPr id="197" name="Google Shape;197;g10613316394_0_16"/>
            <p:cNvSpPr/>
            <p:nvPr/>
          </p:nvSpPr>
          <p:spPr>
            <a:xfrm>
              <a:off x="2206175" y="411450"/>
              <a:ext cx="2541300" cy="669000"/>
            </a:xfrm>
            <a:prstGeom prst="chevron">
              <a:avLst>
                <a:gd fmla="val 50000" name="adj"/>
              </a:avLst>
            </a:prstGeom>
            <a:solidFill>
              <a:srgbClr val="3D85C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Roboto"/>
                  <a:ea typeface="Roboto"/>
                  <a:cs typeface="Roboto"/>
                  <a:sym typeface="Roboto"/>
                </a:rPr>
                <a:t>Group basis:</a:t>
              </a:r>
              <a:endParaRPr>
                <a:solidFill>
                  <a:srgbClr val="FFFFFF"/>
                </a:solidFill>
                <a:latin typeface="Roboto"/>
                <a:ea typeface="Roboto"/>
                <a:cs typeface="Roboto"/>
                <a:sym typeface="Roboto"/>
              </a:endParaRPr>
            </a:p>
            <a:p>
              <a:pPr indent="0" lvl="0" marL="0" rtl="0" algn="ctr">
                <a:spcBef>
                  <a:spcPts val="0"/>
                </a:spcBef>
                <a:spcAft>
                  <a:spcPts val="0"/>
                </a:spcAft>
                <a:buNone/>
              </a:pPr>
              <a:r>
                <a:rPr lang="en-US">
                  <a:solidFill>
                    <a:srgbClr val="FFFFFF"/>
                  </a:solidFill>
                  <a:latin typeface="Roboto"/>
                  <a:ea typeface="Roboto"/>
                  <a:cs typeface="Roboto"/>
                  <a:sym typeface="Roboto"/>
                </a:rPr>
                <a:t> 70 Groups</a:t>
              </a:r>
              <a:endParaRPr>
                <a:solidFill>
                  <a:srgbClr val="FFFFFF"/>
                </a:solidFill>
                <a:latin typeface="Roboto"/>
                <a:ea typeface="Roboto"/>
                <a:cs typeface="Roboto"/>
                <a:sym typeface="Roboto"/>
              </a:endParaRPr>
            </a:p>
          </p:txBody>
        </p:sp>
        <p:sp>
          <p:nvSpPr>
            <p:cNvPr id="198" name="Google Shape;198;g10613316394_0_16"/>
            <p:cNvSpPr txBox="1"/>
            <p:nvPr/>
          </p:nvSpPr>
          <p:spPr>
            <a:xfrm flipH="1" rot="10800000">
              <a:off x="2238300" y="1092568"/>
              <a:ext cx="2509200" cy="1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
        <p:nvSpPr>
          <p:cNvPr id="199" name="Google Shape;199;g10613316394_0_16"/>
          <p:cNvSpPr/>
          <p:nvPr/>
        </p:nvSpPr>
        <p:spPr>
          <a:xfrm>
            <a:off x="4407474" y="2650568"/>
            <a:ext cx="2541300" cy="669000"/>
          </a:xfrm>
          <a:prstGeom prst="chevron">
            <a:avLst>
              <a:gd fmla="val 50000" name="adj"/>
            </a:avLst>
          </a:prstGeom>
          <a:solidFill>
            <a:srgbClr val="3D85C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Roboto"/>
                <a:ea typeface="Roboto"/>
                <a:cs typeface="Roboto"/>
                <a:sym typeface="Roboto"/>
              </a:rPr>
              <a:t>Compute fuzzy matching ratio and group</a:t>
            </a:r>
            <a:endParaRPr>
              <a:solidFill>
                <a:srgbClr val="FFFFFF"/>
              </a:solidFill>
              <a:latin typeface="Roboto"/>
              <a:ea typeface="Roboto"/>
              <a:cs typeface="Roboto"/>
              <a:sym typeface="Roboto"/>
            </a:endParaRPr>
          </a:p>
        </p:txBody>
      </p:sp>
      <p:sp>
        <p:nvSpPr>
          <p:cNvPr id="200" name="Google Shape;200;g10613316394_0_16"/>
          <p:cNvSpPr/>
          <p:nvPr/>
        </p:nvSpPr>
        <p:spPr>
          <a:xfrm>
            <a:off x="6602689" y="2650568"/>
            <a:ext cx="2541300" cy="669000"/>
          </a:xfrm>
          <a:prstGeom prst="chevron">
            <a:avLst>
              <a:gd fmla="val 50000" name="adj"/>
            </a:avLst>
          </a:prstGeom>
          <a:solidFill>
            <a:srgbClr val="3D85C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Roboto"/>
                <a:ea typeface="Roboto"/>
                <a:cs typeface="Roboto"/>
                <a:sym typeface="Roboto"/>
              </a:rPr>
              <a:t>Encoding by using get_dummies</a:t>
            </a:r>
            <a:endParaRPr>
              <a:solidFill>
                <a:srgbClr val="FFFFFF"/>
              </a:solidFill>
              <a:latin typeface="Roboto"/>
              <a:ea typeface="Roboto"/>
              <a:cs typeface="Roboto"/>
              <a:sym typeface="Roboto"/>
            </a:endParaRPr>
          </a:p>
        </p:txBody>
      </p:sp>
      <p:graphicFrame>
        <p:nvGraphicFramePr>
          <p:cNvPr id="201" name="Google Shape;201;g10613316394_0_16"/>
          <p:cNvGraphicFramePr/>
          <p:nvPr/>
        </p:nvGraphicFramePr>
        <p:xfrm>
          <a:off x="84813" y="3465700"/>
          <a:ext cx="3000000" cy="3000000"/>
        </p:xfrm>
        <a:graphic>
          <a:graphicData uri="http://schemas.openxmlformats.org/drawingml/2006/table">
            <a:tbl>
              <a:tblPr>
                <a:noFill/>
                <a:tableStyleId>{562D51D6-3491-45F4-B4C9-D15D2F5E3DDB}</a:tableStyleId>
              </a:tblPr>
              <a:tblGrid>
                <a:gridCol w="1276875"/>
                <a:gridCol w="1028050"/>
              </a:tblGrid>
              <a:tr h="533350">
                <a:tc>
                  <a:txBody>
                    <a:bodyPr/>
                    <a:lstStyle/>
                    <a:p>
                      <a:pPr indent="0" lvl="0" marL="0" rtl="0" algn="ctr">
                        <a:spcBef>
                          <a:spcPts val="0"/>
                        </a:spcBef>
                        <a:spcAft>
                          <a:spcPts val="0"/>
                        </a:spcAft>
                        <a:buNone/>
                      </a:pPr>
                      <a:r>
                        <a:rPr lang="en-US"/>
                        <a:t>manufacturer</a:t>
                      </a:r>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en-US"/>
                        <a:t>model</a:t>
                      </a:r>
                      <a:endParaRPr/>
                    </a:p>
                  </a:txBody>
                  <a:tcPr marT="91425" marB="91425" marR="91425" marL="91425" anchor="ctr">
                    <a:solidFill>
                      <a:srgbClr val="CFE2F3"/>
                    </a:solidFill>
                  </a:tcPr>
                </a:tc>
              </a:tr>
              <a:tr h="716200">
                <a:tc>
                  <a:txBody>
                    <a:bodyPr/>
                    <a:lstStyle/>
                    <a:p>
                      <a:pPr indent="0" lvl="0" marL="0" rtl="0" algn="ctr">
                        <a:spcBef>
                          <a:spcPts val="0"/>
                        </a:spcBef>
                        <a:spcAft>
                          <a:spcPts val="0"/>
                        </a:spcAft>
                        <a:buNone/>
                      </a:pPr>
                      <a:r>
                        <a:rPr lang="en-US"/>
                        <a:t>gmc</a:t>
                      </a:r>
                      <a:endParaRPr/>
                    </a:p>
                  </a:txBody>
                  <a:tcPr marT="91425" marB="91425" marR="91425" marL="91425" anchor="ctr"/>
                </a:tc>
                <a:tc>
                  <a:txBody>
                    <a:bodyPr/>
                    <a:lstStyle/>
                    <a:p>
                      <a:pPr indent="0" lvl="0" marL="0" rtl="0" algn="ctr">
                        <a:spcBef>
                          <a:spcPts val="0"/>
                        </a:spcBef>
                        <a:spcAft>
                          <a:spcPts val="0"/>
                        </a:spcAft>
                        <a:buNone/>
                      </a:pPr>
                      <a:r>
                        <a:rPr lang="en-US"/>
                        <a:t>sierra 1500</a:t>
                      </a:r>
                      <a:endParaRPr/>
                    </a:p>
                  </a:txBody>
                  <a:tcPr marT="91425" marB="91425" marR="91425" marL="91425" anchor="ctr"/>
                </a:tc>
              </a:tr>
              <a:tr h="716200">
                <a:tc>
                  <a:txBody>
                    <a:bodyPr/>
                    <a:lstStyle/>
                    <a:p>
                      <a:pPr indent="0" lvl="0" marL="0" rtl="0" algn="ctr">
                        <a:spcBef>
                          <a:spcPts val="0"/>
                        </a:spcBef>
                        <a:spcAft>
                          <a:spcPts val="0"/>
                        </a:spcAft>
                        <a:buNone/>
                      </a:pPr>
                      <a:r>
                        <a:rPr lang="en-US"/>
                        <a:t>chevrolet </a:t>
                      </a:r>
                      <a:endParaRPr/>
                    </a:p>
                  </a:txBody>
                  <a:tcPr marT="91425" marB="91425" marR="91425" marL="91425" anchor="ctr"/>
                </a:tc>
                <a:tc>
                  <a:txBody>
                    <a:bodyPr/>
                    <a:lstStyle/>
                    <a:p>
                      <a:pPr indent="0" lvl="0" marL="0" rtl="0" algn="ctr">
                        <a:spcBef>
                          <a:spcPts val="0"/>
                        </a:spcBef>
                        <a:spcAft>
                          <a:spcPts val="0"/>
                        </a:spcAft>
                        <a:buNone/>
                      </a:pPr>
                      <a:r>
                        <a:rPr lang="en-US"/>
                        <a:t>silverado </a:t>
                      </a:r>
                      <a:r>
                        <a:rPr lang="en-US"/>
                        <a:t>1500</a:t>
                      </a:r>
                      <a:endParaRPr/>
                    </a:p>
                  </a:txBody>
                  <a:tcPr marT="91425" marB="91425" marR="91425" marL="91425" anchor="ctr"/>
                </a:tc>
              </a:tr>
            </a:tbl>
          </a:graphicData>
        </a:graphic>
      </p:graphicFrame>
      <p:sp>
        <p:nvSpPr>
          <p:cNvPr id="202" name="Google Shape;202;g10613316394_0_16"/>
          <p:cNvSpPr txBox="1"/>
          <p:nvPr/>
        </p:nvSpPr>
        <p:spPr>
          <a:xfrm>
            <a:off x="2478725" y="2387125"/>
            <a:ext cx="32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3" name="Google Shape;203;g10613316394_0_16"/>
          <p:cNvSpPr txBox="1"/>
          <p:nvPr/>
        </p:nvSpPr>
        <p:spPr>
          <a:xfrm>
            <a:off x="4293400" y="1700200"/>
            <a:ext cx="12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4" name="Google Shape;204;g10613316394_0_16"/>
          <p:cNvSpPr txBox="1"/>
          <p:nvPr/>
        </p:nvSpPr>
        <p:spPr>
          <a:xfrm>
            <a:off x="688500" y="1476325"/>
            <a:ext cx="7986000" cy="1385400"/>
          </a:xfrm>
          <a:prstGeom prst="rect">
            <a:avLst/>
          </a:prstGeom>
          <a:noFill/>
          <a:ln>
            <a:noFill/>
          </a:ln>
        </p:spPr>
        <p:txBody>
          <a:bodyPr anchorCtr="0" anchor="t" bIns="91425" lIns="91425" spcFirstLastPara="1" rIns="91425" wrap="square" tIns="91425">
            <a:spAutoFit/>
          </a:bodyPr>
          <a:lstStyle/>
          <a:p>
            <a:pPr indent="0" lvl="0" marL="0" rtl="0" algn="l">
              <a:spcBef>
                <a:spcPts val="480"/>
              </a:spcBef>
              <a:spcAft>
                <a:spcPts val="0"/>
              </a:spcAft>
              <a:buClr>
                <a:schemeClr val="dk1"/>
              </a:buClr>
              <a:buSzPts val="1100"/>
              <a:buFont typeface="Arial"/>
              <a:buNone/>
            </a:pPr>
            <a:r>
              <a:rPr b="1" lang="en-US" sz="2000">
                <a:solidFill>
                  <a:srgbClr val="595959"/>
                </a:solidFill>
              </a:rPr>
              <a:t>Problem</a:t>
            </a:r>
            <a:r>
              <a:rPr lang="en-US" sz="2000">
                <a:solidFill>
                  <a:srgbClr val="595959"/>
                </a:solidFill>
              </a:rPr>
              <a:t>: More than 27,000 car model names lead to too many features after One-Hot Encoding.</a:t>
            </a:r>
            <a:endParaRPr sz="2000">
              <a:solidFill>
                <a:srgbClr val="595959"/>
              </a:solidFill>
            </a:endParaRPr>
          </a:p>
          <a:p>
            <a:pPr indent="0" lvl="0" marL="0" rtl="0" algn="l">
              <a:spcBef>
                <a:spcPts val="480"/>
              </a:spcBef>
              <a:spcAft>
                <a:spcPts val="0"/>
              </a:spcAft>
              <a:buClr>
                <a:schemeClr val="dk1"/>
              </a:buClr>
              <a:buSzPts val="1100"/>
              <a:buFont typeface="Arial"/>
              <a:buNone/>
            </a:pPr>
            <a:r>
              <a:rPr b="1" lang="en-US" sz="2000">
                <a:solidFill>
                  <a:srgbClr val="595959"/>
                </a:solidFill>
              </a:rPr>
              <a:t>Solution</a:t>
            </a:r>
            <a:r>
              <a:rPr lang="en-US" sz="2000">
                <a:solidFill>
                  <a:srgbClr val="595959"/>
                </a:solidFill>
              </a:rPr>
              <a:t>: Group car model names by fuzzy matching.</a:t>
            </a:r>
            <a:endParaRPr sz="2000">
              <a:solidFill>
                <a:srgbClr val="595959"/>
              </a:solidFill>
            </a:endParaRPr>
          </a:p>
          <a:p>
            <a:pPr indent="0" lvl="0" marL="0" rtl="0" algn="l">
              <a:spcBef>
                <a:spcPts val="0"/>
              </a:spcBef>
              <a:spcAft>
                <a:spcPts val="0"/>
              </a:spcAft>
              <a:buNone/>
            </a:pPr>
            <a:r>
              <a:t/>
            </a:r>
            <a:endParaRPr/>
          </a:p>
        </p:txBody>
      </p:sp>
      <p:graphicFrame>
        <p:nvGraphicFramePr>
          <p:cNvPr id="205" name="Google Shape;205;g10613316394_0_16"/>
          <p:cNvGraphicFramePr/>
          <p:nvPr/>
        </p:nvGraphicFramePr>
        <p:xfrm>
          <a:off x="2912000" y="3442363"/>
          <a:ext cx="3000000" cy="3000000"/>
        </p:xfrm>
        <a:graphic>
          <a:graphicData uri="http://schemas.openxmlformats.org/drawingml/2006/table">
            <a:tbl>
              <a:tblPr>
                <a:noFill/>
                <a:tableStyleId>{562D51D6-3491-45F4-B4C9-D15D2F5E3DDB}</a:tableStyleId>
              </a:tblPr>
              <a:tblGrid>
                <a:gridCol w="1738275"/>
              </a:tblGrid>
              <a:tr h="453950">
                <a:tc>
                  <a:txBody>
                    <a:bodyPr/>
                    <a:lstStyle/>
                    <a:p>
                      <a:pPr indent="0" lvl="0" marL="0" rtl="0" algn="ctr">
                        <a:spcBef>
                          <a:spcPts val="0"/>
                        </a:spcBef>
                        <a:spcAft>
                          <a:spcPts val="0"/>
                        </a:spcAft>
                        <a:buNone/>
                      </a:pPr>
                      <a:r>
                        <a:rPr lang="en-US"/>
                        <a:t>manufacturer model name</a:t>
                      </a:r>
                      <a:endParaRPr/>
                    </a:p>
                  </a:txBody>
                  <a:tcPr marT="91425" marB="91425" marR="91425" marL="91425" anchor="ctr">
                    <a:solidFill>
                      <a:srgbClr val="CFE2F3"/>
                    </a:solidFill>
                  </a:tcPr>
                </a:tc>
              </a:tr>
              <a:tr h="601750">
                <a:tc>
                  <a:txBody>
                    <a:bodyPr/>
                    <a:lstStyle/>
                    <a:p>
                      <a:pPr indent="0" lvl="0" marL="0" rtl="0" algn="ctr">
                        <a:spcBef>
                          <a:spcPts val="0"/>
                        </a:spcBef>
                        <a:spcAft>
                          <a:spcPts val="0"/>
                        </a:spcAft>
                        <a:buNone/>
                      </a:pPr>
                      <a:r>
                        <a:rPr lang="en-US"/>
                        <a:t>gmc sierra 1500</a:t>
                      </a:r>
                      <a:endParaRPr/>
                    </a:p>
                  </a:txBody>
                  <a:tcPr marT="91425" marB="91425" marR="91425" marL="91425" anchor="ctr"/>
                </a:tc>
              </a:tr>
              <a:tr h="801100">
                <a:tc>
                  <a:txBody>
                    <a:bodyPr/>
                    <a:lstStyle/>
                    <a:p>
                      <a:pPr indent="0" lvl="0" marL="0" rtl="0" algn="ctr">
                        <a:spcBef>
                          <a:spcPts val="0"/>
                        </a:spcBef>
                        <a:spcAft>
                          <a:spcPts val="0"/>
                        </a:spcAft>
                        <a:buNone/>
                      </a:pPr>
                      <a:r>
                        <a:rPr lang="en-US"/>
                        <a:t>chevrolet silverado 1500</a:t>
                      </a:r>
                      <a:endParaRPr/>
                    </a:p>
                  </a:txBody>
                  <a:tcPr marT="91425" marB="91425" marR="91425" marL="91425" anchor="ctr"/>
                </a:tc>
              </a:tr>
            </a:tbl>
          </a:graphicData>
        </a:graphic>
      </p:graphicFrame>
      <p:graphicFrame>
        <p:nvGraphicFramePr>
          <p:cNvPr id="206" name="Google Shape;206;g10613316394_0_16"/>
          <p:cNvGraphicFramePr/>
          <p:nvPr/>
        </p:nvGraphicFramePr>
        <p:xfrm>
          <a:off x="5303613" y="3439538"/>
          <a:ext cx="3000000" cy="3000000"/>
        </p:xfrm>
        <a:graphic>
          <a:graphicData uri="http://schemas.openxmlformats.org/drawingml/2006/table">
            <a:tbl>
              <a:tblPr>
                <a:noFill/>
                <a:tableStyleId>{562D51D6-3491-45F4-B4C9-D15D2F5E3DDB}</a:tableStyleId>
              </a:tblPr>
              <a:tblGrid>
                <a:gridCol w="1645000"/>
              </a:tblGrid>
              <a:tr h="589900">
                <a:tc>
                  <a:txBody>
                    <a:bodyPr/>
                    <a:lstStyle/>
                    <a:p>
                      <a:pPr indent="0" lvl="0" marL="0" rtl="0" algn="ctr">
                        <a:spcBef>
                          <a:spcPts val="0"/>
                        </a:spcBef>
                        <a:spcAft>
                          <a:spcPts val="0"/>
                        </a:spcAft>
                        <a:buNone/>
                      </a:pPr>
                      <a:r>
                        <a:rPr lang="en-US"/>
                        <a:t>group</a:t>
                      </a:r>
                      <a:endParaRPr/>
                    </a:p>
                  </a:txBody>
                  <a:tcPr marT="91425" marB="91425" marR="91425" marL="91425" anchor="ctr">
                    <a:solidFill>
                      <a:srgbClr val="CFE2F3"/>
                    </a:solidFill>
                  </a:tcPr>
                </a:tc>
              </a:tr>
              <a:tr h="605225">
                <a:tc>
                  <a:txBody>
                    <a:bodyPr/>
                    <a:lstStyle/>
                    <a:p>
                      <a:pPr indent="0" lvl="0" marL="0" rtl="0" algn="ctr">
                        <a:spcBef>
                          <a:spcPts val="0"/>
                        </a:spcBef>
                        <a:spcAft>
                          <a:spcPts val="0"/>
                        </a:spcAft>
                        <a:buClr>
                          <a:schemeClr val="dk1"/>
                        </a:buClr>
                        <a:buSzPts val="1100"/>
                        <a:buFont typeface="Arial"/>
                        <a:buNone/>
                      </a:pPr>
                      <a:r>
                        <a:rPr lang="en-US">
                          <a:solidFill>
                            <a:schemeClr val="dk1"/>
                          </a:solidFill>
                        </a:rPr>
                        <a:t>gmc</a:t>
                      </a:r>
                      <a:endParaRPr/>
                    </a:p>
                  </a:txBody>
                  <a:tcPr marT="91425" marB="91425" marR="91425" marL="91425" anchor="ctr"/>
                </a:tc>
              </a:tr>
              <a:tr h="822925">
                <a:tc>
                  <a:txBody>
                    <a:bodyPr/>
                    <a:lstStyle/>
                    <a:p>
                      <a:pPr indent="0" lvl="0" marL="0" rtl="0" algn="ctr">
                        <a:spcBef>
                          <a:spcPts val="0"/>
                        </a:spcBef>
                        <a:spcAft>
                          <a:spcPts val="0"/>
                        </a:spcAft>
                        <a:buNone/>
                      </a:pPr>
                      <a:r>
                        <a:rPr lang="en-US">
                          <a:solidFill>
                            <a:schemeClr val="dk1"/>
                          </a:solidFill>
                        </a:rPr>
                        <a:t>chevrolet silverado 1500</a:t>
                      </a:r>
                      <a:endParaRPr/>
                    </a:p>
                  </a:txBody>
                  <a:tcPr marT="91425" marB="91425" marR="91425" marL="91425" anchor="ctr"/>
                </a:tc>
              </a:tr>
            </a:tbl>
          </a:graphicData>
        </a:graphic>
      </p:graphicFrame>
      <p:cxnSp>
        <p:nvCxnSpPr>
          <p:cNvPr id="207" name="Google Shape;207;g10613316394_0_16"/>
          <p:cNvCxnSpPr/>
          <p:nvPr/>
        </p:nvCxnSpPr>
        <p:spPr>
          <a:xfrm>
            <a:off x="2462375" y="4323000"/>
            <a:ext cx="335400" cy="42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g10613316394_0_16"/>
          <p:cNvCxnSpPr/>
          <p:nvPr/>
        </p:nvCxnSpPr>
        <p:spPr>
          <a:xfrm flipH="1" rot="10800000">
            <a:off x="2503875" y="4975725"/>
            <a:ext cx="294000" cy="9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g10613316394_0_16"/>
          <p:cNvCxnSpPr/>
          <p:nvPr/>
        </p:nvCxnSpPr>
        <p:spPr>
          <a:xfrm flipH="1" rot="10800000">
            <a:off x="4764488" y="4321950"/>
            <a:ext cx="410700" cy="63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g10613316394_0_16"/>
          <p:cNvCxnSpPr/>
          <p:nvPr/>
        </p:nvCxnSpPr>
        <p:spPr>
          <a:xfrm>
            <a:off x="4750238" y="4975725"/>
            <a:ext cx="439200" cy="9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g10613316394_0_16"/>
          <p:cNvCxnSpPr/>
          <p:nvPr/>
        </p:nvCxnSpPr>
        <p:spPr>
          <a:xfrm>
            <a:off x="7037000" y="4634675"/>
            <a:ext cx="1131000" cy="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g10613316394_0_16"/>
          <p:cNvSpPr txBox="1"/>
          <p:nvPr/>
        </p:nvSpPr>
        <p:spPr>
          <a:xfrm>
            <a:off x="6948775" y="4248475"/>
            <a:ext cx="134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get_dummies</a:t>
            </a:r>
            <a:endParaRPr/>
          </a:p>
        </p:txBody>
      </p:sp>
      <p:sp>
        <p:nvSpPr>
          <p:cNvPr id="213" name="Google Shape;213;g10613316394_0_16"/>
          <p:cNvSpPr txBox="1"/>
          <p:nvPr/>
        </p:nvSpPr>
        <p:spPr>
          <a:xfrm>
            <a:off x="8168000" y="4219025"/>
            <a:ext cx="89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179 dummy variable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0613316394_0_371"/>
          <p:cNvSpPr txBox="1"/>
          <p:nvPr>
            <p:ph type="title"/>
          </p:nvPr>
        </p:nvSpPr>
        <p:spPr>
          <a:xfrm>
            <a:off x="688490" y="26535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600">
                <a:latin typeface="Tahoma"/>
                <a:ea typeface="Tahoma"/>
                <a:cs typeface="Tahoma"/>
                <a:sym typeface="Tahoma"/>
              </a:rPr>
              <a:t>Data Preprocessing</a:t>
            </a:r>
            <a:endParaRPr sz="3600">
              <a:latin typeface="Tahoma"/>
              <a:ea typeface="Tahoma"/>
              <a:cs typeface="Tahoma"/>
              <a:sym typeface="Tahoma"/>
            </a:endParaRPr>
          </a:p>
          <a:p>
            <a:pPr indent="0" lvl="0" marL="0" rtl="0" algn="l">
              <a:spcBef>
                <a:spcPts val="0"/>
              </a:spcBef>
              <a:spcAft>
                <a:spcPts val="0"/>
              </a:spcAft>
              <a:buNone/>
            </a:pPr>
            <a:r>
              <a:t/>
            </a:r>
            <a:endParaRPr sz="1000">
              <a:latin typeface="Tahoma"/>
              <a:ea typeface="Tahoma"/>
              <a:cs typeface="Tahoma"/>
              <a:sym typeface="Tahoma"/>
            </a:endParaRPr>
          </a:p>
          <a:p>
            <a:pPr indent="-419100" lvl="0" marL="457200" rtl="0" algn="l">
              <a:spcBef>
                <a:spcPts val="0"/>
              </a:spcBef>
              <a:spcAft>
                <a:spcPts val="0"/>
              </a:spcAft>
              <a:buSzPts val="3000"/>
              <a:buFont typeface="Tahoma"/>
              <a:buChar char="➢"/>
            </a:pPr>
            <a:r>
              <a:rPr lang="en-US" sz="3000">
                <a:latin typeface="Tahoma"/>
                <a:ea typeface="Tahoma"/>
                <a:cs typeface="Tahoma"/>
                <a:sym typeface="Tahoma"/>
              </a:rPr>
              <a:t>Normalize Numerical Features</a:t>
            </a:r>
            <a:endParaRPr sz="3000">
              <a:latin typeface="Tahoma"/>
              <a:ea typeface="Tahoma"/>
              <a:cs typeface="Tahoma"/>
              <a:sym typeface="Tahoma"/>
            </a:endParaRPr>
          </a:p>
          <a:p>
            <a:pPr indent="0" lvl="0" marL="0" rtl="0" algn="l">
              <a:lnSpc>
                <a:spcPct val="200000"/>
              </a:lnSpc>
              <a:spcBef>
                <a:spcPts val="480"/>
              </a:spcBef>
              <a:spcAft>
                <a:spcPts val="0"/>
              </a:spcAft>
              <a:buNone/>
            </a:pPr>
            <a:r>
              <a:t/>
            </a:r>
            <a:endParaRPr/>
          </a:p>
        </p:txBody>
      </p:sp>
      <p:sp>
        <p:nvSpPr>
          <p:cNvPr id="220" name="Google Shape;220;g10613316394_0_371"/>
          <p:cNvSpPr txBox="1"/>
          <p:nvPr/>
        </p:nvSpPr>
        <p:spPr>
          <a:xfrm>
            <a:off x="688500" y="1648100"/>
            <a:ext cx="7986000" cy="1385400"/>
          </a:xfrm>
          <a:prstGeom prst="rect">
            <a:avLst/>
          </a:prstGeom>
          <a:noFill/>
          <a:ln>
            <a:noFill/>
          </a:ln>
        </p:spPr>
        <p:txBody>
          <a:bodyPr anchorCtr="0" anchor="t" bIns="91425" lIns="91425" spcFirstLastPara="1" rIns="91425" wrap="square" tIns="91425">
            <a:spAutoFit/>
          </a:bodyPr>
          <a:lstStyle/>
          <a:p>
            <a:pPr indent="0" lvl="0" marL="0" rtl="0" algn="l">
              <a:spcBef>
                <a:spcPts val="480"/>
              </a:spcBef>
              <a:spcAft>
                <a:spcPts val="0"/>
              </a:spcAft>
              <a:buNone/>
            </a:pPr>
            <a:r>
              <a:rPr b="1" lang="en-US" sz="2000">
                <a:solidFill>
                  <a:srgbClr val="595959"/>
                </a:solidFill>
              </a:rPr>
              <a:t>Problem</a:t>
            </a:r>
            <a:r>
              <a:rPr lang="en-US" sz="2000">
                <a:solidFill>
                  <a:srgbClr val="595959"/>
                </a:solidFill>
              </a:rPr>
              <a:t>: Some of numerical features have different ranges, may affect model results.</a:t>
            </a:r>
            <a:endParaRPr sz="2000">
              <a:solidFill>
                <a:srgbClr val="595959"/>
              </a:solidFill>
            </a:endParaRPr>
          </a:p>
          <a:p>
            <a:pPr indent="0" lvl="0" marL="0" rtl="0" algn="l">
              <a:spcBef>
                <a:spcPts val="480"/>
              </a:spcBef>
              <a:spcAft>
                <a:spcPts val="0"/>
              </a:spcAft>
              <a:buNone/>
            </a:pPr>
            <a:r>
              <a:rPr b="1" lang="en-US" sz="2000">
                <a:solidFill>
                  <a:srgbClr val="595959"/>
                </a:solidFill>
              </a:rPr>
              <a:t>Solution</a:t>
            </a:r>
            <a:r>
              <a:rPr lang="en-US" sz="2000">
                <a:solidFill>
                  <a:srgbClr val="595959"/>
                </a:solidFill>
              </a:rPr>
              <a:t>: Normalize numerical features by using MinMaxScaler.</a:t>
            </a:r>
            <a:endParaRPr sz="2000">
              <a:solidFill>
                <a:srgbClr val="595959"/>
              </a:solidFill>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cfc0d20100_2_8"/>
          <p:cNvSpPr txBox="1"/>
          <p:nvPr>
            <p:ph idx="1" type="body"/>
          </p:nvPr>
        </p:nvSpPr>
        <p:spPr>
          <a:xfrm>
            <a:off x="699247" y="1709058"/>
            <a:ext cx="7745400" cy="3799200"/>
          </a:xfrm>
          <a:prstGeom prst="rect">
            <a:avLst/>
          </a:prstGeom>
        </p:spPr>
        <p:txBody>
          <a:bodyPr anchorCtr="0" anchor="t" bIns="45700" lIns="91425" spcFirstLastPara="1" rIns="91425" wrap="square" tIns="45700">
            <a:noAutofit/>
          </a:bodyPr>
          <a:lstStyle/>
          <a:p>
            <a:pPr indent="-152400" lvl="0" marL="0" rtl="0" algn="l">
              <a:spcBef>
                <a:spcPts val="480"/>
              </a:spcBef>
              <a:spcAft>
                <a:spcPts val="0"/>
              </a:spcAft>
              <a:buSzPts val="2400"/>
              <a:buChar char="❑"/>
            </a:pPr>
            <a:r>
              <a:rPr lang="en-US"/>
              <a:t>Train Test Split</a:t>
            </a:r>
            <a:endParaRPr/>
          </a:p>
          <a:p>
            <a:pPr indent="0" lvl="0" marL="0" rtl="0" algn="l">
              <a:spcBef>
                <a:spcPts val="480"/>
              </a:spcBef>
              <a:spcAft>
                <a:spcPts val="0"/>
              </a:spcAft>
              <a:buNone/>
            </a:pPr>
            <a:r>
              <a:t/>
            </a:r>
            <a:endParaRPr/>
          </a:p>
          <a:p>
            <a:pPr indent="-152400" lvl="0" marL="0" rtl="0" algn="l">
              <a:spcBef>
                <a:spcPts val="480"/>
              </a:spcBef>
              <a:spcAft>
                <a:spcPts val="0"/>
              </a:spcAft>
              <a:buSzPts val="2400"/>
              <a:buChar char="❑"/>
            </a:pPr>
            <a:r>
              <a:rPr lang="en-US"/>
              <a:t>Fit Model</a:t>
            </a:r>
            <a:endParaRPr/>
          </a:p>
          <a:p>
            <a:pPr indent="0" lvl="0" marL="0" rtl="0" algn="l">
              <a:spcBef>
                <a:spcPts val="480"/>
              </a:spcBef>
              <a:spcAft>
                <a:spcPts val="0"/>
              </a:spcAft>
              <a:buNone/>
            </a:pPr>
            <a:r>
              <a:t/>
            </a:r>
            <a:endParaRPr/>
          </a:p>
          <a:p>
            <a:pPr indent="-152400" lvl="0" marL="0" rtl="0" algn="l">
              <a:spcBef>
                <a:spcPts val="480"/>
              </a:spcBef>
              <a:spcAft>
                <a:spcPts val="0"/>
              </a:spcAft>
              <a:buSzPts val="2400"/>
              <a:buChar char="❑"/>
            </a:pPr>
            <a:r>
              <a:rPr lang="en-US"/>
              <a:t>Good/Bad Deal &amp; Find a Best Car</a:t>
            </a:r>
            <a:endParaRPr/>
          </a:p>
          <a:p>
            <a:pPr indent="0" lvl="0" marL="0" rtl="0" algn="l">
              <a:spcBef>
                <a:spcPts val="480"/>
              </a:spcBef>
              <a:spcAft>
                <a:spcPts val="0"/>
              </a:spcAft>
              <a:buClr>
                <a:schemeClr val="dk1"/>
              </a:buClr>
              <a:buSzPts val="1100"/>
              <a:buFont typeface="Arial"/>
              <a:buNone/>
            </a:pPr>
            <a:r>
              <a:t/>
            </a:r>
            <a:endParaRPr/>
          </a:p>
          <a:p>
            <a:pPr indent="0" lvl="0" marL="0" rtl="0" algn="l">
              <a:spcBef>
                <a:spcPts val="480"/>
              </a:spcBef>
              <a:spcAft>
                <a:spcPts val="0"/>
              </a:spcAft>
              <a:buNone/>
            </a:pPr>
            <a:r>
              <a:t/>
            </a:r>
            <a:endParaRPr/>
          </a:p>
        </p:txBody>
      </p:sp>
      <p:sp>
        <p:nvSpPr>
          <p:cNvPr id="227" name="Google Shape;227;gcfc0d20100_2_8"/>
          <p:cNvSpPr txBox="1"/>
          <p:nvPr>
            <p:ph type="title"/>
          </p:nvPr>
        </p:nvSpPr>
        <p:spPr>
          <a:xfrm>
            <a:off x="688490" y="26535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3600"/>
              <a:buFont typeface="Tahoma"/>
              <a:buNone/>
            </a:pPr>
            <a:r>
              <a:rPr b="0" lang="en-US" sz="3600">
                <a:solidFill>
                  <a:srgbClr val="000000"/>
                </a:solidFill>
                <a:latin typeface="Tahoma"/>
                <a:ea typeface="Tahoma"/>
                <a:cs typeface="Tahoma"/>
                <a:sym typeface="Tahoma"/>
              </a:rPr>
              <a:t>Prediction Model</a:t>
            </a:r>
            <a:endParaRPr b="0" sz="1400">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idx="1" type="body"/>
          </p:nvPr>
        </p:nvSpPr>
        <p:spPr>
          <a:xfrm>
            <a:off x="699247" y="1016433"/>
            <a:ext cx="7745400" cy="3799200"/>
          </a:xfrm>
          <a:prstGeom prst="rect">
            <a:avLst/>
          </a:prstGeom>
          <a:noFill/>
          <a:ln>
            <a:noFill/>
          </a:ln>
        </p:spPr>
        <p:txBody>
          <a:bodyPr anchorCtr="0" anchor="t" bIns="45700" lIns="91425" spcFirstLastPara="1" rIns="91425" wrap="square" tIns="45700">
            <a:noAutofit/>
          </a:bodyPr>
          <a:lstStyle/>
          <a:p>
            <a:pPr indent="-152400" lvl="0" marL="0" rtl="0" algn="l">
              <a:lnSpc>
                <a:spcPct val="200000"/>
              </a:lnSpc>
              <a:spcBef>
                <a:spcPts val="480"/>
              </a:spcBef>
              <a:spcAft>
                <a:spcPts val="0"/>
              </a:spcAft>
              <a:buSzPts val="2400"/>
              <a:buFont typeface="Noto Sans Symbols"/>
              <a:buChar char="❑"/>
            </a:pPr>
            <a:r>
              <a:rPr lang="en-US"/>
              <a:t> Introduction and Data Set (fangzhou)</a:t>
            </a:r>
            <a:endParaRPr/>
          </a:p>
          <a:p>
            <a:pPr indent="-152400" lvl="0" marL="0" rtl="0" algn="l">
              <a:lnSpc>
                <a:spcPct val="200000"/>
              </a:lnSpc>
              <a:spcBef>
                <a:spcPts val="480"/>
              </a:spcBef>
              <a:spcAft>
                <a:spcPts val="0"/>
              </a:spcAft>
              <a:buSzPts val="2400"/>
              <a:buChar char="❑"/>
            </a:pPr>
            <a:r>
              <a:rPr lang="en-US"/>
              <a:t> Exploratory Data Analysis (Ran Wei)</a:t>
            </a:r>
            <a:endParaRPr/>
          </a:p>
          <a:p>
            <a:pPr indent="-152400" lvl="0" marL="0" rtl="0" algn="l">
              <a:lnSpc>
                <a:spcPct val="200000"/>
              </a:lnSpc>
              <a:spcBef>
                <a:spcPts val="480"/>
              </a:spcBef>
              <a:spcAft>
                <a:spcPts val="0"/>
              </a:spcAft>
              <a:buSzPts val="2400"/>
              <a:buChar char="❑"/>
            </a:pPr>
            <a:r>
              <a:rPr lang="en-US"/>
              <a:t> Data Preprocessing (Rui Zhang)</a:t>
            </a:r>
            <a:endParaRPr/>
          </a:p>
          <a:p>
            <a:pPr indent="-152400" lvl="0" marL="0" rtl="0" algn="l">
              <a:lnSpc>
                <a:spcPct val="200000"/>
              </a:lnSpc>
              <a:spcBef>
                <a:spcPts val="480"/>
              </a:spcBef>
              <a:spcAft>
                <a:spcPts val="0"/>
              </a:spcAft>
              <a:buSzPts val="2400"/>
              <a:buChar char="❑"/>
            </a:pPr>
            <a:r>
              <a:rPr lang="en-US"/>
              <a:t> Prediction Model (Bite Xiong)</a:t>
            </a:r>
            <a:endParaRPr/>
          </a:p>
          <a:p>
            <a:pPr indent="-152400" lvl="0" marL="0" rtl="0" algn="l">
              <a:lnSpc>
                <a:spcPct val="200000"/>
              </a:lnSpc>
              <a:spcBef>
                <a:spcPts val="480"/>
              </a:spcBef>
              <a:spcAft>
                <a:spcPts val="0"/>
              </a:spcAft>
              <a:buSzPts val="2400"/>
              <a:buChar char="❑"/>
            </a:pPr>
            <a:r>
              <a:rPr lang="en-US"/>
              <a:t> Conclusion</a:t>
            </a:r>
            <a:endParaRPr/>
          </a:p>
          <a:p>
            <a:pPr indent="0" lvl="0" marL="0" rtl="0" algn="l">
              <a:lnSpc>
                <a:spcPct val="90000"/>
              </a:lnSpc>
              <a:spcBef>
                <a:spcPts val="480"/>
              </a:spcBef>
              <a:spcAft>
                <a:spcPts val="0"/>
              </a:spcAft>
              <a:buSzPts val="2400"/>
              <a:buFont typeface="Noto Sans Symbols"/>
              <a:buNone/>
            </a:pPr>
            <a:r>
              <a:t/>
            </a:r>
            <a:endParaRPr sz="2400"/>
          </a:p>
        </p:txBody>
      </p:sp>
      <p:sp>
        <p:nvSpPr>
          <p:cNvPr id="72" name="Google Shape;72;p3"/>
          <p:cNvSpPr txBox="1"/>
          <p:nvPr>
            <p:ph idx="4294967295" type="sldNum"/>
          </p:nvPr>
        </p:nvSpPr>
        <p:spPr>
          <a:xfrm>
            <a:off x="7010400" y="616108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 name="Google Shape;73;p3"/>
          <p:cNvSpPr txBox="1"/>
          <p:nvPr>
            <p:ph type="title"/>
          </p:nvPr>
        </p:nvSpPr>
        <p:spPr>
          <a:xfrm>
            <a:off x="646690" y="255906"/>
            <a:ext cx="7756200" cy="105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3600"/>
              <a:buFont typeface="Tahoma"/>
              <a:buNone/>
            </a:pPr>
            <a:r>
              <a:rPr lang="en-US" sz="3600">
                <a:latin typeface="Tahoma"/>
                <a:ea typeface="Tahoma"/>
                <a:cs typeface="Tahoma"/>
                <a:sym typeface="Tahoma"/>
              </a:rPr>
              <a:t>Contents</a:t>
            </a:r>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cfc0d20100_2_0"/>
          <p:cNvSpPr txBox="1"/>
          <p:nvPr>
            <p:ph type="title"/>
          </p:nvPr>
        </p:nvSpPr>
        <p:spPr>
          <a:xfrm>
            <a:off x="688490" y="26535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3600"/>
              <a:buFont typeface="Tahoma"/>
              <a:buNone/>
            </a:pPr>
            <a:r>
              <a:rPr b="0" lang="en-US" sz="3600">
                <a:solidFill>
                  <a:srgbClr val="000000"/>
                </a:solidFill>
                <a:latin typeface="Tahoma"/>
                <a:ea typeface="Tahoma"/>
                <a:cs typeface="Tahoma"/>
                <a:sym typeface="Tahoma"/>
              </a:rPr>
              <a:t>Prediction Model</a:t>
            </a:r>
            <a:endParaRPr b="0" sz="1400">
              <a:solidFill>
                <a:srgbClr val="000000"/>
              </a:solidFill>
            </a:endParaRPr>
          </a:p>
          <a:p>
            <a:pPr indent="-419100" lvl="0" marL="457200" rtl="0" algn="l">
              <a:spcBef>
                <a:spcPts val="0"/>
              </a:spcBef>
              <a:spcAft>
                <a:spcPts val="0"/>
              </a:spcAft>
              <a:buSzPts val="3000"/>
              <a:buFont typeface="Tahoma"/>
              <a:buChar char="➢"/>
            </a:pPr>
            <a:r>
              <a:rPr lang="en-US" sz="3000">
                <a:latin typeface="Tahoma"/>
                <a:ea typeface="Tahoma"/>
                <a:cs typeface="Tahoma"/>
                <a:sym typeface="Tahoma"/>
              </a:rPr>
              <a:t>Train Test Split </a:t>
            </a:r>
            <a:endParaRPr b="0" sz="1400">
              <a:solidFill>
                <a:schemeClr val="dk1"/>
              </a:solidFill>
            </a:endParaRPr>
          </a:p>
          <a:p>
            <a:pPr indent="0" lvl="0" marL="0" rtl="0" algn="l">
              <a:spcBef>
                <a:spcPts val="0"/>
              </a:spcBef>
              <a:spcAft>
                <a:spcPts val="0"/>
              </a:spcAft>
              <a:buNone/>
            </a:pPr>
            <a:r>
              <a:t/>
            </a:r>
            <a:endParaRPr/>
          </a:p>
        </p:txBody>
      </p:sp>
      <p:graphicFrame>
        <p:nvGraphicFramePr>
          <p:cNvPr id="234" name="Google Shape;234;gcfc0d20100_2_0"/>
          <p:cNvGraphicFramePr/>
          <p:nvPr/>
        </p:nvGraphicFramePr>
        <p:xfrm>
          <a:off x="1267838" y="1358425"/>
          <a:ext cx="3000000" cy="3000000"/>
        </p:xfrm>
        <a:graphic>
          <a:graphicData uri="http://schemas.openxmlformats.org/drawingml/2006/table">
            <a:tbl>
              <a:tblPr>
                <a:noFill/>
                <a:tableStyleId>{562D51D6-3491-45F4-B4C9-D15D2F5E3DDB}</a:tableStyleId>
              </a:tblPr>
              <a:tblGrid>
                <a:gridCol w="1267800"/>
                <a:gridCol w="1322925"/>
              </a:tblGrid>
              <a:tr h="406575">
                <a:tc>
                  <a:txBody>
                    <a:bodyPr/>
                    <a:lstStyle/>
                    <a:p>
                      <a:pPr indent="0" lvl="0" marL="0" rtl="0" algn="l">
                        <a:spcBef>
                          <a:spcPts val="0"/>
                        </a:spcBef>
                        <a:spcAft>
                          <a:spcPts val="0"/>
                        </a:spcAft>
                        <a:buNone/>
                      </a:pPr>
                      <a:r>
                        <a:rPr lang="en-US"/>
                        <a:t>Train Data</a:t>
                      </a:r>
                      <a:endParaRPr/>
                    </a:p>
                  </a:txBody>
                  <a:tcPr marT="91425" marB="91425" marR="91425" marL="91425">
                    <a:solidFill>
                      <a:srgbClr val="CFE2F3"/>
                    </a:solidFill>
                  </a:tcPr>
                </a:tc>
                <a:tc>
                  <a:txBody>
                    <a:bodyPr/>
                    <a:lstStyle/>
                    <a:p>
                      <a:pPr indent="0" lvl="0" marL="0" rtl="0" algn="l">
                        <a:spcBef>
                          <a:spcPts val="0"/>
                        </a:spcBef>
                        <a:spcAft>
                          <a:spcPts val="0"/>
                        </a:spcAft>
                        <a:buNone/>
                      </a:pPr>
                      <a:r>
                        <a:rPr lang="en-US"/>
                        <a:t>174174 (67%)</a:t>
                      </a:r>
                      <a:endParaRPr/>
                    </a:p>
                  </a:txBody>
                  <a:tcPr marT="91425" marB="91425" marR="91425" marL="91425"/>
                </a:tc>
              </a:tr>
              <a:tr h="396200">
                <a:tc>
                  <a:txBody>
                    <a:bodyPr/>
                    <a:lstStyle/>
                    <a:p>
                      <a:pPr indent="0" lvl="0" marL="0" rtl="0" algn="l">
                        <a:spcBef>
                          <a:spcPts val="0"/>
                        </a:spcBef>
                        <a:spcAft>
                          <a:spcPts val="0"/>
                        </a:spcAft>
                        <a:buNone/>
                      </a:pPr>
                      <a:r>
                        <a:rPr lang="en-US"/>
                        <a:t>Test Data</a:t>
                      </a:r>
                      <a:endParaRPr/>
                    </a:p>
                  </a:txBody>
                  <a:tcPr marT="91425" marB="91425" marR="91425" marL="91425">
                    <a:solidFill>
                      <a:srgbClr val="CFE2F3"/>
                    </a:solidFill>
                  </a:tcPr>
                </a:tc>
                <a:tc>
                  <a:txBody>
                    <a:bodyPr/>
                    <a:lstStyle/>
                    <a:p>
                      <a:pPr indent="0" lvl="0" marL="0" rtl="0" algn="l">
                        <a:spcBef>
                          <a:spcPts val="0"/>
                        </a:spcBef>
                        <a:spcAft>
                          <a:spcPts val="0"/>
                        </a:spcAft>
                        <a:buNone/>
                      </a:pPr>
                      <a:r>
                        <a:rPr lang="en-US"/>
                        <a:t>85788 (33%)</a:t>
                      </a:r>
                      <a:endParaRPr/>
                    </a:p>
                  </a:txBody>
                  <a:tcPr marT="91425" marB="91425" marR="91425" marL="91425"/>
                </a:tc>
              </a:tr>
            </a:tbl>
          </a:graphicData>
        </a:graphic>
      </p:graphicFrame>
      <p:sp>
        <p:nvSpPr>
          <p:cNvPr id="235" name="Google Shape;235;gcfc0d20100_2_0"/>
          <p:cNvSpPr txBox="1"/>
          <p:nvPr/>
        </p:nvSpPr>
        <p:spPr>
          <a:xfrm>
            <a:off x="688500" y="2161200"/>
            <a:ext cx="6783600" cy="6465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Clr>
                <a:srgbClr val="3F3F3F"/>
              </a:buClr>
              <a:buSzPts val="3000"/>
              <a:buFont typeface="Tahoma"/>
              <a:buChar char="➢"/>
            </a:pPr>
            <a:r>
              <a:rPr b="1" lang="en-US" sz="3000">
                <a:solidFill>
                  <a:srgbClr val="3F3F3F"/>
                </a:solidFill>
                <a:latin typeface="Tahoma"/>
                <a:ea typeface="Tahoma"/>
                <a:cs typeface="Tahoma"/>
                <a:sym typeface="Tahoma"/>
              </a:rPr>
              <a:t>Fit Model</a:t>
            </a:r>
            <a:endParaRPr/>
          </a:p>
        </p:txBody>
      </p:sp>
      <p:pic>
        <p:nvPicPr>
          <p:cNvPr id="236" name="Google Shape;236;gcfc0d20100_2_0"/>
          <p:cNvPicPr preferRelativeResize="0"/>
          <p:nvPr/>
        </p:nvPicPr>
        <p:blipFill>
          <a:blip r:embed="rId3">
            <a:alphaModFix/>
          </a:blip>
          <a:stretch>
            <a:fillRect/>
          </a:stretch>
        </p:blipFill>
        <p:spPr>
          <a:xfrm>
            <a:off x="190500" y="2899663"/>
            <a:ext cx="4932150" cy="2533175"/>
          </a:xfrm>
          <a:prstGeom prst="rect">
            <a:avLst/>
          </a:prstGeom>
          <a:noFill/>
          <a:ln>
            <a:noFill/>
          </a:ln>
        </p:spPr>
      </p:pic>
      <p:sp>
        <p:nvSpPr>
          <p:cNvPr id="237" name="Google Shape;237;gcfc0d20100_2_0"/>
          <p:cNvSpPr/>
          <p:nvPr/>
        </p:nvSpPr>
        <p:spPr>
          <a:xfrm>
            <a:off x="3624225" y="4300050"/>
            <a:ext cx="1255500" cy="3549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gcfc0d20100_2_0"/>
          <p:cNvPicPr preferRelativeResize="0"/>
          <p:nvPr/>
        </p:nvPicPr>
        <p:blipFill>
          <a:blip r:embed="rId4">
            <a:alphaModFix/>
          </a:blip>
          <a:stretch>
            <a:fillRect/>
          </a:stretch>
        </p:blipFill>
        <p:spPr>
          <a:xfrm>
            <a:off x="5122650" y="2705075"/>
            <a:ext cx="3727750" cy="2640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06263eb222_0_0"/>
          <p:cNvSpPr txBox="1"/>
          <p:nvPr>
            <p:ph type="title"/>
          </p:nvPr>
        </p:nvSpPr>
        <p:spPr>
          <a:xfrm>
            <a:off x="688490" y="265356"/>
            <a:ext cx="7756200" cy="105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3600"/>
              <a:buFont typeface="Tahoma"/>
              <a:buNone/>
            </a:pPr>
            <a:r>
              <a:rPr lang="en-US" sz="3600">
                <a:latin typeface="Tahoma"/>
                <a:ea typeface="Tahoma"/>
                <a:cs typeface="Tahoma"/>
                <a:sym typeface="Tahoma"/>
              </a:rPr>
              <a:t>Prediction Model</a:t>
            </a:r>
            <a:endParaRPr sz="3600">
              <a:latin typeface="Tahoma"/>
              <a:ea typeface="Tahoma"/>
              <a:cs typeface="Tahoma"/>
              <a:sym typeface="Tahoma"/>
            </a:endParaRPr>
          </a:p>
          <a:p>
            <a:pPr indent="-419100" lvl="0" marL="457200" rtl="0" algn="l">
              <a:spcBef>
                <a:spcPts val="0"/>
              </a:spcBef>
              <a:spcAft>
                <a:spcPts val="0"/>
              </a:spcAft>
              <a:buSzPts val="3000"/>
              <a:buFont typeface="Tahoma"/>
              <a:buChar char="➢"/>
            </a:pPr>
            <a:r>
              <a:rPr lang="en-US" sz="3000">
                <a:latin typeface="Tahoma"/>
                <a:ea typeface="Tahoma"/>
                <a:cs typeface="Tahoma"/>
                <a:sym typeface="Tahoma"/>
              </a:rPr>
              <a:t>Good/Bad Deal &amp; Find a Best Car</a:t>
            </a:r>
            <a:endParaRPr b="0" sz="1400">
              <a:solidFill>
                <a:schemeClr val="dk1"/>
              </a:solidFill>
            </a:endParaRPr>
          </a:p>
          <a:p>
            <a:pPr indent="0" lvl="0" marL="0" rtl="0" algn="l">
              <a:spcBef>
                <a:spcPts val="0"/>
              </a:spcBef>
              <a:spcAft>
                <a:spcPts val="0"/>
              </a:spcAft>
              <a:buClr>
                <a:srgbClr val="3F3F3F"/>
              </a:buClr>
              <a:buSzPts val="3600"/>
              <a:buFont typeface="Tahoma"/>
              <a:buNone/>
            </a:pPr>
            <a:r>
              <a:t/>
            </a:r>
            <a:endParaRPr sz="3600">
              <a:latin typeface="Tahoma"/>
              <a:ea typeface="Tahoma"/>
              <a:cs typeface="Tahoma"/>
              <a:sym typeface="Tahoma"/>
            </a:endParaRPr>
          </a:p>
        </p:txBody>
      </p:sp>
      <p:sp>
        <p:nvSpPr>
          <p:cNvPr id="246" name="Google Shape;246;g106263eb222_0_0"/>
          <p:cNvSpPr txBox="1"/>
          <p:nvPr>
            <p:ph idx="4294967295" type="sldNum"/>
          </p:nvPr>
        </p:nvSpPr>
        <p:spPr>
          <a:xfrm>
            <a:off x="6639264" y="6161442"/>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7" name="Google Shape;247;g106263eb222_0_0"/>
          <p:cNvPicPr preferRelativeResize="0"/>
          <p:nvPr/>
        </p:nvPicPr>
        <p:blipFill>
          <a:blip r:embed="rId3">
            <a:alphaModFix/>
          </a:blip>
          <a:stretch>
            <a:fillRect/>
          </a:stretch>
        </p:blipFill>
        <p:spPr>
          <a:xfrm>
            <a:off x="4405325" y="1748325"/>
            <a:ext cx="948350" cy="1406875"/>
          </a:xfrm>
          <a:prstGeom prst="rect">
            <a:avLst/>
          </a:prstGeom>
          <a:noFill/>
          <a:ln>
            <a:noFill/>
          </a:ln>
        </p:spPr>
      </p:pic>
      <p:pic>
        <p:nvPicPr>
          <p:cNvPr id="248" name="Google Shape;248;g106263eb222_0_0"/>
          <p:cNvPicPr preferRelativeResize="0"/>
          <p:nvPr/>
        </p:nvPicPr>
        <p:blipFill>
          <a:blip r:embed="rId4">
            <a:alphaModFix/>
          </a:blip>
          <a:stretch>
            <a:fillRect/>
          </a:stretch>
        </p:blipFill>
        <p:spPr>
          <a:xfrm>
            <a:off x="887400" y="1771244"/>
            <a:ext cx="3517932" cy="1361019"/>
          </a:xfrm>
          <a:prstGeom prst="rect">
            <a:avLst/>
          </a:prstGeom>
          <a:noFill/>
          <a:ln>
            <a:noFill/>
          </a:ln>
        </p:spPr>
      </p:pic>
      <p:pic>
        <p:nvPicPr>
          <p:cNvPr id="249" name="Google Shape;249;g106263eb222_0_0"/>
          <p:cNvPicPr preferRelativeResize="0"/>
          <p:nvPr/>
        </p:nvPicPr>
        <p:blipFill>
          <a:blip r:embed="rId5">
            <a:alphaModFix/>
          </a:blip>
          <a:stretch>
            <a:fillRect/>
          </a:stretch>
        </p:blipFill>
        <p:spPr>
          <a:xfrm>
            <a:off x="768675" y="3935038"/>
            <a:ext cx="8004200" cy="1534325"/>
          </a:xfrm>
          <a:prstGeom prst="rect">
            <a:avLst/>
          </a:prstGeom>
          <a:noFill/>
          <a:ln>
            <a:noFill/>
          </a:ln>
        </p:spPr>
      </p:pic>
      <p:sp>
        <p:nvSpPr>
          <p:cNvPr id="250" name="Google Shape;250;g106263eb222_0_0"/>
          <p:cNvSpPr/>
          <p:nvPr/>
        </p:nvSpPr>
        <p:spPr>
          <a:xfrm>
            <a:off x="4260075" y="4377075"/>
            <a:ext cx="463800" cy="3207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06263eb222_0_0"/>
          <p:cNvSpPr/>
          <p:nvPr/>
        </p:nvSpPr>
        <p:spPr>
          <a:xfrm>
            <a:off x="1172550" y="4386525"/>
            <a:ext cx="339600" cy="3018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06263eb222_0_0"/>
          <p:cNvSpPr txBox="1"/>
          <p:nvPr/>
        </p:nvSpPr>
        <p:spPr>
          <a:xfrm>
            <a:off x="688500" y="1345300"/>
            <a:ext cx="5010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Determine</a:t>
            </a:r>
            <a:r>
              <a:rPr lang="en-US"/>
              <a:t> whether it is good deal or bad deal</a:t>
            </a:r>
            <a:endParaRPr/>
          </a:p>
        </p:txBody>
      </p:sp>
      <p:sp>
        <p:nvSpPr>
          <p:cNvPr id="253" name="Google Shape;253;g106263eb222_0_0"/>
          <p:cNvSpPr txBox="1"/>
          <p:nvPr/>
        </p:nvSpPr>
        <p:spPr>
          <a:xfrm>
            <a:off x="688500" y="3319450"/>
            <a:ext cx="4850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Find the best car in Lexus</a:t>
            </a:r>
            <a:endParaRPr/>
          </a:p>
          <a:p>
            <a:pPr indent="-317500" lvl="0" marL="457200" rtl="0" algn="l">
              <a:spcBef>
                <a:spcPts val="0"/>
              </a:spcBef>
              <a:spcAft>
                <a:spcPts val="0"/>
              </a:spcAft>
              <a:buSzPts val="1400"/>
              <a:buChar char="●"/>
            </a:pPr>
            <a:r>
              <a:rPr lang="en-US"/>
              <a:t>Find the best jeep wrangler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9"/>
          <p:cNvSpPr txBox="1"/>
          <p:nvPr>
            <p:ph idx="1" type="body"/>
          </p:nvPr>
        </p:nvSpPr>
        <p:spPr>
          <a:xfrm>
            <a:off x="699247" y="1403833"/>
            <a:ext cx="7745400" cy="37992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SzPts val="2400"/>
              <a:buNone/>
            </a:pPr>
            <a:r>
              <a:rPr lang="en-US"/>
              <a:t>Final Paper:</a:t>
            </a:r>
            <a:endParaRPr/>
          </a:p>
          <a:p>
            <a:pPr indent="0" lvl="0" marL="0" rtl="0" algn="l">
              <a:spcBef>
                <a:spcPts val="480"/>
              </a:spcBef>
              <a:spcAft>
                <a:spcPts val="0"/>
              </a:spcAft>
              <a:buSzPts val="2400"/>
              <a:buNone/>
            </a:pPr>
            <a:r>
              <a:rPr lang="en-US" u="sng">
                <a:solidFill>
                  <a:schemeClr val="hlink"/>
                </a:solidFill>
                <a:hlinkClick r:id="rId3"/>
              </a:rPr>
              <a:t>https://docs.google.com/document/d/1F4m_1mJYTmVqU45oO-i5lj7URbOjNtJG1g_fH58TMzs/edit</a:t>
            </a:r>
            <a:endParaRPr/>
          </a:p>
          <a:p>
            <a:pPr indent="0" lvl="0" marL="0" rtl="0" algn="l">
              <a:spcBef>
                <a:spcPts val="480"/>
              </a:spcBef>
              <a:spcAft>
                <a:spcPts val="0"/>
              </a:spcAft>
              <a:buSzPts val="2400"/>
              <a:buNone/>
            </a:pPr>
            <a:r>
              <a:t/>
            </a:r>
            <a:endParaRPr/>
          </a:p>
          <a:p>
            <a:pPr indent="0" lvl="0" marL="0" rtl="0" algn="l">
              <a:spcBef>
                <a:spcPts val="480"/>
              </a:spcBef>
              <a:spcAft>
                <a:spcPts val="0"/>
              </a:spcAft>
              <a:buSzPts val="2400"/>
              <a:buNone/>
            </a:pPr>
            <a:r>
              <a:rPr lang="en-US"/>
              <a:t>Github Link: </a:t>
            </a:r>
            <a:r>
              <a:rPr lang="en-US" sz="2100" u="sng">
                <a:solidFill>
                  <a:schemeClr val="hlink"/>
                </a:solidFill>
                <a:hlinkClick r:id="rId4"/>
              </a:rPr>
              <a:t>https://github.com/Melody1745/Used_Car_Market_Analysis.git</a:t>
            </a:r>
            <a:endParaRPr sz="2100" u="sng">
              <a:solidFill>
                <a:srgbClr val="3C78D8"/>
              </a:solidFill>
            </a:endParaRPr>
          </a:p>
          <a:p>
            <a:pPr indent="0" lvl="0" marL="0" rtl="0" algn="l">
              <a:spcBef>
                <a:spcPts val="480"/>
              </a:spcBef>
              <a:spcAft>
                <a:spcPts val="0"/>
              </a:spcAft>
              <a:buSzPts val="2400"/>
              <a:buNone/>
            </a:pPr>
            <a:r>
              <a:t/>
            </a:r>
            <a:endParaRPr sz="2100" u="sng">
              <a:solidFill>
                <a:srgbClr val="3C78D8"/>
              </a:solidFill>
            </a:endParaRPr>
          </a:p>
          <a:p>
            <a:pPr indent="0" lvl="0" marL="0" rtl="0" algn="l">
              <a:spcBef>
                <a:spcPts val="480"/>
              </a:spcBef>
              <a:spcAft>
                <a:spcPts val="0"/>
              </a:spcAft>
              <a:buSzPts val="2400"/>
              <a:buNone/>
            </a:pPr>
            <a:r>
              <a:rPr lang="en-US"/>
              <a:t>Colab Link: </a:t>
            </a:r>
            <a:endParaRPr sz="2100" u="sng">
              <a:solidFill>
                <a:srgbClr val="3C78D8"/>
              </a:solidFill>
            </a:endParaRPr>
          </a:p>
          <a:p>
            <a:pPr indent="0" lvl="0" marL="0" rtl="0" algn="l">
              <a:spcBef>
                <a:spcPts val="480"/>
              </a:spcBef>
              <a:spcAft>
                <a:spcPts val="0"/>
              </a:spcAft>
              <a:buSzPts val="2400"/>
              <a:buNone/>
            </a:pPr>
            <a:r>
              <a:rPr lang="en-US" sz="2100" u="sng">
                <a:solidFill>
                  <a:schemeClr val="hlink"/>
                </a:solidFill>
                <a:hlinkClick r:id="rId5"/>
              </a:rPr>
              <a:t>https://drive.google.com/drive/folders/1itFGWLRWcPtWGKpcqWCopesh87L0HBUw?usp=sharing</a:t>
            </a:r>
            <a:endParaRPr sz="2100" u="sng">
              <a:solidFill>
                <a:srgbClr val="3C78D8"/>
              </a:solidFill>
            </a:endParaRPr>
          </a:p>
        </p:txBody>
      </p:sp>
      <p:sp>
        <p:nvSpPr>
          <p:cNvPr id="259" name="Google Shape;259;p9"/>
          <p:cNvSpPr txBox="1"/>
          <p:nvPr>
            <p:ph type="title"/>
          </p:nvPr>
        </p:nvSpPr>
        <p:spPr>
          <a:xfrm>
            <a:off x="688490" y="265356"/>
            <a:ext cx="7756263" cy="1054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3600"/>
              <a:buFont typeface="Tahoma"/>
              <a:buNone/>
            </a:pPr>
            <a:r>
              <a:rPr lang="en-US" sz="3600">
                <a:latin typeface="Tahoma"/>
                <a:ea typeface="Tahoma"/>
                <a:cs typeface="Tahoma"/>
                <a:sym typeface="Tahoma"/>
              </a:rPr>
              <a:t>CONCLUSION</a:t>
            </a:r>
            <a:endParaRPr sz="3600">
              <a:latin typeface="Tahoma"/>
              <a:ea typeface="Tahoma"/>
              <a:cs typeface="Tahoma"/>
              <a:sym typeface="Tahoma"/>
            </a:endParaRPr>
          </a:p>
        </p:txBody>
      </p:sp>
      <p:sp>
        <p:nvSpPr>
          <p:cNvPr id="260" name="Google Shape;260;p9"/>
          <p:cNvSpPr txBox="1"/>
          <p:nvPr>
            <p:ph idx="4294967295" type="sldNum"/>
          </p:nvPr>
        </p:nvSpPr>
        <p:spPr>
          <a:xfrm>
            <a:off x="7010400" y="6161088"/>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03d0786107_0_4"/>
          <p:cNvSpPr txBox="1"/>
          <p:nvPr/>
        </p:nvSpPr>
        <p:spPr>
          <a:xfrm>
            <a:off x="3167850" y="1975625"/>
            <a:ext cx="4008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accent2"/>
                </a:solidFill>
              </a:rPr>
              <a:t>Thank You</a:t>
            </a:r>
            <a:endParaRPr b="1" sz="4000">
              <a:solidFill>
                <a:schemeClr val="accent2"/>
              </a:solidFill>
            </a:endParaRPr>
          </a:p>
          <a:p>
            <a:pPr indent="0" lvl="0" marL="0" rtl="0" algn="l">
              <a:spcBef>
                <a:spcPts val="0"/>
              </a:spcBef>
              <a:spcAft>
                <a:spcPts val="0"/>
              </a:spcAft>
              <a:buNone/>
            </a:pPr>
            <a:r>
              <a:rPr b="1" lang="en-US" sz="4000">
                <a:solidFill>
                  <a:schemeClr val="accent2"/>
                </a:solidFill>
              </a:rPr>
              <a:t>        &amp;</a:t>
            </a:r>
            <a:endParaRPr b="1" sz="4000">
              <a:solidFill>
                <a:schemeClr val="accent2"/>
              </a:solidFill>
            </a:endParaRPr>
          </a:p>
          <a:p>
            <a:pPr indent="0" lvl="0" marL="0" rtl="0" algn="l">
              <a:spcBef>
                <a:spcPts val="0"/>
              </a:spcBef>
              <a:spcAft>
                <a:spcPts val="0"/>
              </a:spcAft>
              <a:buNone/>
            </a:pPr>
            <a:r>
              <a:rPr b="1" lang="en-US" sz="4000">
                <a:solidFill>
                  <a:schemeClr val="accent2"/>
                </a:solidFill>
              </a:rPr>
              <a:t>Questions？</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ph idx="1" type="body"/>
          </p:nvPr>
        </p:nvSpPr>
        <p:spPr>
          <a:xfrm>
            <a:off x="699247" y="1219208"/>
            <a:ext cx="7745400" cy="37992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Clr>
                <a:srgbClr val="262626"/>
              </a:buClr>
              <a:buSzPts val="2400"/>
              <a:buChar char="❏"/>
            </a:pPr>
            <a:r>
              <a:rPr lang="en-US">
                <a:solidFill>
                  <a:srgbClr val="262626"/>
                </a:solidFill>
              </a:rPr>
              <a:t>C</a:t>
            </a:r>
            <a:r>
              <a:rPr lang="en-US">
                <a:solidFill>
                  <a:srgbClr val="262626"/>
                </a:solidFill>
              </a:rPr>
              <a:t>reate a method to determine whether the price of a used car is appropriate</a:t>
            </a:r>
            <a:endParaRPr>
              <a:solidFill>
                <a:srgbClr val="262626"/>
              </a:solidFill>
            </a:endParaRPr>
          </a:p>
          <a:p>
            <a:pPr indent="0" lvl="0" marL="0" rtl="0" algn="l">
              <a:lnSpc>
                <a:spcPct val="90000"/>
              </a:lnSpc>
              <a:spcBef>
                <a:spcPts val="0"/>
              </a:spcBef>
              <a:spcAft>
                <a:spcPts val="0"/>
              </a:spcAft>
              <a:buNone/>
            </a:pPr>
            <a:r>
              <a:t/>
            </a:r>
            <a:endParaRPr>
              <a:solidFill>
                <a:srgbClr val="262626"/>
              </a:solidFill>
            </a:endParaRPr>
          </a:p>
          <a:p>
            <a:pPr indent="0" lvl="0" marL="0" rtl="0" algn="l">
              <a:lnSpc>
                <a:spcPct val="90000"/>
              </a:lnSpc>
              <a:spcBef>
                <a:spcPts val="0"/>
              </a:spcBef>
              <a:spcAft>
                <a:spcPts val="0"/>
              </a:spcAft>
              <a:buNone/>
            </a:pPr>
            <a:r>
              <a:t/>
            </a:r>
            <a:endParaRPr>
              <a:solidFill>
                <a:srgbClr val="262626"/>
              </a:solidFill>
            </a:endParaRPr>
          </a:p>
          <a:p>
            <a:pPr indent="0" lvl="0" marL="457200" rtl="0" algn="l">
              <a:lnSpc>
                <a:spcPct val="90000"/>
              </a:lnSpc>
              <a:spcBef>
                <a:spcPts val="0"/>
              </a:spcBef>
              <a:spcAft>
                <a:spcPts val="0"/>
              </a:spcAft>
              <a:buNone/>
            </a:pPr>
            <a:r>
              <a:t/>
            </a:r>
            <a:endParaRPr>
              <a:solidFill>
                <a:srgbClr val="262626"/>
              </a:solidFill>
            </a:endParaRPr>
          </a:p>
          <a:p>
            <a:pPr indent="-381000" lvl="0" marL="457200" rtl="0" algn="l">
              <a:lnSpc>
                <a:spcPct val="90000"/>
              </a:lnSpc>
              <a:spcBef>
                <a:spcPts val="0"/>
              </a:spcBef>
              <a:spcAft>
                <a:spcPts val="0"/>
              </a:spcAft>
              <a:buClr>
                <a:srgbClr val="262626"/>
              </a:buClr>
              <a:buSzPts val="2400"/>
              <a:buChar char="❏"/>
            </a:pPr>
            <a:r>
              <a:rPr lang="en-US">
                <a:solidFill>
                  <a:srgbClr val="262626"/>
                </a:solidFill>
              </a:rPr>
              <a:t>Cleaning Data sets for 2020 and 2021</a:t>
            </a:r>
            <a:endParaRPr>
              <a:solidFill>
                <a:srgbClr val="262626"/>
              </a:solidFill>
            </a:endParaRPr>
          </a:p>
          <a:p>
            <a:pPr indent="0" lvl="0" marL="457200" rtl="0" algn="l">
              <a:lnSpc>
                <a:spcPct val="90000"/>
              </a:lnSpc>
              <a:spcBef>
                <a:spcPts val="0"/>
              </a:spcBef>
              <a:spcAft>
                <a:spcPts val="0"/>
              </a:spcAft>
              <a:buNone/>
            </a:pPr>
            <a:r>
              <a:t/>
            </a:r>
            <a:endParaRPr>
              <a:solidFill>
                <a:srgbClr val="262626"/>
              </a:solidFill>
            </a:endParaRPr>
          </a:p>
          <a:p>
            <a:pPr indent="-349250" lvl="0" marL="1371600" rtl="0" algn="l">
              <a:lnSpc>
                <a:spcPct val="90000"/>
              </a:lnSpc>
              <a:spcBef>
                <a:spcPts val="0"/>
              </a:spcBef>
              <a:spcAft>
                <a:spcPts val="0"/>
              </a:spcAft>
              <a:buClr>
                <a:srgbClr val="262626"/>
              </a:buClr>
              <a:buSzPts val="1900"/>
              <a:buChar char="❏"/>
            </a:pPr>
            <a:r>
              <a:rPr lang="en-US" sz="1900">
                <a:solidFill>
                  <a:srgbClr val="262626"/>
                </a:solidFill>
              </a:rPr>
              <a:t>Remove unnecessary features</a:t>
            </a:r>
            <a:endParaRPr sz="1900">
              <a:solidFill>
                <a:srgbClr val="262626"/>
              </a:solidFill>
            </a:endParaRPr>
          </a:p>
          <a:p>
            <a:pPr indent="-349250" lvl="0" marL="1371600" rtl="0" algn="l">
              <a:lnSpc>
                <a:spcPct val="90000"/>
              </a:lnSpc>
              <a:spcBef>
                <a:spcPts val="0"/>
              </a:spcBef>
              <a:spcAft>
                <a:spcPts val="0"/>
              </a:spcAft>
              <a:buClr>
                <a:srgbClr val="262626"/>
              </a:buClr>
              <a:buSzPts val="1900"/>
              <a:buChar char="❏"/>
            </a:pPr>
            <a:r>
              <a:rPr lang="en-US" sz="1900">
                <a:solidFill>
                  <a:srgbClr val="262626"/>
                </a:solidFill>
              </a:rPr>
              <a:t>Determine the target price and years(</a:t>
            </a:r>
            <a:r>
              <a:rPr lang="en-US" sz="1900">
                <a:solidFill>
                  <a:srgbClr val="262626"/>
                </a:solidFill>
                <a:latin typeface="Times New Roman"/>
                <a:ea typeface="Times New Roman"/>
                <a:cs typeface="Times New Roman"/>
                <a:sym typeface="Times New Roman"/>
              </a:rPr>
              <a:t>from $320 to $105,000)</a:t>
            </a:r>
            <a:endParaRPr sz="1900">
              <a:solidFill>
                <a:srgbClr val="262626"/>
              </a:solidFill>
            </a:endParaRPr>
          </a:p>
          <a:p>
            <a:pPr indent="-349250" lvl="0" marL="1371600" rtl="0" algn="l">
              <a:lnSpc>
                <a:spcPct val="90000"/>
              </a:lnSpc>
              <a:spcBef>
                <a:spcPts val="0"/>
              </a:spcBef>
              <a:spcAft>
                <a:spcPts val="0"/>
              </a:spcAft>
              <a:buClr>
                <a:srgbClr val="262626"/>
              </a:buClr>
              <a:buSzPts val="1900"/>
              <a:buChar char="❏"/>
            </a:pPr>
            <a:r>
              <a:rPr lang="en-US" sz="1900">
                <a:solidFill>
                  <a:srgbClr val="262626"/>
                </a:solidFill>
              </a:rPr>
              <a:t>Remove outliers (3-sigma rule)</a:t>
            </a:r>
            <a:endParaRPr sz="1900">
              <a:solidFill>
                <a:srgbClr val="262626"/>
              </a:solidFill>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560"/>
              </a:spcBef>
              <a:spcAft>
                <a:spcPts val="0"/>
              </a:spcAft>
              <a:buSzPts val="2800"/>
              <a:buFont typeface="Noto Sans Symbols"/>
              <a:buNone/>
            </a:pPr>
            <a:r>
              <a:rPr lang="en-US" sz="2800"/>
              <a:t>	</a:t>
            </a:r>
            <a:r>
              <a:rPr lang="en-US" sz="2800">
                <a:latin typeface="Times New Roman"/>
                <a:ea typeface="Times New Roman"/>
                <a:cs typeface="Times New Roman"/>
                <a:sym typeface="Times New Roman"/>
              </a:rPr>
              <a:t> </a:t>
            </a:r>
            <a:endParaRPr sz="2800"/>
          </a:p>
        </p:txBody>
      </p:sp>
      <p:sp>
        <p:nvSpPr>
          <p:cNvPr id="81" name="Google Shape;81;p4"/>
          <p:cNvSpPr txBox="1"/>
          <p:nvPr>
            <p:ph type="title"/>
          </p:nvPr>
        </p:nvSpPr>
        <p:spPr>
          <a:xfrm>
            <a:off x="688490" y="265356"/>
            <a:ext cx="7756263" cy="105425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480"/>
              </a:spcBef>
              <a:spcAft>
                <a:spcPts val="0"/>
              </a:spcAft>
              <a:buNone/>
            </a:pPr>
            <a:r>
              <a:rPr lang="en-US"/>
              <a:t>Introduction and Data Set</a:t>
            </a:r>
            <a:endParaRPr/>
          </a:p>
        </p:txBody>
      </p:sp>
      <p:sp>
        <p:nvSpPr>
          <p:cNvPr id="82" name="Google Shape;82;p4"/>
          <p:cNvSpPr txBox="1"/>
          <p:nvPr>
            <p:ph idx="4294967295"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cfc0d20100_3_6"/>
          <p:cNvSpPr txBox="1"/>
          <p:nvPr>
            <p:ph idx="1" type="body"/>
          </p:nvPr>
        </p:nvSpPr>
        <p:spPr>
          <a:xfrm>
            <a:off x="3122850" y="2709501"/>
            <a:ext cx="3699000" cy="17271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89" name="Google Shape;89;gcfc0d20100_3_6"/>
          <p:cNvSpPr txBox="1"/>
          <p:nvPr>
            <p:ph type="title"/>
          </p:nvPr>
        </p:nvSpPr>
        <p:spPr>
          <a:xfrm>
            <a:off x="688490" y="265356"/>
            <a:ext cx="7756200" cy="10542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sz="3600"/>
              <a:t>Cleaned 2020 data set</a:t>
            </a:r>
            <a:endParaRPr sz="3600"/>
          </a:p>
        </p:txBody>
      </p:sp>
      <p:pic>
        <p:nvPicPr>
          <p:cNvPr id="90" name="Google Shape;90;gcfc0d20100_3_6"/>
          <p:cNvPicPr preferRelativeResize="0"/>
          <p:nvPr/>
        </p:nvPicPr>
        <p:blipFill>
          <a:blip r:embed="rId3">
            <a:alphaModFix/>
          </a:blip>
          <a:stretch>
            <a:fillRect/>
          </a:stretch>
        </p:blipFill>
        <p:spPr>
          <a:xfrm>
            <a:off x="1837766" y="1319550"/>
            <a:ext cx="5690785" cy="3943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cfc0d20100_3_14"/>
          <p:cNvSpPr txBox="1"/>
          <p:nvPr>
            <p:ph idx="1" type="body"/>
          </p:nvPr>
        </p:nvSpPr>
        <p:spPr>
          <a:xfrm>
            <a:off x="4163774" y="4041328"/>
            <a:ext cx="2066700" cy="5664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97" name="Google Shape;97;gcfc0d20100_3_14"/>
          <p:cNvSpPr txBox="1"/>
          <p:nvPr>
            <p:ph type="title"/>
          </p:nvPr>
        </p:nvSpPr>
        <p:spPr>
          <a:xfrm>
            <a:off x="688490" y="265356"/>
            <a:ext cx="7756200" cy="10542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Cleaned 2021 data set</a:t>
            </a:r>
            <a:endParaRPr sz="3600"/>
          </a:p>
          <a:p>
            <a:pPr indent="0" lvl="0" marL="0" rtl="0" algn="l">
              <a:spcBef>
                <a:spcPts val="0"/>
              </a:spcBef>
              <a:spcAft>
                <a:spcPts val="0"/>
              </a:spcAft>
              <a:buNone/>
            </a:pPr>
            <a:r>
              <a:t/>
            </a:r>
            <a:endParaRPr/>
          </a:p>
        </p:txBody>
      </p:sp>
      <p:pic>
        <p:nvPicPr>
          <p:cNvPr id="98" name="Google Shape;98;gcfc0d20100_3_14"/>
          <p:cNvPicPr preferRelativeResize="0"/>
          <p:nvPr/>
        </p:nvPicPr>
        <p:blipFill>
          <a:blip r:embed="rId3">
            <a:alphaModFix/>
          </a:blip>
          <a:stretch>
            <a:fillRect/>
          </a:stretch>
        </p:blipFill>
        <p:spPr>
          <a:xfrm>
            <a:off x="1764950" y="1224650"/>
            <a:ext cx="5705376" cy="408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type="title"/>
          </p:nvPr>
        </p:nvSpPr>
        <p:spPr>
          <a:xfrm>
            <a:off x="688490" y="265356"/>
            <a:ext cx="7756263" cy="1054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3600"/>
              <a:buFont typeface="Tahoma"/>
              <a:buNone/>
            </a:pPr>
            <a:r>
              <a:rPr lang="en-US" sz="3600">
                <a:latin typeface="Tahoma"/>
                <a:ea typeface="Tahoma"/>
                <a:cs typeface="Tahoma"/>
                <a:sym typeface="Tahoma"/>
              </a:rPr>
              <a:t>Exploratory Data Analysis</a:t>
            </a:r>
            <a:endParaRPr/>
          </a:p>
        </p:txBody>
      </p:sp>
      <p:sp>
        <p:nvSpPr>
          <p:cNvPr id="106" name="Google Shape;106;p5"/>
          <p:cNvSpPr txBox="1"/>
          <p:nvPr>
            <p:ph idx="4294967295" type="sldNum"/>
          </p:nvPr>
        </p:nvSpPr>
        <p:spPr>
          <a:xfrm>
            <a:off x="7010400" y="6248400"/>
            <a:ext cx="21336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7" name="Google Shape;107;p5"/>
          <p:cNvPicPr preferRelativeResize="0"/>
          <p:nvPr/>
        </p:nvPicPr>
        <p:blipFill>
          <a:blip r:embed="rId3">
            <a:alphaModFix/>
          </a:blip>
          <a:stretch>
            <a:fillRect/>
          </a:stretch>
        </p:blipFill>
        <p:spPr>
          <a:xfrm>
            <a:off x="688488" y="917611"/>
            <a:ext cx="7159926" cy="4555275"/>
          </a:xfrm>
          <a:prstGeom prst="rect">
            <a:avLst/>
          </a:prstGeom>
          <a:noFill/>
          <a:ln>
            <a:noFill/>
          </a:ln>
        </p:spPr>
      </p:pic>
      <p:sp>
        <p:nvSpPr>
          <p:cNvPr id="108" name="Google Shape;108;p5"/>
          <p:cNvSpPr txBox="1"/>
          <p:nvPr/>
        </p:nvSpPr>
        <p:spPr>
          <a:xfrm>
            <a:off x="3619500" y="1581150"/>
            <a:ext cx="3738000" cy="18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600">
                <a:solidFill>
                  <a:srgbClr val="3F3F3F"/>
                </a:solidFill>
                <a:latin typeface="Tahoma"/>
                <a:ea typeface="Tahoma"/>
                <a:cs typeface="Tahoma"/>
                <a:sym typeface="Tahoma"/>
              </a:rPr>
              <a:t>Top Five Popular Brand in 2021</a:t>
            </a:r>
            <a:endParaRPr b="1" sz="1600">
              <a:solidFill>
                <a:srgbClr val="3F3F3F"/>
              </a:solidFill>
              <a:latin typeface="Tahoma"/>
              <a:ea typeface="Tahoma"/>
              <a:cs typeface="Tahoma"/>
              <a:sym typeface="Tahoma"/>
            </a:endParaRPr>
          </a:p>
          <a:p>
            <a:pPr indent="-317500" lvl="0" marL="457200" rtl="0" algn="l">
              <a:lnSpc>
                <a:spcPct val="115000"/>
              </a:lnSpc>
              <a:spcBef>
                <a:spcPts val="0"/>
              </a:spcBef>
              <a:spcAft>
                <a:spcPts val="0"/>
              </a:spcAft>
              <a:buSzPts val="1400"/>
              <a:buAutoNum type="arabicPeriod"/>
            </a:pPr>
            <a:r>
              <a:rPr lang="en-US" sz="1600">
                <a:solidFill>
                  <a:srgbClr val="3F3F3F"/>
                </a:solidFill>
                <a:latin typeface="Tahoma"/>
                <a:ea typeface="Tahoma"/>
                <a:cs typeface="Tahoma"/>
                <a:sym typeface="Tahoma"/>
              </a:rPr>
              <a:t>Ford</a:t>
            </a:r>
            <a:endParaRPr sz="1600">
              <a:solidFill>
                <a:srgbClr val="3F3F3F"/>
              </a:solidFill>
              <a:latin typeface="Tahoma"/>
              <a:ea typeface="Tahoma"/>
              <a:cs typeface="Tahoma"/>
              <a:sym typeface="Tahoma"/>
            </a:endParaRPr>
          </a:p>
          <a:p>
            <a:pPr indent="-317500" lvl="0" marL="457200" rtl="0" algn="l">
              <a:lnSpc>
                <a:spcPct val="115000"/>
              </a:lnSpc>
              <a:spcBef>
                <a:spcPts val="0"/>
              </a:spcBef>
              <a:spcAft>
                <a:spcPts val="0"/>
              </a:spcAft>
              <a:buSzPts val="1400"/>
              <a:buAutoNum type="arabicPeriod"/>
            </a:pPr>
            <a:r>
              <a:rPr lang="en-US" sz="1600">
                <a:solidFill>
                  <a:srgbClr val="3F3F3F"/>
                </a:solidFill>
                <a:latin typeface="Tahoma"/>
                <a:ea typeface="Tahoma"/>
                <a:cs typeface="Tahoma"/>
                <a:sym typeface="Tahoma"/>
              </a:rPr>
              <a:t>Chevrolet</a:t>
            </a:r>
            <a:endParaRPr sz="1600">
              <a:solidFill>
                <a:srgbClr val="3F3F3F"/>
              </a:solidFill>
              <a:latin typeface="Tahoma"/>
              <a:ea typeface="Tahoma"/>
              <a:cs typeface="Tahoma"/>
              <a:sym typeface="Tahoma"/>
            </a:endParaRPr>
          </a:p>
          <a:p>
            <a:pPr indent="-317500" lvl="0" marL="457200" rtl="0" algn="l">
              <a:lnSpc>
                <a:spcPct val="115000"/>
              </a:lnSpc>
              <a:spcBef>
                <a:spcPts val="0"/>
              </a:spcBef>
              <a:spcAft>
                <a:spcPts val="0"/>
              </a:spcAft>
              <a:buSzPts val="1400"/>
              <a:buAutoNum type="arabicPeriod"/>
            </a:pPr>
            <a:r>
              <a:rPr lang="en-US" sz="1600">
                <a:solidFill>
                  <a:srgbClr val="3F3F3F"/>
                </a:solidFill>
                <a:latin typeface="Tahoma"/>
                <a:ea typeface="Tahoma"/>
                <a:cs typeface="Tahoma"/>
                <a:sym typeface="Tahoma"/>
              </a:rPr>
              <a:t>Toyota</a:t>
            </a:r>
            <a:endParaRPr sz="1600">
              <a:solidFill>
                <a:srgbClr val="3F3F3F"/>
              </a:solidFill>
              <a:latin typeface="Tahoma"/>
              <a:ea typeface="Tahoma"/>
              <a:cs typeface="Tahoma"/>
              <a:sym typeface="Tahoma"/>
            </a:endParaRPr>
          </a:p>
          <a:p>
            <a:pPr indent="-317500" lvl="0" marL="457200" rtl="0" algn="l">
              <a:lnSpc>
                <a:spcPct val="115000"/>
              </a:lnSpc>
              <a:spcBef>
                <a:spcPts val="0"/>
              </a:spcBef>
              <a:spcAft>
                <a:spcPts val="0"/>
              </a:spcAft>
              <a:buSzPts val="1400"/>
              <a:buAutoNum type="arabicPeriod"/>
            </a:pPr>
            <a:r>
              <a:rPr lang="en-US" sz="1600">
                <a:solidFill>
                  <a:srgbClr val="3F3F3F"/>
                </a:solidFill>
                <a:latin typeface="Tahoma"/>
                <a:ea typeface="Tahoma"/>
                <a:cs typeface="Tahoma"/>
                <a:sym typeface="Tahoma"/>
              </a:rPr>
              <a:t>Nissan</a:t>
            </a:r>
            <a:endParaRPr sz="1600">
              <a:solidFill>
                <a:srgbClr val="3F3F3F"/>
              </a:solidFill>
              <a:latin typeface="Tahoma"/>
              <a:ea typeface="Tahoma"/>
              <a:cs typeface="Tahoma"/>
              <a:sym typeface="Tahoma"/>
            </a:endParaRPr>
          </a:p>
          <a:p>
            <a:pPr indent="-317500" lvl="0" marL="457200" rtl="0" algn="l">
              <a:lnSpc>
                <a:spcPct val="115000"/>
              </a:lnSpc>
              <a:spcBef>
                <a:spcPts val="0"/>
              </a:spcBef>
              <a:spcAft>
                <a:spcPts val="0"/>
              </a:spcAft>
              <a:buSzPts val="1400"/>
              <a:buAutoNum type="arabicPeriod"/>
            </a:pPr>
            <a:r>
              <a:rPr lang="en-US" sz="1600">
                <a:solidFill>
                  <a:srgbClr val="3F3F3F"/>
                </a:solidFill>
                <a:latin typeface="Tahoma"/>
                <a:ea typeface="Tahoma"/>
                <a:cs typeface="Tahoma"/>
                <a:sym typeface="Tahoma"/>
              </a:rPr>
              <a:t>Honda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g105eb84d34b_0_9"/>
          <p:cNvPicPr preferRelativeResize="0"/>
          <p:nvPr/>
        </p:nvPicPr>
        <p:blipFill>
          <a:blip r:embed="rId3">
            <a:alphaModFix/>
          </a:blip>
          <a:stretch>
            <a:fillRect/>
          </a:stretch>
        </p:blipFill>
        <p:spPr>
          <a:xfrm>
            <a:off x="119013" y="0"/>
            <a:ext cx="8791573" cy="5603376"/>
          </a:xfrm>
          <a:prstGeom prst="rect">
            <a:avLst/>
          </a:prstGeom>
          <a:noFill/>
          <a:ln>
            <a:noFill/>
          </a:ln>
        </p:spPr>
      </p:pic>
      <p:sp>
        <p:nvSpPr>
          <p:cNvPr id="115" name="Google Shape;115;g105eb84d34b_0_9"/>
          <p:cNvSpPr/>
          <p:nvPr/>
        </p:nvSpPr>
        <p:spPr>
          <a:xfrm>
            <a:off x="4961875" y="3817675"/>
            <a:ext cx="216900" cy="7431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05eb84d34b_0_9"/>
          <p:cNvSpPr/>
          <p:nvPr/>
        </p:nvSpPr>
        <p:spPr>
          <a:xfrm>
            <a:off x="2093775" y="4061700"/>
            <a:ext cx="216900" cy="570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05eb84d34b_0_9"/>
          <p:cNvSpPr/>
          <p:nvPr/>
        </p:nvSpPr>
        <p:spPr>
          <a:xfrm>
            <a:off x="6584425" y="3633300"/>
            <a:ext cx="216900" cy="8796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05eb84d34b_0_9"/>
          <p:cNvSpPr/>
          <p:nvPr/>
        </p:nvSpPr>
        <p:spPr>
          <a:xfrm>
            <a:off x="6178275" y="3720050"/>
            <a:ext cx="216900" cy="8151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05eb84d34b_0_9"/>
          <p:cNvSpPr/>
          <p:nvPr/>
        </p:nvSpPr>
        <p:spPr>
          <a:xfrm>
            <a:off x="4339100" y="3974950"/>
            <a:ext cx="216900" cy="6183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g105eb84d34b_0_46"/>
          <p:cNvPicPr preferRelativeResize="0"/>
          <p:nvPr/>
        </p:nvPicPr>
        <p:blipFill>
          <a:blip r:embed="rId3">
            <a:alphaModFix/>
          </a:blip>
          <a:stretch>
            <a:fillRect/>
          </a:stretch>
        </p:blipFill>
        <p:spPr>
          <a:xfrm>
            <a:off x="0" y="419100"/>
            <a:ext cx="8991599" cy="4778301"/>
          </a:xfrm>
          <a:prstGeom prst="rect">
            <a:avLst/>
          </a:prstGeom>
          <a:noFill/>
          <a:ln>
            <a:noFill/>
          </a:ln>
        </p:spPr>
      </p:pic>
      <p:sp>
        <p:nvSpPr>
          <p:cNvPr id="126" name="Google Shape;126;g105eb84d34b_0_46"/>
          <p:cNvSpPr txBox="1"/>
          <p:nvPr/>
        </p:nvSpPr>
        <p:spPr>
          <a:xfrm>
            <a:off x="2771775" y="0"/>
            <a:ext cx="4276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3F3F3F"/>
                </a:solidFill>
                <a:latin typeface="Tahoma"/>
                <a:ea typeface="Tahoma"/>
                <a:cs typeface="Tahoma"/>
                <a:sym typeface="Tahoma"/>
              </a:rPr>
              <a:t>Scatter plot for price and odometer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g105eb84d34b_0_57"/>
          <p:cNvPicPr preferRelativeResize="0"/>
          <p:nvPr/>
        </p:nvPicPr>
        <p:blipFill>
          <a:blip r:embed="rId3">
            <a:alphaModFix/>
          </a:blip>
          <a:stretch>
            <a:fillRect/>
          </a:stretch>
        </p:blipFill>
        <p:spPr>
          <a:xfrm>
            <a:off x="0" y="431100"/>
            <a:ext cx="9143999" cy="2691254"/>
          </a:xfrm>
          <a:prstGeom prst="rect">
            <a:avLst/>
          </a:prstGeom>
          <a:noFill/>
          <a:ln>
            <a:noFill/>
          </a:ln>
        </p:spPr>
      </p:pic>
      <p:sp>
        <p:nvSpPr>
          <p:cNvPr id="133" name="Google Shape;133;g105eb84d34b_0_57"/>
          <p:cNvSpPr txBox="1"/>
          <p:nvPr/>
        </p:nvSpPr>
        <p:spPr>
          <a:xfrm>
            <a:off x="2076450" y="0"/>
            <a:ext cx="5810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3F3F3F"/>
                </a:solidFill>
                <a:latin typeface="Tahoma"/>
                <a:ea typeface="Tahoma"/>
                <a:cs typeface="Tahoma"/>
                <a:sym typeface="Tahoma"/>
              </a:rPr>
              <a:t>The proportion of values in each </a:t>
            </a:r>
            <a:r>
              <a:rPr b="1" lang="en-US" sz="1600">
                <a:solidFill>
                  <a:srgbClr val="3F3F3F"/>
                </a:solidFill>
                <a:latin typeface="Tahoma"/>
                <a:ea typeface="Tahoma"/>
                <a:cs typeface="Tahoma"/>
                <a:sym typeface="Tahoma"/>
              </a:rPr>
              <a:t>category</a:t>
            </a:r>
            <a:r>
              <a:rPr b="1" lang="en-US" sz="1600">
                <a:solidFill>
                  <a:srgbClr val="3F3F3F"/>
                </a:solidFill>
                <a:latin typeface="Tahoma"/>
                <a:ea typeface="Tahoma"/>
                <a:cs typeface="Tahoma"/>
                <a:sym typeface="Tahoma"/>
              </a:rPr>
              <a:t> features</a:t>
            </a:r>
            <a:endParaRPr sz="1600"/>
          </a:p>
        </p:txBody>
      </p:sp>
      <p:pic>
        <p:nvPicPr>
          <p:cNvPr id="134" name="Google Shape;134;g105eb84d34b_0_57"/>
          <p:cNvPicPr preferRelativeResize="0"/>
          <p:nvPr/>
        </p:nvPicPr>
        <p:blipFill>
          <a:blip r:embed="rId4">
            <a:alphaModFix/>
          </a:blip>
          <a:stretch>
            <a:fillRect/>
          </a:stretch>
        </p:blipFill>
        <p:spPr>
          <a:xfrm>
            <a:off x="0" y="2914650"/>
            <a:ext cx="9018095" cy="269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W Genera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2016-12-04T02:31:21Z</dcterms:created>
  <dc:creator>Natalia Romanova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83963FC6-7729-4CD5-86AE-F1CAD2D19C9A</vt:lpwstr>
  </property>
  <property fmtid="{D5CDD505-2E9C-101B-9397-08002B2CF9AE}" pid="3" name="ArticulatePath">
    <vt:lpwstr>GW_Template_Final_Paper_Presentation</vt:lpwstr>
  </property>
</Properties>
</file>