
<file path=[Content_Types].xml><?xml version="1.0" encoding="utf-8"?>
<Types xmlns="http://schemas.openxmlformats.org/package/2006/content-types">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56" d="100"/>
          <a:sy n="56" d="100"/>
        </p:scale>
        <p:origin x="0" y="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7" name="文本框"/>
          <p:cNvSpPr>
            <a:spLocks noGrp="1"/>
          </p:cNvSpPr>
          <p:nvPr>
            <p:ph type="ctrTitle"/>
          </p:nvPr>
        </p:nvSpPr>
        <p:spPr>
          <a:xfrm>
            <a:off x="1524000" y="1122363"/>
            <a:ext cx="9144000" cy="23876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charset="0"/>
                <a:ea typeface="等线 Light" charset="0"/>
                <a:cs typeface="Lucida Sans"/>
              </a:rPr>
              <a:t>Click to edit Master title style</a:t>
            </a:r>
            <a:endParaRPr lang="zh-CN" altLang="en-US" sz="6000" b="0" i="0" u="none" strike="noStrike" kern="1200" cap="none" spc="0" baseline="0">
              <a:solidFill>
                <a:schemeClr val="tx1"/>
              </a:solidFill>
              <a:latin typeface="Calibri Light" charset="0"/>
              <a:ea typeface="等线 Light" charset="0"/>
              <a:cs typeface="Lucida Sans"/>
            </a:endParaRPr>
          </a:p>
        </p:txBody>
      </p:sp>
      <p:sp>
        <p:nvSpPr>
          <p:cNvPr id="8" name="文本框"/>
          <p:cNvSpPr>
            <a:spLocks noGrp="1"/>
          </p:cNvSpPr>
          <p:nvPr>
            <p:ph type="subTitle" idx="1"/>
          </p:nvPr>
        </p:nvSpPr>
        <p:spPr>
          <a:xfrm>
            <a:off x="1524000" y="3602038"/>
            <a:ext cx="9144000" cy="16557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charset="0"/>
                <a:ea typeface="等线" charset="0"/>
                <a:cs typeface="Lucida Sans"/>
              </a:rPr>
              <a:t>Click to edit Master subtitle style</a:t>
            </a:r>
            <a:endParaRPr lang="zh-CN" altLang="en-US" sz="2400" b="0" i="0" u="none" strike="noStrike" kern="1200" cap="none" spc="0" baseline="0">
              <a:solidFill>
                <a:schemeClr val="tx1"/>
              </a:solidFill>
              <a:latin typeface="Calibri" charset="0"/>
              <a:ea typeface="等线" charset="0"/>
              <a:cs typeface="Lucida Sans"/>
            </a:endParaRPr>
          </a:p>
        </p:txBody>
      </p:sp>
      <p:sp>
        <p:nvSpPr>
          <p:cNvPr id="9"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Calibri" charset="0"/>
              <a:ea typeface="等线" charset="0"/>
              <a:cs typeface="Calibri" charset="0"/>
            </a:endParaRPr>
          </a:p>
        </p:txBody>
      </p:sp>
      <p:sp>
        <p:nvSpPr>
          <p:cNvPr id="10"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charset="0"/>
              <a:ea typeface="等线" charset="0"/>
              <a:cs typeface="Calibri" charset="0"/>
            </a:endParaRPr>
          </a:p>
        </p:txBody>
      </p:sp>
      <p:sp>
        <p:nvSpPr>
          <p:cNvPr id="11"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t>‹#›</a:t>
            </a:fld>
            <a:endParaRPr lang="zh-CN" altLang="en-US" sz="1200" b="0" i="0" u="none" strike="noStrike" kern="1200" cap="none" spc="0" baseline="0">
              <a:solidFill>
                <a:srgbClr val="898989"/>
              </a:solidFill>
              <a:latin typeface="Calibri" charset="0"/>
              <a:ea typeface="等线" charset="0"/>
              <a:cs typeface="Calibri" charset="0"/>
            </a:endParaRPr>
          </a:p>
        </p:txBody>
      </p:sp>
    </p:spTree>
    <p:extLst>
      <p:ext uri="{BB962C8B-B14F-4D97-AF65-F5344CB8AC3E}">
        <p14:creationId xmlns:p14="http://schemas.microsoft.com/office/powerpoint/2010/main" val="346054422"/>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2024/12/7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07544330"/>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2024/12/7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5205528"/>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2024/12/7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12158728"/>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2024/12/7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14346702"/>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2024/12/7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7257369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2024/12/7</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44641413"/>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2024/12/7</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63068026"/>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2024/12/7</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61966548"/>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2024/12/7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94466729"/>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2024/12/7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96079410"/>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8382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898989"/>
                </a:solidFill>
                <a:latin typeface="Calibri" charset="0"/>
                <a:ea typeface="等线" charset="0"/>
                <a:cs typeface="Calibri" charset="0"/>
              </a:rPr>
              <a:t>12/7/2024</a:t>
            </a:fld>
            <a:endParaRPr lang="zh-CN" altLang="en-US" sz="1200">
              <a:solidFill>
                <a:srgbClr val="898989"/>
              </a:solidFill>
              <a:latin typeface="Calibri" charset="0"/>
              <a:ea typeface="等线" charset="0"/>
              <a:cs typeface="Calibri" charset="0"/>
            </a:endParaRPr>
          </a:p>
        </p:txBody>
      </p:sp>
      <p:sp>
        <p:nvSpPr>
          <p:cNvPr id="5" name="文本框"/>
          <p:cNvSpPr>
            <a:spLocks noGrp="1"/>
          </p:cNvSpPr>
          <p:nvPr>
            <p:ph type="ftr" idx="3"/>
          </p:nvPr>
        </p:nvSpPr>
        <p:spPr>
          <a:xfrm>
            <a:off x="4038600" y="6356349"/>
            <a:ext cx="4114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等线" charset="0"/>
              <a:cs typeface="Calibri" charset="0"/>
            </a:endParaRPr>
          </a:p>
        </p:txBody>
      </p:sp>
      <p:sp>
        <p:nvSpPr>
          <p:cNvPr id="6" name="文本框"/>
          <p:cNvSpPr>
            <a:spLocks noGrp="1"/>
          </p:cNvSpPr>
          <p:nvPr>
            <p:ph type="sldNum" idx="4"/>
          </p:nvPr>
        </p:nvSpPr>
        <p:spPr>
          <a:xfrm>
            <a:off x="86106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t>‹#›</a:t>
            </a:fld>
            <a:endParaRPr lang="zh-CN" altLang="en-US" sz="1200">
              <a:solidFill>
                <a:srgbClr val="898989"/>
              </a:solidFill>
              <a:latin typeface="Calibri" charset="0"/>
              <a:ea typeface="等线" charset="0"/>
              <a:cs typeface="Calibri" charset="0"/>
            </a:endParaRPr>
          </a:p>
        </p:txBody>
      </p:sp>
    </p:spTree>
    <p:extLst>
      <p:ext uri="{BB962C8B-B14F-4D97-AF65-F5344CB8AC3E}">
        <p14:creationId xmlns:p14="http://schemas.microsoft.com/office/powerpoint/2010/main" val="60914128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ll/>
  </p:transition>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charset="0"/>
          <a:ea typeface="等线 Light" charset="0"/>
          <a:cs typeface="Calibri Light"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charset="0"/>
          <a:ea typeface="等线" charset="0"/>
          <a:cs typeface="Calibri"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charset="0"/>
          <a:ea typeface="等线" charset="0"/>
          <a:cs typeface="Calibri"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charset="0"/>
          <a:ea typeface="等线" charset="0"/>
          <a:cs typeface="Calibri"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3.webp"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ctrTitle"/>
          </p:nvPr>
        </p:nvSpPr>
        <p:spPr>
          <a:xfrm>
            <a:off x="901459" y="2228135"/>
            <a:ext cx="9766541" cy="112383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3400" b="1" i="0" u="sng" strike="noStrike" kern="1200" cap="none" spc="0" baseline="0">
                <a:solidFill>
                  <a:srgbClr val="2B4C99"/>
                </a:solidFill>
                <a:latin typeface="Times NR MT Pro" charset="0"/>
                <a:ea typeface="Times NR MT Pro" charset="0"/>
                <a:cs typeface="Lucida Sans"/>
              </a:rPr>
              <a:t>Technical Seminar Topic:</a:t>
            </a:r>
          </a:p>
          <a:p>
            <a:pPr marL="0" indent="0" algn="ctr">
              <a:lnSpc>
                <a:spcPct val="90000"/>
              </a:lnSpc>
              <a:spcBef>
                <a:spcPts val="0"/>
              </a:spcBef>
              <a:spcAft>
                <a:spcPts val="0"/>
              </a:spcAft>
              <a:buNone/>
            </a:pPr>
            <a:r>
              <a:rPr lang="en-US" altLang="zh-CN" sz="3400" b="1" i="0" u="none" strike="noStrike" kern="1200" cap="none" spc="0" baseline="0">
                <a:solidFill>
                  <a:schemeClr val="tx1"/>
                </a:solidFill>
                <a:latin typeface="Times NR MT Pro" charset="0"/>
                <a:ea typeface="Times NR MT Pro" charset="0"/>
                <a:cs typeface="Lucida Sans"/>
              </a:rPr>
              <a:t>Introduction to Numpy and Pandas for Data Analysis</a:t>
            </a:r>
            <a:endParaRPr lang="zh-CN" altLang="en-US" sz="3400" b="1" i="0" u="none" strike="noStrike" kern="1200" cap="none" spc="0" baseline="0">
              <a:solidFill>
                <a:schemeClr val="tx1"/>
              </a:solidFill>
              <a:latin typeface="Times NR MT Pro" charset="0"/>
              <a:ea typeface="Times NR MT Pro" charset="0"/>
              <a:cs typeface="Lucida Sans"/>
            </a:endParaRPr>
          </a:p>
        </p:txBody>
      </p:sp>
      <p:sp>
        <p:nvSpPr>
          <p:cNvPr id="14" name="文本框"/>
          <p:cNvSpPr txBox="1">
            <a:spLocks/>
          </p:cNvSpPr>
          <p:nvPr/>
        </p:nvSpPr>
        <p:spPr>
          <a:xfrm>
            <a:off x="6276199" y="3818034"/>
            <a:ext cx="4558323" cy="77430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eaLnBrk="1" fontAlgn="auto" latinLnBrk="0" hangingPunct="1">
              <a:lnSpc>
                <a:spcPct val="90000"/>
              </a:lnSpc>
              <a:spcBef>
                <a:spcPts val="1000"/>
              </a:spcBef>
              <a:spcAft>
                <a:spcPts val="0"/>
              </a:spcAft>
              <a:buNone/>
            </a:pPr>
            <a:r>
              <a:rPr lang="en-US" altLang="zh-CN" sz="2400" b="1" i="0" u="sng" strike="noStrike" kern="1200" cap="none" spc="0" baseline="0">
                <a:solidFill>
                  <a:schemeClr val="tx1"/>
                </a:solidFill>
                <a:latin typeface="Times NR MT Pro" charset="0"/>
                <a:ea typeface="Times NR MT Pro" charset="0"/>
                <a:cs typeface="Calibri" charset="0"/>
              </a:rPr>
              <a:t>UNDER THE GUIDANCE OF :</a:t>
            </a:r>
          </a:p>
          <a:p>
            <a:pPr marL="0" indent="0" algn="ctr" eaLnBrk="1" fontAlgn="auto" latinLnBrk="0" hangingPunct="1">
              <a:lnSpc>
                <a:spcPct val="90000"/>
              </a:lnSpc>
              <a:spcBef>
                <a:spcPts val="1000"/>
              </a:spcBef>
              <a:spcAft>
                <a:spcPts val="0"/>
              </a:spcAft>
              <a:buNone/>
            </a:pPr>
            <a:r>
              <a:rPr lang="en-US" altLang="zh-CN" sz="2400" b="1" i="0" u="none" strike="noStrike" kern="1200" cap="none" spc="0" baseline="0">
                <a:solidFill>
                  <a:srgbClr val="2B4C99"/>
                </a:solidFill>
                <a:latin typeface="Times NR MT Pro" charset="0"/>
                <a:ea typeface="Times NR MT Pro" charset="0"/>
                <a:cs typeface="Calibri" charset="0"/>
              </a:rPr>
              <a:t>Mr. R. Venkatesh</a:t>
            </a:r>
            <a:endParaRPr lang="zh-CN" altLang="en-US" sz="2400" b="1" i="0" u="none" strike="noStrike" kern="1200" cap="none" spc="0" baseline="0">
              <a:solidFill>
                <a:srgbClr val="2B4C99"/>
              </a:solidFill>
              <a:latin typeface="Times NR MT Pro" charset="0"/>
              <a:ea typeface="Times NR MT Pro" charset="0"/>
              <a:cs typeface="Calibri" charset="0"/>
            </a:endParaRPr>
          </a:p>
        </p:txBody>
      </p:sp>
      <p:sp>
        <p:nvSpPr>
          <p:cNvPr id="71" name="文本框"/>
          <p:cNvSpPr txBox="1">
            <a:spLocks/>
          </p:cNvSpPr>
          <p:nvPr/>
        </p:nvSpPr>
        <p:spPr>
          <a:xfrm>
            <a:off x="646329" y="3795910"/>
            <a:ext cx="5018637" cy="9665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90000"/>
              </a:lnSpc>
              <a:spcBef>
                <a:spcPts val="1000"/>
              </a:spcBef>
              <a:spcAft>
                <a:spcPts val="0"/>
              </a:spcAft>
              <a:buNone/>
            </a:pPr>
            <a:r>
              <a:rPr lang="en-US" altLang="zh-CN" sz="2400" b="1" i="0" u="sng" strike="noStrike" kern="1200" cap="none" spc="0" baseline="0">
                <a:solidFill>
                  <a:schemeClr val="tx1"/>
                </a:solidFill>
                <a:latin typeface="Times NR MT Pro" charset="0"/>
                <a:ea typeface="Times NR MT Pro" charset="0"/>
                <a:cs typeface="Calibri" charset="0"/>
              </a:rPr>
              <a:t>PRESENTED BY:</a:t>
            </a:r>
          </a:p>
          <a:p>
            <a:pPr marL="0" indent="0" algn="ctr" eaLnBrk="1" fontAlgn="auto" latinLnBrk="0" hangingPunct="1">
              <a:lnSpc>
                <a:spcPct val="90000"/>
              </a:lnSpc>
              <a:spcBef>
                <a:spcPts val="1000"/>
              </a:spcBef>
              <a:spcAft>
                <a:spcPts val="0"/>
              </a:spcAft>
              <a:buNone/>
            </a:pPr>
            <a:r>
              <a:rPr lang="en-US" altLang="zh-CN" sz="2400" b="1" i="0" u="none" strike="noStrike" kern="1200" cap="none" spc="0" baseline="0">
                <a:solidFill>
                  <a:schemeClr val="tx1"/>
                </a:solidFill>
                <a:latin typeface="Times NR MT Pro" charset="0"/>
                <a:ea typeface="Times NR MT Pro" charset="0"/>
                <a:cs typeface="Calibri" charset="0"/>
              </a:rPr>
              <a:t>21</a:t>
            </a:r>
            <a:r>
              <a:rPr lang="en-US" altLang="zh-CN" sz="2400" b="1" i="0" u="none" strike="noStrike" kern="1200" cap="none" spc="0" baseline="0">
                <a:solidFill>
                  <a:srgbClr val="2B4C99"/>
                </a:solidFill>
                <a:latin typeface="Times NR MT Pro" charset="0"/>
                <a:ea typeface="Times NR MT Pro" charset="0"/>
                <a:cs typeface="Calibri" charset="0"/>
              </a:rPr>
              <a:t>Q91A66D1 - CHINNA PRAVEEN</a:t>
            </a:r>
            <a:endParaRPr lang="zh-CN" altLang="en-US" sz="2400" b="1" i="0" u="none" strike="noStrike" kern="1200" cap="none" spc="0" baseline="0">
              <a:solidFill>
                <a:srgbClr val="2B4C99"/>
              </a:solidFill>
              <a:latin typeface="Times NR MT Pro" charset="0"/>
              <a:ea typeface="Times NR MT Pro" charset="0"/>
              <a:cs typeface="Calibri" charset="0"/>
            </a:endParaRPr>
          </a:p>
        </p:txBody>
      </p:sp>
      <p:pic>
        <p:nvPicPr>
          <p:cNvPr id="74" name="图片"/>
          <p:cNvPicPr>
            <a:picLocks noChangeAspect="1"/>
          </p:cNvPicPr>
          <p:nvPr/>
        </p:nvPicPr>
        <p:blipFill>
          <a:blip r:embed="rId2" cstate="print"/>
          <a:stretch>
            <a:fillRect/>
          </a:stretch>
        </p:blipFill>
        <p:spPr>
          <a:xfrm>
            <a:off x="747701" y="228596"/>
            <a:ext cx="1633512" cy="1649945"/>
          </a:xfrm>
          <a:prstGeom prst="rect">
            <a:avLst/>
          </a:prstGeom>
          <a:noFill/>
          <a:ln w="12700" cap="flat" cmpd="sng">
            <a:noFill/>
            <a:prstDash val="solid"/>
            <a:miter/>
          </a:ln>
        </p:spPr>
      </p:pic>
      <p:pic>
        <p:nvPicPr>
          <p:cNvPr id="76" name="图片"/>
          <p:cNvPicPr>
            <a:picLocks noChangeAspect="1"/>
          </p:cNvPicPr>
          <p:nvPr/>
        </p:nvPicPr>
        <p:blipFill>
          <a:blip r:embed="rId3" cstate="print"/>
          <a:stretch>
            <a:fillRect/>
          </a:stretch>
        </p:blipFill>
        <p:spPr>
          <a:xfrm>
            <a:off x="2538373" y="414331"/>
            <a:ext cx="9059855" cy="1348107"/>
          </a:xfrm>
          <a:prstGeom prst="rect">
            <a:avLst/>
          </a:prstGeom>
          <a:noFill/>
          <a:ln w="12700" cap="flat" cmpd="sng">
            <a:noFill/>
            <a:prstDash val="solid"/>
            <a:miter/>
          </a:ln>
        </p:spPr>
      </p:pic>
    </p:spTree>
    <p:extLst>
      <p:ext uri="{BB962C8B-B14F-4D97-AF65-F5344CB8AC3E}">
        <p14:creationId xmlns:p14="http://schemas.microsoft.com/office/powerpoint/2010/main" val="1853620524"/>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文本框"/>
          <p:cNvSpPr>
            <a:spLocks noGrp="1"/>
          </p:cNvSpPr>
          <p:nvPr>
            <p:ph type="title"/>
          </p:nvPr>
        </p:nvSpPr>
        <p:spPr>
          <a:xfrm>
            <a:off x="838200" y="365124"/>
            <a:ext cx="10515600" cy="8084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r>
              <a:rPr lang="en-US" altLang="zh-CN" b="1">
                <a:latin typeface="Times NR MT Pro" charset="0"/>
                <a:ea typeface="Times NR MT Pro" charset="0"/>
              </a:rPr>
              <a:t>NumPy Array Indexing and Slicing</a:t>
            </a:r>
            <a:endParaRPr lang="zh-CN" altLang="en-US" b="1">
              <a:latin typeface="Times NR MT Pro" charset="0"/>
              <a:ea typeface="Times NR MT Pro" charset="0"/>
            </a:endParaRPr>
          </a:p>
        </p:txBody>
      </p:sp>
      <p:sp>
        <p:nvSpPr>
          <p:cNvPr id="38" name="文本框"/>
          <p:cNvSpPr>
            <a:spLocks noGrp="1"/>
          </p:cNvSpPr>
          <p:nvPr>
            <p:ph type="body" idx="1"/>
          </p:nvPr>
        </p:nvSpPr>
        <p:spPr>
          <a:xfrm>
            <a:off x="838200" y="1394710"/>
            <a:ext cx="10515600" cy="478225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3200">
                <a:latin typeface="Times NR MT Pro" charset="0"/>
                <a:ea typeface="Times NR MT Pro" charset="0"/>
              </a:rPr>
              <a:t>Access specific elements or slices of a NumPy array using indexing and slicing.</a:t>
            </a:r>
          </a:p>
          <a:p>
            <a:r>
              <a:rPr lang="en-US" altLang="zh-CN" sz="3200" b="1">
                <a:latin typeface="Times NR MT Pro" charset="0"/>
                <a:ea typeface="Times NR MT Pro" charset="0"/>
              </a:rPr>
              <a:t>Indexing: </a:t>
            </a:r>
            <a:r>
              <a:rPr lang="en-US" altLang="zh-CN" sz="3200">
                <a:latin typeface="Times NR MT Pro" charset="0"/>
                <a:ea typeface="Times NR MT Pro" charset="0"/>
              </a:rPr>
              <a:t>Access elements using indices (starts from 0). Example: arr[2] (accesses the third element).</a:t>
            </a:r>
          </a:p>
          <a:p>
            <a:r>
              <a:rPr lang="en-US" altLang="zh-CN" sz="3200" b="1">
                <a:latin typeface="Times NR MT Pro" charset="0"/>
                <a:ea typeface="Times NR MT Pro" charset="0"/>
              </a:rPr>
              <a:t>Slicing: </a:t>
            </a:r>
            <a:r>
              <a:rPr lang="en-US" altLang="zh-CN" sz="3200">
                <a:latin typeface="Times NR MT Pro" charset="0"/>
                <a:ea typeface="Times NR MT Pro" charset="0"/>
              </a:rPr>
              <a:t>Extract a subset of the array. Example: arr[1:3] (accesses elements at index 1 and 2).</a:t>
            </a:r>
            <a:endParaRPr lang="zh-CN" altLang="en-US" sz="3200">
              <a:latin typeface="Times NR MT Pro" charset="0"/>
              <a:ea typeface="Times NR MT Pro" charset="0"/>
            </a:endParaRPr>
          </a:p>
        </p:txBody>
      </p:sp>
    </p:spTree>
    <p:extLst>
      <p:ext uri="{BB962C8B-B14F-4D97-AF65-F5344CB8AC3E}">
        <p14:creationId xmlns:p14="http://schemas.microsoft.com/office/powerpoint/2010/main" val="213594545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文本框"/>
          <p:cNvSpPr>
            <a:spLocks noGrp="1"/>
          </p:cNvSpPr>
          <p:nvPr>
            <p:ph type="title"/>
          </p:nvPr>
        </p:nvSpPr>
        <p:spPr>
          <a:xfrm>
            <a:off x="838200" y="365124"/>
            <a:ext cx="10515600" cy="825481"/>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r>
              <a:rPr lang="en-US" altLang="zh-CN" b="1">
                <a:latin typeface="Times NR MT Pro" charset="0"/>
                <a:ea typeface="Times NR MT Pro" charset="0"/>
              </a:rPr>
              <a:t>NumPy Functions</a:t>
            </a:r>
            <a:endParaRPr lang="zh-CN" altLang="en-US" b="1">
              <a:latin typeface="Times NR MT Pro" charset="0"/>
              <a:ea typeface="Times NR MT Pro" charset="0"/>
            </a:endParaRPr>
          </a:p>
        </p:txBody>
      </p:sp>
      <p:sp>
        <p:nvSpPr>
          <p:cNvPr id="40" name="文本框"/>
          <p:cNvSpPr>
            <a:spLocks noGrp="1"/>
          </p:cNvSpPr>
          <p:nvPr>
            <p:ph type="body" idx="1"/>
          </p:nvPr>
        </p:nvSpPr>
        <p:spPr>
          <a:xfrm>
            <a:off x="493251" y="1360693"/>
            <a:ext cx="11242730" cy="481627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2900">
                <a:latin typeface="Times NR MT Pro" charset="0"/>
                <a:ea typeface="Times NR MT Pro" charset="0"/>
              </a:rPr>
              <a:t>Mathematical Functions: NumPy provides built-in functions for statistical calculations.</a:t>
            </a:r>
          </a:p>
          <a:p>
            <a:r>
              <a:rPr lang="en-US" altLang="zh-CN" sz="2900">
                <a:latin typeface="Times NR MT Pro" charset="0"/>
                <a:ea typeface="Times NR MT Pro" charset="0"/>
              </a:rPr>
              <a:t>Mean: np.mean(arr) (computes the average of elements).</a:t>
            </a:r>
          </a:p>
          <a:p>
            <a:r>
              <a:rPr lang="en-US" altLang="zh-CN" sz="2900">
                <a:latin typeface="Times NR MT Pro" charset="0"/>
                <a:ea typeface="Times NR MT Pro" charset="0"/>
              </a:rPr>
              <a:t>Median: np.median(arr) (computes the middle value).</a:t>
            </a:r>
          </a:p>
          <a:p>
            <a:r>
              <a:rPr lang="en-US" altLang="zh-CN" sz="2900">
                <a:latin typeface="Times NR MT Pro" charset="0"/>
                <a:ea typeface="Times NR MT Pro" charset="0"/>
              </a:rPr>
              <a:t>Standard Deviation: np.std(arr) (measures data spread).</a:t>
            </a:r>
          </a:p>
          <a:p>
            <a:r>
              <a:rPr lang="en-US" altLang="zh-CN" sz="2900">
                <a:latin typeface="Times NR MT Pro" charset="0"/>
                <a:ea typeface="Times NR MT Pro" charset="0"/>
              </a:rPr>
              <a:t>Random Functions: Generate random numbers or sample data.</a:t>
            </a:r>
          </a:p>
          <a:p>
            <a:pPr indent="0">
              <a:buNone/>
            </a:pPr>
            <a:r>
              <a:rPr lang="en-US" altLang="zh-CN" sz="2900">
                <a:latin typeface="Times NR MT Pro" charset="0"/>
                <a:ea typeface="Times NR MT Pro" charset="0"/>
              </a:rPr>
              <a:t>Example: np.random.rand(3) (generates 3 random numbers between 0 and 1).</a:t>
            </a:r>
            <a:endParaRPr lang="zh-CN" altLang="en-US" sz="2900">
              <a:latin typeface="Times NR MT Pro" charset="0"/>
              <a:ea typeface="Times NR MT Pro" charset="0"/>
            </a:endParaRPr>
          </a:p>
        </p:txBody>
      </p:sp>
    </p:spTree>
    <p:extLst>
      <p:ext uri="{BB962C8B-B14F-4D97-AF65-F5344CB8AC3E}">
        <p14:creationId xmlns:p14="http://schemas.microsoft.com/office/powerpoint/2010/main" val="199262737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文本框"/>
          <p:cNvSpPr>
            <a:spLocks noGrp="1"/>
          </p:cNvSpPr>
          <p:nvPr>
            <p:ph type="title"/>
          </p:nvPr>
        </p:nvSpPr>
        <p:spPr>
          <a:xfrm>
            <a:off x="838200" y="365124"/>
            <a:ext cx="10515600" cy="825481"/>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r>
              <a:rPr lang="en-US" altLang="zh-CN" b="1">
                <a:latin typeface="Times NR MT Pro" charset="0"/>
                <a:ea typeface="Times NR MT Pro" charset="0"/>
              </a:rPr>
              <a:t>Introduction to Pandas</a:t>
            </a:r>
            <a:endParaRPr lang="zh-CN" altLang="en-US" b="1">
              <a:latin typeface="Times NR MT Pro" charset="0"/>
              <a:ea typeface="Times NR MT Pro" charset="0"/>
            </a:endParaRPr>
          </a:p>
        </p:txBody>
      </p:sp>
      <p:sp>
        <p:nvSpPr>
          <p:cNvPr id="42" name="文本框"/>
          <p:cNvSpPr>
            <a:spLocks noGrp="1"/>
          </p:cNvSpPr>
          <p:nvPr>
            <p:ph type="body" idx="1"/>
          </p:nvPr>
        </p:nvSpPr>
        <p:spPr>
          <a:xfrm>
            <a:off x="816416" y="1258641"/>
            <a:ext cx="10664436" cy="48304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3200">
                <a:latin typeface="Times NR MT Pro" charset="0"/>
                <a:ea typeface="Times NR MT Pro" charset="0"/>
                <a:cs typeface="Droid Sans" charset="0"/>
              </a:rPr>
              <a:t>Pandas is a Python library providing Series and DataFrame objects for data manipulation.</a:t>
            </a:r>
          </a:p>
          <a:p>
            <a:r>
              <a:rPr lang="en-US" altLang="zh-CN" sz="3200">
                <a:latin typeface="Times NR MT Pro" charset="0"/>
                <a:ea typeface="Times NR MT Pro" charset="0"/>
                <a:cs typeface="Droid Sans" charset="0"/>
              </a:rPr>
              <a:t>It’s designed for handling structured data (e.g., tables, CSV files) and time series data.</a:t>
            </a:r>
          </a:p>
          <a:p>
            <a:r>
              <a:rPr lang="en-US" altLang="zh-CN" sz="3200">
                <a:latin typeface="Times NR MT Pro" charset="0"/>
                <a:ea typeface="Times NR MT Pro" charset="0"/>
                <a:cs typeface="Droid Sans" charset="0"/>
              </a:rPr>
              <a:t>Key features: Easy indexing, data cleaning, and manipulation.</a:t>
            </a:r>
            <a:endParaRPr lang="zh-CN" altLang="en-US" sz="3200">
              <a:latin typeface="Times NR MT Pro" charset="0"/>
              <a:ea typeface="Times NR MT Pro" charset="0"/>
            </a:endParaRPr>
          </a:p>
        </p:txBody>
      </p:sp>
    </p:spTree>
    <p:extLst>
      <p:ext uri="{BB962C8B-B14F-4D97-AF65-F5344CB8AC3E}">
        <p14:creationId xmlns:p14="http://schemas.microsoft.com/office/powerpoint/2010/main" val="136814721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838200" y="365124"/>
            <a:ext cx="10515600" cy="961551"/>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r>
              <a:rPr lang="en-US" altLang="zh-CN">
                <a:latin typeface="Times NR MT Pro" charset="0"/>
                <a:ea typeface="Times NR MT Pro" charset="0"/>
              </a:rPr>
              <a:t>Pandas Series</a:t>
            </a:r>
            <a:endParaRPr lang="zh-CN" altLang="en-US">
              <a:latin typeface="Times NR MT Pro" charset="0"/>
              <a:ea typeface="Times NR MT Pro" charset="0"/>
            </a:endParaRPr>
          </a:p>
        </p:txBody>
      </p:sp>
      <p:sp>
        <p:nvSpPr>
          <p:cNvPr id="45" name="文本框"/>
          <p:cNvSpPr>
            <a:spLocks noGrp="1"/>
          </p:cNvSpPr>
          <p:nvPr>
            <p:ph type="body" idx="1"/>
          </p:nvPr>
        </p:nvSpPr>
        <p:spPr>
          <a:xfrm>
            <a:off x="838200" y="1301163"/>
            <a:ext cx="10515600" cy="4875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3200">
                <a:latin typeface="Times NR MT Pro" charset="0"/>
                <a:ea typeface="Times NR MT Pro" charset="0"/>
              </a:rPr>
              <a:t>A Series is a one-dimensional labeled array in Pandas.</a:t>
            </a:r>
          </a:p>
          <a:p>
            <a:r>
              <a:rPr lang="en-US" altLang="zh-CN" sz="3200">
                <a:latin typeface="Times NR MT Pro" charset="0"/>
                <a:ea typeface="Times NR MT Pro" charset="0"/>
              </a:rPr>
              <a:t>Each element is associated with an index, allowing for quick access.</a:t>
            </a:r>
          </a:p>
          <a:p>
            <a:r>
              <a:rPr lang="en-US" altLang="zh-CN" sz="3200">
                <a:latin typeface="Times NR MT Pro" charset="0"/>
                <a:ea typeface="Times NR MT Pro" charset="0"/>
              </a:rPr>
              <a:t>Example:</a:t>
            </a:r>
          </a:p>
          <a:p>
            <a:pPr indent="0">
              <a:buNone/>
            </a:pPr>
            <a:r>
              <a:rPr lang="en-US" altLang="zh-CN" sz="3200">
                <a:latin typeface="Times NR MT Pro" charset="0"/>
                <a:ea typeface="Times NR MT Pro" charset="0"/>
              </a:rPr>
              <a:t>#code</a:t>
            </a:r>
          </a:p>
          <a:p>
            <a:pPr indent="0">
              <a:buNone/>
            </a:pPr>
            <a:r>
              <a:rPr lang="en-US" altLang="zh-CN" sz="3200">
                <a:latin typeface="Times NR MT Pro" charset="0"/>
                <a:ea typeface="Times NR MT Pro" charset="0"/>
              </a:rPr>
              <a:t>import pandas as pd</a:t>
            </a:r>
          </a:p>
          <a:p>
            <a:pPr indent="0">
              <a:buNone/>
            </a:pPr>
            <a:r>
              <a:rPr lang="en-US" altLang="zh-CN" sz="3200">
                <a:latin typeface="Times NR MT Pro" charset="0"/>
                <a:ea typeface="Times NR MT Pro" charset="0"/>
              </a:rPr>
              <a:t>s = pd.Series([1, 2, 3])</a:t>
            </a:r>
            <a:endParaRPr lang="zh-CN" altLang="en-US" sz="3200">
              <a:latin typeface="Times NR MT Pro" charset="0"/>
              <a:ea typeface="Times NR MT Pro" charset="0"/>
            </a:endParaRPr>
          </a:p>
        </p:txBody>
      </p:sp>
    </p:spTree>
    <p:extLst>
      <p:ext uri="{BB962C8B-B14F-4D97-AF65-F5344CB8AC3E}">
        <p14:creationId xmlns:p14="http://schemas.microsoft.com/office/powerpoint/2010/main" val="1577165996"/>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838200" y="365124"/>
            <a:ext cx="10515600" cy="89351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r>
              <a:rPr lang="en-US" altLang="zh-CN" b="1">
                <a:latin typeface="Times NR MT Pro" charset="0"/>
                <a:ea typeface="Times NR MT Pro" charset="0"/>
              </a:rPr>
              <a:t>Pandas DataFrame</a:t>
            </a:r>
            <a:endParaRPr lang="zh-CN" altLang="en-US" b="1">
              <a:latin typeface="Times NR MT Pro" charset="0"/>
              <a:ea typeface="Times NR MT Pro" charset="0"/>
            </a:endParaRPr>
          </a:p>
        </p:txBody>
      </p:sp>
      <p:sp>
        <p:nvSpPr>
          <p:cNvPr id="47" name="文本框"/>
          <p:cNvSpPr>
            <a:spLocks noGrp="1"/>
          </p:cNvSpPr>
          <p:nvPr>
            <p:ph type="body" idx="1"/>
          </p:nvPr>
        </p:nvSpPr>
        <p:spPr>
          <a:xfrm>
            <a:off x="838200" y="1496762"/>
            <a:ext cx="10515600" cy="4680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3200">
                <a:latin typeface="Times NR MT Pro" charset="0"/>
                <a:ea typeface="Times NR MT Pro" charset="0"/>
              </a:rPr>
              <a:t>A DataFrame is a two-dimensional tabular data structure.</a:t>
            </a:r>
          </a:p>
          <a:p>
            <a:r>
              <a:rPr lang="en-US" altLang="zh-CN" sz="3200">
                <a:latin typeface="Times NR MT Pro" charset="0"/>
                <a:ea typeface="Times NR MT Pro" charset="0"/>
              </a:rPr>
              <a:t>It consists of rows and columns, where each column can have a different data type.</a:t>
            </a:r>
          </a:p>
          <a:p>
            <a:r>
              <a:rPr lang="en-US" altLang="zh-CN" sz="3200">
                <a:latin typeface="Times NR MT Pro" charset="0"/>
                <a:ea typeface="Times NR MT Pro" charset="0"/>
              </a:rPr>
              <a:t>Example:</a:t>
            </a:r>
          </a:p>
          <a:p>
            <a:pPr indent="0">
              <a:buNone/>
            </a:pPr>
            <a:r>
              <a:rPr lang="en-US" altLang="zh-CN" sz="3200">
                <a:latin typeface="Times NR MT Pro" charset="0"/>
                <a:ea typeface="Times NR MT Pro" charset="0"/>
              </a:rPr>
              <a:t>#code</a:t>
            </a:r>
          </a:p>
          <a:p>
            <a:pPr indent="0">
              <a:buNone/>
            </a:pPr>
            <a:r>
              <a:rPr lang="en-US" altLang="zh-CN" sz="3200">
                <a:latin typeface="Times NR MT Pro" charset="0"/>
                <a:ea typeface="Times NR MT Pro" charset="0"/>
              </a:rPr>
              <a:t>data = {'Name': ['A', 'B'], 'Age': [21, 22]}</a:t>
            </a:r>
          </a:p>
          <a:p>
            <a:pPr indent="0">
              <a:buNone/>
            </a:pPr>
            <a:r>
              <a:rPr lang="en-US" altLang="zh-CN" sz="3200">
                <a:latin typeface="Times NR MT Pro" charset="0"/>
                <a:ea typeface="Times NR MT Pro" charset="0"/>
              </a:rPr>
              <a:t>df = pd.DataFrame(data)</a:t>
            </a:r>
            <a:endParaRPr lang="zh-CN" altLang="en-US" sz="3200">
              <a:latin typeface="Times NR MT Pro" charset="0"/>
              <a:ea typeface="Times NR MT Pro" charset="0"/>
            </a:endParaRPr>
          </a:p>
        </p:txBody>
      </p:sp>
    </p:spTree>
    <p:extLst>
      <p:ext uri="{BB962C8B-B14F-4D97-AF65-F5344CB8AC3E}">
        <p14:creationId xmlns:p14="http://schemas.microsoft.com/office/powerpoint/2010/main" val="256806040"/>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838200" y="365124"/>
            <a:ext cx="10515600" cy="825481"/>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r>
              <a:rPr lang="en-US" altLang="zh-CN" b="1">
                <a:latin typeface="Times NR MT Pro" charset="0"/>
                <a:ea typeface="Times NR MT Pro" charset="0"/>
              </a:rPr>
              <a:t>Loading Data with Pandas</a:t>
            </a:r>
            <a:endParaRPr lang="zh-CN" altLang="en-US" b="1">
              <a:latin typeface="Times NR MT Pro" charset="0"/>
              <a:ea typeface="Times NR MT Pro" charset="0"/>
            </a:endParaRPr>
          </a:p>
        </p:txBody>
      </p:sp>
      <p:sp>
        <p:nvSpPr>
          <p:cNvPr id="49" name="文本框"/>
          <p:cNvSpPr>
            <a:spLocks noGrp="1"/>
          </p:cNvSpPr>
          <p:nvPr>
            <p:ph type="body" idx="1"/>
          </p:nvPr>
        </p:nvSpPr>
        <p:spPr>
          <a:xfrm>
            <a:off x="838200" y="1566101"/>
            <a:ext cx="10515600" cy="46108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3200">
                <a:latin typeface="Times NR MT Pro" charset="0"/>
                <a:ea typeface="Times NR MT Pro" charset="0"/>
              </a:rPr>
              <a:t>Pandas allows easy data loading from different file formats.</a:t>
            </a:r>
          </a:p>
          <a:p>
            <a:r>
              <a:rPr lang="en-US" altLang="zh-CN" sz="3200">
                <a:latin typeface="Times NR MT Pro" charset="0"/>
                <a:ea typeface="Times NR MT Pro" charset="0"/>
              </a:rPr>
              <a:t>CSV:</a:t>
            </a:r>
          </a:p>
          <a:p>
            <a:pPr indent="0">
              <a:buNone/>
            </a:pPr>
            <a:r>
              <a:rPr lang="en-US" altLang="zh-CN" sz="3200">
                <a:latin typeface="Times NR MT Pro" charset="0"/>
                <a:ea typeface="Times NR MT Pro" charset="0"/>
              </a:rPr>
              <a:t>#code</a:t>
            </a:r>
          </a:p>
          <a:p>
            <a:pPr indent="0">
              <a:buNone/>
            </a:pPr>
            <a:r>
              <a:rPr lang="en-US" altLang="zh-CN" sz="3200">
                <a:latin typeface="Times NR MT Pro" charset="0"/>
                <a:ea typeface="Times NR MT Pro" charset="0"/>
              </a:rPr>
              <a:t>df = pd.read_csv('file.csv')</a:t>
            </a:r>
          </a:p>
          <a:p>
            <a:r>
              <a:rPr lang="en-US" altLang="zh-CN" sz="3200">
                <a:latin typeface="Times NR MT Pro" charset="0"/>
                <a:ea typeface="Times NR MT Pro" charset="0"/>
              </a:rPr>
              <a:t>Excel:</a:t>
            </a:r>
          </a:p>
          <a:p>
            <a:pPr indent="0">
              <a:buNone/>
            </a:pPr>
            <a:r>
              <a:rPr lang="en-US" altLang="zh-CN" sz="3200">
                <a:latin typeface="Times NR MT Pro" charset="0"/>
                <a:ea typeface="Times NR MT Pro" charset="0"/>
              </a:rPr>
              <a:t>#code</a:t>
            </a:r>
          </a:p>
          <a:p>
            <a:pPr indent="0">
              <a:buNone/>
            </a:pPr>
            <a:r>
              <a:rPr lang="en-US" altLang="zh-CN" sz="3200">
                <a:latin typeface="Times NR MT Pro" charset="0"/>
                <a:ea typeface="Times NR MT Pro" charset="0"/>
              </a:rPr>
              <a:t>df = pd.read_excel('file.xlsx')</a:t>
            </a:r>
            <a:endParaRPr lang="zh-CN" altLang="en-US" sz="3200">
              <a:latin typeface="Times NR MT Pro" charset="0"/>
              <a:ea typeface="Times NR MT Pro" charset="0"/>
            </a:endParaRPr>
          </a:p>
        </p:txBody>
      </p:sp>
    </p:spTree>
    <p:extLst>
      <p:ext uri="{BB962C8B-B14F-4D97-AF65-F5344CB8AC3E}">
        <p14:creationId xmlns:p14="http://schemas.microsoft.com/office/powerpoint/2010/main" val="2136072120"/>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title"/>
          </p:nvPr>
        </p:nvSpPr>
        <p:spPr>
          <a:xfrm>
            <a:off x="838200" y="365124"/>
            <a:ext cx="10515600" cy="9105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r>
              <a:rPr lang="en-US" altLang="zh-CN" b="1">
                <a:latin typeface="Times NR MT Pro" charset="0"/>
                <a:ea typeface="Times NR MT Pro" charset="0"/>
              </a:rPr>
              <a:t>Data Cleaning with Pandas</a:t>
            </a:r>
            <a:endParaRPr lang="zh-CN" altLang="en-US" b="1">
              <a:latin typeface="Times NR MT Pro" charset="0"/>
              <a:ea typeface="Times NR MT Pro" charset="0"/>
            </a:endParaRPr>
          </a:p>
        </p:txBody>
      </p:sp>
      <p:sp>
        <p:nvSpPr>
          <p:cNvPr id="51"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3200">
                <a:latin typeface="Times NR MT Pro" charset="0"/>
                <a:ea typeface="Times NR MT Pro" charset="0"/>
              </a:rPr>
              <a:t>Handle missing data using fillna():</a:t>
            </a:r>
          </a:p>
          <a:p>
            <a:pPr indent="0">
              <a:buNone/>
            </a:pPr>
            <a:r>
              <a:rPr lang="en-US" altLang="zh-CN" sz="3200">
                <a:latin typeface="Times NR MT Pro" charset="0"/>
                <a:ea typeface="Times NR MT Pro" charset="0"/>
              </a:rPr>
              <a:t>#code</a:t>
            </a:r>
          </a:p>
          <a:p>
            <a:pPr indent="0">
              <a:buNone/>
            </a:pPr>
            <a:r>
              <a:rPr lang="en-US" altLang="zh-CN" sz="3200">
                <a:latin typeface="Times NR MT Pro" charset="0"/>
                <a:ea typeface="Times NR MT Pro" charset="0"/>
              </a:rPr>
              <a:t>df.fillna(0)</a:t>
            </a:r>
          </a:p>
          <a:p>
            <a:r>
              <a:rPr lang="en-US" altLang="zh-CN" sz="3200">
                <a:latin typeface="Times NR MT Pro" charset="0"/>
                <a:ea typeface="Times NR MT Pro" charset="0"/>
              </a:rPr>
              <a:t>Drop missing rows or columns with dropna():</a:t>
            </a:r>
          </a:p>
          <a:p>
            <a:pPr indent="0">
              <a:buNone/>
            </a:pPr>
            <a:r>
              <a:rPr lang="en-US" altLang="zh-CN" sz="3200">
                <a:latin typeface="Times NR MT Pro" charset="0"/>
                <a:ea typeface="Times NR MT Pro" charset="0"/>
              </a:rPr>
              <a:t>#code</a:t>
            </a:r>
          </a:p>
          <a:p>
            <a:pPr indent="0">
              <a:buNone/>
            </a:pPr>
            <a:r>
              <a:rPr lang="en-US" altLang="zh-CN" sz="3200">
                <a:latin typeface="Times NR MT Pro" charset="0"/>
                <a:ea typeface="Times NR MT Pro" charset="0"/>
              </a:rPr>
              <a:t>df.dropna()</a:t>
            </a:r>
            <a:endParaRPr lang="zh-CN" altLang="en-US" sz="3200">
              <a:latin typeface="Times NR MT Pro" charset="0"/>
              <a:ea typeface="Times NR MT Pro" charset="0"/>
            </a:endParaRPr>
          </a:p>
        </p:txBody>
      </p:sp>
    </p:spTree>
    <p:extLst>
      <p:ext uri="{BB962C8B-B14F-4D97-AF65-F5344CB8AC3E}">
        <p14:creationId xmlns:p14="http://schemas.microsoft.com/office/powerpoint/2010/main" val="1162761578"/>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r>
              <a:rPr lang="en-US" altLang="zh-CN" b="1">
                <a:latin typeface="Times NR MT Pro" charset="0"/>
                <a:ea typeface="Times NR MT Pro" charset="0"/>
              </a:rPr>
              <a:t>Data Selection and Filtering</a:t>
            </a:r>
            <a:endParaRPr lang="zh-CN" altLang="en-US" b="1">
              <a:latin typeface="Times NR MT Pro" charset="0"/>
              <a:ea typeface="Times NR MT Pro" charset="0"/>
            </a:endParaRPr>
          </a:p>
        </p:txBody>
      </p:sp>
      <p:sp>
        <p:nvSpPr>
          <p:cNvPr id="54"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3200">
                <a:latin typeface="Times NR MT Pro" charset="0"/>
                <a:ea typeface="Times NR MT Pro" charset="0"/>
              </a:rPr>
              <a:t>Access columns in a DataFrame:</a:t>
            </a:r>
          </a:p>
          <a:p>
            <a:pPr indent="0">
              <a:buNone/>
            </a:pPr>
            <a:r>
              <a:rPr lang="en-US" altLang="zh-CN" sz="3200">
                <a:latin typeface="Times NR MT Pro" charset="0"/>
                <a:ea typeface="Times NR MT Pro" charset="0"/>
              </a:rPr>
              <a:t>#code</a:t>
            </a:r>
          </a:p>
          <a:p>
            <a:pPr indent="0">
              <a:buNone/>
            </a:pPr>
            <a:r>
              <a:rPr lang="en-US" altLang="zh-CN" sz="3200">
                <a:latin typeface="Times NR MT Pro" charset="0"/>
                <a:ea typeface="Times NR MT Pro" charset="0"/>
              </a:rPr>
              <a:t>df['Column']</a:t>
            </a:r>
          </a:p>
          <a:p>
            <a:r>
              <a:rPr lang="en-US" altLang="zh-CN" sz="3200">
                <a:latin typeface="Times NR MT Pro" charset="0"/>
                <a:ea typeface="Times NR MT Pro" charset="0"/>
              </a:rPr>
              <a:t>Filter rows based on conditions:</a:t>
            </a:r>
          </a:p>
          <a:p>
            <a:pPr indent="0">
              <a:buNone/>
            </a:pPr>
            <a:r>
              <a:rPr lang="en-US" altLang="zh-CN" sz="3200">
                <a:latin typeface="Times NR MT Pro" charset="0"/>
                <a:ea typeface="Times NR MT Pro" charset="0"/>
              </a:rPr>
              <a:t>#code</a:t>
            </a:r>
          </a:p>
          <a:p>
            <a:pPr indent="0">
              <a:buNone/>
            </a:pPr>
            <a:r>
              <a:rPr lang="en-US" altLang="zh-CN" sz="3200">
                <a:latin typeface="Times NR MT Pro" charset="0"/>
                <a:ea typeface="Times NR MT Pro" charset="0"/>
              </a:rPr>
              <a:t>df[df['Age'] &gt; 21]</a:t>
            </a:r>
            <a:endParaRPr lang="zh-CN" altLang="en-US" sz="3200">
              <a:latin typeface="Times NR MT Pro" charset="0"/>
              <a:ea typeface="Times NR MT Pro" charset="0"/>
            </a:endParaRPr>
          </a:p>
        </p:txBody>
      </p:sp>
    </p:spTree>
    <p:extLst>
      <p:ext uri="{BB962C8B-B14F-4D97-AF65-F5344CB8AC3E}">
        <p14:creationId xmlns:p14="http://schemas.microsoft.com/office/powerpoint/2010/main" val="1697931406"/>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文本框"/>
          <p:cNvSpPr>
            <a:spLocks noGrp="1"/>
          </p:cNvSpPr>
          <p:nvPr>
            <p:ph type="title"/>
          </p:nvPr>
        </p:nvSpPr>
        <p:spPr>
          <a:xfrm>
            <a:off x="838200" y="365124"/>
            <a:ext cx="10515600" cy="77445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r>
              <a:rPr lang="en-US" altLang="zh-CN" b="1">
                <a:latin typeface="Times NR MT Pro" charset="0"/>
                <a:ea typeface="Times NR MT Pro" charset="0"/>
              </a:rPr>
              <a:t>Pandas DataFrame Operations</a:t>
            </a:r>
            <a:endParaRPr lang="zh-CN" altLang="en-US" b="1">
              <a:latin typeface="Times NR MT Pro" charset="0"/>
              <a:ea typeface="Times NR MT Pro" charset="0"/>
            </a:endParaRPr>
          </a:p>
        </p:txBody>
      </p:sp>
      <p:sp>
        <p:nvSpPr>
          <p:cNvPr id="58" name="文本框"/>
          <p:cNvSpPr>
            <a:spLocks noGrp="1"/>
          </p:cNvSpPr>
          <p:nvPr>
            <p:ph type="body" idx="1"/>
          </p:nvPr>
        </p:nvSpPr>
        <p:spPr>
          <a:xfrm>
            <a:off x="838200" y="1326676"/>
            <a:ext cx="10285469" cy="48502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3200">
                <a:latin typeface="Times NR MT Pro" charset="0"/>
                <a:ea typeface="Times NR MT Pro" charset="0"/>
              </a:rPr>
              <a:t>Sorting data by column values:</a:t>
            </a:r>
          </a:p>
          <a:p>
            <a:pPr indent="0">
              <a:buNone/>
            </a:pPr>
            <a:r>
              <a:rPr lang="en-US" altLang="zh-CN" sz="3200">
                <a:latin typeface="Times NR MT Pro" charset="0"/>
                <a:ea typeface="Times NR MT Pro" charset="0"/>
              </a:rPr>
              <a:t>#code</a:t>
            </a:r>
          </a:p>
          <a:p>
            <a:pPr indent="0">
              <a:buNone/>
            </a:pPr>
            <a:r>
              <a:rPr lang="en-US" altLang="zh-CN" sz="3200">
                <a:latin typeface="Times NR MT Pro" charset="0"/>
                <a:ea typeface="Times NR MT Pro" charset="0"/>
              </a:rPr>
              <a:t>df.sort_values('Age')</a:t>
            </a:r>
          </a:p>
          <a:p>
            <a:r>
              <a:rPr lang="en-US" altLang="zh-CN" sz="3200">
                <a:latin typeface="Times NR MT Pro" charset="0"/>
                <a:ea typeface="Times NR MT Pro" charset="0"/>
              </a:rPr>
              <a:t>Aggregation to compute statistical measures:</a:t>
            </a:r>
          </a:p>
          <a:p>
            <a:pPr indent="0">
              <a:buNone/>
            </a:pPr>
            <a:r>
              <a:rPr lang="en-US" altLang="zh-CN" sz="3200">
                <a:latin typeface="Times NR MT Pro" charset="0"/>
                <a:ea typeface="Times NR MT Pro" charset="0"/>
              </a:rPr>
              <a:t>#code</a:t>
            </a:r>
          </a:p>
          <a:p>
            <a:pPr indent="0">
              <a:buNone/>
            </a:pPr>
            <a:r>
              <a:rPr lang="en-US" altLang="zh-CN" sz="3200">
                <a:latin typeface="Times NR MT Pro" charset="0"/>
                <a:ea typeface="Times NR MT Pro" charset="0"/>
              </a:rPr>
              <a:t>df['Age'].mean()</a:t>
            </a:r>
            <a:endParaRPr lang="zh-CN" altLang="en-US" sz="3200">
              <a:latin typeface="Times NR MT Pro" charset="0"/>
              <a:ea typeface="Times NR MT Pro" charset="0"/>
            </a:endParaRPr>
          </a:p>
        </p:txBody>
      </p:sp>
    </p:spTree>
    <p:extLst>
      <p:ext uri="{BB962C8B-B14F-4D97-AF65-F5344CB8AC3E}">
        <p14:creationId xmlns:p14="http://schemas.microsoft.com/office/powerpoint/2010/main" val="787221018"/>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文本框"/>
          <p:cNvSpPr>
            <a:spLocks noGrp="1"/>
          </p:cNvSpPr>
          <p:nvPr>
            <p:ph type="title"/>
          </p:nvPr>
        </p:nvSpPr>
        <p:spPr>
          <a:xfrm>
            <a:off x="838200" y="365124"/>
            <a:ext cx="10515600" cy="89351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r>
              <a:rPr lang="en-US" altLang="zh-CN" b="1">
                <a:latin typeface="Times NR MT Pro" charset="0"/>
                <a:ea typeface="Times NR MT Pro" charset="0"/>
              </a:rPr>
              <a:t>Merging and Joining DataFrames</a:t>
            </a:r>
            <a:endParaRPr lang="zh-CN" altLang="en-US" b="1">
              <a:latin typeface="Times NR MT Pro" charset="0"/>
              <a:ea typeface="Times NR MT Pro" charset="0"/>
            </a:endParaRPr>
          </a:p>
        </p:txBody>
      </p:sp>
      <p:sp>
        <p:nvSpPr>
          <p:cNvPr id="60" name="文本框"/>
          <p:cNvSpPr>
            <a:spLocks noGrp="1"/>
          </p:cNvSpPr>
          <p:nvPr>
            <p:ph type="body" idx="1"/>
          </p:nvPr>
        </p:nvSpPr>
        <p:spPr>
          <a:xfrm>
            <a:off x="838200" y="1598815"/>
            <a:ext cx="10515600" cy="457814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3200">
                <a:latin typeface="Times NR MT Pro" charset="0"/>
                <a:ea typeface="Times NR MT Pro" charset="0"/>
              </a:rPr>
              <a:t>Merge two DataFrames based on a common key:</a:t>
            </a:r>
          </a:p>
          <a:p>
            <a:pPr indent="0">
              <a:buNone/>
            </a:pPr>
            <a:r>
              <a:rPr lang="en-US" altLang="zh-CN" sz="3200">
                <a:latin typeface="Times NR MT Pro" charset="0"/>
                <a:ea typeface="Times NR MT Pro" charset="0"/>
              </a:rPr>
              <a:t>#code</a:t>
            </a:r>
          </a:p>
          <a:p>
            <a:pPr indent="0">
              <a:buNone/>
            </a:pPr>
            <a:r>
              <a:rPr lang="en-US" altLang="zh-CN" sz="3200">
                <a:latin typeface="Times NR MT Pro" charset="0"/>
                <a:ea typeface="Times NR MT Pro" charset="0"/>
              </a:rPr>
              <a:t>pd.merge(df1, df2, on='key')</a:t>
            </a:r>
          </a:p>
          <a:p>
            <a:r>
              <a:rPr lang="en-US" altLang="zh-CN" sz="3200">
                <a:latin typeface="Times NR MT Pro" charset="0"/>
                <a:ea typeface="Times NR MT Pro" charset="0"/>
              </a:rPr>
              <a:t>Concatenate DataFrames along a specific axis:</a:t>
            </a:r>
          </a:p>
          <a:p>
            <a:pPr indent="0">
              <a:buNone/>
            </a:pPr>
            <a:r>
              <a:rPr lang="en-US" altLang="zh-CN" sz="3200">
                <a:latin typeface="Times NR MT Pro" charset="0"/>
                <a:ea typeface="Times NR MT Pro" charset="0"/>
              </a:rPr>
              <a:t>#code</a:t>
            </a:r>
          </a:p>
          <a:p>
            <a:pPr indent="0">
              <a:buNone/>
            </a:pPr>
            <a:r>
              <a:rPr lang="en-US" altLang="zh-CN" sz="3200">
                <a:latin typeface="Times NR MT Pro" charset="0"/>
                <a:ea typeface="Times NR MT Pro" charset="0"/>
              </a:rPr>
              <a:t>pd.concat([df1, df2])</a:t>
            </a:r>
            <a:endParaRPr lang="zh-CN" altLang="en-US" sz="3200">
              <a:latin typeface="Times NR MT Pro" charset="0"/>
              <a:ea typeface="Times NR MT Pro" charset="0"/>
            </a:endParaRPr>
          </a:p>
        </p:txBody>
      </p:sp>
    </p:spTree>
    <p:extLst>
      <p:ext uri="{BB962C8B-B14F-4D97-AF65-F5344CB8AC3E}">
        <p14:creationId xmlns:p14="http://schemas.microsoft.com/office/powerpoint/2010/main" val="145017612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title"/>
          </p:nvPr>
        </p:nvSpPr>
        <p:spPr>
          <a:xfrm>
            <a:off x="838200" y="365124"/>
            <a:ext cx="10515600" cy="9105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r>
              <a:rPr lang="en-US" altLang="zh-CN">
                <a:latin typeface="Times NR MT Pro" charset="0"/>
                <a:ea typeface="Times NR MT Pro" charset="0"/>
              </a:rPr>
              <a:t>Introduction</a:t>
            </a:r>
            <a:endParaRPr lang="zh-CN" altLang="en-US">
              <a:latin typeface="Times NR MT Pro" charset="0"/>
              <a:ea typeface="Times NR MT Pro" charset="0"/>
            </a:endParaRPr>
          </a:p>
        </p:txBody>
      </p:sp>
      <p:sp>
        <p:nvSpPr>
          <p:cNvPr id="16" name="文本框"/>
          <p:cNvSpPr>
            <a:spLocks noGrp="1"/>
          </p:cNvSpPr>
          <p:nvPr>
            <p:ph type="body" idx="1"/>
          </p:nvPr>
        </p:nvSpPr>
        <p:spPr>
          <a:xfrm>
            <a:off x="733426" y="1360693"/>
            <a:ext cx="10515600" cy="498354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en-US" altLang="zh-CN">
              <a:latin typeface="Times NR MT Pro" charset="0"/>
              <a:ea typeface="Times NR MT Pro" charset="0"/>
            </a:endParaRPr>
          </a:p>
          <a:p>
            <a:pPr>
              <a:buFont typeface="Droid Sans" charset="0"/>
              <a:buChar char="■"/>
            </a:pPr>
            <a:r>
              <a:rPr lang="en-US" altLang="zh-CN" b="1">
                <a:latin typeface="Times NR MT Pro" charset="0"/>
                <a:ea typeface="Times NR MT Pro" charset="0"/>
              </a:rPr>
              <a:t>Overview of Python as a Leading Language for Data Analysis</a:t>
            </a:r>
          </a:p>
          <a:p>
            <a:r>
              <a:rPr lang="en-US" altLang="zh-CN">
                <a:latin typeface="Times NR MT Pro" charset="0"/>
                <a:ea typeface="Times NR MT Pro" charset="0"/>
              </a:rPr>
              <a:t>Easy-to-learn syntax and strong community support.</a:t>
            </a:r>
          </a:p>
          <a:p>
            <a:r>
              <a:rPr lang="en-US" altLang="zh-CN">
                <a:latin typeface="Times NR MT Pro" charset="0"/>
                <a:ea typeface="Times NR MT Pro" charset="0"/>
              </a:rPr>
              <a:t>Integration with powerful libraries like NumPy, Pandas, and Matplotlib for data manipulation, analysis, and visualization.</a:t>
            </a:r>
          </a:p>
          <a:p>
            <a:pPr>
              <a:buFont typeface="Droid Sans" charset="0"/>
              <a:buChar char="■"/>
            </a:pPr>
            <a:r>
              <a:rPr lang="en-US" altLang="zh-CN" b="1">
                <a:latin typeface="Times NR MT Pro" charset="0"/>
                <a:ea typeface="Times NR MT Pro" charset="0"/>
              </a:rPr>
              <a:t>Importance of NumPy and Pandas</a:t>
            </a:r>
          </a:p>
          <a:p>
            <a:r>
              <a:rPr lang="en-US" altLang="zh-CN">
                <a:latin typeface="Times NR MT Pro" charset="0"/>
                <a:ea typeface="Times NR MT Pro" charset="0"/>
              </a:rPr>
              <a:t>NumPy: Enables fast and efficient numerical computations with multi-dimensional arrays.</a:t>
            </a:r>
          </a:p>
          <a:p>
            <a:r>
              <a:rPr lang="en-US" altLang="zh-CN">
                <a:latin typeface="Times NR MT Pro" charset="0"/>
                <a:ea typeface="Times NR MT Pro" charset="0"/>
              </a:rPr>
              <a:t>Pandas: Simplifies handling and manipulation of structured data using DataFrames and Series.</a:t>
            </a:r>
            <a:endParaRPr lang="zh-CN" altLang="en-US">
              <a:latin typeface="Times NR MT Pro" charset="0"/>
              <a:ea typeface="Times NR MT Pro" charset="0"/>
            </a:endParaRPr>
          </a:p>
        </p:txBody>
      </p:sp>
    </p:spTree>
    <p:extLst>
      <p:ext uri="{BB962C8B-B14F-4D97-AF65-F5344CB8AC3E}">
        <p14:creationId xmlns:p14="http://schemas.microsoft.com/office/powerpoint/2010/main" val="667771407"/>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r>
              <a:rPr lang="en-US" altLang="zh-CN" b="1">
                <a:latin typeface="Times NR MT Pro" charset="0"/>
                <a:ea typeface="Times NR MT Pro" charset="0"/>
              </a:rPr>
              <a:t>NumPy vs Pandas</a:t>
            </a:r>
            <a:endParaRPr lang="zh-CN" altLang="en-US" b="1">
              <a:latin typeface="Times NR MT Pro" charset="0"/>
              <a:ea typeface="Times NR MT Pro" charset="0"/>
            </a:endParaRPr>
          </a:p>
        </p:txBody>
      </p:sp>
      <p:sp>
        <p:nvSpPr>
          <p:cNvPr id="62"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3200">
                <a:latin typeface="Times NR MT Pro" charset="0"/>
                <a:ea typeface="Times NR MT Pro" charset="0"/>
              </a:rPr>
              <a:t>NumPy: Uses arrays that store homogeneous data types. Best suited for numerical computations like scientific calculations and matrix operations.</a:t>
            </a:r>
          </a:p>
          <a:p>
            <a:r>
              <a:rPr lang="en-US" altLang="zh-CN" sz="3200">
                <a:latin typeface="Times NR MT Pro" charset="0"/>
                <a:ea typeface="Times NR MT Pro" charset="0"/>
              </a:rPr>
              <a:t>Pandas: Provides Series (1D) and DataFrame (2D) structures, supporting heterogeneous data types. Primarily used for data analysis, manipulation, and handling structured data.</a:t>
            </a:r>
            <a:endParaRPr lang="zh-CN" altLang="en-US" sz="3200">
              <a:latin typeface="Times NR MT Pro" charset="0"/>
              <a:ea typeface="Times NR MT Pro" charset="0"/>
            </a:endParaRPr>
          </a:p>
        </p:txBody>
      </p:sp>
    </p:spTree>
    <p:extLst>
      <p:ext uri="{BB962C8B-B14F-4D97-AF65-F5344CB8AC3E}">
        <p14:creationId xmlns:p14="http://schemas.microsoft.com/office/powerpoint/2010/main" val="321223317"/>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r>
              <a:rPr lang="en-US" altLang="zh-CN" b="1">
                <a:latin typeface="Times NR MT Pro" charset="0"/>
                <a:ea typeface="Times NR MT Pro" charset="0"/>
              </a:rPr>
              <a:t>Real-World Applications</a:t>
            </a:r>
            <a:endParaRPr lang="zh-CN" altLang="en-US" b="1">
              <a:latin typeface="Times NR MT Pro" charset="0"/>
              <a:ea typeface="Times NR MT Pro" charset="0"/>
            </a:endParaRPr>
          </a:p>
        </p:txBody>
      </p:sp>
      <p:sp>
        <p:nvSpPr>
          <p:cNvPr id="56"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3200">
                <a:latin typeface="Times NR MT Pro" charset="0"/>
                <a:ea typeface="Times NR MT Pro" charset="0"/>
              </a:rPr>
              <a:t>NumPy: Widely used in scientific computing, simulation, image processing, and machine learning tasks where numerical computations are essential.</a:t>
            </a:r>
          </a:p>
          <a:p>
            <a:r>
              <a:rPr lang="en-US" altLang="zh-CN" sz="3200">
                <a:latin typeface="Times NR MT Pro" charset="0"/>
                <a:ea typeface="Times NR MT Pro" charset="0"/>
              </a:rPr>
              <a:t>Pandas: Ideal for data cleaning, financial analysis, handling time-series data, and performing complex data manipulations.</a:t>
            </a:r>
            <a:endParaRPr lang="zh-CN" altLang="en-US" sz="3200">
              <a:latin typeface="Times NR MT Pro" charset="0"/>
              <a:ea typeface="Times NR MT Pro" charset="0"/>
            </a:endParaRPr>
          </a:p>
        </p:txBody>
      </p:sp>
      <p:pic>
        <p:nvPicPr>
          <p:cNvPr id="72" name="图片"/>
          <p:cNvPicPr>
            <a:picLocks noChangeAspect="1"/>
          </p:cNvPicPr>
          <p:nvPr/>
        </p:nvPicPr>
        <p:blipFill>
          <a:blip r:embed="rId2" cstate="print"/>
          <a:stretch>
            <a:fillRect/>
          </a:stretch>
        </p:blipFill>
        <p:spPr>
          <a:xfrm>
            <a:off x="8538352" y="4290266"/>
            <a:ext cx="2298887" cy="2298887"/>
          </a:xfrm>
          <a:prstGeom prst="rect">
            <a:avLst/>
          </a:prstGeom>
          <a:noFill/>
          <a:ln w="12700" cap="flat" cmpd="sng">
            <a:noFill/>
            <a:prstDash val="solid"/>
            <a:miter/>
          </a:ln>
        </p:spPr>
      </p:pic>
    </p:spTree>
    <p:extLst>
      <p:ext uri="{BB962C8B-B14F-4D97-AF65-F5344CB8AC3E}">
        <p14:creationId xmlns:p14="http://schemas.microsoft.com/office/powerpoint/2010/main" val="1980080253"/>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r>
              <a:rPr lang="en-US" altLang="zh-CN" b="1">
                <a:latin typeface="Times NR MT Pro" charset="0"/>
                <a:ea typeface="Times NR MT Pro" charset="0"/>
              </a:rPr>
              <a:t>Integrating with Other Libraries</a:t>
            </a:r>
            <a:endParaRPr lang="zh-CN" altLang="en-US" b="1">
              <a:latin typeface="Times NR MT Pro" charset="0"/>
              <a:ea typeface="Times NR MT Pro" charset="0"/>
            </a:endParaRPr>
          </a:p>
        </p:txBody>
      </p:sp>
      <p:sp>
        <p:nvSpPr>
          <p:cNvPr id="65"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3200">
                <a:latin typeface="Times NR MT Pro" charset="0"/>
                <a:ea typeface="Times NR MT Pro" charset="0"/>
              </a:rPr>
              <a:t>Example: NumPy and Pandas are commonly integrated with Matplotlib for visualizations. NumPy handles numerical data, while Pandas manages the structure, enabling seamless plotting of graphs and charts.</a:t>
            </a:r>
            <a:endParaRPr lang="zh-CN" altLang="en-US" sz="3200">
              <a:latin typeface="Times NR MT Pro" charset="0"/>
              <a:ea typeface="Times NR MT Pro" charset="0"/>
            </a:endParaRPr>
          </a:p>
        </p:txBody>
      </p:sp>
    </p:spTree>
    <p:extLst>
      <p:ext uri="{BB962C8B-B14F-4D97-AF65-F5344CB8AC3E}">
        <p14:creationId xmlns:p14="http://schemas.microsoft.com/office/powerpoint/2010/main" val="1377127682"/>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r>
              <a:rPr lang="en-US" altLang="zh-CN" b="1">
                <a:latin typeface="Times NR MT Pro" charset="0"/>
                <a:ea typeface="Times NR MT Pro" charset="0"/>
              </a:rPr>
              <a:t>Limitations of NumPy and Pandas</a:t>
            </a:r>
            <a:endParaRPr lang="zh-CN" altLang="en-US" b="1">
              <a:latin typeface="Times NR MT Pro" charset="0"/>
              <a:ea typeface="Times NR MT Pro" charset="0"/>
            </a:endParaRPr>
          </a:p>
        </p:txBody>
      </p:sp>
      <p:sp>
        <p:nvSpPr>
          <p:cNvPr id="67"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3200">
                <a:latin typeface="Times NR MT Pro" charset="0"/>
                <a:ea typeface="Times NR MT Pro" charset="0"/>
              </a:rPr>
              <a:t>NumPy: May have performance overhead for smaller datasets due to its dependence on low-level operations.</a:t>
            </a:r>
          </a:p>
          <a:p>
            <a:r>
              <a:rPr lang="en-US" altLang="zh-CN" sz="3200">
                <a:latin typeface="Times NR MT Pro" charset="0"/>
                <a:ea typeface="Times NR MT Pro" charset="0"/>
              </a:rPr>
              <a:t>Pandas: Faces scalability issues when working with very large datasets, particularly compared to distributed data frameworks like Dask or Spark.</a:t>
            </a:r>
            <a:endParaRPr lang="zh-CN" altLang="en-US" sz="3200">
              <a:latin typeface="Times NR MT Pro" charset="0"/>
              <a:ea typeface="Times NR MT Pro" charset="0"/>
            </a:endParaRPr>
          </a:p>
        </p:txBody>
      </p:sp>
    </p:spTree>
    <p:extLst>
      <p:ext uri="{BB962C8B-B14F-4D97-AF65-F5344CB8AC3E}">
        <p14:creationId xmlns:p14="http://schemas.microsoft.com/office/powerpoint/2010/main" val="990353587"/>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r>
              <a:rPr lang="en-US" altLang="zh-CN" b="1">
                <a:latin typeface="Times NR MT Pro" charset="0"/>
                <a:ea typeface="Times NR MT Pro" charset="0"/>
              </a:rPr>
              <a:t>Conclusion</a:t>
            </a:r>
            <a:endParaRPr lang="zh-CN" altLang="en-US" b="1">
              <a:latin typeface="Times NR MT Pro" charset="0"/>
              <a:ea typeface="Times NR MT Pro" charset="0"/>
            </a:endParaRPr>
          </a:p>
        </p:txBody>
      </p:sp>
      <p:sp>
        <p:nvSpPr>
          <p:cNvPr id="69"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3200">
                <a:latin typeface="Times NR MT Pro" charset="0"/>
                <a:ea typeface="Times NR MT Pro" charset="0"/>
              </a:rPr>
              <a:t>NumPy is crucial for efficient numerical tasks, providing fast array operations and mathematical functions, while Pandas excels in handling and manipulating structured data, making data cleaning, analysis, and transformation much easier.</a:t>
            </a:r>
          </a:p>
          <a:p>
            <a:r>
              <a:rPr lang="en-US" altLang="zh-CN" sz="3200">
                <a:latin typeface="Times NR MT Pro" charset="0"/>
                <a:ea typeface="Times NR MT Pro" charset="0"/>
              </a:rPr>
              <a:t>These tools are foundational for data science, enabling quick and efficient data handling.</a:t>
            </a:r>
          </a:p>
          <a:p>
            <a:r>
              <a:rPr lang="en-US" altLang="zh-CN" sz="3200">
                <a:latin typeface="Times NR MT Pro" charset="0"/>
                <a:ea typeface="Times NR MT Pro" charset="0"/>
              </a:rPr>
              <a:t>Encouraging practice with real-world datasets is key to mastering these libraries for effective data analysis.</a:t>
            </a:r>
            <a:endParaRPr lang="zh-CN" altLang="en-US" sz="3200">
              <a:latin typeface="Times NR MT Pro" charset="0"/>
              <a:ea typeface="Times NR MT Pro" charset="0"/>
            </a:endParaRPr>
          </a:p>
        </p:txBody>
      </p:sp>
    </p:spTree>
    <p:extLst>
      <p:ext uri="{BB962C8B-B14F-4D97-AF65-F5344CB8AC3E}">
        <p14:creationId xmlns:p14="http://schemas.microsoft.com/office/powerpoint/2010/main" val="1146841161"/>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文本框"/>
          <p:cNvSpPr>
            <a:spLocks noGrp="1"/>
          </p:cNvSpPr>
          <p:nvPr>
            <p:ph type="body" idx="1"/>
          </p:nvPr>
        </p:nvSpPr>
        <p:spPr>
          <a:xfrm>
            <a:off x="838200" y="3267897"/>
            <a:ext cx="10515600" cy="95139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indent="0" algn="ctr">
              <a:buNone/>
            </a:pPr>
            <a:r>
              <a:rPr lang="en-US" altLang="zh-CN" sz="4400" b="1">
                <a:latin typeface="Times NR MT Pro" charset="0"/>
                <a:ea typeface="Times NR MT Pro" charset="0"/>
              </a:rPr>
              <a:t>THANK YOU</a:t>
            </a:r>
            <a:endParaRPr lang="zh-CN" altLang="en-US" sz="4400" b="1">
              <a:latin typeface="Times NR MT Pro" charset="0"/>
              <a:ea typeface="Times NR MT Pro" charset="0"/>
            </a:endParaRPr>
          </a:p>
        </p:txBody>
      </p:sp>
    </p:spTree>
    <p:extLst>
      <p:ext uri="{BB962C8B-B14F-4D97-AF65-F5344CB8AC3E}">
        <p14:creationId xmlns:p14="http://schemas.microsoft.com/office/powerpoint/2010/main" val="47983368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文本框"/>
          <p:cNvSpPr>
            <a:spLocks noGrp="1"/>
          </p:cNvSpPr>
          <p:nvPr>
            <p:ph type="title"/>
          </p:nvPr>
        </p:nvSpPr>
        <p:spPr>
          <a:xfrm>
            <a:off x="838200" y="365124"/>
            <a:ext cx="10515600" cy="102143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r>
              <a:rPr lang="en-US" altLang="zh-CN" b="1">
                <a:latin typeface="Times NR MT Pro" charset="0"/>
                <a:ea typeface="Times NR MT Pro" charset="0"/>
              </a:rPr>
              <a:t>What is NumPy?</a:t>
            </a:r>
            <a:endParaRPr lang="zh-CN" altLang="en-US" b="1">
              <a:latin typeface="Times NR MT Pro" charset="0"/>
              <a:ea typeface="Times NR MT Pro" charset="0"/>
            </a:endParaRPr>
          </a:p>
        </p:txBody>
      </p:sp>
      <p:sp>
        <p:nvSpPr>
          <p:cNvPr id="20" name="文本框"/>
          <p:cNvSpPr>
            <a:spLocks noGrp="1"/>
          </p:cNvSpPr>
          <p:nvPr>
            <p:ph type="body" idx="1"/>
          </p:nvPr>
        </p:nvSpPr>
        <p:spPr>
          <a:xfrm>
            <a:off x="819150" y="1639635"/>
            <a:ext cx="10515600" cy="444946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2900">
                <a:latin typeface="Times NR MT Pro" charset="0"/>
                <a:ea typeface="Times NR MT Pro" charset="0"/>
              </a:rPr>
              <a:t>NumPy stands for Numerical Python.</a:t>
            </a:r>
          </a:p>
          <a:p>
            <a:r>
              <a:rPr lang="en-US" altLang="zh-CN" sz="2900">
                <a:latin typeface="Times NR MT Pro" charset="0"/>
                <a:ea typeface="Times NR MT Pro" charset="0"/>
              </a:rPr>
              <a:t>A core library for numerical computing in Python.</a:t>
            </a:r>
          </a:p>
          <a:p>
            <a:r>
              <a:rPr lang="en-US" altLang="zh-CN" sz="2900">
                <a:latin typeface="Times NR MT Pro" charset="0"/>
                <a:ea typeface="Times NR MT Pro" charset="0"/>
              </a:rPr>
              <a:t>It provides support for multi-dimensional arrays and matrices, enabling efficient mathematical operations.</a:t>
            </a:r>
          </a:p>
          <a:p>
            <a:r>
              <a:rPr lang="en-US" altLang="zh-CN" sz="2900">
                <a:latin typeface="Times NR MT Pro" charset="0"/>
                <a:ea typeface="Times NR MT Pro" charset="0"/>
              </a:rPr>
              <a:t>Used for scientific computing, data analysis, and machine learning tasks.</a:t>
            </a:r>
            <a:endParaRPr lang="zh-CN" altLang="en-US" sz="2900">
              <a:latin typeface="Times NR MT Pro" charset="0"/>
              <a:ea typeface="Times NR MT Pro" charset="0"/>
            </a:endParaRPr>
          </a:p>
        </p:txBody>
      </p:sp>
    </p:spTree>
    <p:extLst>
      <p:ext uri="{BB962C8B-B14F-4D97-AF65-F5344CB8AC3E}">
        <p14:creationId xmlns:p14="http://schemas.microsoft.com/office/powerpoint/2010/main" val="38701073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r>
              <a:rPr lang="en-US" altLang="zh-CN" b="1">
                <a:latin typeface="Times NR MT Pro" charset="0"/>
                <a:ea typeface="Times NR MT Pro" charset="0"/>
              </a:rPr>
              <a:t>What is Pandas?</a:t>
            </a:r>
            <a:endParaRPr lang="zh-CN" altLang="en-US" b="1">
              <a:latin typeface="Times NR MT Pro" charset="0"/>
              <a:ea typeface="Times NR MT Pro" charset="0"/>
            </a:endParaRPr>
          </a:p>
        </p:txBody>
      </p:sp>
      <p:sp>
        <p:nvSpPr>
          <p:cNvPr id="22" name="文本框"/>
          <p:cNvSpPr>
            <a:spLocks noGrp="1"/>
          </p:cNvSpPr>
          <p:nvPr>
            <p:ph type="body" idx="1"/>
          </p:nvPr>
        </p:nvSpPr>
        <p:spPr>
          <a:xfrm>
            <a:off x="838200" y="1667930"/>
            <a:ext cx="10515600" cy="450903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2900">
                <a:solidFill>
                  <a:srgbClr val="000000"/>
                </a:solidFill>
                <a:latin typeface="Times NR MT Pro" charset="0"/>
                <a:ea typeface="Times NR MT Pro" charset="0"/>
              </a:rPr>
              <a:t>Pandas stands for Python Data Analysis Library.</a:t>
            </a:r>
          </a:p>
          <a:p>
            <a:r>
              <a:rPr lang="en-US" altLang="zh-CN" sz="2900">
                <a:solidFill>
                  <a:srgbClr val="000000"/>
                </a:solidFill>
                <a:latin typeface="Times NR MT Pro" charset="0"/>
                <a:ea typeface="Times NR MT Pro" charset="0"/>
              </a:rPr>
              <a:t>It is built on top of NumPy, extending its functionality for data analysis.</a:t>
            </a:r>
          </a:p>
          <a:p>
            <a:pPr indent="0">
              <a:buNone/>
            </a:pPr>
            <a:r>
              <a:rPr lang="en-US" altLang="zh-CN" sz="2900">
                <a:solidFill>
                  <a:srgbClr val="000000"/>
                </a:solidFill>
                <a:latin typeface="Times NR MT Pro" charset="0"/>
                <a:ea typeface="Times NR MT Pro" charset="0"/>
              </a:rPr>
              <a:t>1. Pandas provides two main data structures:</a:t>
            </a:r>
          </a:p>
          <a:p>
            <a:pPr indent="0">
              <a:buNone/>
            </a:pPr>
            <a:r>
              <a:rPr lang="en-US" altLang="zh-CN" sz="2900">
                <a:solidFill>
                  <a:srgbClr val="000000"/>
                </a:solidFill>
                <a:latin typeface="Times NR MT Pro" charset="0"/>
                <a:ea typeface="Times NR MT Pro" charset="0"/>
              </a:rPr>
              <a:t>2. Series: One-dimensional labeled array.</a:t>
            </a:r>
          </a:p>
          <a:p>
            <a:r>
              <a:rPr lang="en-US" altLang="zh-CN" sz="2900">
                <a:solidFill>
                  <a:srgbClr val="000000"/>
                </a:solidFill>
                <a:latin typeface="Times NR MT Pro" charset="0"/>
                <a:ea typeface="Times NR MT Pro" charset="0"/>
              </a:rPr>
              <a:t>DataFrame: Two-dimensional labeled data structure (similar to a table or spreadsheet).</a:t>
            </a:r>
          </a:p>
          <a:p>
            <a:r>
              <a:rPr lang="en-US" altLang="zh-CN" sz="2900">
                <a:solidFill>
                  <a:srgbClr val="000000"/>
                </a:solidFill>
                <a:latin typeface="Times NR MT Pro" charset="0"/>
                <a:ea typeface="Times NR MT Pro" charset="0"/>
              </a:rPr>
              <a:t>Key Benefits: Simplifies data manipulation, cleaning, and analysis with powerful tools and methods.</a:t>
            </a:r>
            <a:endParaRPr lang="zh-CN" altLang="en-US" sz="2900">
              <a:solidFill>
                <a:srgbClr val="000000"/>
              </a:solidFill>
              <a:latin typeface="Times NR MT Pro" charset="0"/>
              <a:ea typeface="Times NR MT Pro" charset="0"/>
            </a:endParaRPr>
          </a:p>
        </p:txBody>
      </p:sp>
    </p:spTree>
    <p:extLst>
      <p:ext uri="{BB962C8B-B14F-4D97-AF65-F5344CB8AC3E}">
        <p14:creationId xmlns:p14="http://schemas.microsoft.com/office/powerpoint/2010/main" val="133195977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文本框"/>
          <p:cNvSpPr>
            <a:spLocks noGrp="1"/>
          </p:cNvSpPr>
          <p:nvPr>
            <p:ph type="title"/>
          </p:nvPr>
        </p:nvSpPr>
        <p:spPr>
          <a:xfrm>
            <a:off x="838200" y="365124"/>
            <a:ext cx="10515600" cy="88501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r>
              <a:rPr lang="en-US" altLang="zh-CN" b="1">
                <a:latin typeface="Times NR MT Pro" charset="0"/>
                <a:ea typeface="Times NR MT Pro" charset="0"/>
              </a:rPr>
              <a:t>Why Use NumPy and Pandas?</a:t>
            </a:r>
            <a:endParaRPr lang="zh-CN" altLang="en-US" b="1">
              <a:latin typeface="Times NR MT Pro" charset="0"/>
              <a:ea typeface="Times NR MT Pro" charset="0"/>
            </a:endParaRPr>
          </a:p>
        </p:txBody>
      </p:sp>
      <p:sp>
        <p:nvSpPr>
          <p:cNvPr id="24" name="文本框"/>
          <p:cNvSpPr>
            <a:spLocks noGrp="1"/>
          </p:cNvSpPr>
          <p:nvPr>
            <p:ph type="body" idx="1"/>
          </p:nvPr>
        </p:nvSpPr>
        <p:spPr>
          <a:xfrm>
            <a:off x="425216" y="1207615"/>
            <a:ext cx="11259740" cy="496934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indent="0">
              <a:buNone/>
            </a:pPr>
            <a:r>
              <a:rPr lang="en-US" altLang="zh-CN">
                <a:latin typeface="Times NR MT Pro" charset="0"/>
                <a:ea typeface="Times NR MT Pro" charset="0"/>
              </a:rPr>
              <a:t>1. Efficient Handling of Large Datasets</a:t>
            </a:r>
          </a:p>
          <a:p>
            <a:r>
              <a:rPr lang="en-US" altLang="zh-CN">
                <a:latin typeface="Times NR MT Pro" charset="0"/>
                <a:ea typeface="Times NR MT Pro" charset="0"/>
              </a:rPr>
              <a:t>Both libraries are optimized for performance, allowing efficient storage and manipulation of large data arrays and tables.</a:t>
            </a:r>
          </a:p>
          <a:p>
            <a:pPr indent="0">
              <a:buNone/>
            </a:pPr>
            <a:r>
              <a:rPr lang="en-US" altLang="zh-CN">
                <a:latin typeface="Times NR MT Pro" charset="0"/>
                <a:ea typeface="Times NR MT Pro" charset="0"/>
              </a:rPr>
              <a:t>2. Simplifies Data Manipulation</a:t>
            </a:r>
          </a:p>
          <a:p>
            <a:r>
              <a:rPr lang="en-US" altLang="zh-CN">
                <a:latin typeface="Times NR MT Pro" charset="0"/>
                <a:ea typeface="Times NR MT Pro" charset="0"/>
              </a:rPr>
              <a:t>Pandas provides powerful tools for data wrangling, including easy data cleaning, filtering, and transformation. NumPy simplifies mathematical and statistical operations on arrays.</a:t>
            </a:r>
          </a:p>
          <a:p>
            <a:pPr indent="0">
              <a:buNone/>
            </a:pPr>
            <a:r>
              <a:rPr lang="en-US" altLang="zh-CN">
                <a:latin typeface="Times NR MT Pro" charset="0"/>
                <a:ea typeface="Times NR MT Pro" charset="0"/>
              </a:rPr>
              <a:t>3. Seamless Integration with Other Python Libraries</a:t>
            </a:r>
          </a:p>
          <a:p>
            <a:r>
              <a:rPr lang="en-US" altLang="zh-CN">
                <a:latin typeface="Times NR MT Pro" charset="0"/>
                <a:ea typeface="Times NR MT Pro" charset="0"/>
              </a:rPr>
              <a:t>Both integrate easily with other popular Python libraries like Matplotlib (for visualization), Scikit-learn (for machine learning), and SciPy (for scientific computing).</a:t>
            </a:r>
            <a:endParaRPr lang="zh-CN" altLang="en-US">
              <a:latin typeface="Times NR MT Pro" charset="0"/>
              <a:ea typeface="Times NR MT Pro" charset="0"/>
            </a:endParaRPr>
          </a:p>
        </p:txBody>
      </p:sp>
    </p:spTree>
    <p:extLst>
      <p:ext uri="{BB962C8B-B14F-4D97-AF65-F5344CB8AC3E}">
        <p14:creationId xmlns:p14="http://schemas.microsoft.com/office/powerpoint/2010/main" val="60424512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title"/>
          </p:nvPr>
        </p:nvSpPr>
        <p:spPr>
          <a:xfrm>
            <a:off x="838200" y="365124"/>
            <a:ext cx="10515600" cy="92753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r>
              <a:rPr lang="en-US" altLang="zh-CN" b="1">
                <a:latin typeface="Times NR MT Pro" charset="0"/>
                <a:ea typeface="Times NR MT Pro" charset="0"/>
              </a:rPr>
              <a:t>Installing NumPy and Pandas</a:t>
            </a:r>
            <a:endParaRPr lang="zh-CN" altLang="en-US" b="1">
              <a:latin typeface="Times NR MT Pro" charset="0"/>
              <a:ea typeface="Times NR MT Pro" charset="0"/>
            </a:endParaRPr>
          </a:p>
        </p:txBody>
      </p:sp>
      <p:sp>
        <p:nvSpPr>
          <p:cNvPr id="27" name="文本框"/>
          <p:cNvSpPr>
            <a:spLocks noGrp="1"/>
          </p:cNvSpPr>
          <p:nvPr>
            <p:ph type="body" idx="1"/>
          </p:nvPr>
        </p:nvSpPr>
        <p:spPr>
          <a:xfrm>
            <a:off x="433721" y="1326676"/>
            <a:ext cx="11133330" cy="48502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2900">
                <a:latin typeface="Times NR MT Pro" charset="0"/>
                <a:ea typeface="Times NR MT Pro" charset="0"/>
              </a:rPr>
              <a:t>Using pip:</a:t>
            </a:r>
          </a:p>
          <a:p>
            <a:r>
              <a:rPr lang="en-US" altLang="zh-CN" sz="2900">
                <a:latin typeface="Times NR MT Pro" charset="0"/>
                <a:ea typeface="Times NR MT Pro" charset="0"/>
              </a:rPr>
              <a:t>To install NumPy and Pandas, use the following command in your terminal or command prompt:</a:t>
            </a:r>
          </a:p>
          <a:p>
            <a:pPr indent="0">
              <a:buNone/>
            </a:pPr>
            <a:r>
              <a:rPr lang="en-US" altLang="zh-CN" sz="2900">
                <a:latin typeface="Times NR MT Pro" charset="0"/>
                <a:ea typeface="Times NR MT Pro" charset="0"/>
              </a:rPr>
              <a:t>pip install numpy pandas</a:t>
            </a:r>
          </a:p>
          <a:p>
            <a:r>
              <a:rPr lang="en-US" altLang="zh-CN" sz="2900">
                <a:latin typeface="Times NR MT Pro" charset="0"/>
                <a:ea typeface="Times NR MT Pro" charset="0"/>
              </a:rPr>
              <a:t>Compatibility:</a:t>
            </a:r>
          </a:p>
          <a:p>
            <a:r>
              <a:rPr lang="en-US" altLang="zh-CN" sz="2900">
                <a:latin typeface="Times NR MT Pro" charset="0"/>
                <a:ea typeface="Times NR MT Pro" charset="0"/>
              </a:rPr>
              <a:t>Python Version: NumPy and Pandas are compatible with Python 3.x and later.</a:t>
            </a:r>
          </a:p>
          <a:p>
            <a:r>
              <a:rPr lang="en-US" altLang="zh-CN" sz="2900">
                <a:latin typeface="Times NR MT Pro" charset="0"/>
                <a:ea typeface="Times NR MT Pro" charset="0"/>
              </a:rPr>
              <a:t>IDEs: They work with popular IDEs like Jupyter Notebook, PyCharm, and Visual Studio Code. Make sure you have the necessary Python environment set up.</a:t>
            </a:r>
          </a:p>
          <a:p>
            <a:endParaRPr lang="en-US" altLang="zh-CN" sz="2900">
              <a:latin typeface="Times NR MT Pro" charset="0"/>
              <a:ea typeface="Times NR MT Pro" charset="0"/>
            </a:endParaRPr>
          </a:p>
          <a:p>
            <a:pPr indent="0">
              <a:buNone/>
            </a:pPr>
            <a:endParaRPr lang="zh-CN" altLang="en-US" sz="2900">
              <a:latin typeface="Times NR MT Pro" charset="0"/>
              <a:ea typeface="Times NR MT Pro" charset="0"/>
            </a:endParaRPr>
          </a:p>
        </p:txBody>
      </p:sp>
    </p:spTree>
    <p:extLst>
      <p:ext uri="{BB962C8B-B14F-4D97-AF65-F5344CB8AC3E}">
        <p14:creationId xmlns:p14="http://schemas.microsoft.com/office/powerpoint/2010/main" val="160596557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文本框"/>
          <p:cNvSpPr>
            <a:spLocks noGrp="1"/>
          </p:cNvSpPr>
          <p:nvPr>
            <p:ph type="title"/>
          </p:nvPr>
        </p:nvSpPr>
        <p:spPr>
          <a:xfrm>
            <a:off x="838200" y="365124"/>
            <a:ext cx="10515600" cy="8084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r>
              <a:rPr lang="en-US" altLang="zh-CN" sz="4200">
                <a:latin typeface="Times NR MT Pro" charset="0"/>
                <a:ea typeface="Times NR MT Pro" charset="0"/>
              </a:rPr>
              <a:t>Basic NumPy Features</a:t>
            </a:r>
            <a:endParaRPr lang="zh-CN" altLang="en-US" sz="4200">
              <a:latin typeface="Times NR MT Pro" charset="0"/>
              <a:ea typeface="Times NR MT Pro" charset="0"/>
            </a:endParaRPr>
          </a:p>
        </p:txBody>
      </p:sp>
      <p:sp>
        <p:nvSpPr>
          <p:cNvPr id="29" name="文本框"/>
          <p:cNvSpPr>
            <a:spLocks noGrp="1"/>
          </p:cNvSpPr>
          <p:nvPr>
            <p:ph type="body" idx="1"/>
          </p:nvPr>
        </p:nvSpPr>
        <p:spPr>
          <a:xfrm>
            <a:off x="374190" y="1224624"/>
            <a:ext cx="11463843" cy="517063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2400"/>
              <a:t>N-dimensional Arrays: NumPy provides support for multi-dimensional arrays, allowing efficient storage and manipulation of large datasets. These arrays are more efficient than traditional Python lists, especially for mathematical and scientific computing.</a:t>
            </a:r>
          </a:p>
          <a:p>
            <a:r>
              <a:rPr lang="en-US" altLang="zh-CN" sz="2400"/>
              <a:t>Mathematical Operations: NumPy supports vectorized operations, enabling element-wise arithmetic operations (addition, multiplication, etc.) on arrays without needing loops, making calculations faster and more efficient.</a:t>
            </a:r>
          </a:p>
          <a:p>
            <a:r>
              <a:rPr lang="en-US" altLang="zh-CN" sz="2400"/>
              <a:t>Broadcasting: Broadcasting allows NumPy to perform operations on arrays of different shapes by automatically expanding the smaller array to match the dimensions of the larger one. This simplifies complex array manipulations and reduces memory consumption.</a:t>
            </a:r>
          </a:p>
          <a:p>
            <a:r>
              <a:rPr lang="en-US" altLang="zh-CN" sz="2400"/>
              <a:t>Random Sampling: NumPy includes random sampling functions to generate random numbers and distributions, supporting operations like random integers, random floating-point numbers, and random selection from arrays for simulations and modeling.</a:t>
            </a:r>
            <a:endParaRPr lang="zh-CN" altLang="en-US" sz="2400"/>
          </a:p>
        </p:txBody>
      </p:sp>
    </p:spTree>
    <p:extLst>
      <p:ext uri="{BB962C8B-B14F-4D97-AF65-F5344CB8AC3E}">
        <p14:creationId xmlns:p14="http://schemas.microsoft.com/office/powerpoint/2010/main" val="95173077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latin typeface="Times NR MT Pro" charset="0"/>
                <a:ea typeface="Times NR MT Pro" charset="0"/>
              </a:rPr>
              <a:t>Creation of NumPy Array:</a:t>
            </a:r>
          </a:p>
          <a:p>
            <a:r>
              <a:rPr lang="en-US" altLang="zh-CN">
                <a:latin typeface="Times NR MT Pro" charset="0"/>
                <a:ea typeface="Times NR MT Pro" charset="0"/>
              </a:rPr>
              <a:t>python code:</a:t>
            </a:r>
          </a:p>
          <a:p>
            <a:pPr indent="0">
              <a:buNone/>
            </a:pPr>
            <a:r>
              <a:rPr lang="en-US" altLang="zh-CN">
                <a:latin typeface="Times NR MT Pro" charset="0"/>
                <a:ea typeface="Times NR MT Pro" charset="0"/>
              </a:rPr>
              <a:t>import numpy as np</a:t>
            </a:r>
          </a:p>
          <a:p>
            <a:pPr indent="0">
              <a:buNone/>
            </a:pPr>
            <a:r>
              <a:rPr lang="en-US" altLang="zh-CN">
                <a:latin typeface="Times NR MT Pro" charset="0"/>
                <a:ea typeface="Times NR MT Pro" charset="0"/>
              </a:rPr>
              <a:t>arr = np.array([1, 2, 3])</a:t>
            </a:r>
          </a:p>
          <a:p>
            <a:r>
              <a:rPr lang="en-US" altLang="zh-CN">
                <a:latin typeface="Times NR MT Pro" charset="0"/>
                <a:ea typeface="Times NR MT Pro" charset="0"/>
              </a:rPr>
              <a:t>NumPy arrays allow for efficient handling of numerical data and perform operations much faster than Python lists.</a:t>
            </a:r>
            <a:endParaRPr lang="zh-CN" altLang="en-US">
              <a:latin typeface="Times NR MT Pro" charset="0"/>
              <a:ea typeface="Times NR MT Pro" charset="0"/>
            </a:endParaRPr>
          </a:p>
        </p:txBody>
      </p:sp>
    </p:spTree>
    <p:extLst>
      <p:ext uri="{BB962C8B-B14F-4D97-AF65-F5344CB8AC3E}">
        <p14:creationId xmlns:p14="http://schemas.microsoft.com/office/powerpoint/2010/main" val="57918152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r>
              <a:rPr lang="en-US" altLang="zh-CN" sz="4200" b="1">
                <a:latin typeface="Times NR MT Pro" charset="0"/>
                <a:ea typeface="Times NR MT Pro" charset="0"/>
              </a:rPr>
              <a:t>NumPy Array Operations</a:t>
            </a:r>
            <a:endParaRPr lang="zh-CN" altLang="en-US" sz="4200" b="1">
              <a:latin typeface="Times NR MT Pro" charset="0"/>
              <a:ea typeface="Times NR MT Pro" charset="0"/>
            </a:endParaRPr>
          </a:p>
        </p:txBody>
      </p:sp>
      <p:sp>
        <p:nvSpPr>
          <p:cNvPr id="36"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latin typeface="Times NR MT Pro" charset="0"/>
                <a:ea typeface="Times NR MT Pro" charset="0"/>
              </a:rPr>
              <a:t>NumPy allows performing element-wise mathematical operations on arrays.</a:t>
            </a:r>
          </a:p>
          <a:p>
            <a:r>
              <a:rPr lang="en-US" altLang="zh-CN" b="1">
                <a:latin typeface="Times NR MT Pro" charset="0"/>
                <a:ea typeface="Times NR MT Pro" charset="0"/>
              </a:rPr>
              <a:t>Operations:</a:t>
            </a:r>
          </a:p>
          <a:p>
            <a:r>
              <a:rPr lang="en-US" altLang="zh-CN">
                <a:latin typeface="Times NR MT Pro" charset="0"/>
                <a:ea typeface="Times NR MT Pro" charset="0"/>
              </a:rPr>
              <a:t>Addition, Subtraction, and Multiplication: Perform these operations element-wise between arrays or with a scalar.</a:t>
            </a:r>
          </a:p>
          <a:p>
            <a:pPr indent="0">
              <a:buNone/>
            </a:pPr>
            <a:r>
              <a:rPr lang="en-US" altLang="zh-CN">
                <a:latin typeface="Times NR MT Pro" charset="0"/>
                <a:ea typeface="Times NR MT Pro" charset="0"/>
              </a:rPr>
              <a:t>Example: arr * 2 (multiplies each element by 2).</a:t>
            </a:r>
          </a:p>
          <a:p>
            <a:r>
              <a:rPr lang="en-US" altLang="zh-CN">
                <a:latin typeface="Times NR MT Pro" charset="0"/>
                <a:ea typeface="Times NR MT Pro" charset="0"/>
              </a:rPr>
              <a:t>Element-wise Operations: Operations are applied element-wise between arrays. Example: arr1 + arr2 (adds corresponding elements from two arrays).</a:t>
            </a:r>
            <a:endParaRPr lang="zh-CN" altLang="en-US">
              <a:latin typeface="Times NR MT Pro" charset="0"/>
              <a:ea typeface="Times NR MT Pro" charset="0"/>
            </a:endParaRPr>
          </a:p>
        </p:txBody>
      </p:sp>
    </p:spTree>
    <p:extLst>
      <p:ext uri="{BB962C8B-B14F-4D97-AF65-F5344CB8AC3E}">
        <p14:creationId xmlns:p14="http://schemas.microsoft.com/office/powerpoint/2010/main" val="1229832206"/>
      </p:ext>
    </p:extLst>
  </p:cSld>
  <p:clrMapOvr>
    <a:masterClrMapping/>
  </p:clrMapOvr>
  <p:transition spd="med">
    <p:pull/>
  </p:transition>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85</TotalTime>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Technical Seminar Topic: Introduction to Numpy and Pandas for Data Analysis</vt:lpstr>
      <vt:lpstr>Introduction</vt:lpstr>
      <vt:lpstr>What is NumPy?</vt:lpstr>
      <vt:lpstr>What is Pandas?</vt:lpstr>
      <vt:lpstr>Why Use NumPy and Pandas?</vt:lpstr>
      <vt:lpstr>Installing NumPy and Pandas</vt:lpstr>
      <vt:lpstr>Basic NumPy Features</vt:lpstr>
      <vt:lpstr>PowerPoint Presentation</vt:lpstr>
      <vt:lpstr>NumPy Array Operations</vt:lpstr>
      <vt:lpstr>NumPy Array Indexing and Slicing</vt:lpstr>
      <vt:lpstr>NumPy Functions</vt:lpstr>
      <vt:lpstr>Introduction to Pandas</vt:lpstr>
      <vt:lpstr>Pandas Series</vt:lpstr>
      <vt:lpstr>Pandas DataFrame</vt:lpstr>
      <vt:lpstr>Loading Data with Pandas</vt:lpstr>
      <vt:lpstr>Data Cleaning with Pandas</vt:lpstr>
      <vt:lpstr>Data Selection and Filtering</vt:lpstr>
      <vt:lpstr>Pandas DataFrame Operations</vt:lpstr>
      <vt:lpstr>Merging and Joining DataFrames</vt:lpstr>
      <vt:lpstr>NumPy vs Pandas</vt:lpstr>
      <vt:lpstr>Real-World Applications</vt:lpstr>
      <vt:lpstr>Integrating with Other Libraries</vt:lpstr>
      <vt:lpstr>Limitations of NumPy and Pandas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nagaraju736881@gmail.com</dc:creator>
  <cp:lastModifiedBy>nagaraju736881@gmail.com</cp:lastModifiedBy>
  <cp:revision>2</cp:revision>
  <dcterms:created xsi:type="dcterms:W3CDTF">2024-12-07T00:32:11Z</dcterms:created>
  <dcterms:modified xsi:type="dcterms:W3CDTF">2024-12-07T01:59:58Z</dcterms:modified>
</cp:coreProperties>
</file>