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7980" y="993140"/>
            <a:ext cx="8995410" cy="1999615"/>
          </a:xfrm>
        </p:spPr>
        <p:txBody>
          <a:bodyPr>
            <a:noAutofit/>
          </a:bodyPr>
          <a:p>
            <a:pPr algn="l"/>
            <a:b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</a:b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703020204020201" charset="-122"/>
                <a:ea typeface="微软雅黑" panose="020B0703020204020201" charset="-122"/>
                <a:cs typeface="微软雅黑" panose="020B0703020204020201" charset="-122"/>
              </a:rPr>
              <a:t>			</a:t>
            </a:r>
            <a:r>
              <a:rPr lang="en-US" altLang="zh-CN" sz="250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跳跃游戏II</a:t>
            </a:r>
            <a:r>
              <a:rPr lang="zh-CN" altLang="en-US" sz="250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（</a:t>
            </a:r>
            <a:r>
              <a:rPr lang="en-US" altLang="zh-CN" sz="250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leetcode54</a:t>
            </a:r>
            <a:r>
              <a:rPr lang="zh-CN" altLang="en-US" sz="250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）</a:t>
            </a:r>
            <a:br>
              <a:rPr lang="en-US" altLang="zh-CN" sz="2500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b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br>
              <a:rPr lang="en-US" altLang="zh-CN" sz="20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</a:br>
            <a:r>
              <a:rPr lang="en-US" altLang="zh-CN" sz="20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 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 给你一个非负整数数组 nums ，你最初位于数组的第一个位置。数组中的每个元素代表你在该位置可以跳跃的最大长度。你的目标是使用最少的跳跃次数到达数组的最后一个位置。假设你总是可以到达数组的最后一个位置。</a:t>
            </a:r>
            <a:endParaRPr lang="en-US" altLang="zh-CN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4085" y="3418205"/>
            <a:ext cx="76307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示例 1: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输入: nums = [2,3,1,1,4]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输出: 2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解释: 跳到最后一个位置的最小跳跃数是 2。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     从下标为 0 跳到下标为 1 的位置，跳 1 步，然后跳 3 步到达数组的最后一个位置。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示例 2: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输入: nums = [2,3,0,1,4]</a:t>
            </a:r>
            <a:b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</a:br>
            <a:r>
              <a:rPr lang="en-US" altLang="zh-CN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ea"/>
              </a:rPr>
              <a:t>输出: 2</a:t>
            </a:r>
            <a:endParaRPr lang="en-US" altLang="zh-CN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曲线连接符 8"/>
          <p:cNvCxnSpPr/>
          <p:nvPr/>
        </p:nvCxnSpPr>
        <p:spPr>
          <a:xfrm rot="16200000">
            <a:off x="3975735" y="2237105"/>
            <a:ext cx="3175" cy="507365"/>
          </a:xfrm>
          <a:prstGeom prst="curvedConnector3">
            <a:avLst>
              <a:gd name="adj1" fmla="val 7560000"/>
            </a:avLst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曲线连接符 9"/>
          <p:cNvCxnSpPr/>
          <p:nvPr/>
        </p:nvCxnSpPr>
        <p:spPr>
          <a:xfrm rot="16200000">
            <a:off x="4237990" y="1974850"/>
            <a:ext cx="3175" cy="1031240"/>
          </a:xfrm>
          <a:prstGeom prst="curvedConnector3">
            <a:avLst>
              <a:gd name="adj1" fmla="val 7550000"/>
            </a:avLst>
          </a:prstGeom>
          <a:ln w="25400"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圆角矩形 10"/>
          <p:cNvSpPr/>
          <p:nvPr/>
        </p:nvSpPr>
        <p:spPr>
          <a:xfrm>
            <a:off x="3507740" y="2489200"/>
            <a:ext cx="422910" cy="4127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28440" y="2492375"/>
            <a:ext cx="422910" cy="412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45330" y="2492375"/>
            <a:ext cx="422910" cy="4127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1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84445" y="2492375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45785" y="2492375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曲线连接符 15"/>
          <p:cNvCxnSpPr>
            <a:stCxn id="12" idx="0"/>
            <a:endCxn id="15" idx="0"/>
          </p:cNvCxnSpPr>
          <p:nvPr/>
        </p:nvCxnSpPr>
        <p:spPr>
          <a:xfrm rot="16200000">
            <a:off x="5048568" y="1683703"/>
            <a:ext cx="3175" cy="1617345"/>
          </a:xfrm>
          <a:prstGeom prst="curvedConnector3">
            <a:avLst>
              <a:gd name="adj1" fmla="val 7560000"/>
            </a:avLst>
          </a:prstGeom>
          <a:ln w="25400" cap="rnd">
            <a:solidFill>
              <a:srgbClr val="FF0000"/>
            </a:solidFill>
            <a:prstDash val="dash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曲线连接符 16"/>
          <p:cNvCxnSpPr>
            <a:stCxn id="13" idx="0"/>
            <a:endCxn id="14" idx="0"/>
          </p:cNvCxnSpPr>
          <p:nvPr/>
        </p:nvCxnSpPr>
        <p:spPr>
          <a:xfrm rot="16200000">
            <a:off x="5026343" y="2222818"/>
            <a:ext cx="3175" cy="539115"/>
          </a:xfrm>
          <a:prstGeom prst="curvedConnector3">
            <a:avLst>
              <a:gd name="adj1" fmla="val 7560000"/>
            </a:avLst>
          </a:prstGeom>
          <a:ln w="25400" cap="rnd">
            <a:prstDash val="sysDash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文本框 22"/>
          <p:cNvSpPr txBox="1"/>
          <p:nvPr/>
        </p:nvSpPr>
        <p:spPr>
          <a:xfrm>
            <a:off x="3575050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0</a:t>
            </a:r>
            <a:endParaRPr lang="en-US" altLang="zh-CN" sz="1500"/>
          </a:p>
        </p:txBody>
      </p:sp>
      <p:sp>
        <p:nvSpPr>
          <p:cNvPr id="24" name="文本框 23"/>
          <p:cNvSpPr txBox="1"/>
          <p:nvPr/>
        </p:nvSpPr>
        <p:spPr>
          <a:xfrm>
            <a:off x="4625975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2</a:t>
            </a:r>
            <a:endParaRPr lang="en-US" altLang="zh-CN" sz="1500"/>
          </a:p>
        </p:txBody>
      </p:sp>
      <p:sp>
        <p:nvSpPr>
          <p:cNvPr id="25" name="文本框 24"/>
          <p:cNvSpPr txBox="1"/>
          <p:nvPr/>
        </p:nvSpPr>
        <p:spPr>
          <a:xfrm>
            <a:off x="4095750" y="2905125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1</a:t>
            </a:r>
            <a:endParaRPr lang="en-US" altLang="zh-CN" sz="1500"/>
          </a:p>
        </p:txBody>
      </p:sp>
      <p:sp>
        <p:nvSpPr>
          <p:cNvPr id="27" name="文本框 26"/>
          <p:cNvSpPr txBox="1"/>
          <p:nvPr/>
        </p:nvSpPr>
        <p:spPr>
          <a:xfrm>
            <a:off x="5151755" y="290195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3</a:t>
            </a:r>
            <a:endParaRPr lang="en-US" altLang="zh-CN" sz="1500"/>
          </a:p>
        </p:txBody>
      </p:sp>
      <p:sp>
        <p:nvSpPr>
          <p:cNvPr id="29" name="文本框 28"/>
          <p:cNvSpPr txBox="1"/>
          <p:nvPr/>
        </p:nvSpPr>
        <p:spPr>
          <a:xfrm>
            <a:off x="5712460" y="290195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4</a:t>
            </a:r>
            <a:endParaRPr lang="en-US" altLang="zh-CN" sz="1500"/>
          </a:p>
        </p:txBody>
      </p:sp>
      <p:sp>
        <p:nvSpPr>
          <p:cNvPr id="30" name="圆角矩形 29"/>
          <p:cNvSpPr/>
          <p:nvPr/>
        </p:nvSpPr>
        <p:spPr>
          <a:xfrm>
            <a:off x="6227445" y="2494280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98945" y="2489200"/>
            <a:ext cx="422910" cy="412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94755" y="290703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5</a:t>
            </a:r>
            <a:endParaRPr lang="en-US" altLang="zh-CN" sz="1500"/>
          </a:p>
        </p:txBody>
      </p:sp>
      <p:sp>
        <p:nvSpPr>
          <p:cNvPr id="33" name="文本框 32"/>
          <p:cNvSpPr txBox="1"/>
          <p:nvPr/>
        </p:nvSpPr>
        <p:spPr>
          <a:xfrm>
            <a:off x="6866255" y="2907030"/>
            <a:ext cx="28892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500"/>
              <a:t>6</a:t>
            </a:r>
            <a:endParaRPr lang="en-US" altLang="zh-CN" sz="15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6400800" y="1093470"/>
            <a:ext cx="656590" cy="1016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400800" y="1384300"/>
            <a:ext cx="656590" cy="101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047230" y="952500"/>
            <a:ext cx="8432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当前路径</a:t>
            </a:r>
            <a:endParaRPr lang="zh-CN" altLang="en-US" sz="1300">
              <a:latin typeface="娃娃体-简" panose="040B0500000000000000" charset="-122"/>
              <a:ea typeface="娃娃体-简" panose="040B0500000000000000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47230" y="1243965"/>
            <a:ext cx="13385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下一步</a:t>
            </a:r>
            <a:r>
              <a:rPr lang="zh-CN" altLang="en-US" sz="13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</a:rPr>
              <a:t>最远</a:t>
            </a:r>
            <a:r>
              <a:rPr lang="zh-CN" altLang="en-US" sz="1300">
                <a:latin typeface="娃娃体-简" panose="040B0500000000000000" charset="-122"/>
                <a:ea typeface="娃娃体-简" panose="040B0500000000000000" charset="-122"/>
              </a:rPr>
              <a:t>路径</a:t>
            </a:r>
            <a:endParaRPr lang="zh-CN" altLang="en-US" sz="1300">
              <a:latin typeface="娃娃体-简" panose="040B0500000000000000" charset="-122"/>
              <a:ea typeface="娃娃体-简" panose="040B0500000000000000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0265" y="3724275"/>
            <a:ext cx="100888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分析：从正向开始查找，利用贪心算法的思想，每次找到移动到那最远位置的那一步，</a:t>
            </a:r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就可以在线性的时间内跳跃最少次数。</a:t>
            </a:r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endParaRPr lang="zh-CN" altLang="en-US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第一步：从下标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0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出发，可以跳到下标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2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可以跳的更远，所以选择下标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1.</a:t>
            </a:r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第二步：从下标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1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出发，可以跳到下标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2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、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3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、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，下标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</a:t>
            </a:r>
            <a:r>
              <a:rPr lang="zh-CN" altLang="en-US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可以跳的更远，所以选择下标</a:t>
            </a:r>
            <a:r>
              <a:rPr lang="en-US" altLang="zh-CN" sz="200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4.</a:t>
            </a:r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endParaRPr lang="en-US" altLang="zh-CN" sz="20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注意：在遍历数组时，要不要访问最后一个元素。不要，因为访问最后一个元素会增加一</a:t>
            </a:r>
            <a:endParaRPr lang="zh-CN" altLang="en-US" sz="2000">
              <a:solidFill>
                <a:srgbClr val="C0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</a:rPr>
              <a:t>次不必要的跳跃</a:t>
            </a:r>
            <a:endParaRPr lang="zh-CN" altLang="en-US" sz="2000">
              <a:solidFill>
                <a:srgbClr val="C0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WPS 演示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娃娃体-简</vt:lpstr>
      <vt:lpstr>American Typewriter Regular</vt:lpstr>
      <vt:lpstr>报隶-简</vt:lpstr>
      <vt:lpstr>Office 主题</vt:lpstr>
      <vt:lpstr>跳跃游戏II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haibingzhang</dc:creator>
  <cp:lastModifiedBy>haibingzhang</cp:lastModifiedBy>
  <cp:revision>3</cp:revision>
  <dcterms:created xsi:type="dcterms:W3CDTF">2022-07-28T09:22:33Z</dcterms:created>
  <dcterms:modified xsi:type="dcterms:W3CDTF">2022-07-28T09:22:33Z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