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2"/>
  </p:notesMasterIdLst>
  <p:sldIdLst>
    <p:sldId id="256" r:id="rId2"/>
    <p:sldId id="257" r:id="rId3"/>
    <p:sldId id="271" r:id="rId4"/>
    <p:sldId id="272" r:id="rId5"/>
    <p:sldId id="268" r:id="rId6"/>
    <p:sldId id="264" r:id="rId7"/>
    <p:sldId id="260" r:id="rId8"/>
    <p:sldId id="259" r:id="rId9"/>
    <p:sldId id="262" r:id="rId10"/>
    <p:sldId id="267" r:id="rId11"/>
    <p:sldId id="265" r:id="rId12"/>
    <p:sldId id="266" r:id="rId13"/>
    <p:sldId id="263" r:id="rId14"/>
    <p:sldId id="269" r:id="rId15"/>
    <p:sldId id="274" r:id="rId16"/>
    <p:sldId id="275" r:id="rId17"/>
    <p:sldId id="270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0780" autoAdjust="0"/>
  </p:normalViewPr>
  <p:slideViewPr>
    <p:cSldViewPr snapToGrid="0">
      <p:cViewPr varScale="1">
        <p:scale>
          <a:sx n="103" d="100"/>
          <a:sy n="103" d="100"/>
        </p:scale>
        <p:origin x="13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D2C7C-6577-415B-9E68-D9F73D19A09A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6F55-0B1F-41D6-84BB-5FC18325B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7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46F55-0B1F-41D6-84BB-5FC18325BAB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55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058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2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2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539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2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93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5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66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66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68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PatchGAN-structure-in-the-discriminator-architecture_fig5_33983226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q.opengenus.org/downsampling-and-upsampling-in-cn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imagesearch.com/2016/11/07/intersection-over-union-iou-for-object-detectio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5U4NgVGAw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Ablation: Learning to Predict Layout-to-image Conditional Convolutions for Semantic Image Synthesis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8159" y="4693397"/>
            <a:ext cx="9760625" cy="1016938"/>
          </a:xfrm>
        </p:spPr>
        <p:txBody>
          <a:bodyPr/>
          <a:lstStyle/>
          <a:p>
            <a:pPr algn="l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Member: 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Syue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-Cian, Lin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Chong-Zhi, Xie		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Chen-Yuan, Yu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5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77281" y="1490353"/>
            <a:ext cx="11276186" cy="1654064"/>
          </a:xfrm>
        </p:spPr>
        <p:txBody>
          <a:bodyPr>
            <a:noAutofit/>
          </a:bodyPr>
          <a:lstStyle/>
          <a:p>
            <a:pPr algn="l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 - Discriminator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1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399" y="253063"/>
            <a:ext cx="6783355" cy="737537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Discriminator: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5698" y="1548463"/>
            <a:ext cx="8136294" cy="420296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 and SPADE use the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the discriminator.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PatchGAN discriminator. Each value of the output matrix represents the... |  Download Scientific Diagram"/>
          <p:cNvSpPr>
            <a:spLocks noChangeAspect="1" noChangeArrowheads="1"/>
          </p:cNvSpPr>
          <p:nvPr/>
        </p:nvSpPr>
        <p:spPr bwMode="auto">
          <a:xfrm flipV="1">
            <a:off x="-478411" y="160338"/>
            <a:ext cx="938786" cy="9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https://cdn.discordapp.com/attachments/1024970353421852702/1186364533044940910/202106011711281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8" y="2056212"/>
            <a:ext cx="8736268" cy="36952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14399" y="6083843"/>
            <a:ext cx="1108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https://www.researchgate.net/figure/The-PatchGAN-structure-in-the-discriminator-architecture_fig5_339832261</a:t>
            </a:r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5741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0153" y="387220"/>
            <a:ext cx="8416212" cy="825759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Discriminator: Feature pyramid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0152" y="1474237"/>
            <a:ext cx="10330557" cy="1427583"/>
          </a:xfrm>
        </p:spPr>
        <p:txBody>
          <a:bodyPr/>
          <a:lstStyle/>
          <a:p>
            <a:pPr algn="just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inspiration from the shift from image pyramids, we propose a streamlined feature pyramid discriminator. Operating at a single scale, it combines bottom-up and top-down pathways to capture multi-scale information and ensure strong constraints on both semantic content and fine details.</a:t>
            </a:r>
          </a:p>
        </p:txBody>
      </p:sp>
      <p:pic>
        <p:nvPicPr>
          <p:cNvPr id="2050" name="Picture 2" descr="Downsampling and Upsampling in C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98" y="3005206"/>
            <a:ext cx="9095463" cy="22751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文字方塊 3"/>
          <p:cNvSpPr txBox="1"/>
          <p:nvPr/>
        </p:nvSpPr>
        <p:spPr>
          <a:xfrm>
            <a:off x="2089915" y="5383763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https://iq.opengenus.org/downsampling-and-upsampling-in-cnn/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3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159" y="163286"/>
            <a:ext cx="4897506" cy="872412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085150" y="1832818"/>
            <a:ext cx="10021699" cy="3696216"/>
            <a:chOff x="928132" y="1996529"/>
            <a:chExt cx="10021699" cy="369621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132" y="1996529"/>
              <a:ext cx="10021699" cy="3696216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矩形 9"/>
            <p:cNvSpPr/>
            <p:nvPr/>
          </p:nvSpPr>
          <p:spPr>
            <a:xfrm>
              <a:off x="9274002" y="2059709"/>
              <a:ext cx="728980" cy="277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169453" y="2059709"/>
              <a:ext cx="9380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CC-FPSE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31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3567" y="1777239"/>
            <a:ext cx="5060114" cy="779349"/>
          </a:xfrm>
        </p:spPr>
        <p:txBody>
          <a:bodyPr>
            <a:noAutofit/>
          </a:bodyPr>
          <a:lstStyle/>
          <a:p>
            <a:pPr algn="l"/>
            <a:r>
              <a:rPr lang="en-US" altLang="zh-TW" sz="4400" dirty="0"/>
              <a:t>3. Results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7017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79714" y="184980"/>
            <a:ext cx="2267339" cy="928396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9714" y="1113376"/>
            <a:ext cx="10832841" cy="5460040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setup</a:t>
            </a:r>
          </a:p>
          <a:p>
            <a:pPr lvl="1"/>
            <a:r>
              <a:rPr lang="en-US" altLang="zh-TW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NVIDIA 1060 6G</a:t>
            </a:r>
          </a:p>
          <a:p>
            <a:pPr lvl="1"/>
            <a:r>
              <a:rPr lang="en-US" altLang="zh-TW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200</a:t>
            </a:r>
          </a:p>
          <a:p>
            <a:pPr lvl="1"/>
            <a:r>
              <a:rPr lang="en-US" altLang="zh-TW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 200</a:t>
            </a:r>
          </a:p>
          <a:p>
            <a:pPr lvl="1"/>
            <a:r>
              <a:rPr lang="en-US" altLang="zh-TW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Epoch: 200</a:t>
            </a:r>
          </a:p>
          <a:p>
            <a:pPr marL="0" indent="0">
              <a:buNone/>
            </a:pP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of paper</a:t>
            </a:r>
          </a:p>
          <a:p>
            <a:pPr lvl="1"/>
            <a:r>
              <a:rPr lang="en-US" altLang="zh-TW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16 * NVIDIA TITAN X</a:t>
            </a:r>
          </a:p>
          <a:p>
            <a:pPr lvl="1"/>
            <a:r>
              <a:rPr lang="en-US" altLang="zh-TW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118287</a:t>
            </a:r>
          </a:p>
          <a:p>
            <a:pPr lvl="1"/>
            <a:r>
              <a:rPr lang="en-US" altLang="zh-TW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 5000</a:t>
            </a:r>
          </a:p>
          <a:p>
            <a:pPr lvl="1"/>
            <a:r>
              <a:rPr lang="en-US" altLang="zh-TW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Epoch: 200</a:t>
            </a:r>
          </a:p>
          <a:p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3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5739" y="164552"/>
            <a:ext cx="3928188" cy="843154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IOU?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tersection over Union (IoU) for object detection - PyImage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32" y="1200149"/>
            <a:ext cx="6105271" cy="47621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54062" y="6154703"/>
            <a:ext cx="897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https://pyimagesearch.com/2016/11/07/intersection-over-union-iou-for-object-detection/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2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3730" y="237931"/>
            <a:ext cx="7277878" cy="807098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from the CC-FPSE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3730" y="1473584"/>
            <a:ext cx="10263674" cy="700449"/>
          </a:xfrm>
        </p:spPr>
        <p:txBody>
          <a:bodyPr/>
          <a:lstStyle/>
          <a:p>
            <a:pPr algn="just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shows that the different generators and discriminators have different results. Without a doubt, the 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CC-FPSE is the best method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0" y="2898747"/>
            <a:ext cx="10718677" cy="1060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817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1900" y="314960"/>
            <a:ext cx="5355771" cy="741680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results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06776"/>
              </p:ext>
            </p:extLst>
          </p:nvPr>
        </p:nvGraphicFramePr>
        <p:xfrm>
          <a:off x="1180171" y="2618641"/>
          <a:ext cx="10335000" cy="891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3750">
                  <a:extLst>
                    <a:ext uri="{9D8B030D-6E8A-4147-A177-3AD203B41FA5}">
                      <a16:colId xmlns:a16="http://schemas.microsoft.com/office/drawing/2014/main" val="2957258915"/>
                    </a:ext>
                  </a:extLst>
                </a:gridCol>
                <a:gridCol w="2583750">
                  <a:extLst>
                    <a:ext uri="{9D8B030D-6E8A-4147-A177-3AD203B41FA5}">
                      <a16:colId xmlns:a16="http://schemas.microsoft.com/office/drawing/2014/main" val="303221074"/>
                    </a:ext>
                  </a:extLst>
                </a:gridCol>
                <a:gridCol w="2583750">
                  <a:extLst>
                    <a:ext uri="{9D8B030D-6E8A-4147-A177-3AD203B41FA5}">
                      <a16:colId xmlns:a16="http://schemas.microsoft.com/office/drawing/2014/main" val="1893742692"/>
                    </a:ext>
                  </a:extLst>
                </a:gridCol>
                <a:gridCol w="2583750">
                  <a:extLst>
                    <a:ext uri="{9D8B030D-6E8A-4147-A177-3AD203B41FA5}">
                      <a16:colId xmlns:a16="http://schemas.microsoft.com/office/drawing/2014/main" val="2174016480"/>
                    </a:ext>
                  </a:extLst>
                </a:gridCol>
              </a:tblGrid>
              <a:tr h="445846">
                <a:tc>
                  <a:txBody>
                    <a:bodyPr/>
                    <a:lstStyle/>
                    <a:p>
                      <a:r>
                        <a:rPr lang="en-US" altLang="zh-TW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CC-FPSE</a:t>
                      </a:r>
                      <a:endParaRPr lang="zh-TW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35" marR="109935" marT="54967" marB="54967"/>
                </a:tc>
                <a:tc>
                  <a:txBody>
                    <a:bodyPr/>
                    <a:lstStyle/>
                    <a:p>
                      <a:r>
                        <a:rPr lang="en-US" altLang="zh-TW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CC-FP</a:t>
                      </a:r>
                      <a:endParaRPr lang="zh-TW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35" marR="109935" marT="54967" marB="54967"/>
                </a:tc>
                <a:tc>
                  <a:txBody>
                    <a:bodyPr/>
                    <a:lstStyle/>
                    <a:p>
                      <a:r>
                        <a:rPr lang="en-US" altLang="zh-TW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SPADE-FP</a:t>
                      </a:r>
                      <a:endParaRPr lang="zh-TW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35" marR="109935" marT="54967" marB="54967"/>
                </a:tc>
                <a:tc>
                  <a:txBody>
                    <a:bodyPr/>
                    <a:lstStyle/>
                    <a:p>
                      <a:r>
                        <a:rPr lang="en-US" altLang="zh-TW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SPADE-FPSE</a:t>
                      </a:r>
                      <a:endParaRPr lang="zh-TW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35" marR="109935" marT="54967" marB="54967"/>
                </a:tc>
                <a:extLst>
                  <a:ext uri="{0D108BD9-81ED-4DB2-BD59-A6C34878D82A}">
                    <a16:rowId xmlns:a16="http://schemas.microsoft.com/office/drawing/2014/main" val="235080707"/>
                  </a:ext>
                </a:extLst>
              </a:tr>
              <a:tr h="445846">
                <a:tc>
                  <a:txBody>
                    <a:bodyPr/>
                    <a:lstStyle/>
                    <a:p>
                      <a:r>
                        <a:rPr lang="en-US" altLang="zh-TW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0.122</a:t>
                      </a:r>
                      <a:endParaRPr lang="zh-TW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35" marR="109935" marT="54967" marB="54967"/>
                </a:tc>
                <a:tc>
                  <a:txBody>
                    <a:bodyPr/>
                    <a:lstStyle/>
                    <a:p>
                      <a:r>
                        <a:rPr lang="en-US" altLang="zh-TW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0.110</a:t>
                      </a:r>
                      <a:endParaRPr lang="zh-TW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35" marR="109935" marT="54967" marB="54967"/>
                </a:tc>
                <a:tc>
                  <a:txBody>
                    <a:bodyPr/>
                    <a:lstStyle/>
                    <a:p>
                      <a:r>
                        <a:rPr lang="en-US" altLang="zh-TW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0.171</a:t>
                      </a:r>
                      <a:endParaRPr lang="zh-TW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35" marR="109935" marT="54967" marB="54967"/>
                </a:tc>
                <a:tc>
                  <a:txBody>
                    <a:bodyPr/>
                    <a:lstStyle/>
                    <a:p>
                      <a:r>
                        <a:rPr lang="en-US" altLang="zh-TW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</a:t>
                      </a:r>
                      <a:endParaRPr lang="zh-TW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35" marR="109935" marT="54967" marB="54967"/>
                </a:tc>
                <a:extLst>
                  <a:ext uri="{0D108BD9-81ED-4DB2-BD59-A6C34878D82A}">
                    <a16:rowId xmlns:a16="http://schemas.microsoft.com/office/drawing/2014/main" val="44434305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80171" y="186148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MIoU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9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27180"/>
            <a:ext cx="3509865" cy="835089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2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45" y="191278"/>
            <a:ext cx="9601200" cy="1485900"/>
          </a:xfrm>
        </p:spPr>
        <p:txBody>
          <a:bodyPr/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6245" y="1250300"/>
            <a:ext cx="10571584" cy="522980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marL="742950" indent="-742950">
              <a:buFont typeface="+mj-lt"/>
              <a:buAutoNum type="arabicPeriod"/>
            </a:pPr>
            <a:endParaRPr lang="en-US" altLang="zh-T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</a:p>
          <a:p>
            <a:pPr marL="742950" indent="-742950">
              <a:buFont typeface="+mj-lt"/>
              <a:buAutoNum type="arabicPeriod"/>
            </a:pPr>
            <a:endParaRPr lang="en-US" altLang="zh-T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3302" lvl="1" indent="-742950">
              <a:buFont typeface="+mj-lt"/>
              <a:buAutoNum type="alphaLcPeriod"/>
            </a:pPr>
            <a:r>
              <a:rPr lang="en-US" altLang="zh-TW" sz="3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  <a:p>
            <a:pPr marL="1273302" lvl="1" indent="-742950">
              <a:buFont typeface="+mj-lt"/>
              <a:buAutoNum type="alphaLcPeriod"/>
            </a:pPr>
            <a:endParaRPr lang="en-US" altLang="zh-TW" sz="36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3302" lvl="1" indent="-742950">
              <a:buFont typeface="+mj-lt"/>
              <a:buAutoNum type="alphaLcPeriod"/>
            </a:pPr>
            <a:r>
              <a:rPr lang="en-US" altLang="zh-TW" sz="3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  <a:p>
            <a:pPr marL="1273302" lvl="1" indent="-742950">
              <a:buFont typeface="+mj-lt"/>
              <a:buAutoNum type="alphaLcPeriod"/>
            </a:pPr>
            <a:endParaRPr lang="en-US" altLang="zh-T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048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E2B391A-CF62-5989-B294-1CAC37157EF2}"/>
              </a:ext>
            </a:extLst>
          </p:cNvPr>
          <p:cNvSpPr txBox="1"/>
          <p:nvPr/>
        </p:nvSpPr>
        <p:spPr>
          <a:xfrm>
            <a:off x="2181752" y="2967335"/>
            <a:ext cx="782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51833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8729" y="1542691"/>
            <a:ext cx="9589670" cy="1340468"/>
          </a:xfrm>
        </p:spPr>
        <p:txBody>
          <a:bodyPr>
            <a:noAutofit/>
          </a:bodyPr>
          <a:lstStyle/>
          <a:p>
            <a:pPr algn="l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 Description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8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1173" y="1288853"/>
            <a:ext cx="10262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https://www.youtube.com/watch?v=p5U4NgVGAwg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A3F448A-976E-89B6-97DA-3852136FFF6D}"/>
              </a:ext>
            </a:extLst>
          </p:cNvPr>
          <p:cNvSpPr txBox="1"/>
          <p:nvPr/>
        </p:nvSpPr>
        <p:spPr>
          <a:xfrm>
            <a:off x="1111173" y="485192"/>
            <a:ext cx="1475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2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53576" y="1695533"/>
            <a:ext cx="10532612" cy="1486206"/>
          </a:xfrm>
        </p:spPr>
        <p:txBody>
          <a:bodyPr>
            <a:noAutofit/>
          </a:bodyPr>
          <a:lstStyle/>
          <a:p>
            <a:pPr algn="l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 - Generator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6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29261" y="313355"/>
            <a:ext cx="3273284" cy="813210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Pix2pixHD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07952" y="1218593"/>
            <a:ext cx="10396638" cy="426375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use the label image and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image to get the features.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decode the feature image to generate the synthesized image.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cause more time to generate image and cannot solve the single image label input.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52" y="2116701"/>
            <a:ext cx="7935432" cy="2229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4839"/>
          <a:stretch/>
        </p:blipFill>
        <p:spPr>
          <a:xfrm>
            <a:off x="9397805" y="2116701"/>
            <a:ext cx="2105452" cy="226803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072087" y="21167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051255" y="1747369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SPADE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4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6408" y="262980"/>
            <a:ext cx="5209592" cy="804540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SPADE?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50666" cy="3880773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87" y="4255365"/>
            <a:ext cx="4018626" cy="2426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8222602" y="6312665"/>
            <a:ext cx="22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Fig.2. SPADE design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6408" y="1024696"/>
            <a:ext cx="11122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 image is projected onto embedding space and convolved to produce the modulation parameters. It can get the feature from the single label input. 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b="28981"/>
          <a:stretch/>
        </p:blipFill>
        <p:spPr>
          <a:xfrm>
            <a:off x="2326216" y="1956088"/>
            <a:ext cx="7539568" cy="2027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881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89045" y="158111"/>
            <a:ext cx="4982547" cy="922998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SPADE VS Pix2Pix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00" y="1263402"/>
            <a:ext cx="7086922" cy="4805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51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771" y="166506"/>
            <a:ext cx="11094098" cy="82253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powerful method for semantic image synthesis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3771" y="989045"/>
            <a:ext cx="9899076" cy="2024743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convolution – feature pyramid semantics embedding (CC-FPSE)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feature pyramid to generate the predicted weights. What’s more, a feature pyramid can get global and local features. That is the reason why it has more details than SPADE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328063" y="3269922"/>
            <a:ext cx="10005513" cy="2854036"/>
            <a:chOff x="228378" y="2207491"/>
            <a:chExt cx="10428574" cy="309605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3152" y="2207491"/>
              <a:ext cx="7163800" cy="3096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378" y="2207491"/>
              <a:ext cx="2997769" cy="3096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直線單箭頭接點 5"/>
            <p:cNvCxnSpPr>
              <a:cxnSpLocks/>
            </p:cNvCxnSpPr>
            <p:nvPr/>
          </p:nvCxnSpPr>
          <p:spPr>
            <a:xfrm flipH="1" flipV="1">
              <a:off x="3057237" y="3980874"/>
              <a:ext cx="2115127" cy="1939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7092084" y="2672197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CC-FPSE</a:t>
            </a:r>
            <a:endParaRPr lang="zh-TW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6276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869</TotalTime>
  <Words>422</Words>
  <Application>Microsoft Office PowerPoint</Application>
  <PresentationFormat>寬螢幕</PresentationFormat>
  <Paragraphs>76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Calibri</vt:lpstr>
      <vt:lpstr>Franklin Gothic Book</vt:lpstr>
      <vt:lpstr>Times New Roman</vt:lpstr>
      <vt:lpstr>裁剪</vt:lpstr>
      <vt:lpstr>Ablation: Learning to Predict Layout-to-image Conditional Convolutions for Semantic Image Synthesis</vt:lpstr>
      <vt:lpstr>Outline</vt:lpstr>
      <vt:lpstr>1.  Problem   Description</vt:lpstr>
      <vt:lpstr>PowerPoint 簡報</vt:lpstr>
      <vt:lpstr>2.  Technical Approach - Generator</vt:lpstr>
      <vt:lpstr>Pix2pixHD</vt:lpstr>
      <vt:lpstr>What is SPADE?</vt:lpstr>
      <vt:lpstr>SPADE VS Pix2Pix</vt:lpstr>
      <vt:lpstr>The more powerful method for semantic image synthesis</vt:lpstr>
      <vt:lpstr>2.  Technical Approach - Discriminator</vt:lpstr>
      <vt:lpstr>Discriminator: PatchGAN</vt:lpstr>
      <vt:lpstr>Discriminator: Feature pyramid </vt:lpstr>
      <vt:lpstr>Compare results</vt:lpstr>
      <vt:lpstr>3. Results</vt:lpstr>
      <vt:lpstr>Setup</vt:lpstr>
      <vt:lpstr>What is IOU?</vt:lpstr>
      <vt:lpstr>Ablation from the CC-FPSE</vt:lpstr>
      <vt:lpstr>Performance results</vt:lpstr>
      <vt:lpstr>References: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Ablation:Learning to Predict Layout-to-image Conditional Convolutions for Semantic Image Synthesis</dc:title>
  <dc:creator>User</dc:creator>
  <cp:lastModifiedBy>崇志 謝</cp:lastModifiedBy>
  <cp:revision>61</cp:revision>
  <dcterms:created xsi:type="dcterms:W3CDTF">2023-12-18T15:04:41Z</dcterms:created>
  <dcterms:modified xsi:type="dcterms:W3CDTF">2023-12-20T09:46:30Z</dcterms:modified>
</cp:coreProperties>
</file>