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3" r:id="rId5"/>
    <p:sldId id="262" r:id="rId6"/>
    <p:sldId id="260" r:id="rId7"/>
    <p:sldId id="261"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706" autoAdjust="0"/>
  </p:normalViewPr>
  <p:slideViewPr>
    <p:cSldViewPr snapToGrid="0">
      <p:cViewPr varScale="1">
        <p:scale>
          <a:sx n="71" d="100"/>
          <a:sy n="71" d="100"/>
        </p:scale>
        <p:origin x="10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鎮遠 游" userId="c2a46d8ed9f5426a" providerId="LiveId" clId="{E7761A36-B9C3-4796-B995-D5A49DF56ED7}"/>
    <pc:docChg chg="undo custSel addSld delSld modSld">
      <pc:chgData name="鎮遠 游" userId="c2a46d8ed9f5426a" providerId="LiveId" clId="{E7761A36-B9C3-4796-B995-D5A49DF56ED7}" dt="2023-10-27T09:35:12.354" v="44" actId="1076"/>
      <pc:docMkLst>
        <pc:docMk/>
      </pc:docMkLst>
      <pc:sldChg chg="modSp mod">
        <pc:chgData name="鎮遠 游" userId="c2a46d8ed9f5426a" providerId="LiveId" clId="{E7761A36-B9C3-4796-B995-D5A49DF56ED7}" dt="2023-10-27T09:30:53.797" v="15" actId="20577"/>
        <pc:sldMkLst>
          <pc:docMk/>
          <pc:sldMk cId="3991357566" sldId="256"/>
        </pc:sldMkLst>
        <pc:spChg chg="mod">
          <ac:chgData name="鎮遠 游" userId="c2a46d8ed9f5426a" providerId="LiveId" clId="{E7761A36-B9C3-4796-B995-D5A49DF56ED7}" dt="2023-10-27T09:30:53.797" v="15" actId="20577"/>
          <ac:spMkLst>
            <pc:docMk/>
            <pc:sldMk cId="3991357566" sldId="256"/>
            <ac:spMk id="3" creationId="{DAFD277D-0E80-4FBD-B22D-3451DE53BB26}"/>
          </ac:spMkLst>
        </pc:spChg>
      </pc:sldChg>
      <pc:sldChg chg="modSp mod">
        <pc:chgData name="鎮遠 游" userId="c2a46d8ed9f5426a" providerId="LiveId" clId="{E7761A36-B9C3-4796-B995-D5A49DF56ED7}" dt="2023-10-27T09:32:48.881" v="31" actId="20577"/>
        <pc:sldMkLst>
          <pc:docMk/>
          <pc:sldMk cId="2336400130" sldId="257"/>
        </pc:sldMkLst>
        <pc:spChg chg="mod">
          <ac:chgData name="鎮遠 游" userId="c2a46d8ed9f5426a" providerId="LiveId" clId="{E7761A36-B9C3-4796-B995-D5A49DF56ED7}" dt="2023-10-27T09:32:48.881" v="31" actId="20577"/>
          <ac:spMkLst>
            <pc:docMk/>
            <pc:sldMk cId="2336400130" sldId="257"/>
            <ac:spMk id="2" creationId="{50DF8097-9DBC-4CEC-BCF3-723B75BC20FD}"/>
          </ac:spMkLst>
        </pc:spChg>
      </pc:sldChg>
      <pc:sldChg chg="modSp del mod">
        <pc:chgData name="鎮遠 游" userId="c2a46d8ed9f5426a" providerId="LiveId" clId="{E7761A36-B9C3-4796-B995-D5A49DF56ED7}" dt="2023-10-27T09:32:35.281" v="19" actId="47"/>
        <pc:sldMkLst>
          <pc:docMk/>
          <pc:sldMk cId="3609965367" sldId="258"/>
        </pc:sldMkLst>
        <pc:spChg chg="mod">
          <ac:chgData name="鎮遠 游" userId="c2a46d8ed9f5426a" providerId="LiveId" clId="{E7761A36-B9C3-4796-B995-D5A49DF56ED7}" dt="2023-10-27T09:32:01.580" v="18" actId="20577"/>
          <ac:spMkLst>
            <pc:docMk/>
            <pc:sldMk cId="3609965367" sldId="258"/>
            <ac:spMk id="3" creationId="{AB50B553-3EFF-4934-A7D9-C906AB545A63}"/>
          </ac:spMkLst>
        </pc:spChg>
      </pc:sldChg>
      <pc:sldChg chg="modSp mod modNotesTx">
        <pc:chgData name="鎮遠 游" userId="c2a46d8ed9f5426a" providerId="LiveId" clId="{E7761A36-B9C3-4796-B995-D5A49DF56ED7}" dt="2023-10-27T09:35:12.354" v="44" actId="1076"/>
        <pc:sldMkLst>
          <pc:docMk/>
          <pc:sldMk cId="3693605005" sldId="259"/>
        </pc:sldMkLst>
        <pc:picChg chg="mod modCrop">
          <ac:chgData name="鎮遠 游" userId="c2a46d8ed9f5426a" providerId="LiveId" clId="{E7761A36-B9C3-4796-B995-D5A49DF56ED7}" dt="2023-10-27T09:35:12.354" v="44" actId="1076"/>
          <ac:picMkLst>
            <pc:docMk/>
            <pc:sldMk cId="3693605005" sldId="259"/>
            <ac:picMk id="5" creationId="{EBFC0EDB-6D36-4B14-A130-CBCC852B6D7E}"/>
          </ac:picMkLst>
        </pc:picChg>
      </pc:sldChg>
      <pc:sldChg chg="modSp new mod">
        <pc:chgData name="鎮遠 游" userId="c2a46d8ed9f5426a" providerId="LiveId" clId="{E7761A36-B9C3-4796-B995-D5A49DF56ED7}" dt="2023-10-27T09:34:32.095" v="41" actId="20577"/>
        <pc:sldMkLst>
          <pc:docMk/>
          <pc:sldMk cId="1256467178" sldId="261"/>
        </pc:sldMkLst>
        <pc:spChg chg="mod">
          <ac:chgData name="鎮遠 游" userId="c2a46d8ed9f5426a" providerId="LiveId" clId="{E7761A36-B9C3-4796-B995-D5A49DF56ED7}" dt="2023-10-27T09:34:32.095" v="41" actId="20577"/>
          <ac:spMkLst>
            <pc:docMk/>
            <pc:sldMk cId="1256467178" sldId="261"/>
            <ac:spMk id="2" creationId="{138A47FA-0FC8-4094-8D00-C00F54608ABA}"/>
          </ac:spMkLst>
        </pc:spChg>
      </pc:sldChg>
    </pc:docChg>
  </pc:docChgLst>
  <pc:docChgLst>
    <pc:chgData name="鎮遠 游" userId="c2a46d8ed9f5426a" providerId="LiveId" clId="{A9C0021C-BFA6-464A-A22B-3F27E6B3AFED}"/>
    <pc:docChg chg="undo custSel modSld">
      <pc:chgData name="鎮遠 游" userId="c2a46d8ed9f5426a" providerId="LiveId" clId="{A9C0021C-BFA6-464A-A22B-3F27E6B3AFED}" dt="2023-10-30T10:03:16.856" v="14" actId="20577"/>
      <pc:docMkLst>
        <pc:docMk/>
      </pc:docMkLst>
      <pc:sldChg chg="modSp mod">
        <pc:chgData name="鎮遠 游" userId="c2a46d8ed9f5426a" providerId="LiveId" clId="{A9C0021C-BFA6-464A-A22B-3F27E6B3AFED}" dt="2023-10-30T10:03:16.856" v="14" actId="20577"/>
        <pc:sldMkLst>
          <pc:docMk/>
          <pc:sldMk cId="3991357566" sldId="256"/>
        </pc:sldMkLst>
        <pc:spChg chg="mod">
          <ac:chgData name="鎮遠 游" userId="c2a46d8ed9f5426a" providerId="LiveId" clId="{A9C0021C-BFA6-464A-A22B-3F27E6B3AFED}" dt="2023-10-30T10:03:16.856" v="14" actId="20577"/>
          <ac:spMkLst>
            <pc:docMk/>
            <pc:sldMk cId="3991357566" sldId="256"/>
            <ac:spMk id="3" creationId="{DAFD277D-0E80-4FBD-B22D-3451DE53BB26}"/>
          </ac:spMkLst>
        </pc:spChg>
      </pc:sldChg>
      <pc:sldChg chg="delSp modSp mod">
        <pc:chgData name="鎮遠 游" userId="c2a46d8ed9f5426a" providerId="LiveId" clId="{A9C0021C-BFA6-464A-A22B-3F27E6B3AFED}" dt="2023-10-30T07:36:11.850" v="10" actId="20577"/>
        <pc:sldMkLst>
          <pc:docMk/>
          <pc:sldMk cId="1256467178" sldId="261"/>
        </pc:sldMkLst>
        <pc:spChg chg="mod">
          <ac:chgData name="鎮遠 游" userId="c2a46d8ed9f5426a" providerId="LiveId" clId="{A9C0021C-BFA6-464A-A22B-3F27E6B3AFED}" dt="2023-10-30T07:36:11.850" v="10" actId="20577"/>
          <ac:spMkLst>
            <pc:docMk/>
            <pc:sldMk cId="1256467178" sldId="261"/>
            <ac:spMk id="2" creationId="{138A47FA-0FC8-4094-8D00-C00F54608ABA}"/>
          </ac:spMkLst>
        </pc:spChg>
        <pc:spChg chg="del">
          <ac:chgData name="鎮遠 游" userId="c2a46d8ed9f5426a" providerId="LiveId" clId="{A9C0021C-BFA6-464A-A22B-3F27E6B3AFED}" dt="2023-10-30T07:35:42.008" v="2" actId="478"/>
          <ac:spMkLst>
            <pc:docMk/>
            <pc:sldMk cId="1256467178" sldId="261"/>
            <ac:spMk id="3" creationId="{2CDD2B6F-D8E2-4778-A553-B9EB534CBF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117A4-AF17-45AD-993E-A96C054F6749}" type="datetimeFigureOut">
              <a:rPr lang="zh-TW" altLang="en-US" smtClean="0"/>
              <a:t>2023/10/30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62E24-6A20-4657-97D6-57A1C8775870}" type="slidenum">
              <a:rPr lang="zh-TW" altLang="en-US" smtClean="0"/>
              <a:t>‹#›</a:t>
            </a:fld>
            <a:endParaRPr lang="zh-TW" altLang="en-US"/>
          </a:p>
        </p:txBody>
      </p:sp>
    </p:spTree>
    <p:extLst>
      <p:ext uri="{BB962C8B-B14F-4D97-AF65-F5344CB8AC3E}">
        <p14:creationId xmlns:p14="http://schemas.microsoft.com/office/powerpoint/2010/main" val="81184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D362E24-6A20-4657-97D6-57A1C8775870}" type="slidenum">
              <a:rPr lang="zh-TW" altLang="en-US" smtClean="0"/>
              <a:t>2</a:t>
            </a:fld>
            <a:endParaRPr lang="zh-TW" altLang="en-US"/>
          </a:p>
        </p:txBody>
      </p:sp>
    </p:spTree>
    <p:extLst>
      <p:ext uri="{BB962C8B-B14F-4D97-AF65-F5344CB8AC3E}">
        <p14:creationId xmlns:p14="http://schemas.microsoft.com/office/powerpoint/2010/main" val="137839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DBDEE1"/>
                </a:solidFill>
                <a:effectLst/>
                <a:latin typeface="gg sans"/>
              </a:rPr>
              <a:t>主要分成兩個部分</a:t>
            </a:r>
            <a:r>
              <a:rPr lang="en-US" altLang="zh-TW" b="0" i="0" dirty="0">
                <a:solidFill>
                  <a:srgbClr val="DBDEE1"/>
                </a:solidFill>
                <a:effectLst/>
                <a:latin typeface="gg sans"/>
              </a:rPr>
              <a:t>: Conditional Convolution Generator</a:t>
            </a:r>
            <a:r>
              <a:rPr lang="zh-TW" altLang="en-US" b="0" i="0" dirty="0">
                <a:solidFill>
                  <a:srgbClr val="DBDEE1"/>
                </a:solidFill>
                <a:effectLst/>
                <a:latin typeface="gg sans"/>
              </a:rPr>
              <a:t>和</a:t>
            </a:r>
            <a:r>
              <a:rPr lang="en-US" altLang="zh-TW" b="0" i="0" dirty="0">
                <a:solidFill>
                  <a:srgbClr val="DBDEE1"/>
                </a:solidFill>
                <a:effectLst/>
                <a:latin typeface="gg sans"/>
              </a:rPr>
              <a:t>Semantics-embedding Discriminator</a:t>
            </a:r>
            <a:r>
              <a:rPr lang="zh-TW" altLang="en-US" b="0" i="0" dirty="0">
                <a:solidFill>
                  <a:srgbClr val="DBDEE1"/>
                </a:solidFill>
                <a:effectLst/>
                <a:latin typeface="gg sans"/>
              </a:rPr>
              <a:t>。 </a:t>
            </a:r>
            <a:r>
              <a:rPr lang="en-US" altLang="zh-TW" b="0" i="0" dirty="0">
                <a:solidFill>
                  <a:srgbClr val="DBDEE1"/>
                </a:solidFill>
                <a:effectLst/>
                <a:latin typeface="gg sans"/>
              </a:rPr>
              <a:t>The Conditional Convolution Generator takes a low resolution map as its input and generates a synthetic image through Conditional Convolution Blocks and the process of </a:t>
            </a:r>
            <a:r>
              <a:rPr lang="en-US" altLang="zh-TW" b="0" i="0" dirty="0" err="1">
                <a:solidFill>
                  <a:srgbClr val="DBDEE1"/>
                </a:solidFill>
                <a:effectLst/>
                <a:latin typeface="gg sans"/>
              </a:rPr>
              <a:t>upsampling</a:t>
            </a:r>
            <a:r>
              <a:rPr lang="en-US" altLang="zh-TW" b="0" i="0" dirty="0">
                <a:solidFill>
                  <a:srgbClr val="DBDEE1"/>
                </a:solidFill>
                <a:effectLst/>
                <a:latin typeface="gg sans"/>
              </a:rPr>
              <a:t>. The paper proposes a global-context-aware weight prediction network with a feature pyramid structure. This approach involves using varying kernel sizes and weights to preserve specific features of the label map. Furthermore, in an effort to reduce the computational demands associated with conventional convolution, it incorporates </a:t>
            </a:r>
            <a:r>
              <a:rPr lang="en-US" altLang="zh-TW" b="0" i="0" dirty="0" err="1">
                <a:solidFill>
                  <a:srgbClr val="DBDEE1"/>
                </a:solidFill>
                <a:effectLst/>
                <a:latin typeface="gg sans"/>
              </a:rPr>
              <a:t>depthwise</a:t>
            </a:r>
            <a:r>
              <a:rPr lang="en-US" altLang="zh-TW" b="0" i="0" dirty="0">
                <a:solidFill>
                  <a:srgbClr val="DBDEE1"/>
                </a:solidFill>
                <a:effectLst/>
                <a:latin typeface="gg sans"/>
              </a:rPr>
              <a:t> separable convolution within the CC Block, focusing exclusively on the prediction of </a:t>
            </a:r>
            <a:r>
              <a:rPr lang="en-US" altLang="zh-TW" b="0" i="0" dirty="0" err="1">
                <a:solidFill>
                  <a:srgbClr val="DBDEE1"/>
                </a:solidFill>
                <a:effectLst/>
                <a:latin typeface="gg sans"/>
              </a:rPr>
              <a:t>depthwise</a:t>
            </a:r>
            <a:r>
              <a:rPr lang="en-US" altLang="zh-TW" b="0" i="0" dirty="0">
                <a:solidFill>
                  <a:srgbClr val="DBDEE1"/>
                </a:solidFill>
                <a:effectLst/>
                <a:latin typeface="gg sans"/>
              </a:rPr>
              <a:t> convolutional kernel weights. This significantly reduces the number of parameters requiring prediction. A good discriminator is its capability to capture </a:t>
            </a:r>
            <a:r>
              <a:rPr lang="en-US" altLang="zh-TW" b="0" i="0" dirty="0" err="1">
                <a:solidFill>
                  <a:srgbClr val="DBDEE1"/>
                </a:solidFill>
                <a:effectLst/>
                <a:latin typeface="gg sans"/>
              </a:rPr>
              <a:t>highfidelity</a:t>
            </a:r>
            <a:r>
              <a:rPr lang="en-US" altLang="zh-TW" b="0" i="0" dirty="0">
                <a:solidFill>
                  <a:srgbClr val="DBDEE1"/>
                </a:solidFill>
                <a:effectLst/>
                <a:latin typeface="gg sans"/>
              </a:rPr>
              <a:t> details while maintaining semantic alignment. To achieve this, they construct multi-scale feature pyramids, which enhance high-fidelity details such as texture and edges. Furthermore, they employ a semantics-embedding discriminator to ensure spatial semantic alignment between the generated images and the input semantic layout. As illustrated in Figure 1 (right panel), they use </a:t>
            </a:r>
            <a:r>
              <a:rPr lang="en-US" altLang="zh-TW" b="0" i="0" dirty="0" err="1">
                <a:solidFill>
                  <a:srgbClr val="DBDEE1"/>
                </a:solidFill>
                <a:effectLst/>
                <a:latin typeface="gg sans"/>
              </a:rPr>
              <a:t>upsampleing</a:t>
            </a:r>
            <a:r>
              <a:rPr lang="en-US" altLang="zh-TW" b="0" i="0" dirty="0">
                <a:solidFill>
                  <a:srgbClr val="DBDEE1"/>
                </a:solidFill>
                <a:effectLst/>
                <a:latin typeface="gg sans"/>
              </a:rPr>
              <a:t> feature-rich maps and combine them to generate multiscale features with finer details and semantic information, thereby enforcing more robust constraints. On the other hand, to promote semantic consistency between the generated images and the label map, the paper introduces a patch-based semantics embedding discriminator. This entails computing the dot product of the label map and multi-scale feature pyramids to produce a semantic matching score map, which is then incorporated into the real/fake score, finally yielding the discriminative score. This innovative strategy serves to actualize high-detail images while ensuring semantic alignment.</a:t>
            </a:r>
            <a:endParaRPr lang="zh-TW" altLang="en-US" dirty="0"/>
          </a:p>
        </p:txBody>
      </p:sp>
      <p:sp>
        <p:nvSpPr>
          <p:cNvPr id="4" name="投影片編號版面配置區 3"/>
          <p:cNvSpPr>
            <a:spLocks noGrp="1"/>
          </p:cNvSpPr>
          <p:nvPr>
            <p:ph type="sldNum" sz="quarter" idx="5"/>
          </p:nvPr>
        </p:nvSpPr>
        <p:spPr/>
        <p:txBody>
          <a:bodyPr/>
          <a:lstStyle/>
          <a:p>
            <a:fld id="{5D362E24-6A20-4657-97D6-57A1C8775870}" type="slidenum">
              <a:rPr lang="zh-TW" altLang="en-US" smtClean="0"/>
              <a:t>3</a:t>
            </a:fld>
            <a:endParaRPr lang="zh-TW" altLang="en-US"/>
          </a:p>
        </p:txBody>
      </p:sp>
    </p:spTree>
    <p:extLst>
      <p:ext uri="{BB962C8B-B14F-4D97-AF65-F5344CB8AC3E}">
        <p14:creationId xmlns:p14="http://schemas.microsoft.com/office/powerpoint/2010/main" val="3787827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DBDEE1"/>
                </a:solidFill>
                <a:effectLst/>
                <a:latin typeface="gg sans"/>
              </a:rPr>
              <a:t>主要分成兩個部分</a:t>
            </a:r>
            <a:r>
              <a:rPr lang="en-US" altLang="zh-TW" b="0" i="0" dirty="0">
                <a:solidFill>
                  <a:srgbClr val="DBDEE1"/>
                </a:solidFill>
                <a:effectLst/>
                <a:latin typeface="gg sans"/>
              </a:rPr>
              <a:t>: Conditional Convolution Generator</a:t>
            </a:r>
            <a:r>
              <a:rPr lang="zh-TW" altLang="en-US" b="0" i="0" dirty="0">
                <a:solidFill>
                  <a:srgbClr val="DBDEE1"/>
                </a:solidFill>
                <a:effectLst/>
                <a:latin typeface="gg sans"/>
              </a:rPr>
              <a:t>和</a:t>
            </a:r>
            <a:r>
              <a:rPr lang="en-US" altLang="zh-TW" b="0" i="0" dirty="0">
                <a:solidFill>
                  <a:srgbClr val="DBDEE1"/>
                </a:solidFill>
                <a:effectLst/>
                <a:latin typeface="gg sans"/>
              </a:rPr>
              <a:t>Semantics-embedding Discriminator</a:t>
            </a:r>
            <a:r>
              <a:rPr lang="zh-TW" altLang="en-US" b="0" i="0" dirty="0">
                <a:solidFill>
                  <a:srgbClr val="DBDEE1"/>
                </a:solidFill>
                <a:effectLst/>
                <a:latin typeface="gg sans"/>
              </a:rPr>
              <a:t>。 </a:t>
            </a:r>
            <a:r>
              <a:rPr lang="en-US" altLang="zh-TW" b="0" i="0" dirty="0">
                <a:solidFill>
                  <a:srgbClr val="DBDEE1"/>
                </a:solidFill>
                <a:effectLst/>
                <a:latin typeface="gg sans"/>
              </a:rPr>
              <a:t>The Conditional Convolution Generator takes a low resolution map as its input and generates a synthetic image through Conditional Convolution Blocks and the process of </a:t>
            </a:r>
            <a:r>
              <a:rPr lang="en-US" altLang="zh-TW" b="0" i="0" dirty="0" err="1">
                <a:solidFill>
                  <a:srgbClr val="DBDEE1"/>
                </a:solidFill>
                <a:effectLst/>
                <a:latin typeface="gg sans"/>
              </a:rPr>
              <a:t>upsampling</a:t>
            </a:r>
            <a:r>
              <a:rPr lang="en-US" altLang="zh-TW" b="0" i="0" dirty="0">
                <a:solidFill>
                  <a:srgbClr val="DBDEE1"/>
                </a:solidFill>
                <a:effectLst/>
                <a:latin typeface="gg sans"/>
              </a:rPr>
              <a:t>. The paper proposes a global-context-aware weight prediction network with a feature pyramid structure. This approach involves using varying kernel sizes and weights to preserve specific features of the label map. Furthermore, in an effort to reduce the computational demands associated with conventional convolution, it incorporates </a:t>
            </a:r>
            <a:r>
              <a:rPr lang="en-US" altLang="zh-TW" b="0" i="0" dirty="0" err="1">
                <a:solidFill>
                  <a:srgbClr val="DBDEE1"/>
                </a:solidFill>
                <a:effectLst/>
                <a:latin typeface="gg sans"/>
              </a:rPr>
              <a:t>depthwise</a:t>
            </a:r>
            <a:r>
              <a:rPr lang="en-US" altLang="zh-TW" b="0" i="0" dirty="0">
                <a:solidFill>
                  <a:srgbClr val="DBDEE1"/>
                </a:solidFill>
                <a:effectLst/>
                <a:latin typeface="gg sans"/>
              </a:rPr>
              <a:t> separable convolution within the CC Block, focusing exclusively on the prediction of </a:t>
            </a:r>
            <a:r>
              <a:rPr lang="en-US" altLang="zh-TW" b="0" i="0" dirty="0" err="1">
                <a:solidFill>
                  <a:srgbClr val="DBDEE1"/>
                </a:solidFill>
                <a:effectLst/>
                <a:latin typeface="gg sans"/>
              </a:rPr>
              <a:t>depthwise</a:t>
            </a:r>
            <a:r>
              <a:rPr lang="en-US" altLang="zh-TW" b="0" i="0" dirty="0">
                <a:solidFill>
                  <a:srgbClr val="DBDEE1"/>
                </a:solidFill>
                <a:effectLst/>
                <a:latin typeface="gg sans"/>
              </a:rPr>
              <a:t> convolutional kernel weights. This significantly reduces the number of parameters requiring prediction. A good discriminator is its capability to capture </a:t>
            </a:r>
            <a:r>
              <a:rPr lang="en-US" altLang="zh-TW" b="0" i="0" dirty="0" err="1">
                <a:solidFill>
                  <a:srgbClr val="DBDEE1"/>
                </a:solidFill>
                <a:effectLst/>
                <a:latin typeface="gg sans"/>
              </a:rPr>
              <a:t>highfidelity</a:t>
            </a:r>
            <a:r>
              <a:rPr lang="en-US" altLang="zh-TW" b="0" i="0" dirty="0">
                <a:solidFill>
                  <a:srgbClr val="DBDEE1"/>
                </a:solidFill>
                <a:effectLst/>
                <a:latin typeface="gg sans"/>
              </a:rPr>
              <a:t> details while maintaining semantic alignment. To achieve this, they construct multi-scale feature pyramids, which enhance high-fidelity details such as texture and edges. Furthermore, they employ a semantics-embedding discriminator to ensure spatial semantic alignment between the generated images and the input semantic layout. As illustrated in Figure 1 (right panel), they use </a:t>
            </a:r>
            <a:r>
              <a:rPr lang="en-US" altLang="zh-TW" b="0" i="0" dirty="0" err="1">
                <a:solidFill>
                  <a:srgbClr val="DBDEE1"/>
                </a:solidFill>
                <a:effectLst/>
                <a:latin typeface="gg sans"/>
              </a:rPr>
              <a:t>upsampleing</a:t>
            </a:r>
            <a:r>
              <a:rPr lang="en-US" altLang="zh-TW" b="0" i="0" dirty="0">
                <a:solidFill>
                  <a:srgbClr val="DBDEE1"/>
                </a:solidFill>
                <a:effectLst/>
                <a:latin typeface="gg sans"/>
              </a:rPr>
              <a:t> feature-rich maps and combine them to generate multiscale features with finer details and semantic information, thereby enforcing more robust constraints. On the other hand, to promote semantic consistency between the generated images and the label map, the paper introduces a patch-based semantics embedding discriminator. This entails computing the dot product of the label map and multi-scale feature pyramids to produce a semantic matching score map, which is then incorporated into the real/fake score, finally yielding the discriminative score. This innovative strategy serves to actualize high-detail images while ensuring semantic alignment.</a:t>
            </a:r>
            <a:endParaRPr lang="zh-TW" altLang="en-US" dirty="0"/>
          </a:p>
        </p:txBody>
      </p:sp>
      <p:sp>
        <p:nvSpPr>
          <p:cNvPr id="4" name="投影片編號版面配置區 3"/>
          <p:cNvSpPr>
            <a:spLocks noGrp="1"/>
          </p:cNvSpPr>
          <p:nvPr>
            <p:ph type="sldNum" sz="quarter" idx="5"/>
          </p:nvPr>
        </p:nvSpPr>
        <p:spPr/>
        <p:txBody>
          <a:bodyPr/>
          <a:lstStyle/>
          <a:p>
            <a:fld id="{5D362E24-6A20-4657-97D6-57A1C8775870}" type="slidenum">
              <a:rPr lang="zh-TW" altLang="en-US" smtClean="0"/>
              <a:t>4</a:t>
            </a:fld>
            <a:endParaRPr lang="zh-TW" altLang="en-US"/>
          </a:p>
        </p:txBody>
      </p:sp>
    </p:spTree>
    <p:extLst>
      <p:ext uri="{BB962C8B-B14F-4D97-AF65-F5344CB8AC3E}">
        <p14:creationId xmlns:p14="http://schemas.microsoft.com/office/powerpoint/2010/main" val="357506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DBDEE1"/>
                </a:solidFill>
                <a:effectLst/>
                <a:latin typeface="gg sans"/>
              </a:rPr>
              <a:t>主要分成兩個部分</a:t>
            </a:r>
            <a:r>
              <a:rPr lang="en-US" altLang="zh-TW" b="0" i="0" dirty="0">
                <a:solidFill>
                  <a:srgbClr val="DBDEE1"/>
                </a:solidFill>
                <a:effectLst/>
                <a:latin typeface="gg sans"/>
              </a:rPr>
              <a:t>: Conditional Convolution Generator</a:t>
            </a:r>
            <a:r>
              <a:rPr lang="zh-TW" altLang="en-US" b="0" i="0" dirty="0">
                <a:solidFill>
                  <a:srgbClr val="DBDEE1"/>
                </a:solidFill>
                <a:effectLst/>
                <a:latin typeface="gg sans"/>
              </a:rPr>
              <a:t>和</a:t>
            </a:r>
            <a:r>
              <a:rPr lang="en-US" altLang="zh-TW" b="0" i="0" dirty="0">
                <a:solidFill>
                  <a:srgbClr val="DBDEE1"/>
                </a:solidFill>
                <a:effectLst/>
                <a:latin typeface="gg sans"/>
              </a:rPr>
              <a:t>Semantics-embedding Discriminator</a:t>
            </a:r>
            <a:r>
              <a:rPr lang="zh-TW" altLang="en-US" b="0" i="0" dirty="0">
                <a:solidFill>
                  <a:srgbClr val="DBDEE1"/>
                </a:solidFill>
                <a:effectLst/>
                <a:latin typeface="gg sans"/>
              </a:rPr>
              <a:t>。 </a:t>
            </a:r>
            <a:r>
              <a:rPr lang="en-US" altLang="zh-TW" b="0" i="0" dirty="0">
                <a:solidFill>
                  <a:srgbClr val="DBDEE1"/>
                </a:solidFill>
                <a:effectLst/>
                <a:latin typeface="gg sans"/>
              </a:rPr>
              <a:t>The Conditional Convolution Generator takes a low resolution map as its input and generates a synthetic image through Conditional Convolution Blocks and the process of </a:t>
            </a:r>
            <a:r>
              <a:rPr lang="en-US" altLang="zh-TW" b="0" i="0" dirty="0" err="1">
                <a:solidFill>
                  <a:srgbClr val="DBDEE1"/>
                </a:solidFill>
                <a:effectLst/>
                <a:latin typeface="gg sans"/>
              </a:rPr>
              <a:t>upsampling</a:t>
            </a:r>
            <a:r>
              <a:rPr lang="en-US" altLang="zh-TW" b="0" i="0" dirty="0">
                <a:solidFill>
                  <a:srgbClr val="DBDEE1"/>
                </a:solidFill>
                <a:effectLst/>
                <a:latin typeface="gg sans"/>
              </a:rPr>
              <a:t>. The paper proposes a global-context-aware weight prediction network with a feature pyramid structure. This approach involves using varying kernel sizes and weights to preserve specific features of the label map. Furthermore, in an effort to reduce the computational demands associated with conventional convolution, it incorporates </a:t>
            </a:r>
            <a:r>
              <a:rPr lang="en-US" altLang="zh-TW" b="0" i="0" dirty="0" err="1">
                <a:solidFill>
                  <a:srgbClr val="DBDEE1"/>
                </a:solidFill>
                <a:effectLst/>
                <a:latin typeface="gg sans"/>
              </a:rPr>
              <a:t>depthwise</a:t>
            </a:r>
            <a:r>
              <a:rPr lang="en-US" altLang="zh-TW" b="0" i="0" dirty="0">
                <a:solidFill>
                  <a:srgbClr val="DBDEE1"/>
                </a:solidFill>
                <a:effectLst/>
                <a:latin typeface="gg sans"/>
              </a:rPr>
              <a:t> separable convolution within the CC Block, focusing exclusively on the prediction of </a:t>
            </a:r>
            <a:r>
              <a:rPr lang="en-US" altLang="zh-TW" b="0" i="0" dirty="0" err="1">
                <a:solidFill>
                  <a:srgbClr val="DBDEE1"/>
                </a:solidFill>
                <a:effectLst/>
                <a:latin typeface="gg sans"/>
              </a:rPr>
              <a:t>depthwise</a:t>
            </a:r>
            <a:r>
              <a:rPr lang="en-US" altLang="zh-TW" b="0" i="0" dirty="0">
                <a:solidFill>
                  <a:srgbClr val="DBDEE1"/>
                </a:solidFill>
                <a:effectLst/>
                <a:latin typeface="gg sans"/>
              </a:rPr>
              <a:t> convolutional kernel weights. This significantly reduces the number of parameters requiring prediction. A good discriminator is its capability to capture </a:t>
            </a:r>
            <a:r>
              <a:rPr lang="en-US" altLang="zh-TW" b="0" i="0" dirty="0" err="1">
                <a:solidFill>
                  <a:srgbClr val="DBDEE1"/>
                </a:solidFill>
                <a:effectLst/>
                <a:latin typeface="gg sans"/>
              </a:rPr>
              <a:t>highfidelity</a:t>
            </a:r>
            <a:r>
              <a:rPr lang="en-US" altLang="zh-TW" b="0" i="0" dirty="0">
                <a:solidFill>
                  <a:srgbClr val="DBDEE1"/>
                </a:solidFill>
                <a:effectLst/>
                <a:latin typeface="gg sans"/>
              </a:rPr>
              <a:t> details while maintaining semantic alignment. To achieve this, they construct multi-scale feature pyramids, which enhance high-fidelity details such as texture and edges. Furthermore, they employ a semantics-embedding discriminator to ensure spatial semantic alignment between the generated images and the input semantic layout. As illustrated in Figure 1 (right panel), they use </a:t>
            </a:r>
            <a:r>
              <a:rPr lang="en-US" altLang="zh-TW" b="0" i="0" dirty="0" err="1">
                <a:solidFill>
                  <a:srgbClr val="DBDEE1"/>
                </a:solidFill>
                <a:effectLst/>
                <a:latin typeface="gg sans"/>
              </a:rPr>
              <a:t>upsampleing</a:t>
            </a:r>
            <a:r>
              <a:rPr lang="en-US" altLang="zh-TW" b="0" i="0" dirty="0">
                <a:solidFill>
                  <a:srgbClr val="DBDEE1"/>
                </a:solidFill>
                <a:effectLst/>
                <a:latin typeface="gg sans"/>
              </a:rPr>
              <a:t> feature-rich maps and combine them to generate multiscale features with finer details and semantic information, thereby enforcing more robust constraints. On the other hand, to promote semantic consistency between the generated images and the label map, the paper introduces a patch-based semantics embedding discriminator. This entails computing the dot product of the label map and multi-scale feature pyramids to produce a semantic matching score map, which is then incorporated into the real/fake score, finally yielding the discriminative score. This innovative strategy serves to actualize high-detail images while ensuring semantic alignment.</a:t>
            </a:r>
            <a:endParaRPr lang="zh-TW" altLang="en-US" dirty="0"/>
          </a:p>
        </p:txBody>
      </p:sp>
      <p:sp>
        <p:nvSpPr>
          <p:cNvPr id="4" name="投影片編號版面配置區 3"/>
          <p:cNvSpPr>
            <a:spLocks noGrp="1"/>
          </p:cNvSpPr>
          <p:nvPr>
            <p:ph type="sldNum" sz="quarter" idx="5"/>
          </p:nvPr>
        </p:nvSpPr>
        <p:spPr/>
        <p:txBody>
          <a:bodyPr/>
          <a:lstStyle/>
          <a:p>
            <a:fld id="{5D362E24-6A20-4657-97D6-57A1C8775870}" type="slidenum">
              <a:rPr lang="zh-TW" altLang="en-US" smtClean="0"/>
              <a:t>5</a:t>
            </a:fld>
            <a:endParaRPr lang="zh-TW" altLang="en-US"/>
          </a:p>
        </p:txBody>
      </p:sp>
    </p:spTree>
    <p:extLst>
      <p:ext uri="{BB962C8B-B14F-4D97-AF65-F5344CB8AC3E}">
        <p14:creationId xmlns:p14="http://schemas.microsoft.com/office/powerpoint/2010/main" val="1074178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47EEC6-9736-4679-903A-CBBC0B9EA9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F2FBB2B-02B5-4503-8FA9-26C128389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58C1B4F-C73B-4ACF-8530-99EA30E6FA37}"/>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7C2BD9F9-398B-4940-8CCC-74FF0B305A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2521526-7BF7-4EA7-9573-7ED7BB04F0A7}"/>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164661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004BF4-216D-4978-BA67-C6A13229A48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DA51CBA-949A-4176-BBFC-DFBC72A7B90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94CCF58-5FEA-4474-A453-89C20FFC0340}"/>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E0FA4205-1490-46CD-9B2C-065293FCD65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39C7AB2-9283-4B38-9EE8-010A91D98A30}"/>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315507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65CD8D4-CE77-4B77-886C-F80C7A47A75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A323965-CA2C-4340-B997-743E426B61C6}"/>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3BAF004-9526-4A75-A239-8EAB1A96FF7B}"/>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5BE0F852-8155-4FA9-A42D-AC5E4B0A2D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C9422C-26D1-4DD0-9B9D-A087BED6A7C0}"/>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74818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FC3A1B-20F3-4C20-A339-B9146AD1B2D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B5C261-0A8E-4D44-BFB4-5374E474A8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34BF049-7444-409A-AED3-0C53114E94E5}"/>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0A628AAD-7021-4CC4-BB1B-D54632E0974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D4FE718-1951-4D36-9027-A37EC771C07A}"/>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259048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6B3260-6F61-4DF8-BF50-8F4B1C684F9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49B7696-03A6-484E-A084-01F244621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422AE3E-7AD3-43A3-8FD8-C2461BAEDD31}"/>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706B56C0-18B7-4B17-B518-1010D49159F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7498840-7611-4D10-8F51-8FBACC7FBDC9}"/>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31293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6C0A99-76D9-43C4-88BC-01F7BB1B0E4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4E37C93-CBE8-4FCF-AF59-0F956F860E1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81ECBCB-D218-46C5-B1FD-ECA9FE43BB5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0DC7485-796D-4364-B9ED-FCB79722F3D2}"/>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E3686CC3-3C36-4F18-9F86-35FABF2570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B7EFF23-4AEB-45E7-8546-56C2DCCB0ED7}"/>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139759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1B922C-91BC-45B4-B15B-6A5672A0CDC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DC14EE8-DFB0-454C-A522-FCD5A06A8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670646F-04C1-47AA-B20C-5FD68634C39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F59F49E-9E51-491B-8960-045962EFA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919D2AC-6E7A-4E90-AE05-4E51188A4D1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05F1DE6-AA9D-4EBC-B192-0BFF6F46012C}"/>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8" name="頁尾版面配置區 7">
            <a:extLst>
              <a:ext uri="{FF2B5EF4-FFF2-40B4-BE49-F238E27FC236}">
                <a16:creationId xmlns:a16="http://schemas.microsoft.com/office/drawing/2014/main" id="{383118C7-35D4-4CB3-934E-BBAE3E19066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329D7E9-F21A-4CCF-B5DC-4D513D0C0831}"/>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302481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558177-EC45-4D4C-A5D4-D0736482029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1E81045-20DA-41CB-80AA-A3ED36B7ED55}"/>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4" name="頁尾版面配置區 3">
            <a:extLst>
              <a:ext uri="{FF2B5EF4-FFF2-40B4-BE49-F238E27FC236}">
                <a16:creationId xmlns:a16="http://schemas.microsoft.com/office/drawing/2014/main" id="{D247356E-832F-46FF-A78C-98329E9CB1B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DECB6C8-1CBD-4EF7-908B-2BC532D249BC}"/>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251280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09B2B34-86C2-40F2-AC9E-B743018C64AE}"/>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3" name="頁尾版面配置區 2">
            <a:extLst>
              <a:ext uri="{FF2B5EF4-FFF2-40B4-BE49-F238E27FC236}">
                <a16:creationId xmlns:a16="http://schemas.microsoft.com/office/drawing/2014/main" id="{0F9B121C-AEC6-4089-BEAC-C215EA8DE47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4E70908-8DC6-43CC-B20D-B51A0F5321C6}"/>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273819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84E3DF-F142-4BEB-9F54-1497EEE98B3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6C0578-36B4-48CD-AA0E-EDBDA060A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6BE40A0-0B7C-4FB2-87AE-8A089601A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70EBD67-9398-40C2-8D72-4C37084A0831}"/>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147A8DBD-B47E-42E7-A22C-153A8AB551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AB6E6FC-51EC-41DF-9305-6EAF3C9C1C89}"/>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30524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66E31E-1400-4108-83D4-F9EF7589245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63A20A7-3B2B-4E2F-9AC0-65EE0B1C4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E7C88A1-BA9C-487B-9BE1-FF97F353F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2649E2B-85E5-48C1-8803-5CEFF10B3032}"/>
              </a:ext>
            </a:extLst>
          </p:cNvPr>
          <p:cNvSpPr>
            <a:spLocks noGrp="1"/>
          </p:cNvSpPr>
          <p:nvPr>
            <p:ph type="dt" sz="half" idx="10"/>
          </p:nvPr>
        </p:nvSpPr>
        <p:spPr/>
        <p:txBody>
          <a:bodyPr/>
          <a:lstStyle/>
          <a:p>
            <a:fld id="{AB5CB30C-3FB2-483A-9E5E-F6D579D7B6E5}"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5BD187AE-25CB-4B51-BF6C-AB6C2BDDA5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F329AD4-A8F3-4616-8A0E-F145B9FC54E1}"/>
              </a:ext>
            </a:extLst>
          </p:cNvPr>
          <p:cNvSpPr>
            <a:spLocks noGrp="1"/>
          </p:cNvSpPr>
          <p:nvPr>
            <p:ph type="sldNum" sz="quarter" idx="12"/>
          </p:nvPr>
        </p:nvSpPr>
        <p:spPr/>
        <p:txBody>
          <a:body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378127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354DD9-902F-4E2F-834C-EBE5D8ED2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573068D-71D0-412D-A070-F5E13ED58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2632A60-70B3-4B26-B248-82B896685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CB30C-3FB2-483A-9E5E-F6D579D7B6E5}"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7A5A75F0-A162-44B0-A651-57310E51F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B334F4C-92E7-4E4C-9909-5D1B7A3D1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83732-0A53-4AFC-9A0B-3359C8DCBE60}" type="slidenum">
              <a:rPr lang="zh-TW" altLang="en-US" smtClean="0"/>
              <a:t>‹#›</a:t>
            </a:fld>
            <a:endParaRPr lang="zh-TW" altLang="en-US"/>
          </a:p>
        </p:txBody>
      </p:sp>
    </p:spTree>
    <p:extLst>
      <p:ext uri="{BB962C8B-B14F-4D97-AF65-F5344CB8AC3E}">
        <p14:creationId xmlns:p14="http://schemas.microsoft.com/office/powerpoint/2010/main" val="121293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85D0C4-70FC-4893-AD44-020F03F64265}"/>
              </a:ext>
            </a:extLst>
          </p:cNvPr>
          <p:cNvSpPr>
            <a:spLocks noGrp="1"/>
          </p:cNvSpPr>
          <p:nvPr>
            <p:ph type="ctrTitle"/>
          </p:nvPr>
        </p:nvSpPr>
        <p:spPr>
          <a:xfrm>
            <a:off x="926983" y="1181086"/>
            <a:ext cx="10338033" cy="2387600"/>
          </a:xfrm>
        </p:spPr>
        <p:txBody>
          <a:bodyPr>
            <a:normAutofit/>
          </a:bodyPr>
          <a:lstStyle/>
          <a:p>
            <a:r>
              <a:rPr lang="en-US" altLang="zh-TW" sz="2000" b="1" i="0" u="none" strike="noStrike" baseline="0" dirty="0">
                <a:solidFill>
                  <a:srgbClr val="000000"/>
                </a:solidFill>
                <a:latin typeface="TimesNewRoman"/>
              </a:rPr>
              <a:t>Learning to Predict Layout-to-image Conditional Convolutions for Semantic</a:t>
            </a:r>
            <a:r>
              <a:rPr lang="zh-TW" altLang="en-US" sz="2000" b="1" dirty="0">
                <a:solidFill>
                  <a:srgbClr val="000000"/>
                </a:solidFill>
                <a:latin typeface="TimesNewRoman"/>
              </a:rPr>
              <a:t> </a:t>
            </a:r>
            <a:r>
              <a:rPr lang="en-US" altLang="zh-TW" sz="2000" b="1" i="0" u="none" strike="noStrike" baseline="0" dirty="0">
                <a:solidFill>
                  <a:srgbClr val="000000"/>
                </a:solidFill>
                <a:latin typeface="TimesNewRoman"/>
              </a:rPr>
              <a:t>Image Synthesis: </a:t>
            </a:r>
            <a:br>
              <a:rPr lang="en-US" altLang="zh-TW" sz="2100" b="1" i="0" u="none" strike="noStrike" baseline="0" dirty="0">
                <a:solidFill>
                  <a:srgbClr val="000000"/>
                </a:solidFill>
                <a:latin typeface="TimesNewRoman"/>
              </a:rPr>
            </a:br>
            <a:r>
              <a:rPr lang="en-US" altLang="zh-TW" sz="2100" b="1" i="0" u="none" strike="noStrike" baseline="0" dirty="0">
                <a:solidFill>
                  <a:srgbClr val="000000"/>
                </a:solidFill>
                <a:latin typeface="TimesNewRoman"/>
              </a:rPr>
              <a:t>Ablation Track</a:t>
            </a:r>
            <a:endParaRPr lang="zh-TW" altLang="en-US" sz="2100" dirty="0"/>
          </a:p>
        </p:txBody>
      </p:sp>
      <p:sp>
        <p:nvSpPr>
          <p:cNvPr id="3" name="副標題 2">
            <a:extLst>
              <a:ext uri="{FF2B5EF4-FFF2-40B4-BE49-F238E27FC236}">
                <a16:creationId xmlns:a16="http://schemas.microsoft.com/office/drawing/2014/main" id="{DAFD277D-0E80-4FBD-B22D-3451DE53BB26}"/>
              </a:ext>
            </a:extLst>
          </p:cNvPr>
          <p:cNvSpPr>
            <a:spLocks noGrp="1"/>
          </p:cNvSpPr>
          <p:nvPr>
            <p:ph type="subTitle" idx="1"/>
          </p:nvPr>
        </p:nvSpPr>
        <p:spPr>
          <a:xfrm>
            <a:off x="1524000" y="4357047"/>
            <a:ext cx="9144000" cy="693125"/>
          </a:xfrm>
        </p:spPr>
        <p:txBody>
          <a:bodyPr>
            <a:normAutofit/>
          </a:bodyPr>
          <a:lstStyle/>
          <a:p>
            <a:r>
              <a:rPr lang="en-US" altLang="zh-TW" sz="1500" b="0" i="0" u="none" strike="noStrike" baseline="0" dirty="0">
                <a:solidFill>
                  <a:srgbClr val="000000"/>
                </a:solidFill>
                <a:latin typeface="TimesNewRoman"/>
              </a:rPr>
              <a:t>Computer Vision - Project Pitch</a:t>
            </a:r>
            <a:endParaRPr lang="zh-TW" altLang="en-US" sz="1500" b="0" i="0" u="none" strike="noStrike" baseline="0" dirty="0">
              <a:solidFill>
                <a:srgbClr val="000000"/>
              </a:solidFill>
              <a:latin typeface="TimesNewRoman"/>
            </a:endParaRPr>
          </a:p>
          <a:p>
            <a:r>
              <a:rPr lang="zh-TW" altLang="en-US" sz="1500" b="0" i="0" u="none" strike="noStrike" baseline="0">
                <a:solidFill>
                  <a:srgbClr val="000000"/>
                </a:solidFill>
                <a:latin typeface="標楷體" panose="03000509000000000000" pitchFamily="65" charset="-120"/>
                <a:ea typeface="標楷體" panose="03000509000000000000" pitchFamily="65" charset="-120"/>
              </a:rPr>
              <a:t>第 </a:t>
            </a:r>
            <a:r>
              <a:rPr lang="en-US" altLang="zh-TW" sz="1500" b="0" i="0" u="none" strike="noStrike" baseline="0">
                <a:solidFill>
                  <a:srgbClr val="000000"/>
                </a:solidFill>
                <a:latin typeface="標楷體" panose="03000509000000000000" pitchFamily="65" charset="-120"/>
                <a:ea typeface="標楷體" panose="03000509000000000000" pitchFamily="65" charset="-120"/>
              </a:rPr>
              <a:t>18 </a:t>
            </a:r>
            <a:r>
              <a:rPr lang="zh-TW" altLang="en-US" sz="1500" b="0" i="0" u="none" strike="noStrike" baseline="0" dirty="0">
                <a:solidFill>
                  <a:srgbClr val="000000"/>
                </a:solidFill>
                <a:latin typeface="標楷體" panose="03000509000000000000" pitchFamily="65" charset="-120"/>
                <a:ea typeface="標楷體" panose="03000509000000000000" pitchFamily="65" charset="-120"/>
              </a:rPr>
              <a:t>組：林學謙、林政旭、游鎮遠、謝崇志、王清翰</a:t>
            </a:r>
            <a:endParaRPr lang="zh-TW" altLang="en-US" sz="1500" dirty="0"/>
          </a:p>
        </p:txBody>
      </p:sp>
    </p:spTree>
    <p:extLst>
      <p:ext uri="{BB962C8B-B14F-4D97-AF65-F5344CB8AC3E}">
        <p14:creationId xmlns:p14="http://schemas.microsoft.com/office/powerpoint/2010/main" val="399135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DF8097-9DBC-4CEC-BCF3-723B75BC20FD}"/>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AB9E2049-21DC-4E93-B3E7-D6E8E36960EA}"/>
              </a:ext>
            </a:extLst>
          </p:cNvPr>
          <p:cNvSpPr>
            <a:spLocks noGrp="1"/>
          </p:cNvSpPr>
          <p:nvPr>
            <p:ph idx="1"/>
          </p:nvPr>
        </p:nvSpPr>
        <p:spPr/>
        <p:txBody>
          <a:bodyPr>
            <a:normAutofit/>
          </a:bodyPr>
          <a:lstStyle/>
          <a:p>
            <a:r>
              <a:rPr lang="en-US" altLang="zh-TW" sz="2000" b="0" i="0" dirty="0">
                <a:effectLst/>
                <a:latin typeface="Times New Roman" panose="02020603050405020304" pitchFamily="18" charset="0"/>
                <a:cs typeface="Times New Roman" panose="02020603050405020304" pitchFamily="18" charset="0"/>
              </a:rPr>
              <a:t>By using GAN networks, generate the label map into a virtual picture, and try to enhance the realism of </a:t>
            </a:r>
            <a:r>
              <a:rPr lang="en-US" altLang="zh-TW" sz="2000" dirty="0">
                <a:latin typeface="Times New Roman" panose="02020603050405020304" pitchFamily="18" charset="0"/>
                <a:cs typeface="Times New Roman" panose="02020603050405020304" pitchFamily="18" charset="0"/>
              </a:rPr>
              <a:t>generated picture </a:t>
            </a:r>
            <a:r>
              <a:rPr lang="en-US" altLang="zh-TW" sz="2000" b="0" i="0" dirty="0">
                <a:effectLst/>
                <a:latin typeface="Times New Roman" panose="02020603050405020304" pitchFamily="18"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grpSp>
        <p:nvGrpSpPr>
          <p:cNvPr id="18" name="群組 17">
            <a:extLst>
              <a:ext uri="{FF2B5EF4-FFF2-40B4-BE49-F238E27FC236}">
                <a16:creationId xmlns:a16="http://schemas.microsoft.com/office/drawing/2014/main" id="{4DD81438-6D1E-4D7B-B7EE-9989BC9C0C22}"/>
              </a:ext>
            </a:extLst>
          </p:cNvPr>
          <p:cNvGrpSpPr/>
          <p:nvPr/>
        </p:nvGrpSpPr>
        <p:grpSpPr>
          <a:xfrm>
            <a:off x="392691" y="2616889"/>
            <a:ext cx="11441122" cy="3956708"/>
            <a:chOff x="392691" y="2725946"/>
            <a:chExt cx="11441122" cy="3956708"/>
          </a:xfrm>
        </p:grpSpPr>
        <p:grpSp>
          <p:nvGrpSpPr>
            <p:cNvPr id="9" name="群組 8">
              <a:extLst>
                <a:ext uri="{FF2B5EF4-FFF2-40B4-BE49-F238E27FC236}">
                  <a16:creationId xmlns:a16="http://schemas.microsoft.com/office/drawing/2014/main" id="{62DA8C58-51E3-49FD-A323-49F680463821}"/>
                </a:ext>
              </a:extLst>
            </p:cNvPr>
            <p:cNvGrpSpPr/>
            <p:nvPr/>
          </p:nvGrpSpPr>
          <p:grpSpPr>
            <a:xfrm>
              <a:off x="392691" y="2725946"/>
              <a:ext cx="11441122" cy="3956708"/>
              <a:chOff x="375439" y="2358448"/>
              <a:chExt cx="11441122" cy="4134427"/>
            </a:xfrm>
          </p:grpSpPr>
          <p:pic>
            <p:nvPicPr>
              <p:cNvPr id="7" name="圖片 6">
                <a:extLst>
                  <a:ext uri="{FF2B5EF4-FFF2-40B4-BE49-F238E27FC236}">
                    <a16:creationId xmlns:a16="http://schemas.microsoft.com/office/drawing/2014/main" id="{EAAB929D-2511-4163-BC12-2541FE6AD8B6}"/>
                  </a:ext>
                </a:extLst>
              </p:cNvPr>
              <p:cNvPicPr>
                <a:picLocks noChangeAspect="1"/>
              </p:cNvPicPr>
              <p:nvPr/>
            </p:nvPicPr>
            <p:blipFill>
              <a:blip r:embed="rId3"/>
              <a:stretch>
                <a:fillRect/>
              </a:stretch>
            </p:blipFill>
            <p:spPr>
              <a:xfrm>
                <a:off x="375439" y="2358448"/>
                <a:ext cx="11441122" cy="4134427"/>
              </a:xfrm>
              <a:prstGeom prst="rect">
                <a:avLst/>
              </a:prstGeom>
            </p:spPr>
          </p:pic>
          <p:sp>
            <p:nvSpPr>
              <p:cNvPr id="8" name="矩形 7">
                <a:extLst>
                  <a:ext uri="{FF2B5EF4-FFF2-40B4-BE49-F238E27FC236}">
                    <a16:creationId xmlns:a16="http://schemas.microsoft.com/office/drawing/2014/main" id="{9ACD37E6-E6ED-41A9-8D2B-1C0052C5299F}"/>
                  </a:ext>
                </a:extLst>
              </p:cNvPr>
              <p:cNvSpPr/>
              <p:nvPr/>
            </p:nvSpPr>
            <p:spPr>
              <a:xfrm>
                <a:off x="9626352" y="2358448"/>
                <a:ext cx="1350627" cy="34280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solidFill>
                      <a:srgbClr val="FF0000"/>
                    </a:solidFill>
                    <a:latin typeface="Times New Roman" panose="02020603050405020304" pitchFamily="18" charset="0"/>
                    <a:cs typeface="Times New Roman" panose="02020603050405020304" pitchFamily="18" charset="0"/>
                  </a:rPr>
                  <a:t>This Paper</a:t>
                </a:r>
                <a:endParaRPr lang="zh-TW" altLang="en-US" dirty="0">
                  <a:solidFill>
                    <a:srgbClr val="FF0000"/>
                  </a:solidFill>
                  <a:latin typeface="Times New Roman" panose="02020603050405020304" pitchFamily="18" charset="0"/>
                  <a:cs typeface="Times New Roman" panose="02020603050405020304" pitchFamily="18" charset="0"/>
                </a:endParaRPr>
              </a:p>
            </p:txBody>
          </p:sp>
        </p:grpSp>
        <p:grpSp>
          <p:nvGrpSpPr>
            <p:cNvPr id="17" name="群組 16">
              <a:extLst>
                <a:ext uri="{FF2B5EF4-FFF2-40B4-BE49-F238E27FC236}">
                  <a16:creationId xmlns:a16="http://schemas.microsoft.com/office/drawing/2014/main" id="{EF5FC0FA-A133-4C07-B8A5-79845C7FBD3B}"/>
                </a:ext>
              </a:extLst>
            </p:cNvPr>
            <p:cNvGrpSpPr/>
            <p:nvPr/>
          </p:nvGrpSpPr>
          <p:grpSpPr>
            <a:xfrm>
              <a:off x="9376496" y="4367370"/>
              <a:ext cx="1452104" cy="1468797"/>
              <a:chOff x="9376496" y="4367370"/>
              <a:chExt cx="1452104" cy="1468797"/>
            </a:xfrm>
          </p:grpSpPr>
          <p:sp>
            <p:nvSpPr>
              <p:cNvPr id="11" name="語音泡泡: 矩形 10">
                <a:extLst>
                  <a:ext uri="{FF2B5EF4-FFF2-40B4-BE49-F238E27FC236}">
                    <a16:creationId xmlns:a16="http://schemas.microsoft.com/office/drawing/2014/main" id="{0140FE20-126C-4C16-B558-D7796F455618}"/>
                  </a:ext>
                </a:extLst>
              </p:cNvPr>
              <p:cNvSpPr/>
              <p:nvPr/>
            </p:nvSpPr>
            <p:spPr>
              <a:xfrm>
                <a:off x="9376496" y="4367370"/>
                <a:ext cx="1452104" cy="1462443"/>
              </a:xfrm>
              <a:prstGeom prst="wedgeRectCallout">
                <a:avLst>
                  <a:gd name="adj1" fmla="val 13442"/>
                  <a:gd name="adj2" fmla="val -7307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a:extLst>
                  <a:ext uri="{FF2B5EF4-FFF2-40B4-BE49-F238E27FC236}">
                    <a16:creationId xmlns:a16="http://schemas.microsoft.com/office/drawing/2014/main" id="{5C7FAA3A-9B72-4341-9339-1C1B08A6273C}"/>
                  </a:ext>
                </a:extLst>
              </p:cNvPr>
              <p:cNvPicPr>
                <a:picLocks noChangeAspect="1"/>
              </p:cNvPicPr>
              <p:nvPr/>
            </p:nvPicPr>
            <p:blipFill rotWithShape="1">
              <a:blip r:embed="rId3"/>
              <a:srcRect l="81868" t="13917" r="12401" b="69396"/>
              <a:stretch/>
            </p:blipFill>
            <p:spPr>
              <a:xfrm>
                <a:off x="9376496" y="4373724"/>
                <a:ext cx="1452104" cy="1462443"/>
              </a:xfrm>
              <a:prstGeom prst="rect">
                <a:avLst/>
              </a:prstGeom>
              <a:ln>
                <a:solidFill>
                  <a:srgbClr val="FF0000"/>
                </a:solidFill>
              </a:ln>
            </p:spPr>
          </p:pic>
        </p:grpSp>
        <p:grpSp>
          <p:nvGrpSpPr>
            <p:cNvPr id="16" name="群組 15">
              <a:extLst>
                <a:ext uri="{FF2B5EF4-FFF2-40B4-BE49-F238E27FC236}">
                  <a16:creationId xmlns:a16="http://schemas.microsoft.com/office/drawing/2014/main" id="{F67BA755-8FE7-4669-8759-9D05181CFF1F}"/>
                </a:ext>
              </a:extLst>
            </p:cNvPr>
            <p:cNvGrpSpPr/>
            <p:nvPr/>
          </p:nvGrpSpPr>
          <p:grpSpPr>
            <a:xfrm>
              <a:off x="6609346" y="4367370"/>
              <a:ext cx="1452104" cy="1468797"/>
              <a:chOff x="6609346" y="4367370"/>
              <a:chExt cx="1452104" cy="1468797"/>
            </a:xfrm>
          </p:grpSpPr>
          <p:sp>
            <p:nvSpPr>
              <p:cNvPr id="15" name="語音泡泡: 矩形 14">
                <a:extLst>
                  <a:ext uri="{FF2B5EF4-FFF2-40B4-BE49-F238E27FC236}">
                    <a16:creationId xmlns:a16="http://schemas.microsoft.com/office/drawing/2014/main" id="{2D7E593C-E3F6-4BCE-84E9-7881EFF7736C}"/>
                  </a:ext>
                </a:extLst>
              </p:cNvPr>
              <p:cNvSpPr/>
              <p:nvPr/>
            </p:nvSpPr>
            <p:spPr>
              <a:xfrm>
                <a:off x="6609346" y="4367370"/>
                <a:ext cx="1452104" cy="1462443"/>
              </a:xfrm>
              <a:prstGeom prst="wedgeRectCallout">
                <a:avLst>
                  <a:gd name="adj1" fmla="val 13442"/>
                  <a:gd name="adj2" fmla="val -7307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3" name="圖片 12">
                <a:extLst>
                  <a:ext uri="{FF2B5EF4-FFF2-40B4-BE49-F238E27FC236}">
                    <a16:creationId xmlns:a16="http://schemas.microsoft.com/office/drawing/2014/main" id="{9C79A08C-3220-4D94-8D2F-252B842AEFE6}"/>
                  </a:ext>
                </a:extLst>
              </p:cNvPr>
              <p:cNvPicPr>
                <a:picLocks noChangeAspect="1"/>
              </p:cNvPicPr>
              <p:nvPr/>
            </p:nvPicPr>
            <p:blipFill rotWithShape="1">
              <a:blip r:embed="rId3"/>
              <a:srcRect l="57665" t="13778" r="36680" b="69098"/>
              <a:stretch/>
            </p:blipFill>
            <p:spPr>
              <a:xfrm>
                <a:off x="6642902" y="4373724"/>
                <a:ext cx="1396434" cy="1462443"/>
              </a:xfrm>
              <a:prstGeom prst="rect">
                <a:avLst/>
              </a:prstGeom>
            </p:spPr>
          </p:pic>
        </p:grpSp>
      </p:grpSp>
    </p:spTree>
    <p:extLst>
      <p:ext uri="{BB962C8B-B14F-4D97-AF65-F5344CB8AC3E}">
        <p14:creationId xmlns:p14="http://schemas.microsoft.com/office/powerpoint/2010/main" val="233640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2726E8-0C2E-4BCC-B7AD-20C22145FF6C}"/>
              </a:ext>
            </a:extLst>
          </p:cNvPr>
          <p:cNvSpPr>
            <a:spLocks noGrp="1"/>
          </p:cNvSpPr>
          <p:nvPr>
            <p:ph type="title"/>
          </p:nvPr>
        </p:nvSpPr>
        <p:spPr/>
        <p:txBody>
          <a:bodyPr/>
          <a:lstStyle/>
          <a:p>
            <a:r>
              <a:rPr lang="en-US" altLang="zh-TW" dirty="0"/>
              <a:t>Method</a:t>
            </a:r>
            <a:endParaRPr lang="zh-TW" altLang="en-US" dirty="0"/>
          </a:p>
        </p:txBody>
      </p:sp>
      <p:sp>
        <p:nvSpPr>
          <p:cNvPr id="3" name="內容版面配置區 2">
            <a:extLst>
              <a:ext uri="{FF2B5EF4-FFF2-40B4-BE49-F238E27FC236}">
                <a16:creationId xmlns:a16="http://schemas.microsoft.com/office/drawing/2014/main" id="{4A73AD28-FBD5-43FA-8A94-540F6F1D14BC}"/>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EBFC0EDB-6D36-4B14-A130-CBCC852B6D7E}"/>
              </a:ext>
            </a:extLst>
          </p:cNvPr>
          <p:cNvPicPr>
            <a:picLocks noChangeAspect="1"/>
          </p:cNvPicPr>
          <p:nvPr/>
        </p:nvPicPr>
        <p:blipFill rotWithShape="1">
          <a:blip r:embed="rId3"/>
          <a:srcRect l="6166" r="1250"/>
          <a:stretch/>
        </p:blipFill>
        <p:spPr>
          <a:xfrm>
            <a:off x="452120" y="1825625"/>
            <a:ext cx="11287760" cy="3791415"/>
          </a:xfrm>
          <a:prstGeom prst="rect">
            <a:avLst/>
          </a:prstGeom>
        </p:spPr>
      </p:pic>
    </p:spTree>
    <p:extLst>
      <p:ext uri="{BB962C8B-B14F-4D97-AF65-F5344CB8AC3E}">
        <p14:creationId xmlns:p14="http://schemas.microsoft.com/office/powerpoint/2010/main" val="369360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2726E8-0C2E-4BCC-B7AD-20C22145FF6C}"/>
              </a:ext>
            </a:extLst>
          </p:cNvPr>
          <p:cNvSpPr>
            <a:spLocks noGrp="1"/>
          </p:cNvSpPr>
          <p:nvPr>
            <p:ph type="title"/>
          </p:nvPr>
        </p:nvSpPr>
        <p:spPr/>
        <p:txBody>
          <a:bodyPr/>
          <a:lstStyle/>
          <a:p>
            <a:r>
              <a:rPr lang="en-US" altLang="zh-TW" dirty="0"/>
              <a:t>Method</a:t>
            </a:r>
            <a:endParaRPr lang="zh-TW" altLang="en-US" dirty="0"/>
          </a:p>
        </p:txBody>
      </p:sp>
      <p:sp>
        <p:nvSpPr>
          <p:cNvPr id="3" name="內容版面配置區 2">
            <a:extLst>
              <a:ext uri="{FF2B5EF4-FFF2-40B4-BE49-F238E27FC236}">
                <a16:creationId xmlns:a16="http://schemas.microsoft.com/office/drawing/2014/main" id="{4A73AD28-FBD5-43FA-8A94-540F6F1D14BC}"/>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EBFC0EDB-6D36-4B14-A130-CBCC852B6D7E}"/>
              </a:ext>
            </a:extLst>
          </p:cNvPr>
          <p:cNvPicPr>
            <a:picLocks noChangeAspect="1"/>
          </p:cNvPicPr>
          <p:nvPr/>
        </p:nvPicPr>
        <p:blipFill rotWithShape="1">
          <a:blip r:embed="rId3"/>
          <a:srcRect l="6166" r="1250"/>
          <a:stretch/>
        </p:blipFill>
        <p:spPr>
          <a:xfrm>
            <a:off x="452120" y="1825625"/>
            <a:ext cx="11287760" cy="3791415"/>
          </a:xfrm>
          <a:prstGeom prst="rect">
            <a:avLst/>
          </a:prstGeom>
        </p:spPr>
      </p:pic>
      <p:sp>
        <p:nvSpPr>
          <p:cNvPr id="6" name="矩形 5">
            <a:extLst>
              <a:ext uri="{FF2B5EF4-FFF2-40B4-BE49-F238E27FC236}">
                <a16:creationId xmlns:a16="http://schemas.microsoft.com/office/drawing/2014/main" id="{17EF3976-2940-46FA-B568-33A7A9794B95}"/>
              </a:ext>
            </a:extLst>
          </p:cNvPr>
          <p:cNvSpPr/>
          <p:nvPr/>
        </p:nvSpPr>
        <p:spPr>
          <a:xfrm>
            <a:off x="3840480" y="1920240"/>
            <a:ext cx="3606800" cy="3566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0797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2726E8-0C2E-4BCC-B7AD-20C22145FF6C}"/>
              </a:ext>
            </a:extLst>
          </p:cNvPr>
          <p:cNvSpPr>
            <a:spLocks noGrp="1"/>
          </p:cNvSpPr>
          <p:nvPr>
            <p:ph type="title"/>
          </p:nvPr>
        </p:nvSpPr>
        <p:spPr/>
        <p:txBody>
          <a:bodyPr/>
          <a:lstStyle/>
          <a:p>
            <a:r>
              <a:rPr lang="en-US" altLang="zh-TW" dirty="0"/>
              <a:t>Method</a:t>
            </a:r>
            <a:endParaRPr lang="zh-TW" altLang="en-US" dirty="0"/>
          </a:p>
        </p:txBody>
      </p:sp>
      <p:sp>
        <p:nvSpPr>
          <p:cNvPr id="3" name="內容版面配置區 2">
            <a:extLst>
              <a:ext uri="{FF2B5EF4-FFF2-40B4-BE49-F238E27FC236}">
                <a16:creationId xmlns:a16="http://schemas.microsoft.com/office/drawing/2014/main" id="{4A73AD28-FBD5-43FA-8A94-540F6F1D14BC}"/>
              </a:ext>
            </a:extLst>
          </p:cNvPr>
          <p:cNvSpPr>
            <a:spLocks noGrp="1"/>
          </p:cNvSpPr>
          <p:nvPr>
            <p:ph idx="1"/>
          </p:nvPr>
        </p:nvSpPr>
        <p:spPr/>
        <p:txBody>
          <a:bodyPr/>
          <a:lstStyle/>
          <a:p>
            <a:endParaRPr lang="zh-TW" altLang="en-US" dirty="0"/>
          </a:p>
        </p:txBody>
      </p:sp>
      <p:pic>
        <p:nvPicPr>
          <p:cNvPr id="5" name="圖片 4">
            <a:extLst>
              <a:ext uri="{FF2B5EF4-FFF2-40B4-BE49-F238E27FC236}">
                <a16:creationId xmlns:a16="http://schemas.microsoft.com/office/drawing/2014/main" id="{EBFC0EDB-6D36-4B14-A130-CBCC852B6D7E}"/>
              </a:ext>
            </a:extLst>
          </p:cNvPr>
          <p:cNvPicPr>
            <a:picLocks noChangeAspect="1"/>
          </p:cNvPicPr>
          <p:nvPr/>
        </p:nvPicPr>
        <p:blipFill rotWithShape="1">
          <a:blip r:embed="rId3"/>
          <a:srcRect l="6166" r="1250"/>
          <a:stretch/>
        </p:blipFill>
        <p:spPr>
          <a:xfrm>
            <a:off x="452120" y="1825625"/>
            <a:ext cx="11287760" cy="3791415"/>
          </a:xfrm>
          <a:prstGeom prst="rect">
            <a:avLst/>
          </a:prstGeom>
        </p:spPr>
      </p:pic>
      <p:sp>
        <p:nvSpPr>
          <p:cNvPr id="6" name="矩形 5">
            <a:extLst>
              <a:ext uri="{FF2B5EF4-FFF2-40B4-BE49-F238E27FC236}">
                <a16:creationId xmlns:a16="http://schemas.microsoft.com/office/drawing/2014/main" id="{F30B920A-26F8-45E0-969C-77270CA735D5}"/>
              </a:ext>
            </a:extLst>
          </p:cNvPr>
          <p:cNvSpPr/>
          <p:nvPr/>
        </p:nvSpPr>
        <p:spPr>
          <a:xfrm>
            <a:off x="8239760" y="1938252"/>
            <a:ext cx="3606800" cy="3566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325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D18CA3-3983-4A27-AF29-F21DD8013670}"/>
              </a:ext>
            </a:extLst>
          </p:cNvPr>
          <p:cNvSpPr>
            <a:spLocks noGrp="1"/>
          </p:cNvSpPr>
          <p:nvPr>
            <p:ph type="title"/>
          </p:nvPr>
        </p:nvSpPr>
        <p:spPr/>
        <p:txBody>
          <a:bodyPr/>
          <a:lstStyle/>
          <a:p>
            <a:r>
              <a:rPr lang="en-US" altLang="zh-TW" dirty="0"/>
              <a:t>Milestones</a:t>
            </a:r>
            <a:endParaRPr lang="zh-TW" altLang="en-US" dirty="0"/>
          </a:p>
        </p:txBody>
      </p:sp>
      <p:sp>
        <p:nvSpPr>
          <p:cNvPr id="3" name="內容版面配置區 2">
            <a:extLst>
              <a:ext uri="{FF2B5EF4-FFF2-40B4-BE49-F238E27FC236}">
                <a16:creationId xmlns:a16="http://schemas.microsoft.com/office/drawing/2014/main" id="{96F5221A-367B-49EE-B909-E3971F104F29}"/>
              </a:ext>
            </a:extLst>
          </p:cNvPr>
          <p:cNvSpPr>
            <a:spLocks noGrp="1"/>
          </p:cNvSpPr>
          <p:nvPr>
            <p:ph idx="1"/>
          </p:nvPr>
        </p:nvSpPr>
        <p:spPr/>
        <p:txBody>
          <a:bodyPr/>
          <a:lstStyle/>
          <a:p>
            <a:pPr algn="l"/>
            <a:r>
              <a:rPr lang="en-US" altLang="zh-TW" sz="1800" b="0" i="0" u="none" strike="sngStrike" baseline="0" dirty="0">
                <a:solidFill>
                  <a:srgbClr val="000000"/>
                </a:solidFill>
                <a:latin typeface="TimesNewRoman"/>
              </a:rPr>
              <a:t>10/28: 		paper survey finished</a:t>
            </a:r>
            <a:endParaRPr lang="zh-TW" altLang="en-US" sz="1800" b="0" i="0" u="none" strike="sngStrike" baseline="0" dirty="0">
              <a:solidFill>
                <a:srgbClr val="000000"/>
              </a:solidFill>
              <a:latin typeface="TimesNewRoman"/>
            </a:endParaRPr>
          </a:p>
          <a:p>
            <a:pPr algn="l"/>
            <a:r>
              <a:rPr lang="en-US" altLang="zh-TW" sz="1800" b="0" i="0" u="none" strike="noStrike" baseline="0" dirty="0">
                <a:solidFill>
                  <a:srgbClr val="000000"/>
                </a:solidFill>
                <a:latin typeface="TimesNewRoman"/>
              </a:rPr>
              <a:t>10/30: 		project pitch</a:t>
            </a:r>
            <a:r>
              <a:rPr lang="zh-TW" altLang="en-US" sz="1800" b="0" i="0" u="none" strike="noStrike" baseline="0" dirty="0">
                <a:solidFill>
                  <a:srgbClr val="000000"/>
                </a:solidFill>
                <a:latin typeface="TimesNewRoman"/>
              </a:rPr>
              <a:t> </a:t>
            </a:r>
            <a:r>
              <a:rPr lang="en-US" altLang="zh-TW" sz="1800" b="0" i="0" u="none" strike="noStrike" baseline="0" dirty="0">
                <a:solidFill>
                  <a:srgbClr val="000000"/>
                </a:solidFill>
                <a:latin typeface="TimesNewRoman"/>
                <a:sym typeface="Wingdings" panose="05000000000000000000" pitchFamily="2" charset="2"/>
              </a:rPr>
              <a:t> We are here.</a:t>
            </a:r>
            <a:endParaRPr lang="zh-TW" altLang="en-US" sz="1800" b="0" i="0" u="none" strike="noStrike" baseline="0" dirty="0">
              <a:solidFill>
                <a:srgbClr val="000000"/>
              </a:solidFill>
              <a:latin typeface="TimesNewRoman"/>
            </a:endParaRPr>
          </a:p>
          <a:p>
            <a:pPr algn="l"/>
            <a:r>
              <a:rPr lang="en-US" altLang="zh-TW" sz="1800" b="0" i="0" u="none" strike="noStrike" baseline="0" dirty="0">
                <a:solidFill>
                  <a:srgbClr val="000000"/>
                </a:solidFill>
                <a:latin typeface="TimesNewRoman"/>
              </a:rPr>
              <a:t>11/20: 		midterm-project due</a:t>
            </a:r>
            <a:endParaRPr lang="zh-TW" altLang="en-US" sz="1800" b="0" i="0" u="none" strike="noStrike" baseline="0" dirty="0">
              <a:solidFill>
                <a:srgbClr val="000000"/>
              </a:solidFill>
              <a:latin typeface="TimesNewRoman"/>
            </a:endParaRPr>
          </a:p>
          <a:p>
            <a:pPr algn="l"/>
            <a:r>
              <a:rPr lang="en-US" altLang="zh-TW" sz="1800" b="0" i="0" u="none" strike="noStrike" baseline="0" dirty="0">
                <a:solidFill>
                  <a:srgbClr val="000000"/>
                </a:solidFill>
                <a:latin typeface="TimesNewRoman"/>
              </a:rPr>
              <a:t>12/8: 		code accomplished (include training &amp; testing)</a:t>
            </a:r>
            <a:endParaRPr lang="zh-TW" altLang="en-US" sz="1800" b="0" i="0" u="none" strike="noStrike" baseline="0" dirty="0">
              <a:solidFill>
                <a:srgbClr val="000000"/>
              </a:solidFill>
              <a:latin typeface="TimesNewRoman"/>
            </a:endParaRPr>
          </a:p>
          <a:p>
            <a:pPr algn="l"/>
            <a:r>
              <a:rPr lang="en-US" altLang="zh-TW" sz="1800" b="0" i="0" u="none" strike="noStrike" baseline="0" dirty="0">
                <a:solidFill>
                  <a:srgbClr val="000000"/>
                </a:solidFill>
                <a:latin typeface="TimesNewRoman"/>
              </a:rPr>
              <a:t>12/15: 		validation data collected</a:t>
            </a:r>
            <a:endParaRPr lang="zh-TW" altLang="en-US" sz="1800" b="0" i="0" u="none" strike="noStrike" baseline="0" dirty="0">
              <a:solidFill>
                <a:srgbClr val="000000"/>
              </a:solidFill>
              <a:latin typeface="TimesNewRoman"/>
            </a:endParaRPr>
          </a:p>
          <a:p>
            <a:pPr algn="l"/>
            <a:r>
              <a:rPr lang="en-US" altLang="zh-TW" sz="1800" b="0" i="0" u="none" strike="noStrike" baseline="0" dirty="0">
                <a:solidFill>
                  <a:srgbClr val="000000"/>
                </a:solidFill>
                <a:latin typeface="TimesNewRoman"/>
              </a:rPr>
              <a:t>12/18 or 12/25: 	final project presentation</a:t>
            </a:r>
            <a:endParaRPr lang="zh-TW" altLang="en-US" sz="1800" b="0" i="0" u="none" strike="noStrike" baseline="0" dirty="0">
              <a:solidFill>
                <a:srgbClr val="000000"/>
              </a:solidFill>
              <a:latin typeface="TimesNewRoman"/>
            </a:endParaRPr>
          </a:p>
          <a:p>
            <a:pPr algn="l"/>
            <a:r>
              <a:rPr lang="en-US" altLang="zh-TW" sz="1800" b="0" i="0" u="none" strike="noStrike" baseline="0" dirty="0">
                <a:solidFill>
                  <a:srgbClr val="000000"/>
                </a:solidFill>
                <a:latin typeface="TimesNewRoman"/>
              </a:rPr>
              <a:t>1/5: 		adjust project &amp; final report finished</a:t>
            </a:r>
            <a:endParaRPr lang="zh-TW" altLang="en-US" sz="1800" b="0" i="0" u="none" strike="noStrike" baseline="0" dirty="0">
              <a:solidFill>
                <a:srgbClr val="000000"/>
              </a:solidFill>
              <a:latin typeface="TimesNewRoman"/>
            </a:endParaRPr>
          </a:p>
          <a:p>
            <a:pPr algn="l"/>
            <a:r>
              <a:rPr lang="en-US" altLang="zh-TW" sz="1800" b="0" i="0" u="none" strike="noStrike" baseline="0" dirty="0">
                <a:solidFill>
                  <a:srgbClr val="000000"/>
                </a:solidFill>
                <a:latin typeface="TimesNewRoman"/>
              </a:rPr>
              <a:t>1/8: 		final project report due</a:t>
            </a:r>
            <a:endParaRPr lang="zh-TW" altLang="en-US" dirty="0"/>
          </a:p>
        </p:txBody>
      </p:sp>
    </p:spTree>
    <p:extLst>
      <p:ext uri="{BB962C8B-B14F-4D97-AF65-F5344CB8AC3E}">
        <p14:creationId xmlns:p14="http://schemas.microsoft.com/office/powerpoint/2010/main" val="391370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8A47FA-0FC8-4094-8D00-C00F54608ABA}"/>
              </a:ext>
            </a:extLst>
          </p:cNvPr>
          <p:cNvSpPr>
            <a:spLocks noGrp="1"/>
          </p:cNvSpPr>
          <p:nvPr>
            <p:ph type="title"/>
          </p:nvPr>
        </p:nvSpPr>
        <p:spPr>
          <a:xfrm>
            <a:off x="838200" y="2766219"/>
            <a:ext cx="10515600" cy="1325563"/>
          </a:xfrm>
        </p:spPr>
        <p:txBody>
          <a:bodyPr/>
          <a:lstStyle/>
          <a:p>
            <a:pPr algn="ctr"/>
            <a:r>
              <a:rPr lang="en-US" altLang="zh-TW" dirty="0">
                <a:latin typeface="Times New Roman" panose="02020603050405020304" pitchFamily="18" charset="0"/>
                <a:cs typeface="Times New Roman" panose="02020603050405020304" pitchFamily="18" charset="0"/>
              </a:rPr>
              <a:t>Thanks for listening.</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4671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1004</Words>
  <Application>Microsoft Office PowerPoint</Application>
  <PresentationFormat>寬螢幕</PresentationFormat>
  <Paragraphs>26</Paragraphs>
  <Slides>7</Slides>
  <Notes>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7</vt:i4>
      </vt:variant>
    </vt:vector>
  </HeadingPairs>
  <TitlesOfParts>
    <vt:vector size="15" baseType="lpstr">
      <vt:lpstr>gg sans</vt:lpstr>
      <vt:lpstr>TimesNewRoman</vt:lpstr>
      <vt:lpstr>標楷體</vt:lpstr>
      <vt:lpstr>Arial</vt:lpstr>
      <vt:lpstr>Calibri</vt:lpstr>
      <vt:lpstr>Calibri Light</vt:lpstr>
      <vt:lpstr>Times New Roman</vt:lpstr>
      <vt:lpstr>Office 佈景主題</vt:lpstr>
      <vt:lpstr>Learning to Predict Layout-to-image Conditional Convolutions for Semantic Image Synthesis:  Ablation Track</vt:lpstr>
      <vt:lpstr>Introduction</vt:lpstr>
      <vt:lpstr>Method</vt:lpstr>
      <vt:lpstr>Method</vt:lpstr>
      <vt:lpstr>Method</vt:lpstr>
      <vt:lpstr>Milestones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Predict Layout-to-image Conditional Convolutions for Semantic Image Synthesis: Ablation Track</dc:title>
  <dc:creator>鎮遠 游</dc:creator>
  <cp:lastModifiedBy>鎮遠 游</cp:lastModifiedBy>
  <cp:revision>10</cp:revision>
  <dcterms:created xsi:type="dcterms:W3CDTF">2023-10-27T08:31:46Z</dcterms:created>
  <dcterms:modified xsi:type="dcterms:W3CDTF">2023-10-30T10:03:17Z</dcterms:modified>
</cp:coreProperties>
</file>