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5C2C943-D0EE-4BA9-8B9A-066E93D3BC5B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8D540-29EF-4415-B814-A5CECA6D5B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C943-D0EE-4BA9-8B9A-066E93D3BC5B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D540-29EF-4415-B814-A5CECA6D5B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5C2C943-D0EE-4BA9-8B9A-066E93D3BC5B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D38D540-29EF-4415-B814-A5CECA6D5B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C943-D0EE-4BA9-8B9A-066E93D3BC5B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38D540-29EF-4415-B814-A5CECA6D5B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C943-D0EE-4BA9-8B9A-066E93D3BC5B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D38D540-29EF-4415-B814-A5CECA6D5B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5C2C943-D0EE-4BA9-8B9A-066E93D3BC5B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38D540-29EF-4415-B814-A5CECA6D5B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5C2C943-D0EE-4BA9-8B9A-066E93D3BC5B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38D540-29EF-4415-B814-A5CECA6D5B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C943-D0EE-4BA9-8B9A-066E93D3BC5B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38D540-29EF-4415-B814-A5CECA6D5B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C943-D0EE-4BA9-8B9A-066E93D3BC5B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8D540-29EF-4415-B814-A5CECA6D5B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C943-D0EE-4BA9-8B9A-066E93D3BC5B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38D540-29EF-4415-B814-A5CECA6D5B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5C2C943-D0EE-4BA9-8B9A-066E93D3BC5B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D38D540-29EF-4415-B814-A5CECA6D5B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5C2C943-D0EE-4BA9-8B9A-066E93D3BC5B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38D540-29EF-4415-B814-A5CECA6D5B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zh-TW" altLang="en-US" dirty="0"/>
              <a:t>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微算機原理及應用實習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3608" y="2204864"/>
            <a:ext cx="6400800" cy="720080"/>
          </a:xfrm>
        </p:spPr>
        <p:txBody>
          <a:bodyPr>
            <a:normAutofit fontScale="32500" lnSpcReduction="20000"/>
          </a:bodyPr>
          <a:lstStyle/>
          <a:p>
            <a:endParaRPr lang="en-US" altLang="zh-TW" dirty="0"/>
          </a:p>
          <a:p>
            <a:r>
              <a:rPr lang="zh-TW" altLang="en-US" sz="1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期末專題：隨機抽籤機</a:t>
            </a:r>
            <a:endParaRPr lang="en-US" altLang="zh-TW" sz="111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99592" y="3284984"/>
            <a:ext cx="47051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TW" altLang="en-US" sz="2800" dirty="0"/>
              <a:t>組別：第</a:t>
            </a:r>
            <a:r>
              <a:rPr lang="en-US" altLang="zh-TW" sz="2800" dirty="0"/>
              <a:t>5</a:t>
            </a:r>
            <a:r>
              <a:rPr lang="zh-TW" altLang="en-US" sz="2800" dirty="0"/>
              <a:t>組</a:t>
            </a:r>
            <a:endParaRPr lang="en-US" altLang="zh-TW" sz="2800" dirty="0"/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TW" altLang="en-US" sz="2800" dirty="0"/>
              <a:t>組員：游鎮遠</a:t>
            </a:r>
            <a:r>
              <a:rPr lang="en-US" altLang="zh-TW" sz="2800" dirty="0"/>
              <a:t>107360734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TW" altLang="en-US" sz="2800" dirty="0"/>
              <a:t>組員：李彥霖</a:t>
            </a:r>
            <a:r>
              <a:rPr lang="en-US" altLang="zh-TW" sz="2800" dirty="0"/>
              <a:t>107360741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TW" altLang="en-US" sz="2800" dirty="0"/>
              <a:t>組員：陳柏宇</a:t>
            </a:r>
            <a:r>
              <a:rPr lang="en-US" altLang="zh-TW" sz="2800" dirty="0"/>
              <a:t>107360740</a:t>
            </a:r>
          </a:p>
          <a:p>
            <a:endParaRPr lang="en-US" altLang="zh-TW" sz="4000" dirty="0"/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3078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開發動機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486E561-6484-45D6-9A2D-9D1942E429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在國、高中的課程中，老師常會透過抽籤的方式來進行分組或抽人問問題，這樣人為的抽籤往往會有利弊，每個人都當過學生，都會有些投機取巧的心態不想被抽到而把自己的籤偷偷先藏起來，為了讓往後的抽籤更有公平性，我們想到一個辦法來製造隨機抽籤機，讓每個人都有被抽到的機會！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47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系統架構圖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640271A-43D0-479A-BD17-C235B3CDBF15}"/>
              </a:ext>
            </a:extLst>
          </p:cNvPr>
          <p:cNvGrpSpPr/>
          <p:nvPr/>
        </p:nvGrpSpPr>
        <p:grpSpPr>
          <a:xfrm>
            <a:off x="2033117" y="1988840"/>
            <a:ext cx="5077767" cy="4187151"/>
            <a:chOff x="2560936" y="2195765"/>
            <a:chExt cx="5077767" cy="4187151"/>
          </a:xfrm>
        </p:grpSpPr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F193A728-08FF-4E8C-8BED-51C40B3BDB59}"/>
                </a:ext>
              </a:extLst>
            </p:cNvPr>
            <p:cNvCxnSpPr/>
            <p:nvPr/>
          </p:nvCxnSpPr>
          <p:spPr>
            <a:xfrm>
              <a:off x="2990503" y="3284984"/>
              <a:ext cx="400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D8A76D2-DAA7-4D75-9D67-98788D3E0CCF}"/>
                </a:ext>
              </a:extLst>
            </p:cNvPr>
            <p:cNvCxnSpPr>
              <a:cxnSpLocks/>
            </p:cNvCxnSpPr>
            <p:nvPr/>
          </p:nvCxnSpPr>
          <p:spPr>
            <a:xfrm>
              <a:off x="3000028" y="3284984"/>
              <a:ext cx="0" cy="2646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0D8F168A-4638-4BC0-AE14-69AA9D3D5BC0}"/>
                </a:ext>
              </a:extLst>
            </p:cNvPr>
            <p:cNvCxnSpPr/>
            <p:nvPr/>
          </p:nvCxnSpPr>
          <p:spPr>
            <a:xfrm flipH="1">
              <a:off x="3000028" y="5935241"/>
              <a:ext cx="4476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15A9E36-B2D3-42CA-8184-36F582C0D176}"/>
                </a:ext>
              </a:extLst>
            </p:cNvPr>
            <p:cNvSpPr/>
            <p:nvPr/>
          </p:nvSpPr>
          <p:spPr>
            <a:xfrm>
              <a:off x="5905153" y="4358562"/>
              <a:ext cx="1733550" cy="352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LED</a:t>
              </a:r>
              <a:r>
                <a:rPr lang="zh-TW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左右循序</a:t>
              </a:r>
              <a:r>
                <a:rPr lang="zh-TW" altLang="en-US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快速</a:t>
              </a:r>
              <a:r>
                <a:rPr lang="zh-TW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亮滅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A3D22B0-3C62-43A0-BE37-AA82AB2DF2FC}"/>
                </a:ext>
              </a:extLst>
            </p:cNvPr>
            <p:cNvSpPr/>
            <p:nvPr/>
          </p:nvSpPr>
          <p:spPr>
            <a:xfrm>
              <a:off x="5905153" y="3901362"/>
              <a:ext cx="1733550" cy="352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LCD</a:t>
              </a:r>
              <a:r>
                <a:rPr lang="zh-TW" sz="1200" kern="1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顯示亂數效果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46C2AAD-B3B2-4BD1-9E15-405542B5B090}"/>
                </a:ext>
              </a:extLst>
            </p:cNvPr>
            <p:cNvSpPr/>
            <p:nvPr/>
          </p:nvSpPr>
          <p:spPr>
            <a:xfrm>
              <a:off x="5905153" y="5883927"/>
              <a:ext cx="1733550" cy="352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LED</a:t>
              </a:r>
              <a:r>
                <a:rPr lang="zh-TW" sz="1200" kern="1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閃爍提示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7973583-6BB7-4363-A313-68E3FB9746D0}"/>
                </a:ext>
              </a:extLst>
            </p:cNvPr>
            <p:cNvGrpSpPr/>
            <p:nvPr/>
          </p:nvGrpSpPr>
          <p:grpSpPr>
            <a:xfrm>
              <a:off x="2560936" y="2485466"/>
              <a:ext cx="942975" cy="3583125"/>
              <a:chOff x="0" y="0"/>
              <a:chExt cx="942975" cy="4038600"/>
            </a:xfrm>
          </p:grpSpPr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90FFEE44-3F9F-46B6-827B-6140CCFDE996}"/>
                  </a:ext>
                </a:extLst>
              </p:cNvPr>
              <p:cNvCxnSpPr/>
              <p:nvPr/>
            </p:nvCxnSpPr>
            <p:spPr>
              <a:xfrm flipH="1">
                <a:off x="9525" y="4029075"/>
                <a:ext cx="847725" cy="95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28E1A340-1AD5-4B4B-A1DD-932E6DC409F0}"/>
                  </a:ext>
                </a:extLst>
              </p:cNvPr>
              <p:cNvCxnSpPr/>
              <p:nvPr/>
            </p:nvCxnSpPr>
            <p:spPr>
              <a:xfrm>
                <a:off x="0" y="0"/>
                <a:ext cx="9429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F701BB69-9DF3-4698-A88C-2BF1FC24D78B}"/>
                  </a:ext>
                </a:extLst>
              </p:cNvPr>
              <p:cNvCxnSpPr/>
              <p:nvPr/>
            </p:nvCxnSpPr>
            <p:spPr>
              <a:xfrm>
                <a:off x="9525" y="0"/>
                <a:ext cx="0" cy="4029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21FEB27D-6116-4E80-BF68-844E54C13815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4570709" y="2776790"/>
              <a:ext cx="944" cy="302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E5774E1-3745-4520-A6EE-0B2C341EB67A}"/>
                </a:ext>
              </a:extLst>
            </p:cNvPr>
            <p:cNvSpPr/>
            <p:nvPr/>
          </p:nvSpPr>
          <p:spPr>
            <a:xfrm>
              <a:off x="3522958" y="2195765"/>
              <a:ext cx="2114550" cy="5810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按下</a:t>
              </a:r>
              <a:r>
                <a:rPr lang="en-US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reset</a:t>
              </a:r>
              <a:r>
                <a:rPr lang="zh-TW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初始化抽籤器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FF56B76-11F6-4F2A-A25E-D746D8564D9A}"/>
                </a:ext>
              </a:extLst>
            </p:cNvPr>
            <p:cNvSpPr/>
            <p:nvPr/>
          </p:nvSpPr>
          <p:spPr>
            <a:xfrm>
              <a:off x="3413210" y="3029533"/>
              <a:ext cx="2305050" cy="5810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按下按鈕</a:t>
              </a:r>
              <a:r>
                <a:rPr lang="en-US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r>
                <a:rPr lang="zh-TW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開始隨機抽取數字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270355-4DC2-4394-B620-87EC74280251}"/>
                </a:ext>
              </a:extLst>
            </p:cNvPr>
            <p:cNvSpPr/>
            <p:nvPr/>
          </p:nvSpPr>
          <p:spPr>
            <a:xfrm>
              <a:off x="3714403" y="3961489"/>
              <a:ext cx="1733550" cy="352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隨機抽取數字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3E4EBA5-53B8-4487-98F2-7EDA6E63C2BA}"/>
                </a:ext>
              </a:extLst>
            </p:cNvPr>
            <p:cNvSpPr/>
            <p:nvPr/>
          </p:nvSpPr>
          <p:spPr>
            <a:xfrm>
              <a:off x="3419128" y="5801891"/>
              <a:ext cx="2305050" cy="5810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抽取完畢，</a:t>
              </a:r>
              <a:r>
                <a:rPr lang="en-US" sz="1200" kern="1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LCD</a:t>
              </a:r>
              <a:r>
                <a:rPr lang="zh-TW" sz="1200" kern="1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顯示結果數字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CA4AE58D-DD9F-4978-AB8D-3B4F0182DB28}"/>
                </a:ext>
              </a:extLst>
            </p:cNvPr>
            <p:cNvCxnSpPr/>
            <p:nvPr/>
          </p:nvCxnSpPr>
          <p:spPr>
            <a:xfrm>
              <a:off x="5447953" y="4091862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A390AB95-E414-4C32-A0BB-640BFCE48272}"/>
                </a:ext>
              </a:extLst>
            </p:cNvPr>
            <p:cNvCxnSpPr/>
            <p:nvPr/>
          </p:nvCxnSpPr>
          <p:spPr>
            <a:xfrm>
              <a:off x="5676553" y="4101387"/>
              <a:ext cx="0" cy="438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AF2ED09-A549-4457-A721-49F0CD727D77}"/>
                </a:ext>
              </a:extLst>
            </p:cNvPr>
            <p:cNvCxnSpPr/>
            <p:nvPr/>
          </p:nvCxnSpPr>
          <p:spPr>
            <a:xfrm>
              <a:off x="5676553" y="4539537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C6825459-2BA0-426F-9BF4-9E134E91F534}"/>
                </a:ext>
              </a:extLst>
            </p:cNvPr>
            <p:cNvCxnSpPr/>
            <p:nvPr/>
          </p:nvCxnSpPr>
          <p:spPr>
            <a:xfrm>
              <a:off x="5724178" y="6068591"/>
              <a:ext cx="1809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3569C9E-4904-4AE6-AF2D-BE83BB72FC4C}"/>
                </a:ext>
              </a:extLst>
            </p:cNvPr>
            <p:cNvSpPr/>
            <p:nvPr/>
          </p:nvSpPr>
          <p:spPr>
            <a:xfrm>
              <a:off x="2804765" y="4789633"/>
              <a:ext cx="390525" cy="8001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繼續抽籤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021C2BF-2A5D-45E8-AFD3-7AC9A8CD233C}"/>
                </a:ext>
              </a:extLst>
            </p:cNvPr>
            <p:cNvSpPr/>
            <p:nvPr/>
          </p:nvSpPr>
          <p:spPr>
            <a:xfrm>
              <a:off x="3412194" y="4705513"/>
              <a:ext cx="2305050" cy="5810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按下按鈕</a:t>
              </a:r>
              <a:r>
                <a:rPr lang="en-US" altLang="zh-TW" sz="1200" kern="100" dirty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r>
                <a:rPr lang="zh-TW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開始</a:t>
              </a:r>
              <a:r>
                <a:rPr lang="zh-TW" altLang="en-US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停止</a:t>
              </a:r>
              <a:r>
                <a:rPr lang="zh-TW" altLang="en-US" sz="1200" kern="100" dirty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亂數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50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程式流程圖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4331CB-C6F8-4B3A-9E47-4CE2F1FD9979}"/>
              </a:ext>
            </a:extLst>
          </p:cNvPr>
          <p:cNvGrpSpPr/>
          <p:nvPr/>
        </p:nvGrpSpPr>
        <p:grpSpPr>
          <a:xfrm>
            <a:off x="179512" y="1946096"/>
            <a:ext cx="8788414" cy="4259190"/>
            <a:chOff x="179512" y="1946096"/>
            <a:chExt cx="8788414" cy="4259190"/>
          </a:xfrm>
        </p:grpSpPr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171133E5-7A19-415A-9DD6-0D3CB7241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8304" y="4653211"/>
              <a:ext cx="0" cy="287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24FB447A-30D9-4D3F-8A6F-FE7882C6A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8144" y="4637296"/>
              <a:ext cx="0" cy="287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ACB3A558-0CC5-477F-A8B4-179DA348A7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8304" y="3890824"/>
              <a:ext cx="0" cy="575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5AA948E0-470F-4770-B8C8-FA3F37879B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8144" y="3717032"/>
              <a:ext cx="0" cy="575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B0C4BCBC-7B72-4249-83FB-8EC9CDB18E35}"/>
                </a:ext>
              </a:extLst>
            </p:cNvPr>
            <p:cNvCxnSpPr/>
            <p:nvPr/>
          </p:nvCxnSpPr>
          <p:spPr>
            <a:xfrm>
              <a:off x="3652669" y="3850593"/>
              <a:ext cx="1584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2C56DD2B-95F3-453F-AB4B-9099028B8B27}"/>
                </a:ext>
              </a:extLst>
            </p:cNvPr>
            <p:cNvCxnSpPr>
              <a:cxnSpLocks/>
            </p:cNvCxnSpPr>
            <p:nvPr/>
          </p:nvCxnSpPr>
          <p:spPr>
            <a:xfrm>
              <a:off x="2698189" y="5555436"/>
              <a:ext cx="1603" cy="284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0B095F37-4E41-4F84-8000-D1FCEFB96090}"/>
                </a:ext>
              </a:extLst>
            </p:cNvPr>
            <p:cNvCxnSpPr>
              <a:cxnSpLocks/>
            </p:cNvCxnSpPr>
            <p:nvPr/>
          </p:nvCxnSpPr>
          <p:spPr>
            <a:xfrm>
              <a:off x="3994824" y="5425876"/>
              <a:ext cx="1603" cy="284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87275B44-6D33-4DC9-AFF4-E768943A38E3}"/>
                </a:ext>
              </a:extLst>
            </p:cNvPr>
            <p:cNvCxnSpPr>
              <a:cxnSpLocks/>
            </p:cNvCxnSpPr>
            <p:nvPr/>
          </p:nvCxnSpPr>
          <p:spPr>
            <a:xfrm>
              <a:off x="4014365" y="4826688"/>
              <a:ext cx="1603" cy="284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EDA7C9A3-EA80-4895-B0B1-4ADE67327592}"/>
                </a:ext>
              </a:extLst>
            </p:cNvPr>
            <p:cNvCxnSpPr>
              <a:cxnSpLocks/>
            </p:cNvCxnSpPr>
            <p:nvPr/>
          </p:nvCxnSpPr>
          <p:spPr>
            <a:xfrm>
              <a:off x="2699792" y="4862178"/>
              <a:ext cx="1603" cy="284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8586352-EF24-4290-A053-1A82B272EAF9}"/>
                </a:ext>
              </a:extLst>
            </p:cNvPr>
            <p:cNvCxnSpPr>
              <a:cxnSpLocks/>
              <a:stCxn id="36" idx="0"/>
              <a:endCxn id="41" idx="2"/>
            </p:cNvCxnSpPr>
            <p:nvPr/>
          </p:nvCxnSpPr>
          <p:spPr>
            <a:xfrm>
              <a:off x="3095836" y="1946096"/>
              <a:ext cx="16774" cy="2979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7A3BC3B-E69B-485D-8EAA-3AC10402063E}"/>
                </a:ext>
              </a:extLst>
            </p:cNvPr>
            <p:cNvSpPr/>
            <p:nvPr/>
          </p:nvSpPr>
          <p:spPr>
            <a:xfrm>
              <a:off x="1763688" y="1946096"/>
              <a:ext cx="2664296" cy="479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include</a:t>
              </a:r>
              <a:r>
                <a:rPr lang="zh-TW" altLang="en-US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kern="100" dirty="0" err="1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number.h</a:t>
              </a:r>
              <a:r>
                <a:rPr lang="zh-TW" altLang="en-US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圖庫與其他函式庫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8DFFDD9-D858-44E5-9A20-D003B871283F}"/>
                </a:ext>
              </a:extLst>
            </p:cNvPr>
            <p:cNvSpPr/>
            <p:nvPr/>
          </p:nvSpPr>
          <p:spPr>
            <a:xfrm>
              <a:off x="1763688" y="2520481"/>
              <a:ext cx="2664296" cy="3693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altLang="en-US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宣告按鈕、</a:t>
              </a:r>
              <a:r>
                <a:rPr lang="en-US" altLang="zh-TW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LCD</a:t>
              </a:r>
              <a:r>
                <a:rPr lang="zh-TW" altLang="en-US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與</a:t>
              </a:r>
              <a:r>
                <a:rPr lang="en-US" altLang="zh-TW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LED</a:t>
              </a:r>
              <a:r>
                <a:rPr lang="zh-TW" altLang="en-US" sz="1200" kern="1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的基礎變數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2CA71C8F-16AD-4139-BF60-AC8DC7BC28DC}"/>
                </a:ext>
              </a:extLst>
            </p:cNvPr>
            <p:cNvSpPr txBox="1"/>
            <p:nvPr/>
          </p:nvSpPr>
          <p:spPr>
            <a:xfrm>
              <a:off x="915379" y="2518665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main</a:t>
              </a:r>
              <a:r>
                <a:rPr lang="zh-TW" altLang="en-US" dirty="0"/>
                <a:t>：</a:t>
              </a:r>
            </a:p>
          </p:txBody>
        </p:sp>
        <p:sp>
          <p:nvSpPr>
            <p:cNvPr id="40" name="流程圖: 決策 39">
              <a:extLst>
                <a:ext uri="{FF2B5EF4-FFF2-40B4-BE49-F238E27FC236}">
                  <a16:creationId xmlns:a16="http://schemas.microsoft.com/office/drawing/2014/main" id="{6A09B80E-42F8-4BB4-8429-5E2E3DAAD980}"/>
                </a:ext>
              </a:extLst>
            </p:cNvPr>
            <p:cNvSpPr/>
            <p:nvPr/>
          </p:nvSpPr>
          <p:spPr>
            <a:xfrm>
              <a:off x="1780461" y="3569184"/>
              <a:ext cx="2664296" cy="562819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if x==0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流程圖: 程序 40">
              <a:extLst>
                <a:ext uri="{FF2B5EF4-FFF2-40B4-BE49-F238E27FC236}">
                  <a16:creationId xmlns:a16="http://schemas.microsoft.com/office/drawing/2014/main" id="{E87AAD04-F134-4488-BD49-B24A98A6C133}"/>
                </a:ext>
              </a:extLst>
            </p:cNvPr>
            <p:cNvSpPr/>
            <p:nvPr/>
          </p:nvSpPr>
          <p:spPr>
            <a:xfrm>
              <a:off x="1788848" y="4433393"/>
              <a:ext cx="2647523" cy="49186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執行</a:t>
              </a:r>
              <a:r>
                <a:rPr lang="en-US" altLang="zh-TW" sz="1200" dirty="0">
                  <a:solidFill>
                    <a:schemeClr val="tx1"/>
                  </a:solidFill>
                </a:rPr>
                <a:t>while(1)</a:t>
              </a:r>
              <a:r>
                <a:rPr lang="zh-TW" altLang="en-US" sz="1200" dirty="0">
                  <a:solidFill>
                    <a:schemeClr val="tx1"/>
                  </a:solidFill>
                </a:rPr>
                <a:t>亂數迴圈：</a:t>
              </a:r>
              <a:endParaRPr lang="en-US" altLang="zh-TW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LCD</a:t>
              </a:r>
              <a:r>
                <a:rPr lang="zh-TW" altLang="en-US" sz="1200" dirty="0">
                  <a:solidFill>
                    <a:schemeClr val="tx1"/>
                  </a:solidFill>
                </a:rPr>
                <a:t>亂數效果、</a:t>
              </a:r>
              <a:r>
                <a:rPr lang="en-US" altLang="zh-TW" sz="1200" dirty="0">
                  <a:solidFill>
                    <a:schemeClr val="tx1"/>
                  </a:solidFill>
                </a:rPr>
                <a:t>LED</a:t>
              </a:r>
              <a:r>
                <a:rPr lang="zh-TW" altLang="en-US" sz="1200" dirty="0">
                  <a:solidFill>
                    <a:schemeClr val="tx1"/>
                  </a:solidFill>
                </a:rPr>
                <a:t>循序亮滅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流程圖: 程序 41">
              <a:extLst>
                <a:ext uri="{FF2B5EF4-FFF2-40B4-BE49-F238E27FC236}">
                  <a16:creationId xmlns:a16="http://schemas.microsoft.com/office/drawing/2014/main" id="{9C287F2B-1E70-4627-A3B1-DE26FA358A41}"/>
                </a:ext>
              </a:extLst>
            </p:cNvPr>
            <p:cNvSpPr/>
            <p:nvPr/>
          </p:nvSpPr>
          <p:spPr>
            <a:xfrm>
              <a:off x="2104497" y="2954418"/>
              <a:ext cx="2016224" cy="499598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欲開始亂數時按下按鈕</a:t>
              </a:r>
              <a:r>
                <a:rPr lang="en-US" altLang="zh-TW" sz="12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令</a:t>
              </a:r>
              <a:r>
                <a:rPr lang="en-US" altLang="zh-TW" sz="1200" dirty="0">
                  <a:solidFill>
                    <a:schemeClr val="tx1"/>
                  </a:solidFill>
                </a:rPr>
                <a:t> x = 0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流程圖: 程序 42">
              <a:extLst>
                <a:ext uri="{FF2B5EF4-FFF2-40B4-BE49-F238E27FC236}">
                  <a16:creationId xmlns:a16="http://schemas.microsoft.com/office/drawing/2014/main" id="{A366AF73-8DAF-4063-A417-DE04DD678FB3}"/>
                </a:ext>
              </a:extLst>
            </p:cNvPr>
            <p:cNvSpPr/>
            <p:nvPr/>
          </p:nvSpPr>
          <p:spPr>
            <a:xfrm>
              <a:off x="323528" y="5023740"/>
              <a:ext cx="3140735" cy="57056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LCD</a:t>
              </a:r>
              <a:r>
                <a:rPr lang="zh-TW" altLang="en-US" sz="1200" dirty="0">
                  <a:solidFill>
                    <a:schemeClr val="tx1"/>
                  </a:solidFill>
                </a:rPr>
                <a:t>亂數效果：</a:t>
              </a:r>
              <a:endParaRPr lang="en-US" altLang="zh-TW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rand()%50</a:t>
              </a:r>
              <a:r>
                <a:rPr lang="zh-TW" altLang="en-US" sz="1200" dirty="0">
                  <a:solidFill>
                    <a:schemeClr val="tx1"/>
                  </a:solidFill>
                </a:rPr>
                <a:t>隨機呼叫</a:t>
              </a:r>
              <a:r>
                <a:rPr lang="en-US" altLang="zh-TW" sz="1200" dirty="0">
                  <a:solidFill>
                    <a:schemeClr val="tx1"/>
                  </a:solidFill>
                </a:rPr>
                <a:t>LCD</a:t>
              </a:r>
              <a:r>
                <a:rPr lang="zh-TW" altLang="en-US" sz="1200" dirty="0">
                  <a:solidFill>
                    <a:schemeClr val="tx1"/>
                  </a:solidFill>
                </a:rPr>
                <a:t>函式從圖庫顯示圖片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流程圖: 程序 43">
              <a:extLst>
                <a:ext uri="{FF2B5EF4-FFF2-40B4-BE49-F238E27FC236}">
                  <a16:creationId xmlns:a16="http://schemas.microsoft.com/office/drawing/2014/main" id="{9ED34B04-FAB3-4128-913F-7971C5C08162}"/>
                </a:ext>
              </a:extLst>
            </p:cNvPr>
            <p:cNvSpPr/>
            <p:nvPr/>
          </p:nvSpPr>
          <p:spPr>
            <a:xfrm>
              <a:off x="3537499" y="5023740"/>
              <a:ext cx="2069001" cy="57056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LED</a:t>
              </a:r>
              <a:r>
                <a:rPr lang="zh-TW" altLang="en-US" sz="1200" dirty="0">
                  <a:solidFill>
                    <a:schemeClr val="tx1"/>
                  </a:solidFill>
                </a:rPr>
                <a:t>循序亮滅：</a:t>
              </a:r>
              <a:endParaRPr lang="en-US" altLang="zh-TW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LED</a:t>
              </a:r>
              <a:r>
                <a:rPr lang="zh-TW" altLang="en-US" sz="1200" dirty="0">
                  <a:solidFill>
                    <a:schemeClr val="tx1"/>
                  </a:solidFill>
                </a:rPr>
                <a:t>函式配合</a:t>
              </a:r>
              <a:r>
                <a:rPr lang="en-US" altLang="zh-TW" sz="1200" dirty="0">
                  <a:solidFill>
                    <a:schemeClr val="tx1"/>
                  </a:solidFill>
                </a:rPr>
                <a:t>Delay</a:t>
              </a:r>
              <a:r>
                <a:rPr lang="zh-TW" altLang="en-US" sz="1200" dirty="0">
                  <a:solidFill>
                    <a:schemeClr val="tx1"/>
                  </a:solidFill>
                </a:rPr>
                <a:t>產生效果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流程圖: 程序 44">
              <a:extLst>
                <a:ext uri="{FF2B5EF4-FFF2-40B4-BE49-F238E27FC236}">
                  <a16:creationId xmlns:a16="http://schemas.microsoft.com/office/drawing/2014/main" id="{F0A5E416-3E27-4682-BBD5-1149CDE33609}"/>
                </a:ext>
              </a:extLst>
            </p:cNvPr>
            <p:cNvSpPr/>
            <p:nvPr/>
          </p:nvSpPr>
          <p:spPr>
            <a:xfrm>
              <a:off x="2078108" y="5713426"/>
              <a:ext cx="2069001" cy="49186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欲停止亂數時按下按鈕</a:t>
              </a:r>
              <a:r>
                <a:rPr lang="en-US" altLang="zh-TW" sz="12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令 </a:t>
              </a:r>
              <a:r>
                <a:rPr lang="en-US" altLang="zh-TW" sz="1200" dirty="0">
                  <a:solidFill>
                    <a:schemeClr val="tx1"/>
                  </a:solidFill>
                </a:rPr>
                <a:t>x</a:t>
              </a:r>
              <a:r>
                <a:rPr lang="zh-TW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TW" sz="1200" dirty="0">
                  <a:solidFill>
                    <a:schemeClr val="tx1"/>
                  </a:solidFill>
                </a:rPr>
                <a:t>=</a:t>
              </a:r>
              <a:r>
                <a:rPr lang="zh-TW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TW" sz="1200" dirty="0">
                  <a:solidFill>
                    <a:schemeClr val="tx1"/>
                  </a:solidFill>
                </a:rPr>
                <a:t>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流程圖: 程序 45">
              <a:extLst>
                <a:ext uri="{FF2B5EF4-FFF2-40B4-BE49-F238E27FC236}">
                  <a16:creationId xmlns:a16="http://schemas.microsoft.com/office/drawing/2014/main" id="{8FFBF337-0A5D-49AB-AA9E-6136820DA128}"/>
                </a:ext>
              </a:extLst>
            </p:cNvPr>
            <p:cNvSpPr/>
            <p:nvPr/>
          </p:nvSpPr>
          <p:spPr>
            <a:xfrm>
              <a:off x="5220072" y="3604663"/>
              <a:ext cx="2655408" cy="49186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跳出</a:t>
              </a:r>
              <a:r>
                <a:rPr lang="en-US" altLang="zh-TW" sz="1200" dirty="0">
                  <a:solidFill>
                    <a:schemeClr val="tx1"/>
                  </a:solidFill>
                </a:rPr>
                <a:t>while(1)</a:t>
              </a:r>
              <a:r>
                <a:rPr lang="zh-TW" altLang="en-US" sz="1200" dirty="0">
                  <a:solidFill>
                    <a:schemeClr val="tx1"/>
                  </a:solidFill>
                </a:rPr>
                <a:t>亂數迴圈：</a:t>
              </a:r>
              <a:endParaRPr lang="en-US" altLang="zh-TW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亂數效果停止、</a:t>
              </a:r>
              <a:r>
                <a:rPr lang="en-US" altLang="zh-TW" sz="1200" dirty="0">
                  <a:solidFill>
                    <a:schemeClr val="tx1"/>
                  </a:solidFill>
                </a:rPr>
                <a:t>LED</a:t>
              </a:r>
              <a:r>
                <a:rPr lang="zh-TW" altLang="en-US" sz="1200" dirty="0">
                  <a:solidFill>
                    <a:schemeClr val="tx1"/>
                  </a:solidFill>
                </a:rPr>
                <a:t>閃爍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流程圖: 程序 46">
              <a:extLst>
                <a:ext uri="{FF2B5EF4-FFF2-40B4-BE49-F238E27FC236}">
                  <a16:creationId xmlns:a16="http://schemas.microsoft.com/office/drawing/2014/main" id="{30C6E9B4-06D9-42CB-9553-3450C082282C}"/>
                </a:ext>
              </a:extLst>
            </p:cNvPr>
            <p:cNvSpPr/>
            <p:nvPr/>
          </p:nvSpPr>
          <p:spPr>
            <a:xfrm>
              <a:off x="6701003" y="4212162"/>
              <a:ext cx="2065046" cy="49186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LED</a:t>
              </a:r>
              <a:r>
                <a:rPr lang="zh-TW" altLang="en-US" sz="1200" dirty="0">
                  <a:solidFill>
                    <a:schemeClr val="tx1"/>
                  </a:solidFill>
                </a:rPr>
                <a:t>閃爍：</a:t>
              </a:r>
              <a:endParaRPr lang="en-US" altLang="zh-TW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LED</a:t>
              </a:r>
              <a:r>
                <a:rPr lang="zh-TW" altLang="en-US" sz="1200" dirty="0">
                  <a:solidFill>
                    <a:schemeClr val="tx1"/>
                  </a:solidFill>
                </a:rPr>
                <a:t>函式配合</a:t>
              </a:r>
              <a:r>
                <a:rPr lang="en-US" altLang="zh-TW" sz="1200" dirty="0">
                  <a:solidFill>
                    <a:schemeClr val="tx1"/>
                  </a:solidFill>
                </a:rPr>
                <a:t>Delay</a:t>
              </a:r>
              <a:r>
                <a:rPr lang="zh-TW" altLang="en-US" sz="1200" dirty="0">
                  <a:solidFill>
                    <a:schemeClr val="tx1"/>
                  </a:solidFill>
                </a:rPr>
                <a:t>產生效果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5B92D87-3798-491F-9329-E04FB11606E3}"/>
                </a:ext>
              </a:extLst>
            </p:cNvPr>
            <p:cNvSpPr/>
            <p:nvPr/>
          </p:nvSpPr>
          <p:spPr>
            <a:xfrm>
              <a:off x="2771800" y="4158386"/>
              <a:ext cx="3898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" dirty="0"/>
                <a:t>成立</a:t>
              </a: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6101EC24-B2B0-4BAB-8BC4-563BC019D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9598" y="3850594"/>
              <a:ext cx="800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流程圖: 程序 64">
              <a:extLst>
                <a:ext uri="{FF2B5EF4-FFF2-40B4-BE49-F238E27FC236}">
                  <a16:creationId xmlns:a16="http://schemas.microsoft.com/office/drawing/2014/main" id="{2992E656-C6B0-43CD-95E5-12AD75F8FB3E}"/>
                </a:ext>
              </a:extLst>
            </p:cNvPr>
            <p:cNvSpPr/>
            <p:nvPr/>
          </p:nvSpPr>
          <p:spPr>
            <a:xfrm>
              <a:off x="5149548" y="4212162"/>
              <a:ext cx="1472103" cy="49186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亂數效果停止：</a:t>
              </a:r>
              <a:endParaRPr lang="en-US" altLang="zh-TW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畫面留下抽籤結果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B353C3B-D602-4626-89C9-CFAA08D654D3}"/>
                </a:ext>
              </a:extLst>
            </p:cNvPr>
            <p:cNvSpPr/>
            <p:nvPr/>
          </p:nvSpPr>
          <p:spPr>
            <a:xfrm>
              <a:off x="4657105" y="3635149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" dirty="0"/>
                <a:t>不成立</a:t>
              </a: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8063371A-68D2-4F92-9117-F2015F977E0C}"/>
                </a:ext>
              </a:extLst>
            </p:cNvPr>
            <p:cNvCxnSpPr>
              <a:stCxn id="45" idx="1"/>
            </p:cNvCxnSpPr>
            <p:nvPr/>
          </p:nvCxnSpPr>
          <p:spPr>
            <a:xfrm flipH="1">
              <a:off x="179512" y="5959356"/>
              <a:ext cx="18985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9E9A36BC-FC70-4A2C-8102-658B56C701BC}"/>
                </a:ext>
              </a:extLst>
            </p:cNvPr>
            <p:cNvCxnSpPr/>
            <p:nvPr/>
          </p:nvCxnSpPr>
          <p:spPr>
            <a:xfrm>
              <a:off x="179512" y="3850593"/>
              <a:ext cx="0" cy="2108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1721A811-664D-4573-916C-70F0279E3B45}"/>
                </a:ext>
              </a:extLst>
            </p:cNvPr>
            <p:cNvCxnSpPr/>
            <p:nvPr/>
          </p:nvCxnSpPr>
          <p:spPr>
            <a:xfrm>
              <a:off x="179512" y="3850593"/>
              <a:ext cx="1584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F23D13A9-B6E1-455B-807B-82291BDF9600}"/>
                </a:ext>
              </a:extLst>
            </p:cNvPr>
            <p:cNvCxnSpPr>
              <a:stCxn id="40" idx="2"/>
            </p:cNvCxnSpPr>
            <p:nvPr/>
          </p:nvCxnSpPr>
          <p:spPr>
            <a:xfrm>
              <a:off x="3112609" y="4132003"/>
              <a:ext cx="1" cy="301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D26CADC1-B6C7-423D-BF5C-A6EC9367478D}"/>
                </a:ext>
              </a:extLst>
            </p:cNvPr>
            <p:cNvCxnSpPr/>
            <p:nvPr/>
          </p:nvCxnSpPr>
          <p:spPr>
            <a:xfrm>
              <a:off x="5868144" y="4925253"/>
              <a:ext cx="1440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AC5CE760-6C26-44DD-9345-98140C9AD1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0722" y="3212976"/>
              <a:ext cx="48437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A293D57F-1AA7-4B51-9D3E-80A0CB094878}"/>
                </a:ext>
              </a:extLst>
            </p:cNvPr>
            <p:cNvCxnSpPr/>
            <p:nvPr/>
          </p:nvCxnSpPr>
          <p:spPr>
            <a:xfrm>
              <a:off x="8967926" y="3212976"/>
              <a:ext cx="0" cy="2108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95790EB7-0F3A-4149-BA69-6BF47F23293E}"/>
                </a:ext>
              </a:extLst>
            </p:cNvPr>
            <p:cNvCxnSpPr>
              <a:cxnSpLocks/>
            </p:cNvCxnSpPr>
            <p:nvPr/>
          </p:nvCxnSpPr>
          <p:spPr>
            <a:xfrm>
              <a:off x="6621651" y="5321739"/>
              <a:ext cx="23428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EE0D8C54-4319-485D-A5A8-B599E1956469}"/>
                </a:ext>
              </a:extLst>
            </p:cNvPr>
            <p:cNvCxnSpPr>
              <a:cxnSpLocks/>
            </p:cNvCxnSpPr>
            <p:nvPr/>
          </p:nvCxnSpPr>
          <p:spPr>
            <a:xfrm>
              <a:off x="6633488" y="4941168"/>
              <a:ext cx="0" cy="380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593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摘錄重點程式碼進行說明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5" t="10749" r="49804" b="22230"/>
          <a:stretch/>
        </p:blipFill>
        <p:spPr bwMode="auto">
          <a:xfrm>
            <a:off x="1259632" y="1772816"/>
            <a:ext cx="6048672" cy="430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47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摘錄重點程式碼進行說明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2"/>
          <a:stretch/>
        </p:blipFill>
        <p:spPr bwMode="auto">
          <a:xfrm>
            <a:off x="1331640" y="1772816"/>
            <a:ext cx="6048672" cy="424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08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摘錄重點程式碼進行說明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1" t="11029" b="20025"/>
          <a:stretch/>
        </p:blipFill>
        <p:spPr bwMode="auto">
          <a:xfrm>
            <a:off x="683568" y="1700808"/>
            <a:ext cx="7930165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1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組員工作分配表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李彥霖：程式主編、討論問題，製作</a:t>
            </a:r>
            <a:r>
              <a:rPr lang="en-US" altLang="zh-TW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PPT</a:t>
            </a:r>
          </a:p>
          <a:p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游鎮遠：尋找程式錯誤並提出意見且修改、討論問題、製作</a:t>
            </a:r>
            <a:r>
              <a:rPr lang="en-US" altLang="zh-TW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PPT</a:t>
            </a:r>
          </a:p>
          <a:p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陳柏宇：蒐集資料、討論問題、製作</a:t>
            </a:r>
            <a:r>
              <a:rPr lang="en-US" altLang="zh-TW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PPT</a:t>
            </a:r>
            <a:endParaRPr lang="zh-TW" altLang="en-US" sz="2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5930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198</TotalTime>
  <Words>355</Words>
  <Application>Microsoft Office PowerPoint</Application>
  <PresentationFormat>如螢幕大小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標楷體</vt:lpstr>
      <vt:lpstr>Tw Cen MT</vt:lpstr>
      <vt:lpstr>Wingdings</vt:lpstr>
      <vt:lpstr>Wingdings 2</vt:lpstr>
      <vt:lpstr>中庸</vt:lpstr>
      <vt:lpstr> 微算機原理及應用實習</vt:lpstr>
      <vt:lpstr>開發動機</vt:lpstr>
      <vt:lpstr>系統架構圖</vt:lpstr>
      <vt:lpstr>程式流程圖</vt:lpstr>
      <vt:lpstr>摘錄重點程式碼進行說明</vt:lpstr>
      <vt:lpstr>摘錄重點程式碼進行說明</vt:lpstr>
      <vt:lpstr>摘錄重點程式碼進行說明</vt:lpstr>
      <vt:lpstr>組員工作分配表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微算機原理及應用實習</dc:title>
  <dc:creator>user</dc:creator>
  <cp:lastModifiedBy> </cp:lastModifiedBy>
  <cp:revision>19</cp:revision>
  <dcterms:created xsi:type="dcterms:W3CDTF">2019-12-20T05:35:24Z</dcterms:created>
  <dcterms:modified xsi:type="dcterms:W3CDTF">2019-12-21T07:23:48Z</dcterms:modified>
</cp:coreProperties>
</file>