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44" r:id="rId2"/>
    <p:sldId id="260" r:id="rId3"/>
    <p:sldId id="441" r:id="rId4"/>
    <p:sldId id="261" r:id="rId5"/>
    <p:sldId id="442" r:id="rId6"/>
    <p:sldId id="445" r:id="rId7"/>
    <p:sldId id="463" r:id="rId8"/>
    <p:sldId id="44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4C497-2431-4D69-B42E-C4D06121915C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A4EC53-DCFB-46C1-ADD9-DAA27F4E2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42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435F94-B76E-4C4F-9CC1-16C116738A3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28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8747F-E1C0-48A1-BBA2-F8DCA88ED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03CB0F-E3A3-4699-9182-EA81DC9E2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A960F-6FCB-413B-B34E-B00840FF2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FD64-2F75-4C88-8FCF-041E36352C88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D7057-EC71-47E6-BD78-BC57DABA4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27442-8E96-42C3-8764-5596A99C2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C6F-58B2-439F-B8A6-E4DF3DD66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6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9094A-9375-48E0-824E-AFE549950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0EE8F-43CA-4301-BCA3-5B7F6E7D7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76065-12D6-477A-9EEF-85A3D4224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FD64-2F75-4C88-8FCF-041E36352C88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42290-0879-401E-AF80-7E859660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4197D-8750-4977-94FA-193C2FEBE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C6F-58B2-439F-B8A6-E4DF3DD66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45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BF96FF-27E3-44B7-A50B-71270954BF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92D9B7-5DF3-48F1-90BD-95FFD6B08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A34B7-FF59-440A-9667-3D88F2D60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FD64-2F75-4C88-8FCF-041E36352C88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0D6C9-8111-4DEC-9C65-4A66729A1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AAA6B-8796-4FF9-B525-2F811E39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C6F-58B2-439F-B8A6-E4DF3DD66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4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/Call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238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825563" y="2658094"/>
            <a:ext cx="10335496" cy="1541817"/>
          </a:xfrm>
          <a:prstGeom prst="rect">
            <a:avLst/>
          </a:prstGeom>
        </p:spPr>
        <p:txBody>
          <a:bodyPr wrap="square" anchor="ctr" anchorCtr="0"/>
          <a:lstStyle>
            <a:lvl1pPr algn="ctr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Bold message/chapter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41" y="6113321"/>
            <a:ext cx="1575816" cy="59093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784855" y="6601701"/>
            <a:ext cx="2905869" cy="10772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/>
            <a:r>
              <a:rPr lang="en-US" sz="700" b="0" i="0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© 2018 Verisk Analytics, Inc. All rights reserved.</a:t>
            </a:r>
            <a:endParaRPr lang="en-US" sz="700" b="0" i="0" kern="1200">
              <a:solidFill>
                <a:schemeClr val="bg1"/>
              </a:solidFill>
              <a:effectLst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719299" y="6601701"/>
            <a:ext cx="174625" cy="10772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/>
            <a:fld id="{794AB575-7986-1741-A4D9-8B601F7D4868}" type="slidenum">
              <a:rPr lang="en-US" sz="700" b="1" smtClean="0">
                <a:solidFill>
                  <a:schemeClr val="bg1"/>
                </a:solidFill>
              </a:rPr>
              <a:t>‹#›</a:t>
            </a:fld>
            <a:endParaRPr lang="en-US" sz="7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519680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02338" y="685800"/>
            <a:ext cx="11467276" cy="302580"/>
          </a:xfrm>
        </p:spPr>
        <p:txBody>
          <a:bodyPr wrap="square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02337" y="1638300"/>
            <a:ext cx="11467277" cy="4697410"/>
          </a:xfrm>
        </p:spPr>
        <p:txBody>
          <a:bodyPr wrap="square"/>
          <a:lstStyle>
            <a:lvl1pPr>
              <a:buClr>
                <a:srgbClr val="006BA6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006BA6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006BA6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006BA6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006BA6"/>
              </a:buClr>
              <a:defRPr>
                <a:solidFill>
                  <a:schemeClr val="tx1"/>
                </a:solidFill>
              </a:defRPr>
            </a:lvl5pPr>
            <a:lvl6pPr>
              <a:buClr>
                <a:srgbClr val="007FB5"/>
              </a:buClr>
              <a:defRPr>
                <a:solidFill>
                  <a:schemeClr val="tx1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72356" y="100584"/>
            <a:ext cx="4965700" cy="238760"/>
          </a:xfrm>
        </p:spPr>
        <p:txBody>
          <a:bodyPr/>
          <a:lstStyle>
            <a:lvl1pPr marL="0" indent="0">
              <a:buNone/>
              <a:defRPr sz="1400" b="0">
                <a:solidFill>
                  <a:srgbClr val="00A9E0"/>
                </a:solidFill>
              </a:defRPr>
            </a:lvl1pPr>
          </a:lstStyle>
          <a:p>
            <a:pPr lvl="0"/>
            <a:r>
              <a:rPr lang="en-US"/>
              <a:t>Optional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095127755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B25CA-CA89-49BA-9DA2-AFD8A4157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BEC30-1FB1-4700-A50B-5D7B10976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ADF66-3811-4A68-AFFE-28B52F21F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FD64-2F75-4C88-8FCF-041E36352C88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F62C2-CF6D-4665-A2BA-318296CB3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0E101-267B-4053-9A16-7CB1A26AA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C6F-58B2-439F-B8A6-E4DF3DD66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4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C87CC-5E4D-4939-B98B-A718BE9B1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BF8AC-1621-44C1-BC17-88D77767F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B4DBB-440B-4E14-B073-71B6C5098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FD64-2F75-4C88-8FCF-041E36352C88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55580-569F-479D-81DC-0DE1E6535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9FCA4-F81D-4EC4-9ED9-394910E1D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C6F-58B2-439F-B8A6-E4DF3DD66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16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92C9B-0984-4329-B54F-10FEA51C9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22E11-2291-4373-8FDD-82933B2FAA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1BA9-70B1-446C-922E-DAAD61068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EEDA4-CCD1-4D4F-AED1-CB7C90491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FD64-2F75-4C88-8FCF-041E36352C88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41A8-19C4-458E-9851-EFA1399BC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484E8-7D8B-484A-8D99-B6834245A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C6F-58B2-439F-B8A6-E4DF3DD66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CDB8B-27AD-4E59-985C-C3C5947A3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56B851-FFFB-42E8-BB5D-8D7CF9FAD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5E3583-14DB-4AF4-A725-0AC8537C5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A458E8-CABD-4316-9042-453FE1657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BC1501-9951-4652-94CD-E80AD41BAA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2BB1BD-5DFB-4938-93EB-2205AC6BD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FD64-2F75-4C88-8FCF-041E36352C88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393E98-BBFB-4140-BF7B-7EA47DEA4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712735-7BBF-4123-B773-239FBCACB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C6F-58B2-439F-B8A6-E4DF3DD66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67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EF54-4B2F-4FA8-97C9-75779CC72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976C9A-7C91-4A88-8AB9-BDA66CE79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FD64-2F75-4C88-8FCF-041E36352C88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82ABFA-B954-451F-A8D4-E3497A43B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6181F5-7485-4E89-ADC1-C4DCDC716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C6F-58B2-439F-B8A6-E4DF3DD66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18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FFE542-2BE1-4776-9DAF-645A247C1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FD64-2F75-4C88-8FCF-041E36352C88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588DE0-6A4B-480A-A68F-EC5F3CF9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47838-80B7-4A55-BBA5-33EFF2CCA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C6F-58B2-439F-B8A6-E4DF3DD66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41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85BDE-C385-4045-9454-1FCF3B8FF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90AA2-1B6D-444D-AF5A-09163CE80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25CE0-EB40-4969-B5BA-7945A4C36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D2630-8409-4A73-BA31-6D34ED67E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FD64-2F75-4C88-8FCF-041E36352C88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1E342B-7653-4632-B0A4-3DB312B1E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2B243-5024-402C-9C3D-C96EF4A11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C6F-58B2-439F-B8A6-E4DF3DD66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86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C89DB-0108-4220-A7BB-D23A0FF0E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BB3EBE-154B-4EFD-83C2-27C1F35FAF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4C49EC-67D4-45E0-841F-90B34BBFB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27871-6606-4419-8005-2B76B757A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FD64-2F75-4C88-8FCF-041E36352C88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6F000-FAD3-4BB7-BD68-5DE16F2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22901-B364-43D1-8B72-85A786B68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C6F-58B2-439F-B8A6-E4DF3DD66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0B02F1-7BA4-4C0A-BF61-F2D3A9900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93091-A108-44EB-A7F2-D1A82443D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92C43-85DA-444E-9CE1-DA8E1D84D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4FD64-2F75-4C88-8FCF-041E36352C88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AC41C-6DDC-40D7-A6B9-BB87607AFC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84034-3180-427A-B7A9-E8C122A7DA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7FC6F-58B2-439F-B8A6-E4DF3DD66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1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CB910-BABD-4379-B8DD-1CBD2F38F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Key-Value Extraction</a:t>
            </a:r>
          </a:p>
        </p:txBody>
      </p:sp>
    </p:spTree>
    <p:extLst>
      <p:ext uri="{BB962C8B-B14F-4D97-AF65-F5344CB8AC3E}">
        <p14:creationId xmlns:p14="http://schemas.microsoft.com/office/powerpoint/2010/main" val="4058652719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8D3E1-C6D8-DD42-998C-1EA4635E2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>
                <a:solidFill>
                  <a:srgbClr val="0D3868"/>
                </a:solidFill>
                <a:latin typeface="Roboto Condensed" panose="020B0604020202020204" pitchFamily="2" charset="0"/>
              </a:rPr>
              <a:t>Example: Extracting Sleep apnea information from EHR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3EB32-1DC3-B648-95C6-C06C6F143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2243D5-015A-2D47-9522-7D073B28D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63" y="1986376"/>
            <a:ext cx="5449469" cy="3098236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7E6E562-2200-334F-8BE5-59F2C55B1C12}"/>
              </a:ext>
            </a:extLst>
          </p:cNvPr>
          <p:cNvSpPr/>
          <p:nvPr/>
        </p:nvSpPr>
        <p:spPr>
          <a:xfrm>
            <a:off x="1977746" y="5371409"/>
            <a:ext cx="2559732" cy="720074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76AE108-ABC9-4845-9D2E-44592F40A622}"/>
              </a:ext>
            </a:extLst>
          </p:cNvPr>
          <p:cNvGraphicFramePr>
            <a:graphicFrameLocks noGrp="1"/>
          </p:cNvGraphicFramePr>
          <p:nvPr/>
        </p:nvGraphicFramePr>
        <p:xfrm>
          <a:off x="8185766" y="3165326"/>
          <a:ext cx="2427890" cy="64297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557970">
                  <a:extLst>
                    <a:ext uri="{9D8B030D-6E8A-4147-A177-3AD203B41FA5}">
                      <a16:colId xmlns:a16="http://schemas.microsoft.com/office/drawing/2014/main" val="3942996910"/>
                    </a:ext>
                  </a:extLst>
                </a:gridCol>
                <a:gridCol w="869920">
                  <a:extLst>
                    <a:ext uri="{9D8B030D-6E8A-4147-A177-3AD203B41FA5}">
                      <a16:colId xmlns:a16="http://schemas.microsoft.com/office/drawing/2014/main" val="3450489049"/>
                    </a:ext>
                  </a:extLst>
                </a:gridCol>
              </a:tblGrid>
              <a:tr h="321488"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AHI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109.7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90431"/>
                  </a:ext>
                </a:extLst>
              </a:tr>
              <a:tr h="321488"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753503"/>
                  </a:ext>
                </a:extLst>
              </a:tr>
            </a:tbl>
          </a:graphicData>
        </a:graphic>
      </p:graphicFrame>
      <p:sp>
        <p:nvSpPr>
          <p:cNvPr id="15" name="Down Arrow 8">
            <a:extLst>
              <a:ext uri="{FF2B5EF4-FFF2-40B4-BE49-F238E27FC236}">
                <a16:creationId xmlns:a16="http://schemas.microsoft.com/office/drawing/2014/main" id="{4CE90166-7EFD-46A2-BE93-FE08D1BC36DA}"/>
              </a:ext>
            </a:extLst>
          </p:cNvPr>
          <p:cNvSpPr/>
          <p:nvPr/>
        </p:nvSpPr>
        <p:spPr>
          <a:xfrm rot="16200000">
            <a:off x="6904254" y="3099871"/>
            <a:ext cx="1353396" cy="773886"/>
          </a:xfrm>
          <a:prstGeom prst="downArrow">
            <a:avLst>
              <a:gd name="adj1" fmla="val 59319"/>
              <a:gd name="adj2" fmla="val 3692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b="1"/>
              <a:t>NLP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75827592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8904-8E78-4399-9059-2E3323594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701" y="724712"/>
            <a:ext cx="11467276" cy="302580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Roboto Condensed" panose="02000000000000000000" pitchFamily="2" charset="0"/>
                <a:ea typeface="Roboto Condensed" panose="02000000000000000000" pitchFamily="2" charset="0"/>
              </a:rPr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8847E-E0D2-4B99-ACA7-CA568B4A4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701" y="1412660"/>
            <a:ext cx="11200549" cy="1434902"/>
          </a:xfrm>
        </p:spPr>
        <p:txBody>
          <a:bodyPr>
            <a:normAutofit fontScale="70000" lnSpcReduction="20000"/>
          </a:bodyPr>
          <a:lstStyle/>
          <a:p>
            <a:r>
              <a:rPr lang="en-US" sz="1800" b="1">
                <a:solidFill>
                  <a:schemeClr val="tx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Extracting key</a:t>
            </a:r>
            <a:r>
              <a:rPr lang="zh-CN" altLang="en-US" sz="1800" b="1">
                <a:solidFill>
                  <a:schemeClr val="tx1">
                    <a:lumMod val="75000"/>
                  </a:schemeClr>
                </a:solidFill>
                <a:latin typeface="HELVETICA NEUE LIGHT" panose="02000403000000020004" pitchFamily="2" charset="0"/>
              </a:rPr>
              <a:t> </a:t>
            </a:r>
            <a:r>
              <a:rPr lang="en-US" altLang="zh-CN" sz="1800" b="1">
                <a:solidFill>
                  <a:schemeClr val="tx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terms</a:t>
            </a:r>
            <a:r>
              <a:rPr lang="zh-CN" altLang="en-US" sz="1800" b="1">
                <a:solidFill>
                  <a:schemeClr val="tx1">
                    <a:lumMod val="75000"/>
                  </a:schemeClr>
                </a:solidFill>
                <a:latin typeface="HELVETICA NEUE LIGHT" panose="02000403000000020004" pitchFamily="2" charset="0"/>
              </a:rPr>
              <a:t> </a:t>
            </a:r>
            <a:r>
              <a:rPr lang="en-US" altLang="zh-CN" sz="1800" b="1">
                <a:solidFill>
                  <a:schemeClr val="tx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and corresponding values from </a:t>
            </a:r>
            <a:r>
              <a:rPr lang="en-US" sz="1800" b="1">
                <a:solidFill>
                  <a:schemeClr val="tx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text</a:t>
            </a:r>
            <a:endParaRPr lang="en-US" b="1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 algn="just"/>
            <a:r>
              <a:rPr lang="en-US">
                <a:latin typeface="Helvetica Neue Light" panose="02000403000000020004" pitchFamily="2" charset="0"/>
                <a:ea typeface="Helvetica Neue Light" panose="02000403000000020004" pitchFamily="2" charset="0"/>
              </a:rPr>
              <a:t>Key</a:t>
            </a:r>
            <a:r>
              <a:rPr lang="zh-CN" altLang="en-US">
                <a:latin typeface="Helvetica Neue Light" panose="02000403000000020004" pitchFamily="2" charset="0"/>
              </a:rPr>
              <a:t> </a:t>
            </a:r>
            <a:r>
              <a:rPr lang="en-US" altLang="zh-CN">
                <a:latin typeface="Helvetica Neue Light" panose="02000403000000020004" pitchFamily="2" charset="0"/>
                <a:ea typeface="Helvetica Neue Light" panose="02000403000000020004" pitchFamily="2" charset="0"/>
              </a:rPr>
              <a:t>terms</a:t>
            </a:r>
            <a:r>
              <a:rPr lang="zh-CN" altLang="en-US">
                <a:latin typeface="Helvetica Neue Light" panose="02000403000000020004" pitchFamily="2" charset="0"/>
              </a:rPr>
              <a:t> </a:t>
            </a:r>
            <a:r>
              <a:rPr lang="en-US" altLang="zh-CN">
                <a:latin typeface="Helvetica Neue Light" panose="02000403000000020004" pitchFamily="2" charset="0"/>
                <a:ea typeface="Helvetica Neue Light" panose="02000403000000020004" pitchFamily="2" charset="0"/>
              </a:rPr>
              <a:t>can</a:t>
            </a:r>
            <a:r>
              <a:rPr lang="zh-CN" altLang="en-US">
                <a:latin typeface="Helvetica Neue Light" panose="02000403000000020004" pitchFamily="2" charset="0"/>
              </a:rPr>
              <a:t> </a:t>
            </a:r>
            <a:r>
              <a:rPr lang="en-US" altLang="zh-CN">
                <a:latin typeface="Helvetica Neue Light" panose="02000403000000020004" pitchFamily="2" charset="0"/>
                <a:ea typeface="Helvetica Neue Light" panose="02000403000000020004" pitchFamily="2" charset="0"/>
              </a:rPr>
              <a:t>be</a:t>
            </a:r>
            <a:r>
              <a:rPr lang="zh-CN" altLang="en-US">
                <a:latin typeface="Helvetica Neue Light" panose="02000403000000020004" pitchFamily="2" charset="0"/>
              </a:rPr>
              <a:t> </a:t>
            </a:r>
            <a:r>
              <a:rPr lang="en-US">
                <a:latin typeface="Helvetica Neue Light" panose="02000403000000020004" pitchFamily="2" charset="0"/>
                <a:ea typeface="Helvetica Neue Light" panose="02000403000000020004" pitchFamily="2" charset="0"/>
              </a:rPr>
              <a:t>defined as any terminologies</a:t>
            </a:r>
          </a:p>
          <a:p>
            <a:pPr lvl="2" algn="just"/>
            <a:r>
              <a:rPr lang="en-US">
                <a:latin typeface="Helvetica Neue Light" panose="02000403000000020004" pitchFamily="2" charset="0"/>
                <a:ea typeface="Helvetica Neue Light" panose="02000403000000020004" pitchFamily="2" charset="0"/>
              </a:rPr>
              <a:t>person, location, event, weather in news</a:t>
            </a:r>
          </a:p>
          <a:p>
            <a:pPr lvl="2" algn="just"/>
            <a:r>
              <a:rPr lang="en-US">
                <a:latin typeface="Helvetica Neue Light" panose="02000403000000020004" pitchFamily="2" charset="0"/>
                <a:ea typeface="Helvetica Neue Light" panose="02000403000000020004" pitchFamily="2" charset="0"/>
              </a:rPr>
              <a:t>brand, size, color in e-commerce</a:t>
            </a:r>
          </a:p>
          <a:p>
            <a:pPr lvl="2" algn="just"/>
            <a:r>
              <a:rPr lang="en-US">
                <a:latin typeface="Helvetica Neue Light" panose="02000403000000020004" pitchFamily="2" charset="0"/>
                <a:ea typeface="Helvetica Neue Light" panose="02000403000000020004" pitchFamily="2" charset="0"/>
              </a:rPr>
              <a:t>medical condition or treatment in medical notes</a:t>
            </a:r>
          </a:p>
          <a:p>
            <a:pPr lvl="1" algn="just"/>
            <a:r>
              <a:rPr lang="en-US">
                <a:latin typeface="Helvetica Neue Light" panose="02000403000000020004" pitchFamily="2" charset="0"/>
                <a:ea typeface="Helvetica Neue Light" panose="02000403000000020004" pitchFamily="2" charset="0"/>
              </a:rPr>
              <a:t>Value is defined as key’s corresponding value</a:t>
            </a:r>
          </a:p>
          <a:p>
            <a:pPr lvl="1"/>
            <a:endParaRPr lang="en-US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0" indent="0">
              <a:buNone/>
            </a:pPr>
            <a:endParaRPr lang="en-US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0" indent="0">
              <a:buNone/>
            </a:pPr>
            <a:endParaRPr lang="en-US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0" indent="0">
              <a:buNone/>
            </a:pPr>
            <a:endParaRPr lang="en-US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19EC9-95EA-4905-B3FD-F24EE9CC0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08EFE2-D536-4AF7-8543-2DC300BB4413}"/>
              </a:ext>
            </a:extLst>
          </p:cNvPr>
          <p:cNvSpPr txBox="1">
            <a:spLocks/>
          </p:cNvSpPr>
          <p:nvPr/>
        </p:nvSpPr>
        <p:spPr>
          <a:xfrm>
            <a:off x="669065" y="3660050"/>
            <a:ext cx="11200549" cy="4186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171450" indent="-171450" algn="l" defTabSz="914377" rtl="0" eaLnBrk="1" latinLnBrk="0" hangingPunct="1">
              <a:lnSpc>
                <a:spcPct val="120000"/>
              </a:lnSpc>
              <a:spcBef>
                <a:spcPts val="200"/>
              </a:spcBef>
              <a:buClr>
                <a:srgbClr val="006BA6"/>
              </a:buClr>
              <a:buFont typeface="Arial" pitchFamily="34" charset="0"/>
              <a:buChar char="•"/>
              <a:tabLst/>
              <a:defRPr sz="20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400050" indent="-228600" algn="l" defTabSz="914377" rtl="0" eaLnBrk="1" latinLnBrk="0" hangingPunct="1">
              <a:lnSpc>
                <a:spcPct val="120000"/>
              </a:lnSpc>
              <a:spcBef>
                <a:spcPts val="200"/>
              </a:spcBef>
              <a:buClr>
                <a:srgbClr val="006BA6"/>
              </a:buClr>
              <a:buFont typeface="Helvetica" charset="0"/>
              <a:buChar char="⁃"/>
              <a:tabLst/>
              <a:defRPr sz="20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571500" indent="-171450" algn="l" defTabSz="914377" rtl="0" eaLnBrk="1" latinLnBrk="0" hangingPunct="1">
              <a:lnSpc>
                <a:spcPct val="120000"/>
              </a:lnSpc>
              <a:spcBef>
                <a:spcPts val="200"/>
              </a:spcBef>
              <a:buClr>
                <a:srgbClr val="006BA6"/>
              </a:buClr>
              <a:buFont typeface="PingFangSC-Regular" charset="-122"/>
              <a:buChar char="・"/>
              <a:tabLst>
                <a:tab pos="571500" algn="l"/>
              </a:tabLst>
              <a:defRPr sz="20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800100" indent="-228600" algn="l" defTabSz="914377" rtl="0" eaLnBrk="1" latinLnBrk="0" hangingPunct="1">
              <a:lnSpc>
                <a:spcPct val="120000"/>
              </a:lnSpc>
              <a:spcBef>
                <a:spcPts val="200"/>
              </a:spcBef>
              <a:buClr>
                <a:srgbClr val="006BA6"/>
              </a:buClr>
              <a:buFont typeface="Helvetica" charset="0"/>
              <a:buChar char="⁃"/>
              <a:tabLst/>
              <a:defRPr sz="20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971550" indent="-171450" algn="l" defTabSz="914377" rtl="0" eaLnBrk="1" latinLnBrk="0" hangingPunct="1">
              <a:lnSpc>
                <a:spcPct val="120000"/>
              </a:lnSpc>
              <a:spcBef>
                <a:spcPts val="200"/>
              </a:spcBef>
              <a:buClr>
                <a:srgbClr val="006BA6"/>
              </a:buClr>
              <a:buFont typeface="PingFangSC-Regular" charset="-122"/>
              <a:buChar char="・"/>
              <a:tabLst/>
              <a:defRPr sz="20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Clr>
                <a:srgbClr val="007FB5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53" b="1"/>
              <a:t>Example</a:t>
            </a:r>
            <a:r>
              <a:rPr lang="en-US" sz="1953"/>
              <a:t>: His </a:t>
            </a:r>
            <a:r>
              <a:rPr lang="en-US" sz="1953">
                <a:highlight>
                  <a:srgbClr val="FFFF00"/>
                </a:highlight>
              </a:rPr>
              <a:t>ahi</a:t>
            </a:r>
            <a:r>
              <a:rPr lang="en-US" sz="1953"/>
              <a:t> was </a:t>
            </a:r>
            <a:r>
              <a:rPr lang="en-US" sz="1953">
                <a:highlight>
                  <a:srgbClr val="FFFF00"/>
                </a:highlight>
              </a:rPr>
              <a:t>16. 1</a:t>
            </a:r>
            <a:r>
              <a:rPr lang="en-US" sz="1953"/>
              <a:t>, </a:t>
            </a:r>
            <a:r>
              <a:rPr lang="en-US" sz="1953">
                <a:highlight>
                  <a:srgbClr val="DC8F14"/>
                </a:highlight>
              </a:rPr>
              <a:t>supine</a:t>
            </a:r>
            <a:r>
              <a:rPr lang="en-US" sz="1953"/>
              <a:t> was </a:t>
            </a:r>
            <a:r>
              <a:rPr lang="en-US" sz="1953">
                <a:highlight>
                  <a:srgbClr val="DC8F14"/>
                </a:highlight>
              </a:rPr>
              <a:t>27. 3</a:t>
            </a:r>
            <a:r>
              <a:rPr lang="en-US" sz="1953"/>
              <a:t>, which categorizes him as having moderate sleep apnea.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FA4E1C9-B949-40C3-8626-0047DE75448D}"/>
              </a:ext>
            </a:extLst>
          </p:cNvPr>
          <p:cNvSpPr txBox="1">
            <a:spLocks/>
          </p:cNvSpPr>
          <p:nvPr/>
        </p:nvSpPr>
        <p:spPr>
          <a:xfrm>
            <a:off x="535701" y="4747251"/>
            <a:ext cx="11200549" cy="112571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171450" indent="-171450" algn="l" defTabSz="914377" rtl="0" eaLnBrk="1" latinLnBrk="0" hangingPunct="1">
              <a:lnSpc>
                <a:spcPct val="120000"/>
              </a:lnSpc>
              <a:spcBef>
                <a:spcPts val="200"/>
              </a:spcBef>
              <a:buClr>
                <a:srgbClr val="006BA6"/>
              </a:buClr>
              <a:buFont typeface="Arial" pitchFamily="34" charset="0"/>
              <a:buChar char="•"/>
              <a:tabLst/>
              <a:defRPr sz="20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400050" indent="-228600" algn="l" defTabSz="914377" rtl="0" eaLnBrk="1" latinLnBrk="0" hangingPunct="1">
              <a:lnSpc>
                <a:spcPct val="120000"/>
              </a:lnSpc>
              <a:spcBef>
                <a:spcPts val="200"/>
              </a:spcBef>
              <a:buClr>
                <a:srgbClr val="006BA6"/>
              </a:buClr>
              <a:buFont typeface="Helvetica" charset="0"/>
              <a:buChar char="⁃"/>
              <a:tabLst/>
              <a:defRPr sz="20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571500" indent="-171450" algn="l" defTabSz="914377" rtl="0" eaLnBrk="1" latinLnBrk="0" hangingPunct="1">
              <a:lnSpc>
                <a:spcPct val="120000"/>
              </a:lnSpc>
              <a:spcBef>
                <a:spcPts val="200"/>
              </a:spcBef>
              <a:buClr>
                <a:srgbClr val="006BA6"/>
              </a:buClr>
              <a:buFont typeface="PingFangSC-Regular" charset="-122"/>
              <a:buChar char="・"/>
              <a:tabLst>
                <a:tab pos="571500" algn="l"/>
              </a:tabLst>
              <a:defRPr sz="20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800100" indent="-228600" algn="l" defTabSz="914377" rtl="0" eaLnBrk="1" latinLnBrk="0" hangingPunct="1">
              <a:lnSpc>
                <a:spcPct val="120000"/>
              </a:lnSpc>
              <a:spcBef>
                <a:spcPts val="200"/>
              </a:spcBef>
              <a:buClr>
                <a:srgbClr val="006BA6"/>
              </a:buClr>
              <a:buFont typeface="Helvetica" charset="0"/>
              <a:buChar char="⁃"/>
              <a:tabLst/>
              <a:defRPr sz="20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971550" indent="-171450" algn="l" defTabSz="914377" rtl="0" eaLnBrk="1" latinLnBrk="0" hangingPunct="1">
              <a:lnSpc>
                <a:spcPct val="120000"/>
              </a:lnSpc>
              <a:spcBef>
                <a:spcPts val="200"/>
              </a:spcBef>
              <a:buClr>
                <a:srgbClr val="006BA6"/>
              </a:buClr>
              <a:buFont typeface="PingFangSC-Regular" charset="-122"/>
              <a:buChar char="・"/>
              <a:tabLst/>
              <a:defRPr sz="20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Clr>
                <a:srgbClr val="007FB5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>
                <a:latin typeface="Helvetica Neue Light" panose="02000403000000020004" pitchFamily="2" charset="0"/>
                <a:ea typeface="Helvetica Neue Light" panose="02000403000000020004" pitchFamily="2" charset="0"/>
              </a:rPr>
              <a:t>In this example: ahi, supine are two medical conditions, and 16.1, 27.3 are values, respectively. And our goal is to recognize target medical conditions and their corresponding values as key-value pairs. </a:t>
            </a:r>
          </a:p>
          <a:p>
            <a:pPr marL="0" indent="0" algn="just">
              <a:buNone/>
            </a:pPr>
            <a:endParaRPr lang="en-US" sz="1953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61CF74B-A2C2-4540-B26D-5BCFF8BF4597}"/>
              </a:ext>
            </a:extLst>
          </p:cNvPr>
          <p:cNvSpPr/>
          <p:nvPr/>
        </p:nvSpPr>
        <p:spPr>
          <a:xfrm>
            <a:off x="535701" y="3660050"/>
            <a:ext cx="10959613" cy="781321"/>
          </a:xfrm>
          <a:prstGeom prst="roundRect">
            <a:avLst/>
          </a:prstGeom>
          <a:noFill/>
          <a:ln w="12700">
            <a:solidFill>
              <a:srgbClr val="006B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46768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B068F-08C8-CE4B-A97D-1492D689F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356" y="505387"/>
            <a:ext cx="11467276" cy="302580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Roboto Condensed" panose="02000000000000000000" pitchFamily="2" charset="0"/>
                <a:ea typeface="Roboto Condensed" panose="02000000000000000000" pitchFamily="2" charset="0"/>
              </a:rPr>
              <a:t>Challenges</a:t>
            </a:r>
            <a:r>
              <a:rPr lang="en-US" b="1"/>
              <a:t> </a:t>
            </a:r>
            <a:r>
              <a:rPr lang="en-US" b="1">
                <a:latin typeface="Roboto Condensed" panose="02000000000000000000" pitchFamily="2" charset="0"/>
                <a:ea typeface="Roboto Condensed" panose="02000000000000000000" pitchFamily="2" charset="0"/>
              </a:rPr>
              <a:t>detecting key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C1FA0-0B5A-F84F-9C95-924CC8B05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428" y="931837"/>
            <a:ext cx="11467277" cy="4697410"/>
          </a:xfrm>
        </p:spPr>
        <p:txBody>
          <a:bodyPr/>
          <a:lstStyle/>
          <a:p>
            <a:r>
              <a:rPr lang="en-US" sz="1800">
                <a:solidFill>
                  <a:schemeClr val="tx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No fixed pattern when referring to a target terminology </a:t>
            </a:r>
          </a:p>
          <a:p>
            <a:pPr lvl="1"/>
            <a:r>
              <a:rPr lang="en-US">
                <a:solidFill>
                  <a:schemeClr val="tx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Nature of unstructured text data</a:t>
            </a:r>
          </a:p>
          <a:p>
            <a:pPr lvl="1"/>
            <a:r>
              <a:rPr lang="en-US">
                <a:solidFill>
                  <a:schemeClr val="tx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Complexity of medical language</a:t>
            </a:r>
          </a:p>
          <a:p>
            <a:r>
              <a:rPr lang="en-US" sz="1800">
                <a:solidFill>
                  <a:schemeClr val="tx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Common/uncommon abbreviations, typos and variations of a terminology</a:t>
            </a:r>
          </a:p>
          <a:p>
            <a:r>
              <a:rPr lang="en-US" sz="1800">
                <a:solidFill>
                  <a:schemeClr val="tx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Terms can appear in incomplete sentences, phrases or chunk of words making it hard to make use of POS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3E37AE-EBFA-DC47-B8D9-58BAE14804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72B952F-D219-694C-9D42-838A3EADD075}"/>
              </a:ext>
            </a:extLst>
          </p:cNvPr>
          <p:cNvGraphicFramePr>
            <a:graphicFrameLocks noGrp="1"/>
          </p:cNvGraphicFramePr>
          <p:nvPr/>
        </p:nvGraphicFramePr>
        <p:xfrm>
          <a:off x="124132" y="2660334"/>
          <a:ext cx="9210172" cy="42087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2687">
                  <a:extLst>
                    <a:ext uri="{9D8B030D-6E8A-4147-A177-3AD203B41FA5}">
                      <a16:colId xmlns:a16="http://schemas.microsoft.com/office/drawing/2014/main" val="960406967"/>
                    </a:ext>
                  </a:extLst>
                </a:gridCol>
                <a:gridCol w="7407485">
                  <a:extLst>
                    <a:ext uri="{9D8B030D-6E8A-4147-A177-3AD203B41FA5}">
                      <a16:colId xmlns:a16="http://schemas.microsoft.com/office/drawing/2014/main" val="1319104741"/>
                    </a:ext>
                  </a:extLst>
                </a:gridCol>
              </a:tblGrid>
              <a:tr h="322339">
                <a:tc>
                  <a:txBody>
                    <a:bodyPr/>
                    <a:lstStyle/>
                    <a:p>
                      <a:r>
                        <a:rPr lang="en-US" sz="1200" b="1"/>
                        <a:t>AHI is 5.8 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the current average </a:t>
                      </a:r>
                      <a:r>
                        <a:rPr lang="en-US" sz="1200" b="1"/>
                        <a:t>AHI is 5.8 </a:t>
                      </a:r>
                      <a:r>
                        <a:rPr lang="en-US" sz="1200"/>
                        <a:t>which is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538453"/>
                  </a:ext>
                </a:extLst>
              </a:tr>
              <a:tr h="322339">
                <a:tc>
                  <a:txBody>
                    <a:bodyPr/>
                    <a:lstStyle/>
                    <a:p>
                      <a:r>
                        <a:rPr lang="en-US" sz="1200" b="1"/>
                        <a:t>AHI index of 2.7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This resulted in an </a:t>
                      </a:r>
                      <a:r>
                        <a:rPr lang="en-US" sz="1200" b="1"/>
                        <a:t>AHI index of 2.7 </a:t>
                      </a:r>
                      <a:r>
                        <a:rPr lang="en-US" sz="1200"/>
                        <a:t>with 82 minutes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629374"/>
                  </a:ext>
                </a:extLst>
              </a:tr>
              <a:tr h="322339">
                <a:tc>
                  <a:txBody>
                    <a:bodyPr/>
                    <a:lstStyle/>
                    <a:p>
                      <a:r>
                        <a:rPr lang="en-US" sz="1200" b="1"/>
                        <a:t>AHI 60 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Date: 8/5/2008 TST 156 </a:t>
                      </a:r>
                      <a:r>
                        <a:rPr lang="en-US" sz="1200" b="1"/>
                        <a:t>AHI 60 </a:t>
                      </a:r>
                      <a:r>
                        <a:rPr lang="en-US" sz="1200"/>
                        <a:t>SpO2 nadir 80% on CPAP auto 5-10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759820"/>
                  </a:ext>
                </a:extLst>
              </a:tr>
              <a:tr h="322339">
                <a:tc>
                  <a:txBody>
                    <a:bodyPr/>
                    <a:lstStyle/>
                    <a:p>
                      <a:r>
                        <a:rPr lang="en-US" sz="1200" b="1"/>
                        <a:t>AHI 5.6/</a:t>
                      </a:r>
                      <a:r>
                        <a:rPr lang="en-US" sz="1200" b="1" err="1"/>
                        <a:t>hr</a:t>
                      </a:r>
                      <a:r>
                        <a:rPr lang="en-US" sz="1200" b="1"/>
                        <a:t> 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Mild with </a:t>
                      </a:r>
                      <a:r>
                        <a:rPr lang="en-US" sz="1200" b="1"/>
                        <a:t>AHI 5.6/</a:t>
                      </a:r>
                      <a:r>
                        <a:rPr lang="en-US" sz="1200" b="1" err="1"/>
                        <a:t>hr</a:t>
                      </a:r>
                      <a:r>
                        <a:rPr lang="en-US" sz="1200" b="1"/>
                        <a:t> </a:t>
                      </a:r>
                      <a:r>
                        <a:rPr lang="en-US" sz="1200"/>
                        <a:t>with nocturnal hypoxemia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636192"/>
                  </a:ext>
                </a:extLst>
              </a:tr>
              <a:tr h="322339">
                <a:tc>
                  <a:txBody>
                    <a:bodyPr/>
                    <a:lstStyle/>
                    <a:p>
                      <a:r>
                        <a:rPr lang="en-US" sz="1200" b="1"/>
                        <a:t>AHI of 29 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moderate </a:t>
                      </a:r>
                      <a:r>
                        <a:rPr lang="en-US" sz="1200" err="1"/>
                        <a:t>osa</a:t>
                      </a:r>
                      <a:r>
                        <a:rPr lang="en-US" sz="1200"/>
                        <a:t>  With a </a:t>
                      </a:r>
                      <a:r>
                        <a:rPr lang="en-US" sz="1200" b="1"/>
                        <a:t>AHI of 29 </a:t>
                      </a:r>
                      <a:r>
                        <a:rPr lang="en-US" sz="1200"/>
                        <a:t>and she is set at 12 cmh20 she also has a parasomnia.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988295"/>
                  </a:ext>
                </a:extLst>
              </a:tr>
              <a:tr h="322339">
                <a:tc>
                  <a:txBody>
                    <a:bodyPr/>
                    <a:lstStyle/>
                    <a:p>
                      <a:r>
                        <a:rPr lang="en-US" sz="1200" b="1"/>
                        <a:t>AHI: 5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OSA (obstructive sleep apnea) Mild (</a:t>
                      </a:r>
                      <a:r>
                        <a:rPr lang="en-US" sz="1200" b="1"/>
                        <a:t>AHI: 5</a:t>
                      </a:r>
                      <a:r>
                        <a:rPr lang="en-US" sz="1200"/>
                        <a:t>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6670"/>
                  </a:ext>
                </a:extLst>
              </a:tr>
              <a:tr h="322339">
                <a:tc>
                  <a:txBody>
                    <a:bodyPr/>
                    <a:lstStyle/>
                    <a:p>
                      <a:r>
                        <a:rPr lang="en-US" sz="1200" b="1"/>
                        <a:t>AHI of 15.0/hour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his NPSG revealed obstructive sleep apnea with an </a:t>
                      </a:r>
                      <a:r>
                        <a:rPr lang="en-US" sz="1200" b="1"/>
                        <a:t>AHI of 15.0/hour</a:t>
                      </a:r>
                      <a:r>
                        <a:rPr lang="en-US" sz="1200"/>
                        <a:t> and oxygen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517134"/>
                  </a:ext>
                </a:extLst>
              </a:tr>
              <a:tr h="322339">
                <a:tc>
                  <a:txBody>
                    <a:bodyPr/>
                    <a:lstStyle/>
                    <a:p>
                      <a:r>
                        <a:rPr lang="en-US" sz="1200" b="1"/>
                        <a:t>AHI 75/</a:t>
                      </a:r>
                      <a:r>
                        <a:rPr lang="en-US" sz="1200" b="1" err="1"/>
                        <a:t>hr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severe obstructive sleep apnea with an </a:t>
                      </a:r>
                      <a:r>
                        <a:rPr lang="en-US" sz="1200" b="1"/>
                        <a:t>AHI 75/</a:t>
                      </a:r>
                      <a:r>
                        <a:rPr lang="en-US" sz="1200" b="1" err="1"/>
                        <a:t>hr</a:t>
                      </a:r>
                      <a:r>
                        <a:rPr lang="en-US" sz="1200"/>
                        <a:t>, average SpO2 of 89.9%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778063"/>
                  </a:ext>
                </a:extLst>
              </a:tr>
              <a:tr h="488678">
                <a:tc>
                  <a:txBody>
                    <a:bodyPr/>
                    <a:lstStyle/>
                    <a:p>
                      <a:r>
                        <a:rPr lang="en-US" sz="1200" b="1"/>
                        <a:t>apnea-hypopnea index of 20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his baseline </a:t>
                      </a:r>
                      <a:r>
                        <a:rPr lang="en-US" sz="1200" b="1"/>
                        <a:t>apnea-hypopnea index of 20</a:t>
                      </a:r>
                      <a:r>
                        <a:rPr lang="en-US" sz="1200"/>
                        <a:t>. Average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650593"/>
                  </a:ext>
                </a:extLst>
              </a:tr>
              <a:tr h="684149">
                <a:tc>
                  <a:txBody>
                    <a:bodyPr/>
                    <a:lstStyle/>
                    <a:p>
                      <a:r>
                        <a:rPr lang="en-US" sz="1200" b="1"/>
                        <a:t>apnea/hypopnea index of 2.7 events per hour 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revealed an </a:t>
                      </a:r>
                      <a:r>
                        <a:rPr lang="en-US" sz="1200" b="1"/>
                        <a:t>apnea/hypopnea index of 2.7 events per hour </a:t>
                      </a:r>
                      <a:r>
                        <a:rPr lang="en-US" sz="1200"/>
                        <a:t>and oxygen</a:t>
                      </a:r>
                      <a:endParaRPr lang="en-US" sz="12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253097"/>
                  </a:ext>
                </a:extLst>
              </a:tr>
              <a:tr h="392949">
                <a:tc>
                  <a:txBody>
                    <a:bodyPr/>
                    <a:lstStyle/>
                    <a:p>
                      <a:r>
                        <a:rPr lang="en-US" sz="1200" b="1"/>
                        <a:t>apnea-hypopnea index of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revealed mild structured sleep apnea with an </a:t>
                      </a:r>
                      <a:r>
                        <a:rPr lang="en-US" sz="1200" b="1"/>
                        <a:t>apnea-hypopnea index of 6</a:t>
                      </a:r>
                      <a:r>
                        <a:rPr lang="en-US" sz="1200"/>
                        <a:t>. His apnea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36727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B1481FA-7240-F040-AC8D-B6F5E07DA585}"/>
              </a:ext>
            </a:extLst>
          </p:cNvPr>
          <p:cNvGraphicFramePr>
            <a:graphicFrameLocks noGrp="1"/>
          </p:cNvGraphicFramePr>
          <p:nvPr/>
        </p:nvGraphicFramePr>
        <p:xfrm>
          <a:off x="9477921" y="2660334"/>
          <a:ext cx="2589947" cy="41883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9947">
                  <a:extLst>
                    <a:ext uri="{9D8B030D-6E8A-4147-A177-3AD203B41FA5}">
                      <a16:colId xmlns:a16="http://schemas.microsoft.com/office/drawing/2014/main" val="960406967"/>
                    </a:ext>
                  </a:extLst>
                </a:gridCol>
              </a:tblGrid>
              <a:tr h="326171">
                <a:tc>
                  <a:txBody>
                    <a:bodyPr/>
                    <a:lstStyle/>
                    <a:p>
                      <a:r>
                        <a:rPr lang="en-US" sz="1200" b="0"/>
                        <a:t>BIRADS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538453"/>
                  </a:ext>
                </a:extLst>
              </a:tr>
              <a:tr h="326171">
                <a:tc>
                  <a:txBody>
                    <a:bodyPr/>
                    <a:lstStyle/>
                    <a:p>
                      <a:r>
                        <a:rPr lang="en-US" sz="1200" b="0"/>
                        <a:t>BiRad:1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629374"/>
                  </a:ext>
                </a:extLst>
              </a:tr>
              <a:tr h="326171">
                <a:tc>
                  <a:txBody>
                    <a:bodyPr/>
                    <a:lstStyle/>
                    <a:p>
                      <a:r>
                        <a:rPr lang="en-US" sz="1200" b="0"/>
                        <a:t>BI-RADS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759820"/>
                  </a:ext>
                </a:extLst>
              </a:tr>
              <a:tr h="326171">
                <a:tc>
                  <a:txBody>
                    <a:bodyPr/>
                    <a:lstStyle/>
                    <a:p>
                      <a:r>
                        <a:rPr lang="en-US" sz="1200" b="0"/>
                        <a:t>BI-RADS:  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636192"/>
                  </a:ext>
                </a:extLst>
              </a:tr>
              <a:tr h="326171">
                <a:tc>
                  <a:txBody>
                    <a:bodyPr/>
                    <a:lstStyle/>
                    <a:p>
                      <a:r>
                        <a:rPr lang="en-US" sz="1200" b="0"/>
                        <a:t>BI-RADS:1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988295"/>
                  </a:ext>
                </a:extLst>
              </a:tr>
              <a:tr h="326171">
                <a:tc>
                  <a:txBody>
                    <a:bodyPr/>
                    <a:lstStyle/>
                    <a:p>
                      <a:r>
                        <a:rPr lang="en-US" sz="1200" b="0"/>
                        <a:t>BI-RADS-3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6670"/>
                  </a:ext>
                </a:extLst>
              </a:tr>
              <a:tr h="326171">
                <a:tc>
                  <a:txBody>
                    <a:bodyPr/>
                    <a:lstStyle/>
                    <a:p>
                      <a:r>
                        <a:rPr lang="en-US" sz="1200" b="0"/>
                        <a:t>BI-RADS Category: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517134"/>
                  </a:ext>
                </a:extLst>
              </a:tr>
              <a:tr h="326171">
                <a:tc>
                  <a:txBody>
                    <a:bodyPr/>
                    <a:lstStyle/>
                    <a:p>
                      <a:r>
                        <a:rPr lang="en-US" sz="1200" b="0"/>
                        <a:t>BI-RADS CATEGORY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778063"/>
                  </a:ext>
                </a:extLst>
              </a:tr>
              <a:tr h="326171">
                <a:tc>
                  <a:txBody>
                    <a:bodyPr/>
                    <a:lstStyle/>
                    <a:p>
                      <a:r>
                        <a:rPr lang="en-US" sz="1200" b="0"/>
                        <a:t>BIRADS Category 0A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700358"/>
                  </a:ext>
                </a:extLst>
              </a:tr>
              <a:tr h="326171">
                <a:tc>
                  <a:txBody>
                    <a:bodyPr/>
                    <a:lstStyle/>
                    <a:p>
                      <a:r>
                        <a:rPr lang="en-US" sz="1200" b="0"/>
                        <a:t>BI-RADS CATEGORY 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86836"/>
                  </a:ext>
                </a:extLst>
              </a:tr>
              <a:tr h="326171">
                <a:tc>
                  <a:txBody>
                    <a:bodyPr/>
                    <a:lstStyle/>
                    <a:p>
                      <a:r>
                        <a:rPr lang="en-US" sz="1200" b="0"/>
                        <a:t>BIRADS Category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57530"/>
                  </a:ext>
                </a:extLst>
              </a:tr>
              <a:tr h="326171">
                <a:tc>
                  <a:txBody>
                    <a:bodyPr/>
                    <a:lstStyle/>
                    <a:p>
                      <a:r>
                        <a:rPr lang="en-US" sz="1200" b="0"/>
                        <a:t>BIRADS - CATEGORY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858840"/>
                  </a:ext>
                </a:extLst>
              </a:tr>
              <a:tr h="268203">
                <a:tc>
                  <a:txBody>
                    <a:bodyPr/>
                    <a:lstStyle/>
                    <a:p>
                      <a:r>
                        <a:rPr lang="en-US" sz="1200" b="0"/>
                        <a:t>BIRADS CODE: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944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897987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94FB2-F432-46C2-B670-B0E179617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>
                <a:latin typeface="Roboto Condensed" panose="02000000000000000000" pitchFamily="2" charset="0"/>
                <a:ea typeface="Roboto Condensed" panose="02000000000000000000" pitchFamily="2" charset="0"/>
              </a:rPr>
              <a:t>Problem</a:t>
            </a:r>
            <a:r>
              <a:rPr lang="en-US" b="1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en-US" b="1">
                <a:latin typeface="Roboto Condensed" panose="02000000000000000000" pitchFamily="2" charset="0"/>
                <a:ea typeface="Roboto Condensed" panose="02000000000000000000" pitchFamily="2" charset="0"/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74744-FA7C-4971-9C2D-B1E577584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>
                <a:solidFill>
                  <a:schemeClr val="tx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Initial rule-based model </a:t>
            </a:r>
          </a:p>
          <a:p>
            <a:pPr lvl="1"/>
            <a:r>
              <a:rPr lang="en-US" altLang="zh-CN" sz="2000">
                <a:latin typeface="Helvetica Neue Light" panose="02000403000000020004" pitchFamily="2" charset="0"/>
                <a:ea typeface="Helvetica Neue Light" panose="02000403000000020004" pitchFamily="2" charset="0"/>
              </a:rPr>
              <a:t>No labelled data initially</a:t>
            </a:r>
          </a:p>
          <a:p>
            <a:pPr lvl="1"/>
            <a:r>
              <a:rPr lang="en-US" altLang="zh-CN" sz="2000">
                <a:latin typeface="Helvetica Neue Light" panose="02000403000000020004" pitchFamily="2" charset="0"/>
                <a:ea typeface="Helvetica Neue Light" panose="02000403000000020004" pitchFamily="2" charset="0"/>
              </a:rPr>
              <a:t>Based on regular expressions and pattern matching</a:t>
            </a:r>
          </a:p>
          <a:p>
            <a:pPr lvl="1"/>
            <a:r>
              <a:rPr lang="en-US" altLang="zh-CN" sz="2000">
                <a:latin typeface="Helvetica Neue Light" panose="02000403000000020004" pitchFamily="2" charset="0"/>
                <a:ea typeface="Helvetica Neue Light" panose="02000403000000020004" pitchFamily="2" charset="0"/>
              </a:rPr>
              <a:t>1.6% false positive rate on the sleep apnea model</a:t>
            </a:r>
          </a:p>
          <a:p>
            <a:pPr lvl="1"/>
            <a:r>
              <a:rPr lang="en-US" altLang="zh-CN" sz="2000">
                <a:latin typeface="Helvetica Neue Light" panose="02000403000000020004" pitchFamily="2" charset="0"/>
                <a:ea typeface="Helvetica Neue Light" panose="02000403000000020004" pitchFamily="2" charset="0"/>
              </a:rPr>
              <a:t>0% false positives on mammogram and peripheral vascular disease model</a:t>
            </a:r>
          </a:p>
          <a:p>
            <a:endParaRPr lang="en-US" altLang="zh-CN" sz="2000" b="1">
              <a:solidFill>
                <a:schemeClr val="tx1">
                  <a:lumMod val="75000"/>
                </a:schemeClr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r>
              <a:rPr lang="en-US" altLang="zh-CN" sz="2000" b="1">
                <a:solidFill>
                  <a:schemeClr val="tx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A general deep learning model to extract key-value pair information</a:t>
            </a:r>
          </a:p>
          <a:p>
            <a:pPr lvl="1" algn="just"/>
            <a:r>
              <a:rPr lang="en-US" altLang="zh-CN" sz="2000">
                <a:latin typeface="Helvetica Neue Light" panose="02000403000000020004" pitchFamily="2" charset="0"/>
                <a:ea typeface="Helvetica Neue Light" panose="02000403000000020004" pitchFamily="2" charset="0"/>
              </a:rPr>
              <a:t>Have successfully applied our model to medical notes. </a:t>
            </a:r>
          </a:p>
          <a:p>
            <a:pPr lvl="1" algn="just"/>
            <a:r>
              <a:rPr lang="en-US" altLang="zh-CN" sz="2000">
                <a:latin typeface="Helvetica Neue Light" panose="02000403000000020004" pitchFamily="2" charset="0"/>
                <a:ea typeface="Helvetica Neue Light" panose="02000403000000020004" pitchFamily="2" charset="0"/>
              </a:rPr>
              <a:t>Can be applied to any similar scenario. </a:t>
            </a:r>
          </a:p>
          <a:p>
            <a:pPr lvl="1" algn="just"/>
            <a:r>
              <a:rPr lang="en-US" sz="2000">
                <a:latin typeface="Helvetica Neue Light" panose="02000403000000020004" pitchFamily="2" charset="0"/>
                <a:ea typeface="Helvetica Neue Light" panose="02000403000000020004" pitchFamily="2" charset="0"/>
              </a:rPr>
              <a:t>Can be scaled up to thousands of keys (terms, attributes, entities) without being restricted to only a few standard types of keys. </a:t>
            </a:r>
          </a:p>
          <a:p>
            <a:pPr algn="just"/>
            <a:endParaRPr lang="en-US" sz="200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 algn="just"/>
            <a:endParaRPr lang="en-US" sz="200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04287B-BA62-4F6C-98FC-CD45DF55AE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78942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C49B7-229B-43EF-A72C-5A4DF5D21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>
                <a:latin typeface="Roboto Condensed" panose="02000000000000000000" pitchFamily="2" charset="0"/>
                <a:ea typeface="Roboto Condensed" panose="02000000000000000000" pitchFamily="2" charset="0"/>
              </a:rPr>
              <a:t>Model Description[1]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D8334A-E346-4DD5-8E4D-17DC3DF551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CB1665E-BBA6-4F32-BD79-8FDC70042A2A}"/>
              </a:ext>
            </a:extLst>
          </p:cNvPr>
          <p:cNvGrpSpPr/>
          <p:nvPr/>
        </p:nvGrpSpPr>
        <p:grpSpPr>
          <a:xfrm>
            <a:off x="102740" y="1043312"/>
            <a:ext cx="8589195" cy="5357622"/>
            <a:chOff x="64639" y="1298081"/>
            <a:chExt cx="8347715" cy="510895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7E85AB1-0777-486A-A0CA-E07ECBC5F20B}"/>
                </a:ext>
              </a:extLst>
            </p:cNvPr>
            <p:cNvGrpSpPr/>
            <p:nvPr/>
          </p:nvGrpSpPr>
          <p:grpSpPr>
            <a:xfrm>
              <a:off x="64639" y="1438204"/>
              <a:ext cx="8347715" cy="4968832"/>
              <a:chOff x="223666" y="1334836"/>
              <a:chExt cx="8347715" cy="4968832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F71F08CF-DA80-4923-B5D5-995625BF94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51394" y="1334836"/>
                <a:ext cx="7519987" cy="4697298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1465DBD-430A-4CF3-AB6C-414F3F14343F}"/>
                  </a:ext>
                </a:extLst>
              </p:cNvPr>
              <p:cNvSpPr txBox="1"/>
              <p:nvPr/>
            </p:nvSpPr>
            <p:spPr>
              <a:xfrm>
                <a:off x="223666" y="6061524"/>
                <a:ext cx="6041171" cy="242144"/>
              </a:xfrm>
              <a:prstGeom prst="rect">
                <a:avLst/>
              </a:prstGeom>
            </p:spPr>
            <p:txBody>
              <a:bodyPr vert="horz" wrap="none" lIns="0" tIns="0" rIns="0" bIns="0" rtlCol="0" anchor="t" anchorCtr="0">
                <a:noAutofit/>
              </a:bodyPr>
              <a:lstStyle/>
              <a:p>
                <a:pPr>
                  <a:spcBef>
                    <a:spcPts val="196"/>
                  </a:spcBef>
                  <a:spcAft>
                    <a:spcPts val="586"/>
                  </a:spcAft>
                  <a:buClr>
                    <a:srgbClr val="159FE8"/>
                  </a:buClr>
                </a:pPr>
                <a:r>
                  <a:rPr lang="en-US" sz="1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Text</a:t>
                </a:r>
                <a:r>
                  <a:rPr lang="en-US" sz="14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His </a:t>
                </a:r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ahi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was </a:t>
                </a:r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16. 1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supine was 27. 3, which categorizes him as having moderate sleep apnea</a:t>
                </a:r>
                <a:endParaRPr lang="en-US" sz="1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5C6CB3-3A10-4448-9253-C1CB5643F6AB}"/>
                  </a:ext>
                </a:extLst>
              </p:cNvPr>
              <p:cNvSpPr txBox="1"/>
              <p:nvPr/>
            </p:nvSpPr>
            <p:spPr>
              <a:xfrm>
                <a:off x="7116356" y="6059938"/>
                <a:ext cx="566548" cy="224638"/>
              </a:xfrm>
              <a:prstGeom prst="rect">
                <a:avLst/>
              </a:prstGeom>
            </p:spPr>
            <p:txBody>
              <a:bodyPr vert="horz" wrap="none" lIns="0" tIns="0" rIns="0" bIns="0" rtlCol="0" anchor="t" anchorCtr="0">
                <a:noAutofit/>
              </a:bodyPr>
              <a:lstStyle/>
              <a:p>
                <a:pPr>
                  <a:spcBef>
                    <a:spcPts val="196"/>
                  </a:spcBef>
                  <a:spcAft>
                    <a:spcPts val="586"/>
                  </a:spcAft>
                  <a:buClr>
                    <a:srgbClr val="159FE8"/>
                  </a:buClr>
                </a:pPr>
                <a:r>
                  <a:rPr lang="en-US" sz="1400" b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</a:t>
                </a:r>
                <a:r>
                  <a:rPr lang="en-US" sz="1400" b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14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AHI</a:t>
                </a:r>
                <a:endParaRPr lang="en-US" sz="1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800A602-5C54-41B0-B619-F79AD41D565F}"/>
                </a:ext>
              </a:extLst>
            </p:cNvPr>
            <p:cNvSpPr txBox="1"/>
            <p:nvPr/>
          </p:nvSpPr>
          <p:spPr>
            <a:xfrm>
              <a:off x="2839573" y="1298081"/>
              <a:ext cx="2226593" cy="277993"/>
            </a:xfrm>
            <a:prstGeom prst="rect">
              <a:avLst/>
            </a:prstGeom>
          </p:spPr>
          <p:txBody>
            <a:bodyPr vert="horz" wrap="none" lIns="0" tIns="0" rIns="0" bIns="0" rtlCol="0" anchor="t" anchorCtr="0">
              <a:noAutofit/>
            </a:bodyPr>
            <a:lstStyle/>
            <a:p>
              <a:pPr>
                <a:spcBef>
                  <a:spcPts val="196"/>
                </a:spcBef>
                <a:spcAft>
                  <a:spcPts val="586"/>
                </a:spcAft>
                <a:buClr>
                  <a:srgbClr val="159FE8"/>
                </a:buClr>
              </a:pPr>
              <a:r>
                <a:rPr lang="en-US" sz="16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  <a:r>
                <a:rPr lang="en-US" sz="1400" b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[</a:t>
              </a:r>
              <a:r>
                <a:rPr lang="en-US" sz="1400" b="1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start_pos</a:t>
              </a:r>
              <a:r>
                <a:rPr lang="en-US" sz="14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1400" b="1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end_pos</a:t>
              </a:r>
              <a:r>
                <a:rPr lang="en-US" sz="140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] (16.1)</a:t>
              </a:r>
              <a:endParaRPr 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B343DFF-7A0D-40FA-B45C-D0B0B3DCF5B4}"/>
              </a:ext>
            </a:extLst>
          </p:cNvPr>
          <p:cNvSpPr txBox="1"/>
          <p:nvPr/>
        </p:nvSpPr>
        <p:spPr>
          <a:xfrm>
            <a:off x="8691935" y="5077438"/>
            <a:ext cx="2874865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025">
                <a:solidFill>
                  <a:srgbClr val="222222"/>
                </a:solidFill>
                <a:latin typeface="Arial" panose="020B0604020202020204" pitchFamily="34" charset="0"/>
              </a:rPr>
              <a:t>[1] Xu, </a:t>
            </a:r>
            <a:r>
              <a:rPr lang="en-US" sz="1025" err="1">
                <a:solidFill>
                  <a:srgbClr val="222222"/>
                </a:solidFill>
                <a:latin typeface="Arial" panose="020B0604020202020204" pitchFamily="34" charset="0"/>
              </a:rPr>
              <a:t>Huimin</a:t>
            </a:r>
            <a:r>
              <a:rPr lang="en-US" sz="1025">
                <a:solidFill>
                  <a:srgbClr val="222222"/>
                </a:solidFill>
                <a:latin typeface="Arial" panose="020B0604020202020204" pitchFamily="34" charset="0"/>
              </a:rPr>
              <a:t>, et al. "Scaling up open tagging from tens to thousands: Comprehension empowered attribute value extraction from product title." </a:t>
            </a:r>
            <a:r>
              <a:rPr lang="en-US" sz="1025" i="1">
                <a:solidFill>
                  <a:srgbClr val="222222"/>
                </a:solidFill>
                <a:latin typeface="Arial" panose="020B0604020202020204" pitchFamily="34" charset="0"/>
              </a:rPr>
              <a:t>Proceedings of the 57th Annual Meeting of the Association for Computational Linguistics</a:t>
            </a:r>
            <a:r>
              <a:rPr lang="en-US" sz="1025">
                <a:solidFill>
                  <a:srgbClr val="222222"/>
                </a:solidFill>
                <a:latin typeface="Arial" panose="020B0604020202020204" pitchFamily="34" charset="0"/>
              </a:rPr>
              <a:t>. 2019.</a:t>
            </a:r>
            <a:endParaRPr lang="en-US" sz="1025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F50D1E-4DF4-47B9-AFD7-198EACEDF60F}"/>
              </a:ext>
            </a:extLst>
          </p:cNvPr>
          <p:cNvSpPr txBox="1"/>
          <p:nvPr/>
        </p:nvSpPr>
        <p:spPr>
          <a:xfrm>
            <a:off x="7252483" y="988380"/>
            <a:ext cx="4417665" cy="2118599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279105" indent="-279105" algn="just">
              <a:spcBef>
                <a:spcPts val="196"/>
              </a:spcBef>
              <a:spcAft>
                <a:spcPts val="586"/>
              </a:spcAft>
              <a:buClr>
                <a:srgbClr val="159FE8"/>
              </a:buClr>
              <a:buFont typeface="Arial" panose="020B0604020202020204" pitchFamily="34" charset="0"/>
              <a:buChar char="•"/>
            </a:pPr>
            <a:r>
              <a:rPr lang="en-US" sz="1368" b="1"/>
              <a:t>Model Input:</a:t>
            </a:r>
          </a:p>
          <a:p>
            <a:pPr marL="725674" lvl="1" indent="-279105" algn="just">
              <a:spcBef>
                <a:spcPts val="196"/>
              </a:spcBef>
              <a:spcAft>
                <a:spcPts val="586"/>
              </a:spcAft>
              <a:buClr>
                <a:srgbClr val="159FE8"/>
              </a:buClr>
              <a:buFont typeface="Arial" panose="020B0604020202020204" pitchFamily="34" charset="0"/>
              <a:buChar char="•"/>
            </a:pPr>
            <a:r>
              <a:rPr lang="en-US" sz="1368"/>
              <a:t>Text: </a:t>
            </a:r>
            <a:r>
              <a:rPr lang="en-US" altLang="zh-CN" sz="1368"/>
              <a:t>any text or notes</a:t>
            </a:r>
            <a:endParaRPr lang="en-US" sz="1368"/>
          </a:p>
          <a:p>
            <a:pPr marL="725674" lvl="1" indent="-279105" algn="just">
              <a:spcBef>
                <a:spcPts val="196"/>
              </a:spcBef>
              <a:spcAft>
                <a:spcPts val="586"/>
              </a:spcAft>
              <a:buClr>
                <a:srgbClr val="159FE8"/>
              </a:buClr>
              <a:buFont typeface="Arial" panose="020B0604020202020204" pitchFamily="34" charset="0"/>
              <a:buChar char="•"/>
            </a:pPr>
            <a:r>
              <a:rPr lang="en-US" sz="1368"/>
              <a:t>Key: terms you’re interested </a:t>
            </a:r>
          </a:p>
          <a:p>
            <a:pPr marL="279105" indent="-279105" algn="just">
              <a:spcBef>
                <a:spcPts val="196"/>
              </a:spcBef>
              <a:spcAft>
                <a:spcPts val="586"/>
              </a:spcAft>
              <a:buClr>
                <a:srgbClr val="159FE8"/>
              </a:buClr>
              <a:buFont typeface="Arial" panose="020B0604020202020204" pitchFamily="34" charset="0"/>
              <a:buChar char="•"/>
            </a:pPr>
            <a:r>
              <a:rPr lang="en-US" sz="1368" b="1"/>
              <a:t>Model </a:t>
            </a:r>
            <a:r>
              <a:rPr lang="en-US" altLang="zh-CN" sz="1368" b="1"/>
              <a:t>Output:</a:t>
            </a:r>
          </a:p>
          <a:p>
            <a:pPr marL="725674" lvl="1" indent="-279105" algn="just">
              <a:spcBef>
                <a:spcPts val="196"/>
              </a:spcBef>
              <a:spcAft>
                <a:spcPts val="586"/>
              </a:spcAft>
              <a:buClr>
                <a:srgbClr val="159FE8"/>
              </a:buClr>
              <a:buFont typeface="Arial" panose="020B0604020202020204" pitchFamily="34" charset="0"/>
              <a:buChar char="•"/>
            </a:pPr>
            <a:r>
              <a:rPr lang="en-US" sz="1368"/>
              <a:t>[</a:t>
            </a:r>
            <a:r>
              <a:rPr lang="en-US" sz="1368" err="1"/>
              <a:t>Start_pos</a:t>
            </a:r>
            <a:r>
              <a:rPr lang="en-US" sz="1368"/>
              <a:t>, </a:t>
            </a:r>
            <a:r>
              <a:rPr lang="en-US" sz="1368" err="1"/>
              <a:t>end_pos</a:t>
            </a:r>
            <a:r>
              <a:rPr lang="en-US" sz="1368"/>
              <a:t>] of the value that is relevant </a:t>
            </a:r>
          </a:p>
          <a:p>
            <a:pPr marL="446569" lvl="1" algn="just">
              <a:spcBef>
                <a:spcPts val="196"/>
              </a:spcBef>
              <a:spcAft>
                <a:spcPts val="586"/>
              </a:spcAft>
              <a:buClr>
                <a:srgbClr val="159FE8"/>
              </a:buClr>
            </a:pPr>
            <a:r>
              <a:rPr lang="en-US" sz="1368"/>
              <a:t>to the key. </a:t>
            </a:r>
            <a:r>
              <a:rPr lang="en-US" altLang="zh-CN" sz="1368"/>
              <a:t>If</a:t>
            </a:r>
            <a:r>
              <a:rPr lang="zh-CN" altLang="en-US" sz="1368"/>
              <a:t> </a:t>
            </a:r>
            <a:r>
              <a:rPr lang="en-US" altLang="zh-CN" sz="1368"/>
              <a:t>there no relevant value for the key, the </a:t>
            </a:r>
          </a:p>
          <a:p>
            <a:pPr marL="446569" lvl="1" algn="just">
              <a:spcBef>
                <a:spcPts val="196"/>
              </a:spcBef>
              <a:spcAft>
                <a:spcPts val="586"/>
              </a:spcAft>
              <a:buClr>
                <a:srgbClr val="159FE8"/>
              </a:buClr>
            </a:pPr>
            <a:r>
              <a:rPr lang="en-US" altLang="zh-CN" sz="1368"/>
              <a:t>output will be NULL</a:t>
            </a:r>
            <a:endParaRPr lang="en-US" sz="1563" b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96"/>
              </a:spcBef>
              <a:spcAft>
                <a:spcPts val="586"/>
              </a:spcAft>
              <a:buClr>
                <a:srgbClr val="159FE8"/>
              </a:buClr>
            </a:pPr>
            <a:endParaRPr lang="en-US" sz="1368" b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96"/>
              </a:spcBef>
              <a:spcAft>
                <a:spcPts val="586"/>
              </a:spcAft>
              <a:buClr>
                <a:srgbClr val="159FE8"/>
              </a:buClr>
            </a:pPr>
            <a:endParaRPr lang="en-US" sz="1368" b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720545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4A39A-6720-40AD-BFEF-7C04EE3EC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>
                <a:latin typeface="Roboto Condensed" panose="02000000000000000000" pitchFamily="2" charset="0"/>
                <a:ea typeface="Roboto Condensed" panose="02000000000000000000" pitchFamily="2" charset="0"/>
              </a:rPr>
              <a:t>Model</a:t>
            </a:r>
            <a:r>
              <a:rPr lang="en-US" b="1"/>
              <a:t> </a:t>
            </a:r>
            <a:r>
              <a:rPr lang="en-US" b="1">
                <a:latin typeface="Roboto Condensed" panose="02000000000000000000" pitchFamily="2" charset="0"/>
                <a:ea typeface="Roboto Condensed" panose="02000000000000000000" pitchFamily="2" charset="0"/>
              </a:rPr>
              <a:t>Details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7951C-FDDC-421D-A2A6-F18E463146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8B4066-1001-43D3-A9CB-CCE5083E2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647" y="1049768"/>
            <a:ext cx="6782657" cy="54091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38FFC3-0B86-4640-9756-ECC2668A7031}"/>
                  </a:ext>
                </a:extLst>
              </p:cNvPr>
              <p:cNvSpPr txBox="1"/>
              <p:nvPr/>
            </p:nvSpPr>
            <p:spPr>
              <a:xfrm>
                <a:off x="402338" y="4746658"/>
                <a:ext cx="914400" cy="914400"/>
              </a:xfrm>
              <a:prstGeom prst="rect">
                <a:avLst/>
              </a:prstGeom>
            </p:spPr>
            <p:txBody>
              <a:bodyPr vert="horz" wrap="none" lIns="0" tIns="0" rIns="0" bIns="0" rtlCol="0" anchor="t" anchorCtr="0">
                <a:noAutofit/>
              </a:bodyPr>
              <a:lstStyle/>
              <a:p>
                <a:pPr>
                  <a:spcBef>
                    <a:spcPts val="200"/>
                  </a:spcBef>
                  <a:spcAft>
                    <a:spcPts val="600"/>
                  </a:spcAft>
                  <a:buClr>
                    <a:srgbClr val="159FE8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9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9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19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sz="19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sSubSup>
                        <m:sSubSupPr>
                          <m:ctrlPr>
                            <a:rPr lang="en-US" sz="19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9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19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9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  <m:r>
                        <a:rPr lang="en-US" sz="19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19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9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19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9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  <m:r>
                        <a:rPr lang="en-US" sz="19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,..,</m:t>
                      </m:r>
                      <m:sSubSup>
                        <m:sSubSupPr>
                          <m:ctrlPr>
                            <a:rPr lang="en-US" sz="19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9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19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  <m:sup>
                          <m:r>
                            <a:rPr lang="en-US" sz="19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  <m:r>
                        <a:rPr lang="en-US" sz="19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900" b="1">
                  <a:solidFill>
                    <a:srgbClr val="000000"/>
                  </a:solidFill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38FFC3-0B86-4640-9756-ECC2668A7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38" y="4746658"/>
                <a:ext cx="914400" cy="914400"/>
              </a:xfrm>
              <a:prstGeom prst="rect">
                <a:avLst/>
              </a:prstGeom>
              <a:blipFill>
                <a:blip r:embed="rId4"/>
                <a:stretch>
                  <a:fillRect r="-1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36F62E1-FAD4-4E5F-BA0B-E432C12BD05E}"/>
                  </a:ext>
                </a:extLst>
              </p:cNvPr>
              <p:cNvSpPr txBox="1"/>
              <p:nvPr/>
            </p:nvSpPr>
            <p:spPr>
              <a:xfrm>
                <a:off x="9717640" y="4746658"/>
                <a:ext cx="914400" cy="914400"/>
              </a:xfrm>
              <a:prstGeom prst="rect">
                <a:avLst/>
              </a:prstGeom>
            </p:spPr>
            <p:txBody>
              <a:bodyPr vert="horz" wrap="none" lIns="0" tIns="0" rIns="0" bIns="0" rtlCol="0" anchor="t" anchorCtr="0">
                <a:noAutofit/>
              </a:bodyPr>
              <a:lstStyle/>
              <a:p>
                <a:pPr>
                  <a:spcBef>
                    <a:spcPts val="200"/>
                  </a:spcBef>
                  <a:spcAft>
                    <a:spcPts val="600"/>
                  </a:spcAft>
                  <a:buClr>
                    <a:srgbClr val="159FE8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9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9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19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p>
                      <m:r>
                        <a:rPr lang="en-US" sz="19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9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bSup>
                        <m:sSubSupPr>
                          <m:ctrlPr>
                            <a:rPr lang="en-US" sz="19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9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19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9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bSup>
                      <m:r>
                        <a:rPr lang="en-US" sz="19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19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9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19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9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bSup>
                      <m:r>
                        <a:rPr lang="en-US" sz="19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,..,</m:t>
                      </m:r>
                      <m:sSubSup>
                        <m:sSubSupPr>
                          <m:ctrlPr>
                            <a:rPr lang="en-US" sz="19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9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19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  <m:sup>
                          <m:r>
                            <a:rPr lang="en-US" sz="19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bSup>
                      <m:r>
                        <a:rPr lang="en-US" sz="19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900" b="1">
                  <a:solidFill>
                    <a:srgbClr val="000000"/>
                  </a:solidFill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36F62E1-FAD4-4E5F-BA0B-E432C12BD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7640" y="4746658"/>
                <a:ext cx="914400" cy="914400"/>
              </a:xfrm>
              <a:prstGeom prst="rect">
                <a:avLst/>
              </a:prstGeom>
              <a:blipFill>
                <a:blip r:embed="rId5"/>
                <a:stretch>
                  <a:fillRect r="-13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B90AEAB-D328-4CB8-8E89-CB6A5EADE712}"/>
              </a:ext>
            </a:extLst>
          </p:cNvPr>
          <p:cNvSpPr txBox="1"/>
          <p:nvPr/>
        </p:nvSpPr>
        <p:spPr>
          <a:xfrm>
            <a:off x="4500079" y="6413863"/>
            <a:ext cx="452064" cy="212923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spcBef>
                <a:spcPts val="196"/>
              </a:spcBef>
              <a:spcAft>
                <a:spcPts val="586"/>
              </a:spcAft>
              <a:buClr>
                <a:srgbClr val="159FE8"/>
              </a:buClr>
            </a:pPr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endParaRPr lang="en-US" sz="1400" b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A6541C-52B0-4335-AFC0-DBEDA1B1AF6B}"/>
              </a:ext>
            </a:extLst>
          </p:cNvPr>
          <p:cNvSpPr txBox="1"/>
          <p:nvPr/>
        </p:nvSpPr>
        <p:spPr>
          <a:xfrm>
            <a:off x="8147405" y="6339557"/>
            <a:ext cx="452064" cy="23876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spcBef>
                <a:spcPts val="196"/>
              </a:spcBef>
              <a:spcAft>
                <a:spcPts val="586"/>
              </a:spcAft>
              <a:buClr>
                <a:srgbClr val="159FE8"/>
              </a:buClr>
            </a:pPr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endParaRPr lang="en-US" sz="1400" b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CA841F1-E303-4A42-8E9C-E41CB4F269ED}"/>
                  </a:ext>
                </a:extLst>
              </p:cNvPr>
              <p:cNvSpPr txBox="1"/>
              <p:nvPr/>
            </p:nvSpPr>
            <p:spPr>
              <a:xfrm>
                <a:off x="372356" y="3499108"/>
                <a:ext cx="914400" cy="914400"/>
              </a:xfrm>
              <a:prstGeom prst="rect">
                <a:avLst/>
              </a:prstGeom>
            </p:spPr>
            <p:txBody>
              <a:bodyPr vert="horz" wrap="none" lIns="0" tIns="0" rIns="0" bIns="0" rtlCol="0" anchor="t" anchorCtr="0">
                <a:noAutofit/>
              </a:bodyPr>
              <a:lstStyle/>
              <a:p>
                <a:pPr marL="0" indent="0">
                  <a:spcBef>
                    <a:spcPts val="200"/>
                  </a:spcBef>
                  <a:spcAft>
                    <a:spcPts val="600"/>
                  </a:spcAft>
                  <a:buClr>
                    <a:srgbClr val="159FE8"/>
                  </a:buClr>
                  <a:buFont typeface="Calibri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9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9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9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sz="19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  <m:r>
                        <a:rPr lang="en-US" sz="19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9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19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Sup>
                                <m:sSubSupPr>
                                  <m:ctrlPr>
                                    <a:rPr lang="en-US" sz="19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9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19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sz="19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bSup>
                            </m:e>
                          </m:acc>
                          <m:r>
                            <a:rPr lang="en-US" sz="19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⃐"/>
                              <m:ctrlPr>
                                <a:rPr lang="en-US" sz="19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Sup>
                                <m:sSubSupPr>
                                  <m:ctrlPr>
                                    <a:rPr lang="en-US" sz="19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9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19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sz="19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bSup>
                            </m:e>
                          </m:acc>
                        </m:e>
                      </m:d>
                      <m:r>
                        <a:rPr lang="en-US" sz="19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9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9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</m:t>
                      </m:r>
                      <m:r>
                        <a:rPr lang="en-US" sz="19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9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19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r>
                        <a:rPr lang="en-US" sz="19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900" b="1">
                  <a:solidFill>
                    <a:srgbClr val="777777"/>
                  </a:solidFill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CA841F1-E303-4A42-8E9C-E41CB4F26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56" y="3499108"/>
                <a:ext cx="914400" cy="914400"/>
              </a:xfrm>
              <a:prstGeom prst="rect">
                <a:avLst/>
              </a:prstGeom>
              <a:blipFill>
                <a:blip r:embed="rId6"/>
                <a:stretch>
                  <a:fillRect r="-16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D5210950-1047-4BF9-A311-D176E707743D}"/>
              </a:ext>
            </a:extLst>
          </p:cNvPr>
          <p:cNvSpPr txBox="1"/>
          <p:nvPr/>
        </p:nvSpPr>
        <p:spPr>
          <a:xfrm>
            <a:off x="601761" y="3092521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indent="0">
              <a:spcBef>
                <a:spcPts val="200"/>
              </a:spcBef>
              <a:spcAft>
                <a:spcPts val="600"/>
              </a:spcAft>
              <a:buClr>
                <a:srgbClr val="159FE8"/>
              </a:buClr>
              <a:buFont typeface="Calibri" pitchFamily="34" charset="0"/>
              <a:buNone/>
            </a:pPr>
            <a:endParaRPr lang="en-US" sz="1900" b="1">
              <a:solidFill>
                <a:srgbClr val="777777"/>
              </a:solidFill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B9A12DD-1FB0-4419-AAFE-3A6484EF90DE}"/>
                  </a:ext>
                </a:extLst>
              </p:cNvPr>
              <p:cNvSpPr txBox="1"/>
              <p:nvPr/>
            </p:nvSpPr>
            <p:spPr>
              <a:xfrm>
                <a:off x="9717640" y="3499108"/>
                <a:ext cx="914400" cy="914400"/>
              </a:xfrm>
              <a:prstGeom prst="rect">
                <a:avLst/>
              </a:prstGeom>
            </p:spPr>
            <p:txBody>
              <a:bodyPr vert="horz" wrap="none" lIns="0" tIns="0" rIns="0" bIns="0" rtlCol="0" anchor="t" anchorCtr="0">
                <a:noAutofit/>
              </a:bodyPr>
              <a:lstStyle/>
              <a:p>
                <a:pPr marL="0" indent="0">
                  <a:spcBef>
                    <a:spcPts val="200"/>
                  </a:spcBef>
                  <a:spcAft>
                    <a:spcPts val="600"/>
                  </a:spcAft>
                  <a:buClr>
                    <a:srgbClr val="159FE8"/>
                  </a:buClr>
                  <a:buFont typeface="Calibri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9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9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sz="19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p>
                      <m:r>
                        <a:rPr lang="en-US" sz="19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acc>
                        <m:accPr>
                          <m:chr m:val="⃗"/>
                          <m:ctrlPr>
                            <a:rPr lang="en-US" sz="19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sz="19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9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19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  <m:sup>
                              <m:r>
                                <a:rPr lang="en-US" sz="19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bSup>
                        </m:e>
                      </m:acc>
                      <m:r>
                        <a:rPr lang="en-US" sz="19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acc>
                        <m:accPr>
                          <m:chr m:val="⃐"/>
                          <m:ctrlPr>
                            <a:rPr lang="en-US" sz="19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sz="19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9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19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  <m:sup>
                              <m:r>
                                <a:rPr lang="en-US" sz="19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bSup>
                        </m:e>
                      </m:acc>
                      <m:r>
                        <a:rPr lang="en-US" sz="19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900" b="1">
                  <a:solidFill>
                    <a:srgbClr val="777777"/>
                  </a:solidFill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B9A12DD-1FB0-4419-AAFE-3A6484EF9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7640" y="3499108"/>
                <a:ext cx="914400" cy="914400"/>
              </a:xfrm>
              <a:prstGeom prst="rect">
                <a:avLst/>
              </a:prstGeom>
              <a:blipFill>
                <a:blip r:embed="rId7"/>
                <a:stretch>
                  <a:fillRect r="-5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20C3E93-4FDC-4992-8FAD-FBBE1E9D3052}"/>
                  </a:ext>
                </a:extLst>
              </p:cNvPr>
              <p:cNvSpPr txBox="1"/>
              <p:nvPr/>
            </p:nvSpPr>
            <p:spPr>
              <a:xfrm>
                <a:off x="372356" y="2829859"/>
                <a:ext cx="914400" cy="914400"/>
              </a:xfrm>
              <a:prstGeom prst="rect">
                <a:avLst/>
              </a:prstGeom>
            </p:spPr>
            <p:txBody>
              <a:bodyPr vert="horz" wrap="none" lIns="0" tIns="0" rIns="0" bIns="0" rtlCol="0" anchor="t" anchorCtr="0">
                <a:noAutofit/>
              </a:bodyPr>
              <a:lstStyle/>
              <a:p>
                <a:pPr marL="0" indent="0">
                  <a:spcBef>
                    <a:spcPts val="200"/>
                  </a:spcBef>
                  <a:spcAft>
                    <a:spcPts val="600"/>
                  </a:spcAft>
                  <a:buClr>
                    <a:srgbClr val="159FE8"/>
                  </a:buClr>
                  <a:buFont typeface="Calibri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19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19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9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𝐜𝐨𝐬𝐢𝐧𝐞</m:t>
                      </m:r>
                      <m:r>
                        <a:rPr lang="en-US" sz="19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19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9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9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sz="19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  <m:r>
                        <a:rPr lang="en-US" sz="19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9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9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sz="19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p>
                      </m:sSup>
                      <m:r>
                        <a:rPr lang="en-US" sz="19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900" b="1">
                  <a:solidFill>
                    <a:srgbClr val="777777"/>
                  </a:solidFill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20C3E93-4FDC-4992-8FAD-FBBE1E9D3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56" y="2829859"/>
                <a:ext cx="914400" cy="914400"/>
              </a:xfrm>
              <a:prstGeom prst="rect">
                <a:avLst/>
              </a:prstGeom>
              <a:blipFill>
                <a:blip r:embed="rId8"/>
                <a:stretch>
                  <a:fillRect r="-1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4C6DE7-B19C-414A-9016-3E56D0987082}"/>
                  </a:ext>
                </a:extLst>
              </p:cNvPr>
              <p:cNvSpPr txBox="1"/>
              <p:nvPr/>
            </p:nvSpPr>
            <p:spPr>
              <a:xfrm>
                <a:off x="396328" y="2260317"/>
                <a:ext cx="914400" cy="914400"/>
              </a:xfrm>
              <a:prstGeom prst="rect">
                <a:avLst/>
              </a:prstGeom>
            </p:spPr>
            <p:txBody>
              <a:bodyPr vert="horz" wrap="none" lIns="0" tIns="0" rIns="0" bIns="0" rtlCol="0" anchor="t" anchorCtr="0">
                <a:noAutofit/>
              </a:bodyPr>
              <a:lstStyle/>
              <a:p>
                <a:pPr marL="0" indent="0">
                  <a:spcBef>
                    <a:spcPts val="200"/>
                  </a:spcBef>
                  <a:spcAft>
                    <a:spcPts val="600"/>
                  </a:spcAft>
                  <a:buClr>
                    <a:srgbClr val="159FE8"/>
                  </a:buClr>
                  <a:buFont typeface="Calibri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sz="19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19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9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9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9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9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sz="19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  <m:r>
                        <a:rPr lang="en-US" sz="19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19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19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19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900" b="1">
                  <a:solidFill>
                    <a:srgbClr val="777777"/>
                  </a:solidFill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4C6DE7-B19C-414A-9016-3E56D0987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28" y="2260317"/>
                <a:ext cx="914400" cy="914400"/>
              </a:xfrm>
              <a:prstGeom prst="rect">
                <a:avLst/>
              </a:prstGeom>
              <a:blipFill>
                <a:blip r:embed="rId9"/>
                <a:stretch>
                  <a:fillRect r="-4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651FF39-DE9A-4F8B-BF4A-4978CEE06430}"/>
                  </a:ext>
                </a:extLst>
              </p:cNvPr>
              <p:cNvSpPr txBox="1"/>
              <p:nvPr/>
            </p:nvSpPr>
            <p:spPr>
              <a:xfrm>
                <a:off x="372356" y="3127902"/>
                <a:ext cx="914400" cy="409262"/>
              </a:xfrm>
              <a:prstGeom prst="rect">
                <a:avLst/>
              </a:prstGeom>
            </p:spPr>
            <p:txBody>
              <a:bodyPr vert="horz" wrap="none" lIns="0" tIns="0" rIns="0" bIns="0" rtlCol="0" anchor="t" anchorCtr="0">
                <a:noAutofit/>
              </a:bodyPr>
              <a:lstStyle/>
              <a:p>
                <a:pPr>
                  <a:spcBef>
                    <a:spcPts val="200"/>
                  </a:spcBef>
                  <a:spcAft>
                    <a:spcPts val="600"/>
                  </a:spcAft>
                  <a:buClr>
                    <a:srgbClr val="159FE8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19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19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9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9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9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sz="19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  <m:r>
                        <a:rPr lang="en-US" sz="19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en-US" sz="19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19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1900" b="1">
                  <a:solidFill>
                    <a:srgbClr val="777777"/>
                  </a:solidFill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651FF39-DE9A-4F8B-BF4A-4978CEE06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56" y="3127902"/>
                <a:ext cx="914400" cy="409262"/>
              </a:xfrm>
              <a:prstGeom prst="rect">
                <a:avLst/>
              </a:prstGeom>
              <a:blipFill>
                <a:blip r:embed="rId10"/>
                <a:stretch>
                  <a:fillRect r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648241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B5307-9C59-49EE-8711-20DE4A4B5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>
                <a:latin typeface="Roboto Condensed" panose="02000000000000000000" pitchFamily="2" charset="0"/>
                <a:ea typeface="Roboto Condensed" panose="02000000000000000000" pitchFamily="2" charset="0"/>
              </a:rPr>
              <a:t>Sample</a:t>
            </a:r>
            <a:r>
              <a:rPr lang="en-US" b="1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en-US" b="1">
                <a:latin typeface="Roboto Condensed" panose="02000000000000000000" pitchFamily="2" charset="0"/>
                <a:ea typeface="Roboto Condensed" panose="02000000000000000000" pitchFamily="2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E6E70-56CE-497C-BB17-F24F13365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338" y="1518799"/>
            <a:ext cx="11200549" cy="2138801"/>
          </a:xfrm>
        </p:spPr>
        <p:txBody>
          <a:bodyPr>
            <a:normAutofit fontScale="25000" lnSpcReduction="20000"/>
          </a:bodyPr>
          <a:lstStyle/>
          <a:p>
            <a:r>
              <a:rPr lang="en-US" sz="7200" b="1" dirty="0">
                <a:solidFill>
                  <a:schemeClr val="tx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Baseline model (without fine tuning) results on medical </a:t>
            </a:r>
            <a:r>
              <a:rPr lang="en-US" sz="8000" b="1" dirty="0">
                <a:solidFill>
                  <a:schemeClr val="tx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notes</a:t>
            </a:r>
            <a:r>
              <a:rPr lang="en-US" sz="7200" b="1" dirty="0">
                <a:solidFill>
                  <a:schemeClr val="tx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look good.</a:t>
            </a:r>
          </a:p>
          <a:p>
            <a:endParaRPr lang="en-US" sz="7200" b="1" dirty="0">
              <a:solidFill>
                <a:schemeClr val="tx1">
                  <a:lumMod val="75000"/>
                </a:schemeClr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endParaRPr lang="en-US" sz="9600" dirty="0"/>
          </a:p>
          <a:p>
            <a:endParaRPr lang="en-US" sz="9600" dirty="0"/>
          </a:p>
          <a:p>
            <a:r>
              <a:rPr lang="en-US" sz="7200" b="1" dirty="0">
                <a:solidFill>
                  <a:schemeClr val="tx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Examples of Model output</a:t>
            </a:r>
          </a:p>
          <a:p>
            <a:endParaRPr lang="en-US" sz="7200" b="1" dirty="0">
              <a:solidFill>
                <a:schemeClr val="tx1">
                  <a:lumMod val="75000"/>
                </a:schemeClr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0" indent="0">
              <a:buNone/>
            </a:pPr>
            <a:endParaRPr lang="en-US" sz="5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6400" b="1" dirty="0">
                <a:latin typeface="HELVETICA NEUE LIGHT" panose="02000403000000020004" pitchFamily="2" charset="0"/>
                <a:ea typeface="HELVETICA NEUE LIGHT" panose="02000403000000020004" pitchFamily="2" charset="0"/>
                <a:cs typeface="Times New Roman" panose="02020603050405020304" pitchFamily="18" charset="0"/>
              </a:rPr>
              <a:t>Text:</a:t>
            </a:r>
            <a:r>
              <a:rPr lang="en-US" sz="6400" dirty="0">
                <a:latin typeface="Helvetica Neue Light" panose="02000403000000020004" pitchFamily="2" charset="0"/>
                <a:ea typeface="Helvetica Neue Light" panose="02000403000000020004" pitchFamily="2" charset="0"/>
                <a:cs typeface="Times New Roman" panose="02020603050405020304" pitchFamily="18" charset="0"/>
              </a:rPr>
              <a:t> history of undescended testicle </a:t>
            </a:r>
            <a:r>
              <a:rPr lang="en-US" sz="6400" dirty="0" err="1">
                <a:latin typeface="Helvetica Neue Light" panose="02000403000000020004" pitchFamily="2" charset="0"/>
                <a:ea typeface="Helvetica Neue Light" panose="02000403000000020004" pitchFamily="2" charset="0"/>
                <a:cs typeface="Times New Roman" panose="02020603050405020304" pitchFamily="18" charset="0"/>
              </a:rPr>
              <a:t>osa</a:t>
            </a:r>
            <a:r>
              <a:rPr lang="en-US" sz="6400" dirty="0">
                <a:latin typeface="Helvetica Neue Light" panose="02000403000000020004" pitchFamily="2" charset="0"/>
                <a:ea typeface="Helvetica Neue Light" panose="02000403000000020004" pitchFamily="2" charset="0"/>
                <a:cs typeface="Times New Roman" panose="02020603050405020304" pitchFamily="18" charset="0"/>
              </a:rPr>
              <a:t> on </a:t>
            </a:r>
            <a:r>
              <a:rPr lang="en-US" sz="6400" dirty="0" err="1">
                <a:latin typeface="Helvetica Neue Light" panose="02000403000000020004" pitchFamily="2" charset="0"/>
                <a:ea typeface="Helvetica Neue Light" panose="02000403000000020004" pitchFamily="2" charset="0"/>
                <a:cs typeface="Times New Roman" panose="02020603050405020304" pitchFamily="18" charset="0"/>
              </a:rPr>
              <a:t>cpap</a:t>
            </a:r>
            <a:r>
              <a:rPr lang="en-US" sz="6400" dirty="0">
                <a:latin typeface="Helvetica Neue Light" panose="02000403000000020004" pitchFamily="2" charset="0"/>
                <a:ea typeface="Helvetica Neue Light" panose="02000403000000020004" pitchFamily="2" charset="0"/>
                <a:cs typeface="Times New Roman" panose="02020603050405020304" pitchFamily="18" charset="0"/>
              </a:rPr>
              <a:t> 2008 </a:t>
            </a:r>
            <a:r>
              <a:rPr lang="en-US" sz="6400" dirty="0">
                <a:highlight>
                  <a:srgbClr val="FFFF00"/>
                </a:highlight>
                <a:latin typeface="Helvetica Neue Light" panose="02000403000000020004" pitchFamily="2" charset="0"/>
                <a:ea typeface="Helvetica Neue Light" panose="02000403000000020004" pitchFamily="2" charset="0"/>
                <a:cs typeface="Times New Roman" panose="02020603050405020304" pitchFamily="18" charset="0"/>
              </a:rPr>
              <a:t>ahi</a:t>
            </a:r>
            <a:r>
              <a:rPr lang="en-US" sz="6400" dirty="0">
                <a:latin typeface="Helvetica Neue Light" panose="02000403000000020004" pitchFamily="2" charset="0"/>
                <a:ea typeface="Helvetica Neue Light" panose="02000403000000020004" pitchFamily="2" charset="0"/>
                <a:cs typeface="Times New Roman" panose="02020603050405020304" pitchFamily="18" charset="0"/>
              </a:rPr>
              <a:t> </a:t>
            </a:r>
            <a:r>
              <a:rPr lang="en-US" sz="6400" dirty="0">
                <a:highlight>
                  <a:srgbClr val="00FFFF"/>
                </a:highlight>
                <a:latin typeface="Helvetica Neue Light" panose="02000403000000020004" pitchFamily="2" charset="0"/>
                <a:ea typeface="Helvetica Neue Light" panose="02000403000000020004" pitchFamily="2" charset="0"/>
                <a:cs typeface="Times New Roman" panose="02020603050405020304" pitchFamily="18" charset="0"/>
              </a:rPr>
              <a:t>56. 8 </a:t>
            </a:r>
            <a:r>
              <a:rPr lang="en-US" sz="6400" dirty="0">
                <a:latin typeface="Helvetica Neue Light" panose="02000403000000020004" pitchFamily="2" charset="0"/>
                <a:ea typeface="Helvetica Neue Light" panose="02000403000000020004" pitchFamily="2" charset="0"/>
                <a:cs typeface="Times New Roman" panose="02020603050405020304" pitchFamily="18" charset="0"/>
              </a:rPr>
              <a:t>on home study in 2013, on </a:t>
            </a:r>
            <a:r>
              <a:rPr lang="en-US" sz="6400" dirty="0" err="1">
                <a:latin typeface="Helvetica Neue Light" panose="02000403000000020004" pitchFamily="2" charset="0"/>
                <a:ea typeface="Helvetica Neue Light" panose="02000403000000020004" pitchFamily="2" charset="0"/>
                <a:cs typeface="Times New Roman" panose="02020603050405020304" pitchFamily="18" charset="0"/>
              </a:rPr>
              <a:t>autocpap</a:t>
            </a:r>
            <a:r>
              <a:rPr lang="en-US" sz="6400" dirty="0">
                <a:latin typeface="Helvetica Neue Light" panose="02000403000000020004" pitchFamily="2" charset="0"/>
                <a:ea typeface="Helvetica Neue Light" panose="02000403000000020004" pitchFamily="2" charset="0"/>
                <a:cs typeface="Times New Roman" panose="02020603050405020304" pitchFamily="18" charset="0"/>
              </a:rPr>
              <a:t> 10 - 14 pure hypercholesterolemia has been taking </a:t>
            </a:r>
            <a:r>
              <a:rPr lang="en-US" sz="6400" dirty="0" err="1">
                <a:latin typeface="Helvetica Neue Light" panose="02000403000000020004" pitchFamily="2" charset="0"/>
                <a:ea typeface="Helvetica Neue Light" panose="02000403000000020004" pitchFamily="2" charset="0"/>
                <a:cs typeface="Times New Roman" panose="02020603050405020304" pitchFamily="18" charset="0"/>
              </a:rPr>
              <a:t>lipitor</a:t>
            </a:r>
            <a:r>
              <a:rPr lang="en-US" sz="6400" dirty="0">
                <a:latin typeface="Helvetica Neue Light" panose="02000403000000020004" pitchFamily="2" charset="0"/>
                <a:ea typeface="Helvetica Neue Light" panose="02000403000000020004" pitchFamily="2" charset="0"/>
                <a:cs typeface="Times New Roman" panose="02020603050405020304" pitchFamily="18" charset="0"/>
              </a:rPr>
              <a:t> every other day.</a:t>
            </a:r>
          </a:p>
          <a:p>
            <a:pPr marL="0" indent="0">
              <a:buNone/>
            </a:pPr>
            <a:r>
              <a:rPr lang="en-US" altLang="zh-CN" sz="6400" b="1" dirty="0">
                <a:latin typeface="HELVETICA NEUE LIGHT" panose="02000403000000020004" pitchFamily="2" charset="0"/>
                <a:ea typeface="HELVETICA NEUE LIGHT" panose="02000403000000020004" pitchFamily="2" charset="0"/>
                <a:cs typeface="Times New Roman" panose="02020603050405020304" pitchFamily="18" charset="0"/>
              </a:rPr>
              <a:t>Key</a:t>
            </a:r>
            <a:r>
              <a:rPr lang="en-US" altLang="zh-CN" sz="6400" b="1" dirty="0">
                <a:latin typeface="Helvetica Neue Light" panose="02000403000000020004" pitchFamily="2" charset="0"/>
                <a:ea typeface="HELVETICA NEUE LIGHT" panose="02000403000000020004" pitchFamily="2" charset="0"/>
                <a:cs typeface="Times New Roman" panose="02020603050405020304" pitchFamily="18" charset="0"/>
              </a:rPr>
              <a:t>: </a:t>
            </a:r>
            <a:r>
              <a:rPr lang="en-US" altLang="zh-CN" sz="6400" dirty="0">
                <a:latin typeface="Helvetica Neue Light" panose="02000403000000020004" pitchFamily="2" charset="0"/>
                <a:ea typeface="Helvetica Neue Light" panose="02000403000000020004" pitchFamily="2" charset="0"/>
                <a:cs typeface="Times New Roman" panose="02020603050405020304" pitchFamily="18" charset="0"/>
              </a:rPr>
              <a:t>AHI</a:t>
            </a:r>
            <a:endParaRPr lang="en-US" sz="6400" dirty="0">
              <a:latin typeface="Helvetica Neue Light" panose="02000403000000020004" pitchFamily="2" charset="0"/>
              <a:ea typeface="Helvetica Neue Light" panose="02000403000000020004" pitchFamily="2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6400" b="1" dirty="0">
                <a:latin typeface="HELVETICA NEUE LIGHT" panose="02000403000000020004" pitchFamily="2" charset="0"/>
                <a:ea typeface="HELVETICA NEUE LIGHT" panose="02000403000000020004" pitchFamily="2" charset="0"/>
                <a:cs typeface="Times New Roman" panose="02020603050405020304" pitchFamily="18" charset="0"/>
              </a:rPr>
              <a:t>Output: </a:t>
            </a:r>
            <a:r>
              <a:rPr lang="en-US" sz="6400" dirty="0">
                <a:latin typeface="Helvetica Neue Light" panose="02000403000000020004" pitchFamily="2" charset="0"/>
                <a:ea typeface="Helvetica Neue Light" panose="02000403000000020004" pitchFamily="2" charset="0"/>
                <a:cs typeface="Times New Roman" panose="02020603050405020304" pitchFamily="18" charset="0"/>
              </a:rPr>
              <a:t>56.8</a:t>
            </a:r>
          </a:p>
          <a:p>
            <a:pPr marL="0" indent="0">
              <a:buNone/>
            </a:pPr>
            <a:endParaRPr lang="en-US" sz="6400" dirty="0">
              <a:latin typeface="Helvetica Neue Light" panose="02000403000000020004" pitchFamily="2" charset="0"/>
              <a:ea typeface="Helvetica Neue Light" panose="02000403000000020004" pitchFamily="2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6400" b="1" dirty="0">
                <a:latin typeface="HELVETICA NEUE LIGHT" panose="02000403000000020004" pitchFamily="2" charset="0"/>
                <a:ea typeface="HELVETICA NEUE LIGHT" panose="02000403000000020004" pitchFamily="2" charset="0"/>
                <a:cs typeface="Times New Roman" panose="02020603050405020304" pitchFamily="18" charset="0"/>
              </a:rPr>
              <a:t>Text: </a:t>
            </a:r>
            <a:r>
              <a:rPr lang="en-US" sz="6400" dirty="0">
                <a:latin typeface="Helvetica Neue Light" panose="02000403000000020004" pitchFamily="2" charset="0"/>
                <a:ea typeface="Helvetica Neue Light" panose="02000403000000020004" pitchFamily="2" charset="0"/>
                <a:cs typeface="Times New Roman" panose="02020603050405020304" pitchFamily="18" charset="0"/>
              </a:rPr>
              <a:t>medical interpretation : percent days 4 hours use = 67 % average </a:t>
            </a:r>
            <a:r>
              <a:rPr lang="en-US" sz="6400" dirty="0">
                <a:highlight>
                  <a:srgbClr val="FFFF00"/>
                </a:highlight>
                <a:latin typeface="Helvetica Neue Light" panose="02000403000000020004" pitchFamily="2" charset="0"/>
                <a:ea typeface="Helvetica Neue Light" panose="02000403000000020004" pitchFamily="2" charset="0"/>
                <a:cs typeface="Times New Roman" panose="02020603050405020304" pitchFamily="18" charset="0"/>
              </a:rPr>
              <a:t>ahi</a:t>
            </a:r>
            <a:r>
              <a:rPr lang="en-US" sz="6400" dirty="0">
                <a:latin typeface="Helvetica Neue Light" panose="02000403000000020004" pitchFamily="2" charset="0"/>
                <a:ea typeface="Helvetica Neue Light" panose="02000403000000020004" pitchFamily="2" charset="0"/>
                <a:cs typeface="Times New Roman" panose="02020603050405020304" pitchFamily="18" charset="0"/>
              </a:rPr>
              <a:t> = </a:t>
            </a:r>
            <a:r>
              <a:rPr lang="en-US" sz="6400" dirty="0">
                <a:highlight>
                  <a:srgbClr val="00FFFF"/>
                </a:highlight>
                <a:latin typeface="Helvetica Neue Light" panose="02000403000000020004" pitchFamily="2" charset="0"/>
                <a:ea typeface="Helvetica Neue Light" panose="02000403000000020004" pitchFamily="2" charset="0"/>
                <a:cs typeface="Times New Roman" panose="02020603050405020304" pitchFamily="18" charset="0"/>
              </a:rPr>
              <a:t>0. 2 / </a:t>
            </a:r>
            <a:r>
              <a:rPr lang="en-US" sz="6400" dirty="0" err="1">
                <a:highlight>
                  <a:srgbClr val="00FFFF"/>
                </a:highlight>
                <a:latin typeface="Helvetica Neue Light" panose="02000403000000020004" pitchFamily="2" charset="0"/>
                <a:ea typeface="Helvetica Neue Light" panose="02000403000000020004" pitchFamily="2" charset="0"/>
                <a:cs typeface="Times New Roman" panose="02020603050405020304" pitchFamily="18" charset="0"/>
              </a:rPr>
              <a:t>hr</a:t>
            </a:r>
            <a:r>
              <a:rPr lang="en-US" sz="6400" dirty="0">
                <a:latin typeface="Helvetica Neue Light" panose="02000403000000020004" pitchFamily="2" charset="0"/>
                <a:ea typeface="Helvetica Neue Light" panose="02000403000000020004" pitchFamily="2" charset="0"/>
                <a:cs typeface="Times New Roman" panose="02020603050405020304" pitchFamily="18" charset="0"/>
              </a:rPr>
              <a:t> large leak rare current setting : 7 - 9 cm h20</a:t>
            </a:r>
          </a:p>
          <a:p>
            <a:pPr marL="0" indent="0">
              <a:buNone/>
            </a:pPr>
            <a:r>
              <a:rPr lang="en-US" altLang="zh-CN" sz="6400" b="1" dirty="0">
                <a:latin typeface="HELVETICA NEUE LIGHT" panose="02000403000000020004" pitchFamily="2" charset="0"/>
                <a:ea typeface="HELVETICA NEUE LIGHT" panose="02000403000000020004" pitchFamily="2" charset="0"/>
                <a:cs typeface="Times New Roman" panose="02020603050405020304" pitchFamily="18" charset="0"/>
              </a:rPr>
              <a:t>Key</a:t>
            </a:r>
            <a:r>
              <a:rPr lang="en-US" altLang="zh-CN" sz="6400" b="1" dirty="0">
                <a:latin typeface="Helvetica Neue Light" panose="02000403000000020004" pitchFamily="2" charset="0"/>
                <a:ea typeface="HELVETICA NEUE LIGHT" panose="02000403000000020004" pitchFamily="2" charset="0"/>
                <a:cs typeface="Times New Roman" panose="02020603050405020304" pitchFamily="18" charset="0"/>
              </a:rPr>
              <a:t>: </a:t>
            </a:r>
            <a:r>
              <a:rPr lang="en-US" altLang="zh-CN" sz="6400" dirty="0">
                <a:latin typeface="Helvetica Neue Light" panose="02000403000000020004" pitchFamily="2" charset="0"/>
                <a:ea typeface="Helvetica Neue Light" panose="02000403000000020004" pitchFamily="2" charset="0"/>
                <a:cs typeface="Times New Roman" panose="02020603050405020304" pitchFamily="18" charset="0"/>
              </a:rPr>
              <a:t>AHI</a:t>
            </a:r>
            <a:endParaRPr lang="en-US" sz="6400" dirty="0">
              <a:latin typeface="Helvetica Neue Light" panose="02000403000000020004" pitchFamily="2" charset="0"/>
              <a:ea typeface="Helvetica Neue Light" panose="02000403000000020004" pitchFamily="2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6400" b="1" dirty="0">
                <a:latin typeface="HELVETICA NEUE LIGHT" panose="02000403000000020004" pitchFamily="2" charset="0"/>
                <a:ea typeface="HELVETICA NEUE LIGHT" panose="02000403000000020004" pitchFamily="2" charset="0"/>
                <a:cs typeface="Times New Roman" panose="02020603050405020304" pitchFamily="18" charset="0"/>
              </a:rPr>
              <a:t>Output: </a:t>
            </a:r>
            <a:r>
              <a:rPr lang="en-US" sz="6400" dirty="0">
                <a:latin typeface="Helvetica Neue Light" panose="02000403000000020004" pitchFamily="2" charset="0"/>
                <a:ea typeface="Helvetica Neue Light" panose="02000403000000020004" pitchFamily="2" charset="0"/>
                <a:cs typeface="Times New Roman" panose="02020603050405020304" pitchFamily="18" charset="0"/>
              </a:rPr>
              <a:t>0.2 / </a:t>
            </a:r>
            <a:r>
              <a:rPr lang="en-US" sz="6400" dirty="0" err="1">
                <a:latin typeface="Helvetica Neue Light" panose="02000403000000020004" pitchFamily="2" charset="0"/>
                <a:ea typeface="Helvetica Neue Light" panose="02000403000000020004" pitchFamily="2" charset="0"/>
                <a:cs typeface="Times New Roman" panose="02020603050405020304" pitchFamily="18" charset="0"/>
              </a:rPr>
              <a:t>hr</a:t>
            </a:r>
            <a:endParaRPr lang="en-US" sz="6400" dirty="0">
              <a:latin typeface="Helvetica Neue Light" panose="02000403000000020004" pitchFamily="2" charset="0"/>
              <a:ea typeface="Helvetica Neue Light" panose="02000403000000020004" pitchFamily="2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96CEB3-D711-4982-BB01-8C06A5FA14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B460E77-592E-4D93-8350-DC2DD6790D3D}"/>
              </a:ext>
            </a:extLst>
          </p:cNvPr>
          <p:cNvGraphicFramePr>
            <a:graphicFrameLocks noGrp="1"/>
          </p:cNvGraphicFramePr>
          <p:nvPr/>
        </p:nvGraphicFramePr>
        <p:xfrm>
          <a:off x="3645985" y="2130220"/>
          <a:ext cx="4228350" cy="666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450">
                  <a:extLst>
                    <a:ext uri="{9D8B030D-6E8A-4147-A177-3AD203B41FA5}">
                      <a16:colId xmlns:a16="http://schemas.microsoft.com/office/drawing/2014/main" val="3785685235"/>
                    </a:ext>
                  </a:extLst>
                </a:gridCol>
                <a:gridCol w="1409450">
                  <a:extLst>
                    <a:ext uri="{9D8B030D-6E8A-4147-A177-3AD203B41FA5}">
                      <a16:colId xmlns:a16="http://schemas.microsoft.com/office/drawing/2014/main" val="2976731750"/>
                    </a:ext>
                  </a:extLst>
                </a:gridCol>
                <a:gridCol w="1409450">
                  <a:extLst>
                    <a:ext uri="{9D8B030D-6E8A-4147-A177-3AD203B41FA5}">
                      <a16:colId xmlns:a16="http://schemas.microsoft.com/office/drawing/2014/main" val="2321413737"/>
                    </a:ext>
                  </a:extLst>
                </a:gridCol>
              </a:tblGrid>
              <a:tr h="312560">
                <a:tc>
                  <a:txBody>
                    <a:bodyPr/>
                    <a:lstStyle/>
                    <a:p>
                      <a:r>
                        <a:rPr lang="en-US" sz="1600"/>
                        <a:t>Accuracy</a:t>
                      </a:r>
                    </a:p>
                  </a:txBody>
                  <a:tcPr marL="89313" marR="89313" marT="44656" marB="44656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Recall</a:t>
                      </a:r>
                    </a:p>
                  </a:txBody>
                  <a:tcPr marL="89313" marR="89313" marT="44656" marB="44656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F1-Score</a:t>
                      </a:r>
                    </a:p>
                  </a:txBody>
                  <a:tcPr marL="89313" marR="89313" marT="44656" marB="44656"/>
                </a:tc>
                <a:extLst>
                  <a:ext uri="{0D108BD9-81ED-4DB2-BD59-A6C34878D82A}">
                    <a16:rowId xmlns:a16="http://schemas.microsoft.com/office/drawing/2014/main" val="1243210837"/>
                  </a:ext>
                </a:extLst>
              </a:tr>
              <a:tr h="312560">
                <a:tc>
                  <a:txBody>
                    <a:bodyPr/>
                    <a:lstStyle/>
                    <a:p>
                      <a:r>
                        <a:rPr lang="en-US" sz="1600"/>
                        <a:t>0.83</a:t>
                      </a:r>
                    </a:p>
                  </a:txBody>
                  <a:tcPr marL="89313" marR="89313" marT="44656" marB="44656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0.87</a:t>
                      </a:r>
                    </a:p>
                  </a:txBody>
                  <a:tcPr marL="89313" marR="89313" marT="44656" marB="44656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0.85</a:t>
                      </a:r>
                    </a:p>
                  </a:txBody>
                  <a:tcPr marL="89313" marR="89313" marT="44656" marB="44656"/>
                </a:tc>
                <a:extLst>
                  <a:ext uri="{0D108BD9-81ED-4DB2-BD59-A6C34878D82A}">
                    <a16:rowId xmlns:a16="http://schemas.microsoft.com/office/drawing/2014/main" val="377778707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7E38839-AB0A-4975-95B7-62BA5A48766E}"/>
              </a:ext>
            </a:extLst>
          </p:cNvPr>
          <p:cNvSpPr txBox="1"/>
          <p:nvPr/>
        </p:nvSpPr>
        <p:spPr>
          <a:xfrm>
            <a:off x="4265729" y="2413621"/>
            <a:ext cx="893131" cy="893131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spcBef>
                <a:spcPts val="196"/>
              </a:spcBef>
              <a:spcAft>
                <a:spcPts val="586"/>
              </a:spcAft>
              <a:buClr>
                <a:srgbClr val="159FE8"/>
              </a:buClr>
            </a:pPr>
            <a:endParaRPr lang="en-US" sz="1856" b="1">
              <a:solidFill>
                <a:srgbClr val="777777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82AA9A5-915F-E244-BF0C-2AB962D11988}"/>
              </a:ext>
            </a:extLst>
          </p:cNvPr>
          <p:cNvSpPr/>
          <p:nvPr/>
        </p:nvSpPr>
        <p:spPr>
          <a:xfrm>
            <a:off x="335984" y="3657600"/>
            <a:ext cx="11266903" cy="2514600"/>
          </a:xfrm>
          <a:prstGeom prst="roundRect">
            <a:avLst/>
          </a:prstGeom>
          <a:noFill/>
          <a:ln w="12700">
            <a:solidFill>
              <a:srgbClr val="006B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77330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798</Words>
  <Application>Microsoft Office PowerPoint</Application>
  <PresentationFormat>Widescreen</PresentationFormat>
  <Paragraphs>115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Helvetica Light</vt:lpstr>
      <vt:lpstr>Helvetica Neue Light</vt:lpstr>
      <vt:lpstr>Helvetica Neue Light</vt:lpstr>
      <vt:lpstr>Arial</vt:lpstr>
      <vt:lpstr>Calibri</vt:lpstr>
      <vt:lpstr>Calibri Light</vt:lpstr>
      <vt:lpstr>Cambria Math</vt:lpstr>
      <vt:lpstr>Century Gothic</vt:lpstr>
      <vt:lpstr>Roboto Condensed</vt:lpstr>
      <vt:lpstr>Times New Roman</vt:lpstr>
      <vt:lpstr>Office Theme</vt:lpstr>
      <vt:lpstr>Key-Value Extraction</vt:lpstr>
      <vt:lpstr>Example: Extracting Sleep apnea information from EHR</vt:lpstr>
      <vt:lpstr>Problem Description</vt:lpstr>
      <vt:lpstr>Challenges detecting key terms</vt:lpstr>
      <vt:lpstr>Problem Solution</vt:lpstr>
      <vt:lpstr>Model Description[1]</vt:lpstr>
      <vt:lpstr>Model Details</vt:lpstr>
      <vt:lpstr>Sample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Key-Value Extraction</dc:title>
  <dc:creator>Zhang, Yuanxun</dc:creator>
  <cp:lastModifiedBy>Zhang, Yuanxun</cp:lastModifiedBy>
  <cp:revision>2</cp:revision>
  <dcterms:created xsi:type="dcterms:W3CDTF">2021-11-08T16:19:33Z</dcterms:created>
  <dcterms:modified xsi:type="dcterms:W3CDTF">2021-11-08T16:24:36Z</dcterms:modified>
</cp:coreProperties>
</file>