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158" r:id="rId4"/>
    <p:sldId id="1159" r:id="rId5"/>
    <p:sldId id="1053" r:id="rId6"/>
    <p:sldId id="763" r:id="rId7"/>
    <p:sldId id="1094" r:id="rId8"/>
    <p:sldId id="1151" r:id="rId9"/>
    <p:sldId id="1052" r:id="rId10"/>
    <p:sldId id="1069" r:id="rId11"/>
    <p:sldId id="1160" r:id="rId12"/>
    <p:sldId id="1152" r:id="rId13"/>
    <p:sldId id="1153" r:id="rId14"/>
    <p:sldId id="876" r:id="rId15"/>
    <p:sldId id="1096" r:id="rId16"/>
    <p:sldId id="759" r:id="rId17"/>
    <p:sldId id="1054" r:id="rId18"/>
    <p:sldId id="1098" r:id="rId19"/>
    <p:sldId id="1099" r:id="rId20"/>
    <p:sldId id="1100" r:id="rId21"/>
    <p:sldId id="1101" r:id="rId22"/>
    <p:sldId id="1102" r:id="rId23"/>
    <p:sldId id="1056" r:id="rId24"/>
    <p:sldId id="1103" r:id="rId25"/>
    <p:sldId id="1104" r:id="rId26"/>
    <p:sldId id="1106" r:id="rId27"/>
    <p:sldId id="1111" r:id="rId28"/>
    <p:sldId id="1118" r:id="rId29"/>
    <p:sldId id="1125" r:id="rId30"/>
    <p:sldId id="1126" r:id="rId31"/>
    <p:sldId id="1127" r:id="rId32"/>
    <p:sldId id="1128" r:id="rId33"/>
    <p:sldId id="1112" r:id="rId34"/>
    <p:sldId id="1119" r:id="rId35"/>
    <p:sldId id="1129" r:id="rId36"/>
    <p:sldId id="1130" r:id="rId37"/>
    <p:sldId id="1113" r:id="rId38"/>
    <p:sldId id="1120" r:id="rId39"/>
    <p:sldId id="1150" r:id="rId40"/>
    <p:sldId id="1131" r:id="rId41"/>
    <p:sldId id="1132" r:id="rId42"/>
    <p:sldId id="1133" r:id="rId43"/>
    <p:sldId id="1135" r:id="rId44"/>
    <p:sldId id="1114" r:id="rId45"/>
    <p:sldId id="1121" r:id="rId46"/>
    <p:sldId id="1137" r:id="rId47"/>
    <p:sldId id="1138" r:id="rId48"/>
    <p:sldId id="1139" r:id="rId49"/>
    <p:sldId id="1140" r:id="rId50"/>
    <p:sldId id="1115" r:id="rId51"/>
    <p:sldId id="1122" r:id="rId52"/>
    <p:sldId id="1141" r:id="rId53"/>
    <p:sldId id="1142" r:id="rId54"/>
    <p:sldId id="1143" r:id="rId55"/>
    <p:sldId id="1116" r:id="rId56"/>
    <p:sldId id="1123" r:id="rId57"/>
    <p:sldId id="1144" r:id="rId58"/>
    <p:sldId id="1145" r:id="rId59"/>
    <p:sldId id="1154" r:id="rId60"/>
    <p:sldId id="1146" r:id="rId61"/>
    <p:sldId id="1147" r:id="rId62"/>
    <p:sldId id="1117" r:id="rId63"/>
    <p:sldId id="1124" r:id="rId64"/>
    <p:sldId id="1148" r:id="rId65"/>
    <p:sldId id="1149" r:id="rId66"/>
    <p:sldId id="957" r:id="rId67"/>
    <p:sldId id="1155" r:id="rId68"/>
    <p:sldId id="1156" r:id="rId69"/>
    <p:sldId id="958" r:id="rId70"/>
    <p:sldId id="1157"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7285" autoAdjust="0"/>
  </p:normalViewPr>
  <p:slideViewPr>
    <p:cSldViewPr snapToGrid="0" showGuides="1">
      <p:cViewPr varScale="1">
        <p:scale>
          <a:sx n="101" d="100"/>
          <a:sy n="101" d="100"/>
        </p:scale>
        <p:origin x="1560" y="5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IPv4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11.3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a:p>
            <a:pPr marL="0" indent="0">
              <a:lnSpc>
                <a:spcPct val="85000"/>
              </a:lnSpc>
              <a:spcBef>
                <a:spcPct val="30000"/>
              </a:spcBef>
              <a:buNone/>
            </a:pPr>
            <a:r>
              <a:rPr lang="en-US" sz="1600" dirty="0"/>
              <a:t>Topic 11.4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and example of a broadcast domain using people and rooms?</a:t>
            </a:r>
          </a:p>
          <a:p>
            <a:pPr lvl="2">
              <a:lnSpc>
                <a:spcPct val="85000"/>
              </a:lnSpc>
              <a:spcBef>
                <a:spcPct val="30000"/>
              </a:spcBef>
            </a:pPr>
            <a:r>
              <a:rPr lang="en-US" sz="1600" dirty="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a:lnSpc>
                <a:spcPct val="85000"/>
              </a:lnSpc>
              <a:spcBef>
                <a:spcPct val="30000"/>
              </a:spcBef>
              <a:buNone/>
            </a:pPr>
            <a:r>
              <a:rPr lang="en-US" sz="1600" dirty="0"/>
              <a:t>Topic 11.5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subnetting using a pizza? Subnet (i.e., divide) it into appropriate sized slices.</a:t>
            </a:r>
          </a:p>
          <a:p>
            <a:pPr lvl="2">
              <a:lnSpc>
                <a:spcPct val="85000"/>
              </a:lnSpc>
              <a:spcBef>
                <a:spcPct val="30000"/>
              </a:spcBef>
            </a:pPr>
            <a:r>
              <a:rPr lang="en-US" sz="1600" dirty="0"/>
              <a:t>Can you explain how to subnet a /24 network address?</a:t>
            </a:r>
          </a:p>
          <a:p>
            <a:pPr marL="0" indent="0">
              <a:lnSpc>
                <a:spcPct val="85000"/>
              </a:lnSpc>
              <a:spcBef>
                <a:spcPct val="30000"/>
              </a:spcBef>
              <a:buNone/>
            </a:pPr>
            <a:r>
              <a:rPr lang="en-US" sz="1600" dirty="0"/>
              <a:t>Topic 11.6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11.7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explain why subnetting can waste host IP addresses? Using the pizza analogy, highlight how not everyone has the same hunger.  Maybe one person wants two or three slices while another wans half a slice. </a:t>
            </a:r>
          </a:p>
          <a:p>
            <a:pPr lvl="2">
              <a:lnSpc>
                <a:spcPct val="85000"/>
              </a:lnSpc>
              <a:spcBef>
                <a:spcPct val="30000"/>
              </a:spcBef>
            </a:pPr>
            <a:r>
              <a:rPr lang="en-US" sz="1600" dirty="0"/>
              <a:t>Ask how this problem could be solved.</a:t>
            </a:r>
          </a:p>
          <a:p>
            <a:pPr lvl="2">
              <a:lnSpc>
                <a:spcPct val="85000"/>
              </a:lnSpc>
              <a:spcBef>
                <a:spcPct val="30000"/>
              </a:spcBef>
            </a:pPr>
            <a:r>
              <a:rPr lang="en-US" sz="1600" dirty="0"/>
              <a:t>Ask how you this could be applied to subnetting.</a:t>
            </a:r>
          </a:p>
          <a:p>
            <a:pPr marL="0" indent="0">
              <a:lnSpc>
                <a:spcPct val="85000"/>
              </a:lnSpc>
              <a:spcBef>
                <a:spcPct val="30000"/>
              </a:spcBef>
              <a:buNone/>
            </a:pPr>
            <a:r>
              <a:rPr lang="en-US" sz="1600" dirty="0"/>
              <a:t>Topic 11.8</a:t>
            </a:r>
          </a:p>
          <a:p>
            <a:pPr lvl="1">
              <a:lnSpc>
                <a:spcPct val="85000"/>
              </a:lnSpc>
              <a:spcBef>
                <a:spcPct val="30000"/>
              </a:spcBef>
            </a:pPr>
            <a:r>
              <a:rPr lang="en-US" sz="1600" dirty="0"/>
              <a:t>Ask the students or have a class discussion</a:t>
            </a:r>
          </a:p>
          <a:p>
            <a:pPr lvl="2">
              <a:lnSpc>
                <a:spcPct val="85000"/>
              </a:lnSpc>
              <a:spcBef>
                <a:spcPct val="30000"/>
              </a:spcBef>
            </a:pPr>
            <a:r>
              <a:rPr lang="en-CA" sz="1600" dirty="0"/>
              <a:t>Can you provide an example of VLSM using slices of pizza? Appropriate sized slices are cut based on need.</a:t>
            </a:r>
          </a:p>
          <a:p>
            <a:pPr lvl="2">
              <a:lnSpc>
                <a:spcPct val="85000"/>
              </a:lnSpc>
              <a:spcBef>
                <a:spcPct val="30000"/>
              </a:spcBef>
            </a:pPr>
            <a:r>
              <a:rPr lang="en-CA" sz="1600" dirty="0"/>
              <a:t>Can you explain how VLSM could be applied to </a:t>
            </a:r>
            <a:r>
              <a:rPr lang="en-CA" sz="1600" dirty="0" err="1"/>
              <a:t>subnetting</a:t>
            </a:r>
            <a:r>
              <a:rPr lang="en-CA" sz="1600" dirty="0"/>
              <a:t>?</a:t>
            </a:r>
            <a:endParaRPr lang="en-US" sz="1300" dirty="0"/>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eaLnBrk="1" hangingPunct="1">
              <a:lnSpc>
                <a:spcPct val="85000"/>
              </a:lnSpc>
              <a:spcBef>
                <a:spcPct val="30000"/>
              </a:spcBef>
              <a:buNone/>
            </a:pPr>
            <a:r>
              <a:rPr lang="en-US" sz="1600" dirty="0"/>
              <a:t>Topic 11.9</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multi-site topology, can you design a scalable addressing scheme?</a:t>
            </a:r>
          </a:p>
          <a:p>
            <a:pPr lvl="2">
              <a:lnSpc>
                <a:spcPct val="85000"/>
              </a:lnSpc>
              <a:spcBef>
                <a:spcPct val="30000"/>
              </a:spcBef>
            </a:pPr>
            <a:r>
              <a:rPr lang="en-US" sz="1600" dirty="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14</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Network, Host and Broadcast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49020341"/>
                  </a:ext>
                </a:extLst>
              </a:tr>
              <a:tr h="350784">
                <a:tc>
                  <a:txBody>
                    <a:bodyPr/>
                    <a:lstStyle/>
                    <a:p>
                      <a:pPr algn="ctr"/>
                      <a:r>
                        <a:rPr lang="en-US" sz="1100" dirty="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39395"/>
                  </a:ext>
                </a:extLst>
              </a:tr>
              <a:tr h="350784">
                <a:tc>
                  <a:txBody>
                    <a:bodyPr/>
                    <a:lstStyle/>
                    <a:p>
                      <a:pPr algn="ctr"/>
                      <a:r>
                        <a:rPr lang="en-US" sz="1100" dirty="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Address Structure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Pass or Block IPv4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Public or Private IPv4 Address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29209024"/>
                  </a:ext>
                </a:extLst>
              </a:tr>
              <a:tr h="350784">
                <a:tc>
                  <a:txBody>
                    <a:bodyPr/>
                    <a:lstStyle/>
                    <a:p>
                      <a:pPr algn="ctr"/>
                      <a:r>
                        <a:rPr lang="en-US" sz="1100" kern="1200" dirty="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Subnet with the Magic Number</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a:r>
                        <a:rPr lang="en-US" sz="1100" kern="1200" dirty="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a:r>
                        <a:rPr lang="en-US" sz="1100" kern="1200" dirty="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r>
                        <a:rPr lang="en-US" sz="1100" kern="1200" dirty="0">
                          <a:solidFill>
                            <a:schemeClr val="dk1"/>
                          </a:solidFill>
                          <a:latin typeface="+mn-lt"/>
                          <a:ea typeface="+mn-ea"/>
                          <a:cs typeface="+mn-cs"/>
                        </a:rPr>
                        <a:t>Subnet Across Multiple Octets</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a:r>
                        <a:rPr lang="en-US" sz="1100" kern="1200" dirty="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r>
                        <a:rPr lang="en-US" sz="1100" kern="1200" dirty="0">
                          <a:solidFill>
                            <a:schemeClr val="dk1"/>
                          </a:solidFill>
                          <a:latin typeface="+mn-lt"/>
                          <a:ea typeface="+mn-ea"/>
                          <a:cs typeface="+mn-cs"/>
                        </a:rPr>
                        <a:t>Calculate the Subnet Mask</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a:r>
                        <a:rPr lang="en-US" sz="1100" kern="1200" dirty="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kern="1200" dirty="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Determine the Number of Bits to Borrow</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kern="1200" dirty="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kern="1200" dirty="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a:r>
                        <a:rPr lang="en-US" sz="1100" kern="1200" dirty="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kern="1200" dirty="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VLSM Design and Implementation Practice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11,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a router identify the network and host portions of an IP address?</a:t>
            </a:r>
          </a:p>
          <a:p>
            <a:pPr lvl="2">
              <a:lnSpc>
                <a:spcPct val="85000"/>
              </a:lnSpc>
              <a:spcBef>
                <a:spcPct val="30000"/>
              </a:spcBef>
            </a:pPr>
            <a:r>
              <a:rPr lang="en-US" sz="1600" dirty="0"/>
              <a:t>Can you explain how the IPv4 subnet mask and the IPv6 prefix length are used to identify the network and host portions using the ANDing process.</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10443</TotalTime>
  <Words>6005</Words>
  <Application>Microsoft Office PowerPoint</Application>
  <PresentationFormat>화면 슬라이드 쇼(16:9)</PresentationFormat>
  <Paragraphs>1044</Paragraphs>
  <Slides>72</Slides>
  <Notes>70</Notes>
  <HiddenSlides>13</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72</vt:i4>
      </vt:variant>
    </vt:vector>
  </HeadingPairs>
  <TitlesOfParts>
    <vt:vector size="78" baseType="lpstr">
      <vt:lpstr>CiscoSans ExtraLight</vt:lpstr>
      <vt:lpstr>Arial</vt:lpstr>
      <vt:lpstr>Calibri</vt:lpstr>
      <vt:lpstr>Courier New</vt:lpstr>
      <vt:lpstr>Wingdings</vt:lpstr>
      <vt:lpstr>Default Theme</vt:lpstr>
      <vt:lpstr>Module 11: IPv4 Addressing</vt:lpstr>
      <vt:lpstr>Instructor Materials – Module 11 Planning Guide</vt:lpstr>
      <vt:lpstr>What to Expect in this Module</vt:lpstr>
      <vt:lpstr>What to Expect in this Module (Cont.)</vt:lpstr>
      <vt:lpstr>Check Your Understanding</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이 진영</cp:lastModifiedBy>
  <cp:revision>295</cp:revision>
  <dcterms:created xsi:type="dcterms:W3CDTF">2019-10-18T06:21:22Z</dcterms:created>
  <dcterms:modified xsi:type="dcterms:W3CDTF">2021-11-06T06:18:47Z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