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33"/>
  </p:notesMasterIdLst>
  <p:handoutMasterIdLst>
    <p:handoutMasterId r:id="rId34"/>
  </p:handoutMasterIdLst>
  <p:sldIdLst>
    <p:sldId id="256" r:id="rId2"/>
    <p:sldId id="298" r:id="rId3"/>
    <p:sldId id="263" r:id="rId4"/>
    <p:sldId id="264" r:id="rId5"/>
    <p:sldId id="302" r:id="rId6"/>
    <p:sldId id="303" r:id="rId7"/>
    <p:sldId id="265" r:id="rId8"/>
    <p:sldId id="261" r:id="rId9"/>
    <p:sldId id="271" r:id="rId10"/>
    <p:sldId id="285" r:id="rId11"/>
    <p:sldId id="272" r:id="rId12"/>
    <p:sldId id="300" r:id="rId13"/>
    <p:sldId id="301" r:id="rId14"/>
    <p:sldId id="279" r:id="rId15"/>
    <p:sldId id="262" r:id="rId16"/>
    <p:sldId id="274" r:id="rId17"/>
    <p:sldId id="275" r:id="rId18"/>
    <p:sldId id="276" r:id="rId19"/>
    <p:sldId id="284" r:id="rId20"/>
    <p:sldId id="289" r:id="rId21"/>
    <p:sldId id="291" r:id="rId22"/>
    <p:sldId id="296" r:id="rId23"/>
    <p:sldId id="293" r:id="rId24"/>
    <p:sldId id="294" r:id="rId25"/>
    <p:sldId id="295" r:id="rId26"/>
    <p:sldId id="297" r:id="rId27"/>
    <p:sldId id="299" r:id="rId28"/>
    <p:sldId id="283" r:id="rId29"/>
    <p:sldId id="282" r:id="rId30"/>
    <p:sldId id="281" r:id="rId31"/>
    <p:sldId id="286" r:id="rId32"/>
  </p:sldIdLst>
  <p:sldSz cx="9144000" cy="6858000" type="screen4x3"/>
  <p:notesSz cx="6708775" cy="9836150"/>
  <p:defaultTextStyle>
    <a:defPPr>
      <a:defRPr lang="de-DE"/>
    </a:defPPr>
    <a:lvl1pPr algn="r" rtl="0" eaLnBrk="0" fontAlgn="base" hangingPunct="0">
      <a:spcBef>
        <a:spcPct val="0"/>
      </a:spcBef>
      <a:spcAft>
        <a:spcPct val="0"/>
      </a:spcAft>
      <a:defRPr kern="1200">
        <a:solidFill>
          <a:schemeClr val="tx1"/>
        </a:solidFill>
        <a:latin typeface="Helvetica Neue" charset="0"/>
        <a:ea typeface="+mn-ea"/>
        <a:cs typeface="+mn-cs"/>
      </a:defRPr>
    </a:lvl1pPr>
    <a:lvl2pPr marL="457200" algn="r" rtl="0" eaLnBrk="0" fontAlgn="base" hangingPunct="0">
      <a:spcBef>
        <a:spcPct val="0"/>
      </a:spcBef>
      <a:spcAft>
        <a:spcPct val="0"/>
      </a:spcAft>
      <a:defRPr kern="1200">
        <a:solidFill>
          <a:schemeClr val="tx1"/>
        </a:solidFill>
        <a:latin typeface="Helvetica Neue" charset="0"/>
        <a:ea typeface="+mn-ea"/>
        <a:cs typeface="+mn-cs"/>
      </a:defRPr>
    </a:lvl2pPr>
    <a:lvl3pPr marL="914400" algn="r" rtl="0" eaLnBrk="0" fontAlgn="base" hangingPunct="0">
      <a:spcBef>
        <a:spcPct val="0"/>
      </a:spcBef>
      <a:spcAft>
        <a:spcPct val="0"/>
      </a:spcAft>
      <a:defRPr kern="1200">
        <a:solidFill>
          <a:schemeClr val="tx1"/>
        </a:solidFill>
        <a:latin typeface="Helvetica Neue" charset="0"/>
        <a:ea typeface="+mn-ea"/>
        <a:cs typeface="+mn-cs"/>
      </a:defRPr>
    </a:lvl3pPr>
    <a:lvl4pPr marL="1371600" algn="r" rtl="0" eaLnBrk="0" fontAlgn="base" hangingPunct="0">
      <a:spcBef>
        <a:spcPct val="0"/>
      </a:spcBef>
      <a:spcAft>
        <a:spcPct val="0"/>
      </a:spcAft>
      <a:defRPr kern="1200">
        <a:solidFill>
          <a:schemeClr val="tx1"/>
        </a:solidFill>
        <a:latin typeface="Helvetica Neue" charset="0"/>
        <a:ea typeface="+mn-ea"/>
        <a:cs typeface="+mn-cs"/>
      </a:defRPr>
    </a:lvl4pPr>
    <a:lvl5pPr marL="1828800" algn="r" rtl="0" eaLnBrk="0" fontAlgn="base" hangingPunct="0">
      <a:spcBef>
        <a:spcPct val="0"/>
      </a:spcBef>
      <a:spcAft>
        <a:spcPct val="0"/>
      </a:spcAft>
      <a:defRPr kern="1200">
        <a:solidFill>
          <a:schemeClr val="tx1"/>
        </a:solidFill>
        <a:latin typeface="Helvetica Neue" charset="0"/>
        <a:ea typeface="+mn-ea"/>
        <a:cs typeface="+mn-cs"/>
      </a:defRPr>
    </a:lvl5pPr>
    <a:lvl6pPr marL="2286000" algn="l" defTabSz="914400" rtl="0" eaLnBrk="1" latinLnBrk="0" hangingPunct="1">
      <a:defRPr kern="1200">
        <a:solidFill>
          <a:schemeClr val="tx1"/>
        </a:solidFill>
        <a:latin typeface="Helvetica Neue" charset="0"/>
        <a:ea typeface="+mn-ea"/>
        <a:cs typeface="+mn-cs"/>
      </a:defRPr>
    </a:lvl6pPr>
    <a:lvl7pPr marL="2743200" algn="l" defTabSz="914400" rtl="0" eaLnBrk="1" latinLnBrk="0" hangingPunct="1">
      <a:defRPr kern="1200">
        <a:solidFill>
          <a:schemeClr val="tx1"/>
        </a:solidFill>
        <a:latin typeface="Helvetica Neue" charset="0"/>
        <a:ea typeface="+mn-ea"/>
        <a:cs typeface="+mn-cs"/>
      </a:defRPr>
    </a:lvl7pPr>
    <a:lvl8pPr marL="3200400" algn="l" defTabSz="914400" rtl="0" eaLnBrk="1" latinLnBrk="0" hangingPunct="1">
      <a:defRPr kern="1200">
        <a:solidFill>
          <a:schemeClr val="tx1"/>
        </a:solidFill>
        <a:latin typeface="Helvetica Neue" charset="0"/>
        <a:ea typeface="+mn-ea"/>
        <a:cs typeface="+mn-cs"/>
      </a:defRPr>
    </a:lvl8pPr>
    <a:lvl9pPr marL="3657600" algn="l" defTabSz="914400" rtl="0" eaLnBrk="1" latinLnBrk="0" hangingPunct="1">
      <a:defRPr kern="1200">
        <a:solidFill>
          <a:schemeClr val="tx1"/>
        </a:solidFill>
        <a:latin typeface="Helvetica Neue"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60">
          <p15:clr>
            <a:srgbClr val="A4A3A4"/>
          </p15:clr>
        </p15:guide>
        <p15:guide id="3" orient="horz" pos="1152">
          <p15:clr>
            <a:srgbClr val="A4A3A4"/>
          </p15:clr>
        </p15:guide>
        <p15:guide id="4" orient="horz" pos="3888">
          <p15:clr>
            <a:srgbClr val="A4A3A4"/>
          </p15:clr>
        </p15:guide>
        <p15:guide id="5" orient="horz" pos="396">
          <p15:clr>
            <a:srgbClr val="A4A3A4"/>
          </p15:clr>
        </p15:guide>
        <p15:guide id="6" orient="horz" pos="4032">
          <p15:clr>
            <a:srgbClr val="A4A3A4"/>
          </p15:clr>
        </p15:guide>
        <p15:guide id="7" orient="horz" pos="4224">
          <p15:clr>
            <a:srgbClr val="A4A3A4"/>
          </p15:clr>
        </p15:guide>
        <p15:guide id="8" pos="320">
          <p15:clr>
            <a:srgbClr val="A4A3A4"/>
          </p15:clr>
        </p15:guide>
        <p15:guide id="9" pos="5440">
          <p15:clr>
            <a:srgbClr val="A4A3A4"/>
          </p15:clr>
        </p15:guide>
        <p15:guide id="10" pos="2880">
          <p15:clr>
            <a:srgbClr val="A4A3A4"/>
          </p15:clr>
        </p15:guide>
      </p15:sldGuideLst>
    </p:ext>
    <p:ext uri="{2D200454-40CA-4A62-9FC3-DE9A4176ACB9}">
      <p15:notesGuideLst xmlns:p15="http://schemas.microsoft.com/office/powerpoint/2012/main">
        <p15:guide id="1" orient="horz" pos="3098">
          <p15:clr>
            <a:srgbClr val="A4A3A4"/>
          </p15:clr>
        </p15:guide>
        <p15:guide id="2" pos="21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AC6B"/>
    <a:srgbClr val="B5CA82"/>
    <a:srgbClr val="41BEFF"/>
    <a:srgbClr val="0099FF"/>
    <a:srgbClr val="CA213F"/>
    <a:srgbClr val="E53418"/>
    <a:srgbClr val="FF8000"/>
    <a:srgbClr val="FF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89185" autoAdjust="0"/>
  </p:normalViewPr>
  <p:slideViewPr>
    <p:cSldViewPr snapToGrid="0">
      <p:cViewPr varScale="1">
        <p:scale>
          <a:sx n="87" d="100"/>
          <a:sy n="87" d="100"/>
        </p:scale>
        <p:origin x="1334" y="48"/>
      </p:cViewPr>
      <p:guideLst>
        <p:guide orient="horz" pos="2160"/>
        <p:guide orient="horz" pos="960"/>
        <p:guide orient="horz" pos="1152"/>
        <p:guide orient="horz" pos="3888"/>
        <p:guide orient="horz" pos="396"/>
        <p:guide orient="horz" pos="4032"/>
        <p:guide orient="horz" pos="4224"/>
        <p:guide pos="320"/>
        <p:guide pos="5440"/>
        <p:guide pos="2880"/>
      </p:guideLst>
    </p:cSldViewPr>
  </p:slideViewPr>
  <p:outlineViewPr>
    <p:cViewPr>
      <p:scale>
        <a:sx n="33" d="100"/>
        <a:sy n="33" d="100"/>
      </p:scale>
      <p:origin x="0" y="-151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2262" y="-120"/>
      </p:cViewPr>
      <p:guideLst>
        <p:guide orient="horz" pos="3098"/>
        <p:guide pos="211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Execution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Datenreihe 1</c:v>
                </c:pt>
              </c:strCache>
            </c:strRef>
          </c:tx>
          <c:spPr>
            <a:solidFill>
              <a:schemeClr val="accent2"/>
            </a:solidFill>
            <a:ln>
              <a:noFill/>
            </a:ln>
            <a:effectLst/>
          </c:spPr>
          <c:invertIfNegative val="0"/>
          <c:cat>
            <c:strRef>
              <c:f>Tabelle1!$A$2:$A$7</c:f>
              <c:strCache>
                <c:ptCount val="6"/>
                <c:pt idx="0">
                  <c:v>Reference card</c:v>
                </c:pt>
                <c:pt idx="1">
                  <c:v>Own implementation</c:v>
                </c:pt>
                <c:pt idx="2">
                  <c:v>OI + Dummy</c:v>
                </c:pt>
                <c:pt idx="3">
                  <c:v>OI + Shuffling</c:v>
                </c:pt>
                <c:pt idx="4">
                  <c:v>OI + Masking</c:v>
                </c:pt>
                <c:pt idx="5">
                  <c:v>OI + All</c:v>
                </c:pt>
              </c:strCache>
            </c:strRef>
          </c:cat>
          <c:val>
            <c:numRef>
              <c:f>Tabelle1!$B$2:$B$7</c:f>
              <c:numCache>
                <c:formatCode>General</c:formatCode>
                <c:ptCount val="6"/>
                <c:pt idx="0">
                  <c:v>4.4000000000000004</c:v>
                </c:pt>
                <c:pt idx="1">
                  <c:v>2.7</c:v>
                </c:pt>
                <c:pt idx="2">
                  <c:v>14.1</c:v>
                </c:pt>
                <c:pt idx="3">
                  <c:v>7.2</c:v>
                </c:pt>
                <c:pt idx="4">
                  <c:v>9.6</c:v>
                </c:pt>
                <c:pt idx="5">
                  <c:v>25</c:v>
                </c:pt>
              </c:numCache>
            </c:numRef>
          </c:val>
          <c:extLst>
            <c:ext xmlns:c16="http://schemas.microsoft.com/office/drawing/2014/chart" uri="{C3380CC4-5D6E-409C-BE32-E72D297353CC}">
              <c16:uniqueId val="{00000000-960E-44DB-85C4-0773B01900B2}"/>
            </c:ext>
          </c:extLst>
        </c:ser>
        <c:dLbls>
          <c:showLegendKey val="0"/>
          <c:showVal val="0"/>
          <c:showCatName val="0"/>
          <c:showSerName val="0"/>
          <c:showPercent val="0"/>
          <c:showBubbleSize val="0"/>
        </c:dLbls>
        <c:gapWidth val="219"/>
        <c:overlap val="-27"/>
        <c:axId val="-2096831392"/>
        <c:axId val="-2073107312"/>
      </c:barChart>
      <c:catAx>
        <c:axId val="-209683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2073107312"/>
        <c:crosses val="autoZero"/>
        <c:auto val="1"/>
        <c:lblAlgn val="ctr"/>
        <c:lblOffset val="100"/>
        <c:noMultiLvlLbl val="0"/>
      </c:catAx>
      <c:valAx>
        <c:axId val="-2073107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de-DE" dirty="0">
                    <a:solidFill>
                      <a:schemeClr val="tx1"/>
                    </a:solidFill>
                  </a:rPr>
                  <a:t>Time in </a:t>
                </a:r>
                <a:r>
                  <a:rPr lang="de-DE" dirty="0" err="1">
                    <a:solidFill>
                      <a:schemeClr val="tx1"/>
                    </a:solidFill>
                  </a:rPr>
                  <a:t>ms</a:t>
                </a:r>
                <a:endParaRPr lang="de-DE" dirty="0">
                  <a:solidFill>
                    <a:schemeClr val="tx1"/>
                  </a:solidFill>
                </a:endParaRPr>
              </a:p>
            </c:rich>
          </c:tx>
          <c:layout>
            <c:manualLayout>
              <c:xMode val="edge"/>
              <c:yMode val="edge"/>
              <c:x val="7.02323113426012E-3"/>
              <c:y val="0.397897247011516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2096831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de-DE"/>
              <a:t>Memory usage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Program</c:v>
                </c:pt>
              </c:strCache>
            </c:strRef>
          </c:tx>
          <c:spPr>
            <a:solidFill>
              <a:schemeClr val="accent1"/>
            </a:solidFill>
            <a:ln>
              <a:noFill/>
            </a:ln>
            <a:effectLst/>
          </c:spPr>
          <c:invertIfNegative val="0"/>
          <c:cat>
            <c:strRef>
              <c:f>Tabelle1!$A$11:$A$18</c:f>
              <c:strCache>
                <c:ptCount val="8"/>
                <c:pt idx="0">
                  <c:v>Own </c:v>
                </c:pt>
                <c:pt idx="1">
                  <c:v>D</c:v>
                </c:pt>
                <c:pt idx="2">
                  <c:v>S</c:v>
                </c:pt>
                <c:pt idx="3">
                  <c:v>M</c:v>
                </c:pt>
                <c:pt idx="4">
                  <c:v>D+S</c:v>
                </c:pt>
                <c:pt idx="5">
                  <c:v>S+M</c:v>
                </c:pt>
                <c:pt idx="6">
                  <c:v>D+M</c:v>
                </c:pt>
                <c:pt idx="7">
                  <c:v>D+S+M</c:v>
                </c:pt>
              </c:strCache>
            </c:strRef>
          </c:cat>
          <c:val>
            <c:numRef>
              <c:f>Tabelle1!$B$11:$B$18</c:f>
              <c:numCache>
                <c:formatCode>General</c:formatCode>
                <c:ptCount val="8"/>
                <c:pt idx="0">
                  <c:v>6.0093750000000004</c:v>
                </c:pt>
                <c:pt idx="1">
                  <c:v>7.7218750000000007</c:v>
                </c:pt>
                <c:pt idx="2">
                  <c:v>7.6312500000000014</c:v>
                </c:pt>
                <c:pt idx="3">
                  <c:v>8.3937500000000007</c:v>
                </c:pt>
                <c:pt idx="4">
                  <c:v>7.7750000000000004</c:v>
                </c:pt>
                <c:pt idx="5">
                  <c:v>9.5187500000000007</c:v>
                </c:pt>
                <c:pt idx="6">
                  <c:v>9.6</c:v>
                </c:pt>
                <c:pt idx="7">
                  <c:v>9.6625000000000032</c:v>
                </c:pt>
              </c:numCache>
            </c:numRef>
          </c:val>
          <c:extLst>
            <c:ext xmlns:c16="http://schemas.microsoft.com/office/drawing/2014/chart" uri="{C3380CC4-5D6E-409C-BE32-E72D297353CC}">
              <c16:uniqueId val="{00000000-AB96-4DD8-B84A-9CE0684A1316}"/>
            </c:ext>
          </c:extLst>
        </c:ser>
        <c:ser>
          <c:idx val="1"/>
          <c:order val="1"/>
          <c:tx>
            <c:strRef>
              <c:f>Tabelle1!$C$1</c:f>
              <c:strCache>
                <c:ptCount val="1"/>
                <c:pt idx="0">
                  <c:v>Data</c:v>
                </c:pt>
              </c:strCache>
            </c:strRef>
          </c:tx>
          <c:spPr>
            <a:solidFill>
              <a:schemeClr val="accent2"/>
            </a:solidFill>
            <a:ln>
              <a:noFill/>
            </a:ln>
            <a:effectLst/>
          </c:spPr>
          <c:invertIfNegative val="0"/>
          <c:cat>
            <c:strRef>
              <c:f>Tabelle1!$A$11:$A$18</c:f>
              <c:strCache>
                <c:ptCount val="8"/>
                <c:pt idx="0">
                  <c:v>Own </c:v>
                </c:pt>
                <c:pt idx="1">
                  <c:v>D</c:v>
                </c:pt>
                <c:pt idx="2">
                  <c:v>S</c:v>
                </c:pt>
                <c:pt idx="3">
                  <c:v>M</c:v>
                </c:pt>
                <c:pt idx="4">
                  <c:v>D+S</c:v>
                </c:pt>
                <c:pt idx="5">
                  <c:v>S+M</c:v>
                </c:pt>
                <c:pt idx="6">
                  <c:v>D+M</c:v>
                </c:pt>
                <c:pt idx="7">
                  <c:v>D+S+M</c:v>
                </c:pt>
              </c:strCache>
            </c:strRef>
          </c:cat>
          <c:val>
            <c:numRef>
              <c:f>Tabelle1!$C$11:$C$18</c:f>
              <c:numCache>
                <c:formatCode>General</c:formatCode>
                <c:ptCount val="8"/>
                <c:pt idx="0">
                  <c:v>50.575000000000003</c:v>
                </c:pt>
                <c:pt idx="1">
                  <c:v>52</c:v>
                </c:pt>
                <c:pt idx="2">
                  <c:v>51</c:v>
                </c:pt>
                <c:pt idx="3">
                  <c:v>61.750000000000007</c:v>
                </c:pt>
                <c:pt idx="4">
                  <c:v>52</c:v>
                </c:pt>
                <c:pt idx="5">
                  <c:v>62.05</c:v>
                </c:pt>
                <c:pt idx="6">
                  <c:v>63.05</c:v>
                </c:pt>
                <c:pt idx="7">
                  <c:v>63.05</c:v>
                </c:pt>
              </c:numCache>
            </c:numRef>
          </c:val>
          <c:extLst>
            <c:ext xmlns:c16="http://schemas.microsoft.com/office/drawing/2014/chart" uri="{C3380CC4-5D6E-409C-BE32-E72D297353CC}">
              <c16:uniqueId val="{00000001-AB96-4DD8-B84A-9CE0684A1316}"/>
            </c:ext>
          </c:extLst>
        </c:ser>
        <c:dLbls>
          <c:showLegendKey val="0"/>
          <c:showVal val="0"/>
          <c:showCatName val="0"/>
          <c:showSerName val="0"/>
          <c:showPercent val="0"/>
          <c:showBubbleSize val="0"/>
        </c:dLbls>
        <c:gapWidth val="219"/>
        <c:overlap val="-27"/>
        <c:axId val="-2072084368"/>
        <c:axId val="-2136161872"/>
      </c:barChart>
      <c:catAx>
        <c:axId val="-207208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2136161872"/>
        <c:crosses val="autoZero"/>
        <c:auto val="1"/>
        <c:lblAlgn val="ctr"/>
        <c:lblOffset val="100"/>
        <c:noMultiLvlLbl val="0"/>
      </c:catAx>
      <c:valAx>
        <c:axId val="-2136161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de-DE"/>
                  <a:t>Memory usage in %</a:t>
                </a:r>
              </a:p>
            </c:rich>
          </c:tx>
          <c:layout>
            <c:manualLayout>
              <c:xMode val="edge"/>
              <c:yMode val="edge"/>
              <c:x val="4.5160447602857401E-3"/>
              <c:y val="0.29449027159468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2072084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showDLblsOverMax val="0"/>
  </c:chart>
  <c:spPr>
    <a:noFill/>
    <a:ln>
      <a:noFill/>
    </a:ln>
    <a:effectLst/>
  </c:spPr>
  <c:txPr>
    <a:bodyPr/>
    <a:lstStyle/>
    <a:p>
      <a:pPr>
        <a:defRPr>
          <a:solidFill>
            <a:schemeClr val="tx1"/>
          </a:solidFill>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496888" y="182563"/>
            <a:ext cx="3305175"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UM Neue Helvetica 55 Regular" pitchFamily="34" charset="0"/>
              </a:defRPr>
            </a:lvl1pPr>
          </a:lstStyle>
          <a:p>
            <a:endParaRPr lang="de-DE"/>
          </a:p>
        </p:txBody>
      </p:sp>
      <p:sp>
        <p:nvSpPr>
          <p:cNvPr id="14339" name="Rectangle 3"/>
          <p:cNvSpPr>
            <a:spLocks noGrp="1" noChangeArrowheads="1"/>
          </p:cNvSpPr>
          <p:nvPr>
            <p:ph type="dt" sz="quarter" idx="1"/>
          </p:nvPr>
        </p:nvSpPr>
        <p:spPr bwMode="auto">
          <a:xfrm>
            <a:off x="4100513" y="182563"/>
            <a:ext cx="2085975"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UM Neue Helvetica 55 Regular" pitchFamily="34" charset="0"/>
              </a:defRPr>
            </a:lvl1pPr>
          </a:lstStyle>
          <a:p>
            <a:endParaRPr lang="de-DE"/>
          </a:p>
        </p:txBody>
      </p:sp>
      <p:sp>
        <p:nvSpPr>
          <p:cNvPr id="14340" name="Rectangle 4"/>
          <p:cNvSpPr>
            <a:spLocks noGrp="1" noChangeArrowheads="1"/>
          </p:cNvSpPr>
          <p:nvPr>
            <p:ph type="ftr" sz="quarter" idx="2"/>
          </p:nvPr>
        </p:nvSpPr>
        <p:spPr bwMode="auto">
          <a:xfrm>
            <a:off x="0" y="9344025"/>
            <a:ext cx="290671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UM Neue Helvetica 55 Regular" pitchFamily="34" charset="0"/>
              </a:defRPr>
            </a:lvl1pPr>
          </a:lstStyle>
          <a:p>
            <a:endParaRPr lang="de-DE"/>
          </a:p>
        </p:txBody>
      </p:sp>
      <p:sp>
        <p:nvSpPr>
          <p:cNvPr id="14341" name="Rectangle 5"/>
          <p:cNvSpPr>
            <a:spLocks noGrp="1" noChangeArrowheads="1"/>
          </p:cNvSpPr>
          <p:nvPr>
            <p:ph type="sldNum" sz="quarter" idx="3"/>
          </p:nvPr>
        </p:nvSpPr>
        <p:spPr bwMode="auto">
          <a:xfrm>
            <a:off x="3802063" y="9344025"/>
            <a:ext cx="2906712"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UM Neue Helvetica 55 Regular" pitchFamily="34" charset="0"/>
              </a:defRPr>
            </a:lvl1pPr>
          </a:lstStyle>
          <a:p>
            <a:fld id="{AA8C337C-5126-4C59-BE7E-A5FA1F1ADC6F}" type="slidenum">
              <a:rPr lang="de-DE"/>
              <a:pPr/>
              <a:t>‹Nr.›</a:t>
            </a:fld>
            <a:endParaRPr lang="de-DE"/>
          </a:p>
        </p:txBody>
      </p:sp>
    </p:spTree>
    <p:extLst>
      <p:ext uri="{BB962C8B-B14F-4D97-AF65-F5344CB8AC3E}">
        <p14:creationId xmlns:p14="http://schemas.microsoft.com/office/powerpoint/2010/main" val="1509010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0671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UM Neue Helvetica 55 Regular" pitchFamily="34" charset="0"/>
              </a:defRPr>
            </a:lvl1pPr>
          </a:lstStyle>
          <a:p>
            <a:endParaRPr lang="de-DE"/>
          </a:p>
        </p:txBody>
      </p:sp>
      <p:sp>
        <p:nvSpPr>
          <p:cNvPr id="4099" name="Rectangle 3"/>
          <p:cNvSpPr>
            <a:spLocks noGrp="1" noChangeArrowheads="1"/>
          </p:cNvSpPr>
          <p:nvPr>
            <p:ph type="dt" idx="1"/>
          </p:nvPr>
        </p:nvSpPr>
        <p:spPr bwMode="auto">
          <a:xfrm>
            <a:off x="3802063" y="0"/>
            <a:ext cx="2906712"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UM Neue Helvetica 55 Regular" pitchFamily="34" charset="0"/>
              </a:defRPr>
            </a:lvl1pPr>
          </a:lstStyle>
          <a:p>
            <a:endParaRPr lang="de-DE"/>
          </a:p>
        </p:txBody>
      </p:sp>
      <p:sp>
        <p:nvSpPr>
          <p:cNvPr id="4100" name="Rectangle 4"/>
          <p:cNvSpPr>
            <a:spLocks noGrp="1" noRot="1" noChangeAspect="1" noChangeArrowheads="1" noTextEdit="1"/>
          </p:cNvSpPr>
          <p:nvPr>
            <p:ph type="sldImg" idx="2"/>
          </p:nvPr>
        </p:nvSpPr>
        <p:spPr bwMode="auto">
          <a:xfrm>
            <a:off x="896938" y="738188"/>
            <a:ext cx="4916487" cy="3687762"/>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893763" y="4672013"/>
            <a:ext cx="4921250" cy="4425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9344025"/>
            <a:ext cx="290671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UM Neue Helvetica 55 Regular" pitchFamily="34" charset="0"/>
              </a:defRPr>
            </a:lvl1pPr>
          </a:lstStyle>
          <a:p>
            <a:endParaRPr lang="de-DE"/>
          </a:p>
        </p:txBody>
      </p:sp>
      <p:sp>
        <p:nvSpPr>
          <p:cNvPr id="4103" name="Rectangle 7"/>
          <p:cNvSpPr>
            <a:spLocks noGrp="1" noChangeArrowheads="1"/>
          </p:cNvSpPr>
          <p:nvPr>
            <p:ph type="sldNum" sz="quarter" idx="5"/>
          </p:nvPr>
        </p:nvSpPr>
        <p:spPr bwMode="auto">
          <a:xfrm>
            <a:off x="3802063" y="9344025"/>
            <a:ext cx="2906712"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UM Neue Helvetica 55 Regular" pitchFamily="34" charset="0"/>
              </a:defRPr>
            </a:lvl1pPr>
          </a:lstStyle>
          <a:p>
            <a:fld id="{D7C21FF6-9947-4EA7-A8EC-B7AFD11518DD}" type="slidenum">
              <a:rPr lang="de-DE"/>
              <a:pPr/>
              <a:t>‹Nr.›</a:t>
            </a:fld>
            <a:endParaRPr lang="de-DE"/>
          </a:p>
        </p:txBody>
      </p:sp>
    </p:spTree>
    <p:extLst>
      <p:ext uri="{BB962C8B-B14F-4D97-AF65-F5344CB8AC3E}">
        <p14:creationId xmlns:p14="http://schemas.microsoft.com/office/powerpoint/2010/main" val="35014157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UM Neue Helvetica 55 Regular" pitchFamily="34" charset="0"/>
        <a:ea typeface="+mn-ea"/>
        <a:cs typeface="+mn-cs"/>
      </a:defRPr>
    </a:lvl1pPr>
    <a:lvl2pPr marL="457200" algn="l" rtl="0" fontAlgn="base">
      <a:spcBef>
        <a:spcPct val="30000"/>
      </a:spcBef>
      <a:spcAft>
        <a:spcPct val="0"/>
      </a:spcAft>
      <a:defRPr sz="1200" kern="1200">
        <a:solidFill>
          <a:schemeClr val="tx1"/>
        </a:solidFill>
        <a:latin typeface="TUM Neue Helvetica 55 Regular" pitchFamily="34" charset="0"/>
        <a:ea typeface="+mn-ea"/>
        <a:cs typeface="+mn-cs"/>
      </a:defRPr>
    </a:lvl2pPr>
    <a:lvl3pPr marL="914400" algn="l" rtl="0" fontAlgn="base">
      <a:spcBef>
        <a:spcPct val="30000"/>
      </a:spcBef>
      <a:spcAft>
        <a:spcPct val="0"/>
      </a:spcAft>
      <a:defRPr sz="1200" kern="1200">
        <a:solidFill>
          <a:schemeClr val="tx1"/>
        </a:solidFill>
        <a:latin typeface="TUM Neue Helvetica 55 Regular" pitchFamily="34" charset="0"/>
        <a:ea typeface="+mn-ea"/>
        <a:cs typeface="+mn-cs"/>
      </a:defRPr>
    </a:lvl3pPr>
    <a:lvl4pPr marL="1371600" algn="l" rtl="0" fontAlgn="base">
      <a:spcBef>
        <a:spcPct val="30000"/>
      </a:spcBef>
      <a:spcAft>
        <a:spcPct val="0"/>
      </a:spcAft>
      <a:defRPr sz="1200" kern="1200">
        <a:solidFill>
          <a:schemeClr val="tx1"/>
        </a:solidFill>
        <a:latin typeface="TUM Neue Helvetica 55 Regular" pitchFamily="34" charset="0"/>
        <a:ea typeface="+mn-ea"/>
        <a:cs typeface="+mn-cs"/>
      </a:defRPr>
    </a:lvl4pPr>
    <a:lvl5pPr marL="1828800" algn="l" rtl="0" fontAlgn="base">
      <a:spcBef>
        <a:spcPct val="30000"/>
      </a:spcBef>
      <a:spcAft>
        <a:spcPct val="0"/>
      </a:spcAft>
      <a:defRPr sz="1200" kern="1200">
        <a:solidFill>
          <a:schemeClr val="tx1"/>
        </a:solidFill>
        <a:latin typeface="TUM Neue Helvetica 55 Regular"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21FF6-9947-4EA7-A8EC-B7AFD11518DD}" type="slidenum">
              <a:rPr lang="de-DE" smtClean="0"/>
              <a:pPr/>
              <a:t>1</a:t>
            </a:fld>
            <a:endParaRPr lang="de-DE"/>
          </a:p>
        </p:txBody>
      </p:sp>
    </p:spTree>
    <p:extLst>
      <p:ext uri="{BB962C8B-B14F-4D97-AF65-F5344CB8AC3E}">
        <p14:creationId xmlns:p14="http://schemas.microsoft.com/office/powerpoint/2010/main" val="1536325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30</a:t>
            </a:fld>
            <a:endParaRPr lang="de-DE"/>
          </a:p>
        </p:txBody>
      </p:sp>
    </p:spTree>
    <p:extLst>
      <p:ext uri="{BB962C8B-B14F-4D97-AF65-F5344CB8AC3E}">
        <p14:creationId xmlns:p14="http://schemas.microsoft.com/office/powerpoint/2010/main" val="169980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5</a:t>
            </a:fld>
            <a:endParaRPr lang="de-DE"/>
          </a:p>
        </p:txBody>
      </p:sp>
    </p:spTree>
    <p:extLst>
      <p:ext uri="{BB962C8B-B14F-4D97-AF65-F5344CB8AC3E}">
        <p14:creationId xmlns:p14="http://schemas.microsoft.com/office/powerpoint/2010/main" val="140683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6</a:t>
            </a:fld>
            <a:endParaRPr lang="de-DE"/>
          </a:p>
        </p:txBody>
      </p:sp>
    </p:spTree>
    <p:extLst>
      <p:ext uri="{BB962C8B-B14F-4D97-AF65-F5344CB8AC3E}">
        <p14:creationId xmlns:p14="http://schemas.microsoft.com/office/powerpoint/2010/main" val="9087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8</a:t>
            </a:fld>
            <a:endParaRPr lang="de-DE"/>
          </a:p>
        </p:txBody>
      </p:sp>
    </p:spTree>
    <p:extLst>
      <p:ext uri="{BB962C8B-B14F-4D97-AF65-F5344CB8AC3E}">
        <p14:creationId xmlns:p14="http://schemas.microsoft.com/office/powerpoint/2010/main" val="11650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9</a:t>
            </a:fld>
            <a:endParaRPr lang="de-DE"/>
          </a:p>
        </p:txBody>
      </p:sp>
    </p:spTree>
    <p:extLst>
      <p:ext uri="{BB962C8B-B14F-4D97-AF65-F5344CB8AC3E}">
        <p14:creationId xmlns:p14="http://schemas.microsoft.com/office/powerpoint/2010/main" val="2359948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10</a:t>
            </a:fld>
            <a:endParaRPr lang="de-DE"/>
          </a:p>
        </p:txBody>
      </p:sp>
    </p:spTree>
    <p:extLst>
      <p:ext uri="{BB962C8B-B14F-4D97-AF65-F5344CB8AC3E}">
        <p14:creationId xmlns:p14="http://schemas.microsoft.com/office/powerpoint/2010/main" val="121313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27</a:t>
            </a:fld>
            <a:endParaRPr lang="de-DE"/>
          </a:p>
        </p:txBody>
      </p:sp>
    </p:spTree>
    <p:extLst>
      <p:ext uri="{BB962C8B-B14F-4D97-AF65-F5344CB8AC3E}">
        <p14:creationId xmlns:p14="http://schemas.microsoft.com/office/powerpoint/2010/main" val="195059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28</a:t>
            </a:fld>
            <a:endParaRPr lang="de-DE"/>
          </a:p>
        </p:txBody>
      </p:sp>
    </p:spTree>
    <p:extLst>
      <p:ext uri="{BB962C8B-B14F-4D97-AF65-F5344CB8AC3E}">
        <p14:creationId xmlns:p14="http://schemas.microsoft.com/office/powerpoint/2010/main" val="274728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21FF6-9947-4EA7-A8EC-B7AFD11518DD}" type="slidenum">
              <a:rPr lang="de-DE"/>
              <a:pPr/>
              <a:t>29</a:t>
            </a:fld>
            <a:endParaRPr lang="de-DE"/>
          </a:p>
        </p:txBody>
      </p:sp>
    </p:spTree>
    <p:extLst>
      <p:ext uri="{BB962C8B-B14F-4D97-AF65-F5344CB8AC3E}">
        <p14:creationId xmlns:p14="http://schemas.microsoft.com/office/powerpoint/2010/main" val="3070172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nchor="b"/>
          <a:lstStyle>
            <a:lvl1pPr algn="ctr">
              <a:defRPr sz="2400">
                <a:solidFill>
                  <a:schemeClr val="tx1"/>
                </a:solidFill>
              </a:defRPr>
            </a:lvl1pPr>
          </a:lstStyle>
          <a:p>
            <a:r>
              <a:rPr lang="en-US" altLang="zh-CN"/>
              <a:t>Click to edit Master title style</a:t>
            </a:r>
            <a:endParaRPr lang="de-DE" dirty="0"/>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rmale Folie mit Inhalt">
    <p:spTree>
      <p:nvGrpSpPr>
        <p:cNvPr id="1" name=""/>
        <p:cNvGrpSpPr/>
        <p:nvPr/>
      </p:nvGrpSpPr>
      <p:grpSpPr>
        <a:xfrm>
          <a:off x="0" y="0"/>
          <a:ext cx="0" cy="0"/>
          <a:chOff x="0" y="0"/>
          <a:chExt cx="0" cy="0"/>
        </a:xfrm>
      </p:grpSpPr>
      <p:sp>
        <p:nvSpPr>
          <p:cNvPr id="3" name="Rectangle 17"/>
          <p:cNvSpPr>
            <a:spLocks noGrp="1" noChangeArrowheads="1"/>
          </p:cNvSpPr>
          <p:nvPr>
            <p:ph type="ftr" sz="quarter" idx="3"/>
          </p:nvPr>
        </p:nvSpPr>
        <p:spPr bwMode="auto">
          <a:xfrm>
            <a:off x="507999" y="6400800"/>
            <a:ext cx="5606473"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accent2"/>
                </a:solidFill>
                <a:latin typeface="+mn-lt"/>
              </a:defRPr>
            </a:lvl1pPr>
          </a:lstStyle>
          <a:p>
            <a:r>
              <a:rPr lang="de-DE" dirty="0"/>
              <a:t>Andrea Rascher </a:t>
            </a:r>
            <a:r>
              <a:rPr lang="de-DE" dirty="0" err="1"/>
              <a:t>M.Sc</a:t>
            </a:r>
            <a:r>
              <a:rPr lang="de-DE" dirty="0"/>
              <a:t>.</a:t>
            </a:r>
          </a:p>
        </p:txBody>
      </p:sp>
      <p:sp>
        <p:nvSpPr>
          <p:cNvPr id="4" name="Rectangle 19"/>
          <p:cNvSpPr>
            <a:spLocks noGrp="1" noChangeArrowheads="1"/>
          </p:cNvSpPr>
          <p:nvPr>
            <p:ph type="sldNum" sz="quarter" idx="4"/>
          </p:nvPr>
        </p:nvSpPr>
        <p:spPr bwMode="auto">
          <a:xfrm>
            <a:off x="8805863" y="6670675"/>
            <a:ext cx="338137" cy="18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chemeClr val="accent2"/>
                </a:solidFill>
                <a:latin typeface="+mn-lt"/>
              </a:defRPr>
            </a:lvl1pPr>
          </a:lstStyle>
          <a:p>
            <a:fld id="{1816C99B-6DE8-495C-8A47-6C6207B66D29}" type="slidenum">
              <a:rPr lang="de-DE"/>
              <a:pPr/>
              <a:t>‹Nr.›</a:t>
            </a:fld>
            <a:endParaRPr lang="de-DE" dirty="0"/>
          </a:p>
        </p:txBody>
      </p:sp>
      <p:sp>
        <p:nvSpPr>
          <p:cNvPr id="6" name="Textplatzhalter 5"/>
          <p:cNvSpPr>
            <a:spLocks noGrp="1"/>
          </p:cNvSpPr>
          <p:nvPr>
            <p:ph type="body" sz="quarter" idx="10"/>
          </p:nvPr>
        </p:nvSpPr>
        <p:spPr>
          <a:xfrm>
            <a:off x="471055" y="1219200"/>
            <a:ext cx="8183418" cy="5024582"/>
          </a:xfrm>
          <a:prstGeom prst="rect">
            <a:avLst/>
          </a:prstGeom>
        </p:spPr>
        <p:txBody>
          <a:bodyPr/>
          <a:lstStyle>
            <a:lvl1pPr>
              <a:buNone/>
              <a:defRPr/>
            </a:lvl1pPr>
            <a:lvl2pPr>
              <a:buNone/>
              <a:defRPr/>
            </a:lvl2pPr>
            <a:lvl3pPr>
              <a:buNone/>
              <a:defRPr/>
            </a:lvl3pPr>
            <a:lvl4pPr>
              <a:buNone/>
              <a:defRPr/>
            </a:lvl4pPr>
            <a:lvl5pPr>
              <a:buNone/>
              <a:defRPr/>
            </a:lvl5pPr>
          </a:lstStyle>
          <a:p>
            <a:pPr lvl="0"/>
            <a:r>
              <a:rPr lang="en-US" altLang="zh-CN"/>
              <a:t>Click to edit Master text styles</a:t>
            </a:r>
          </a:p>
        </p:txBody>
      </p:sp>
      <p:sp>
        <p:nvSpPr>
          <p:cNvPr id="2" name="Titel 1"/>
          <p:cNvSpPr>
            <a:spLocks noGrp="1"/>
          </p:cNvSpPr>
          <p:nvPr>
            <p:ph type="title"/>
          </p:nvPr>
        </p:nvSpPr>
        <p:spPr>
          <a:xfrm>
            <a:off x="461818" y="757382"/>
            <a:ext cx="8224982" cy="378691"/>
          </a:xfrm>
          <a:prstGeom prst="rect">
            <a:avLst/>
          </a:prstGeom>
        </p:spPr>
        <p:txBody>
          <a:bodyPr/>
          <a:lstStyle>
            <a:lvl1pPr>
              <a:defRPr/>
            </a:lvl1pPr>
          </a:lstStyle>
          <a:p>
            <a:r>
              <a:rPr lang="en-US" altLang="zh-CN"/>
              <a:t>Click to edit Master title style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4" cstate="print"/>
          <a:srcRect/>
          <a:stretch>
            <a:fillRect/>
          </a:stretch>
        </p:blipFill>
        <p:spPr bwMode="auto">
          <a:xfrm>
            <a:off x="0" y="0"/>
            <a:ext cx="9144000" cy="6859588"/>
          </a:xfrm>
          <a:prstGeom prst="rect">
            <a:avLst/>
          </a:prstGeom>
          <a:noFill/>
          <a:ln w="9525" algn="ctr">
            <a:noFill/>
            <a:miter lim="800000"/>
            <a:headEnd/>
            <a:tailEnd/>
          </a:ln>
          <a:effectLst/>
        </p:spPr>
      </p:pic>
      <p:sp>
        <p:nvSpPr>
          <p:cNvPr id="1032" name="Text Box 8"/>
          <p:cNvSpPr txBox="1">
            <a:spLocks noChangeArrowheads="1"/>
          </p:cNvSpPr>
          <p:nvPr/>
        </p:nvSpPr>
        <p:spPr bwMode="auto">
          <a:xfrm>
            <a:off x="419100" y="450850"/>
            <a:ext cx="2438400" cy="274638"/>
          </a:xfrm>
          <a:prstGeom prst="rect">
            <a:avLst/>
          </a:prstGeom>
          <a:noFill/>
          <a:ln w="9525">
            <a:noFill/>
            <a:miter lim="800000"/>
            <a:headEnd/>
            <a:tailEnd/>
          </a:ln>
          <a:effectLst/>
        </p:spPr>
        <p:txBody>
          <a:bodyPr anchor="b">
            <a:spAutoFit/>
          </a:bodyPr>
          <a:lstStyle/>
          <a:p>
            <a:pPr algn="l">
              <a:spcBef>
                <a:spcPct val="50000"/>
              </a:spcBef>
            </a:pPr>
            <a:r>
              <a:rPr lang="de-DE" sz="1200" dirty="0">
                <a:solidFill>
                  <a:schemeClr val="accent2"/>
                </a:solidFill>
                <a:latin typeface="TUM Neue Helvetica 55 Regular" pitchFamily="34" charset="0"/>
              </a:rPr>
              <a:t>Technische Universität München</a:t>
            </a:r>
          </a:p>
        </p:txBody>
      </p:sp>
    </p:spTree>
  </p:cSld>
  <p:clrMap bg1="lt1" tx1="dk1" bg2="lt2" tx2="dk2" accent1="accent1" accent2="accent2" accent3="accent3" accent4="accent4" accent5="accent5" accent6="accent6" hlink="hlink" folHlink="folHlink"/>
  <p:sldLayoutIdLst>
    <p:sldLayoutId id="2147483651" r:id="rId1"/>
    <p:sldLayoutId id="2147483656" r:id="rId2"/>
  </p:sldLayoutIdLst>
  <p:hf hdr="0" dt="0"/>
  <p:txStyles>
    <p:titleStyle>
      <a:lvl1pPr algn="l" rtl="0" eaLnBrk="1" fontAlgn="base" hangingPunct="1">
        <a:spcBef>
          <a:spcPct val="0"/>
        </a:spcBef>
        <a:spcAft>
          <a:spcPct val="0"/>
        </a:spcAft>
        <a:defRPr>
          <a:solidFill>
            <a:schemeClr val="accent2"/>
          </a:solidFill>
          <a:latin typeface="+mj-lt"/>
          <a:ea typeface="+mj-ea"/>
          <a:cs typeface="+mj-cs"/>
        </a:defRPr>
      </a:lvl1pPr>
      <a:lvl2pPr algn="l" rtl="0" eaLnBrk="1" fontAlgn="base" hangingPunct="1">
        <a:spcBef>
          <a:spcPct val="0"/>
        </a:spcBef>
        <a:spcAft>
          <a:spcPct val="0"/>
        </a:spcAft>
        <a:defRPr>
          <a:solidFill>
            <a:schemeClr val="accent2"/>
          </a:solidFill>
          <a:latin typeface="TUM Neue Helvetica 55 Regular" pitchFamily="34" charset="0"/>
        </a:defRPr>
      </a:lvl2pPr>
      <a:lvl3pPr algn="l" rtl="0" eaLnBrk="1" fontAlgn="base" hangingPunct="1">
        <a:spcBef>
          <a:spcPct val="0"/>
        </a:spcBef>
        <a:spcAft>
          <a:spcPct val="0"/>
        </a:spcAft>
        <a:defRPr>
          <a:solidFill>
            <a:schemeClr val="accent2"/>
          </a:solidFill>
          <a:latin typeface="TUM Neue Helvetica 55 Regular" pitchFamily="34" charset="0"/>
        </a:defRPr>
      </a:lvl3pPr>
      <a:lvl4pPr algn="l" rtl="0" eaLnBrk="1" fontAlgn="base" hangingPunct="1">
        <a:spcBef>
          <a:spcPct val="0"/>
        </a:spcBef>
        <a:spcAft>
          <a:spcPct val="0"/>
        </a:spcAft>
        <a:defRPr>
          <a:solidFill>
            <a:schemeClr val="accent2"/>
          </a:solidFill>
          <a:latin typeface="TUM Neue Helvetica 55 Regular" pitchFamily="34" charset="0"/>
        </a:defRPr>
      </a:lvl4pPr>
      <a:lvl5pPr algn="l" rtl="0" eaLnBrk="1" fontAlgn="base" hangingPunct="1">
        <a:spcBef>
          <a:spcPct val="0"/>
        </a:spcBef>
        <a:spcAft>
          <a:spcPct val="0"/>
        </a:spcAft>
        <a:defRPr>
          <a:solidFill>
            <a:schemeClr val="accent2"/>
          </a:solidFill>
          <a:latin typeface="TUM Neue Helvetica 55 Regular" pitchFamily="34" charset="0"/>
        </a:defRPr>
      </a:lvl5pPr>
      <a:lvl6pPr marL="457200" algn="l" rtl="0" eaLnBrk="1" fontAlgn="base" hangingPunct="1">
        <a:spcBef>
          <a:spcPct val="0"/>
        </a:spcBef>
        <a:spcAft>
          <a:spcPct val="0"/>
        </a:spcAft>
        <a:defRPr>
          <a:solidFill>
            <a:schemeClr val="accent2"/>
          </a:solidFill>
          <a:latin typeface="TUM Neue Helvetica 55 Regular" pitchFamily="34" charset="0"/>
        </a:defRPr>
      </a:lvl6pPr>
      <a:lvl7pPr marL="914400" algn="l" rtl="0" eaLnBrk="1" fontAlgn="base" hangingPunct="1">
        <a:spcBef>
          <a:spcPct val="0"/>
        </a:spcBef>
        <a:spcAft>
          <a:spcPct val="0"/>
        </a:spcAft>
        <a:defRPr>
          <a:solidFill>
            <a:schemeClr val="accent2"/>
          </a:solidFill>
          <a:latin typeface="TUM Neue Helvetica 55 Regular" pitchFamily="34" charset="0"/>
        </a:defRPr>
      </a:lvl7pPr>
      <a:lvl8pPr marL="1371600" algn="l" rtl="0" eaLnBrk="1" fontAlgn="base" hangingPunct="1">
        <a:spcBef>
          <a:spcPct val="0"/>
        </a:spcBef>
        <a:spcAft>
          <a:spcPct val="0"/>
        </a:spcAft>
        <a:defRPr>
          <a:solidFill>
            <a:schemeClr val="accent2"/>
          </a:solidFill>
          <a:latin typeface="TUM Neue Helvetica 55 Regular" pitchFamily="34" charset="0"/>
        </a:defRPr>
      </a:lvl8pPr>
      <a:lvl9pPr marL="1828800" algn="l" rtl="0" eaLnBrk="1" fontAlgn="base" hangingPunct="1">
        <a:spcBef>
          <a:spcPct val="0"/>
        </a:spcBef>
        <a:spcAft>
          <a:spcPct val="0"/>
        </a:spcAft>
        <a:defRPr>
          <a:solidFill>
            <a:schemeClr val="accent2"/>
          </a:solidFill>
          <a:latin typeface="TUM Neue Helvetica 55 Regular" pitchFamily="34" charset="0"/>
        </a:defRPr>
      </a:lvl9pPr>
    </p:titleStyle>
    <p:bodyStyle>
      <a:lvl1pPr marL="342900" indent="-342900" algn="l" rtl="0" eaLnBrk="1" fontAlgn="base" hangingPunct="1">
        <a:spcBef>
          <a:spcPct val="20000"/>
        </a:spcBef>
        <a:spcAft>
          <a:spcPct val="0"/>
        </a:spcAft>
        <a:buFont typeface="Wingdings" pitchFamily="2" charset="2"/>
        <a:buChar char="§"/>
        <a:defRPr>
          <a:solidFill>
            <a:schemeClr val="tx2"/>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1400">
          <a:solidFill>
            <a:schemeClr val="tx2"/>
          </a:solidFill>
          <a:latin typeface="+mn-lt"/>
        </a:defRPr>
      </a:lvl2pPr>
      <a:lvl3pPr marL="1143000" indent="-228600" algn="l" rtl="0" eaLnBrk="1" fontAlgn="base" hangingPunct="1">
        <a:spcBef>
          <a:spcPct val="20000"/>
        </a:spcBef>
        <a:spcAft>
          <a:spcPct val="0"/>
        </a:spcAft>
        <a:buFont typeface="Wingdings" pitchFamily="2" charset="2"/>
        <a:buChar char="§"/>
        <a:defRPr sz="1400">
          <a:solidFill>
            <a:schemeClr val="tx2"/>
          </a:solidFill>
          <a:latin typeface="+mn-lt"/>
        </a:defRPr>
      </a:lvl3pPr>
      <a:lvl4pPr marL="1562100" indent="-228600" algn="l" rtl="0" eaLnBrk="1" fontAlgn="base" hangingPunct="1">
        <a:spcBef>
          <a:spcPct val="20000"/>
        </a:spcBef>
        <a:spcAft>
          <a:spcPct val="0"/>
        </a:spcAft>
        <a:buFont typeface="Wingdings" pitchFamily="2" charset="2"/>
        <a:buChar char="§"/>
        <a:defRPr sz="1400">
          <a:solidFill>
            <a:schemeClr val="tx2"/>
          </a:solidFill>
          <a:latin typeface="+mn-lt"/>
        </a:defRPr>
      </a:lvl4pPr>
      <a:lvl5pPr marL="1981200" indent="-228600" algn="l" rtl="0" eaLnBrk="1" fontAlgn="base" hangingPunct="1">
        <a:spcBef>
          <a:spcPct val="20000"/>
        </a:spcBef>
        <a:spcAft>
          <a:spcPct val="0"/>
        </a:spcAft>
        <a:buFont typeface="Wingdings" pitchFamily="2" charset="2"/>
        <a:buChar char="§"/>
        <a:defRPr sz="1400">
          <a:solidFill>
            <a:schemeClr val="tx2"/>
          </a:solidFill>
          <a:latin typeface="+mn-lt"/>
        </a:defRPr>
      </a:lvl5pPr>
      <a:lvl6pPr marL="2438400" indent="-228600" algn="l" rtl="0" eaLnBrk="1" fontAlgn="base" hangingPunct="1">
        <a:spcBef>
          <a:spcPct val="20000"/>
        </a:spcBef>
        <a:spcAft>
          <a:spcPct val="0"/>
        </a:spcAft>
        <a:buFont typeface="Wingdings" pitchFamily="2" charset="2"/>
        <a:buChar char="§"/>
        <a:defRPr sz="1400">
          <a:solidFill>
            <a:schemeClr val="tx2"/>
          </a:solidFill>
          <a:latin typeface="+mn-lt"/>
        </a:defRPr>
      </a:lvl6pPr>
      <a:lvl7pPr marL="2895600" indent="-228600" algn="l" rtl="0" eaLnBrk="1" fontAlgn="base" hangingPunct="1">
        <a:spcBef>
          <a:spcPct val="20000"/>
        </a:spcBef>
        <a:spcAft>
          <a:spcPct val="0"/>
        </a:spcAft>
        <a:buFont typeface="Wingdings" pitchFamily="2" charset="2"/>
        <a:buChar char="§"/>
        <a:defRPr sz="1400">
          <a:solidFill>
            <a:schemeClr val="tx2"/>
          </a:solidFill>
          <a:latin typeface="+mn-lt"/>
        </a:defRPr>
      </a:lvl7pPr>
      <a:lvl8pPr marL="3352800" indent="-228600" algn="l" rtl="0" eaLnBrk="1" fontAlgn="base" hangingPunct="1">
        <a:spcBef>
          <a:spcPct val="20000"/>
        </a:spcBef>
        <a:spcAft>
          <a:spcPct val="0"/>
        </a:spcAft>
        <a:buFont typeface="Wingdings" pitchFamily="2" charset="2"/>
        <a:buChar char="§"/>
        <a:defRPr sz="1400">
          <a:solidFill>
            <a:schemeClr val="tx2"/>
          </a:solidFill>
          <a:latin typeface="+mn-lt"/>
        </a:defRPr>
      </a:lvl8pPr>
      <a:lvl9pPr marL="3810000" indent="-228600" algn="l" rtl="0" eaLnBrk="1" fontAlgn="base" hangingPunct="1">
        <a:spcBef>
          <a:spcPct val="20000"/>
        </a:spcBef>
        <a:spcAft>
          <a:spcPct val="0"/>
        </a:spcAft>
        <a:buFont typeface="Wingdings" pitchFamily="2" charset="2"/>
        <a:buChar char="§"/>
        <a:defRPr sz="1400">
          <a:solidFill>
            <a:schemeClr val="tx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image" Target="../media/image2300.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50.png"/><Relationship Id="rId4" Type="http://schemas.openxmlformats.org/officeDocument/2006/relationships/image" Target="../media/image2400.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00.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40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996569"/>
            <a:ext cx="7772400" cy="1470025"/>
          </a:xfrm>
        </p:spPr>
        <p:txBody>
          <a:bodyPr/>
          <a:lstStyle/>
          <a:p>
            <a:r>
              <a:rPr lang="en-US" dirty="0"/>
              <a:t>SmartCard </a:t>
            </a:r>
            <a:r>
              <a:rPr lang="en-US"/>
              <a:t>Lab </a:t>
            </a:r>
            <a:r>
              <a:rPr lang="en-US" dirty="0"/>
              <a:t>-</a:t>
            </a:r>
            <a:r>
              <a:rPr lang="en-US"/>
              <a:t> </a:t>
            </a:r>
            <a:r>
              <a:rPr lang="en-US" altLang="zh-CN"/>
              <a:t>Final</a:t>
            </a:r>
            <a:r>
              <a:rPr lang="zh-CN" altLang="en-US"/>
              <a:t> </a:t>
            </a:r>
            <a:r>
              <a:rPr lang="en-US" altLang="zh-CN" dirty="0"/>
              <a:t>Presentation</a:t>
            </a:r>
            <a:br>
              <a:rPr lang="en-US" dirty="0"/>
            </a:br>
            <a:r>
              <a:rPr lang="en-US" dirty="0"/>
              <a:t>Group 3</a:t>
            </a:r>
            <a:endParaRPr lang="de-DE" dirty="0"/>
          </a:p>
        </p:txBody>
      </p:sp>
      <p:sp>
        <p:nvSpPr>
          <p:cNvPr id="4" name="Untertitel 3"/>
          <p:cNvSpPr>
            <a:spLocks noGrp="1"/>
          </p:cNvSpPr>
          <p:nvPr>
            <p:ph type="subTitle" idx="1"/>
          </p:nvPr>
        </p:nvSpPr>
        <p:spPr>
          <a:xfrm>
            <a:off x="1371600" y="2817536"/>
            <a:ext cx="6400800" cy="2743005"/>
          </a:xfrm>
        </p:spPr>
        <p:txBody>
          <a:bodyPr/>
          <a:lstStyle/>
          <a:p>
            <a:r>
              <a:rPr lang="en-US" dirty="0">
                <a:solidFill>
                  <a:schemeClr val="tx1"/>
                </a:solidFill>
              </a:rPr>
              <a:t>Team 1:</a:t>
            </a:r>
          </a:p>
          <a:p>
            <a:r>
              <a:rPr lang="en-US" dirty="0">
                <a:solidFill>
                  <a:schemeClr val="tx1"/>
                </a:solidFill>
              </a:rPr>
              <a:t>Faraz Bhatti</a:t>
            </a:r>
          </a:p>
          <a:p>
            <a:r>
              <a:rPr lang="en-US" dirty="0">
                <a:solidFill>
                  <a:schemeClr val="tx1"/>
                </a:solidFill>
              </a:rPr>
              <a:t>Lu </a:t>
            </a:r>
            <a:r>
              <a:rPr lang="en-US" altLang="zh-CN" dirty="0">
                <a:solidFill>
                  <a:schemeClr val="tx1"/>
                </a:solidFill>
              </a:rPr>
              <a:t>Y</a:t>
            </a:r>
            <a:r>
              <a:rPr lang="en-US" dirty="0">
                <a:solidFill>
                  <a:schemeClr val="tx1"/>
                </a:solidFill>
              </a:rPr>
              <a:t>ongchen</a:t>
            </a:r>
          </a:p>
          <a:p>
            <a:r>
              <a:rPr lang="en-US" dirty="0">
                <a:solidFill>
                  <a:schemeClr val="tx1"/>
                </a:solidFill>
              </a:rPr>
              <a:t>Mao </a:t>
            </a:r>
            <a:r>
              <a:rPr lang="en-US" altLang="zh-CN" dirty="0">
                <a:solidFill>
                  <a:schemeClr val="tx1"/>
                </a:solidFill>
              </a:rPr>
              <a:t>K</a:t>
            </a:r>
            <a:r>
              <a:rPr lang="en-US" dirty="0">
                <a:solidFill>
                  <a:schemeClr val="tx1"/>
                </a:solidFill>
              </a:rPr>
              <a:t>aiyi</a:t>
            </a:r>
          </a:p>
          <a:p>
            <a:r>
              <a:rPr lang="en-US" dirty="0">
                <a:solidFill>
                  <a:schemeClr val="tx1"/>
                </a:solidFill>
              </a:rPr>
              <a:t>Team 2: </a:t>
            </a:r>
          </a:p>
          <a:p>
            <a:r>
              <a:rPr lang="en-US" dirty="0">
                <a:solidFill>
                  <a:schemeClr val="tx1"/>
                </a:solidFill>
              </a:rPr>
              <a:t>Christoph Wittmann</a:t>
            </a:r>
          </a:p>
          <a:p>
            <a:r>
              <a:rPr lang="en-US" altLang="zh-CN" dirty="0" err="1">
                <a:solidFill>
                  <a:schemeClr val="tx1"/>
                </a:solidFill>
              </a:rPr>
              <a:t>Y</a:t>
            </a:r>
            <a:r>
              <a:rPr lang="en-US" dirty="0" err="1">
                <a:solidFill>
                  <a:schemeClr val="tx1"/>
                </a:solidFill>
              </a:rPr>
              <a:t>izhou</a:t>
            </a:r>
            <a:r>
              <a:rPr lang="en-US" dirty="0">
                <a:solidFill>
                  <a:schemeClr val="tx1"/>
                </a:solidFill>
              </a:rPr>
              <a:t> Liu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err="1"/>
              <a:t>Faraz</a:t>
            </a:r>
            <a:r>
              <a:rPr lang="de-DE" dirty="0"/>
              <a:t> </a:t>
            </a:r>
            <a:r>
              <a:rPr lang="de-DE" dirty="0" err="1"/>
              <a:t>Bhatti</a:t>
            </a:r>
            <a:endParaRPr lang="de-DE" dirty="0"/>
          </a:p>
        </p:txBody>
      </p:sp>
      <p:sp>
        <p:nvSpPr>
          <p:cNvPr id="3" name="Slide Number Placeholder 2"/>
          <p:cNvSpPr>
            <a:spLocks noGrp="1"/>
          </p:cNvSpPr>
          <p:nvPr>
            <p:ph type="sldNum" sz="quarter" idx="4"/>
          </p:nvPr>
        </p:nvSpPr>
        <p:spPr/>
        <p:txBody>
          <a:bodyPr/>
          <a:lstStyle/>
          <a:p>
            <a:fld id="{1816C99B-6DE8-495C-8A47-6C6207B66D29}" type="slidenum">
              <a:rPr lang="de-DE"/>
              <a:pPr/>
              <a:t>10</a:t>
            </a:fld>
            <a:endParaRPr lang="de-DE" dirty="0"/>
          </a:p>
        </p:txBody>
      </p:sp>
      <p:sp>
        <p:nvSpPr>
          <p:cNvPr id="5" name="Title 4"/>
          <p:cNvSpPr>
            <a:spLocks noGrp="1"/>
          </p:cNvSpPr>
          <p:nvPr>
            <p:ph type="title"/>
          </p:nvPr>
        </p:nvSpPr>
        <p:spPr/>
        <p:txBody>
          <a:bodyPr anchor="t"/>
          <a:lstStyle/>
          <a:p>
            <a:r>
              <a:rPr lang="en-US" sz="2400" dirty="0"/>
              <a:t>Power Trace Analysis</a:t>
            </a:r>
          </a:p>
        </p:txBody>
      </p:sp>
      <p:pic>
        <p:nvPicPr>
          <p:cNvPr id="6" name="Picture 5" descr="hidinglabeled.png"/>
          <p:cNvPicPr>
            <a:picLocks noChangeAspect="1"/>
          </p:cNvPicPr>
          <p:nvPr/>
        </p:nvPicPr>
        <p:blipFill>
          <a:blip r:embed="rId3"/>
          <a:stretch>
            <a:fillRect/>
          </a:stretch>
        </p:blipFill>
        <p:spPr>
          <a:xfrm>
            <a:off x="469900" y="1270000"/>
            <a:ext cx="8488363" cy="4906770"/>
          </a:xfrm>
          <a:prstGeom prst="rect">
            <a:avLst/>
          </a:prstGeom>
        </p:spPr>
      </p:pic>
    </p:spTree>
    <p:extLst>
      <p:ext uri="{BB962C8B-B14F-4D97-AF65-F5344CB8AC3E}">
        <p14:creationId xmlns:p14="http://schemas.microsoft.com/office/powerpoint/2010/main" val="319102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Faraz Bhatti</a:t>
            </a:r>
          </a:p>
        </p:txBody>
      </p:sp>
      <p:sp>
        <p:nvSpPr>
          <p:cNvPr id="3" name="Slide Number Placeholder 2"/>
          <p:cNvSpPr>
            <a:spLocks noGrp="1"/>
          </p:cNvSpPr>
          <p:nvPr>
            <p:ph type="sldNum" sz="quarter" idx="4"/>
          </p:nvPr>
        </p:nvSpPr>
        <p:spPr/>
        <p:txBody>
          <a:bodyPr/>
          <a:lstStyle/>
          <a:p>
            <a:fld id="{1816C99B-6DE8-495C-8A47-6C6207B66D29}" type="slidenum">
              <a:rPr lang="de-DE" smtClean="0"/>
              <a:pPr/>
              <a:t>11</a:t>
            </a:fld>
            <a:endParaRPr lang="de-DE" dirty="0"/>
          </a:p>
        </p:txBody>
      </p:sp>
      <p:sp>
        <p:nvSpPr>
          <p:cNvPr id="4" name="Text Placeholder 3"/>
          <p:cNvSpPr>
            <a:spLocks noGrp="1"/>
          </p:cNvSpPr>
          <p:nvPr>
            <p:ph type="body" sz="quarter" idx="10"/>
          </p:nvPr>
        </p:nvSpPr>
        <p:spPr>
          <a:xfrm>
            <a:off x="461818" y="1342397"/>
            <a:ext cx="8183418" cy="502458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Resultant Trace After Preprocessing </a:t>
            </a:r>
          </a:p>
          <a:p>
            <a:endParaRPr lang="en-US" dirty="0"/>
          </a:p>
          <a:p>
            <a:r>
              <a:rPr lang="en-US" dirty="0"/>
              <a:t>Then we perform simple 1</a:t>
            </a:r>
            <a:r>
              <a:rPr lang="en-US" baseline="30000" dirty="0"/>
              <a:t>st</a:t>
            </a:r>
            <a:r>
              <a:rPr lang="en-US" dirty="0"/>
              <a:t> Order DPA Attack on this Trace .</a:t>
            </a:r>
          </a:p>
          <a:p>
            <a:r>
              <a:rPr lang="en-US" dirty="0"/>
              <a:t>And got correct key with 800 Traces in 72 seconds.</a:t>
            </a:r>
          </a:p>
        </p:txBody>
      </p:sp>
      <p:sp>
        <p:nvSpPr>
          <p:cNvPr id="5" name="Title 4"/>
          <p:cNvSpPr>
            <a:spLocks noGrp="1"/>
          </p:cNvSpPr>
          <p:nvPr>
            <p:ph type="title"/>
          </p:nvPr>
        </p:nvSpPr>
        <p:spPr/>
        <p:txBody>
          <a:bodyPr/>
          <a:lstStyle/>
          <a:p>
            <a:r>
              <a:rPr lang="en-US" sz="2400" dirty="0"/>
              <a:t>Attacking Dummy Operations using MSE (Mean Squared Error)</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851" y="1271722"/>
            <a:ext cx="69818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74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a:t>Liu Yizhou</a:t>
            </a:r>
            <a:endParaRPr lang="de-DE" dirty="0"/>
          </a:p>
        </p:txBody>
      </p:sp>
      <p:sp>
        <p:nvSpPr>
          <p:cNvPr id="3" name="Slide Number Placeholder 2"/>
          <p:cNvSpPr>
            <a:spLocks noGrp="1"/>
          </p:cNvSpPr>
          <p:nvPr>
            <p:ph type="sldNum" sz="quarter" idx="4"/>
          </p:nvPr>
        </p:nvSpPr>
        <p:spPr/>
        <p:txBody>
          <a:bodyPr/>
          <a:lstStyle/>
          <a:p>
            <a:fld id="{1816C99B-6DE8-495C-8A47-6C6207B66D29}" type="slidenum">
              <a:rPr lang="de-DE" smtClean="0"/>
              <a:pPr/>
              <a:t>12</a:t>
            </a:fld>
            <a:endParaRPr lang="de-DE" dirty="0"/>
          </a:p>
        </p:txBody>
      </p:sp>
      <p:sp>
        <p:nvSpPr>
          <p:cNvPr id="4" name="Text Placeholder 3"/>
          <p:cNvSpPr>
            <a:spLocks noGrp="1"/>
          </p:cNvSpPr>
          <p:nvPr>
            <p:ph type="body" sz="quarter" idx="10"/>
          </p:nvPr>
        </p:nvSpPr>
        <p:spPr>
          <a:xfrm>
            <a:off x="471055" y="1219200"/>
            <a:ext cx="8183418" cy="1213757"/>
          </a:xfrm>
        </p:spPr>
        <p:txBody>
          <a:bodyPr/>
          <a:lstStyle/>
          <a:p>
            <a:pPr>
              <a:buFont typeface="Arial" charset="0"/>
              <a:buChar char="•"/>
            </a:pPr>
            <a:r>
              <a:rPr lang="en-US" dirty="0"/>
              <a:t>Focusing on inverse </a:t>
            </a:r>
            <a:r>
              <a:rPr lang="en-US" dirty="0" err="1"/>
              <a:t>SubByte</a:t>
            </a:r>
            <a:endParaRPr lang="en-US" dirty="0"/>
          </a:p>
          <a:p>
            <a:pPr>
              <a:buFont typeface="Arial" charset="0"/>
              <a:buChar char="•"/>
            </a:pPr>
            <a:r>
              <a:rPr lang="en-US" dirty="0"/>
              <a:t>Using random numbers to determine the sequence of 16 S-box look-ups</a:t>
            </a:r>
          </a:p>
          <a:p>
            <a:pPr>
              <a:buFont typeface="Arial" charset="0"/>
              <a:buChar char="•"/>
            </a:pPr>
            <a:endParaRPr lang="en-US" dirty="0"/>
          </a:p>
        </p:txBody>
      </p:sp>
      <p:sp>
        <p:nvSpPr>
          <p:cNvPr id="5" name="Title 4"/>
          <p:cNvSpPr>
            <a:spLocks noGrp="1"/>
          </p:cNvSpPr>
          <p:nvPr>
            <p:ph type="title"/>
          </p:nvPr>
        </p:nvSpPr>
        <p:spPr/>
        <p:txBody>
          <a:bodyPr/>
          <a:lstStyle/>
          <a:p>
            <a:r>
              <a:rPr lang="en-US" sz="2400" dirty="0"/>
              <a:t>Shuffling</a:t>
            </a:r>
          </a:p>
        </p:txBody>
      </p:sp>
      <p:graphicFrame>
        <p:nvGraphicFramePr>
          <p:cNvPr id="6" name="Table 5"/>
          <p:cNvGraphicFramePr>
            <a:graphicFrameLocks noGrp="1"/>
          </p:cNvGraphicFramePr>
          <p:nvPr>
            <p:extLst/>
          </p:nvPr>
        </p:nvGraphicFramePr>
        <p:xfrm>
          <a:off x="438397" y="2050143"/>
          <a:ext cx="1945576" cy="1791788"/>
        </p:xfrm>
        <a:graphic>
          <a:graphicData uri="http://schemas.openxmlformats.org/drawingml/2006/table">
            <a:tbl>
              <a:tblPr firstRow="1" bandRow="1">
                <a:tableStyleId>{F5AB1C69-6EDB-4FF4-983F-18BD219EF322}</a:tableStyleId>
              </a:tblPr>
              <a:tblGrid>
                <a:gridCol w="486394">
                  <a:extLst>
                    <a:ext uri="{9D8B030D-6E8A-4147-A177-3AD203B41FA5}">
                      <a16:colId xmlns:a16="http://schemas.microsoft.com/office/drawing/2014/main" val="20000"/>
                    </a:ext>
                  </a:extLst>
                </a:gridCol>
                <a:gridCol w="486394">
                  <a:extLst>
                    <a:ext uri="{9D8B030D-6E8A-4147-A177-3AD203B41FA5}">
                      <a16:colId xmlns:a16="http://schemas.microsoft.com/office/drawing/2014/main" val="20001"/>
                    </a:ext>
                  </a:extLst>
                </a:gridCol>
                <a:gridCol w="486394">
                  <a:extLst>
                    <a:ext uri="{9D8B030D-6E8A-4147-A177-3AD203B41FA5}">
                      <a16:colId xmlns:a16="http://schemas.microsoft.com/office/drawing/2014/main" val="20002"/>
                    </a:ext>
                  </a:extLst>
                </a:gridCol>
                <a:gridCol w="486394">
                  <a:extLst>
                    <a:ext uri="{9D8B030D-6E8A-4147-A177-3AD203B41FA5}">
                      <a16:colId xmlns:a16="http://schemas.microsoft.com/office/drawing/2014/main" val="20003"/>
                    </a:ext>
                  </a:extLst>
                </a:gridCol>
              </a:tblGrid>
              <a:tr h="447947">
                <a:tc>
                  <a:txBody>
                    <a:bodyPr/>
                    <a:lstStyle/>
                    <a:p>
                      <a:pPr algn="ctr"/>
                      <a:r>
                        <a:rPr lang="en-US"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7947">
                <a:tc>
                  <a:txBody>
                    <a:bodyPr/>
                    <a:lstStyle/>
                    <a:p>
                      <a:pPr algn="ctr"/>
                      <a:r>
                        <a:rPr lang="en-US"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47947">
                <a:tc>
                  <a:txBody>
                    <a:bodyPr/>
                    <a:lstStyle/>
                    <a:p>
                      <a:pPr algn="ctr"/>
                      <a:r>
                        <a:rPr lang="en-US" b="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47947">
                <a:tc>
                  <a:txBody>
                    <a:bodyPr/>
                    <a:lstStyle/>
                    <a:p>
                      <a:pPr algn="ctr"/>
                      <a:r>
                        <a:rPr lang="en-US" b="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Right Arrow 6"/>
          <p:cNvSpPr/>
          <p:nvPr/>
        </p:nvSpPr>
        <p:spPr bwMode="auto">
          <a:xfrm>
            <a:off x="2481941" y="2586809"/>
            <a:ext cx="457200" cy="702129"/>
          </a:xfrm>
          <a:prstGeom prst="rightArrow">
            <a:avLst>
              <a:gd name="adj1" fmla="val 50000"/>
              <a:gd name="adj2" fmla="val 5357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Helvetica Neue" charset="0"/>
            </a:endParaRPr>
          </a:p>
        </p:txBody>
      </p:sp>
      <p:graphicFrame>
        <p:nvGraphicFramePr>
          <p:cNvPr id="8" name="Table 7"/>
          <p:cNvGraphicFramePr>
            <a:graphicFrameLocks noGrp="1"/>
          </p:cNvGraphicFramePr>
          <p:nvPr>
            <p:extLst/>
          </p:nvPr>
        </p:nvGraphicFramePr>
        <p:xfrm>
          <a:off x="3017485" y="2749154"/>
          <a:ext cx="6096000" cy="370840"/>
        </p:xfrm>
        <a:graphic>
          <a:graphicData uri="http://schemas.openxmlformats.org/drawingml/2006/table">
            <a:tbl>
              <a:tblPr firstRow="1" bandRow="1">
                <a:tableStyleId>{F5AB1C69-6EDB-4FF4-983F-18BD219EF322}</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pPr algn="ctr"/>
                      <a:r>
                        <a:rPr lang="en-US" sz="1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Down Arrow 8"/>
          <p:cNvSpPr/>
          <p:nvPr/>
        </p:nvSpPr>
        <p:spPr bwMode="auto">
          <a:xfrm>
            <a:off x="4229265" y="3296129"/>
            <a:ext cx="1289957" cy="5529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Helvetica Neue" charset="0"/>
            </a:endParaRPr>
          </a:p>
        </p:txBody>
      </p:sp>
      <p:sp>
        <p:nvSpPr>
          <p:cNvPr id="10" name="TextBox 9"/>
          <p:cNvSpPr txBox="1"/>
          <p:nvPr/>
        </p:nvSpPr>
        <p:spPr>
          <a:xfrm>
            <a:off x="5519222" y="3279800"/>
            <a:ext cx="1642437" cy="369332"/>
          </a:xfrm>
          <a:prstGeom prst="rect">
            <a:avLst/>
          </a:prstGeom>
          <a:noFill/>
        </p:spPr>
        <p:txBody>
          <a:bodyPr wrap="none" rtlCol="0">
            <a:spAutoFit/>
          </a:bodyPr>
          <a:lstStyle/>
          <a:p>
            <a:r>
              <a:rPr lang="en-US"/>
              <a:t>After Shuffling</a:t>
            </a:r>
          </a:p>
        </p:txBody>
      </p:sp>
      <p:graphicFrame>
        <p:nvGraphicFramePr>
          <p:cNvPr id="11" name="Table 10"/>
          <p:cNvGraphicFramePr>
            <a:graphicFrameLocks noGrp="1"/>
          </p:cNvGraphicFramePr>
          <p:nvPr>
            <p:extLst/>
          </p:nvPr>
        </p:nvGraphicFramePr>
        <p:xfrm>
          <a:off x="2971963" y="4129945"/>
          <a:ext cx="6096000" cy="370840"/>
        </p:xfrm>
        <a:graphic>
          <a:graphicData uri="http://schemas.openxmlformats.org/drawingml/2006/table">
            <a:tbl>
              <a:tblPr firstRow="1" bandRow="1">
                <a:tableStyleId>{F5AB1C69-6EDB-4FF4-983F-18BD219EF322}</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pPr algn="ctr"/>
                      <a:r>
                        <a:rPr lang="en-US" sz="1400" b="0" dirty="0">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2" name="TextBox 11"/>
          <p:cNvSpPr txBox="1"/>
          <p:nvPr/>
        </p:nvSpPr>
        <p:spPr>
          <a:xfrm>
            <a:off x="3953434" y="4827494"/>
            <a:ext cx="3980331" cy="646331"/>
          </a:xfrm>
          <a:prstGeom prst="rect">
            <a:avLst/>
          </a:prstGeom>
          <a:noFill/>
        </p:spPr>
        <p:txBody>
          <a:bodyPr wrap="square" rtlCol="0">
            <a:spAutoFit/>
          </a:bodyPr>
          <a:lstStyle/>
          <a:p>
            <a:pPr marL="285750" indent="-285750" algn="just">
              <a:buFont typeface="Arial" charset="0"/>
              <a:buChar char="•"/>
            </a:pPr>
            <a:r>
              <a:rPr lang="en-US" dirty="0"/>
              <a:t>Mixed the sequence of </a:t>
            </a:r>
            <a:r>
              <a:rPr lang="en-US" dirty="0" err="1"/>
              <a:t>SubByte</a:t>
            </a:r>
            <a:endParaRPr lang="en-US" dirty="0"/>
          </a:p>
          <a:p>
            <a:pPr marL="285750" indent="-285750" algn="just">
              <a:buFont typeface="Arial" charset="0"/>
              <a:buChar char="•"/>
            </a:pPr>
            <a:r>
              <a:rPr lang="en-US" dirty="0"/>
              <a:t>Hard to apply DPA attack</a:t>
            </a:r>
          </a:p>
        </p:txBody>
      </p:sp>
    </p:spTree>
    <p:extLst>
      <p:ext uri="{BB962C8B-B14F-4D97-AF65-F5344CB8AC3E}">
        <p14:creationId xmlns:p14="http://schemas.microsoft.com/office/powerpoint/2010/main" val="46389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Liu Yizhou</a:t>
            </a:r>
          </a:p>
        </p:txBody>
      </p:sp>
      <p:sp>
        <p:nvSpPr>
          <p:cNvPr id="3" name="Slide Number Placeholder 2"/>
          <p:cNvSpPr>
            <a:spLocks noGrp="1"/>
          </p:cNvSpPr>
          <p:nvPr>
            <p:ph type="sldNum" sz="quarter" idx="4"/>
          </p:nvPr>
        </p:nvSpPr>
        <p:spPr/>
        <p:txBody>
          <a:bodyPr/>
          <a:lstStyle/>
          <a:p>
            <a:fld id="{1816C99B-6DE8-495C-8A47-6C6207B66D29}" type="slidenum">
              <a:rPr lang="de-DE" smtClean="0"/>
              <a:pPr/>
              <a:t>13</a:t>
            </a:fld>
            <a:endParaRPr lang="de-DE" dirty="0"/>
          </a:p>
        </p:txBody>
      </p:sp>
      <p:sp>
        <p:nvSpPr>
          <p:cNvPr id="4" name="Text Placeholder 3"/>
          <p:cNvSpPr>
            <a:spLocks noGrp="1"/>
          </p:cNvSpPr>
          <p:nvPr>
            <p:ph type="body" sz="quarter" idx="10"/>
          </p:nvPr>
        </p:nvSpPr>
        <p:spPr>
          <a:xfrm>
            <a:off x="507999" y="1233085"/>
            <a:ext cx="7914740" cy="789214"/>
          </a:xfrm>
        </p:spPr>
        <p:txBody>
          <a:bodyPr anchor="ctr"/>
          <a:lstStyle/>
          <a:p>
            <a:pPr marL="0" indent="0" algn="just"/>
            <a:r>
              <a:rPr lang="en-US" dirty="0"/>
              <a:t>If we take enough sample traces, and then for every single byte during the process, it should appear at the correct place several times. Thus we can still get the intermediate value correctly. </a:t>
            </a:r>
          </a:p>
        </p:txBody>
      </p:sp>
      <p:sp>
        <p:nvSpPr>
          <p:cNvPr id="5" name="Title 4"/>
          <p:cNvSpPr>
            <a:spLocks noGrp="1"/>
          </p:cNvSpPr>
          <p:nvPr>
            <p:ph type="title"/>
          </p:nvPr>
        </p:nvSpPr>
        <p:spPr/>
        <p:txBody>
          <a:bodyPr/>
          <a:lstStyle/>
          <a:p>
            <a:r>
              <a:rPr lang="en-US" sz="2400" dirty="0"/>
              <a:t>Attacking on shuffling</a:t>
            </a:r>
          </a:p>
        </p:txBody>
      </p:sp>
      <p:sp>
        <p:nvSpPr>
          <p:cNvPr id="6" name="TextBox 5"/>
          <p:cNvSpPr txBox="1"/>
          <p:nvPr/>
        </p:nvSpPr>
        <p:spPr>
          <a:xfrm>
            <a:off x="1582637" y="2279090"/>
            <a:ext cx="1326004" cy="646331"/>
          </a:xfrm>
          <a:prstGeom prst="rect">
            <a:avLst/>
          </a:prstGeom>
          <a:noFill/>
        </p:spPr>
        <p:txBody>
          <a:bodyPr wrap="none" rtlCol="0">
            <a:spAutoFit/>
          </a:bodyPr>
          <a:lstStyle/>
          <a:p>
            <a:pPr algn="just"/>
            <a:r>
              <a:rPr lang="en-US" dirty="0">
                <a:latin typeface="+mn-lt"/>
              </a:rPr>
              <a:t>In phase 1,</a:t>
            </a:r>
          </a:p>
          <a:p>
            <a:pPr algn="just"/>
            <a:r>
              <a:rPr lang="en-US" dirty="0">
                <a:latin typeface="+mn-lt"/>
              </a:rPr>
              <a:t>500 traces </a:t>
            </a:r>
          </a:p>
        </p:txBody>
      </p:sp>
      <p:cxnSp>
        <p:nvCxnSpPr>
          <p:cNvPr id="8" name="Straight Arrow Connector 7"/>
          <p:cNvCxnSpPr>
            <a:stCxn id="6" idx="3"/>
            <a:endCxn id="9" idx="0"/>
          </p:cNvCxnSpPr>
          <p:nvPr/>
        </p:nvCxnSpPr>
        <p:spPr bwMode="auto">
          <a:xfrm>
            <a:off x="2908641" y="2602256"/>
            <a:ext cx="3205831" cy="5799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5050187" y="3182213"/>
            <a:ext cx="2128569" cy="369332"/>
          </a:xfrm>
          <a:prstGeom prst="rect">
            <a:avLst/>
          </a:prstGeom>
          <a:noFill/>
        </p:spPr>
        <p:txBody>
          <a:bodyPr wrap="square" rtlCol="0">
            <a:spAutoFit/>
          </a:bodyPr>
          <a:lstStyle/>
          <a:p>
            <a:pPr algn="ctr"/>
            <a:r>
              <a:rPr lang="en-US" dirty="0">
                <a:latin typeface="+mn-lt"/>
              </a:rPr>
              <a:t>Correct key</a:t>
            </a:r>
          </a:p>
        </p:txBody>
      </p:sp>
      <p:sp>
        <p:nvSpPr>
          <p:cNvPr id="10" name="TextBox 9"/>
          <p:cNvSpPr txBox="1"/>
          <p:nvPr/>
        </p:nvSpPr>
        <p:spPr>
          <a:xfrm>
            <a:off x="1249213" y="3925585"/>
            <a:ext cx="1992853" cy="923330"/>
          </a:xfrm>
          <a:prstGeom prst="rect">
            <a:avLst/>
          </a:prstGeom>
          <a:noFill/>
        </p:spPr>
        <p:txBody>
          <a:bodyPr wrap="none" rtlCol="0">
            <a:spAutoFit/>
          </a:bodyPr>
          <a:lstStyle/>
          <a:p>
            <a:pPr algn="ctr"/>
            <a:r>
              <a:rPr lang="en-US" dirty="0">
                <a:latin typeface="+mn-lt"/>
              </a:rPr>
              <a:t>After shuffling, </a:t>
            </a:r>
          </a:p>
          <a:p>
            <a:pPr algn="ctr"/>
            <a:r>
              <a:rPr lang="en-US" dirty="0">
                <a:latin typeface="+mn-lt"/>
              </a:rPr>
              <a:t>with 10000 traces</a:t>
            </a:r>
          </a:p>
          <a:p>
            <a:pPr algn="ctr"/>
            <a:r>
              <a:rPr lang="en-US" dirty="0">
                <a:latin typeface="+mn-lt"/>
              </a:rPr>
              <a:t>183 seconds</a:t>
            </a:r>
          </a:p>
        </p:txBody>
      </p:sp>
      <p:cxnSp>
        <p:nvCxnSpPr>
          <p:cNvPr id="11" name="Straight Arrow Connector 10"/>
          <p:cNvCxnSpPr>
            <a:stCxn id="10" idx="3"/>
            <a:endCxn id="9" idx="2"/>
          </p:cNvCxnSpPr>
          <p:nvPr/>
        </p:nvCxnSpPr>
        <p:spPr bwMode="auto">
          <a:xfrm flipV="1">
            <a:off x="3242066" y="3551545"/>
            <a:ext cx="2872406" cy="8357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5194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altLang="zh-CN" dirty="0"/>
              <a:t>Mao </a:t>
            </a:r>
            <a:r>
              <a:rPr lang="de-DE" altLang="zh-CN" dirty="0" err="1"/>
              <a:t>Kaiyi</a:t>
            </a:r>
            <a:endParaRPr lang="de-DE" dirty="0"/>
          </a:p>
        </p:txBody>
      </p:sp>
      <p:sp>
        <p:nvSpPr>
          <p:cNvPr id="3" name="幻灯片编号占位符 2"/>
          <p:cNvSpPr>
            <a:spLocks noGrp="1"/>
          </p:cNvSpPr>
          <p:nvPr>
            <p:ph type="sldNum" sz="quarter" idx="4"/>
          </p:nvPr>
        </p:nvSpPr>
        <p:spPr/>
        <p:txBody>
          <a:bodyPr/>
          <a:lstStyle/>
          <a:p>
            <a:fld id="{1816C99B-6DE8-495C-8A47-6C6207B66D29}" type="slidenum">
              <a:rPr lang="de-DE" smtClean="0"/>
              <a:pPr/>
              <a:t>14</a:t>
            </a:fld>
            <a:endParaRPr lang="de-DE" dirty="0"/>
          </a:p>
        </p:txBody>
      </p:sp>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a:xfrm>
                <a:off x="228270" y="1256145"/>
                <a:ext cx="8458530" cy="5024582"/>
              </a:xfrm>
            </p:spPr>
            <p:txBody>
              <a:bodyPr/>
              <a:lstStyle/>
              <a:p>
                <a:endParaRPr kumimoji="1" lang="en-US" altLang="zh-CN" dirty="0"/>
              </a:p>
              <a:p>
                <a:pPr algn="just"/>
                <a:r>
                  <a:rPr kumimoji="1" lang="en-US" altLang="zh-CN" sz="2400" dirty="0"/>
                  <a:t>    In a masked implementation, each intermediate value </a:t>
                </a:r>
                <a14:m>
                  <m:oMath xmlns:m="http://schemas.openxmlformats.org/officeDocument/2006/math">
                    <m:r>
                      <a:rPr lang="en-US" altLang="zh-CN" sz="2400" i="1">
                        <a:latin typeface="Cambria Math" charset="0"/>
                      </a:rPr>
                      <m:t>𝑣</m:t>
                    </m:r>
                  </m:oMath>
                </a14:m>
                <a:r>
                  <a:rPr kumimoji="1" lang="en-US" altLang="zh-CN" sz="2400" dirty="0"/>
                  <a:t> is concealed by a random value </a:t>
                </a:r>
                <a14:m>
                  <m:oMath xmlns:m="http://schemas.openxmlformats.org/officeDocument/2006/math">
                    <m:r>
                      <a:rPr lang="en-US" altLang="zh-CN" sz="2400" i="1">
                        <a:latin typeface="Cambria Math" charset="0"/>
                      </a:rPr>
                      <m:t>𝑚</m:t>
                    </m:r>
                  </m:oMath>
                </a14:m>
                <a:r>
                  <a:rPr kumimoji="1" lang="en-US" altLang="zh-CN" sz="2400" dirty="0"/>
                  <a:t> that is called mask.</a:t>
                </a:r>
              </a:p>
              <a:p>
                <a:endParaRPr kumimoji="1" lang="en-US" altLang="zh-CN" sz="2400" dirty="0"/>
              </a:p>
              <a:p>
                <a:r>
                  <a:rPr kumimoji="1" lang="en-US" altLang="zh-CN" sz="2400" dirty="0"/>
                  <a:t>    Masking Types</a:t>
                </a:r>
              </a:p>
              <a:p>
                <a:endParaRPr kumimoji="1" lang="en-US" altLang="zh-CN" sz="2400" dirty="0"/>
              </a:p>
              <a:p>
                <a:r>
                  <a:rPr lang="en-US" altLang="zh-CN" sz="2400" dirty="0"/>
                  <a:t>     • Boolean masking (with </a:t>
                </a:r>
                <a:r>
                  <a:rPr lang="en-US" altLang="zh-CN" sz="2400" dirty="0" err="1"/>
                  <a:t>xor</a:t>
                </a:r>
                <a:r>
                  <a:rPr lang="en-US" altLang="zh-CN" sz="2400" dirty="0"/>
                  <a:t> ⊕): </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charset="0"/>
                          </a:rPr>
                          <m:t>𝑣</m:t>
                        </m:r>
                      </m:e>
                      <m:sub>
                        <m:r>
                          <a:rPr lang="en-US" altLang="zh-CN" sz="2400" b="0" i="1">
                            <a:latin typeface="Cambria Math" charset="0"/>
                          </a:rPr>
                          <m:t>𝑚</m:t>
                        </m:r>
                      </m:sub>
                    </m:sSub>
                  </m:oMath>
                </a14:m>
                <a:r>
                  <a:rPr lang="en-US" altLang="zh-CN" sz="2400" dirty="0"/>
                  <a:t> = </a:t>
                </a:r>
                <a14:m>
                  <m:oMath xmlns:m="http://schemas.openxmlformats.org/officeDocument/2006/math">
                    <m:r>
                      <a:rPr lang="en-US" altLang="zh-CN" sz="2400" b="0" i="1">
                        <a:latin typeface="Cambria Math" charset="0"/>
                      </a:rPr>
                      <m:t>𝑣</m:t>
                    </m:r>
                  </m:oMath>
                </a14:m>
                <a:r>
                  <a:rPr lang="en-US" altLang="zh-CN" sz="2400" dirty="0"/>
                  <a:t> ⊕ </a:t>
                </a:r>
                <a14:m>
                  <m:oMath xmlns:m="http://schemas.openxmlformats.org/officeDocument/2006/math">
                    <m:r>
                      <a:rPr lang="en-US" altLang="zh-CN" sz="2400" i="1">
                        <a:latin typeface="Cambria Math" charset="0"/>
                      </a:rPr>
                      <m:t>𝑚</m:t>
                    </m:r>
                  </m:oMath>
                </a14:m>
                <a:endParaRPr lang="en-US" altLang="zh-CN" sz="2400" dirty="0"/>
              </a:p>
              <a:p>
                <a:r>
                  <a:rPr lang="en-US" altLang="zh-CN" sz="2400" dirty="0"/>
                  <a:t>        Mostly applied in symmetric cryptography i.e. AES</a:t>
                </a:r>
              </a:p>
              <a:p>
                <a:r>
                  <a:rPr lang="en-US" altLang="zh-CN" sz="2400" dirty="0"/>
                  <a:t>     • Arithmetic masking (with + or ∙): </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charset="0"/>
                          </a:rPr>
                          <m:t>𝑣</m:t>
                        </m:r>
                      </m:e>
                      <m:sub>
                        <m:r>
                          <a:rPr lang="en-US" altLang="zh-CN" sz="2400" i="1">
                            <a:latin typeface="Cambria Math" charset="0"/>
                          </a:rPr>
                          <m:t>𝑚</m:t>
                        </m:r>
                      </m:sub>
                    </m:sSub>
                  </m:oMath>
                </a14:m>
                <a:r>
                  <a:rPr lang="en-US" altLang="zh-CN" sz="2400" dirty="0"/>
                  <a:t> = </a:t>
                </a:r>
                <a14:m>
                  <m:oMath xmlns:m="http://schemas.openxmlformats.org/officeDocument/2006/math">
                    <m:r>
                      <a:rPr lang="en-US" altLang="zh-CN" sz="2400" i="1">
                        <a:latin typeface="Cambria Math" charset="0"/>
                      </a:rPr>
                      <m:t>𝑣</m:t>
                    </m:r>
                  </m:oMath>
                </a14:m>
                <a:r>
                  <a:rPr lang="en-US" altLang="zh-CN" sz="2400" dirty="0"/>
                  <a:t> + </a:t>
                </a:r>
                <a14:m>
                  <m:oMath xmlns:m="http://schemas.openxmlformats.org/officeDocument/2006/math">
                    <m:r>
                      <a:rPr lang="en-US" altLang="zh-CN" sz="2400" i="1">
                        <a:latin typeface="Cambria Math" charset="0"/>
                      </a:rPr>
                      <m:t>𝑚</m:t>
                    </m:r>
                  </m:oMath>
                </a14:m>
                <a:r>
                  <a:rPr lang="en-US" altLang="zh-CN" sz="2400" dirty="0"/>
                  <a:t> or </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charset="0"/>
                          </a:rPr>
                          <m:t>𝑣</m:t>
                        </m:r>
                      </m:e>
                      <m:sub>
                        <m:r>
                          <a:rPr lang="en-US" altLang="zh-CN" sz="2400" i="1">
                            <a:latin typeface="Cambria Math" charset="0"/>
                          </a:rPr>
                          <m:t>𝑚</m:t>
                        </m:r>
                      </m:sub>
                    </m:sSub>
                  </m:oMath>
                </a14:m>
                <a:r>
                  <a:rPr lang="en-US" altLang="zh-CN" sz="2400" dirty="0"/>
                  <a:t> = </a:t>
                </a:r>
                <a14:m>
                  <m:oMath xmlns:m="http://schemas.openxmlformats.org/officeDocument/2006/math">
                    <m:r>
                      <a:rPr lang="en-US" altLang="zh-CN" sz="2400" i="1">
                        <a:latin typeface="Cambria Math" charset="0"/>
                      </a:rPr>
                      <m:t>𝑣</m:t>
                    </m:r>
                  </m:oMath>
                </a14:m>
                <a:r>
                  <a:rPr lang="en-US" altLang="zh-CN" sz="2400" dirty="0"/>
                  <a:t> ∙ </a:t>
                </a:r>
                <a14:m>
                  <m:oMath xmlns:m="http://schemas.openxmlformats.org/officeDocument/2006/math">
                    <m:r>
                      <a:rPr lang="en-US" altLang="zh-CN" sz="2400" i="1">
                        <a:latin typeface="Cambria Math" charset="0"/>
                      </a:rPr>
                      <m:t>𝑚</m:t>
                    </m:r>
                  </m:oMath>
                </a14:m>
                <a:endParaRPr lang="en-US" altLang="zh-CN" sz="2400" dirty="0"/>
              </a:p>
              <a:p>
                <a:r>
                  <a:rPr lang="en-US" altLang="zh-CN" sz="2400" dirty="0"/>
                  <a:t>       Mostly applied in asymmetric cryptography </a:t>
                </a:r>
              </a:p>
              <a:p>
                <a:endParaRPr lang="en-US" altLang="zh-CN" dirty="0"/>
              </a:p>
              <a:p>
                <a:endParaRPr kumimoji="1" lang="zh-CN" altLang="en-US"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xfrm>
                <a:off x="228270" y="1256145"/>
                <a:ext cx="8458530" cy="5024582"/>
              </a:xfrm>
              <a:blipFill rotWithShape="0">
                <a:blip r:embed="rId2"/>
                <a:stretch>
                  <a:fillRect r="-1153"/>
                </a:stretch>
              </a:blipFill>
            </p:spPr>
            <p:txBody>
              <a:bodyPr/>
              <a:lstStyle/>
              <a:p>
                <a:r>
                  <a:rPr lang="zh-CN" altLang="en-US">
                    <a:noFill/>
                  </a:rPr>
                  <a:t> </a:t>
                </a:r>
              </a:p>
            </p:txBody>
          </p:sp>
        </mc:Fallback>
      </mc:AlternateContent>
      <p:sp>
        <p:nvSpPr>
          <p:cNvPr id="5" name="标题 4"/>
          <p:cNvSpPr>
            <a:spLocks noGrp="1"/>
          </p:cNvSpPr>
          <p:nvPr>
            <p:ph type="title"/>
          </p:nvPr>
        </p:nvSpPr>
        <p:spPr>
          <a:xfrm>
            <a:off x="461818" y="757382"/>
            <a:ext cx="8224982" cy="498763"/>
          </a:xfrm>
        </p:spPr>
        <p:txBody>
          <a:bodyPr/>
          <a:lstStyle/>
          <a:p>
            <a:r>
              <a:rPr kumimoji="1" lang="en-US" altLang="zh-CN" sz="2400" dirty="0"/>
              <a:t>Masking</a:t>
            </a:r>
            <a:endParaRPr kumimoji="1" lang="zh-CN" altLang="en-US" sz="2400" dirty="0"/>
          </a:p>
        </p:txBody>
      </p:sp>
    </p:spTree>
    <p:extLst>
      <p:ext uri="{BB962C8B-B14F-4D97-AF65-F5344CB8AC3E}">
        <p14:creationId xmlns:p14="http://schemas.microsoft.com/office/powerpoint/2010/main" val="915173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altLang="zh-CN" dirty="0"/>
              <a:t>Mao </a:t>
            </a:r>
            <a:r>
              <a:rPr lang="de-DE" altLang="zh-CN" dirty="0" err="1"/>
              <a:t>Kaiyi</a:t>
            </a:r>
            <a:endParaRPr lang="de-DE" dirty="0"/>
          </a:p>
        </p:txBody>
      </p:sp>
      <p:sp>
        <p:nvSpPr>
          <p:cNvPr id="3" name="幻灯片编号占位符 2"/>
          <p:cNvSpPr>
            <a:spLocks noGrp="1"/>
          </p:cNvSpPr>
          <p:nvPr>
            <p:ph type="sldNum" sz="quarter" idx="4"/>
          </p:nvPr>
        </p:nvSpPr>
        <p:spPr/>
        <p:txBody>
          <a:bodyPr/>
          <a:lstStyle/>
          <a:p>
            <a:fld id="{1816C99B-6DE8-495C-8A47-6C6207B66D29}" type="slidenum">
              <a:rPr lang="de-DE" smtClean="0"/>
              <a:pPr/>
              <a:t>15</a:t>
            </a:fld>
            <a:endParaRPr lang="de-DE" dirty="0"/>
          </a:p>
        </p:txBody>
      </p:sp>
      <p:sp>
        <p:nvSpPr>
          <p:cNvPr id="4" name="文本占位符 3"/>
          <p:cNvSpPr>
            <a:spLocks noGrp="1"/>
          </p:cNvSpPr>
          <p:nvPr>
            <p:ph type="body" sz="quarter" idx="10"/>
          </p:nvPr>
        </p:nvSpPr>
        <p:spPr>
          <a:xfrm>
            <a:off x="5029199" y="1469572"/>
            <a:ext cx="3625273" cy="783771"/>
          </a:xfrm>
        </p:spPr>
        <p:txBody>
          <a:bodyPr/>
          <a:lstStyle/>
          <a:p>
            <a:r>
              <a:rPr kumimoji="1" lang="en-US" altLang="zh-CN"/>
              <a:t>                               </a:t>
            </a:r>
            <a:endParaRPr kumimoji="1" lang="zh-CN" altLang="en-US" dirty="0"/>
          </a:p>
        </p:txBody>
      </p:sp>
      <p:sp>
        <p:nvSpPr>
          <p:cNvPr id="5" name="标题 4"/>
          <p:cNvSpPr>
            <a:spLocks noGrp="1"/>
          </p:cNvSpPr>
          <p:nvPr>
            <p:ph type="title"/>
          </p:nvPr>
        </p:nvSpPr>
        <p:spPr/>
        <p:txBody>
          <a:bodyPr/>
          <a:lstStyle/>
          <a:p>
            <a:r>
              <a:rPr kumimoji="1" lang="en-US" altLang="zh-CN" sz="2400" dirty="0"/>
              <a:t>Masking</a:t>
            </a:r>
            <a:endParaRPr kumimoji="1" lang="zh-CN" altLang="en-US" sz="2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8" y="1469572"/>
            <a:ext cx="1215097" cy="4774210"/>
          </a:xfrm>
          <a:prstGeom prst="rect">
            <a:avLst/>
          </a:prstGeom>
        </p:spPr>
      </p:pic>
      <mc:AlternateContent xmlns:mc="http://schemas.openxmlformats.org/markup-compatibility/2006" xmlns:a14="http://schemas.microsoft.com/office/drawing/2010/main">
        <mc:Choice Requires="a14">
          <p:sp>
            <p:nvSpPr>
              <p:cNvPr id="8" name="圆角矩形 7"/>
              <p:cNvSpPr/>
              <p:nvPr/>
            </p:nvSpPr>
            <p:spPr bwMode="auto">
              <a:xfrm>
                <a:off x="2537041" y="1484754"/>
                <a:ext cx="6117431" cy="220417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altLang="zh-CN" sz="2000" dirty="0"/>
                  <a:t>Generate six independent random variables for the masks </a:t>
                </a:r>
                <a14:m>
                  <m:oMath xmlns:m="http://schemas.openxmlformats.org/officeDocument/2006/math">
                    <m:r>
                      <a:rPr lang="en-US" altLang="zh-CN" sz="2000" i="1">
                        <a:latin typeface="Cambria Math" charset="0"/>
                      </a:rPr>
                      <m:t>𝑚</m:t>
                    </m:r>
                  </m:oMath>
                </a14:m>
                <a:r>
                  <a:rPr lang="en-US" altLang="zh-CN" sz="2000" dirty="0"/>
                  <a:t>, </a:t>
                </a:r>
                <a14:m>
                  <m:oMath xmlns:m="http://schemas.openxmlformats.org/officeDocument/2006/math">
                    <m:r>
                      <a:rPr lang="en-US" altLang="zh-CN" sz="2000" i="1">
                        <a:latin typeface="Cambria Math" charset="0"/>
                      </a:rPr>
                      <m:t>𝑚</m:t>
                    </m:r>
                    <m:r>
                      <a:rPr lang="en-US" altLang="zh-CN" sz="2000">
                        <a:latin typeface="Cambria Math" charset="0"/>
                      </a:rPr>
                      <m:t>′</m:t>
                    </m:r>
                  </m:oMath>
                </a14:m>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charset="0"/>
                          </a:rPr>
                          <m:t>𝑚</m:t>
                        </m:r>
                      </m:e>
                      <m:sub>
                        <m:r>
                          <a:rPr lang="en-US" altLang="zh-CN" sz="2000" i="1" dirty="0">
                            <a:latin typeface="Cambria Math" charset="0"/>
                          </a:rPr>
                          <m:t>1</m:t>
                        </m:r>
                      </m:sub>
                    </m:sSub>
                  </m:oMath>
                </a14:m>
                <a:r>
                  <a:rPr lang="en-US" altLang="zh-CN" sz="200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charset="0"/>
                          </a:rPr>
                          <m:t>𝑚</m:t>
                        </m:r>
                      </m:e>
                      <m:sub>
                        <m:r>
                          <a:rPr lang="en-US" altLang="zh-CN" sz="2000" i="1">
                            <a:latin typeface="Cambria Math" charset="0"/>
                          </a:rPr>
                          <m:t>2</m:t>
                        </m:r>
                      </m:sub>
                    </m:sSub>
                  </m:oMath>
                </a14:m>
                <a:r>
                  <a:rPr lang="en-US" altLang="zh-CN" sz="200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charset="0"/>
                          </a:rPr>
                          <m:t>𝑚</m:t>
                        </m:r>
                      </m:e>
                      <m:sub>
                        <m:r>
                          <a:rPr lang="en-US" altLang="zh-CN" sz="2000" i="1">
                            <a:latin typeface="Cambria Math" charset="0"/>
                          </a:rPr>
                          <m:t>3</m:t>
                        </m:r>
                      </m:sub>
                    </m:sSub>
                  </m:oMath>
                </a14:m>
                <a:r>
                  <a:rPr lang="en-US" altLang="zh-CN" sz="2000" dirty="0"/>
                  <a:t> and</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charset="0"/>
                          </a:rPr>
                          <m:t> </m:t>
                        </m:r>
                        <m:r>
                          <a:rPr lang="en-US" altLang="zh-CN" sz="2000" i="1" dirty="0">
                            <a:latin typeface="Cambria Math" charset="0"/>
                          </a:rPr>
                          <m:t>𝑚</m:t>
                        </m:r>
                      </m:e>
                      <m:sub>
                        <m:r>
                          <a:rPr lang="en-US" altLang="zh-CN" sz="2000" i="1" dirty="0">
                            <a:latin typeface="Cambria Math" charset="0"/>
                          </a:rPr>
                          <m:t>4</m:t>
                        </m:r>
                      </m:sub>
                    </m:sSub>
                  </m:oMath>
                </a14:m>
                <a:endParaRPr lang="en-US" altLang="zh-CN" sz="2000" dirty="0"/>
              </a:p>
              <a:p>
                <a:pPr algn="l"/>
                <a:r>
                  <a:rPr lang="en-US" altLang="zh-CN" sz="2000" dirty="0"/>
                  <a:t>• 2 </a:t>
                </a:r>
                <a:r>
                  <a:rPr lang="en-US" altLang="zh-CN" sz="2000"/>
                  <a:t>masks </a:t>
                </a:r>
                <a14:m>
                  <m:oMath xmlns:m="http://schemas.openxmlformats.org/officeDocument/2006/math">
                    <m:r>
                      <a:rPr lang="en-US" altLang="zh-CN" sz="2000" i="1">
                        <a:latin typeface="Cambria Math" charset="0"/>
                      </a:rPr>
                      <m:t>𝑚</m:t>
                    </m:r>
                  </m:oMath>
                </a14:m>
                <a:r>
                  <a:rPr lang="en-US" altLang="zh-CN" sz="2000" dirty="0"/>
                  <a:t> </a:t>
                </a:r>
                <a:r>
                  <a:rPr lang="en-US" altLang="zh-CN" sz="2000"/>
                  <a:t>and </a:t>
                </a:r>
                <a14:m>
                  <m:oMath xmlns:m="http://schemas.openxmlformats.org/officeDocument/2006/math">
                    <m:r>
                      <a:rPr lang="en-US" altLang="zh-CN" sz="2000" i="1">
                        <a:latin typeface="Cambria Math" charset="0"/>
                      </a:rPr>
                      <m:t>𝑚</m:t>
                    </m:r>
                    <m:r>
                      <a:rPr lang="en-US" altLang="zh-CN" sz="2000">
                        <a:latin typeface="Cambria Math" charset="0"/>
                      </a:rPr>
                      <m:t>′</m:t>
                    </m:r>
                  </m:oMath>
                </a14:m>
                <a:r>
                  <a:rPr lang="en-US" altLang="zh-CN" sz="2000" dirty="0"/>
                  <a:t> for the Inverse S-box input and output</a:t>
                </a:r>
              </a:p>
              <a:p>
                <a:pPr algn="l"/>
                <a:r>
                  <a:rPr lang="en-US" altLang="zh-CN" sz="2000" dirty="0"/>
                  <a:t>• 4 masks</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charset="0"/>
                          </a:rPr>
                          <m:t>𝑚</m:t>
                        </m:r>
                      </m:e>
                      <m:sub>
                        <m:r>
                          <a:rPr lang="en-US" altLang="zh-CN" sz="2000" i="1" dirty="0">
                            <a:latin typeface="Cambria Math"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charset="0"/>
                          </a:rPr>
                          <m:t>𝑚</m:t>
                        </m:r>
                      </m:e>
                      <m:sub>
                        <m:r>
                          <a:rPr lang="en-US" altLang="zh-CN" sz="2000" i="1">
                            <a:latin typeface="Cambria Math"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charset="0"/>
                          </a:rPr>
                          <m:t>𝑚</m:t>
                        </m:r>
                      </m:e>
                      <m:sub>
                        <m:r>
                          <a:rPr lang="en-US" altLang="zh-CN" sz="2000" i="1">
                            <a:latin typeface="Cambria Math" charset="0"/>
                          </a:rPr>
                          <m:t>3</m:t>
                        </m:r>
                      </m:sub>
                    </m:sSub>
                  </m:oMath>
                </a14:m>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charset="0"/>
                          </a:rPr>
                          <m:t>𝑚</m:t>
                        </m:r>
                      </m:e>
                      <m:sub>
                        <m:r>
                          <a:rPr lang="en-US" altLang="zh-CN" sz="2000" i="1" dirty="0">
                            <a:latin typeface="Cambria Math" charset="0"/>
                          </a:rPr>
                          <m:t>4</m:t>
                        </m:r>
                      </m:sub>
                    </m:sSub>
                  </m:oMath>
                </a14:m>
                <a:r>
                  <a:rPr lang="en-US" altLang="zh-CN" sz="2000" dirty="0"/>
                  <a:t> for each row of the state for the input of Inverse </a:t>
                </a:r>
                <a:r>
                  <a:rPr lang="en-US" altLang="zh-CN" sz="2000" dirty="0" err="1"/>
                  <a:t>MixColumns</a:t>
                </a:r>
                <a:endParaRPr kumimoji="0" lang="zh-CN" altLang="en-US" sz="2000" b="0" i="0" u="none" strike="noStrike" cap="none" normalizeH="0" baseline="0" dirty="0">
                  <a:ln>
                    <a:noFill/>
                  </a:ln>
                  <a:solidFill>
                    <a:schemeClr val="tx1"/>
                  </a:solidFill>
                  <a:effectLst/>
                </a:endParaRPr>
              </a:p>
            </p:txBody>
          </p:sp>
        </mc:Choice>
        <mc:Fallback xmlns="">
          <p:sp>
            <p:nvSpPr>
              <p:cNvPr id="8" name="圆角矩形 7"/>
              <p:cNvSpPr>
                <a:spLocks noRot="1" noChangeAspect="1" noMove="1" noResize="1" noEditPoints="1" noAdjustHandles="1" noChangeArrowheads="1" noChangeShapeType="1" noTextEdit="1"/>
              </p:cNvSpPr>
              <p:nvPr/>
            </p:nvSpPr>
            <p:spPr bwMode="auto">
              <a:xfrm>
                <a:off x="2537041" y="1484754"/>
                <a:ext cx="6117431" cy="2204175"/>
              </a:xfrm>
              <a:prstGeom prst="roundRect">
                <a:avLst/>
              </a:prstGeom>
              <a:blipFill>
                <a:blip r:embed="rId3"/>
                <a:stretch>
                  <a:fillRect r="-99"/>
                </a:stretch>
              </a:blipFill>
              <a:ln w="9525" cap="flat" cmpd="sng" algn="ctr">
                <a:solidFill>
                  <a:schemeClr val="tx1"/>
                </a:solidFill>
                <a:prstDash val="solid"/>
                <a:round/>
                <a:headEnd type="none" w="med" len="med"/>
                <a:tailEnd type="none" w="med"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 11"/>
              <p:cNvSpPr/>
              <p:nvPr/>
            </p:nvSpPr>
            <p:spPr bwMode="auto">
              <a:xfrm>
                <a:off x="2553040" y="4392385"/>
                <a:ext cx="6117431" cy="17145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altLang="zh-CN" sz="2000" dirty="0"/>
                  <a:t>• Calculate the masked </a:t>
                </a:r>
                <a:r>
                  <a:rPr lang="en-US" altLang="zh-CN" sz="2000" dirty="0" err="1"/>
                  <a:t>InvS</a:t>
                </a:r>
                <a:r>
                  <a:rPr lang="en-US" altLang="zh-CN" sz="2000" dirty="0"/>
                  <a:t>-box</a:t>
                </a:r>
              </a:p>
              <a:p>
                <a:pPr algn="ctr"/>
                <a:r>
                  <a:rPr lang="en-US" altLang="zh-CN" sz="2000" dirty="0" err="1"/>
                  <a:t>InvSm</a:t>
                </a:r>
                <a:r>
                  <a:rPr lang="en-US" altLang="zh-CN" sz="2000" dirty="0"/>
                  <a:t>(x ⊕ </a:t>
                </a:r>
                <a14:m>
                  <m:oMath xmlns:m="http://schemas.openxmlformats.org/officeDocument/2006/math">
                    <m:r>
                      <a:rPr lang="en-US" altLang="zh-CN" sz="2000" i="1">
                        <a:latin typeface="Cambria Math" charset="0"/>
                      </a:rPr>
                      <m:t>𝑚</m:t>
                    </m:r>
                  </m:oMath>
                </a14:m>
                <a:r>
                  <a:rPr lang="en-US" altLang="zh-CN" sz="2000" dirty="0"/>
                  <a:t>) = </a:t>
                </a:r>
                <a:r>
                  <a:rPr lang="en-US" altLang="zh-CN" sz="2000" dirty="0" err="1"/>
                  <a:t>InvS</a:t>
                </a:r>
                <a:r>
                  <a:rPr lang="en-US" altLang="zh-CN" sz="2000" dirty="0"/>
                  <a:t>(x) ⊕ </a:t>
                </a:r>
                <a14:m>
                  <m:oMath xmlns:m="http://schemas.openxmlformats.org/officeDocument/2006/math">
                    <m:r>
                      <a:rPr lang="en-US" altLang="zh-CN" sz="2000" i="1">
                        <a:latin typeface="Cambria Math" charset="0"/>
                      </a:rPr>
                      <m:t>𝑚</m:t>
                    </m:r>
                    <m:r>
                      <a:rPr lang="en-US" altLang="zh-CN" sz="2000">
                        <a:latin typeface="Cambria Math" charset="0"/>
                      </a:rPr>
                      <m:t>′</m:t>
                    </m:r>
                  </m:oMath>
                </a14:m>
                <a:endParaRPr lang="en-US" altLang="zh-CN" sz="2000" dirty="0"/>
              </a:p>
              <a:p>
                <a:pPr algn="l"/>
                <a:r>
                  <a:rPr lang="en-US" altLang="zh-CN" sz="2000" dirty="0"/>
                  <a:t>• Execute Inverse </a:t>
                </a:r>
                <a:r>
                  <a:rPr lang="en-US" altLang="zh-CN" sz="2000" dirty="0" err="1"/>
                  <a:t>MixColumns</a:t>
                </a:r>
                <a:r>
                  <a:rPr lang="en-US" altLang="zh-CN" sz="2000" dirty="0"/>
                  <a:t> for the masks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charset="0"/>
                          </a:rPr>
                          <m:t>𝑚</m:t>
                        </m:r>
                      </m:e>
                      <m:sub>
                        <m:r>
                          <a:rPr lang="en-US" altLang="zh-CN" sz="2000" i="1" dirty="0">
                            <a:latin typeface="Cambria Math"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charset="0"/>
                          </a:rPr>
                          <m:t>𝑚</m:t>
                        </m:r>
                      </m:e>
                      <m:sub>
                        <m:r>
                          <a:rPr lang="en-US" altLang="zh-CN" sz="2000" i="1">
                            <a:latin typeface="Cambria Math"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charset="0"/>
                          </a:rPr>
                          <m:t>𝑚</m:t>
                        </m:r>
                      </m:e>
                      <m:sub>
                        <m:r>
                          <a:rPr lang="en-US" altLang="zh-CN" sz="2000" i="1">
                            <a:latin typeface="Cambria Math" charset="0"/>
                          </a:rPr>
                          <m:t>3</m:t>
                        </m:r>
                      </m:sub>
                    </m:sSub>
                  </m:oMath>
                </a14:m>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charset="0"/>
                          </a:rPr>
                          <m:t>𝑚</m:t>
                        </m:r>
                      </m:e>
                      <m:sub>
                        <m:r>
                          <a:rPr lang="en-US" altLang="zh-CN" sz="2000" i="1" dirty="0">
                            <a:latin typeface="Cambria Math" charset="0"/>
                          </a:rPr>
                          <m:t>4</m:t>
                        </m:r>
                      </m:sub>
                    </m:sSub>
                  </m:oMath>
                </a14:m>
                <a:r>
                  <a:rPr lang="en-US" altLang="zh-CN" sz="2000" dirty="0"/>
                  <a:t>to create the </a:t>
                </a:r>
                <a:r>
                  <a:rPr lang="en-US" altLang="zh-CN" sz="2000"/>
                  <a:t>output masks</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charset="0"/>
                          </a:rPr>
                          <m:t> </m:t>
                        </m:r>
                        <m:r>
                          <a:rPr lang="en-US" altLang="zh-CN" sz="2000" i="1">
                            <a:latin typeface="Cambria Math" panose="02040503050406030204" pitchFamily="18" charset="0"/>
                          </a:rPr>
                          <m:t>𝑚</m:t>
                        </m:r>
                      </m:e>
                      <m:sub>
                        <m:r>
                          <a:rPr lang="en-US" altLang="zh-CN" sz="2000" i="1">
                            <a:latin typeface="Cambria Math" charset="0"/>
                          </a:rPr>
                          <m:t>1</m:t>
                        </m:r>
                      </m:sub>
                      <m:sup>
                        <m:r>
                          <a:rPr lang="en-US" altLang="zh-CN" sz="2000" i="1">
                            <a:latin typeface="Cambria Math" panose="02040503050406030204" pitchFamily="18" charset="0"/>
                          </a:rPr>
                          <m:t>′</m:t>
                        </m:r>
                      </m:sup>
                    </m:sSubSup>
                    <m:r>
                      <a:rPr lang="en-US" altLang="zh-CN" sz="2000" i="1">
                        <a:latin typeface="Cambria Math" charset="0"/>
                      </a:rPr>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𝑚</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oMath>
                </a14:m>
                <a:r>
                  <a:rPr lang="en-US" altLang="zh-CN" sz="2000" i="1" dirty="0"/>
                  <a:t>,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𝑚</m:t>
                        </m:r>
                      </m:e>
                      <m:sub>
                        <m:r>
                          <a:rPr lang="en-US" altLang="zh-CN" sz="2000" i="1">
                            <a:latin typeface="Cambria Math" charset="0"/>
                          </a:rPr>
                          <m:t>3</m:t>
                        </m:r>
                      </m:sub>
                      <m:sup>
                        <m:r>
                          <a:rPr lang="en-US" altLang="zh-CN" sz="2000" i="1">
                            <a:latin typeface="Cambria Math" panose="02040503050406030204" pitchFamily="18" charset="0"/>
                          </a:rPr>
                          <m:t>′</m:t>
                        </m:r>
                      </m:sup>
                    </m:sSubSup>
                  </m:oMath>
                </a14:m>
                <a:r>
                  <a:rPr lang="en-US" altLang="zh-CN" sz="2000" i="1" dirty="0"/>
                  <a:t>,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𝑚</m:t>
                        </m:r>
                      </m:e>
                      <m:sub>
                        <m:r>
                          <a:rPr lang="en-US" altLang="zh-CN" sz="2000" i="1">
                            <a:latin typeface="Cambria Math" charset="0"/>
                          </a:rPr>
                          <m:t>4</m:t>
                        </m:r>
                      </m:sub>
                      <m:sup>
                        <m:r>
                          <a:rPr lang="en-US" altLang="zh-CN" sz="2000" i="1">
                            <a:latin typeface="Cambria Math" panose="02040503050406030204" pitchFamily="18" charset="0"/>
                          </a:rPr>
                          <m:t>′</m:t>
                        </m:r>
                      </m:sup>
                    </m:sSubSup>
                  </m:oMath>
                </a14:m>
                <a:endParaRPr lang="zh-CN" altLang="en-US" sz="2000" i="1" dirty="0"/>
              </a:p>
            </p:txBody>
          </p:sp>
        </mc:Choice>
        <mc:Fallback xmlns="">
          <p:sp>
            <p:nvSpPr>
              <p:cNvPr id="12" name="圆角矩形 11"/>
              <p:cNvSpPr>
                <a:spLocks noRot="1" noChangeAspect="1" noMove="1" noResize="1" noEditPoints="1" noAdjustHandles="1" noChangeArrowheads="1" noChangeShapeType="1" noTextEdit="1"/>
              </p:cNvSpPr>
              <p:nvPr/>
            </p:nvSpPr>
            <p:spPr bwMode="auto">
              <a:xfrm>
                <a:off x="2553040" y="4392385"/>
                <a:ext cx="6117431" cy="1714500"/>
              </a:xfrm>
              <a:prstGeom prst="round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zh-CN" altLang="en-US">
                    <a:noFill/>
                  </a:rPr>
                  <a:t> </a:t>
                </a:r>
              </a:p>
            </p:txBody>
          </p:sp>
        </mc:Fallback>
      </mc:AlternateContent>
      <p:sp>
        <p:nvSpPr>
          <p:cNvPr id="13" name="下箭头 12"/>
          <p:cNvSpPr/>
          <p:nvPr/>
        </p:nvSpPr>
        <p:spPr bwMode="auto">
          <a:xfrm>
            <a:off x="5323114" y="3688929"/>
            <a:ext cx="555172" cy="7034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Neue" charset="0"/>
            </a:endParaRPr>
          </a:p>
        </p:txBody>
      </p:sp>
    </p:spTree>
    <p:extLst>
      <p:ext uri="{BB962C8B-B14F-4D97-AF65-F5344CB8AC3E}">
        <p14:creationId xmlns:p14="http://schemas.microsoft.com/office/powerpoint/2010/main" val="173650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507999" y="6498774"/>
            <a:ext cx="5606473" cy="304800"/>
          </a:xfrm>
        </p:spPr>
        <p:txBody>
          <a:bodyPr/>
          <a:lstStyle/>
          <a:p>
            <a:r>
              <a:rPr lang="de-DE" altLang="zh-CN" dirty="0"/>
              <a:t>Mao </a:t>
            </a:r>
            <a:r>
              <a:rPr lang="de-DE" altLang="zh-CN" dirty="0" err="1"/>
              <a:t>Kaiyi</a:t>
            </a:r>
            <a:endParaRPr lang="de-DE" altLang="zh-CN" dirty="0"/>
          </a:p>
          <a:p>
            <a:endParaRPr lang="de-DE" dirty="0"/>
          </a:p>
        </p:txBody>
      </p:sp>
      <p:sp>
        <p:nvSpPr>
          <p:cNvPr id="3" name="幻灯片编号占位符 2"/>
          <p:cNvSpPr>
            <a:spLocks noGrp="1"/>
          </p:cNvSpPr>
          <p:nvPr>
            <p:ph type="sldNum" sz="quarter" idx="4"/>
          </p:nvPr>
        </p:nvSpPr>
        <p:spPr/>
        <p:txBody>
          <a:bodyPr/>
          <a:lstStyle/>
          <a:p>
            <a:fld id="{1816C99B-6DE8-495C-8A47-6C6207B66D29}" type="slidenum">
              <a:rPr lang="de-DE" smtClean="0"/>
              <a:pPr/>
              <a:t>16</a:t>
            </a:fld>
            <a:endParaRPr lang="de-DE" dirty="0"/>
          </a:p>
        </p:txBody>
      </p:sp>
      <p:sp>
        <p:nvSpPr>
          <p:cNvPr id="5" name="标题 4"/>
          <p:cNvSpPr>
            <a:spLocks noGrp="1"/>
          </p:cNvSpPr>
          <p:nvPr>
            <p:ph type="title"/>
          </p:nvPr>
        </p:nvSpPr>
        <p:spPr/>
        <p:txBody>
          <a:bodyPr/>
          <a:lstStyle/>
          <a:p>
            <a:r>
              <a:rPr kumimoji="1" lang="en-US" altLang="zh-CN" sz="2400" dirty="0"/>
              <a:t>Masking</a:t>
            </a:r>
            <a:endParaRPr kumimoji="1" lang="zh-CN" altLang="en-US" sz="2400" dirty="0"/>
          </a:p>
        </p:txBody>
      </p:sp>
      <p:sp>
        <p:nvSpPr>
          <p:cNvPr id="7" name="文本框 6"/>
          <p:cNvSpPr txBox="1"/>
          <p:nvPr/>
        </p:nvSpPr>
        <p:spPr>
          <a:xfrm>
            <a:off x="1558550" y="1306899"/>
            <a:ext cx="2066393" cy="461665"/>
          </a:xfrm>
          <a:prstGeom prst="rect">
            <a:avLst/>
          </a:prstGeom>
          <a:noFill/>
        </p:spPr>
        <p:txBody>
          <a:bodyPr wrap="square" rtlCol="0">
            <a:spAutoFit/>
          </a:bodyPr>
          <a:lstStyle/>
          <a:p>
            <a:r>
              <a:rPr kumimoji="1" lang="en-US" altLang="zh-CN" sz="2400"/>
              <a:t>Ciphertext</a:t>
            </a:r>
            <a:endParaRPr kumimoji="1" lang="zh-CN" altLang="en-US" sz="2400" dirty="0"/>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4172399217"/>
                  </p:ext>
                </p:extLst>
              </p:nvPr>
            </p:nvGraphicFramePr>
            <p:xfrm>
              <a:off x="128509" y="1939391"/>
              <a:ext cx="5355772" cy="3302076"/>
            </p:xfrm>
            <a:graphic>
              <a:graphicData uri="http://schemas.openxmlformats.org/drawingml/2006/table">
                <a:tbl>
                  <a:tblPr firstRow="1" bandRow="1">
                    <a:tableStyleId>{69CF1AB2-1976-4502-BF36-3FF5EA218861}</a:tableStyleId>
                  </a:tblPr>
                  <a:tblGrid>
                    <a:gridCol w="1338943">
                      <a:extLst>
                        <a:ext uri="{9D8B030D-6E8A-4147-A177-3AD203B41FA5}">
                          <a16:colId xmlns:a16="http://schemas.microsoft.com/office/drawing/2014/main" val="20000"/>
                        </a:ext>
                      </a:extLst>
                    </a:gridCol>
                    <a:gridCol w="1338943">
                      <a:extLst>
                        <a:ext uri="{9D8B030D-6E8A-4147-A177-3AD203B41FA5}">
                          <a16:colId xmlns:a16="http://schemas.microsoft.com/office/drawing/2014/main" val="20001"/>
                        </a:ext>
                      </a:extLst>
                    </a:gridCol>
                    <a:gridCol w="1338943">
                      <a:extLst>
                        <a:ext uri="{9D8B030D-6E8A-4147-A177-3AD203B41FA5}">
                          <a16:colId xmlns:a16="http://schemas.microsoft.com/office/drawing/2014/main" val="20002"/>
                        </a:ext>
                      </a:extLst>
                    </a:gridCol>
                    <a:gridCol w="1338943">
                      <a:extLst>
                        <a:ext uri="{9D8B030D-6E8A-4147-A177-3AD203B41FA5}">
                          <a16:colId xmlns:a16="http://schemas.microsoft.com/office/drawing/2014/main" val="20003"/>
                        </a:ext>
                      </a:extLst>
                    </a:gridCol>
                  </a:tblGrid>
                  <a:tr h="825519">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a14:m>
                          <a:endParaRPr lang="zh-CN" altLang="en-US" b="0"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a14:m>
                          <a:endParaRPr lang="zh-CN" altLang="en-US" b="0"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a14:m>
                          <a:endParaRPr lang="zh-CN" altLang="en-US" b="0"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a14:m>
                          <a:endParaRPr lang="zh-CN" altLang="en-US" b="0" dirty="0"/>
                        </a:p>
                      </a:txBody>
                      <a:tcPr/>
                    </a:tc>
                    <a:extLst>
                      <a:ext uri="{0D108BD9-81ED-4DB2-BD59-A6C34878D82A}">
                        <a16:rowId xmlns:a16="http://schemas.microsoft.com/office/drawing/2014/main" val="10000"/>
                      </a:ext>
                    </a:extLst>
                  </a:tr>
                  <a:tr h="825519">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i="1" smtClean="0">
                                  <a:latin typeface="Cambria Math" charset="0"/>
                                </a:rPr>
                                <m:t>𝑚</m:t>
                              </m:r>
                              <m:r>
                                <a:rPr lang="en-US" altLang="zh-CN" sz="1800" b="0" i="0" smtClean="0">
                                  <a:latin typeface="Cambria Math" charset="0"/>
                                </a:rPr>
                                <m:t>′</m:t>
                              </m:r>
                            </m:oMath>
                          </a14:m>
                          <a:r>
                            <a:rPr lang="en-US" altLang="zh-CN" sz="1800" b="0" dirty="0"/>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i="1" smtClean="0">
                                  <a:latin typeface="Cambria Math" charset="0"/>
                                </a:rPr>
                                <m:t>𝑚</m:t>
                              </m:r>
                              <m:r>
                                <a:rPr lang="en-US" altLang="zh-CN" sz="1800" b="0" i="0" smtClean="0">
                                  <a:latin typeface="Cambria Math" charset="0"/>
                                </a:rPr>
                                <m:t>′</m:t>
                              </m:r>
                            </m:oMath>
                          </a14:m>
                          <a:r>
                            <a:rPr lang="en-US" altLang="zh-CN" sz="1800" b="0" dirty="0"/>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i="1" smtClean="0">
                                  <a:latin typeface="Cambria Math" charset="0"/>
                                </a:rPr>
                                <m:t>𝑚</m:t>
                              </m:r>
                              <m:r>
                                <a:rPr lang="en-US" altLang="zh-CN" sz="1800" b="0" i="0" smtClean="0">
                                  <a:latin typeface="Cambria Math" charset="0"/>
                                </a:rPr>
                                <m:t>′</m:t>
                              </m:r>
                            </m:oMath>
                          </a14:m>
                          <a:r>
                            <a:rPr lang="en-US" altLang="zh-CN" sz="1800" b="0" dirty="0"/>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i="1" smtClean="0">
                                  <a:latin typeface="Cambria Math" charset="0"/>
                                </a:rPr>
                                <m:t>𝑚</m:t>
                              </m:r>
                              <m:r>
                                <a:rPr lang="en-US" altLang="zh-CN" sz="1800" b="0" i="0" smtClean="0">
                                  <a:latin typeface="Cambria Math" charset="0"/>
                                </a:rPr>
                                <m:t>′</m:t>
                              </m:r>
                            </m:oMath>
                          </a14:m>
                          <a:r>
                            <a:rPr lang="en-US" altLang="zh-CN" sz="1800" b="0" dirty="0"/>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a14:m>
                          <a:endParaRPr lang="zh-CN" altLang="en-US" dirty="0"/>
                        </a:p>
                      </a:txBody>
                      <a:tcPr/>
                    </a:tc>
                    <a:extLst>
                      <a:ext uri="{0D108BD9-81ED-4DB2-BD59-A6C34878D82A}">
                        <a16:rowId xmlns:a16="http://schemas.microsoft.com/office/drawing/2014/main" val="10001"/>
                      </a:ext>
                    </a:extLst>
                  </a:tr>
                  <a:tr h="825519">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a14:m>
                          <a:endParaRPr lang="zh-CN" altLang="en-US" dirty="0"/>
                        </a:p>
                      </a:txBody>
                      <a:tcPr/>
                    </a:tc>
                    <a:extLst>
                      <a:ext uri="{0D108BD9-81ED-4DB2-BD59-A6C34878D82A}">
                        <a16:rowId xmlns:a16="http://schemas.microsoft.com/office/drawing/2014/main" val="10002"/>
                      </a:ext>
                    </a:extLst>
                  </a:tr>
                  <a:tr h="825519">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a14:m>
                          <a:endParaRPr lang="zh-CN" altLang="en-US" dirty="0"/>
                        </a:p>
                      </a:txBody>
                      <a:tcPr/>
                    </a:tc>
                    <a:tc>
                      <a:txBody>
                        <a:bodyPr/>
                        <a:lstStyle/>
                        <a:p>
                          <a14:m>
                            <m:oMath xmlns:m="http://schemas.openxmlformats.org/officeDocument/2006/math">
                              <m:r>
                                <a:rPr lang="en-US" altLang="zh-CN" sz="1800" i="1" smtClean="0">
                                  <a:latin typeface="Cambria Math" charset="0"/>
                                </a:rPr>
                                <m:t>𝑚</m:t>
                              </m:r>
                            </m:oMath>
                          </a14:m>
                          <a:r>
                            <a:rPr lang="en-US" altLang="zh-CN" sz="1800" b="0" dirty="0"/>
                            <a:t>⊕ </a:t>
                          </a:r>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a14:m>
                          <a:endParaRPr lang="zh-CN" alt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4172399217"/>
                  </p:ext>
                </p:extLst>
              </p:nvPr>
            </p:nvGraphicFramePr>
            <p:xfrm>
              <a:off x="128509" y="1939391"/>
              <a:ext cx="5355772" cy="3657600"/>
            </p:xfrm>
            <a:graphic>
              <a:graphicData uri="http://schemas.openxmlformats.org/drawingml/2006/table">
                <a:tbl>
                  <a:tblPr firstRow="1" bandRow="1">
                    <a:tableStyleId>{69CF1AB2-1976-4502-BF36-3FF5EA218861}</a:tableStyleId>
                  </a:tblPr>
                  <a:tblGrid>
                    <a:gridCol w="1338943">
                      <a:extLst>
                        <a:ext uri="{9D8B030D-6E8A-4147-A177-3AD203B41FA5}">
                          <a16:colId xmlns:a16="http://schemas.microsoft.com/office/drawing/2014/main" val="20000"/>
                        </a:ext>
                      </a:extLst>
                    </a:gridCol>
                    <a:gridCol w="1338943">
                      <a:extLst>
                        <a:ext uri="{9D8B030D-6E8A-4147-A177-3AD203B41FA5}">
                          <a16:colId xmlns:a16="http://schemas.microsoft.com/office/drawing/2014/main" val="20001"/>
                        </a:ext>
                      </a:extLst>
                    </a:gridCol>
                    <a:gridCol w="1338943">
                      <a:extLst>
                        <a:ext uri="{9D8B030D-6E8A-4147-A177-3AD203B41FA5}">
                          <a16:colId xmlns:a16="http://schemas.microsoft.com/office/drawing/2014/main" val="20002"/>
                        </a:ext>
                      </a:extLst>
                    </a:gridCol>
                    <a:gridCol w="1338943">
                      <a:extLst>
                        <a:ext uri="{9D8B030D-6E8A-4147-A177-3AD203B41FA5}">
                          <a16:colId xmlns:a16="http://schemas.microsoft.com/office/drawing/2014/main" val="20003"/>
                        </a:ext>
                      </a:extLst>
                    </a:gridCol>
                  </a:tblGrid>
                  <a:tr h="914400">
                    <a:tc>
                      <a:txBody>
                        <a:bodyPr/>
                        <a:lstStyle/>
                        <a:p>
                          <a:endParaRPr lang="zh-CN"/>
                        </a:p>
                      </a:txBody>
                      <a:tcPr>
                        <a:blipFill>
                          <a:blip r:embed="rId2"/>
                          <a:stretch>
                            <a:fillRect l="-455" t="-3333" r="-300455" b="-302000"/>
                          </a:stretch>
                        </a:blipFill>
                      </a:tcPr>
                    </a:tc>
                    <a:tc>
                      <a:txBody>
                        <a:bodyPr/>
                        <a:lstStyle/>
                        <a:p>
                          <a:endParaRPr lang="zh-CN"/>
                        </a:p>
                      </a:txBody>
                      <a:tcPr>
                        <a:blipFill>
                          <a:blip r:embed="rId2"/>
                          <a:stretch>
                            <a:fillRect l="-100455" t="-3333" r="-200455" b="-302000"/>
                          </a:stretch>
                        </a:blipFill>
                      </a:tcPr>
                    </a:tc>
                    <a:tc>
                      <a:txBody>
                        <a:bodyPr/>
                        <a:lstStyle/>
                        <a:p>
                          <a:endParaRPr lang="zh-CN"/>
                        </a:p>
                      </a:txBody>
                      <a:tcPr>
                        <a:blipFill>
                          <a:blip r:embed="rId2"/>
                          <a:stretch>
                            <a:fillRect l="-201370" t="-3333" r="-101370" b="-302000"/>
                          </a:stretch>
                        </a:blipFill>
                      </a:tcPr>
                    </a:tc>
                    <a:tc>
                      <a:txBody>
                        <a:bodyPr/>
                        <a:lstStyle/>
                        <a:p>
                          <a:endParaRPr lang="zh-CN"/>
                        </a:p>
                      </a:txBody>
                      <a:tcPr>
                        <a:blipFill>
                          <a:blip r:embed="rId2"/>
                          <a:stretch>
                            <a:fillRect l="-300000" t="-3333" r="-909" b="-302000"/>
                          </a:stretch>
                        </a:blipFill>
                      </a:tcPr>
                    </a:tc>
                    <a:extLst>
                      <a:ext uri="{0D108BD9-81ED-4DB2-BD59-A6C34878D82A}">
                        <a16:rowId xmlns:a16="http://schemas.microsoft.com/office/drawing/2014/main" val="10000"/>
                      </a:ext>
                    </a:extLst>
                  </a:tr>
                  <a:tr h="914400">
                    <a:tc>
                      <a:txBody>
                        <a:bodyPr/>
                        <a:lstStyle/>
                        <a:p>
                          <a:endParaRPr lang="zh-CN"/>
                        </a:p>
                      </a:txBody>
                      <a:tcPr>
                        <a:blipFill>
                          <a:blip r:embed="rId2"/>
                          <a:stretch>
                            <a:fillRect l="-455" t="-102649" r="-300455" b="-200000"/>
                          </a:stretch>
                        </a:blipFill>
                      </a:tcPr>
                    </a:tc>
                    <a:tc>
                      <a:txBody>
                        <a:bodyPr/>
                        <a:lstStyle/>
                        <a:p>
                          <a:endParaRPr lang="zh-CN"/>
                        </a:p>
                      </a:txBody>
                      <a:tcPr>
                        <a:blipFill>
                          <a:blip r:embed="rId2"/>
                          <a:stretch>
                            <a:fillRect l="-100455" t="-102649" r="-200455" b="-200000"/>
                          </a:stretch>
                        </a:blipFill>
                      </a:tcPr>
                    </a:tc>
                    <a:tc>
                      <a:txBody>
                        <a:bodyPr/>
                        <a:lstStyle/>
                        <a:p>
                          <a:endParaRPr lang="zh-CN"/>
                        </a:p>
                      </a:txBody>
                      <a:tcPr>
                        <a:blipFill>
                          <a:blip r:embed="rId2"/>
                          <a:stretch>
                            <a:fillRect l="-201370" t="-102649" r="-101370" b="-200000"/>
                          </a:stretch>
                        </a:blipFill>
                      </a:tcPr>
                    </a:tc>
                    <a:tc>
                      <a:txBody>
                        <a:bodyPr/>
                        <a:lstStyle/>
                        <a:p>
                          <a:endParaRPr lang="zh-CN"/>
                        </a:p>
                      </a:txBody>
                      <a:tcPr>
                        <a:blipFill>
                          <a:blip r:embed="rId2"/>
                          <a:stretch>
                            <a:fillRect l="-300000" t="-102649" r="-909" b="-200000"/>
                          </a:stretch>
                        </a:blipFill>
                      </a:tcPr>
                    </a:tc>
                    <a:extLst>
                      <a:ext uri="{0D108BD9-81ED-4DB2-BD59-A6C34878D82A}">
                        <a16:rowId xmlns:a16="http://schemas.microsoft.com/office/drawing/2014/main" val="10001"/>
                      </a:ext>
                    </a:extLst>
                  </a:tr>
                  <a:tr h="914400">
                    <a:tc>
                      <a:txBody>
                        <a:bodyPr/>
                        <a:lstStyle/>
                        <a:p>
                          <a:endParaRPr lang="zh-CN"/>
                        </a:p>
                      </a:txBody>
                      <a:tcPr>
                        <a:blipFill>
                          <a:blip r:embed="rId2"/>
                          <a:stretch>
                            <a:fillRect l="-455" t="-204000" r="-300455" b="-101333"/>
                          </a:stretch>
                        </a:blipFill>
                      </a:tcPr>
                    </a:tc>
                    <a:tc>
                      <a:txBody>
                        <a:bodyPr/>
                        <a:lstStyle/>
                        <a:p>
                          <a:endParaRPr lang="zh-CN"/>
                        </a:p>
                      </a:txBody>
                      <a:tcPr>
                        <a:blipFill>
                          <a:blip r:embed="rId2"/>
                          <a:stretch>
                            <a:fillRect l="-100455" t="-204000" r="-200455" b="-101333"/>
                          </a:stretch>
                        </a:blipFill>
                      </a:tcPr>
                    </a:tc>
                    <a:tc>
                      <a:txBody>
                        <a:bodyPr/>
                        <a:lstStyle/>
                        <a:p>
                          <a:endParaRPr lang="zh-CN"/>
                        </a:p>
                      </a:txBody>
                      <a:tcPr>
                        <a:blipFill>
                          <a:blip r:embed="rId2"/>
                          <a:stretch>
                            <a:fillRect l="-201370" t="-204000" r="-101370" b="-101333"/>
                          </a:stretch>
                        </a:blipFill>
                      </a:tcPr>
                    </a:tc>
                    <a:tc>
                      <a:txBody>
                        <a:bodyPr/>
                        <a:lstStyle/>
                        <a:p>
                          <a:endParaRPr lang="zh-CN"/>
                        </a:p>
                      </a:txBody>
                      <a:tcPr>
                        <a:blipFill>
                          <a:blip r:embed="rId2"/>
                          <a:stretch>
                            <a:fillRect l="-300000" t="-204000" r="-909" b="-101333"/>
                          </a:stretch>
                        </a:blipFill>
                      </a:tcPr>
                    </a:tc>
                    <a:extLst>
                      <a:ext uri="{0D108BD9-81ED-4DB2-BD59-A6C34878D82A}">
                        <a16:rowId xmlns:a16="http://schemas.microsoft.com/office/drawing/2014/main" val="10002"/>
                      </a:ext>
                    </a:extLst>
                  </a:tr>
                  <a:tr h="914400">
                    <a:tc>
                      <a:txBody>
                        <a:bodyPr/>
                        <a:lstStyle/>
                        <a:p>
                          <a:endParaRPr lang="zh-CN"/>
                        </a:p>
                      </a:txBody>
                      <a:tcPr>
                        <a:blipFill>
                          <a:blip r:embed="rId2"/>
                          <a:stretch>
                            <a:fillRect l="-455" t="-304000" r="-300455" b="-1333"/>
                          </a:stretch>
                        </a:blipFill>
                      </a:tcPr>
                    </a:tc>
                    <a:tc>
                      <a:txBody>
                        <a:bodyPr/>
                        <a:lstStyle/>
                        <a:p>
                          <a:endParaRPr lang="zh-CN"/>
                        </a:p>
                      </a:txBody>
                      <a:tcPr>
                        <a:blipFill>
                          <a:blip r:embed="rId2"/>
                          <a:stretch>
                            <a:fillRect l="-100455" t="-304000" r="-200455" b="-1333"/>
                          </a:stretch>
                        </a:blipFill>
                      </a:tcPr>
                    </a:tc>
                    <a:tc>
                      <a:txBody>
                        <a:bodyPr/>
                        <a:lstStyle/>
                        <a:p>
                          <a:endParaRPr lang="zh-CN"/>
                        </a:p>
                      </a:txBody>
                      <a:tcPr>
                        <a:blipFill>
                          <a:blip r:embed="rId2"/>
                          <a:stretch>
                            <a:fillRect l="-201370" t="-304000" r="-101370" b="-1333"/>
                          </a:stretch>
                        </a:blipFill>
                      </a:tcPr>
                    </a:tc>
                    <a:tc>
                      <a:txBody>
                        <a:bodyPr/>
                        <a:lstStyle/>
                        <a:p>
                          <a:endParaRPr lang="zh-CN"/>
                        </a:p>
                      </a:txBody>
                      <a:tcPr>
                        <a:blipFill>
                          <a:blip r:embed="rId2"/>
                          <a:stretch>
                            <a:fillRect l="-300000" t="-304000" r="-909" b="-1333"/>
                          </a:stretch>
                        </a:blipFill>
                      </a:tcPr>
                    </a:tc>
                    <a:extLst>
                      <a:ext uri="{0D108BD9-81ED-4DB2-BD59-A6C34878D82A}">
                        <a16:rowId xmlns:a16="http://schemas.microsoft.com/office/drawing/2014/main" val="10003"/>
                      </a:ext>
                    </a:extLst>
                  </a:tr>
                </a:tbl>
              </a:graphicData>
            </a:graphic>
          </p:graphicFrame>
        </mc:Fallback>
      </mc:AlternateContent>
      <p:sp>
        <p:nvSpPr>
          <p:cNvPr id="10" name="文本框 9"/>
          <p:cNvSpPr txBox="1"/>
          <p:nvPr/>
        </p:nvSpPr>
        <p:spPr>
          <a:xfrm>
            <a:off x="6114472" y="1306898"/>
            <a:ext cx="1992085" cy="461665"/>
          </a:xfrm>
          <a:prstGeom prst="rect">
            <a:avLst/>
          </a:prstGeom>
          <a:noFill/>
        </p:spPr>
        <p:txBody>
          <a:bodyPr wrap="square" rtlCol="0">
            <a:spAutoFit/>
          </a:bodyPr>
          <a:lstStyle/>
          <a:p>
            <a:r>
              <a:rPr kumimoji="1" lang="en-US" altLang="zh-CN" sz="2400"/>
              <a:t>RoundKey</a:t>
            </a:r>
            <a:endParaRPr kumimoji="1" lang="zh-CN" altLang="en-US" sz="2400" dirty="0"/>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3192615699"/>
                  </p:ext>
                </p:extLst>
              </p:nvPr>
            </p:nvGraphicFramePr>
            <p:xfrm>
              <a:off x="5692887" y="1939388"/>
              <a:ext cx="3112976" cy="2736272"/>
            </p:xfrm>
            <a:graphic>
              <a:graphicData uri="http://schemas.openxmlformats.org/drawingml/2006/table">
                <a:tbl>
                  <a:tblPr firstRow="1" bandRow="1">
                    <a:tableStyleId>{69CF1AB2-1976-4502-BF36-3FF5EA218861}</a:tableStyleId>
                  </a:tblPr>
                  <a:tblGrid>
                    <a:gridCol w="778244">
                      <a:extLst>
                        <a:ext uri="{9D8B030D-6E8A-4147-A177-3AD203B41FA5}">
                          <a16:colId xmlns:a16="http://schemas.microsoft.com/office/drawing/2014/main" val="20000"/>
                        </a:ext>
                      </a:extLst>
                    </a:gridCol>
                    <a:gridCol w="778244">
                      <a:extLst>
                        <a:ext uri="{9D8B030D-6E8A-4147-A177-3AD203B41FA5}">
                          <a16:colId xmlns:a16="http://schemas.microsoft.com/office/drawing/2014/main" val="20001"/>
                        </a:ext>
                      </a:extLst>
                    </a:gridCol>
                    <a:gridCol w="778244">
                      <a:extLst>
                        <a:ext uri="{9D8B030D-6E8A-4147-A177-3AD203B41FA5}">
                          <a16:colId xmlns:a16="http://schemas.microsoft.com/office/drawing/2014/main" val="20002"/>
                        </a:ext>
                      </a:extLst>
                    </a:gridCol>
                    <a:gridCol w="778244">
                      <a:extLst>
                        <a:ext uri="{9D8B030D-6E8A-4147-A177-3AD203B41FA5}">
                          <a16:colId xmlns:a16="http://schemas.microsoft.com/office/drawing/2014/main" val="20003"/>
                        </a:ext>
                      </a:extLst>
                    </a:gridCol>
                  </a:tblGrid>
                  <a:tr h="684068">
                    <a:tc>
                      <a:txBody>
                        <a:bodyPr/>
                        <a:lstStyle/>
                        <a:p>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a14:m>
                          <a:endParaRPr lang="zh-CN" altLang="en-US" b="0" dirty="0"/>
                        </a:p>
                      </a:txBody>
                      <a:tcPr/>
                    </a:tc>
                    <a:tc>
                      <a:txBody>
                        <a:bodyPr/>
                        <a:lstStyle/>
                        <a:p>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a14:m>
                          <a:endParaRPr lang="zh-CN" altLang="en-US" b="0" dirty="0"/>
                        </a:p>
                      </a:txBody>
                      <a:tcPr/>
                    </a:tc>
                    <a:tc>
                      <a:txBody>
                        <a:bodyPr/>
                        <a:lstStyle/>
                        <a:p>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a14:m>
                          <a:endParaRPr lang="zh-CN" altLang="en-US" b="0" dirty="0"/>
                        </a:p>
                      </a:txBody>
                      <a:tcPr/>
                    </a:tc>
                    <a:tc>
                      <a:txBody>
                        <a:bodyPr/>
                        <a:lstStyle/>
                        <a:p>
                          <a14:m>
                            <m:oMath xmlns:m="http://schemas.openxmlformats.org/officeDocument/2006/math">
                              <m:r>
                                <a:rPr lang="en-US" altLang="zh-CN" sz="1800" b="0" i="1" smtClean="0">
                                  <a:latin typeface="Cambria Math" charset="0"/>
                                </a:rPr>
                                <m:t>𝑚</m:t>
                              </m:r>
                              <m:r>
                                <a:rPr lang="en-US" altLang="zh-CN" sz="1800" b="0" i="1"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a14:m>
                          <a:endParaRPr lang="zh-CN" altLang="en-US" b="0" dirty="0"/>
                        </a:p>
                      </a:txBody>
                      <a:tcPr/>
                    </a:tc>
                    <a:extLst>
                      <a:ext uri="{0D108BD9-81ED-4DB2-BD59-A6C34878D82A}">
                        <a16:rowId xmlns:a16="http://schemas.microsoft.com/office/drawing/2014/main" val="10000"/>
                      </a:ext>
                    </a:extLst>
                  </a:tr>
                  <a:tr h="684068">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a14:m>
                          <a:endParaRPr lang="zh-CN" altLang="en-US" dirty="0"/>
                        </a:p>
                      </a:txBody>
                      <a:tcPr/>
                    </a:tc>
                    <a:extLst>
                      <a:ext uri="{0D108BD9-81ED-4DB2-BD59-A6C34878D82A}">
                        <a16:rowId xmlns:a16="http://schemas.microsoft.com/office/drawing/2014/main" val="10001"/>
                      </a:ext>
                    </a:extLst>
                  </a:tr>
                  <a:tr h="684068">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a14:m>
                          <a:endParaRPr lang="zh-CN" altLang="en-US" dirty="0"/>
                        </a:p>
                      </a:txBody>
                      <a:tcPr/>
                    </a:tc>
                    <a:extLst>
                      <a:ext uri="{0D108BD9-81ED-4DB2-BD59-A6C34878D82A}">
                        <a16:rowId xmlns:a16="http://schemas.microsoft.com/office/drawing/2014/main" val="10002"/>
                      </a:ext>
                    </a:extLst>
                  </a:tr>
                  <a:tr h="684068">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a14:m>
                          <a:endParaRPr lang="zh-CN" altLang="en-US" dirty="0"/>
                        </a:p>
                      </a:txBody>
                      <a:tcPr/>
                    </a:tc>
                    <a:tc>
                      <a:txBody>
                        <a:bodyPr/>
                        <a:lstStyle/>
                        <a:p>
                          <a14:m>
                            <m:oMath xmlns:m="http://schemas.openxmlformats.org/officeDocument/2006/math">
                              <m:r>
                                <a:rPr lang="en-US" altLang="zh-CN" i="1" smtClean="0">
                                  <a:latin typeface="Cambria Math" charset="0"/>
                                </a:rPr>
                                <m:t>𝑚</m:t>
                              </m:r>
                              <m:r>
                                <a:rPr lang="en-US" altLang="zh-CN" b="0" i="0" smtClean="0">
                                  <a:latin typeface="Cambria Math" charset="0"/>
                                </a:rPr>
                                <m:t>′</m:t>
                              </m:r>
                            </m:oMath>
                          </a14:m>
                          <a:r>
                            <a:rPr lang="en-US" altLang="zh-CN" sz="1800" b="0" dirty="0"/>
                            <a:t> ⊕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a14:m>
                          <a:endParaRPr lang="zh-CN" alt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3192615699"/>
                  </p:ext>
                </p:extLst>
              </p:nvPr>
            </p:nvGraphicFramePr>
            <p:xfrm>
              <a:off x="5692887" y="1939388"/>
              <a:ext cx="3112976" cy="3657600"/>
            </p:xfrm>
            <a:graphic>
              <a:graphicData uri="http://schemas.openxmlformats.org/drawingml/2006/table">
                <a:tbl>
                  <a:tblPr firstRow="1" bandRow="1">
                    <a:tableStyleId>{69CF1AB2-1976-4502-BF36-3FF5EA218861}</a:tableStyleId>
                  </a:tblPr>
                  <a:tblGrid>
                    <a:gridCol w="778244">
                      <a:extLst>
                        <a:ext uri="{9D8B030D-6E8A-4147-A177-3AD203B41FA5}">
                          <a16:colId xmlns:a16="http://schemas.microsoft.com/office/drawing/2014/main" val="20000"/>
                        </a:ext>
                      </a:extLst>
                    </a:gridCol>
                    <a:gridCol w="778244">
                      <a:extLst>
                        <a:ext uri="{9D8B030D-6E8A-4147-A177-3AD203B41FA5}">
                          <a16:colId xmlns:a16="http://schemas.microsoft.com/office/drawing/2014/main" val="20001"/>
                        </a:ext>
                      </a:extLst>
                    </a:gridCol>
                    <a:gridCol w="778244">
                      <a:extLst>
                        <a:ext uri="{9D8B030D-6E8A-4147-A177-3AD203B41FA5}">
                          <a16:colId xmlns:a16="http://schemas.microsoft.com/office/drawing/2014/main" val="20002"/>
                        </a:ext>
                      </a:extLst>
                    </a:gridCol>
                    <a:gridCol w="778244">
                      <a:extLst>
                        <a:ext uri="{9D8B030D-6E8A-4147-A177-3AD203B41FA5}">
                          <a16:colId xmlns:a16="http://schemas.microsoft.com/office/drawing/2014/main" val="20003"/>
                        </a:ext>
                      </a:extLst>
                    </a:gridCol>
                  </a:tblGrid>
                  <a:tr h="914400">
                    <a:tc>
                      <a:txBody>
                        <a:bodyPr/>
                        <a:lstStyle/>
                        <a:p>
                          <a:endParaRPr lang="zh-CN"/>
                        </a:p>
                      </a:txBody>
                      <a:tcPr>
                        <a:blipFill>
                          <a:blip r:embed="rId3"/>
                          <a:stretch>
                            <a:fillRect l="-781" t="-3333" r="-301563" b="-302000"/>
                          </a:stretch>
                        </a:blipFill>
                      </a:tcPr>
                    </a:tc>
                    <a:tc>
                      <a:txBody>
                        <a:bodyPr/>
                        <a:lstStyle/>
                        <a:p>
                          <a:endParaRPr lang="zh-CN"/>
                        </a:p>
                      </a:txBody>
                      <a:tcPr>
                        <a:blipFill>
                          <a:blip r:embed="rId3"/>
                          <a:stretch>
                            <a:fillRect l="-100781" t="-3333" r="-201563" b="-302000"/>
                          </a:stretch>
                        </a:blipFill>
                      </a:tcPr>
                    </a:tc>
                    <a:tc>
                      <a:txBody>
                        <a:bodyPr/>
                        <a:lstStyle/>
                        <a:p>
                          <a:endParaRPr lang="zh-CN"/>
                        </a:p>
                      </a:txBody>
                      <a:tcPr>
                        <a:blipFill>
                          <a:blip r:embed="rId3"/>
                          <a:stretch>
                            <a:fillRect l="-200781" t="-3333" r="-101563" b="-302000"/>
                          </a:stretch>
                        </a:blipFill>
                      </a:tcPr>
                    </a:tc>
                    <a:tc>
                      <a:txBody>
                        <a:bodyPr/>
                        <a:lstStyle/>
                        <a:p>
                          <a:endParaRPr lang="zh-CN"/>
                        </a:p>
                      </a:txBody>
                      <a:tcPr>
                        <a:blipFill>
                          <a:blip r:embed="rId3"/>
                          <a:stretch>
                            <a:fillRect l="-300781" t="-3333" r="-1563" b="-302000"/>
                          </a:stretch>
                        </a:blipFill>
                      </a:tcPr>
                    </a:tc>
                    <a:extLst>
                      <a:ext uri="{0D108BD9-81ED-4DB2-BD59-A6C34878D82A}">
                        <a16:rowId xmlns:a16="http://schemas.microsoft.com/office/drawing/2014/main" val="10000"/>
                      </a:ext>
                    </a:extLst>
                  </a:tr>
                  <a:tr h="914400">
                    <a:tc>
                      <a:txBody>
                        <a:bodyPr/>
                        <a:lstStyle/>
                        <a:p>
                          <a:endParaRPr lang="zh-CN"/>
                        </a:p>
                      </a:txBody>
                      <a:tcPr>
                        <a:blipFill>
                          <a:blip r:embed="rId3"/>
                          <a:stretch>
                            <a:fillRect l="-781" t="-102649" r="-301563" b="-200000"/>
                          </a:stretch>
                        </a:blipFill>
                      </a:tcPr>
                    </a:tc>
                    <a:tc>
                      <a:txBody>
                        <a:bodyPr/>
                        <a:lstStyle/>
                        <a:p>
                          <a:endParaRPr lang="zh-CN"/>
                        </a:p>
                      </a:txBody>
                      <a:tcPr>
                        <a:blipFill>
                          <a:blip r:embed="rId3"/>
                          <a:stretch>
                            <a:fillRect l="-100781" t="-102649" r="-201563" b="-200000"/>
                          </a:stretch>
                        </a:blipFill>
                      </a:tcPr>
                    </a:tc>
                    <a:tc>
                      <a:txBody>
                        <a:bodyPr/>
                        <a:lstStyle/>
                        <a:p>
                          <a:endParaRPr lang="zh-CN"/>
                        </a:p>
                      </a:txBody>
                      <a:tcPr>
                        <a:blipFill>
                          <a:blip r:embed="rId3"/>
                          <a:stretch>
                            <a:fillRect l="-200781" t="-102649" r="-101563" b="-200000"/>
                          </a:stretch>
                        </a:blipFill>
                      </a:tcPr>
                    </a:tc>
                    <a:tc>
                      <a:txBody>
                        <a:bodyPr/>
                        <a:lstStyle/>
                        <a:p>
                          <a:endParaRPr lang="zh-CN"/>
                        </a:p>
                      </a:txBody>
                      <a:tcPr>
                        <a:blipFill>
                          <a:blip r:embed="rId3"/>
                          <a:stretch>
                            <a:fillRect l="-300781" t="-102649" r="-1563" b="-200000"/>
                          </a:stretch>
                        </a:blipFill>
                      </a:tcPr>
                    </a:tc>
                    <a:extLst>
                      <a:ext uri="{0D108BD9-81ED-4DB2-BD59-A6C34878D82A}">
                        <a16:rowId xmlns:a16="http://schemas.microsoft.com/office/drawing/2014/main" val="10001"/>
                      </a:ext>
                    </a:extLst>
                  </a:tr>
                  <a:tr h="914400">
                    <a:tc>
                      <a:txBody>
                        <a:bodyPr/>
                        <a:lstStyle/>
                        <a:p>
                          <a:endParaRPr lang="zh-CN"/>
                        </a:p>
                      </a:txBody>
                      <a:tcPr>
                        <a:blipFill>
                          <a:blip r:embed="rId3"/>
                          <a:stretch>
                            <a:fillRect l="-781" t="-204000" r="-301563" b="-101333"/>
                          </a:stretch>
                        </a:blipFill>
                      </a:tcPr>
                    </a:tc>
                    <a:tc>
                      <a:txBody>
                        <a:bodyPr/>
                        <a:lstStyle/>
                        <a:p>
                          <a:endParaRPr lang="zh-CN"/>
                        </a:p>
                      </a:txBody>
                      <a:tcPr>
                        <a:blipFill>
                          <a:blip r:embed="rId3"/>
                          <a:stretch>
                            <a:fillRect l="-100781" t="-204000" r="-201563" b="-101333"/>
                          </a:stretch>
                        </a:blipFill>
                      </a:tcPr>
                    </a:tc>
                    <a:tc>
                      <a:txBody>
                        <a:bodyPr/>
                        <a:lstStyle/>
                        <a:p>
                          <a:endParaRPr lang="zh-CN"/>
                        </a:p>
                      </a:txBody>
                      <a:tcPr>
                        <a:blipFill>
                          <a:blip r:embed="rId3"/>
                          <a:stretch>
                            <a:fillRect l="-200781" t="-204000" r="-101563" b="-101333"/>
                          </a:stretch>
                        </a:blipFill>
                      </a:tcPr>
                    </a:tc>
                    <a:tc>
                      <a:txBody>
                        <a:bodyPr/>
                        <a:lstStyle/>
                        <a:p>
                          <a:endParaRPr lang="zh-CN"/>
                        </a:p>
                      </a:txBody>
                      <a:tcPr>
                        <a:blipFill>
                          <a:blip r:embed="rId3"/>
                          <a:stretch>
                            <a:fillRect l="-300781" t="-204000" r="-1563" b="-101333"/>
                          </a:stretch>
                        </a:blipFill>
                      </a:tcPr>
                    </a:tc>
                    <a:extLst>
                      <a:ext uri="{0D108BD9-81ED-4DB2-BD59-A6C34878D82A}">
                        <a16:rowId xmlns:a16="http://schemas.microsoft.com/office/drawing/2014/main" val="10002"/>
                      </a:ext>
                    </a:extLst>
                  </a:tr>
                  <a:tr h="914400">
                    <a:tc>
                      <a:txBody>
                        <a:bodyPr/>
                        <a:lstStyle/>
                        <a:p>
                          <a:endParaRPr lang="zh-CN"/>
                        </a:p>
                      </a:txBody>
                      <a:tcPr>
                        <a:blipFill>
                          <a:blip r:embed="rId3"/>
                          <a:stretch>
                            <a:fillRect l="-781" t="-304000" r="-301563" b="-1333"/>
                          </a:stretch>
                        </a:blipFill>
                      </a:tcPr>
                    </a:tc>
                    <a:tc>
                      <a:txBody>
                        <a:bodyPr/>
                        <a:lstStyle/>
                        <a:p>
                          <a:endParaRPr lang="zh-CN"/>
                        </a:p>
                      </a:txBody>
                      <a:tcPr>
                        <a:blipFill>
                          <a:blip r:embed="rId3"/>
                          <a:stretch>
                            <a:fillRect l="-100781" t="-304000" r="-201563" b="-1333"/>
                          </a:stretch>
                        </a:blipFill>
                      </a:tcPr>
                    </a:tc>
                    <a:tc>
                      <a:txBody>
                        <a:bodyPr/>
                        <a:lstStyle/>
                        <a:p>
                          <a:endParaRPr lang="zh-CN"/>
                        </a:p>
                      </a:txBody>
                      <a:tcPr>
                        <a:blipFill>
                          <a:blip r:embed="rId3"/>
                          <a:stretch>
                            <a:fillRect l="-200781" t="-304000" r="-101563" b="-1333"/>
                          </a:stretch>
                        </a:blipFill>
                      </a:tcPr>
                    </a:tc>
                    <a:tc>
                      <a:txBody>
                        <a:bodyPr/>
                        <a:lstStyle/>
                        <a:p>
                          <a:endParaRPr lang="zh-CN"/>
                        </a:p>
                      </a:txBody>
                      <a:tcPr>
                        <a:blipFill>
                          <a:blip r:embed="rId3"/>
                          <a:stretch>
                            <a:fillRect l="-300781" t="-304000" r="-1563" b="-1333"/>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12" name="文本框 11"/>
              <p:cNvSpPr txBox="1"/>
              <p:nvPr/>
            </p:nvSpPr>
            <p:spPr>
              <a:xfrm>
                <a:off x="128511" y="5640086"/>
                <a:ext cx="5355770" cy="658514"/>
              </a:xfrm>
              <a:prstGeom prst="rect">
                <a:avLst/>
              </a:prstGeom>
              <a:noFill/>
            </p:spPr>
            <p:txBody>
              <a:bodyPr wrap="square" rtlCol="0">
                <a:spAutoFit/>
              </a:bodyPr>
              <a:lstStyle/>
              <a:p>
                <a:pPr algn="l"/>
                <a:r>
                  <a:rPr lang="en-US" altLang="zh-CN" dirty="0"/>
                  <a:t>Mask the </a:t>
                </a:r>
                <a:r>
                  <a:rPr lang="en-US" altLang="zh-CN" dirty="0" err="1"/>
                  <a:t>ciphertext</a:t>
                </a:r>
                <a:r>
                  <a:rPr lang="en-US" altLang="zh-CN" dirty="0"/>
                  <a:t> </a:t>
                </a:r>
                <a:r>
                  <a:rPr lang="en-US" altLang="zh-CN"/>
                  <a:t>with [</a:t>
                </a:r>
                <a14:m>
                  <m:oMath xmlns:m="http://schemas.openxmlformats.org/officeDocument/2006/math">
                    <m:r>
                      <a:rPr lang="en-US" altLang="zh-CN" i="1">
                        <a:latin typeface="Cambria Math" charset="0"/>
                      </a:rPr>
                      <m:t>𝑚</m:t>
                    </m:r>
                  </m:oMath>
                </a14:m>
                <a:r>
                  <a:rPr lang="en-US" altLang="zh-CN" dirty="0"/>
                  <a:t> xor </a:t>
                </a:r>
                <a14:m>
                  <m:oMath xmlns:m="http://schemas.openxmlformats.org/officeDocument/2006/math">
                    <m:r>
                      <a:rPr lang="en-US" altLang="zh-CN" i="1">
                        <a:latin typeface="Cambria Math" charset="0"/>
                      </a:rPr>
                      <m:t>𝑚</m:t>
                    </m:r>
                    <m:r>
                      <a:rPr lang="en-US" altLang="zh-CN">
                        <a:latin typeface="Cambria Math" charset="0"/>
                      </a:rPr>
                      <m:t>′</m:t>
                    </m:r>
                  </m:oMath>
                </a14:m>
                <a:r>
                  <a:rPr lang="en-US" altLang="zh-CN" dirty="0"/>
                  <a:t> xor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𝑚</m:t>
                        </m:r>
                      </m:e>
                      <m:sub>
                        <m:r>
                          <a:rPr lang="en-US" altLang="zh-CN" i="1">
                            <a:latin typeface="Cambria Math" charset="0"/>
                          </a:rPr>
                          <m:t>1</m:t>
                        </m:r>
                      </m:sub>
                    </m:sSub>
                  </m:oMath>
                </a14:m>
                <a:r>
                  <a:rPr lang="en-US" altLang="zh-CN"/>
                  <a:t>, </a:t>
                </a:r>
                <a14:m>
                  <m:oMath xmlns:m="http://schemas.openxmlformats.org/officeDocument/2006/math">
                    <m:r>
                      <a:rPr lang="en-US" altLang="zh-CN" i="1">
                        <a:latin typeface="Cambria Math" charset="0"/>
                      </a:rPr>
                      <m:t>𝑚</m:t>
                    </m:r>
                  </m:oMath>
                </a14:m>
                <a:r>
                  <a:rPr lang="en-US" altLang="zh-CN" dirty="0"/>
                  <a:t> xor </a:t>
                </a:r>
                <a14:m>
                  <m:oMath xmlns:m="http://schemas.openxmlformats.org/officeDocument/2006/math">
                    <m:r>
                      <a:rPr lang="en-US" altLang="zh-CN" i="1">
                        <a:latin typeface="Cambria Math" charset="0"/>
                      </a:rPr>
                      <m:t>𝑚</m:t>
                    </m:r>
                    <m:r>
                      <a:rPr lang="en-US" altLang="zh-CN">
                        <a:latin typeface="Cambria Math" charset="0"/>
                      </a:rPr>
                      <m:t>′</m:t>
                    </m:r>
                  </m:oMath>
                </a14:m>
                <a:r>
                  <a:rPr lang="en-US" altLang="zh-CN" dirty="0"/>
                  <a:t> </a:t>
                </a:r>
                <a:r>
                  <a:rPr lang="en-US" altLang="zh-CN"/>
                  <a:t>xor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𝑚</m:t>
                        </m:r>
                      </m:e>
                      <m:sub>
                        <m:r>
                          <a:rPr lang="en-US" altLang="zh-CN" i="1">
                            <a:latin typeface="Cambria Math" charset="0"/>
                          </a:rPr>
                          <m:t>2</m:t>
                        </m:r>
                      </m:sub>
                    </m:sSub>
                    <m:r>
                      <a:rPr lang="en-US" altLang="zh-CN" i="1">
                        <a:latin typeface="Cambria Math" charset="0"/>
                      </a:rPr>
                      <m:t>,</m:t>
                    </m:r>
                    <m:r>
                      <a:rPr lang="en-US" altLang="zh-CN" i="1">
                        <a:latin typeface="Cambria Math" charset="0"/>
                      </a:rPr>
                      <m:t>𝑚</m:t>
                    </m:r>
                  </m:oMath>
                </a14:m>
                <a:r>
                  <a:rPr lang="en-US" altLang="zh-CN" dirty="0"/>
                  <a:t> </a:t>
                </a:r>
                <a:r>
                  <a:rPr lang="en-US" altLang="zh-CN"/>
                  <a:t>xor </a:t>
                </a:r>
                <a14:m>
                  <m:oMath xmlns:m="http://schemas.openxmlformats.org/officeDocument/2006/math">
                    <m:r>
                      <a:rPr lang="en-US" altLang="zh-CN" i="1">
                        <a:latin typeface="Cambria Math" charset="0"/>
                      </a:rPr>
                      <m:t>𝑚</m:t>
                    </m:r>
                    <m:r>
                      <a:rPr lang="en-US" altLang="zh-CN">
                        <a:latin typeface="Cambria Math" charset="0"/>
                      </a:rPr>
                      <m:t>′</m:t>
                    </m:r>
                  </m:oMath>
                </a14:m>
                <a:r>
                  <a:rPr lang="en-US" altLang="zh-CN" dirty="0"/>
                  <a:t> </a:t>
                </a:r>
                <a:r>
                  <a:rPr lang="en-US" altLang="zh-CN"/>
                  <a:t>xor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𝑚</m:t>
                        </m:r>
                      </m:e>
                      <m:sub>
                        <m:r>
                          <a:rPr lang="en-US" altLang="zh-CN" i="1">
                            <a:latin typeface="Cambria Math" charset="0"/>
                          </a:rPr>
                          <m:t>3</m:t>
                        </m:r>
                      </m:sub>
                    </m:sSub>
                    <m:r>
                      <a:rPr lang="en-US" altLang="zh-CN" i="1">
                        <a:latin typeface="Cambria Math" charset="0"/>
                      </a:rPr>
                      <m:t>,</m:t>
                    </m:r>
                    <m:r>
                      <a:rPr lang="en-US" altLang="zh-CN" i="1">
                        <a:latin typeface="Cambria Math" charset="0"/>
                      </a:rPr>
                      <m:t>𝑚</m:t>
                    </m:r>
                  </m:oMath>
                </a14:m>
                <a:r>
                  <a:rPr lang="en-US" altLang="zh-CN" dirty="0"/>
                  <a:t> </a:t>
                </a:r>
                <a:r>
                  <a:rPr lang="en-US" altLang="zh-CN"/>
                  <a:t>xor </a:t>
                </a:r>
                <a14:m>
                  <m:oMath xmlns:m="http://schemas.openxmlformats.org/officeDocument/2006/math">
                    <m:r>
                      <a:rPr lang="en-US" altLang="zh-CN" i="1">
                        <a:latin typeface="Cambria Math" charset="0"/>
                      </a:rPr>
                      <m:t>𝑚</m:t>
                    </m:r>
                    <m:r>
                      <a:rPr lang="en-US" altLang="zh-CN">
                        <a:latin typeface="Cambria Math" charset="0"/>
                      </a:rPr>
                      <m:t>′</m:t>
                    </m:r>
                  </m:oMath>
                </a14:m>
                <a:r>
                  <a:rPr lang="en-US" altLang="zh-CN" dirty="0"/>
                  <a:t> </a:t>
                </a:r>
                <a:r>
                  <a:rPr lang="en-US" altLang="zh-CN" dirty="0" err="1"/>
                  <a:t>xor</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𝑚</m:t>
                        </m:r>
                      </m:e>
                      <m:sub>
                        <m:r>
                          <a:rPr lang="en-US" altLang="zh-CN" i="1">
                            <a:latin typeface="Cambria Math" charset="0"/>
                          </a:rPr>
                          <m:t>4</m:t>
                        </m:r>
                      </m:sub>
                    </m:sSub>
                  </m:oMath>
                </a14:m>
                <a:r>
                  <a:rPr lang="en-US" altLang="zh-CN" dirty="0"/>
                  <a:t>]</a:t>
                </a:r>
                <a:endParaRPr kumimoji="1"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28509" y="5396049"/>
                <a:ext cx="5355770" cy="658514"/>
              </a:xfrm>
              <a:prstGeom prst="rect">
                <a:avLst/>
              </a:prstGeom>
              <a:blipFill>
                <a:blip r:embed="rId4"/>
                <a:stretch>
                  <a:fillRect l="-910" t="-4630" b="-120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323116" y="5666109"/>
                <a:ext cx="3902529" cy="646331"/>
              </a:xfrm>
              <a:prstGeom prst="rect">
                <a:avLst/>
              </a:prstGeom>
              <a:noFill/>
            </p:spPr>
            <p:txBody>
              <a:bodyPr wrap="square" rtlCol="0">
                <a:spAutoFit/>
              </a:bodyPr>
              <a:lstStyle/>
              <a:p>
                <a:pPr algn="l"/>
                <a:r>
                  <a:rPr lang="en-US" altLang="zh-CN" dirty="0"/>
                  <a:t>Mask the round key with</a:t>
                </a:r>
                <a:r>
                  <a:rPr lang="fr-FR" altLang="zh-CN" dirty="0"/>
                  <a:t>[</a:t>
                </a:r>
                <a14:m>
                  <m:oMath xmlns:m="http://schemas.openxmlformats.org/officeDocument/2006/math">
                    <m:r>
                      <a:rPr lang="en-US" altLang="zh-CN" i="1">
                        <a:latin typeface="Cambria Math" charset="0"/>
                      </a:rPr>
                      <m:t>𝑚</m:t>
                    </m:r>
                    <m:r>
                      <a:rPr lang="en-US" altLang="zh-CN">
                        <a:latin typeface="Cambria Math" charset="0"/>
                      </a:rPr>
                      <m:t>′</m:t>
                    </m:r>
                  </m:oMath>
                </a14:m>
                <a:r>
                  <a:rPr lang="fr-FR" altLang="zh-CN"/>
                  <a:t> </a:t>
                </a:r>
                <a:r>
                  <a:rPr lang="fr-FR" altLang="zh-CN" dirty="0" err="1"/>
                  <a:t>xor</a:t>
                </a:r>
                <a:r>
                  <a:rPr lang="fr-FR"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𝑚</m:t>
                        </m:r>
                      </m:e>
                      <m:sub>
                        <m:r>
                          <a:rPr lang="en-US" altLang="zh-CN" i="1">
                            <a:latin typeface="Cambria Math" charset="0"/>
                          </a:rPr>
                          <m:t>1</m:t>
                        </m:r>
                      </m:sub>
                    </m:sSub>
                    <m:r>
                      <a:rPr lang="en-US" altLang="zh-CN" i="1">
                        <a:latin typeface="Cambria Math" charset="0"/>
                      </a:rPr>
                      <m:t>,  </m:t>
                    </m:r>
                    <m:r>
                      <a:rPr lang="en-US" altLang="zh-CN" i="1">
                        <a:latin typeface="Cambria Math" charset="0"/>
                      </a:rPr>
                      <m:t>𝑚</m:t>
                    </m:r>
                    <m:r>
                      <m:rPr>
                        <m:nor/>
                      </m:rPr>
                      <a:rPr lang="en-US" altLang="zh-CN" i="1">
                        <a:latin typeface="Cambria Math" charset="0"/>
                      </a:rPr>
                      <m:t>’</m:t>
                    </m:r>
                    <m:r>
                      <m:rPr>
                        <m:nor/>
                      </m:rPr>
                      <a:rPr lang="fr-FR" altLang="zh-CN" dirty="0"/>
                      <m:t> </m:t>
                    </m:r>
                    <m:r>
                      <m:rPr>
                        <m:nor/>
                      </m:rPr>
                      <a:rPr lang="fr-FR" altLang="zh-CN" dirty="0" err="1"/>
                      <m:t>xor</m:t>
                    </m:r>
                    <m:r>
                      <m:rPr>
                        <m:nor/>
                      </m:rPr>
                      <a:rPr lang="fr-FR" altLang="zh-CN" dirty="0"/>
                      <m:t> </m:t>
                    </m:r>
                    <m:sSub>
                      <m:sSubPr>
                        <m:ctrlPr>
                          <a:rPr lang="en-US" altLang="zh-CN" i="1">
                            <a:latin typeface="Cambria Math" panose="02040503050406030204" pitchFamily="18" charset="0"/>
                          </a:rPr>
                        </m:ctrlPr>
                      </m:sSubPr>
                      <m:e>
                        <m:r>
                          <a:rPr lang="en-US" altLang="zh-CN" i="1">
                            <a:latin typeface="Cambria Math" charset="0"/>
                          </a:rPr>
                          <m:t>𝑚</m:t>
                        </m:r>
                      </m:e>
                      <m:sub>
                        <m:r>
                          <a:rPr lang="en-US" altLang="zh-CN" i="1">
                            <a:latin typeface="Cambria Math" charset="0"/>
                          </a:rPr>
                          <m:t>2</m:t>
                        </m:r>
                      </m:sub>
                    </m:sSub>
                    <m:r>
                      <a:rPr lang="en-US" altLang="zh-CN" i="1">
                        <a:latin typeface="Cambria Math" charset="0"/>
                      </a:rPr>
                      <m:t>,</m:t>
                    </m:r>
                    <m:r>
                      <a:rPr lang="en-US" altLang="zh-CN" i="1">
                        <a:latin typeface="Cambria Math" charset="0"/>
                      </a:rPr>
                      <m:t>𝑚</m:t>
                    </m:r>
                    <m:r>
                      <m:rPr>
                        <m:nor/>
                      </m:rPr>
                      <a:rPr lang="en-US" altLang="zh-CN" i="1">
                        <a:latin typeface="Cambria Math" charset="0"/>
                      </a:rPr>
                      <m:t>’</m:t>
                    </m:r>
                    <m:r>
                      <m:rPr>
                        <m:nor/>
                      </m:rPr>
                      <a:rPr lang="fr-FR" altLang="zh-CN" dirty="0"/>
                      <m:t> </m:t>
                    </m:r>
                    <m:r>
                      <m:rPr>
                        <m:nor/>
                      </m:rPr>
                      <a:rPr lang="fr-FR" altLang="zh-CN" dirty="0" err="1"/>
                      <m:t>xor</m:t>
                    </m:r>
                    <m:r>
                      <m:rPr>
                        <m:nor/>
                      </m:rPr>
                      <a:rPr lang="fr-FR" altLang="zh-CN" dirty="0"/>
                      <m:t> </m:t>
                    </m:r>
                    <m:sSub>
                      <m:sSubPr>
                        <m:ctrlPr>
                          <a:rPr lang="en-US" altLang="zh-CN" i="1">
                            <a:latin typeface="Cambria Math" panose="02040503050406030204" pitchFamily="18" charset="0"/>
                          </a:rPr>
                        </m:ctrlPr>
                      </m:sSubPr>
                      <m:e>
                        <m:r>
                          <a:rPr lang="en-US" altLang="zh-CN" i="1">
                            <a:latin typeface="Cambria Math" charset="0"/>
                          </a:rPr>
                          <m:t>𝑚</m:t>
                        </m:r>
                      </m:e>
                      <m:sub>
                        <m:r>
                          <a:rPr lang="en-US" altLang="zh-CN" i="1">
                            <a:latin typeface="Cambria Math" charset="0"/>
                          </a:rPr>
                          <m:t>3</m:t>
                        </m:r>
                      </m:sub>
                    </m:sSub>
                    <m:r>
                      <a:rPr lang="en-US" altLang="zh-CN" i="1">
                        <a:latin typeface="Cambria Math" charset="0"/>
                      </a:rPr>
                      <m:t>,</m:t>
                    </m:r>
                    <m:r>
                      <a:rPr lang="en-US" altLang="zh-CN" i="1">
                        <a:latin typeface="Cambria Math" charset="0"/>
                      </a:rPr>
                      <m:t>𝑚</m:t>
                    </m:r>
                    <m:r>
                      <m:rPr>
                        <m:nor/>
                      </m:rPr>
                      <a:rPr lang="en-US" altLang="zh-CN" i="1">
                        <a:latin typeface="Cambria Math" charset="0"/>
                      </a:rPr>
                      <m:t>’</m:t>
                    </m:r>
                    <m:r>
                      <m:rPr>
                        <m:nor/>
                      </m:rPr>
                      <a:rPr lang="fr-FR" altLang="zh-CN" dirty="0"/>
                      <m:t> </m:t>
                    </m:r>
                    <m:r>
                      <m:rPr>
                        <m:nor/>
                      </m:rPr>
                      <a:rPr lang="fr-FR" altLang="zh-CN" dirty="0" err="1"/>
                      <m:t>xor</m:t>
                    </m:r>
                    <m:r>
                      <m:rPr>
                        <m:nor/>
                      </m:rPr>
                      <a:rPr lang="fr-FR" altLang="zh-CN" dirty="0"/>
                      <m:t> </m:t>
                    </m:r>
                    <m:sSub>
                      <m:sSubPr>
                        <m:ctrlPr>
                          <a:rPr lang="en-US" altLang="zh-CN" i="1">
                            <a:latin typeface="Cambria Math" panose="02040503050406030204" pitchFamily="18" charset="0"/>
                          </a:rPr>
                        </m:ctrlPr>
                      </m:sSubPr>
                      <m:e>
                        <m:r>
                          <a:rPr lang="en-US" altLang="zh-CN" i="1">
                            <a:latin typeface="Cambria Math" charset="0"/>
                          </a:rPr>
                          <m:t>𝑚</m:t>
                        </m:r>
                      </m:e>
                      <m:sub>
                        <m:r>
                          <a:rPr lang="en-US" altLang="zh-CN" i="1">
                            <a:latin typeface="Cambria Math" charset="0"/>
                          </a:rPr>
                          <m:t>4</m:t>
                        </m:r>
                      </m:sub>
                    </m:sSub>
                  </m:oMath>
                </a14:m>
                <a:r>
                  <a:rPr lang="fr-FR" altLang="zh-CN" dirty="0"/>
                  <a:t>]</a:t>
                </a:r>
                <a:endParaRPr kumimoji="1"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323116" y="5666109"/>
                <a:ext cx="3902529" cy="646331"/>
              </a:xfrm>
              <a:prstGeom prst="rect">
                <a:avLst/>
              </a:prstGeom>
              <a:blipFill>
                <a:blip r:embed="rId5"/>
                <a:stretch>
                  <a:fillRect l="-1250" t="-4673" b="-1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55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altLang="zh-CN" dirty="0"/>
              <a:t>Mao </a:t>
            </a:r>
            <a:r>
              <a:rPr lang="de-DE" altLang="zh-CN" dirty="0" err="1"/>
              <a:t>Kaiyi</a:t>
            </a:r>
            <a:endParaRPr lang="de-DE" dirty="0"/>
          </a:p>
        </p:txBody>
      </p:sp>
      <p:sp>
        <p:nvSpPr>
          <p:cNvPr id="3" name="幻灯片编号占位符 2"/>
          <p:cNvSpPr>
            <a:spLocks noGrp="1"/>
          </p:cNvSpPr>
          <p:nvPr>
            <p:ph type="sldNum" sz="quarter" idx="4"/>
          </p:nvPr>
        </p:nvSpPr>
        <p:spPr/>
        <p:txBody>
          <a:bodyPr/>
          <a:lstStyle/>
          <a:p>
            <a:fld id="{1816C99B-6DE8-495C-8A47-6C6207B66D29}" type="slidenum">
              <a:rPr lang="de-DE" smtClean="0"/>
              <a:pPr/>
              <a:t>17</a:t>
            </a:fld>
            <a:endParaRPr lang="de-DE" dirty="0"/>
          </a:p>
        </p:txBody>
      </p:sp>
      <p:sp>
        <p:nvSpPr>
          <p:cNvPr id="5" name="标题 4"/>
          <p:cNvSpPr>
            <a:spLocks noGrp="1"/>
          </p:cNvSpPr>
          <p:nvPr>
            <p:ph type="title"/>
          </p:nvPr>
        </p:nvSpPr>
        <p:spPr/>
        <p:txBody>
          <a:bodyPr/>
          <a:lstStyle/>
          <a:p>
            <a:r>
              <a:rPr kumimoji="1" lang="en-US" altLang="zh-CN" sz="2400" dirty="0"/>
              <a:t>Masking</a:t>
            </a:r>
            <a:endParaRPr kumimoji="1" lang="zh-CN" altLang="en-US" sz="2400" dirty="0"/>
          </a:p>
        </p:txBody>
      </p:sp>
      <p:sp>
        <p:nvSpPr>
          <p:cNvPr id="7" name="文本框 6"/>
          <p:cNvSpPr txBox="1"/>
          <p:nvPr/>
        </p:nvSpPr>
        <p:spPr>
          <a:xfrm>
            <a:off x="3865" y="1511173"/>
            <a:ext cx="2915479" cy="400110"/>
          </a:xfrm>
          <a:prstGeom prst="rect">
            <a:avLst/>
          </a:prstGeom>
          <a:noFill/>
        </p:spPr>
        <p:txBody>
          <a:bodyPr wrap="square" rtlCol="0">
            <a:spAutoFit/>
          </a:bodyPr>
          <a:lstStyle/>
          <a:p>
            <a:r>
              <a:rPr kumimoji="1" lang="en-US" altLang="zh-CN" sz="2000" dirty="0" err="1"/>
              <a:t>AddRoundKey</a:t>
            </a:r>
            <a:endParaRPr kumimoji="1" lang="zh-CN" altLang="en-US" sz="2000" dirty="0"/>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2194345037"/>
                  </p:ext>
                </p:extLst>
              </p:nvPr>
            </p:nvGraphicFramePr>
            <p:xfrm>
              <a:off x="785748" y="2134656"/>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0"/>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1"/>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2"/>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194345037"/>
                  </p:ext>
                </p:extLst>
              </p:nvPr>
            </p:nvGraphicFramePr>
            <p:xfrm>
              <a:off x="785748" y="2134656"/>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2"/>
                          <a:stretch>
                            <a:fillRect l="-990" t="-1613" r="-300000" b="-301613"/>
                          </a:stretch>
                        </a:blipFill>
                      </a:tcPr>
                    </a:tc>
                    <a:tc>
                      <a:txBody>
                        <a:bodyPr/>
                        <a:lstStyle/>
                        <a:p>
                          <a:endParaRPr lang="zh-CN"/>
                        </a:p>
                      </a:txBody>
                      <a:tcPr>
                        <a:blipFill>
                          <a:blip r:embed="rId2"/>
                          <a:stretch>
                            <a:fillRect l="-102000" t="-1613" r="-203000" b="-301613"/>
                          </a:stretch>
                        </a:blipFill>
                      </a:tcPr>
                    </a:tc>
                    <a:tc>
                      <a:txBody>
                        <a:bodyPr/>
                        <a:lstStyle/>
                        <a:p>
                          <a:endParaRPr lang="zh-CN"/>
                        </a:p>
                      </a:txBody>
                      <a:tcPr>
                        <a:blipFill>
                          <a:blip r:embed="rId2"/>
                          <a:stretch>
                            <a:fillRect l="-200000" t="-1613" r="-100990" b="-301613"/>
                          </a:stretch>
                        </a:blipFill>
                      </a:tcPr>
                    </a:tc>
                    <a:tc>
                      <a:txBody>
                        <a:bodyPr/>
                        <a:lstStyle/>
                        <a:p>
                          <a:endParaRPr lang="zh-CN"/>
                        </a:p>
                      </a:txBody>
                      <a:tcPr>
                        <a:blipFill>
                          <a:blip r:embed="rId2"/>
                          <a:stretch>
                            <a:fillRect l="-303000" t="-1613" r="-2000" b="-301613"/>
                          </a:stretch>
                        </a:blipFill>
                      </a:tcPr>
                    </a:tc>
                    <a:extLst>
                      <a:ext uri="{0D108BD9-81ED-4DB2-BD59-A6C34878D82A}">
                        <a16:rowId xmlns:a16="http://schemas.microsoft.com/office/drawing/2014/main" val="10000"/>
                      </a:ext>
                    </a:extLst>
                  </a:tr>
                  <a:tr h="375788">
                    <a:tc>
                      <a:txBody>
                        <a:bodyPr/>
                        <a:lstStyle/>
                        <a:p>
                          <a:endParaRPr lang="zh-CN"/>
                        </a:p>
                      </a:txBody>
                      <a:tcPr>
                        <a:blipFill>
                          <a:blip r:embed="rId2"/>
                          <a:stretch>
                            <a:fillRect l="-990" t="-101613" r="-300000" b="-201613"/>
                          </a:stretch>
                        </a:blipFill>
                      </a:tcPr>
                    </a:tc>
                    <a:tc>
                      <a:txBody>
                        <a:bodyPr/>
                        <a:lstStyle/>
                        <a:p>
                          <a:endParaRPr lang="zh-CN"/>
                        </a:p>
                      </a:txBody>
                      <a:tcPr>
                        <a:blipFill>
                          <a:blip r:embed="rId2"/>
                          <a:stretch>
                            <a:fillRect l="-102000" t="-101613" r="-203000" b="-201613"/>
                          </a:stretch>
                        </a:blipFill>
                      </a:tcPr>
                    </a:tc>
                    <a:tc>
                      <a:txBody>
                        <a:bodyPr/>
                        <a:lstStyle/>
                        <a:p>
                          <a:endParaRPr lang="zh-CN"/>
                        </a:p>
                      </a:txBody>
                      <a:tcPr>
                        <a:blipFill>
                          <a:blip r:embed="rId2"/>
                          <a:stretch>
                            <a:fillRect l="-200000" t="-101613" r="-100990" b="-201613"/>
                          </a:stretch>
                        </a:blipFill>
                      </a:tcPr>
                    </a:tc>
                    <a:tc>
                      <a:txBody>
                        <a:bodyPr/>
                        <a:lstStyle/>
                        <a:p>
                          <a:endParaRPr lang="zh-CN"/>
                        </a:p>
                      </a:txBody>
                      <a:tcPr>
                        <a:blipFill>
                          <a:blip r:embed="rId2"/>
                          <a:stretch>
                            <a:fillRect l="-303000" t="-101613" r="-2000" b="-201613"/>
                          </a:stretch>
                        </a:blipFill>
                      </a:tcPr>
                    </a:tc>
                    <a:extLst>
                      <a:ext uri="{0D108BD9-81ED-4DB2-BD59-A6C34878D82A}">
                        <a16:rowId xmlns:a16="http://schemas.microsoft.com/office/drawing/2014/main" val="10001"/>
                      </a:ext>
                    </a:extLst>
                  </a:tr>
                  <a:tr h="375788">
                    <a:tc>
                      <a:txBody>
                        <a:bodyPr/>
                        <a:lstStyle/>
                        <a:p>
                          <a:endParaRPr lang="zh-CN"/>
                        </a:p>
                      </a:txBody>
                      <a:tcPr>
                        <a:blipFill>
                          <a:blip r:embed="rId2"/>
                          <a:stretch>
                            <a:fillRect l="-990" t="-204918" r="-300000" b="-104918"/>
                          </a:stretch>
                        </a:blipFill>
                      </a:tcPr>
                    </a:tc>
                    <a:tc>
                      <a:txBody>
                        <a:bodyPr/>
                        <a:lstStyle/>
                        <a:p>
                          <a:endParaRPr lang="zh-CN"/>
                        </a:p>
                      </a:txBody>
                      <a:tcPr>
                        <a:blipFill>
                          <a:blip r:embed="rId2"/>
                          <a:stretch>
                            <a:fillRect l="-102000" t="-204918" r="-203000" b="-104918"/>
                          </a:stretch>
                        </a:blipFill>
                      </a:tcPr>
                    </a:tc>
                    <a:tc>
                      <a:txBody>
                        <a:bodyPr/>
                        <a:lstStyle/>
                        <a:p>
                          <a:endParaRPr lang="zh-CN"/>
                        </a:p>
                      </a:txBody>
                      <a:tcPr>
                        <a:blipFill>
                          <a:blip r:embed="rId2"/>
                          <a:stretch>
                            <a:fillRect l="-200000" t="-204918" r="-100990" b="-104918"/>
                          </a:stretch>
                        </a:blipFill>
                      </a:tcPr>
                    </a:tc>
                    <a:tc>
                      <a:txBody>
                        <a:bodyPr/>
                        <a:lstStyle/>
                        <a:p>
                          <a:endParaRPr lang="zh-CN"/>
                        </a:p>
                      </a:txBody>
                      <a:tcPr>
                        <a:blipFill>
                          <a:blip r:embed="rId2"/>
                          <a:stretch>
                            <a:fillRect l="-303000" t="-204918" r="-2000" b="-104918"/>
                          </a:stretch>
                        </a:blipFill>
                      </a:tcPr>
                    </a:tc>
                    <a:extLst>
                      <a:ext uri="{0D108BD9-81ED-4DB2-BD59-A6C34878D82A}">
                        <a16:rowId xmlns:a16="http://schemas.microsoft.com/office/drawing/2014/main" val="10002"/>
                      </a:ext>
                    </a:extLst>
                  </a:tr>
                  <a:tr h="375788">
                    <a:tc>
                      <a:txBody>
                        <a:bodyPr/>
                        <a:lstStyle/>
                        <a:p>
                          <a:endParaRPr lang="zh-CN"/>
                        </a:p>
                      </a:txBody>
                      <a:tcPr>
                        <a:blipFill>
                          <a:blip r:embed="rId2"/>
                          <a:stretch>
                            <a:fillRect l="-990" t="-300000" r="-300000" b="-3226"/>
                          </a:stretch>
                        </a:blipFill>
                      </a:tcPr>
                    </a:tc>
                    <a:tc>
                      <a:txBody>
                        <a:bodyPr/>
                        <a:lstStyle/>
                        <a:p>
                          <a:endParaRPr lang="zh-CN"/>
                        </a:p>
                      </a:txBody>
                      <a:tcPr>
                        <a:blipFill>
                          <a:blip r:embed="rId2"/>
                          <a:stretch>
                            <a:fillRect l="-102000" t="-300000" r="-203000" b="-3226"/>
                          </a:stretch>
                        </a:blipFill>
                      </a:tcPr>
                    </a:tc>
                    <a:tc>
                      <a:txBody>
                        <a:bodyPr/>
                        <a:lstStyle/>
                        <a:p>
                          <a:endParaRPr lang="zh-CN"/>
                        </a:p>
                      </a:txBody>
                      <a:tcPr>
                        <a:blipFill>
                          <a:blip r:embed="rId2"/>
                          <a:stretch>
                            <a:fillRect l="-200000" t="-300000" r="-100990" b="-3226"/>
                          </a:stretch>
                        </a:blipFill>
                      </a:tcPr>
                    </a:tc>
                    <a:tc>
                      <a:txBody>
                        <a:bodyPr/>
                        <a:lstStyle/>
                        <a:p>
                          <a:endParaRPr lang="zh-CN"/>
                        </a:p>
                      </a:txBody>
                      <a:tcPr>
                        <a:blipFill>
                          <a:blip r:embed="rId2"/>
                          <a:stretch>
                            <a:fillRect l="-303000" t="-300000" r="-2000" b="-3226"/>
                          </a:stretch>
                        </a:blipFill>
                      </a:tcPr>
                    </a:tc>
                    <a:extLst>
                      <a:ext uri="{0D108BD9-81ED-4DB2-BD59-A6C34878D82A}">
                        <a16:rowId xmlns:a16="http://schemas.microsoft.com/office/drawing/2014/main" val="10003"/>
                      </a:ext>
                    </a:extLst>
                  </a:tr>
                </a:tbl>
              </a:graphicData>
            </a:graphic>
          </p:graphicFrame>
        </mc:Fallback>
      </mc:AlternateContent>
      <p:sp>
        <p:nvSpPr>
          <p:cNvPr id="10" name="右箭头 9"/>
          <p:cNvSpPr/>
          <p:nvPr/>
        </p:nvSpPr>
        <p:spPr bwMode="auto">
          <a:xfrm>
            <a:off x="3635416" y="2575989"/>
            <a:ext cx="1714500" cy="62048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Neue" charset="0"/>
            </a:endParaRPr>
          </a:p>
        </p:txBody>
      </p:sp>
      <p:sp>
        <p:nvSpPr>
          <p:cNvPr id="11" name="文本框 10"/>
          <p:cNvSpPr txBox="1"/>
          <p:nvPr/>
        </p:nvSpPr>
        <p:spPr>
          <a:xfrm>
            <a:off x="5153968" y="1483426"/>
            <a:ext cx="2915479" cy="400110"/>
          </a:xfrm>
          <a:prstGeom prst="rect">
            <a:avLst/>
          </a:prstGeom>
          <a:noFill/>
        </p:spPr>
        <p:txBody>
          <a:bodyPr wrap="square" rtlCol="0">
            <a:spAutoFit/>
          </a:bodyPr>
          <a:lstStyle/>
          <a:p>
            <a:r>
              <a:rPr kumimoji="1" lang="en-US" altLang="zh-CN" sz="2000" dirty="0"/>
              <a:t>Inverse </a:t>
            </a:r>
            <a:r>
              <a:rPr kumimoji="1" lang="en-US" altLang="zh-CN" sz="2000" dirty="0" err="1"/>
              <a:t>ShiftRows</a:t>
            </a:r>
            <a:endParaRPr kumimoji="1" lang="zh-CN" altLang="en-US" sz="2000" dirty="0"/>
          </a:p>
        </p:txBody>
      </p:sp>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1426231572"/>
                  </p:ext>
                </p:extLst>
              </p:nvPr>
            </p:nvGraphicFramePr>
            <p:xfrm>
              <a:off x="5753262" y="2072102"/>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0"/>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1"/>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2"/>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1426231572"/>
                  </p:ext>
                </p:extLst>
              </p:nvPr>
            </p:nvGraphicFramePr>
            <p:xfrm>
              <a:off x="5753262" y="2072102"/>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3"/>
                          <a:stretch>
                            <a:fillRect l="-990" t="-1613" r="-300000" b="-303226"/>
                          </a:stretch>
                        </a:blipFill>
                      </a:tcPr>
                    </a:tc>
                    <a:tc>
                      <a:txBody>
                        <a:bodyPr/>
                        <a:lstStyle/>
                        <a:p>
                          <a:endParaRPr lang="zh-CN"/>
                        </a:p>
                      </a:txBody>
                      <a:tcPr>
                        <a:blipFill>
                          <a:blip r:embed="rId3"/>
                          <a:stretch>
                            <a:fillRect l="-102000" t="-1613" r="-203000" b="-303226"/>
                          </a:stretch>
                        </a:blipFill>
                      </a:tcPr>
                    </a:tc>
                    <a:tc>
                      <a:txBody>
                        <a:bodyPr/>
                        <a:lstStyle/>
                        <a:p>
                          <a:endParaRPr lang="zh-CN"/>
                        </a:p>
                      </a:txBody>
                      <a:tcPr>
                        <a:blipFill>
                          <a:blip r:embed="rId3"/>
                          <a:stretch>
                            <a:fillRect l="-200000" t="-1613" r="-100990" b="-303226"/>
                          </a:stretch>
                        </a:blipFill>
                      </a:tcPr>
                    </a:tc>
                    <a:tc>
                      <a:txBody>
                        <a:bodyPr/>
                        <a:lstStyle/>
                        <a:p>
                          <a:endParaRPr lang="zh-CN"/>
                        </a:p>
                      </a:txBody>
                      <a:tcPr>
                        <a:blipFill>
                          <a:blip r:embed="rId3"/>
                          <a:stretch>
                            <a:fillRect l="-303000" t="-1613" r="-2000" b="-303226"/>
                          </a:stretch>
                        </a:blipFill>
                      </a:tcPr>
                    </a:tc>
                    <a:extLst>
                      <a:ext uri="{0D108BD9-81ED-4DB2-BD59-A6C34878D82A}">
                        <a16:rowId xmlns:a16="http://schemas.microsoft.com/office/drawing/2014/main" val="10000"/>
                      </a:ext>
                    </a:extLst>
                  </a:tr>
                  <a:tr h="375788">
                    <a:tc>
                      <a:txBody>
                        <a:bodyPr/>
                        <a:lstStyle/>
                        <a:p>
                          <a:endParaRPr lang="zh-CN"/>
                        </a:p>
                      </a:txBody>
                      <a:tcPr>
                        <a:blipFill>
                          <a:blip r:embed="rId3"/>
                          <a:stretch>
                            <a:fillRect l="-990" t="-101613" r="-300000" b="-203226"/>
                          </a:stretch>
                        </a:blipFill>
                      </a:tcPr>
                    </a:tc>
                    <a:tc>
                      <a:txBody>
                        <a:bodyPr/>
                        <a:lstStyle/>
                        <a:p>
                          <a:endParaRPr lang="zh-CN"/>
                        </a:p>
                      </a:txBody>
                      <a:tcPr>
                        <a:blipFill>
                          <a:blip r:embed="rId3"/>
                          <a:stretch>
                            <a:fillRect l="-102000" t="-101613" r="-203000" b="-203226"/>
                          </a:stretch>
                        </a:blipFill>
                      </a:tcPr>
                    </a:tc>
                    <a:tc>
                      <a:txBody>
                        <a:bodyPr/>
                        <a:lstStyle/>
                        <a:p>
                          <a:endParaRPr lang="zh-CN"/>
                        </a:p>
                      </a:txBody>
                      <a:tcPr>
                        <a:blipFill>
                          <a:blip r:embed="rId3"/>
                          <a:stretch>
                            <a:fillRect l="-200000" t="-101613" r="-100990" b="-203226"/>
                          </a:stretch>
                        </a:blipFill>
                      </a:tcPr>
                    </a:tc>
                    <a:tc>
                      <a:txBody>
                        <a:bodyPr/>
                        <a:lstStyle/>
                        <a:p>
                          <a:endParaRPr lang="zh-CN"/>
                        </a:p>
                      </a:txBody>
                      <a:tcPr>
                        <a:blipFill>
                          <a:blip r:embed="rId3"/>
                          <a:stretch>
                            <a:fillRect l="-303000" t="-101613" r="-2000" b="-203226"/>
                          </a:stretch>
                        </a:blipFill>
                      </a:tcPr>
                    </a:tc>
                    <a:extLst>
                      <a:ext uri="{0D108BD9-81ED-4DB2-BD59-A6C34878D82A}">
                        <a16:rowId xmlns:a16="http://schemas.microsoft.com/office/drawing/2014/main" val="10001"/>
                      </a:ext>
                    </a:extLst>
                  </a:tr>
                  <a:tr h="375788">
                    <a:tc>
                      <a:txBody>
                        <a:bodyPr/>
                        <a:lstStyle/>
                        <a:p>
                          <a:endParaRPr lang="zh-CN"/>
                        </a:p>
                      </a:txBody>
                      <a:tcPr>
                        <a:blipFill>
                          <a:blip r:embed="rId3"/>
                          <a:stretch>
                            <a:fillRect l="-990" t="-201613" r="-300000" b="-103226"/>
                          </a:stretch>
                        </a:blipFill>
                      </a:tcPr>
                    </a:tc>
                    <a:tc>
                      <a:txBody>
                        <a:bodyPr/>
                        <a:lstStyle/>
                        <a:p>
                          <a:endParaRPr lang="zh-CN"/>
                        </a:p>
                      </a:txBody>
                      <a:tcPr>
                        <a:blipFill>
                          <a:blip r:embed="rId3"/>
                          <a:stretch>
                            <a:fillRect l="-102000" t="-201613" r="-203000" b="-103226"/>
                          </a:stretch>
                        </a:blipFill>
                      </a:tcPr>
                    </a:tc>
                    <a:tc>
                      <a:txBody>
                        <a:bodyPr/>
                        <a:lstStyle/>
                        <a:p>
                          <a:endParaRPr lang="zh-CN"/>
                        </a:p>
                      </a:txBody>
                      <a:tcPr>
                        <a:blipFill>
                          <a:blip r:embed="rId3"/>
                          <a:stretch>
                            <a:fillRect l="-200000" t="-201613" r="-100990" b="-103226"/>
                          </a:stretch>
                        </a:blipFill>
                      </a:tcPr>
                    </a:tc>
                    <a:tc>
                      <a:txBody>
                        <a:bodyPr/>
                        <a:lstStyle/>
                        <a:p>
                          <a:endParaRPr lang="zh-CN"/>
                        </a:p>
                      </a:txBody>
                      <a:tcPr>
                        <a:blipFill>
                          <a:blip r:embed="rId3"/>
                          <a:stretch>
                            <a:fillRect l="-303000" t="-201613" r="-2000" b="-103226"/>
                          </a:stretch>
                        </a:blipFill>
                      </a:tcPr>
                    </a:tc>
                    <a:extLst>
                      <a:ext uri="{0D108BD9-81ED-4DB2-BD59-A6C34878D82A}">
                        <a16:rowId xmlns:a16="http://schemas.microsoft.com/office/drawing/2014/main" val="10002"/>
                      </a:ext>
                    </a:extLst>
                  </a:tr>
                  <a:tr h="375788">
                    <a:tc>
                      <a:txBody>
                        <a:bodyPr/>
                        <a:lstStyle/>
                        <a:p>
                          <a:endParaRPr lang="zh-CN"/>
                        </a:p>
                      </a:txBody>
                      <a:tcPr>
                        <a:blipFill>
                          <a:blip r:embed="rId3"/>
                          <a:stretch>
                            <a:fillRect l="-990" t="-301613" r="-300000" b="-3226"/>
                          </a:stretch>
                        </a:blipFill>
                      </a:tcPr>
                    </a:tc>
                    <a:tc>
                      <a:txBody>
                        <a:bodyPr/>
                        <a:lstStyle/>
                        <a:p>
                          <a:endParaRPr lang="zh-CN"/>
                        </a:p>
                      </a:txBody>
                      <a:tcPr>
                        <a:blipFill>
                          <a:blip r:embed="rId3"/>
                          <a:stretch>
                            <a:fillRect l="-102000" t="-301613" r="-203000" b="-3226"/>
                          </a:stretch>
                        </a:blipFill>
                      </a:tcPr>
                    </a:tc>
                    <a:tc>
                      <a:txBody>
                        <a:bodyPr/>
                        <a:lstStyle/>
                        <a:p>
                          <a:endParaRPr lang="zh-CN"/>
                        </a:p>
                      </a:txBody>
                      <a:tcPr>
                        <a:blipFill>
                          <a:blip r:embed="rId3"/>
                          <a:stretch>
                            <a:fillRect l="-200000" t="-301613" r="-100990" b="-3226"/>
                          </a:stretch>
                        </a:blipFill>
                      </a:tcPr>
                    </a:tc>
                    <a:tc>
                      <a:txBody>
                        <a:bodyPr/>
                        <a:lstStyle/>
                        <a:p>
                          <a:endParaRPr lang="zh-CN"/>
                        </a:p>
                      </a:txBody>
                      <a:tcPr>
                        <a:blipFill>
                          <a:blip r:embed="rId3"/>
                          <a:stretch>
                            <a:fillRect l="-303000" t="-301613" r="-2000" b="-3226"/>
                          </a:stretch>
                        </a:blipFill>
                      </a:tcPr>
                    </a:tc>
                    <a:extLst>
                      <a:ext uri="{0D108BD9-81ED-4DB2-BD59-A6C34878D82A}">
                        <a16:rowId xmlns:a16="http://schemas.microsoft.com/office/drawing/2014/main" val="10003"/>
                      </a:ext>
                    </a:extLst>
                  </a:tr>
                </a:tbl>
              </a:graphicData>
            </a:graphic>
          </p:graphicFrame>
        </mc:Fallback>
      </mc:AlternateContent>
      <p:sp>
        <p:nvSpPr>
          <p:cNvPr id="14" name="下箭头 13"/>
          <p:cNvSpPr/>
          <p:nvPr/>
        </p:nvSpPr>
        <p:spPr bwMode="auto">
          <a:xfrm>
            <a:off x="6711043" y="3624241"/>
            <a:ext cx="538843" cy="57878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Neue" charset="0"/>
            </a:endParaRPr>
          </a:p>
        </p:txBody>
      </p:sp>
      <p:sp>
        <p:nvSpPr>
          <p:cNvPr id="16" name="文本框 15"/>
          <p:cNvSpPr txBox="1"/>
          <p:nvPr/>
        </p:nvSpPr>
        <p:spPr>
          <a:xfrm>
            <a:off x="5122671" y="4164237"/>
            <a:ext cx="2915479" cy="400110"/>
          </a:xfrm>
          <a:prstGeom prst="rect">
            <a:avLst/>
          </a:prstGeom>
          <a:noFill/>
        </p:spPr>
        <p:txBody>
          <a:bodyPr wrap="square" rtlCol="0">
            <a:spAutoFit/>
          </a:bodyPr>
          <a:lstStyle/>
          <a:p>
            <a:r>
              <a:rPr kumimoji="1" lang="en-US" altLang="zh-CN" sz="2000" dirty="0"/>
              <a:t>Inverse </a:t>
            </a:r>
            <a:r>
              <a:rPr kumimoji="1" lang="en-US" altLang="zh-CN" sz="2000" dirty="0" err="1"/>
              <a:t>SubBytes</a:t>
            </a:r>
            <a:endParaRPr kumimoji="1" lang="zh-CN" altLang="en-US" sz="2000" dirty="0"/>
          </a:p>
        </p:txBody>
      </p:sp>
      <mc:AlternateContent xmlns:mc="http://schemas.openxmlformats.org/markup-compatibility/2006" xmlns:a14="http://schemas.microsoft.com/office/drawing/2010/main">
        <mc:Choice Requires="a14">
          <p:graphicFrame>
            <p:nvGraphicFramePr>
              <p:cNvPr id="19" name="表格 18"/>
              <p:cNvGraphicFramePr>
                <a:graphicFrameLocks noGrp="1"/>
              </p:cNvGraphicFramePr>
              <p:nvPr>
                <p:extLst>
                  <p:ext uri="{D42A27DB-BD31-4B8C-83A1-F6EECF244321}">
                    <p14:modId xmlns:p14="http://schemas.microsoft.com/office/powerpoint/2010/main" val="3752900005"/>
                  </p:ext>
                </p:extLst>
              </p:nvPr>
            </p:nvGraphicFramePr>
            <p:xfrm>
              <a:off x="5805389" y="4702379"/>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extLst>
                      <a:ext uri="{0D108BD9-81ED-4DB2-BD59-A6C34878D82A}">
                        <a16:rowId xmlns:a16="http://schemas.microsoft.com/office/drawing/2014/main" val="10000"/>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extLst>
                      <a:ext uri="{0D108BD9-81ED-4DB2-BD59-A6C34878D82A}">
                        <a16:rowId xmlns:a16="http://schemas.microsoft.com/office/drawing/2014/main" val="10001"/>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extLst>
                      <a:ext uri="{0D108BD9-81ED-4DB2-BD59-A6C34878D82A}">
                        <a16:rowId xmlns:a16="http://schemas.microsoft.com/office/drawing/2014/main" val="10002"/>
                      </a:ext>
                    </a:extLst>
                  </a:tr>
                  <a:tr h="375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r>
                                  <a:rPr lang="en-US" altLang="zh-CN" sz="1800" b="0" i="0" smtClean="0">
                                    <a:latin typeface="Cambria Math" charset="0"/>
                                  </a:rPr>
                                  <m:t>′</m:t>
                                </m:r>
                              </m:oMath>
                            </m:oMathPara>
                          </a14:m>
                          <a:endParaRPr lang="zh-CN" alt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19" name="表格 18"/>
              <p:cNvGraphicFramePr>
                <a:graphicFrameLocks noGrp="1"/>
              </p:cNvGraphicFramePr>
              <p:nvPr>
                <p:extLst>
                  <p:ext uri="{D42A27DB-BD31-4B8C-83A1-F6EECF244321}">
                    <p14:modId xmlns:p14="http://schemas.microsoft.com/office/powerpoint/2010/main" val="3752900005"/>
                  </p:ext>
                </p:extLst>
              </p:nvPr>
            </p:nvGraphicFramePr>
            <p:xfrm>
              <a:off x="5805389" y="4702379"/>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4"/>
                          <a:stretch>
                            <a:fillRect l="-990" t="-1613" r="-300000" b="-303226"/>
                          </a:stretch>
                        </a:blipFill>
                      </a:tcPr>
                    </a:tc>
                    <a:tc>
                      <a:txBody>
                        <a:bodyPr/>
                        <a:lstStyle/>
                        <a:p>
                          <a:endParaRPr lang="zh-CN"/>
                        </a:p>
                      </a:txBody>
                      <a:tcPr>
                        <a:blipFill>
                          <a:blip r:embed="rId4"/>
                          <a:stretch>
                            <a:fillRect l="-102000" t="-1613" r="-203000" b="-303226"/>
                          </a:stretch>
                        </a:blipFill>
                      </a:tcPr>
                    </a:tc>
                    <a:tc>
                      <a:txBody>
                        <a:bodyPr/>
                        <a:lstStyle/>
                        <a:p>
                          <a:endParaRPr lang="zh-CN"/>
                        </a:p>
                      </a:txBody>
                      <a:tcPr>
                        <a:blipFill>
                          <a:blip r:embed="rId4"/>
                          <a:stretch>
                            <a:fillRect l="-200000" t="-1613" r="-100990" b="-303226"/>
                          </a:stretch>
                        </a:blipFill>
                      </a:tcPr>
                    </a:tc>
                    <a:tc>
                      <a:txBody>
                        <a:bodyPr/>
                        <a:lstStyle/>
                        <a:p>
                          <a:endParaRPr lang="zh-CN"/>
                        </a:p>
                      </a:txBody>
                      <a:tcPr>
                        <a:blipFill>
                          <a:blip r:embed="rId4"/>
                          <a:stretch>
                            <a:fillRect l="-303000" t="-1613" r="-2000" b="-303226"/>
                          </a:stretch>
                        </a:blipFill>
                      </a:tcPr>
                    </a:tc>
                    <a:extLst>
                      <a:ext uri="{0D108BD9-81ED-4DB2-BD59-A6C34878D82A}">
                        <a16:rowId xmlns:a16="http://schemas.microsoft.com/office/drawing/2014/main" val="10000"/>
                      </a:ext>
                    </a:extLst>
                  </a:tr>
                  <a:tr h="375788">
                    <a:tc>
                      <a:txBody>
                        <a:bodyPr/>
                        <a:lstStyle/>
                        <a:p>
                          <a:endParaRPr lang="zh-CN"/>
                        </a:p>
                      </a:txBody>
                      <a:tcPr>
                        <a:blipFill>
                          <a:blip r:embed="rId4"/>
                          <a:stretch>
                            <a:fillRect l="-990" t="-101613" r="-300000" b="-203226"/>
                          </a:stretch>
                        </a:blipFill>
                      </a:tcPr>
                    </a:tc>
                    <a:tc>
                      <a:txBody>
                        <a:bodyPr/>
                        <a:lstStyle/>
                        <a:p>
                          <a:endParaRPr lang="zh-CN"/>
                        </a:p>
                      </a:txBody>
                      <a:tcPr>
                        <a:blipFill>
                          <a:blip r:embed="rId4"/>
                          <a:stretch>
                            <a:fillRect l="-102000" t="-101613" r="-203000" b="-203226"/>
                          </a:stretch>
                        </a:blipFill>
                      </a:tcPr>
                    </a:tc>
                    <a:tc>
                      <a:txBody>
                        <a:bodyPr/>
                        <a:lstStyle/>
                        <a:p>
                          <a:endParaRPr lang="zh-CN"/>
                        </a:p>
                      </a:txBody>
                      <a:tcPr>
                        <a:blipFill>
                          <a:blip r:embed="rId4"/>
                          <a:stretch>
                            <a:fillRect l="-200000" t="-101613" r="-100990" b="-203226"/>
                          </a:stretch>
                        </a:blipFill>
                      </a:tcPr>
                    </a:tc>
                    <a:tc>
                      <a:txBody>
                        <a:bodyPr/>
                        <a:lstStyle/>
                        <a:p>
                          <a:endParaRPr lang="zh-CN"/>
                        </a:p>
                      </a:txBody>
                      <a:tcPr>
                        <a:blipFill>
                          <a:blip r:embed="rId4"/>
                          <a:stretch>
                            <a:fillRect l="-303000" t="-101613" r="-2000" b="-203226"/>
                          </a:stretch>
                        </a:blipFill>
                      </a:tcPr>
                    </a:tc>
                    <a:extLst>
                      <a:ext uri="{0D108BD9-81ED-4DB2-BD59-A6C34878D82A}">
                        <a16:rowId xmlns:a16="http://schemas.microsoft.com/office/drawing/2014/main" val="10001"/>
                      </a:ext>
                    </a:extLst>
                  </a:tr>
                  <a:tr h="375788">
                    <a:tc>
                      <a:txBody>
                        <a:bodyPr/>
                        <a:lstStyle/>
                        <a:p>
                          <a:endParaRPr lang="zh-CN"/>
                        </a:p>
                      </a:txBody>
                      <a:tcPr>
                        <a:blipFill>
                          <a:blip r:embed="rId4"/>
                          <a:stretch>
                            <a:fillRect l="-990" t="-204918" r="-300000" b="-106557"/>
                          </a:stretch>
                        </a:blipFill>
                      </a:tcPr>
                    </a:tc>
                    <a:tc>
                      <a:txBody>
                        <a:bodyPr/>
                        <a:lstStyle/>
                        <a:p>
                          <a:endParaRPr lang="zh-CN"/>
                        </a:p>
                      </a:txBody>
                      <a:tcPr>
                        <a:blipFill>
                          <a:blip r:embed="rId4"/>
                          <a:stretch>
                            <a:fillRect l="-102000" t="-204918" r="-203000" b="-106557"/>
                          </a:stretch>
                        </a:blipFill>
                      </a:tcPr>
                    </a:tc>
                    <a:tc>
                      <a:txBody>
                        <a:bodyPr/>
                        <a:lstStyle/>
                        <a:p>
                          <a:endParaRPr lang="zh-CN"/>
                        </a:p>
                      </a:txBody>
                      <a:tcPr>
                        <a:blipFill>
                          <a:blip r:embed="rId4"/>
                          <a:stretch>
                            <a:fillRect l="-200000" t="-204918" r="-100990" b="-106557"/>
                          </a:stretch>
                        </a:blipFill>
                      </a:tcPr>
                    </a:tc>
                    <a:tc>
                      <a:txBody>
                        <a:bodyPr/>
                        <a:lstStyle/>
                        <a:p>
                          <a:endParaRPr lang="zh-CN"/>
                        </a:p>
                      </a:txBody>
                      <a:tcPr>
                        <a:blipFill>
                          <a:blip r:embed="rId4"/>
                          <a:stretch>
                            <a:fillRect l="-303000" t="-204918" r="-2000" b="-106557"/>
                          </a:stretch>
                        </a:blipFill>
                      </a:tcPr>
                    </a:tc>
                    <a:extLst>
                      <a:ext uri="{0D108BD9-81ED-4DB2-BD59-A6C34878D82A}">
                        <a16:rowId xmlns:a16="http://schemas.microsoft.com/office/drawing/2014/main" val="10002"/>
                      </a:ext>
                    </a:extLst>
                  </a:tr>
                  <a:tr h="375788">
                    <a:tc>
                      <a:txBody>
                        <a:bodyPr/>
                        <a:lstStyle/>
                        <a:p>
                          <a:endParaRPr lang="zh-CN"/>
                        </a:p>
                      </a:txBody>
                      <a:tcPr>
                        <a:blipFill>
                          <a:blip r:embed="rId4"/>
                          <a:stretch>
                            <a:fillRect l="-990" t="-300000" r="-300000" b="-4839"/>
                          </a:stretch>
                        </a:blipFill>
                      </a:tcPr>
                    </a:tc>
                    <a:tc>
                      <a:txBody>
                        <a:bodyPr/>
                        <a:lstStyle/>
                        <a:p>
                          <a:endParaRPr lang="zh-CN"/>
                        </a:p>
                      </a:txBody>
                      <a:tcPr>
                        <a:blipFill>
                          <a:blip r:embed="rId4"/>
                          <a:stretch>
                            <a:fillRect l="-102000" t="-300000" r="-203000" b="-4839"/>
                          </a:stretch>
                        </a:blipFill>
                      </a:tcPr>
                    </a:tc>
                    <a:tc>
                      <a:txBody>
                        <a:bodyPr/>
                        <a:lstStyle/>
                        <a:p>
                          <a:endParaRPr lang="zh-CN"/>
                        </a:p>
                      </a:txBody>
                      <a:tcPr>
                        <a:blipFill>
                          <a:blip r:embed="rId4"/>
                          <a:stretch>
                            <a:fillRect l="-200000" t="-300000" r="-100990" b="-4839"/>
                          </a:stretch>
                        </a:blipFill>
                      </a:tcPr>
                    </a:tc>
                    <a:tc>
                      <a:txBody>
                        <a:bodyPr/>
                        <a:lstStyle/>
                        <a:p>
                          <a:endParaRPr lang="zh-CN"/>
                        </a:p>
                      </a:txBody>
                      <a:tcPr>
                        <a:blipFill>
                          <a:blip r:embed="rId4"/>
                          <a:stretch>
                            <a:fillRect l="-303000" t="-300000" r="-2000" b="-4839"/>
                          </a:stretch>
                        </a:blipFill>
                      </a:tcPr>
                    </a:tc>
                    <a:extLst>
                      <a:ext uri="{0D108BD9-81ED-4DB2-BD59-A6C34878D82A}">
                        <a16:rowId xmlns:a16="http://schemas.microsoft.com/office/drawing/2014/main" val="10003"/>
                      </a:ext>
                    </a:extLst>
                  </a:tr>
                </a:tbl>
              </a:graphicData>
            </a:graphic>
          </p:graphicFrame>
        </mc:Fallback>
      </mc:AlternateContent>
      <p:sp>
        <p:nvSpPr>
          <p:cNvPr id="21" name="文本框 20"/>
          <p:cNvSpPr txBox="1"/>
          <p:nvPr/>
        </p:nvSpPr>
        <p:spPr>
          <a:xfrm>
            <a:off x="-77781" y="4083441"/>
            <a:ext cx="2915479" cy="400110"/>
          </a:xfrm>
          <a:prstGeom prst="rect">
            <a:avLst/>
          </a:prstGeom>
          <a:noFill/>
        </p:spPr>
        <p:txBody>
          <a:bodyPr wrap="square" rtlCol="0">
            <a:spAutoFit/>
          </a:bodyPr>
          <a:lstStyle/>
          <a:p>
            <a:r>
              <a:rPr kumimoji="1" lang="en-US" altLang="zh-CN" sz="2000" dirty="0" err="1"/>
              <a:t>AddRoundKey</a:t>
            </a:r>
            <a:endParaRPr kumimoji="1" lang="zh-CN" altLang="en-US" sz="2000" dirty="0"/>
          </a:p>
        </p:txBody>
      </p:sp>
      <mc:AlternateContent xmlns:mc="http://schemas.openxmlformats.org/markup-compatibility/2006" xmlns:a14="http://schemas.microsoft.com/office/drawing/2010/main">
        <mc:Choice Requires="a14">
          <p:graphicFrame>
            <p:nvGraphicFramePr>
              <p:cNvPr id="22" name="表格 21"/>
              <p:cNvGraphicFramePr>
                <a:graphicFrameLocks noGrp="1"/>
              </p:cNvGraphicFramePr>
              <p:nvPr>
                <p:extLst>
                  <p:ext uri="{D42A27DB-BD31-4B8C-83A1-F6EECF244321}">
                    <p14:modId xmlns:p14="http://schemas.microsoft.com/office/powerpoint/2010/main" val="2948162186"/>
                  </p:ext>
                </p:extLst>
              </p:nvPr>
            </p:nvGraphicFramePr>
            <p:xfrm>
              <a:off x="739688" y="4602410"/>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1</m:t>
                                    </m:r>
                                  </m:sub>
                                </m:sSub>
                              </m:oMath>
                            </m:oMathPara>
                          </a14:m>
                          <a:endParaRPr lang="zh-CN" altLang="en-US" b="0" dirty="0"/>
                        </a:p>
                      </a:txBody>
                      <a:tcPr/>
                    </a:tc>
                    <a:extLst>
                      <a:ext uri="{0D108BD9-81ED-4DB2-BD59-A6C34878D82A}">
                        <a16:rowId xmlns:a16="http://schemas.microsoft.com/office/drawing/2014/main" val="10000"/>
                      </a:ext>
                    </a:extLst>
                  </a:tr>
                  <a:tr h="375788">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2</m:t>
                                    </m:r>
                                  </m:sub>
                                </m:sSub>
                              </m:oMath>
                            </m:oMathPara>
                          </a14:m>
                          <a:endParaRPr lang="zh-CN" altLang="en-US" dirty="0"/>
                        </a:p>
                      </a:txBody>
                      <a:tcPr/>
                    </a:tc>
                    <a:extLst>
                      <a:ext uri="{0D108BD9-81ED-4DB2-BD59-A6C34878D82A}">
                        <a16:rowId xmlns:a16="http://schemas.microsoft.com/office/drawing/2014/main" val="10001"/>
                      </a:ext>
                    </a:extLst>
                  </a:tr>
                  <a:tr h="375788">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3</m:t>
                                    </m:r>
                                  </m:sub>
                                </m:sSub>
                              </m:oMath>
                            </m:oMathPara>
                          </a14:m>
                          <a:endParaRPr lang="zh-CN" altLang="en-US" dirty="0"/>
                        </a:p>
                      </a:txBody>
                      <a:tcPr/>
                    </a:tc>
                    <a:extLst>
                      <a:ext uri="{0D108BD9-81ED-4DB2-BD59-A6C34878D82A}">
                        <a16:rowId xmlns:a16="http://schemas.microsoft.com/office/drawing/2014/main" val="10002"/>
                      </a:ext>
                    </a:extLst>
                  </a:tr>
                  <a:tr h="375788">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charset="0"/>
                                      </a:rPr>
                                      <m:t>𝑚</m:t>
                                    </m:r>
                                  </m:e>
                                  <m:sub>
                                    <m:r>
                                      <a:rPr lang="en-US" altLang="zh-CN" sz="1800" b="0" i="1" smtClean="0">
                                        <a:latin typeface="Cambria Math" charset="0"/>
                                      </a:rPr>
                                      <m:t>4</m:t>
                                    </m:r>
                                  </m:sub>
                                </m:sSub>
                              </m:oMath>
                            </m:oMathPara>
                          </a14:m>
                          <a:endParaRPr lang="zh-CN" alt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22" name="表格 21"/>
              <p:cNvGraphicFramePr>
                <a:graphicFrameLocks noGrp="1"/>
              </p:cNvGraphicFramePr>
              <p:nvPr>
                <p:extLst>
                  <p:ext uri="{D42A27DB-BD31-4B8C-83A1-F6EECF244321}">
                    <p14:modId xmlns:p14="http://schemas.microsoft.com/office/powerpoint/2010/main" val="2948162186"/>
                  </p:ext>
                </p:extLst>
              </p:nvPr>
            </p:nvGraphicFramePr>
            <p:xfrm>
              <a:off x="739688" y="4602410"/>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5"/>
                          <a:stretch>
                            <a:fillRect l="-990" t="-1613" r="-300000" b="-303226"/>
                          </a:stretch>
                        </a:blipFill>
                      </a:tcPr>
                    </a:tc>
                    <a:tc>
                      <a:txBody>
                        <a:bodyPr/>
                        <a:lstStyle/>
                        <a:p>
                          <a:endParaRPr lang="zh-CN"/>
                        </a:p>
                      </a:txBody>
                      <a:tcPr>
                        <a:blipFill>
                          <a:blip r:embed="rId5"/>
                          <a:stretch>
                            <a:fillRect l="-102000" t="-1613" r="-203000" b="-303226"/>
                          </a:stretch>
                        </a:blipFill>
                      </a:tcPr>
                    </a:tc>
                    <a:tc>
                      <a:txBody>
                        <a:bodyPr/>
                        <a:lstStyle/>
                        <a:p>
                          <a:endParaRPr lang="zh-CN"/>
                        </a:p>
                      </a:txBody>
                      <a:tcPr>
                        <a:blipFill>
                          <a:blip r:embed="rId5"/>
                          <a:stretch>
                            <a:fillRect l="-200000" t="-1613" r="-100990" b="-303226"/>
                          </a:stretch>
                        </a:blipFill>
                      </a:tcPr>
                    </a:tc>
                    <a:tc>
                      <a:txBody>
                        <a:bodyPr/>
                        <a:lstStyle/>
                        <a:p>
                          <a:endParaRPr lang="zh-CN"/>
                        </a:p>
                      </a:txBody>
                      <a:tcPr>
                        <a:blipFill>
                          <a:blip r:embed="rId5"/>
                          <a:stretch>
                            <a:fillRect l="-303000" t="-1613" r="-2000" b="-303226"/>
                          </a:stretch>
                        </a:blipFill>
                      </a:tcPr>
                    </a:tc>
                    <a:extLst>
                      <a:ext uri="{0D108BD9-81ED-4DB2-BD59-A6C34878D82A}">
                        <a16:rowId xmlns:a16="http://schemas.microsoft.com/office/drawing/2014/main" val="10000"/>
                      </a:ext>
                    </a:extLst>
                  </a:tr>
                  <a:tr h="375788">
                    <a:tc>
                      <a:txBody>
                        <a:bodyPr/>
                        <a:lstStyle/>
                        <a:p>
                          <a:endParaRPr lang="zh-CN"/>
                        </a:p>
                      </a:txBody>
                      <a:tcPr>
                        <a:blipFill>
                          <a:blip r:embed="rId5"/>
                          <a:stretch>
                            <a:fillRect l="-990" t="-101613" r="-300000" b="-203226"/>
                          </a:stretch>
                        </a:blipFill>
                      </a:tcPr>
                    </a:tc>
                    <a:tc>
                      <a:txBody>
                        <a:bodyPr/>
                        <a:lstStyle/>
                        <a:p>
                          <a:endParaRPr lang="zh-CN"/>
                        </a:p>
                      </a:txBody>
                      <a:tcPr>
                        <a:blipFill>
                          <a:blip r:embed="rId5"/>
                          <a:stretch>
                            <a:fillRect l="-102000" t="-101613" r="-203000" b="-203226"/>
                          </a:stretch>
                        </a:blipFill>
                      </a:tcPr>
                    </a:tc>
                    <a:tc>
                      <a:txBody>
                        <a:bodyPr/>
                        <a:lstStyle/>
                        <a:p>
                          <a:endParaRPr lang="zh-CN"/>
                        </a:p>
                      </a:txBody>
                      <a:tcPr>
                        <a:blipFill>
                          <a:blip r:embed="rId5"/>
                          <a:stretch>
                            <a:fillRect l="-200000" t="-101613" r="-100990" b="-203226"/>
                          </a:stretch>
                        </a:blipFill>
                      </a:tcPr>
                    </a:tc>
                    <a:tc>
                      <a:txBody>
                        <a:bodyPr/>
                        <a:lstStyle/>
                        <a:p>
                          <a:endParaRPr lang="zh-CN"/>
                        </a:p>
                      </a:txBody>
                      <a:tcPr>
                        <a:blipFill>
                          <a:blip r:embed="rId5"/>
                          <a:stretch>
                            <a:fillRect l="-303000" t="-101613" r="-2000" b="-203226"/>
                          </a:stretch>
                        </a:blipFill>
                      </a:tcPr>
                    </a:tc>
                    <a:extLst>
                      <a:ext uri="{0D108BD9-81ED-4DB2-BD59-A6C34878D82A}">
                        <a16:rowId xmlns:a16="http://schemas.microsoft.com/office/drawing/2014/main" val="10001"/>
                      </a:ext>
                    </a:extLst>
                  </a:tr>
                  <a:tr h="375788">
                    <a:tc>
                      <a:txBody>
                        <a:bodyPr/>
                        <a:lstStyle/>
                        <a:p>
                          <a:endParaRPr lang="zh-CN"/>
                        </a:p>
                      </a:txBody>
                      <a:tcPr>
                        <a:blipFill>
                          <a:blip r:embed="rId5"/>
                          <a:stretch>
                            <a:fillRect l="-990" t="-201613" r="-300000" b="-103226"/>
                          </a:stretch>
                        </a:blipFill>
                      </a:tcPr>
                    </a:tc>
                    <a:tc>
                      <a:txBody>
                        <a:bodyPr/>
                        <a:lstStyle/>
                        <a:p>
                          <a:endParaRPr lang="zh-CN"/>
                        </a:p>
                      </a:txBody>
                      <a:tcPr>
                        <a:blipFill>
                          <a:blip r:embed="rId5"/>
                          <a:stretch>
                            <a:fillRect l="-102000" t="-201613" r="-203000" b="-103226"/>
                          </a:stretch>
                        </a:blipFill>
                      </a:tcPr>
                    </a:tc>
                    <a:tc>
                      <a:txBody>
                        <a:bodyPr/>
                        <a:lstStyle/>
                        <a:p>
                          <a:endParaRPr lang="zh-CN"/>
                        </a:p>
                      </a:txBody>
                      <a:tcPr>
                        <a:blipFill>
                          <a:blip r:embed="rId5"/>
                          <a:stretch>
                            <a:fillRect l="-200000" t="-201613" r="-100990" b="-103226"/>
                          </a:stretch>
                        </a:blipFill>
                      </a:tcPr>
                    </a:tc>
                    <a:tc>
                      <a:txBody>
                        <a:bodyPr/>
                        <a:lstStyle/>
                        <a:p>
                          <a:endParaRPr lang="zh-CN"/>
                        </a:p>
                      </a:txBody>
                      <a:tcPr>
                        <a:blipFill>
                          <a:blip r:embed="rId5"/>
                          <a:stretch>
                            <a:fillRect l="-303000" t="-201613" r="-2000" b="-103226"/>
                          </a:stretch>
                        </a:blipFill>
                      </a:tcPr>
                    </a:tc>
                    <a:extLst>
                      <a:ext uri="{0D108BD9-81ED-4DB2-BD59-A6C34878D82A}">
                        <a16:rowId xmlns:a16="http://schemas.microsoft.com/office/drawing/2014/main" val="10002"/>
                      </a:ext>
                    </a:extLst>
                  </a:tr>
                  <a:tr h="375788">
                    <a:tc>
                      <a:txBody>
                        <a:bodyPr/>
                        <a:lstStyle/>
                        <a:p>
                          <a:endParaRPr lang="zh-CN"/>
                        </a:p>
                      </a:txBody>
                      <a:tcPr>
                        <a:blipFill>
                          <a:blip r:embed="rId5"/>
                          <a:stretch>
                            <a:fillRect l="-990" t="-301613" r="-300000" b="-3226"/>
                          </a:stretch>
                        </a:blipFill>
                      </a:tcPr>
                    </a:tc>
                    <a:tc>
                      <a:txBody>
                        <a:bodyPr/>
                        <a:lstStyle/>
                        <a:p>
                          <a:endParaRPr lang="zh-CN"/>
                        </a:p>
                      </a:txBody>
                      <a:tcPr>
                        <a:blipFill>
                          <a:blip r:embed="rId5"/>
                          <a:stretch>
                            <a:fillRect l="-102000" t="-301613" r="-203000" b="-3226"/>
                          </a:stretch>
                        </a:blipFill>
                      </a:tcPr>
                    </a:tc>
                    <a:tc>
                      <a:txBody>
                        <a:bodyPr/>
                        <a:lstStyle/>
                        <a:p>
                          <a:endParaRPr lang="zh-CN"/>
                        </a:p>
                      </a:txBody>
                      <a:tcPr>
                        <a:blipFill>
                          <a:blip r:embed="rId5"/>
                          <a:stretch>
                            <a:fillRect l="-200000" t="-301613" r="-100990" b="-3226"/>
                          </a:stretch>
                        </a:blipFill>
                      </a:tcPr>
                    </a:tc>
                    <a:tc>
                      <a:txBody>
                        <a:bodyPr/>
                        <a:lstStyle/>
                        <a:p>
                          <a:endParaRPr lang="zh-CN"/>
                        </a:p>
                      </a:txBody>
                      <a:tcPr>
                        <a:blipFill>
                          <a:blip r:embed="rId5"/>
                          <a:stretch>
                            <a:fillRect l="-303000" t="-301613" r="-2000" b="-3226"/>
                          </a:stretch>
                        </a:blipFill>
                      </a:tcPr>
                    </a:tc>
                    <a:extLst>
                      <a:ext uri="{0D108BD9-81ED-4DB2-BD59-A6C34878D82A}">
                        <a16:rowId xmlns:a16="http://schemas.microsoft.com/office/drawing/2014/main" val="10003"/>
                      </a:ext>
                    </a:extLst>
                  </a:tr>
                </a:tbl>
              </a:graphicData>
            </a:graphic>
          </p:graphicFrame>
        </mc:Fallback>
      </mc:AlternateContent>
      <p:sp>
        <p:nvSpPr>
          <p:cNvPr id="23" name="左箭头 22"/>
          <p:cNvSpPr/>
          <p:nvPr/>
        </p:nvSpPr>
        <p:spPr bwMode="auto">
          <a:xfrm>
            <a:off x="3635416" y="5052168"/>
            <a:ext cx="1589727" cy="601043"/>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Neue" charset="0"/>
            </a:endParaRPr>
          </a:p>
        </p:txBody>
      </p:sp>
    </p:spTree>
    <p:extLst>
      <p:ext uri="{BB962C8B-B14F-4D97-AF65-F5344CB8AC3E}">
        <p14:creationId xmlns:p14="http://schemas.microsoft.com/office/powerpoint/2010/main" val="753150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Mao </a:t>
            </a:r>
            <a:r>
              <a:rPr lang="de-DE" dirty="0" err="1"/>
              <a:t>Kaiyi</a:t>
            </a:r>
            <a:endParaRPr lang="de-DE" dirty="0"/>
          </a:p>
        </p:txBody>
      </p:sp>
      <p:sp>
        <p:nvSpPr>
          <p:cNvPr id="3" name="幻灯片编号占位符 2"/>
          <p:cNvSpPr>
            <a:spLocks noGrp="1"/>
          </p:cNvSpPr>
          <p:nvPr>
            <p:ph type="sldNum" sz="quarter" idx="4"/>
          </p:nvPr>
        </p:nvSpPr>
        <p:spPr/>
        <p:txBody>
          <a:bodyPr/>
          <a:lstStyle/>
          <a:p>
            <a:fld id="{1816C99B-6DE8-495C-8A47-6C6207B66D29}" type="slidenum">
              <a:rPr lang="de-DE" smtClean="0"/>
              <a:pPr/>
              <a:t>18</a:t>
            </a:fld>
            <a:endParaRPr lang="de-DE" dirty="0"/>
          </a:p>
        </p:txBody>
      </p:sp>
      <p:sp>
        <p:nvSpPr>
          <p:cNvPr id="5" name="标题 4"/>
          <p:cNvSpPr>
            <a:spLocks noGrp="1"/>
          </p:cNvSpPr>
          <p:nvPr>
            <p:ph type="title"/>
          </p:nvPr>
        </p:nvSpPr>
        <p:spPr/>
        <p:txBody>
          <a:bodyPr/>
          <a:lstStyle/>
          <a:p>
            <a:r>
              <a:rPr kumimoji="1" lang="en-US" altLang="zh-CN" sz="2400" dirty="0"/>
              <a:t>Masking</a:t>
            </a:r>
            <a:endParaRPr kumimoji="1" lang="zh-CN" altLang="en-US" sz="2400" dirty="0"/>
          </a:p>
        </p:txBody>
      </p:sp>
      <p:sp>
        <p:nvSpPr>
          <p:cNvPr id="6" name="矩形 5"/>
          <p:cNvSpPr/>
          <p:nvPr/>
        </p:nvSpPr>
        <p:spPr>
          <a:xfrm>
            <a:off x="660155" y="1562490"/>
            <a:ext cx="2517036" cy="400110"/>
          </a:xfrm>
          <a:prstGeom prst="rect">
            <a:avLst/>
          </a:prstGeom>
        </p:spPr>
        <p:txBody>
          <a:bodyPr wrap="none">
            <a:spAutoFit/>
          </a:bodyPr>
          <a:lstStyle/>
          <a:p>
            <a:r>
              <a:rPr kumimoji="1" lang="en-US" altLang="zh-CN" sz="2000" dirty="0"/>
              <a:t>Inverse </a:t>
            </a:r>
            <a:r>
              <a:rPr kumimoji="1" lang="en-US" altLang="zh-CN" sz="2000" dirty="0" err="1"/>
              <a:t>MixColumns</a:t>
            </a:r>
            <a:endParaRPr kumimoji="1" lang="zh-CN" altLang="en-US" sz="2000" dirty="0"/>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311693830"/>
                  </p:ext>
                </p:extLst>
              </p:nvPr>
            </p:nvGraphicFramePr>
            <p:xfrm>
              <a:off x="749676" y="2127753"/>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b="0" dirty="0"/>
                        </a:p>
                      </a:txBody>
                      <a:tcPr/>
                    </a:tc>
                    <a:extLst>
                      <a:ext uri="{0D108BD9-81ED-4DB2-BD59-A6C34878D82A}">
                        <a16:rowId xmlns:a16="http://schemas.microsoft.com/office/drawing/2014/main" val="10000"/>
                      </a:ext>
                    </a:extLst>
                  </a:tr>
                  <a:tr h="375788">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a:txBody>
                      <a:tcPr/>
                    </a:tc>
                    <a:extLst>
                      <a:ext uri="{0D108BD9-81ED-4DB2-BD59-A6C34878D82A}">
                        <a16:rowId xmlns:a16="http://schemas.microsoft.com/office/drawing/2014/main" val="10001"/>
                      </a:ext>
                    </a:extLst>
                  </a:tr>
                  <a:tr h="375788">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oMath>
                            </m:oMathPara>
                          </a14:m>
                          <a:endParaRPr lang="zh-CN" altLang="en-US" dirty="0"/>
                        </a:p>
                      </a:txBody>
                      <a:tcPr/>
                    </a:tc>
                    <a:extLst>
                      <a:ext uri="{0D108BD9-81ED-4DB2-BD59-A6C34878D82A}">
                        <a16:rowId xmlns:a16="http://schemas.microsoft.com/office/drawing/2014/main" val="10002"/>
                      </a:ext>
                    </a:extLst>
                  </a:tr>
                  <a:tr h="375788">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oMath>
                            </m:oMathPara>
                          </a14:m>
                          <a:endParaRPr lang="zh-CN" alt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2311693830"/>
                  </p:ext>
                </p:extLst>
              </p:nvPr>
            </p:nvGraphicFramePr>
            <p:xfrm>
              <a:off x="749676" y="2127753"/>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2"/>
                          <a:stretch>
                            <a:fillRect l="-990" t="-1613" r="-300000" b="-301613"/>
                          </a:stretch>
                        </a:blipFill>
                      </a:tcPr>
                    </a:tc>
                    <a:tc>
                      <a:txBody>
                        <a:bodyPr/>
                        <a:lstStyle/>
                        <a:p>
                          <a:endParaRPr lang="zh-CN"/>
                        </a:p>
                      </a:txBody>
                      <a:tcPr>
                        <a:blipFill>
                          <a:blip r:embed="rId2"/>
                          <a:stretch>
                            <a:fillRect l="-102000" t="-1613" r="-203000" b="-301613"/>
                          </a:stretch>
                        </a:blipFill>
                      </a:tcPr>
                    </a:tc>
                    <a:tc>
                      <a:txBody>
                        <a:bodyPr/>
                        <a:lstStyle/>
                        <a:p>
                          <a:endParaRPr lang="zh-CN"/>
                        </a:p>
                      </a:txBody>
                      <a:tcPr>
                        <a:blipFill>
                          <a:blip r:embed="rId2"/>
                          <a:stretch>
                            <a:fillRect l="-200000" t="-1613" r="-100990" b="-301613"/>
                          </a:stretch>
                        </a:blipFill>
                      </a:tcPr>
                    </a:tc>
                    <a:tc>
                      <a:txBody>
                        <a:bodyPr/>
                        <a:lstStyle/>
                        <a:p>
                          <a:endParaRPr lang="zh-CN"/>
                        </a:p>
                      </a:txBody>
                      <a:tcPr>
                        <a:blipFill>
                          <a:blip r:embed="rId2"/>
                          <a:stretch>
                            <a:fillRect l="-303000" t="-1613" r="-2000" b="-301613"/>
                          </a:stretch>
                        </a:blipFill>
                      </a:tcPr>
                    </a:tc>
                    <a:extLst>
                      <a:ext uri="{0D108BD9-81ED-4DB2-BD59-A6C34878D82A}">
                        <a16:rowId xmlns:a16="http://schemas.microsoft.com/office/drawing/2014/main" val="10000"/>
                      </a:ext>
                    </a:extLst>
                  </a:tr>
                  <a:tr h="375788">
                    <a:tc>
                      <a:txBody>
                        <a:bodyPr/>
                        <a:lstStyle/>
                        <a:p>
                          <a:endParaRPr lang="zh-CN"/>
                        </a:p>
                      </a:txBody>
                      <a:tcPr>
                        <a:blipFill>
                          <a:blip r:embed="rId2"/>
                          <a:stretch>
                            <a:fillRect l="-990" t="-101613" r="-300000" b="-201613"/>
                          </a:stretch>
                        </a:blipFill>
                      </a:tcPr>
                    </a:tc>
                    <a:tc>
                      <a:txBody>
                        <a:bodyPr/>
                        <a:lstStyle/>
                        <a:p>
                          <a:endParaRPr lang="zh-CN"/>
                        </a:p>
                      </a:txBody>
                      <a:tcPr>
                        <a:blipFill>
                          <a:blip r:embed="rId2"/>
                          <a:stretch>
                            <a:fillRect l="-102000" t="-101613" r="-203000" b="-201613"/>
                          </a:stretch>
                        </a:blipFill>
                      </a:tcPr>
                    </a:tc>
                    <a:tc>
                      <a:txBody>
                        <a:bodyPr/>
                        <a:lstStyle/>
                        <a:p>
                          <a:endParaRPr lang="zh-CN"/>
                        </a:p>
                      </a:txBody>
                      <a:tcPr>
                        <a:blipFill>
                          <a:blip r:embed="rId2"/>
                          <a:stretch>
                            <a:fillRect l="-200000" t="-101613" r="-100990" b="-201613"/>
                          </a:stretch>
                        </a:blipFill>
                      </a:tcPr>
                    </a:tc>
                    <a:tc>
                      <a:txBody>
                        <a:bodyPr/>
                        <a:lstStyle/>
                        <a:p>
                          <a:endParaRPr lang="zh-CN"/>
                        </a:p>
                      </a:txBody>
                      <a:tcPr>
                        <a:blipFill>
                          <a:blip r:embed="rId2"/>
                          <a:stretch>
                            <a:fillRect l="-303000" t="-101613" r="-2000" b="-201613"/>
                          </a:stretch>
                        </a:blipFill>
                      </a:tcPr>
                    </a:tc>
                    <a:extLst>
                      <a:ext uri="{0D108BD9-81ED-4DB2-BD59-A6C34878D82A}">
                        <a16:rowId xmlns:a16="http://schemas.microsoft.com/office/drawing/2014/main" val="10001"/>
                      </a:ext>
                    </a:extLst>
                  </a:tr>
                  <a:tr h="375788">
                    <a:tc>
                      <a:txBody>
                        <a:bodyPr/>
                        <a:lstStyle/>
                        <a:p>
                          <a:endParaRPr lang="zh-CN"/>
                        </a:p>
                      </a:txBody>
                      <a:tcPr>
                        <a:blipFill>
                          <a:blip r:embed="rId2"/>
                          <a:stretch>
                            <a:fillRect l="-990" t="-204918" r="-300000" b="-104918"/>
                          </a:stretch>
                        </a:blipFill>
                      </a:tcPr>
                    </a:tc>
                    <a:tc>
                      <a:txBody>
                        <a:bodyPr/>
                        <a:lstStyle/>
                        <a:p>
                          <a:endParaRPr lang="zh-CN"/>
                        </a:p>
                      </a:txBody>
                      <a:tcPr>
                        <a:blipFill>
                          <a:blip r:embed="rId2"/>
                          <a:stretch>
                            <a:fillRect l="-102000" t="-204918" r="-203000" b="-104918"/>
                          </a:stretch>
                        </a:blipFill>
                      </a:tcPr>
                    </a:tc>
                    <a:tc>
                      <a:txBody>
                        <a:bodyPr/>
                        <a:lstStyle/>
                        <a:p>
                          <a:endParaRPr lang="zh-CN"/>
                        </a:p>
                      </a:txBody>
                      <a:tcPr>
                        <a:blipFill>
                          <a:blip r:embed="rId2"/>
                          <a:stretch>
                            <a:fillRect l="-200000" t="-204918" r="-100990" b="-104918"/>
                          </a:stretch>
                        </a:blipFill>
                      </a:tcPr>
                    </a:tc>
                    <a:tc>
                      <a:txBody>
                        <a:bodyPr/>
                        <a:lstStyle/>
                        <a:p>
                          <a:endParaRPr lang="zh-CN"/>
                        </a:p>
                      </a:txBody>
                      <a:tcPr>
                        <a:blipFill>
                          <a:blip r:embed="rId2"/>
                          <a:stretch>
                            <a:fillRect l="-303000" t="-204918" r="-2000" b="-104918"/>
                          </a:stretch>
                        </a:blipFill>
                      </a:tcPr>
                    </a:tc>
                    <a:extLst>
                      <a:ext uri="{0D108BD9-81ED-4DB2-BD59-A6C34878D82A}">
                        <a16:rowId xmlns:a16="http://schemas.microsoft.com/office/drawing/2014/main" val="10002"/>
                      </a:ext>
                    </a:extLst>
                  </a:tr>
                  <a:tr h="375788">
                    <a:tc>
                      <a:txBody>
                        <a:bodyPr/>
                        <a:lstStyle/>
                        <a:p>
                          <a:endParaRPr lang="zh-CN"/>
                        </a:p>
                      </a:txBody>
                      <a:tcPr>
                        <a:blipFill>
                          <a:blip r:embed="rId2"/>
                          <a:stretch>
                            <a:fillRect l="-990" t="-300000" r="-300000" b="-3226"/>
                          </a:stretch>
                        </a:blipFill>
                      </a:tcPr>
                    </a:tc>
                    <a:tc>
                      <a:txBody>
                        <a:bodyPr/>
                        <a:lstStyle/>
                        <a:p>
                          <a:endParaRPr lang="zh-CN"/>
                        </a:p>
                      </a:txBody>
                      <a:tcPr>
                        <a:blipFill>
                          <a:blip r:embed="rId2"/>
                          <a:stretch>
                            <a:fillRect l="-102000" t="-300000" r="-203000" b="-3226"/>
                          </a:stretch>
                        </a:blipFill>
                      </a:tcPr>
                    </a:tc>
                    <a:tc>
                      <a:txBody>
                        <a:bodyPr/>
                        <a:lstStyle/>
                        <a:p>
                          <a:endParaRPr lang="zh-CN"/>
                        </a:p>
                      </a:txBody>
                      <a:tcPr>
                        <a:blipFill>
                          <a:blip r:embed="rId2"/>
                          <a:stretch>
                            <a:fillRect l="-200000" t="-300000" r="-100990" b="-3226"/>
                          </a:stretch>
                        </a:blipFill>
                      </a:tcPr>
                    </a:tc>
                    <a:tc>
                      <a:txBody>
                        <a:bodyPr/>
                        <a:lstStyle/>
                        <a:p>
                          <a:endParaRPr lang="zh-CN"/>
                        </a:p>
                      </a:txBody>
                      <a:tcPr>
                        <a:blipFill>
                          <a:blip r:embed="rId2"/>
                          <a:stretch>
                            <a:fillRect l="-303000" t="-300000" r="-2000" b="-3226"/>
                          </a:stretch>
                        </a:blipFill>
                      </a:tcPr>
                    </a:tc>
                    <a:extLst>
                      <a:ext uri="{0D108BD9-81ED-4DB2-BD59-A6C34878D82A}">
                        <a16:rowId xmlns:a16="http://schemas.microsoft.com/office/drawing/2014/main" val="10003"/>
                      </a:ext>
                    </a:extLst>
                  </a:tr>
                </a:tbl>
              </a:graphicData>
            </a:graphic>
          </p:graphicFrame>
        </mc:Fallback>
      </mc:AlternateContent>
      <p:sp>
        <p:nvSpPr>
          <p:cNvPr id="8" name="矩形 7"/>
          <p:cNvSpPr/>
          <p:nvPr/>
        </p:nvSpPr>
        <p:spPr>
          <a:xfrm>
            <a:off x="6171583" y="1562490"/>
            <a:ext cx="1463862" cy="400110"/>
          </a:xfrm>
          <a:prstGeom prst="rect">
            <a:avLst/>
          </a:prstGeom>
        </p:spPr>
        <p:txBody>
          <a:bodyPr wrap="none">
            <a:spAutoFit/>
          </a:bodyPr>
          <a:lstStyle/>
          <a:p>
            <a:r>
              <a:rPr kumimoji="1" lang="en-US" altLang="zh-CN" sz="2000" dirty="0" err="1"/>
              <a:t>Remasking</a:t>
            </a:r>
            <a:endParaRPr kumimoji="1" lang="zh-CN" altLang="en-US" sz="2000" dirty="0"/>
          </a:p>
        </p:txBody>
      </p:sp>
      <p:sp>
        <p:nvSpPr>
          <p:cNvPr id="10" name="右箭头 9"/>
          <p:cNvSpPr/>
          <p:nvPr/>
        </p:nvSpPr>
        <p:spPr bwMode="auto">
          <a:xfrm>
            <a:off x="3474525" y="2579914"/>
            <a:ext cx="1897579" cy="62048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Neue" charset="0"/>
            </a:endParaRPr>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1564984456"/>
                  </p:ext>
                </p:extLst>
              </p:nvPr>
            </p:nvGraphicFramePr>
            <p:xfrm>
              <a:off x="5681592" y="2134652"/>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0"/>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1"/>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2"/>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564984456"/>
                  </p:ext>
                </p:extLst>
              </p:nvPr>
            </p:nvGraphicFramePr>
            <p:xfrm>
              <a:off x="5681592" y="2134652"/>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3"/>
                          <a:stretch>
                            <a:fillRect l="-2000" t="-1613" r="-303000" b="-301613"/>
                          </a:stretch>
                        </a:blipFill>
                      </a:tcPr>
                    </a:tc>
                    <a:tc>
                      <a:txBody>
                        <a:bodyPr/>
                        <a:lstStyle/>
                        <a:p>
                          <a:endParaRPr lang="zh-CN"/>
                        </a:p>
                      </a:txBody>
                      <a:tcPr>
                        <a:blipFill>
                          <a:blip r:embed="rId3"/>
                          <a:stretch>
                            <a:fillRect l="-100990" t="-1613" r="-200000" b="-301613"/>
                          </a:stretch>
                        </a:blipFill>
                      </a:tcPr>
                    </a:tc>
                    <a:tc>
                      <a:txBody>
                        <a:bodyPr/>
                        <a:lstStyle/>
                        <a:p>
                          <a:endParaRPr lang="zh-CN"/>
                        </a:p>
                      </a:txBody>
                      <a:tcPr>
                        <a:blipFill>
                          <a:blip r:embed="rId3"/>
                          <a:stretch>
                            <a:fillRect l="-203000" t="-1613" r="-102000" b="-301613"/>
                          </a:stretch>
                        </a:blipFill>
                      </a:tcPr>
                    </a:tc>
                    <a:tc>
                      <a:txBody>
                        <a:bodyPr/>
                        <a:lstStyle/>
                        <a:p>
                          <a:endParaRPr lang="zh-CN"/>
                        </a:p>
                      </a:txBody>
                      <a:tcPr>
                        <a:blipFill>
                          <a:blip r:embed="rId3"/>
                          <a:stretch>
                            <a:fillRect l="-303000" t="-1613" r="-2000" b="-301613"/>
                          </a:stretch>
                        </a:blipFill>
                      </a:tcPr>
                    </a:tc>
                    <a:extLst>
                      <a:ext uri="{0D108BD9-81ED-4DB2-BD59-A6C34878D82A}">
                        <a16:rowId xmlns:a16="http://schemas.microsoft.com/office/drawing/2014/main" val="10000"/>
                      </a:ext>
                    </a:extLst>
                  </a:tr>
                  <a:tr h="375788">
                    <a:tc>
                      <a:txBody>
                        <a:bodyPr/>
                        <a:lstStyle/>
                        <a:p>
                          <a:endParaRPr lang="zh-CN"/>
                        </a:p>
                      </a:txBody>
                      <a:tcPr>
                        <a:blipFill>
                          <a:blip r:embed="rId3"/>
                          <a:stretch>
                            <a:fillRect l="-2000" t="-101613" r="-303000" b="-201613"/>
                          </a:stretch>
                        </a:blipFill>
                      </a:tcPr>
                    </a:tc>
                    <a:tc>
                      <a:txBody>
                        <a:bodyPr/>
                        <a:lstStyle/>
                        <a:p>
                          <a:endParaRPr lang="zh-CN"/>
                        </a:p>
                      </a:txBody>
                      <a:tcPr>
                        <a:blipFill>
                          <a:blip r:embed="rId3"/>
                          <a:stretch>
                            <a:fillRect l="-100990" t="-101613" r="-200000" b="-201613"/>
                          </a:stretch>
                        </a:blipFill>
                      </a:tcPr>
                    </a:tc>
                    <a:tc>
                      <a:txBody>
                        <a:bodyPr/>
                        <a:lstStyle/>
                        <a:p>
                          <a:endParaRPr lang="zh-CN"/>
                        </a:p>
                      </a:txBody>
                      <a:tcPr>
                        <a:blipFill>
                          <a:blip r:embed="rId3"/>
                          <a:stretch>
                            <a:fillRect l="-203000" t="-101613" r="-102000" b="-201613"/>
                          </a:stretch>
                        </a:blipFill>
                      </a:tcPr>
                    </a:tc>
                    <a:tc>
                      <a:txBody>
                        <a:bodyPr/>
                        <a:lstStyle/>
                        <a:p>
                          <a:endParaRPr lang="zh-CN"/>
                        </a:p>
                      </a:txBody>
                      <a:tcPr>
                        <a:blipFill>
                          <a:blip r:embed="rId3"/>
                          <a:stretch>
                            <a:fillRect l="-303000" t="-101613" r="-2000" b="-201613"/>
                          </a:stretch>
                        </a:blipFill>
                      </a:tcPr>
                    </a:tc>
                    <a:extLst>
                      <a:ext uri="{0D108BD9-81ED-4DB2-BD59-A6C34878D82A}">
                        <a16:rowId xmlns:a16="http://schemas.microsoft.com/office/drawing/2014/main" val="10001"/>
                      </a:ext>
                    </a:extLst>
                  </a:tr>
                  <a:tr h="375788">
                    <a:tc>
                      <a:txBody>
                        <a:bodyPr/>
                        <a:lstStyle/>
                        <a:p>
                          <a:endParaRPr lang="zh-CN"/>
                        </a:p>
                      </a:txBody>
                      <a:tcPr>
                        <a:blipFill>
                          <a:blip r:embed="rId3"/>
                          <a:stretch>
                            <a:fillRect l="-2000" t="-204918" r="-303000" b="-104918"/>
                          </a:stretch>
                        </a:blipFill>
                      </a:tcPr>
                    </a:tc>
                    <a:tc>
                      <a:txBody>
                        <a:bodyPr/>
                        <a:lstStyle/>
                        <a:p>
                          <a:endParaRPr lang="zh-CN"/>
                        </a:p>
                      </a:txBody>
                      <a:tcPr>
                        <a:blipFill>
                          <a:blip r:embed="rId3"/>
                          <a:stretch>
                            <a:fillRect l="-100990" t="-204918" r="-200000" b="-104918"/>
                          </a:stretch>
                        </a:blipFill>
                      </a:tcPr>
                    </a:tc>
                    <a:tc>
                      <a:txBody>
                        <a:bodyPr/>
                        <a:lstStyle/>
                        <a:p>
                          <a:endParaRPr lang="zh-CN"/>
                        </a:p>
                      </a:txBody>
                      <a:tcPr>
                        <a:blipFill>
                          <a:blip r:embed="rId3"/>
                          <a:stretch>
                            <a:fillRect l="-203000" t="-204918" r="-102000" b="-104918"/>
                          </a:stretch>
                        </a:blipFill>
                      </a:tcPr>
                    </a:tc>
                    <a:tc>
                      <a:txBody>
                        <a:bodyPr/>
                        <a:lstStyle/>
                        <a:p>
                          <a:endParaRPr lang="zh-CN"/>
                        </a:p>
                      </a:txBody>
                      <a:tcPr>
                        <a:blipFill>
                          <a:blip r:embed="rId3"/>
                          <a:stretch>
                            <a:fillRect l="-303000" t="-204918" r="-2000" b="-104918"/>
                          </a:stretch>
                        </a:blipFill>
                      </a:tcPr>
                    </a:tc>
                    <a:extLst>
                      <a:ext uri="{0D108BD9-81ED-4DB2-BD59-A6C34878D82A}">
                        <a16:rowId xmlns:a16="http://schemas.microsoft.com/office/drawing/2014/main" val="10002"/>
                      </a:ext>
                    </a:extLst>
                  </a:tr>
                  <a:tr h="375788">
                    <a:tc>
                      <a:txBody>
                        <a:bodyPr/>
                        <a:lstStyle/>
                        <a:p>
                          <a:endParaRPr lang="zh-CN"/>
                        </a:p>
                      </a:txBody>
                      <a:tcPr>
                        <a:blipFill>
                          <a:blip r:embed="rId3"/>
                          <a:stretch>
                            <a:fillRect l="-2000" t="-300000" r="-303000" b="-3226"/>
                          </a:stretch>
                        </a:blipFill>
                      </a:tcPr>
                    </a:tc>
                    <a:tc>
                      <a:txBody>
                        <a:bodyPr/>
                        <a:lstStyle/>
                        <a:p>
                          <a:endParaRPr lang="zh-CN"/>
                        </a:p>
                      </a:txBody>
                      <a:tcPr>
                        <a:blipFill>
                          <a:blip r:embed="rId3"/>
                          <a:stretch>
                            <a:fillRect l="-100990" t="-300000" r="-200000" b="-3226"/>
                          </a:stretch>
                        </a:blipFill>
                      </a:tcPr>
                    </a:tc>
                    <a:tc>
                      <a:txBody>
                        <a:bodyPr/>
                        <a:lstStyle/>
                        <a:p>
                          <a:endParaRPr lang="zh-CN"/>
                        </a:p>
                      </a:txBody>
                      <a:tcPr>
                        <a:blipFill>
                          <a:blip r:embed="rId3"/>
                          <a:stretch>
                            <a:fillRect l="-203000" t="-300000" r="-102000" b="-3226"/>
                          </a:stretch>
                        </a:blipFill>
                      </a:tcPr>
                    </a:tc>
                    <a:tc>
                      <a:txBody>
                        <a:bodyPr/>
                        <a:lstStyle/>
                        <a:p>
                          <a:endParaRPr lang="zh-CN"/>
                        </a:p>
                      </a:txBody>
                      <a:tcPr>
                        <a:blipFill>
                          <a:blip r:embed="rId3"/>
                          <a:stretch>
                            <a:fillRect l="-303000" t="-300000" r="-2000" b="-3226"/>
                          </a:stretch>
                        </a:blipFill>
                      </a:tcPr>
                    </a:tc>
                    <a:extLst>
                      <a:ext uri="{0D108BD9-81ED-4DB2-BD59-A6C34878D82A}">
                        <a16:rowId xmlns:a16="http://schemas.microsoft.com/office/drawing/2014/main" val="10003"/>
                      </a:ext>
                    </a:extLst>
                  </a:tr>
                </a:tbl>
              </a:graphicData>
            </a:graphic>
          </p:graphicFrame>
        </mc:Fallback>
      </mc:AlternateContent>
      <p:sp>
        <p:nvSpPr>
          <p:cNvPr id="12" name="文本框 11"/>
          <p:cNvSpPr txBox="1"/>
          <p:nvPr/>
        </p:nvSpPr>
        <p:spPr>
          <a:xfrm>
            <a:off x="5082298" y="4136418"/>
            <a:ext cx="2915479" cy="400110"/>
          </a:xfrm>
          <a:prstGeom prst="rect">
            <a:avLst/>
          </a:prstGeom>
          <a:noFill/>
        </p:spPr>
        <p:txBody>
          <a:bodyPr wrap="square" rtlCol="0">
            <a:spAutoFit/>
          </a:bodyPr>
          <a:lstStyle/>
          <a:p>
            <a:r>
              <a:rPr kumimoji="1" lang="en-US" altLang="zh-CN" sz="2000" dirty="0"/>
              <a:t>Inverse </a:t>
            </a:r>
            <a:r>
              <a:rPr kumimoji="1" lang="en-US" altLang="zh-CN" sz="2000" dirty="0" err="1"/>
              <a:t>ShiftRows</a:t>
            </a:r>
            <a:endParaRPr kumimoji="1" lang="zh-CN" altLang="en-US" sz="2000" dirty="0"/>
          </a:p>
        </p:txBody>
      </p:sp>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2368496222"/>
                  </p:ext>
                </p:extLst>
              </p:nvPr>
            </p:nvGraphicFramePr>
            <p:xfrm>
              <a:off x="5681592" y="4725094"/>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0"/>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1"/>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2"/>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charset="0"/>
                                  </a:rPr>
                                  <m:t>𝑚</m:t>
                                </m:r>
                              </m:oMath>
                            </m:oMathPara>
                          </a14:m>
                          <a:endParaRPr lang="zh-CN" alt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2368496222"/>
                  </p:ext>
                </p:extLst>
              </p:nvPr>
            </p:nvGraphicFramePr>
            <p:xfrm>
              <a:off x="5681592" y="4725094"/>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4"/>
                          <a:stretch>
                            <a:fillRect l="-2000" t="-1613" r="-303000" b="-301613"/>
                          </a:stretch>
                        </a:blipFill>
                      </a:tcPr>
                    </a:tc>
                    <a:tc>
                      <a:txBody>
                        <a:bodyPr/>
                        <a:lstStyle/>
                        <a:p>
                          <a:endParaRPr lang="zh-CN"/>
                        </a:p>
                      </a:txBody>
                      <a:tcPr>
                        <a:blipFill>
                          <a:blip r:embed="rId4"/>
                          <a:stretch>
                            <a:fillRect l="-100990" t="-1613" r="-200000" b="-301613"/>
                          </a:stretch>
                        </a:blipFill>
                      </a:tcPr>
                    </a:tc>
                    <a:tc>
                      <a:txBody>
                        <a:bodyPr/>
                        <a:lstStyle/>
                        <a:p>
                          <a:endParaRPr lang="zh-CN"/>
                        </a:p>
                      </a:txBody>
                      <a:tcPr>
                        <a:blipFill>
                          <a:blip r:embed="rId4"/>
                          <a:stretch>
                            <a:fillRect l="-203000" t="-1613" r="-102000" b="-301613"/>
                          </a:stretch>
                        </a:blipFill>
                      </a:tcPr>
                    </a:tc>
                    <a:tc>
                      <a:txBody>
                        <a:bodyPr/>
                        <a:lstStyle/>
                        <a:p>
                          <a:endParaRPr lang="zh-CN"/>
                        </a:p>
                      </a:txBody>
                      <a:tcPr>
                        <a:blipFill>
                          <a:blip r:embed="rId4"/>
                          <a:stretch>
                            <a:fillRect l="-303000" t="-1613" r="-2000" b="-301613"/>
                          </a:stretch>
                        </a:blipFill>
                      </a:tcPr>
                    </a:tc>
                    <a:extLst>
                      <a:ext uri="{0D108BD9-81ED-4DB2-BD59-A6C34878D82A}">
                        <a16:rowId xmlns:a16="http://schemas.microsoft.com/office/drawing/2014/main" val="10000"/>
                      </a:ext>
                    </a:extLst>
                  </a:tr>
                  <a:tr h="375788">
                    <a:tc>
                      <a:txBody>
                        <a:bodyPr/>
                        <a:lstStyle/>
                        <a:p>
                          <a:endParaRPr lang="zh-CN"/>
                        </a:p>
                      </a:txBody>
                      <a:tcPr>
                        <a:blipFill>
                          <a:blip r:embed="rId4"/>
                          <a:stretch>
                            <a:fillRect l="-2000" t="-101613" r="-303000" b="-201613"/>
                          </a:stretch>
                        </a:blipFill>
                      </a:tcPr>
                    </a:tc>
                    <a:tc>
                      <a:txBody>
                        <a:bodyPr/>
                        <a:lstStyle/>
                        <a:p>
                          <a:endParaRPr lang="zh-CN"/>
                        </a:p>
                      </a:txBody>
                      <a:tcPr>
                        <a:blipFill>
                          <a:blip r:embed="rId4"/>
                          <a:stretch>
                            <a:fillRect l="-100990" t="-101613" r="-200000" b="-201613"/>
                          </a:stretch>
                        </a:blipFill>
                      </a:tcPr>
                    </a:tc>
                    <a:tc>
                      <a:txBody>
                        <a:bodyPr/>
                        <a:lstStyle/>
                        <a:p>
                          <a:endParaRPr lang="zh-CN"/>
                        </a:p>
                      </a:txBody>
                      <a:tcPr>
                        <a:blipFill>
                          <a:blip r:embed="rId4"/>
                          <a:stretch>
                            <a:fillRect l="-203000" t="-101613" r="-102000" b="-201613"/>
                          </a:stretch>
                        </a:blipFill>
                      </a:tcPr>
                    </a:tc>
                    <a:tc>
                      <a:txBody>
                        <a:bodyPr/>
                        <a:lstStyle/>
                        <a:p>
                          <a:endParaRPr lang="zh-CN"/>
                        </a:p>
                      </a:txBody>
                      <a:tcPr>
                        <a:blipFill>
                          <a:blip r:embed="rId4"/>
                          <a:stretch>
                            <a:fillRect l="-303000" t="-101613" r="-2000" b="-201613"/>
                          </a:stretch>
                        </a:blipFill>
                      </a:tcPr>
                    </a:tc>
                    <a:extLst>
                      <a:ext uri="{0D108BD9-81ED-4DB2-BD59-A6C34878D82A}">
                        <a16:rowId xmlns:a16="http://schemas.microsoft.com/office/drawing/2014/main" val="10001"/>
                      </a:ext>
                    </a:extLst>
                  </a:tr>
                  <a:tr h="375788">
                    <a:tc>
                      <a:txBody>
                        <a:bodyPr/>
                        <a:lstStyle/>
                        <a:p>
                          <a:endParaRPr lang="zh-CN"/>
                        </a:p>
                      </a:txBody>
                      <a:tcPr>
                        <a:blipFill>
                          <a:blip r:embed="rId4"/>
                          <a:stretch>
                            <a:fillRect l="-2000" t="-204918" r="-303000" b="-104918"/>
                          </a:stretch>
                        </a:blipFill>
                      </a:tcPr>
                    </a:tc>
                    <a:tc>
                      <a:txBody>
                        <a:bodyPr/>
                        <a:lstStyle/>
                        <a:p>
                          <a:endParaRPr lang="zh-CN"/>
                        </a:p>
                      </a:txBody>
                      <a:tcPr>
                        <a:blipFill>
                          <a:blip r:embed="rId4"/>
                          <a:stretch>
                            <a:fillRect l="-100990" t="-204918" r="-200000" b="-104918"/>
                          </a:stretch>
                        </a:blipFill>
                      </a:tcPr>
                    </a:tc>
                    <a:tc>
                      <a:txBody>
                        <a:bodyPr/>
                        <a:lstStyle/>
                        <a:p>
                          <a:endParaRPr lang="zh-CN"/>
                        </a:p>
                      </a:txBody>
                      <a:tcPr>
                        <a:blipFill>
                          <a:blip r:embed="rId4"/>
                          <a:stretch>
                            <a:fillRect l="-203000" t="-204918" r="-102000" b="-104918"/>
                          </a:stretch>
                        </a:blipFill>
                      </a:tcPr>
                    </a:tc>
                    <a:tc>
                      <a:txBody>
                        <a:bodyPr/>
                        <a:lstStyle/>
                        <a:p>
                          <a:endParaRPr lang="zh-CN"/>
                        </a:p>
                      </a:txBody>
                      <a:tcPr>
                        <a:blipFill>
                          <a:blip r:embed="rId4"/>
                          <a:stretch>
                            <a:fillRect l="-303000" t="-204918" r="-2000" b="-104918"/>
                          </a:stretch>
                        </a:blipFill>
                      </a:tcPr>
                    </a:tc>
                    <a:extLst>
                      <a:ext uri="{0D108BD9-81ED-4DB2-BD59-A6C34878D82A}">
                        <a16:rowId xmlns:a16="http://schemas.microsoft.com/office/drawing/2014/main" val="10002"/>
                      </a:ext>
                    </a:extLst>
                  </a:tr>
                  <a:tr h="375788">
                    <a:tc>
                      <a:txBody>
                        <a:bodyPr/>
                        <a:lstStyle/>
                        <a:p>
                          <a:endParaRPr lang="zh-CN"/>
                        </a:p>
                      </a:txBody>
                      <a:tcPr>
                        <a:blipFill>
                          <a:blip r:embed="rId4"/>
                          <a:stretch>
                            <a:fillRect l="-2000" t="-300000" r="-303000" b="-3226"/>
                          </a:stretch>
                        </a:blipFill>
                      </a:tcPr>
                    </a:tc>
                    <a:tc>
                      <a:txBody>
                        <a:bodyPr/>
                        <a:lstStyle/>
                        <a:p>
                          <a:endParaRPr lang="zh-CN"/>
                        </a:p>
                      </a:txBody>
                      <a:tcPr>
                        <a:blipFill>
                          <a:blip r:embed="rId4"/>
                          <a:stretch>
                            <a:fillRect l="-100990" t="-300000" r="-200000" b="-3226"/>
                          </a:stretch>
                        </a:blipFill>
                      </a:tcPr>
                    </a:tc>
                    <a:tc>
                      <a:txBody>
                        <a:bodyPr/>
                        <a:lstStyle/>
                        <a:p>
                          <a:endParaRPr lang="zh-CN"/>
                        </a:p>
                      </a:txBody>
                      <a:tcPr>
                        <a:blipFill>
                          <a:blip r:embed="rId4"/>
                          <a:stretch>
                            <a:fillRect l="-203000" t="-300000" r="-102000" b="-3226"/>
                          </a:stretch>
                        </a:blipFill>
                      </a:tcPr>
                    </a:tc>
                    <a:tc>
                      <a:txBody>
                        <a:bodyPr/>
                        <a:lstStyle/>
                        <a:p>
                          <a:endParaRPr lang="zh-CN"/>
                        </a:p>
                      </a:txBody>
                      <a:tcPr>
                        <a:blipFill>
                          <a:blip r:embed="rId4"/>
                          <a:stretch>
                            <a:fillRect l="-303000" t="-300000" r="-2000" b="-3226"/>
                          </a:stretch>
                        </a:blipFill>
                      </a:tcPr>
                    </a:tc>
                    <a:extLst>
                      <a:ext uri="{0D108BD9-81ED-4DB2-BD59-A6C34878D82A}">
                        <a16:rowId xmlns:a16="http://schemas.microsoft.com/office/drawing/2014/main" val="10003"/>
                      </a:ext>
                    </a:extLst>
                  </a:tr>
                </a:tbl>
              </a:graphicData>
            </a:graphic>
          </p:graphicFrame>
        </mc:Fallback>
      </mc:AlternateContent>
      <p:sp>
        <p:nvSpPr>
          <p:cNvPr id="14" name="下箭头 13"/>
          <p:cNvSpPr/>
          <p:nvPr/>
        </p:nvSpPr>
        <p:spPr bwMode="auto">
          <a:xfrm>
            <a:off x="6678384" y="3637804"/>
            <a:ext cx="408215" cy="4986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Neue" charset="0"/>
            </a:endParaRPr>
          </a:p>
        </p:txBody>
      </p:sp>
      <p:sp>
        <p:nvSpPr>
          <p:cNvPr id="16" name="文本框 15"/>
          <p:cNvSpPr txBox="1"/>
          <p:nvPr/>
        </p:nvSpPr>
        <p:spPr>
          <a:xfrm>
            <a:off x="461818" y="4413026"/>
            <a:ext cx="3293753" cy="1323439"/>
          </a:xfrm>
          <a:prstGeom prst="rect">
            <a:avLst/>
          </a:prstGeom>
          <a:noFill/>
        </p:spPr>
        <p:txBody>
          <a:bodyPr wrap="square" rtlCol="0">
            <a:spAutoFit/>
          </a:bodyPr>
          <a:lstStyle/>
          <a:p>
            <a:pPr algn="just"/>
            <a:r>
              <a:rPr kumimoji="1" lang="en-US" altLang="zh-CN" sz="2000" dirty="0"/>
              <a:t>In the final round, skip Inverse </a:t>
            </a:r>
            <a:r>
              <a:rPr kumimoji="1" lang="en-US" altLang="zh-CN" sz="2000" dirty="0" err="1"/>
              <a:t>MixColumns</a:t>
            </a:r>
            <a:r>
              <a:rPr kumimoji="1" lang="en-US" altLang="zh-CN" sz="2000" dirty="0"/>
              <a:t> and </a:t>
            </a:r>
            <a:r>
              <a:rPr kumimoji="1" lang="en-US" altLang="zh-CN" sz="2000" dirty="0" err="1"/>
              <a:t>Remasking</a:t>
            </a:r>
            <a:r>
              <a:rPr kumimoji="1" lang="en-US" altLang="zh-CN" sz="2000" dirty="0"/>
              <a:t>. Remove the masks from the plaintext.</a:t>
            </a:r>
          </a:p>
        </p:txBody>
      </p:sp>
      <mc:AlternateContent xmlns:mc="http://schemas.openxmlformats.org/markup-compatibility/2006" xmlns:a14="http://schemas.microsoft.com/office/drawing/2010/main">
        <mc:Choice Requires="a14">
          <p:sp>
            <p:nvSpPr>
              <p:cNvPr id="18" name="文本框 17"/>
              <p:cNvSpPr txBox="1"/>
              <p:nvPr/>
            </p:nvSpPr>
            <p:spPr>
              <a:xfrm>
                <a:off x="3346671" y="1612497"/>
                <a:ext cx="2370349" cy="923330"/>
              </a:xfrm>
              <a:prstGeom prst="rect">
                <a:avLst/>
              </a:prstGeom>
              <a:noFill/>
            </p:spPr>
            <p:txBody>
              <a:bodyPr wrap="square" rtlCol="0">
                <a:spAutoFit/>
              </a:bodyPr>
              <a:lstStyle/>
              <a:p>
                <a:pPr algn="l"/>
                <a:r>
                  <a:rPr lang="en-US" altLang="zh-CN" err="1"/>
                  <a:t>Remask</a:t>
                </a:r>
                <a:r>
                  <a:rPr lang="en-US" altLang="zh-CN"/>
                  <a:t> with</a:t>
                </a:r>
                <a:r>
                  <a:rPr lang="en-US" altLang="zh-CN" dirty="0"/>
                  <a:t>[</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charset="0"/>
                          </a:rPr>
                          <m:t>𝑚</m:t>
                        </m:r>
                      </m:e>
                      <m:sub>
                        <m:r>
                          <a:rPr lang="en-US" altLang="zh-CN" i="1">
                            <a:latin typeface="Cambria Math" charset="0"/>
                          </a:rPr>
                          <m:t>1</m:t>
                        </m:r>
                      </m:sub>
                      <m:sup>
                        <m:r>
                          <a:rPr lang="en-US" altLang="zh-CN" i="1">
                            <a:latin typeface="Cambria Math" charset="0"/>
                          </a:rPr>
                          <m:t>′</m:t>
                        </m:r>
                      </m:sup>
                    </m:sSubSup>
                    <m:r>
                      <a:rPr lang="en-US" altLang="zh-CN" i="1">
                        <a:latin typeface="Cambria Math" charset="0"/>
                      </a:rPr>
                      <m:t> </m:t>
                    </m:r>
                  </m:oMath>
                </a14:m>
                <a:r>
                  <a:rPr lang="en-US" altLang="zh-CN" dirty="0"/>
                  <a:t>⊕</a:t>
                </a:r>
                <a14:m>
                  <m:oMath xmlns:m="http://schemas.openxmlformats.org/officeDocument/2006/math">
                    <m:r>
                      <a:rPr lang="en-US" altLang="zh-CN" i="1">
                        <a:latin typeface="Cambria Math" charset="0"/>
                      </a:rPr>
                      <m:t>𝑚</m:t>
                    </m:r>
                  </m:oMath>
                </a14:m>
                <a:r>
                  <a:rPr lang="fr-FR" altLang="zh-CN"/>
                  <a:t>,</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oMath>
                </a14:m>
                <a:r>
                  <a:rPr lang="en-US" altLang="zh-CN" dirty="0"/>
                  <a:t>⊕</a:t>
                </a:r>
                <a14:m>
                  <m:oMath xmlns:m="http://schemas.openxmlformats.org/officeDocument/2006/math">
                    <m:r>
                      <a:rPr lang="en-US" altLang="zh-CN" i="1">
                        <a:latin typeface="Cambria Math" charset="0"/>
                      </a:rPr>
                      <m:t>𝑚</m:t>
                    </m:r>
                  </m:oMath>
                </a14:m>
                <a:r>
                  <a:rPr lang="fr-FR"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charset="0"/>
                          </a:rPr>
                          <m:t>3</m:t>
                        </m:r>
                      </m:sub>
                      <m:sup>
                        <m:r>
                          <a:rPr lang="en-US" altLang="zh-CN" i="1">
                            <a:latin typeface="Cambria Math" panose="02040503050406030204" pitchFamily="18" charset="0"/>
                          </a:rPr>
                          <m:t>′</m:t>
                        </m:r>
                      </m:sup>
                    </m:sSubSup>
                  </m:oMath>
                </a14:m>
                <a:r>
                  <a:rPr lang="en-US" altLang="zh-CN" dirty="0"/>
                  <a:t>⊕</a:t>
                </a:r>
                <a14:m>
                  <m:oMath xmlns:m="http://schemas.openxmlformats.org/officeDocument/2006/math">
                    <m:r>
                      <a:rPr lang="en-US" altLang="zh-CN" i="1">
                        <a:latin typeface="Cambria Math" charset="0"/>
                      </a:rPr>
                      <m:t>𝑚</m:t>
                    </m:r>
                  </m:oMath>
                </a14:m>
                <a:r>
                  <a:rPr lang="fr-FR" altLang="zh-CN" dirty="0"/>
                  <a:t>,</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charset="0"/>
                          </a:rPr>
                          <m:t>4</m:t>
                        </m:r>
                      </m:sub>
                      <m:sup>
                        <m:r>
                          <a:rPr lang="en-US" altLang="zh-CN" i="1">
                            <a:latin typeface="Cambria Math" panose="02040503050406030204" pitchFamily="18" charset="0"/>
                          </a:rPr>
                          <m:t>′</m:t>
                        </m:r>
                      </m:sup>
                    </m:sSubSup>
                  </m:oMath>
                </a14:m>
                <a:r>
                  <a:rPr lang="en-US" altLang="zh-CN" dirty="0"/>
                  <a:t>⊕</a:t>
                </a:r>
                <a14:m>
                  <m:oMath xmlns:m="http://schemas.openxmlformats.org/officeDocument/2006/math">
                    <m:r>
                      <a:rPr lang="en-US" altLang="zh-CN" i="1">
                        <a:latin typeface="Cambria Math" charset="0"/>
                      </a:rPr>
                      <m:t>𝑚</m:t>
                    </m:r>
                  </m:oMath>
                </a14:m>
                <a:r>
                  <a:rPr lang="fr-FR" altLang="zh-CN" dirty="0"/>
                  <a:t>]</a:t>
                </a:r>
                <a:endParaRPr kumimoji="1" lang="zh-CN" altLang="en-US" dirty="0"/>
              </a:p>
              <a:p>
                <a:pPr algn="l"/>
                <a:endParaRPr kumimoji="1"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3346671" y="1612497"/>
                <a:ext cx="2370349" cy="923330"/>
              </a:xfrm>
              <a:prstGeom prst="rect">
                <a:avLst/>
              </a:prstGeom>
              <a:blipFill>
                <a:blip r:embed="rId5"/>
                <a:stretch>
                  <a:fillRect l="-2314" t="-3974" r="-1285"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300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Mao </a:t>
            </a:r>
            <a:r>
              <a:rPr lang="de-DE" dirty="0" err="1"/>
              <a:t>Kaiyi</a:t>
            </a:r>
            <a:endParaRPr lang="de-DE" dirty="0"/>
          </a:p>
        </p:txBody>
      </p:sp>
      <p:sp>
        <p:nvSpPr>
          <p:cNvPr id="3" name="幻灯片编号占位符 2"/>
          <p:cNvSpPr>
            <a:spLocks noGrp="1"/>
          </p:cNvSpPr>
          <p:nvPr>
            <p:ph type="sldNum" sz="quarter" idx="4"/>
          </p:nvPr>
        </p:nvSpPr>
        <p:spPr/>
        <p:txBody>
          <a:bodyPr/>
          <a:lstStyle/>
          <a:p>
            <a:fld id="{1816C99B-6DE8-495C-8A47-6C6207B66D29}" type="slidenum">
              <a:rPr lang="de-DE" smtClean="0"/>
              <a:pPr/>
              <a:t>19</a:t>
            </a:fld>
            <a:endParaRPr lang="de-DE" dirty="0"/>
          </a:p>
        </p:txBody>
      </p:sp>
      <p:sp>
        <p:nvSpPr>
          <p:cNvPr id="5" name="标题 4"/>
          <p:cNvSpPr>
            <a:spLocks noGrp="1"/>
          </p:cNvSpPr>
          <p:nvPr>
            <p:ph type="title"/>
          </p:nvPr>
        </p:nvSpPr>
        <p:spPr>
          <a:xfrm>
            <a:off x="461818" y="806081"/>
            <a:ext cx="8224982" cy="378691"/>
          </a:xfrm>
        </p:spPr>
        <p:txBody>
          <a:bodyPr/>
          <a:lstStyle/>
          <a:p>
            <a:r>
              <a:rPr kumimoji="1" lang="en-US" altLang="zh-CN" sz="2400" dirty="0"/>
              <a:t>Masking</a:t>
            </a:r>
            <a:endParaRPr kumimoji="1" lang="zh-CN" altLang="en-US" sz="2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1484721"/>
            <a:ext cx="8636001" cy="4598289"/>
          </a:xfrm>
          <a:prstGeom prst="rect">
            <a:avLst/>
          </a:prstGeom>
        </p:spPr>
      </p:pic>
      <p:cxnSp>
        <p:nvCxnSpPr>
          <p:cNvPr id="8" name="直线连接符 7"/>
          <p:cNvCxnSpPr/>
          <p:nvPr/>
        </p:nvCxnSpPr>
        <p:spPr bwMode="auto">
          <a:xfrm>
            <a:off x="3004457" y="1166931"/>
            <a:ext cx="16329" cy="4482755"/>
          </a:xfrm>
          <a:prstGeom prst="line">
            <a:avLst/>
          </a:prstGeom>
          <a:solidFill>
            <a:schemeClr val="accent1"/>
          </a:solidFill>
          <a:ln w="31750" cap="flat" cmpd="sng" algn="ctr">
            <a:solidFill>
              <a:srgbClr val="00B050"/>
            </a:solidFill>
            <a:prstDash val="solid"/>
            <a:round/>
            <a:headEnd type="none" w="med" len="med"/>
            <a:tailEnd type="none" w="med" len="med"/>
          </a:ln>
          <a:effectLst/>
        </p:spPr>
      </p:cxnSp>
      <p:cxnSp>
        <p:nvCxnSpPr>
          <p:cNvPr id="10" name="直线连接符 9"/>
          <p:cNvCxnSpPr/>
          <p:nvPr/>
        </p:nvCxnSpPr>
        <p:spPr bwMode="auto">
          <a:xfrm>
            <a:off x="4397835" y="1156041"/>
            <a:ext cx="16329" cy="4482755"/>
          </a:xfrm>
          <a:prstGeom prst="line">
            <a:avLst/>
          </a:prstGeom>
          <a:solidFill>
            <a:schemeClr val="accent1"/>
          </a:solidFill>
          <a:ln w="31750" cap="flat" cmpd="sng" algn="ctr">
            <a:solidFill>
              <a:srgbClr val="00B050"/>
            </a:solidFill>
            <a:prstDash val="solid"/>
            <a:round/>
            <a:headEnd type="none" w="med" len="med"/>
            <a:tailEnd type="none" w="med" len="med"/>
          </a:ln>
          <a:effectLst/>
        </p:spPr>
      </p:cxnSp>
      <p:cxnSp>
        <p:nvCxnSpPr>
          <p:cNvPr id="11" name="直线连接符 10"/>
          <p:cNvCxnSpPr/>
          <p:nvPr/>
        </p:nvCxnSpPr>
        <p:spPr bwMode="auto">
          <a:xfrm>
            <a:off x="4969334" y="1139712"/>
            <a:ext cx="16329" cy="4482755"/>
          </a:xfrm>
          <a:prstGeom prst="line">
            <a:avLst/>
          </a:prstGeom>
          <a:solidFill>
            <a:schemeClr val="accent1"/>
          </a:solidFill>
          <a:ln w="31750" cap="flat" cmpd="sng" algn="ctr">
            <a:solidFill>
              <a:srgbClr val="00B050"/>
            </a:solidFill>
            <a:prstDash val="solid"/>
            <a:round/>
            <a:headEnd type="none" w="med" len="med"/>
            <a:tailEnd type="none" w="med" len="med"/>
          </a:ln>
          <a:effectLst/>
        </p:spPr>
      </p:cxnSp>
      <p:cxnSp>
        <p:nvCxnSpPr>
          <p:cNvPr id="12" name="直线连接符 11"/>
          <p:cNvCxnSpPr/>
          <p:nvPr/>
        </p:nvCxnSpPr>
        <p:spPr bwMode="auto">
          <a:xfrm>
            <a:off x="5181604" y="1156041"/>
            <a:ext cx="16329" cy="4482755"/>
          </a:xfrm>
          <a:prstGeom prst="line">
            <a:avLst/>
          </a:prstGeom>
          <a:solidFill>
            <a:schemeClr val="accent1"/>
          </a:solidFill>
          <a:ln w="31750" cap="flat" cmpd="sng" algn="ctr">
            <a:solidFill>
              <a:srgbClr val="00B050"/>
            </a:solidFill>
            <a:prstDash val="solid"/>
            <a:round/>
            <a:headEnd type="none" w="med" len="med"/>
            <a:tailEnd type="none" w="med" len="med"/>
          </a:ln>
          <a:effectLst/>
        </p:spPr>
      </p:cxnSp>
      <p:cxnSp>
        <p:nvCxnSpPr>
          <p:cNvPr id="13" name="直线连接符 12"/>
          <p:cNvCxnSpPr/>
          <p:nvPr/>
        </p:nvCxnSpPr>
        <p:spPr bwMode="auto">
          <a:xfrm>
            <a:off x="7794180" y="1156041"/>
            <a:ext cx="16329" cy="4482755"/>
          </a:xfrm>
          <a:prstGeom prst="line">
            <a:avLst/>
          </a:prstGeom>
          <a:solidFill>
            <a:schemeClr val="accent1"/>
          </a:solidFill>
          <a:ln w="31750" cap="flat" cmpd="sng" algn="ctr">
            <a:solidFill>
              <a:srgbClr val="00B050"/>
            </a:solidFill>
            <a:prstDash val="solid"/>
            <a:round/>
            <a:headEnd type="none" w="med" len="med"/>
            <a:tailEnd type="none" w="med" len="med"/>
          </a:ln>
          <a:effectLst/>
        </p:spPr>
      </p:cxnSp>
      <p:sp>
        <p:nvSpPr>
          <p:cNvPr id="14" name="文本框 13"/>
          <p:cNvSpPr txBox="1"/>
          <p:nvPr/>
        </p:nvSpPr>
        <p:spPr>
          <a:xfrm>
            <a:off x="1014750" y="1239786"/>
            <a:ext cx="1989712" cy="646331"/>
          </a:xfrm>
          <a:prstGeom prst="rect">
            <a:avLst/>
          </a:prstGeom>
          <a:noFill/>
        </p:spPr>
        <p:txBody>
          <a:bodyPr wrap="none" rtlCol="0">
            <a:spAutoFit/>
          </a:bodyPr>
          <a:lstStyle/>
          <a:p>
            <a:r>
              <a:rPr kumimoji="1" lang="en-US" altLang="zh-CN" dirty="0"/>
              <a:t>Inverse </a:t>
            </a:r>
            <a:r>
              <a:rPr kumimoji="1" lang="en-US" altLang="zh-CN" dirty="0" err="1"/>
              <a:t>SubBytes</a:t>
            </a:r>
            <a:endParaRPr kumimoji="1" lang="en-US" altLang="zh-CN" dirty="0"/>
          </a:p>
          <a:p>
            <a:r>
              <a:rPr kumimoji="1" lang="en-US" altLang="zh-CN" dirty="0" err="1"/>
              <a:t>AddRoundKey</a:t>
            </a:r>
            <a:endParaRPr kumimoji="1" lang="zh-CN" altLang="en-US" dirty="0"/>
          </a:p>
        </p:txBody>
      </p:sp>
      <p:sp>
        <p:nvSpPr>
          <p:cNvPr id="15" name="文本框 14"/>
          <p:cNvSpPr txBox="1"/>
          <p:nvPr/>
        </p:nvSpPr>
        <p:spPr>
          <a:xfrm>
            <a:off x="2683270" y="1214116"/>
            <a:ext cx="1752723" cy="646331"/>
          </a:xfrm>
          <a:prstGeom prst="rect">
            <a:avLst/>
          </a:prstGeom>
          <a:noFill/>
        </p:spPr>
        <p:txBody>
          <a:bodyPr wrap="square" rtlCol="0">
            <a:spAutoFit/>
          </a:bodyPr>
          <a:lstStyle/>
          <a:p>
            <a:r>
              <a:rPr kumimoji="1" lang="en-US" altLang="zh-CN" dirty="0"/>
              <a:t>Inverse </a:t>
            </a:r>
            <a:r>
              <a:rPr kumimoji="1" lang="en-US" altLang="zh-CN" dirty="0" err="1"/>
              <a:t>MixColumns</a:t>
            </a:r>
            <a:endParaRPr kumimoji="1" lang="zh-CN" altLang="en-US" dirty="0"/>
          </a:p>
        </p:txBody>
      </p:sp>
      <p:sp>
        <p:nvSpPr>
          <p:cNvPr id="16" name="文本框 15"/>
          <p:cNvSpPr txBox="1"/>
          <p:nvPr/>
        </p:nvSpPr>
        <p:spPr>
          <a:xfrm>
            <a:off x="3650041" y="626451"/>
            <a:ext cx="1335622" cy="369332"/>
          </a:xfrm>
          <a:prstGeom prst="rect">
            <a:avLst/>
          </a:prstGeom>
          <a:noFill/>
        </p:spPr>
        <p:txBody>
          <a:bodyPr wrap="none" rtlCol="0">
            <a:spAutoFit/>
          </a:bodyPr>
          <a:lstStyle/>
          <a:p>
            <a:r>
              <a:rPr kumimoji="1" lang="en-US" altLang="zh-CN"/>
              <a:t>Remasking</a:t>
            </a:r>
            <a:endParaRPr kumimoji="1" lang="zh-CN" altLang="en-US" dirty="0"/>
          </a:p>
        </p:txBody>
      </p:sp>
      <p:sp>
        <p:nvSpPr>
          <p:cNvPr id="17" name="文本框 16"/>
          <p:cNvSpPr txBox="1"/>
          <p:nvPr/>
        </p:nvSpPr>
        <p:spPr>
          <a:xfrm>
            <a:off x="4866242" y="4421"/>
            <a:ext cx="1236236" cy="646331"/>
          </a:xfrm>
          <a:prstGeom prst="rect">
            <a:avLst/>
          </a:prstGeom>
          <a:noFill/>
        </p:spPr>
        <p:txBody>
          <a:bodyPr wrap="none" rtlCol="0">
            <a:spAutoFit/>
          </a:bodyPr>
          <a:lstStyle/>
          <a:p>
            <a:pPr algn="l"/>
            <a:r>
              <a:rPr kumimoji="1" lang="en-US" altLang="zh-CN" dirty="0"/>
              <a:t>Inverse </a:t>
            </a:r>
          </a:p>
          <a:p>
            <a:pPr algn="l"/>
            <a:r>
              <a:rPr kumimoji="1" lang="en-US" altLang="zh-CN" dirty="0" err="1"/>
              <a:t>ShiftRows</a:t>
            </a:r>
            <a:endParaRPr kumimoji="1" lang="zh-CN" altLang="en-US" dirty="0"/>
          </a:p>
        </p:txBody>
      </p:sp>
      <p:cxnSp>
        <p:nvCxnSpPr>
          <p:cNvPr id="19" name="直线箭头连接符 18"/>
          <p:cNvCxnSpPr/>
          <p:nvPr/>
        </p:nvCxnSpPr>
        <p:spPr bwMode="auto">
          <a:xfrm>
            <a:off x="4574309" y="997216"/>
            <a:ext cx="128320" cy="15010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线箭头连接符 20"/>
          <p:cNvCxnSpPr/>
          <p:nvPr/>
        </p:nvCxnSpPr>
        <p:spPr bwMode="auto">
          <a:xfrm>
            <a:off x="5083637" y="800727"/>
            <a:ext cx="0" cy="21886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文本框 21"/>
          <p:cNvSpPr txBox="1"/>
          <p:nvPr/>
        </p:nvSpPr>
        <p:spPr>
          <a:xfrm>
            <a:off x="5721298" y="1225325"/>
            <a:ext cx="1989712" cy="646331"/>
          </a:xfrm>
          <a:prstGeom prst="rect">
            <a:avLst/>
          </a:prstGeom>
          <a:noFill/>
        </p:spPr>
        <p:txBody>
          <a:bodyPr wrap="none" rtlCol="0">
            <a:spAutoFit/>
          </a:bodyPr>
          <a:lstStyle/>
          <a:p>
            <a:r>
              <a:rPr kumimoji="1" lang="en-US" altLang="zh-CN" dirty="0"/>
              <a:t>Inverse </a:t>
            </a:r>
            <a:r>
              <a:rPr kumimoji="1" lang="en-US" altLang="zh-CN" dirty="0" err="1"/>
              <a:t>SubBytes</a:t>
            </a:r>
            <a:endParaRPr kumimoji="1" lang="en-US" altLang="zh-CN" dirty="0"/>
          </a:p>
          <a:p>
            <a:r>
              <a:rPr kumimoji="1" lang="en-US" altLang="zh-CN" dirty="0" err="1"/>
              <a:t>AddRoundKey</a:t>
            </a:r>
            <a:endParaRPr kumimoji="1" lang="zh-CN" altLang="en-US" dirty="0"/>
          </a:p>
        </p:txBody>
      </p:sp>
      <p:sp>
        <p:nvSpPr>
          <p:cNvPr id="23" name="文本框 22"/>
          <p:cNvSpPr txBox="1"/>
          <p:nvPr/>
        </p:nvSpPr>
        <p:spPr>
          <a:xfrm>
            <a:off x="7772402" y="800727"/>
            <a:ext cx="1371598" cy="1200329"/>
          </a:xfrm>
          <a:prstGeom prst="rect">
            <a:avLst/>
          </a:prstGeom>
          <a:noFill/>
        </p:spPr>
        <p:txBody>
          <a:bodyPr wrap="square" rtlCol="0">
            <a:spAutoFit/>
          </a:bodyPr>
          <a:lstStyle/>
          <a:p>
            <a:pPr algn="l"/>
            <a:r>
              <a:rPr kumimoji="1" lang="en-US" altLang="zh-CN"/>
              <a:t>Remove the masks from the plaintext</a:t>
            </a:r>
            <a:endParaRPr kumimoji="1" lang="zh-CN" altLang="en-US" dirty="0"/>
          </a:p>
        </p:txBody>
      </p:sp>
    </p:spTree>
    <p:extLst>
      <p:ext uri="{BB962C8B-B14F-4D97-AF65-F5344CB8AC3E}">
        <p14:creationId xmlns:p14="http://schemas.microsoft.com/office/powerpoint/2010/main" val="93163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3"/>
          </p:nvPr>
        </p:nvSpPr>
        <p:spPr/>
        <p:txBody>
          <a:bodyPr/>
          <a:lstStyle/>
          <a:p>
            <a:r>
              <a:rPr lang="de-DE"/>
              <a:t>Liu Yizhou</a:t>
            </a:r>
            <a:endParaRPr lang="de-DE" dirty="0"/>
          </a:p>
        </p:txBody>
      </p:sp>
      <p:sp>
        <p:nvSpPr>
          <p:cNvPr id="3" name="Foliennummernplatzhalter 2"/>
          <p:cNvSpPr>
            <a:spLocks noGrp="1"/>
          </p:cNvSpPr>
          <p:nvPr>
            <p:ph type="sldNum" sz="quarter" idx="4"/>
          </p:nvPr>
        </p:nvSpPr>
        <p:spPr/>
        <p:txBody>
          <a:bodyPr/>
          <a:lstStyle/>
          <a:p>
            <a:fld id="{1816C99B-6DE8-495C-8A47-6C6207B66D29}" type="slidenum">
              <a:rPr lang="de-DE" smtClean="0"/>
              <a:pPr/>
              <a:t>2</a:t>
            </a:fld>
            <a:endParaRPr lang="de-DE" dirty="0"/>
          </a:p>
        </p:txBody>
      </p:sp>
      <p:sp>
        <p:nvSpPr>
          <p:cNvPr id="4" name="Textplatzhalter 3"/>
          <p:cNvSpPr>
            <a:spLocks noGrp="1"/>
          </p:cNvSpPr>
          <p:nvPr>
            <p:ph type="body" sz="quarter" idx="10"/>
          </p:nvPr>
        </p:nvSpPr>
        <p:spPr/>
        <p:txBody>
          <a:bodyPr anchor="t"/>
          <a:lstStyle/>
          <a:p>
            <a:pPr>
              <a:buFont typeface="+mj-lt"/>
              <a:buAutoNum type="arabicPeriod"/>
            </a:pPr>
            <a:r>
              <a:rPr lang="en-US" dirty="0"/>
              <a:t>Improvements on AES</a:t>
            </a:r>
          </a:p>
          <a:p>
            <a:pPr>
              <a:buFont typeface="Wingdings" pitchFamily="2" charset="2"/>
              <a:buAutoNum type="arabicPeriod"/>
            </a:pPr>
            <a:r>
              <a:rPr lang="en-US" dirty="0"/>
              <a:t>Speed up attacking script</a:t>
            </a:r>
          </a:p>
          <a:p>
            <a:pPr>
              <a:buAutoNum type="arabicPeriod"/>
            </a:pPr>
            <a:r>
              <a:rPr lang="en-US" dirty="0"/>
              <a:t>Pseudo Random Number Generator</a:t>
            </a:r>
          </a:p>
          <a:p>
            <a:pPr>
              <a:buAutoNum type="arabicPeriod"/>
            </a:pPr>
            <a:r>
              <a:rPr lang="en-US" dirty="0"/>
              <a:t>Implemented countermeasures</a:t>
            </a:r>
          </a:p>
          <a:p>
            <a:pPr lvl="1">
              <a:buAutoNum type="arabicPeriod"/>
            </a:pPr>
            <a:r>
              <a:rPr lang="en-US" sz="1600" dirty="0"/>
              <a:t>Hiding</a:t>
            </a:r>
          </a:p>
          <a:p>
            <a:pPr lvl="2">
              <a:buFont typeface="Wingdings" pitchFamily="2" charset="2"/>
              <a:buAutoNum type="arabicPeriod"/>
            </a:pPr>
            <a:r>
              <a:rPr lang="en-US" sz="1600" dirty="0"/>
              <a:t>Dummy Operations</a:t>
            </a:r>
          </a:p>
          <a:p>
            <a:pPr lvl="2">
              <a:buFont typeface="Wingdings" pitchFamily="2" charset="2"/>
              <a:buAutoNum type="arabicPeriod"/>
            </a:pPr>
            <a:r>
              <a:rPr lang="en-US" sz="1600" dirty="0"/>
              <a:t>Shuffling</a:t>
            </a:r>
          </a:p>
          <a:p>
            <a:pPr lvl="1">
              <a:buAutoNum type="arabicPeriod"/>
            </a:pPr>
            <a:r>
              <a:rPr lang="en-US" sz="1600" dirty="0"/>
              <a:t>Masking</a:t>
            </a:r>
            <a:endParaRPr lang="en-US" sz="1800" dirty="0">
              <a:ea typeface="+mn-ea"/>
              <a:cs typeface="+mn-cs"/>
            </a:endParaRPr>
          </a:p>
          <a:p>
            <a:pPr marL="457200" lvl="1" indent="-457200">
              <a:buFont typeface="+mj-lt"/>
              <a:buAutoNum type="arabicPeriod" startAt="5"/>
            </a:pPr>
            <a:r>
              <a:rPr lang="en-US" sz="1800" dirty="0">
                <a:ea typeface="+mn-ea"/>
                <a:cs typeface="+mn-cs"/>
              </a:rPr>
              <a:t>True Random Number generator</a:t>
            </a:r>
          </a:p>
          <a:p>
            <a:pPr marL="457200" lvl="1" indent="-457200">
              <a:buFont typeface="+mj-lt"/>
              <a:buAutoNum type="arabicPeriod" startAt="5"/>
            </a:pPr>
            <a:r>
              <a:rPr lang="en-US" sz="1800" dirty="0">
                <a:ea typeface="+mn-ea"/>
                <a:cs typeface="+mn-cs"/>
              </a:rPr>
              <a:t>Benchmark</a:t>
            </a:r>
          </a:p>
          <a:p>
            <a:pPr marL="457200" lvl="1" indent="-457200">
              <a:buFont typeface="+mj-lt"/>
              <a:buAutoNum type="arabicPeriod" startAt="5"/>
            </a:pPr>
            <a:r>
              <a:rPr lang="en-US" sz="1800" dirty="0">
                <a:ea typeface="+mn-ea"/>
                <a:cs typeface="+mn-cs"/>
              </a:rPr>
              <a:t>Conclusion</a:t>
            </a:r>
          </a:p>
          <a:p>
            <a:pPr>
              <a:buAutoNum type="arabicPeriod"/>
            </a:pPr>
            <a:endParaRPr lang="en-US" dirty="0"/>
          </a:p>
        </p:txBody>
      </p:sp>
      <p:sp>
        <p:nvSpPr>
          <p:cNvPr id="5" name="Titel 4"/>
          <p:cNvSpPr>
            <a:spLocks noGrp="1"/>
          </p:cNvSpPr>
          <p:nvPr>
            <p:ph type="title"/>
          </p:nvPr>
        </p:nvSpPr>
        <p:spPr/>
        <p:txBody>
          <a:bodyPr/>
          <a:lstStyle/>
          <a:p>
            <a:r>
              <a:rPr lang="de-DE" sz="2400" dirty="0"/>
              <a:t>Content</a:t>
            </a:r>
          </a:p>
        </p:txBody>
      </p:sp>
    </p:spTree>
    <p:extLst>
      <p:ext uri="{BB962C8B-B14F-4D97-AF65-F5344CB8AC3E}">
        <p14:creationId xmlns:p14="http://schemas.microsoft.com/office/powerpoint/2010/main" val="2676331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Lu Yongchen</a:t>
            </a:r>
          </a:p>
        </p:txBody>
      </p:sp>
      <p:sp>
        <p:nvSpPr>
          <p:cNvPr id="3" name="灯片编号占位符 2"/>
          <p:cNvSpPr>
            <a:spLocks noGrp="1"/>
          </p:cNvSpPr>
          <p:nvPr>
            <p:ph type="sldNum" sz="quarter" idx="4"/>
          </p:nvPr>
        </p:nvSpPr>
        <p:spPr/>
        <p:txBody>
          <a:bodyPr/>
          <a:lstStyle/>
          <a:p>
            <a:fld id="{1816C99B-6DE8-495C-8A47-6C6207B66D29}" type="slidenum">
              <a:rPr lang="de-DE" smtClean="0"/>
              <a:pPr/>
              <a:t>20</a:t>
            </a:fld>
            <a:endParaRPr lang="de-DE" dirty="0"/>
          </a:p>
        </p:txBody>
      </p:sp>
      <p:sp>
        <p:nvSpPr>
          <p:cNvPr id="8" name="标题 4"/>
          <p:cNvSpPr>
            <a:spLocks noGrp="1"/>
          </p:cNvSpPr>
          <p:nvPr>
            <p:ph type="title"/>
          </p:nvPr>
        </p:nvSpPr>
        <p:spPr>
          <a:xfrm>
            <a:off x="507999" y="757382"/>
            <a:ext cx="8224982" cy="378691"/>
          </a:xfrm>
        </p:spPr>
        <p:txBody>
          <a:bodyPr/>
          <a:lstStyle/>
          <a:p>
            <a:r>
              <a:rPr kumimoji="1" lang="en-US" altLang="zh-CN" sz="2400" dirty="0"/>
              <a:t>Attack on Masking</a:t>
            </a:r>
            <a:endParaRPr kumimoji="1" lang="zh-CN" altLang="en-US" sz="2400" dirty="0"/>
          </a:p>
        </p:txBody>
      </p:sp>
      <p:sp>
        <p:nvSpPr>
          <p:cNvPr id="12" name="标题 4"/>
          <p:cNvSpPr txBox="1">
            <a:spLocks/>
          </p:cNvSpPr>
          <p:nvPr/>
        </p:nvSpPr>
        <p:spPr>
          <a:xfrm>
            <a:off x="507999" y="1427299"/>
            <a:ext cx="8224982" cy="378691"/>
          </a:xfrm>
          <a:prstGeom prst="rect">
            <a:avLst/>
          </a:prstGeom>
        </p:spPr>
        <p:txBody>
          <a:bodyPr/>
          <a:lstStyle>
            <a:lvl1pPr algn="l" rtl="0" eaLnBrk="1" fontAlgn="base" hangingPunct="1">
              <a:spcBef>
                <a:spcPct val="0"/>
              </a:spcBef>
              <a:spcAft>
                <a:spcPct val="0"/>
              </a:spcAft>
              <a:defRPr>
                <a:solidFill>
                  <a:schemeClr val="accent2"/>
                </a:solidFill>
                <a:latin typeface="+mj-lt"/>
                <a:ea typeface="+mj-ea"/>
                <a:cs typeface="+mj-cs"/>
              </a:defRPr>
            </a:lvl1pPr>
            <a:lvl2pPr algn="l" rtl="0" eaLnBrk="1" fontAlgn="base" hangingPunct="1">
              <a:spcBef>
                <a:spcPct val="0"/>
              </a:spcBef>
              <a:spcAft>
                <a:spcPct val="0"/>
              </a:spcAft>
              <a:defRPr>
                <a:solidFill>
                  <a:schemeClr val="accent2"/>
                </a:solidFill>
                <a:latin typeface="TUM Neue Helvetica 55 Regular" pitchFamily="34" charset="0"/>
              </a:defRPr>
            </a:lvl2pPr>
            <a:lvl3pPr algn="l" rtl="0" eaLnBrk="1" fontAlgn="base" hangingPunct="1">
              <a:spcBef>
                <a:spcPct val="0"/>
              </a:spcBef>
              <a:spcAft>
                <a:spcPct val="0"/>
              </a:spcAft>
              <a:defRPr>
                <a:solidFill>
                  <a:schemeClr val="accent2"/>
                </a:solidFill>
                <a:latin typeface="TUM Neue Helvetica 55 Regular" pitchFamily="34" charset="0"/>
              </a:defRPr>
            </a:lvl3pPr>
            <a:lvl4pPr algn="l" rtl="0" eaLnBrk="1" fontAlgn="base" hangingPunct="1">
              <a:spcBef>
                <a:spcPct val="0"/>
              </a:spcBef>
              <a:spcAft>
                <a:spcPct val="0"/>
              </a:spcAft>
              <a:defRPr>
                <a:solidFill>
                  <a:schemeClr val="accent2"/>
                </a:solidFill>
                <a:latin typeface="TUM Neue Helvetica 55 Regular" pitchFamily="34" charset="0"/>
              </a:defRPr>
            </a:lvl4pPr>
            <a:lvl5pPr algn="l" rtl="0" eaLnBrk="1" fontAlgn="base" hangingPunct="1">
              <a:spcBef>
                <a:spcPct val="0"/>
              </a:spcBef>
              <a:spcAft>
                <a:spcPct val="0"/>
              </a:spcAft>
              <a:defRPr>
                <a:solidFill>
                  <a:schemeClr val="accent2"/>
                </a:solidFill>
                <a:latin typeface="TUM Neue Helvetica 55 Regular" pitchFamily="34" charset="0"/>
              </a:defRPr>
            </a:lvl5pPr>
            <a:lvl6pPr marL="457200" algn="l" rtl="0" eaLnBrk="1" fontAlgn="base" hangingPunct="1">
              <a:spcBef>
                <a:spcPct val="0"/>
              </a:spcBef>
              <a:spcAft>
                <a:spcPct val="0"/>
              </a:spcAft>
              <a:defRPr>
                <a:solidFill>
                  <a:schemeClr val="accent2"/>
                </a:solidFill>
                <a:latin typeface="TUM Neue Helvetica 55 Regular" pitchFamily="34" charset="0"/>
              </a:defRPr>
            </a:lvl6pPr>
            <a:lvl7pPr marL="914400" algn="l" rtl="0" eaLnBrk="1" fontAlgn="base" hangingPunct="1">
              <a:spcBef>
                <a:spcPct val="0"/>
              </a:spcBef>
              <a:spcAft>
                <a:spcPct val="0"/>
              </a:spcAft>
              <a:defRPr>
                <a:solidFill>
                  <a:schemeClr val="accent2"/>
                </a:solidFill>
                <a:latin typeface="TUM Neue Helvetica 55 Regular" pitchFamily="34" charset="0"/>
              </a:defRPr>
            </a:lvl7pPr>
            <a:lvl8pPr marL="1371600" algn="l" rtl="0" eaLnBrk="1" fontAlgn="base" hangingPunct="1">
              <a:spcBef>
                <a:spcPct val="0"/>
              </a:spcBef>
              <a:spcAft>
                <a:spcPct val="0"/>
              </a:spcAft>
              <a:defRPr>
                <a:solidFill>
                  <a:schemeClr val="accent2"/>
                </a:solidFill>
                <a:latin typeface="TUM Neue Helvetica 55 Regular" pitchFamily="34" charset="0"/>
              </a:defRPr>
            </a:lvl8pPr>
            <a:lvl9pPr marL="1828800" algn="l" rtl="0" eaLnBrk="1" fontAlgn="base" hangingPunct="1">
              <a:spcBef>
                <a:spcPct val="0"/>
              </a:spcBef>
              <a:spcAft>
                <a:spcPct val="0"/>
              </a:spcAft>
              <a:defRPr>
                <a:solidFill>
                  <a:schemeClr val="accent2"/>
                </a:solidFill>
                <a:latin typeface="TUM Neue Helvetica 55 Regular" pitchFamily="34" charset="0"/>
              </a:defRPr>
            </a:lvl9pPr>
          </a:lstStyle>
          <a:p>
            <a:r>
              <a:rPr kumimoji="1" lang="en-US" altLang="zh-CN" sz="2400" kern="0" dirty="0"/>
              <a:t>Method: Second Order DPA</a:t>
            </a:r>
            <a:endParaRPr kumimoji="1" lang="zh-CN" altLang="en-US" sz="2400" kern="0" dirty="0"/>
          </a:p>
        </p:txBody>
      </p:sp>
      <p:sp>
        <p:nvSpPr>
          <p:cNvPr id="13" name="标题 4"/>
          <p:cNvSpPr txBox="1">
            <a:spLocks/>
          </p:cNvSpPr>
          <p:nvPr/>
        </p:nvSpPr>
        <p:spPr>
          <a:xfrm>
            <a:off x="507999" y="1805990"/>
            <a:ext cx="8224982" cy="378691"/>
          </a:xfrm>
          <a:prstGeom prst="rect">
            <a:avLst/>
          </a:prstGeom>
        </p:spPr>
        <p:txBody>
          <a:bodyPr/>
          <a:lstStyle>
            <a:lvl1pPr algn="l" rtl="0" eaLnBrk="1" fontAlgn="base" hangingPunct="1">
              <a:spcBef>
                <a:spcPct val="0"/>
              </a:spcBef>
              <a:spcAft>
                <a:spcPct val="0"/>
              </a:spcAft>
              <a:defRPr>
                <a:solidFill>
                  <a:schemeClr val="accent2"/>
                </a:solidFill>
                <a:latin typeface="+mj-lt"/>
                <a:ea typeface="+mj-ea"/>
                <a:cs typeface="+mj-cs"/>
              </a:defRPr>
            </a:lvl1pPr>
            <a:lvl2pPr algn="l" rtl="0" eaLnBrk="1" fontAlgn="base" hangingPunct="1">
              <a:spcBef>
                <a:spcPct val="0"/>
              </a:spcBef>
              <a:spcAft>
                <a:spcPct val="0"/>
              </a:spcAft>
              <a:defRPr>
                <a:solidFill>
                  <a:schemeClr val="accent2"/>
                </a:solidFill>
                <a:latin typeface="TUM Neue Helvetica 55 Regular" pitchFamily="34" charset="0"/>
              </a:defRPr>
            </a:lvl2pPr>
            <a:lvl3pPr algn="l" rtl="0" eaLnBrk="1" fontAlgn="base" hangingPunct="1">
              <a:spcBef>
                <a:spcPct val="0"/>
              </a:spcBef>
              <a:spcAft>
                <a:spcPct val="0"/>
              </a:spcAft>
              <a:defRPr>
                <a:solidFill>
                  <a:schemeClr val="accent2"/>
                </a:solidFill>
                <a:latin typeface="TUM Neue Helvetica 55 Regular" pitchFamily="34" charset="0"/>
              </a:defRPr>
            </a:lvl3pPr>
            <a:lvl4pPr algn="l" rtl="0" eaLnBrk="1" fontAlgn="base" hangingPunct="1">
              <a:spcBef>
                <a:spcPct val="0"/>
              </a:spcBef>
              <a:spcAft>
                <a:spcPct val="0"/>
              </a:spcAft>
              <a:defRPr>
                <a:solidFill>
                  <a:schemeClr val="accent2"/>
                </a:solidFill>
                <a:latin typeface="TUM Neue Helvetica 55 Regular" pitchFamily="34" charset="0"/>
              </a:defRPr>
            </a:lvl4pPr>
            <a:lvl5pPr algn="l" rtl="0" eaLnBrk="1" fontAlgn="base" hangingPunct="1">
              <a:spcBef>
                <a:spcPct val="0"/>
              </a:spcBef>
              <a:spcAft>
                <a:spcPct val="0"/>
              </a:spcAft>
              <a:defRPr>
                <a:solidFill>
                  <a:schemeClr val="accent2"/>
                </a:solidFill>
                <a:latin typeface="TUM Neue Helvetica 55 Regular" pitchFamily="34" charset="0"/>
              </a:defRPr>
            </a:lvl5pPr>
            <a:lvl6pPr marL="457200" algn="l" rtl="0" eaLnBrk="1" fontAlgn="base" hangingPunct="1">
              <a:spcBef>
                <a:spcPct val="0"/>
              </a:spcBef>
              <a:spcAft>
                <a:spcPct val="0"/>
              </a:spcAft>
              <a:defRPr>
                <a:solidFill>
                  <a:schemeClr val="accent2"/>
                </a:solidFill>
                <a:latin typeface="TUM Neue Helvetica 55 Regular" pitchFamily="34" charset="0"/>
              </a:defRPr>
            </a:lvl6pPr>
            <a:lvl7pPr marL="914400" algn="l" rtl="0" eaLnBrk="1" fontAlgn="base" hangingPunct="1">
              <a:spcBef>
                <a:spcPct val="0"/>
              </a:spcBef>
              <a:spcAft>
                <a:spcPct val="0"/>
              </a:spcAft>
              <a:defRPr>
                <a:solidFill>
                  <a:schemeClr val="accent2"/>
                </a:solidFill>
                <a:latin typeface="TUM Neue Helvetica 55 Regular" pitchFamily="34" charset="0"/>
              </a:defRPr>
            </a:lvl7pPr>
            <a:lvl8pPr marL="1371600" algn="l" rtl="0" eaLnBrk="1" fontAlgn="base" hangingPunct="1">
              <a:spcBef>
                <a:spcPct val="0"/>
              </a:spcBef>
              <a:spcAft>
                <a:spcPct val="0"/>
              </a:spcAft>
              <a:defRPr>
                <a:solidFill>
                  <a:schemeClr val="accent2"/>
                </a:solidFill>
                <a:latin typeface="TUM Neue Helvetica 55 Regular" pitchFamily="34" charset="0"/>
              </a:defRPr>
            </a:lvl8pPr>
            <a:lvl9pPr marL="1828800" algn="l" rtl="0" eaLnBrk="1" fontAlgn="base" hangingPunct="1">
              <a:spcBef>
                <a:spcPct val="0"/>
              </a:spcBef>
              <a:spcAft>
                <a:spcPct val="0"/>
              </a:spcAft>
              <a:defRPr>
                <a:solidFill>
                  <a:schemeClr val="accent2"/>
                </a:solidFill>
                <a:latin typeface="TUM Neue Helvetica 55 Regular" pitchFamily="34" charset="0"/>
              </a:defRPr>
            </a:lvl9pPr>
          </a:lstStyle>
          <a:p>
            <a:r>
              <a:rPr lang="en-US" altLang="zh-CN" dirty="0">
                <a:solidFill>
                  <a:srgbClr val="00214A"/>
                </a:solidFill>
                <a:latin typeface="Verdana" panose="020B0604030504040204" pitchFamily="34" charset="0"/>
                <a:ea typeface="+mn-ea"/>
                <a:cs typeface="+mn-cs"/>
              </a:rPr>
              <a:t>Idea: Using the two intermediate value</a:t>
            </a:r>
            <a:endParaRPr lang="zh-CN" altLang="en-US" dirty="0">
              <a:solidFill>
                <a:srgbClr val="00214A"/>
              </a:solidFill>
              <a:latin typeface="Verdana" panose="020B0604030504040204" pitchFamily="34" charset="0"/>
              <a:ea typeface="+mn-ea"/>
              <a:cs typeface="+mn-cs"/>
            </a:endParaRPr>
          </a:p>
        </p:txBody>
      </p:sp>
      <mc:AlternateContent xmlns:mc="http://schemas.openxmlformats.org/markup-compatibility/2006" xmlns:a14="http://schemas.microsoft.com/office/drawing/2010/main">
        <mc:Choice Requires="a14">
          <p:sp>
            <p:nvSpPr>
              <p:cNvPr id="14" name="文本框 13"/>
              <p:cNvSpPr txBox="1"/>
              <p:nvPr/>
            </p:nvSpPr>
            <p:spPr>
              <a:xfrm>
                <a:off x="589083" y="2311183"/>
                <a:ext cx="4633547" cy="276999"/>
              </a:xfrm>
              <a:prstGeom prst="rect">
                <a:avLst/>
              </a:prstGeom>
              <a:noFill/>
            </p:spPr>
            <p:txBody>
              <a:bodyPr wrap="squar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𝑚</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i="1">
                            <a:latin typeface="Cambria Math" panose="02040503050406030204" pitchFamily="18" charset="0"/>
                          </a:rPr>
                          <m:t>𝑚</m:t>
                        </m:r>
                      </m:sub>
                    </m:sSub>
                  </m:oMath>
                </a14:m>
                <a:r>
                  <a:rPr lang="en-US" altLang="zh-CN" dirty="0"/>
                  <a:t>=(</a:t>
                </a:r>
                <a14:m>
                  <m:oMath xmlns:m="http://schemas.openxmlformats.org/officeDocument/2006/math">
                    <m:r>
                      <a:rPr lang="en-US" altLang="zh-CN" i="1">
                        <a:latin typeface="Cambria Math" panose="02040503050406030204" pitchFamily="18" charset="0"/>
                      </a:rPr>
                      <m:t>𝑈</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oMath>
                </a14:m>
                <a:r>
                  <a:rPr lang="en-US" altLang="zh-CN" dirty="0"/>
                  <a:t>)</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oMath>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89083" y="2311183"/>
                <a:ext cx="4633547" cy="276999"/>
              </a:xfrm>
              <a:prstGeom prst="rect">
                <a:avLst/>
              </a:prstGeom>
              <a:blipFill>
                <a:blip r:embed="rId2"/>
                <a:stretch>
                  <a:fillRect t="-28261" r="-1447" b="-50000"/>
                </a:stretch>
              </a:blipFill>
            </p:spPr>
            <p:txBody>
              <a:bodyPr/>
              <a:lstStyle/>
              <a:p>
                <a:r>
                  <a:rPr lang="zh-CN" altLang="en-US">
                    <a:noFill/>
                  </a:rPr>
                  <a:t> </a:t>
                </a:r>
              </a:p>
            </p:txBody>
          </p:sp>
        </mc:Fallback>
      </mc:AlternateContent>
      <p:sp>
        <p:nvSpPr>
          <p:cNvPr id="15" name="矩形 14"/>
          <p:cNvSpPr/>
          <p:nvPr/>
        </p:nvSpPr>
        <p:spPr>
          <a:xfrm>
            <a:off x="507999" y="2868637"/>
            <a:ext cx="6189785" cy="923330"/>
          </a:xfrm>
          <a:prstGeom prst="rect">
            <a:avLst/>
          </a:prstGeom>
        </p:spPr>
        <p:txBody>
          <a:bodyPr wrap="square">
            <a:spAutoFit/>
          </a:bodyPr>
          <a:lstStyle/>
          <a:p>
            <a:pPr algn="l"/>
            <a:r>
              <a:rPr lang="en-US" altLang="zh-CN" dirty="0">
                <a:solidFill>
                  <a:srgbClr val="00214A"/>
                </a:solidFill>
                <a:latin typeface="Verdana" panose="020B0604030504040204" pitchFamily="34" charset="0"/>
              </a:rPr>
              <a:t>Preprocessing: Use a combination function to combine points of the power trace (e.g. absolute difference, normalized product, … )</a:t>
            </a:r>
            <a:endParaRPr lang="zh-CN" altLang="en-US" dirty="0"/>
          </a:p>
        </p:txBody>
      </p:sp>
      <p:sp>
        <p:nvSpPr>
          <p:cNvPr id="16" name="矩形 15"/>
          <p:cNvSpPr/>
          <p:nvPr/>
        </p:nvSpPr>
        <p:spPr>
          <a:xfrm>
            <a:off x="507998" y="4562760"/>
            <a:ext cx="5606473" cy="646331"/>
          </a:xfrm>
          <a:prstGeom prst="rect">
            <a:avLst/>
          </a:prstGeom>
        </p:spPr>
        <p:txBody>
          <a:bodyPr wrap="square">
            <a:spAutoFit/>
          </a:bodyPr>
          <a:lstStyle/>
          <a:p>
            <a:pPr algn="l"/>
            <a:r>
              <a:rPr lang="en-US" altLang="zh-CN" dirty="0">
                <a:solidFill>
                  <a:srgbClr val="00214A"/>
                </a:solidFill>
                <a:latin typeface="Verdana" panose="020B0604030504040204" pitchFamily="34" charset="0"/>
              </a:rPr>
              <a:t>DPA attack: Perform a first-order DPA attack on the preprocessed power traces.</a:t>
            </a:r>
            <a:endParaRPr lang="zh-CN" altLang="en-US" dirty="0"/>
          </a:p>
        </p:txBody>
      </p:sp>
      <mc:AlternateContent xmlns:mc="http://schemas.openxmlformats.org/markup-compatibility/2006" xmlns:a14="http://schemas.microsoft.com/office/drawing/2010/main">
        <mc:Choice Requires="a14">
          <p:sp>
            <p:nvSpPr>
              <p:cNvPr id="17" name="矩形 16"/>
              <p:cNvSpPr/>
              <p:nvPr/>
            </p:nvSpPr>
            <p:spPr>
              <a:xfrm>
                <a:off x="1107371" y="3918469"/>
                <a:ext cx="3065907" cy="496354"/>
              </a:xfrm>
              <a:prstGeom prst="rect">
                <a:avLst/>
              </a:prstGeom>
            </p:spPr>
            <p:txBody>
              <a:bodyPr wrap="square">
                <a:spAutoFit/>
              </a:bodyPr>
              <a:lstStyle/>
              <a:p>
                <a:r>
                  <a:rPr lang="en-US" altLang="zh-CN" dirty="0"/>
                  <a:t>New sample size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1107371" y="3918469"/>
                <a:ext cx="3065907" cy="496354"/>
              </a:xfrm>
              <a:prstGeom prst="rect">
                <a:avLst/>
              </a:prstGeom>
              <a:blipFill>
                <a:blip r:embed="rId3"/>
                <a:stretch>
                  <a:fillRect b="-7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59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Lu Yongchen</a:t>
            </a:r>
          </a:p>
        </p:txBody>
      </p:sp>
      <p:sp>
        <p:nvSpPr>
          <p:cNvPr id="3" name="灯片编号占位符 2"/>
          <p:cNvSpPr>
            <a:spLocks noGrp="1"/>
          </p:cNvSpPr>
          <p:nvPr>
            <p:ph type="sldNum" sz="quarter" idx="4"/>
          </p:nvPr>
        </p:nvSpPr>
        <p:spPr>
          <a:xfrm>
            <a:off x="9104801" y="6661364"/>
            <a:ext cx="338137" cy="187325"/>
          </a:xfrm>
        </p:spPr>
        <p:txBody>
          <a:bodyPr/>
          <a:lstStyle/>
          <a:p>
            <a:fld id="{1816C99B-6DE8-495C-8A47-6C6207B66D29}" type="slidenum">
              <a:rPr lang="de-DE" smtClean="0"/>
              <a:pPr/>
              <a:t>21</a:t>
            </a:fld>
            <a:endParaRPr lang="de-DE" dirty="0"/>
          </a:p>
        </p:txBody>
      </p:sp>
      <p:sp>
        <p:nvSpPr>
          <p:cNvPr id="8" name="标题 4"/>
          <p:cNvSpPr>
            <a:spLocks noGrp="1"/>
          </p:cNvSpPr>
          <p:nvPr>
            <p:ph type="title"/>
          </p:nvPr>
        </p:nvSpPr>
        <p:spPr>
          <a:xfrm>
            <a:off x="507999" y="757382"/>
            <a:ext cx="8224982" cy="378691"/>
          </a:xfrm>
        </p:spPr>
        <p:txBody>
          <a:bodyPr/>
          <a:lstStyle/>
          <a:p>
            <a:r>
              <a:rPr kumimoji="1" lang="en-US" altLang="zh-CN" sz="2400" dirty="0"/>
              <a:t>Attack on Masking</a:t>
            </a:r>
            <a:endParaRPr kumimoji="1" lang="zh-CN" altLang="en-US" sz="2400" dirty="0"/>
          </a:p>
        </p:txBody>
      </p:sp>
      <p:sp>
        <p:nvSpPr>
          <p:cNvPr id="12" name="标题 4"/>
          <p:cNvSpPr txBox="1">
            <a:spLocks/>
          </p:cNvSpPr>
          <p:nvPr/>
        </p:nvSpPr>
        <p:spPr>
          <a:xfrm>
            <a:off x="507999" y="1427299"/>
            <a:ext cx="8224982" cy="378691"/>
          </a:xfrm>
          <a:prstGeom prst="rect">
            <a:avLst/>
          </a:prstGeom>
        </p:spPr>
        <p:txBody>
          <a:bodyPr/>
          <a:lstStyle>
            <a:lvl1pPr algn="l" rtl="0" eaLnBrk="1" fontAlgn="base" hangingPunct="1">
              <a:spcBef>
                <a:spcPct val="0"/>
              </a:spcBef>
              <a:spcAft>
                <a:spcPct val="0"/>
              </a:spcAft>
              <a:defRPr>
                <a:solidFill>
                  <a:schemeClr val="accent2"/>
                </a:solidFill>
                <a:latin typeface="+mj-lt"/>
                <a:ea typeface="+mj-ea"/>
                <a:cs typeface="+mj-cs"/>
              </a:defRPr>
            </a:lvl1pPr>
            <a:lvl2pPr algn="l" rtl="0" eaLnBrk="1" fontAlgn="base" hangingPunct="1">
              <a:spcBef>
                <a:spcPct val="0"/>
              </a:spcBef>
              <a:spcAft>
                <a:spcPct val="0"/>
              </a:spcAft>
              <a:defRPr>
                <a:solidFill>
                  <a:schemeClr val="accent2"/>
                </a:solidFill>
                <a:latin typeface="TUM Neue Helvetica 55 Regular" pitchFamily="34" charset="0"/>
              </a:defRPr>
            </a:lvl2pPr>
            <a:lvl3pPr algn="l" rtl="0" eaLnBrk="1" fontAlgn="base" hangingPunct="1">
              <a:spcBef>
                <a:spcPct val="0"/>
              </a:spcBef>
              <a:spcAft>
                <a:spcPct val="0"/>
              </a:spcAft>
              <a:defRPr>
                <a:solidFill>
                  <a:schemeClr val="accent2"/>
                </a:solidFill>
                <a:latin typeface="TUM Neue Helvetica 55 Regular" pitchFamily="34" charset="0"/>
              </a:defRPr>
            </a:lvl3pPr>
            <a:lvl4pPr algn="l" rtl="0" eaLnBrk="1" fontAlgn="base" hangingPunct="1">
              <a:spcBef>
                <a:spcPct val="0"/>
              </a:spcBef>
              <a:spcAft>
                <a:spcPct val="0"/>
              </a:spcAft>
              <a:defRPr>
                <a:solidFill>
                  <a:schemeClr val="accent2"/>
                </a:solidFill>
                <a:latin typeface="TUM Neue Helvetica 55 Regular" pitchFamily="34" charset="0"/>
              </a:defRPr>
            </a:lvl4pPr>
            <a:lvl5pPr algn="l" rtl="0" eaLnBrk="1" fontAlgn="base" hangingPunct="1">
              <a:spcBef>
                <a:spcPct val="0"/>
              </a:spcBef>
              <a:spcAft>
                <a:spcPct val="0"/>
              </a:spcAft>
              <a:defRPr>
                <a:solidFill>
                  <a:schemeClr val="accent2"/>
                </a:solidFill>
                <a:latin typeface="TUM Neue Helvetica 55 Regular" pitchFamily="34" charset="0"/>
              </a:defRPr>
            </a:lvl5pPr>
            <a:lvl6pPr marL="457200" algn="l" rtl="0" eaLnBrk="1" fontAlgn="base" hangingPunct="1">
              <a:spcBef>
                <a:spcPct val="0"/>
              </a:spcBef>
              <a:spcAft>
                <a:spcPct val="0"/>
              </a:spcAft>
              <a:defRPr>
                <a:solidFill>
                  <a:schemeClr val="accent2"/>
                </a:solidFill>
                <a:latin typeface="TUM Neue Helvetica 55 Regular" pitchFamily="34" charset="0"/>
              </a:defRPr>
            </a:lvl6pPr>
            <a:lvl7pPr marL="914400" algn="l" rtl="0" eaLnBrk="1" fontAlgn="base" hangingPunct="1">
              <a:spcBef>
                <a:spcPct val="0"/>
              </a:spcBef>
              <a:spcAft>
                <a:spcPct val="0"/>
              </a:spcAft>
              <a:defRPr>
                <a:solidFill>
                  <a:schemeClr val="accent2"/>
                </a:solidFill>
                <a:latin typeface="TUM Neue Helvetica 55 Regular" pitchFamily="34" charset="0"/>
              </a:defRPr>
            </a:lvl7pPr>
            <a:lvl8pPr marL="1371600" algn="l" rtl="0" eaLnBrk="1" fontAlgn="base" hangingPunct="1">
              <a:spcBef>
                <a:spcPct val="0"/>
              </a:spcBef>
              <a:spcAft>
                <a:spcPct val="0"/>
              </a:spcAft>
              <a:defRPr>
                <a:solidFill>
                  <a:schemeClr val="accent2"/>
                </a:solidFill>
                <a:latin typeface="TUM Neue Helvetica 55 Regular" pitchFamily="34" charset="0"/>
              </a:defRPr>
            </a:lvl8pPr>
            <a:lvl9pPr marL="1828800" algn="l" rtl="0" eaLnBrk="1" fontAlgn="base" hangingPunct="1">
              <a:spcBef>
                <a:spcPct val="0"/>
              </a:spcBef>
              <a:spcAft>
                <a:spcPct val="0"/>
              </a:spcAft>
              <a:defRPr>
                <a:solidFill>
                  <a:schemeClr val="accent2"/>
                </a:solidFill>
                <a:latin typeface="TUM Neue Helvetica 55 Regular" pitchFamily="34" charset="0"/>
              </a:defRPr>
            </a:lvl9pPr>
          </a:lstStyle>
          <a:p>
            <a:r>
              <a:rPr kumimoji="1" lang="en-US" altLang="zh-CN" sz="2400" kern="0" dirty="0"/>
              <a:t>Method: Second Order DPA</a:t>
            </a:r>
            <a:endParaRPr kumimoji="1" lang="zh-CN" altLang="en-US" sz="2400" kern="0" dirty="0"/>
          </a:p>
        </p:txBody>
      </p:sp>
      <p:sp>
        <p:nvSpPr>
          <p:cNvPr id="13" name="标题 4"/>
          <p:cNvSpPr txBox="1">
            <a:spLocks/>
          </p:cNvSpPr>
          <p:nvPr/>
        </p:nvSpPr>
        <p:spPr>
          <a:xfrm>
            <a:off x="507999" y="1805990"/>
            <a:ext cx="8224982" cy="378691"/>
          </a:xfrm>
          <a:prstGeom prst="rect">
            <a:avLst/>
          </a:prstGeom>
        </p:spPr>
        <p:txBody>
          <a:bodyPr/>
          <a:lstStyle>
            <a:lvl1pPr algn="l" rtl="0" eaLnBrk="1" fontAlgn="base" hangingPunct="1">
              <a:spcBef>
                <a:spcPct val="0"/>
              </a:spcBef>
              <a:spcAft>
                <a:spcPct val="0"/>
              </a:spcAft>
              <a:defRPr>
                <a:solidFill>
                  <a:schemeClr val="accent2"/>
                </a:solidFill>
                <a:latin typeface="+mj-lt"/>
                <a:ea typeface="+mj-ea"/>
                <a:cs typeface="+mj-cs"/>
              </a:defRPr>
            </a:lvl1pPr>
            <a:lvl2pPr algn="l" rtl="0" eaLnBrk="1" fontAlgn="base" hangingPunct="1">
              <a:spcBef>
                <a:spcPct val="0"/>
              </a:spcBef>
              <a:spcAft>
                <a:spcPct val="0"/>
              </a:spcAft>
              <a:defRPr>
                <a:solidFill>
                  <a:schemeClr val="accent2"/>
                </a:solidFill>
                <a:latin typeface="TUM Neue Helvetica 55 Regular" pitchFamily="34" charset="0"/>
              </a:defRPr>
            </a:lvl2pPr>
            <a:lvl3pPr algn="l" rtl="0" eaLnBrk="1" fontAlgn="base" hangingPunct="1">
              <a:spcBef>
                <a:spcPct val="0"/>
              </a:spcBef>
              <a:spcAft>
                <a:spcPct val="0"/>
              </a:spcAft>
              <a:defRPr>
                <a:solidFill>
                  <a:schemeClr val="accent2"/>
                </a:solidFill>
                <a:latin typeface="TUM Neue Helvetica 55 Regular" pitchFamily="34" charset="0"/>
              </a:defRPr>
            </a:lvl3pPr>
            <a:lvl4pPr algn="l" rtl="0" eaLnBrk="1" fontAlgn="base" hangingPunct="1">
              <a:spcBef>
                <a:spcPct val="0"/>
              </a:spcBef>
              <a:spcAft>
                <a:spcPct val="0"/>
              </a:spcAft>
              <a:defRPr>
                <a:solidFill>
                  <a:schemeClr val="accent2"/>
                </a:solidFill>
                <a:latin typeface="TUM Neue Helvetica 55 Regular" pitchFamily="34" charset="0"/>
              </a:defRPr>
            </a:lvl4pPr>
            <a:lvl5pPr algn="l" rtl="0" eaLnBrk="1" fontAlgn="base" hangingPunct="1">
              <a:spcBef>
                <a:spcPct val="0"/>
              </a:spcBef>
              <a:spcAft>
                <a:spcPct val="0"/>
              </a:spcAft>
              <a:defRPr>
                <a:solidFill>
                  <a:schemeClr val="accent2"/>
                </a:solidFill>
                <a:latin typeface="TUM Neue Helvetica 55 Regular" pitchFamily="34" charset="0"/>
              </a:defRPr>
            </a:lvl5pPr>
            <a:lvl6pPr marL="457200" algn="l" rtl="0" eaLnBrk="1" fontAlgn="base" hangingPunct="1">
              <a:spcBef>
                <a:spcPct val="0"/>
              </a:spcBef>
              <a:spcAft>
                <a:spcPct val="0"/>
              </a:spcAft>
              <a:defRPr>
                <a:solidFill>
                  <a:schemeClr val="accent2"/>
                </a:solidFill>
                <a:latin typeface="TUM Neue Helvetica 55 Regular" pitchFamily="34" charset="0"/>
              </a:defRPr>
            </a:lvl6pPr>
            <a:lvl7pPr marL="914400" algn="l" rtl="0" eaLnBrk="1" fontAlgn="base" hangingPunct="1">
              <a:spcBef>
                <a:spcPct val="0"/>
              </a:spcBef>
              <a:spcAft>
                <a:spcPct val="0"/>
              </a:spcAft>
              <a:defRPr>
                <a:solidFill>
                  <a:schemeClr val="accent2"/>
                </a:solidFill>
                <a:latin typeface="TUM Neue Helvetica 55 Regular" pitchFamily="34" charset="0"/>
              </a:defRPr>
            </a:lvl7pPr>
            <a:lvl8pPr marL="1371600" algn="l" rtl="0" eaLnBrk="1" fontAlgn="base" hangingPunct="1">
              <a:spcBef>
                <a:spcPct val="0"/>
              </a:spcBef>
              <a:spcAft>
                <a:spcPct val="0"/>
              </a:spcAft>
              <a:defRPr>
                <a:solidFill>
                  <a:schemeClr val="accent2"/>
                </a:solidFill>
                <a:latin typeface="TUM Neue Helvetica 55 Regular" pitchFamily="34" charset="0"/>
              </a:defRPr>
            </a:lvl8pPr>
            <a:lvl9pPr marL="1828800" algn="l" rtl="0" eaLnBrk="1" fontAlgn="base" hangingPunct="1">
              <a:spcBef>
                <a:spcPct val="0"/>
              </a:spcBef>
              <a:spcAft>
                <a:spcPct val="0"/>
              </a:spcAft>
              <a:defRPr>
                <a:solidFill>
                  <a:schemeClr val="accent2"/>
                </a:solidFill>
                <a:latin typeface="TUM Neue Helvetica 55 Regular" pitchFamily="34" charset="0"/>
              </a:defRPr>
            </a:lvl9pPr>
          </a:lstStyle>
          <a:p>
            <a:r>
              <a:rPr lang="en-US" altLang="zh-CN" dirty="0">
                <a:solidFill>
                  <a:srgbClr val="00214A"/>
                </a:solidFill>
                <a:latin typeface="Verdana" panose="020B0604030504040204" pitchFamily="34" charset="0"/>
                <a:ea typeface="+mn-ea"/>
                <a:cs typeface="+mn-cs"/>
              </a:rPr>
              <a:t>First Mask Implementation Strategy</a:t>
            </a:r>
            <a:endParaRPr lang="zh-CN" altLang="en-US" dirty="0">
              <a:solidFill>
                <a:srgbClr val="00214A"/>
              </a:solidFill>
              <a:latin typeface="Verdana" panose="020B0604030504040204" pitchFamily="34" charset="0"/>
              <a:ea typeface="+mn-ea"/>
              <a:cs typeface="+mn-cs"/>
            </a:endParaRPr>
          </a:p>
        </p:txBody>
      </p:sp>
      <mc:AlternateContent xmlns:mc="http://schemas.openxmlformats.org/markup-compatibility/2006" xmlns:a14="http://schemas.microsoft.com/office/drawing/2010/main">
        <mc:Choice Requires="a14">
          <p:sp>
            <p:nvSpPr>
              <p:cNvPr id="14" name="文本框 13"/>
              <p:cNvSpPr txBox="1"/>
              <p:nvPr/>
            </p:nvSpPr>
            <p:spPr>
              <a:xfrm>
                <a:off x="1776046" y="2359989"/>
                <a:ext cx="18639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776046" y="2359989"/>
                <a:ext cx="1863970" cy="276999"/>
              </a:xfrm>
              <a:prstGeom prst="rect">
                <a:avLst/>
              </a:prstGeom>
              <a:blipFill>
                <a:blip r:embed="rId2"/>
                <a:stretch>
                  <a:fillRect/>
                </a:stretch>
              </a:blipFill>
            </p:spPr>
            <p:txBody>
              <a:bodyPr/>
              <a:lstStyle/>
              <a:p>
                <a:r>
                  <a:rPr lang="zh-CN" altLang="en-US">
                    <a:noFill/>
                  </a:rPr>
                  <a:t> </a:t>
                </a:r>
              </a:p>
            </p:txBody>
          </p:sp>
        </mc:Fallback>
      </mc:AlternateContent>
      <p:sp>
        <p:nvSpPr>
          <p:cNvPr id="16" name="矩形 15"/>
          <p:cNvSpPr/>
          <p:nvPr/>
        </p:nvSpPr>
        <p:spPr>
          <a:xfrm>
            <a:off x="392347" y="3856745"/>
            <a:ext cx="5826907" cy="646331"/>
          </a:xfrm>
          <a:prstGeom prst="rect">
            <a:avLst/>
          </a:prstGeom>
        </p:spPr>
        <p:txBody>
          <a:bodyPr wrap="square">
            <a:spAutoFit/>
          </a:bodyPr>
          <a:lstStyle/>
          <a:p>
            <a:pPr algn="l"/>
            <a:r>
              <a:rPr lang="en-US" altLang="zh-CN" dirty="0">
                <a:solidFill>
                  <a:srgbClr val="00214A"/>
                </a:solidFill>
                <a:latin typeface="Verdana" panose="020B0604030504040204" pitchFamily="34" charset="0"/>
              </a:rPr>
              <a:t>Result: Successful with first-order DPA attack </a:t>
            </a:r>
            <a:r>
              <a:rPr lang="en-US" altLang="zh-CN">
                <a:solidFill>
                  <a:srgbClr val="00214A"/>
                </a:solidFill>
                <a:latin typeface="Verdana" panose="020B0604030504040204" pitchFamily="34" charset="0"/>
              </a:rPr>
              <a:t>	800 </a:t>
            </a:r>
            <a:r>
              <a:rPr lang="en-US" altLang="zh-CN" dirty="0">
                <a:solidFill>
                  <a:srgbClr val="00214A"/>
                </a:solidFill>
                <a:latin typeface="Verdana" panose="020B0604030504040204" pitchFamily="34" charset="0"/>
              </a:rPr>
              <a:t>traces</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241209" y="2978416"/>
                <a:ext cx="5424854" cy="598625"/>
              </a:xfrm>
              <a:prstGeom prst="rect">
                <a:avLst/>
              </a:prstGeom>
              <a:noFill/>
            </p:spPr>
            <p:txBody>
              <a:bodyPr wrap="square" lIns="0" tIns="0" rIns="0" bIns="0" rtlCol="0">
                <a:spAutoFit/>
              </a:bodyPr>
              <a:lstStyle/>
              <a:p>
                <a:pPr algn="ct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𝑗</m:t>
                        </m:r>
                      </m:sub>
                    </m:sSub>
                    <m:r>
                      <a:rPr lang="en-US" altLang="zh-CN" b="0"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b="0" i="1">
                        <a:latin typeface="Cambria Math" panose="02040503050406030204" pitchFamily="18" charset="0"/>
                        <a:ea typeface="Cambria Math" panose="02040503050406030204" pitchFamily="18" charset="0"/>
                      </a:rPr>
                      <m:t>𝑚</m:t>
                    </m:r>
                    <m:r>
                      <a:rPr lang="en-US" altLang="zh-CN" b="0" i="1">
                        <a:latin typeface="Cambria Math" panose="02040503050406030204" pitchFamily="18" charset="0"/>
                        <a:ea typeface="Cambria Math" panose="02040503050406030204" pitchFamily="18" charset="0"/>
                      </a:rPr>
                      <m:t>)⨁(</m:t>
                    </m:r>
                    <m:r>
                      <a:rPr lang="en-US" altLang="zh-CN" b="0" i="1">
                        <a:latin typeface="Cambria Math" panose="02040503050406030204" pitchFamily="18" charset="0"/>
                      </a:rPr>
                      <m:t>𝑆𝐵𝑜𝑥</m:t>
                    </m:r>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𝑑</m:t>
                        </m:r>
                      </m:e>
                      <m:sub>
                        <m:r>
                          <a:rPr lang="en-US" altLang="zh-CN" b="0" i="1">
                            <a:latin typeface="Cambria Math" panose="02040503050406030204" pitchFamily="18" charset="0"/>
                          </a:rPr>
                          <m:t>𝑖</m:t>
                        </m:r>
                      </m:sub>
                    </m:sSub>
                    <m:r>
                      <a:rPr lang="en-US" altLang="zh-CN" b="0"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𝑘</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𝑚</m:t>
                    </m:r>
                  </m:oMath>
                </a14:m>
                <a:r>
                  <a:rPr lang="en-US" altLang="zh-CN" dirty="0"/>
                  <a:t>) </a:t>
                </a:r>
              </a:p>
              <a:p>
                <a:pPr algn="ctr"/>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𝑆𝐵𝑜𝑥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r>
                  <a:rPr lang="en-US" altLang="zh-CN" i="1">
                    <a:latin typeface="Cambria Math" panose="02040503050406030204" pitchFamily="18" charset="0"/>
                  </a:rPr>
                  <a:t> </a:t>
                </a:r>
                <a:r>
                  <a:rPr lang="en-US" altLang="zh-CN" dirty="0"/>
                  <a:t>)</a:t>
                </a:r>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41209" y="2978416"/>
                <a:ext cx="5424854" cy="598625"/>
              </a:xfrm>
              <a:prstGeom prst="rect">
                <a:avLst/>
              </a:prstGeom>
              <a:blipFill>
                <a:blip r:embed="rId3"/>
                <a:stretch>
                  <a:fillRect t="-13265" b="-18367"/>
                </a:stretch>
              </a:blipFill>
            </p:spPr>
            <p:txBody>
              <a:bodyPr/>
              <a:lstStyle/>
              <a:p>
                <a:r>
                  <a:rPr lang="zh-CN" altLang="en-US">
                    <a:noFill/>
                  </a:rPr>
                  <a:t> </a:t>
                </a:r>
              </a:p>
            </p:txBody>
          </p:sp>
        </mc:Fallback>
      </mc:AlternateContent>
      <p:graphicFrame>
        <p:nvGraphicFramePr>
          <p:cNvPr id="18" name="表格 17"/>
          <p:cNvGraphicFramePr>
            <a:graphicFrameLocks noGrp="1"/>
          </p:cNvGraphicFramePr>
          <p:nvPr>
            <p:extLst>
              <p:ext uri="{D42A27DB-BD31-4B8C-83A1-F6EECF244321}">
                <p14:modId xmlns:p14="http://schemas.microsoft.com/office/powerpoint/2010/main" val="2560289843"/>
              </p:ext>
            </p:extLst>
          </p:nvPr>
        </p:nvGraphicFramePr>
        <p:xfrm>
          <a:off x="6219254" y="1209452"/>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extLst>
                  <a:ext uri="{0D108BD9-81ED-4DB2-BD59-A6C34878D82A}">
                    <a16:rowId xmlns:a16="http://schemas.microsoft.com/office/drawing/2014/main" val="10000"/>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1"/>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2"/>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3"/>
                  </a:ext>
                </a:extLst>
              </a:tr>
            </a:tbl>
          </a:graphicData>
        </a:graphic>
      </p:graphicFrame>
      <p:sp>
        <p:nvSpPr>
          <p:cNvPr id="19" name="下箭头 18"/>
          <p:cNvSpPr/>
          <p:nvPr/>
        </p:nvSpPr>
        <p:spPr bwMode="auto">
          <a:xfrm>
            <a:off x="7177035" y="2761591"/>
            <a:ext cx="538843" cy="57878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Neue"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3271705278"/>
              </p:ext>
            </p:extLst>
          </p:nvPr>
        </p:nvGraphicFramePr>
        <p:xfrm>
          <a:off x="6271381" y="3839729"/>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extLst>
                  <a:ext uri="{0D108BD9-81ED-4DB2-BD59-A6C34878D82A}">
                    <a16:rowId xmlns:a16="http://schemas.microsoft.com/office/drawing/2014/main" val="10000"/>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1"/>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2"/>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3"/>
                  </a:ext>
                </a:extLst>
              </a:tr>
            </a:tbl>
          </a:graphicData>
        </a:graphic>
      </p:graphicFrame>
      <p:sp>
        <p:nvSpPr>
          <p:cNvPr id="21" name="文本框 20"/>
          <p:cNvSpPr txBox="1"/>
          <p:nvPr/>
        </p:nvSpPr>
        <p:spPr>
          <a:xfrm>
            <a:off x="5747619" y="3426324"/>
            <a:ext cx="2915479" cy="400110"/>
          </a:xfrm>
          <a:prstGeom prst="rect">
            <a:avLst/>
          </a:prstGeom>
          <a:noFill/>
        </p:spPr>
        <p:txBody>
          <a:bodyPr wrap="square" rtlCol="0">
            <a:spAutoFit/>
          </a:bodyPr>
          <a:lstStyle/>
          <a:p>
            <a:r>
              <a:rPr kumimoji="1" lang="en-US" altLang="zh-CN" sz="2000" dirty="0"/>
              <a:t>Inverse </a:t>
            </a:r>
            <a:r>
              <a:rPr kumimoji="1" lang="en-US" altLang="zh-CN" sz="2000" dirty="0" err="1"/>
              <a:t>SubBytes</a:t>
            </a:r>
            <a:endParaRPr kumimoji="1" lang="zh-CN" altLang="en-US" sz="2000" dirty="0"/>
          </a:p>
        </p:txBody>
      </p:sp>
      <p:sp>
        <p:nvSpPr>
          <p:cNvPr id="22" name="矩形 21"/>
          <p:cNvSpPr/>
          <p:nvPr/>
        </p:nvSpPr>
        <p:spPr>
          <a:xfrm>
            <a:off x="392347" y="4639704"/>
            <a:ext cx="5826907" cy="646331"/>
          </a:xfrm>
          <a:prstGeom prst="rect">
            <a:avLst/>
          </a:prstGeom>
        </p:spPr>
        <p:txBody>
          <a:bodyPr wrap="square">
            <a:spAutoFit/>
          </a:bodyPr>
          <a:lstStyle/>
          <a:p>
            <a:pPr algn="l"/>
            <a:r>
              <a:rPr lang="en-US" altLang="zh-CN" dirty="0">
                <a:solidFill>
                  <a:srgbClr val="00214A"/>
                </a:solidFill>
                <a:latin typeface="Verdana" panose="020B0604030504040204" pitchFamily="34" charset="0"/>
              </a:rPr>
              <a:t>Reason: The result of two intermediate values </a:t>
            </a:r>
          </a:p>
          <a:p>
            <a:pPr algn="l"/>
            <a:r>
              <a:rPr lang="en-US" altLang="zh-CN" dirty="0">
                <a:solidFill>
                  <a:srgbClr val="00214A"/>
                </a:solidFill>
                <a:latin typeface="Verdana" panose="020B0604030504040204" pitchFamily="34" charset="0"/>
              </a:rPr>
              <a:t>	with the same mask would be unmasked</a:t>
            </a:r>
            <a:endParaRPr lang="zh-CN" altLang="en-US" dirty="0"/>
          </a:p>
        </p:txBody>
      </p:sp>
    </p:spTree>
    <p:extLst>
      <p:ext uri="{BB962C8B-B14F-4D97-AF65-F5344CB8AC3E}">
        <p14:creationId xmlns:p14="http://schemas.microsoft.com/office/powerpoint/2010/main" val="796883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Lu Yongchen</a:t>
            </a:r>
          </a:p>
        </p:txBody>
      </p:sp>
      <p:sp>
        <p:nvSpPr>
          <p:cNvPr id="3" name="灯片编号占位符 2"/>
          <p:cNvSpPr>
            <a:spLocks noGrp="1"/>
          </p:cNvSpPr>
          <p:nvPr>
            <p:ph type="sldNum" sz="quarter" idx="4"/>
          </p:nvPr>
        </p:nvSpPr>
        <p:spPr>
          <a:xfrm>
            <a:off x="9104801" y="6661364"/>
            <a:ext cx="338137" cy="187325"/>
          </a:xfrm>
        </p:spPr>
        <p:txBody>
          <a:bodyPr/>
          <a:lstStyle/>
          <a:p>
            <a:fld id="{1816C99B-6DE8-495C-8A47-6C6207B66D29}" type="slidenum">
              <a:rPr lang="de-DE" smtClean="0"/>
              <a:pPr/>
              <a:t>22</a:t>
            </a:fld>
            <a:endParaRPr lang="de-DE" dirty="0"/>
          </a:p>
        </p:txBody>
      </p:sp>
      <p:sp>
        <p:nvSpPr>
          <p:cNvPr id="8" name="标题 4"/>
          <p:cNvSpPr>
            <a:spLocks noGrp="1"/>
          </p:cNvSpPr>
          <p:nvPr>
            <p:ph type="title"/>
          </p:nvPr>
        </p:nvSpPr>
        <p:spPr>
          <a:xfrm>
            <a:off x="507999" y="757382"/>
            <a:ext cx="8224982" cy="378691"/>
          </a:xfrm>
        </p:spPr>
        <p:txBody>
          <a:bodyPr/>
          <a:lstStyle/>
          <a:p>
            <a:r>
              <a:rPr kumimoji="1" lang="en-US" altLang="zh-CN" sz="2400" dirty="0"/>
              <a:t>Attack on Masking</a:t>
            </a:r>
            <a:endParaRPr kumimoji="1" lang="zh-CN" altLang="en-US" sz="2400" dirty="0"/>
          </a:p>
        </p:txBody>
      </p:sp>
      <p:sp>
        <p:nvSpPr>
          <p:cNvPr id="12" name="标题 4"/>
          <p:cNvSpPr txBox="1">
            <a:spLocks/>
          </p:cNvSpPr>
          <p:nvPr/>
        </p:nvSpPr>
        <p:spPr>
          <a:xfrm>
            <a:off x="507999" y="1427299"/>
            <a:ext cx="8224982" cy="378691"/>
          </a:xfrm>
          <a:prstGeom prst="rect">
            <a:avLst/>
          </a:prstGeom>
        </p:spPr>
        <p:txBody>
          <a:bodyPr/>
          <a:lstStyle>
            <a:lvl1pPr algn="l" rtl="0" eaLnBrk="1" fontAlgn="base" hangingPunct="1">
              <a:spcBef>
                <a:spcPct val="0"/>
              </a:spcBef>
              <a:spcAft>
                <a:spcPct val="0"/>
              </a:spcAft>
              <a:defRPr>
                <a:solidFill>
                  <a:schemeClr val="accent2"/>
                </a:solidFill>
                <a:latin typeface="+mj-lt"/>
                <a:ea typeface="+mj-ea"/>
                <a:cs typeface="+mj-cs"/>
              </a:defRPr>
            </a:lvl1pPr>
            <a:lvl2pPr algn="l" rtl="0" eaLnBrk="1" fontAlgn="base" hangingPunct="1">
              <a:spcBef>
                <a:spcPct val="0"/>
              </a:spcBef>
              <a:spcAft>
                <a:spcPct val="0"/>
              </a:spcAft>
              <a:defRPr>
                <a:solidFill>
                  <a:schemeClr val="accent2"/>
                </a:solidFill>
                <a:latin typeface="TUM Neue Helvetica 55 Regular" pitchFamily="34" charset="0"/>
              </a:defRPr>
            </a:lvl2pPr>
            <a:lvl3pPr algn="l" rtl="0" eaLnBrk="1" fontAlgn="base" hangingPunct="1">
              <a:spcBef>
                <a:spcPct val="0"/>
              </a:spcBef>
              <a:spcAft>
                <a:spcPct val="0"/>
              </a:spcAft>
              <a:defRPr>
                <a:solidFill>
                  <a:schemeClr val="accent2"/>
                </a:solidFill>
                <a:latin typeface="TUM Neue Helvetica 55 Regular" pitchFamily="34" charset="0"/>
              </a:defRPr>
            </a:lvl3pPr>
            <a:lvl4pPr algn="l" rtl="0" eaLnBrk="1" fontAlgn="base" hangingPunct="1">
              <a:spcBef>
                <a:spcPct val="0"/>
              </a:spcBef>
              <a:spcAft>
                <a:spcPct val="0"/>
              </a:spcAft>
              <a:defRPr>
                <a:solidFill>
                  <a:schemeClr val="accent2"/>
                </a:solidFill>
                <a:latin typeface="TUM Neue Helvetica 55 Regular" pitchFamily="34" charset="0"/>
              </a:defRPr>
            </a:lvl4pPr>
            <a:lvl5pPr algn="l" rtl="0" eaLnBrk="1" fontAlgn="base" hangingPunct="1">
              <a:spcBef>
                <a:spcPct val="0"/>
              </a:spcBef>
              <a:spcAft>
                <a:spcPct val="0"/>
              </a:spcAft>
              <a:defRPr>
                <a:solidFill>
                  <a:schemeClr val="accent2"/>
                </a:solidFill>
                <a:latin typeface="TUM Neue Helvetica 55 Regular" pitchFamily="34" charset="0"/>
              </a:defRPr>
            </a:lvl5pPr>
            <a:lvl6pPr marL="457200" algn="l" rtl="0" eaLnBrk="1" fontAlgn="base" hangingPunct="1">
              <a:spcBef>
                <a:spcPct val="0"/>
              </a:spcBef>
              <a:spcAft>
                <a:spcPct val="0"/>
              </a:spcAft>
              <a:defRPr>
                <a:solidFill>
                  <a:schemeClr val="accent2"/>
                </a:solidFill>
                <a:latin typeface="TUM Neue Helvetica 55 Regular" pitchFamily="34" charset="0"/>
              </a:defRPr>
            </a:lvl6pPr>
            <a:lvl7pPr marL="914400" algn="l" rtl="0" eaLnBrk="1" fontAlgn="base" hangingPunct="1">
              <a:spcBef>
                <a:spcPct val="0"/>
              </a:spcBef>
              <a:spcAft>
                <a:spcPct val="0"/>
              </a:spcAft>
              <a:defRPr>
                <a:solidFill>
                  <a:schemeClr val="accent2"/>
                </a:solidFill>
                <a:latin typeface="TUM Neue Helvetica 55 Regular" pitchFamily="34" charset="0"/>
              </a:defRPr>
            </a:lvl7pPr>
            <a:lvl8pPr marL="1371600" algn="l" rtl="0" eaLnBrk="1" fontAlgn="base" hangingPunct="1">
              <a:spcBef>
                <a:spcPct val="0"/>
              </a:spcBef>
              <a:spcAft>
                <a:spcPct val="0"/>
              </a:spcAft>
              <a:defRPr>
                <a:solidFill>
                  <a:schemeClr val="accent2"/>
                </a:solidFill>
                <a:latin typeface="TUM Neue Helvetica 55 Regular" pitchFamily="34" charset="0"/>
              </a:defRPr>
            </a:lvl8pPr>
            <a:lvl9pPr marL="1828800" algn="l" rtl="0" eaLnBrk="1" fontAlgn="base" hangingPunct="1">
              <a:spcBef>
                <a:spcPct val="0"/>
              </a:spcBef>
              <a:spcAft>
                <a:spcPct val="0"/>
              </a:spcAft>
              <a:defRPr>
                <a:solidFill>
                  <a:schemeClr val="accent2"/>
                </a:solidFill>
                <a:latin typeface="TUM Neue Helvetica 55 Regular" pitchFamily="34" charset="0"/>
              </a:defRPr>
            </a:lvl9pPr>
          </a:lstStyle>
          <a:p>
            <a:r>
              <a:rPr kumimoji="1" lang="en-US" altLang="zh-CN" sz="2400" kern="0" dirty="0"/>
              <a:t>Method: Second Order DPA</a:t>
            </a:r>
            <a:endParaRPr kumimoji="1" lang="zh-CN" altLang="en-US" sz="2400" kern="0" dirty="0"/>
          </a:p>
        </p:txBody>
      </p:sp>
      <p:sp>
        <p:nvSpPr>
          <p:cNvPr id="13" name="标题 4"/>
          <p:cNvSpPr txBox="1">
            <a:spLocks/>
          </p:cNvSpPr>
          <p:nvPr/>
        </p:nvSpPr>
        <p:spPr>
          <a:xfrm>
            <a:off x="507999" y="1805990"/>
            <a:ext cx="8224982" cy="378691"/>
          </a:xfrm>
          <a:prstGeom prst="rect">
            <a:avLst/>
          </a:prstGeom>
        </p:spPr>
        <p:txBody>
          <a:bodyPr/>
          <a:lstStyle>
            <a:lvl1pPr algn="l" rtl="0" eaLnBrk="1" fontAlgn="base" hangingPunct="1">
              <a:spcBef>
                <a:spcPct val="0"/>
              </a:spcBef>
              <a:spcAft>
                <a:spcPct val="0"/>
              </a:spcAft>
              <a:defRPr>
                <a:solidFill>
                  <a:schemeClr val="accent2"/>
                </a:solidFill>
                <a:latin typeface="+mj-lt"/>
                <a:ea typeface="+mj-ea"/>
                <a:cs typeface="+mj-cs"/>
              </a:defRPr>
            </a:lvl1pPr>
            <a:lvl2pPr algn="l" rtl="0" eaLnBrk="1" fontAlgn="base" hangingPunct="1">
              <a:spcBef>
                <a:spcPct val="0"/>
              </a:spcBef>
              <a:spcAft>
                <a:spcPct val="0"/>
              </a:spcAft>
              <a:defRPr>
                <a:solidFill>
                  <a:schemeClr val="accent2"/>
                </a:solidFill>
                <a:latin typeface="TUM Neue Helvetica 55 Regular" pitchFamily="34" charset="0"/>
              </a:defRPr>
            </a:lvl2pPr>
            <a:lvl3pPr algn="l" rtl="0" eaLnBrk="1" fontAlgn="base" hangingPunct="1">
              <a:spcBef>
                <a:spcPct val="0"/>
              </a:spcBef>
              <a:spcAft>
                <a:spcPct val="0"/>
              </a:spcAft>
              <a:defRPr>
                <a:solidFill>
                  <a:schemeClr val="accent2"/>
                </a:solidFill>
                <a:latin typeface="TUM Neue Helvetica 55 Regular" pitchFamily="34" charset="0"/>
              </a:defRPr>
            </a:lvl3pPr>
            <a:lvl4pPr algn="l" rtl="0" eaLnBrk="1" fontAlgn="base" hangingPunct="1">
              <a:spcBef>
                <a:spcPct val="0"/>
              </a:spcBef>
              <a:spcAft>
                <a:spcPct val="0"/>
              </a:spcAft>
              <a:defRPr>
                <a:solidFill>
                  <a:schemeClr val="accent2"/>
                </a:solidFill>
                <a:latin typeface="TUM Neue Helvetica 55 Regular" pitchFamily="34" charset="0"/>
              </a:defRPr>
            </a:lvl4pPr>
            <a:lvl5pPr algn="l" rtl="0" eaLnBrk="1" fontAlgn="base" hangingPunct="1">
              <a:spcBef>
                <a:spcPct val="0"/>
              </a:spcBef>
              <a:spcAft>
                <a:spcPct val="0"/>
              </a:spcAft>
              <a:defRPr>
                <a:solidFill>
                  <a:schemeClr val="accent2"/>
                </a:solidFill>
                <a:latin typeface="TUM Neue Helvetica 55 Regular" pitchFamily="34" charset="0"/>
              </a:defRPr>
            </a:lvl5pPr>
            <a:lvl6pPr marL="457200" algn="l" rtl="0" eaLnBrk="1" fontAlgn="base" hangingPunct="1">
              <a:spcBef>
                <a:spcPct val="0"/>
              </a:spcBef>
              <a:spcAft>
                <a:spcPct val="0"/>
              </a:spcAft>
              <a:defRPr>
                <a:solidFill>
                  <a:schemeClr val="accent2"/>
                </a:solidFill>
                <a:latin typeface="TUM Neue Helvetica 55 Regular" pitchFamily="34" charset="0"/>
              </a:defRPr>
            </a:lvl6pPr>
            <a:lvl7pPr marL="914400" algn="l" rtl="0" eaLnBrk="1" fontAlgn="base" hangingPunct="1">
              <a:spcBef>
                <a:spcPct val="0"/>
              </a:spcBef>
              <a:spcAft>
                <a:spcPct val="0"/>
              </a:spcAft>
              <a:defRPr>
                <a:solidFill>
                  <a:schemeClr val="accent2"/>
                </a:solidFill>
                <a:latin typeface="TUM Neue Helvetica 55 Regular" pitchFamily="34" charset="0"/>
              </a:defRPr>
            </a:lvl7pPr>
            <a:lvl8pPr marL="1371600" algn="l" rtl="0" eaLnBrk="1" fontAlgn="base" hangingPunct="1">
              <a:spcBef>
                <a:spcPct val="0"/>
              </a:spcBef>
              <a:spcAft>
                <a:spcPct val="0"/>
              </a:spcAft>
              <a:defRPr>
                <a:solidFill>
                  <a:schemeClr val="accent2"/>
                </a:solidFill>
                <a:latin typeface="TUM Neue Helvetica 55 Regular" pitchFamily="34" charset="0"/>
              </a:defRPr>
            </a:lvl8pPr>
            <a:lvl9pPr marL="1828800" algn="l" rtl="0" eaLnBrk="1" fontAlgn="base" hangingPunct="1">
              <a:spcBef>
                <a:spcPct val="0"/>
              </a:spcBef>
              <a:spcAft>
                <a:spcPct val="0"/>
              </a:spcAft>
              <a:defRPr>
                <a:solidFill>
                  <a:schemeClr val="accent2"/>
                </a:solidFill>
                <a:latin typeface="TUM Neue Helvetica 55 Regular" pitchFamily="34" charset="0"/>
              </a:defRPr>
            </a:lvl9pPr>
          </a:lstStyle>
          <a:p>
            <a:r>
              <a:rPr lang="en-US" altLang="zh-CN" dirty="0">
                <a:solidFill>
                  <a:srgbClr val="00214A"/>
                </a:solidFill>
                <a:latin typeface="Verdana" panose="020B0604030504040204" pitchFamily="34" charset="0"/>
              </a:rPr>
              <a:t>Second Mask Implementation Strategy</a:t>
            </a:r>
            <a:endParaRPr lang="zh-CN" altLang="en-US" dirty="0">
              <a:solidFill>
                <a:srgbClr val="00214A"/>
              </a:solidFill>
              <a:latin typeface="Verdana" panose="020B0604030504040204" pitchFamily="34" charset="0"/>
            </a:endParaRPr>
          </a:p>
        </p:txBody>
      </p:sp>
      <mc:AlternateContent xmlns:mc="http://schemas.openxmlformats.org/markup-compatibility/2006" xmlns:a14="http://schemas.microsoft.com/office/drawing/2010/main">
        <mc:Choice Requires="a14">
          <p:sp>
            <p:nvSpPr>
              <p:cNvPr id="14" name="文本框 13"/>
              <p:cNvSpPr txBox="1"/>
              <p:nvPr/>
            </p:nvSpPr>
            <p:spPr>
              <a:xfrm>
                <a:off x="1776046" y="2359989"/>
                <a:ext cx="18639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𝑚</m:t>
                      </m:r>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𝑚</m:t>
                          </m:r>
                        </m:e>
                        <m:sup>
                          <m:r>
                            <a:rPr lang="en-US" altLang="zh-CN" i="1">
                              <a:latin typeface="Cambria Math" panose="02040503050406030204" pitchFamily="18" charset="0"/>
                            </a:rPr>
                            <m:t>′</m:t>
                          </m:r>
                        </m:sup>
                      </m:sSup>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776046" y="2359989"/>
                <a:ext cx="1863970" cy="276999"/>
              </a:xfrm>
              <a:prstGeom prst="rect">
                <a:avLst/>
              </a:prstGeom>
              <a:blipFill>
                <a:blip r:embed="rId2"/>
                <a:stretch>
                  <a:fillRect b="-6522"/>
                </a:stretch>
              </a:blipFill>
            </p:spPr>
            <p:txBody>
              <a:bodyPr/>
              <a:lstStyle/>
              <a:p>
                <a:r>
                  <a:rPr lang="zh-CN" altLang="en-US">
                    <a:noFill/>
                  </a:rPr>
                  <a:t> </a:t>
                </a:r>
              </a:p>
            </p:txBody>
          </p:sp>
        </mc:Fallback>
      </mc:AlternateContent>
      <p:graphicFrame>
        <p:nvGraphicFramePr>
          <p:cNvPr id="18" name="表格 17"/>
          <p:cNvGraphicFramePr>
            <a:graphicFrameLocks noGrp="1"/>
          </p:cNvGraphicFramePr>
          <p:nvPr>
            <p:extLst/>
          </p:nvPr>
        </p:nvGraphicFramePr>
        <p:xfrm>
          <a:off x="6219254" y="1209452"/>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extLst>
                  <a:ext uri="{0D108BD9-81ED-4DB2-BD59-A6C34878D82A}">
                    <a16:rowId xmlns:a16="http://schemas.microsoft.com/office/drawing/2014/main" val="10000"/>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1"/>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2"/>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3"/>
                  </a:ext>
                </a:extLst>
              </a:tr>
            </a:tbl>
          </a:graphicData>
        </a:graphic>
      </p:graphicFrame>
      <p:sp>
        <p:nvSpPr>
          <p:cNvPr id="19" name="下箭头 18"/>
          <p:cNvSpPr/>
          <p:nvPr/>
        </p:nvSpPr>
        <p:spPr bwMode="auto">
          <a:xfrm>
            <a:off x="7177035" y="2761591"/>
            <a:ext cx="538843" cy="57878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Neue" charset="0"/>
            </a:endParaRPr>
          </a:p>
        </p:txBody>
      </p:sp>
      <p:graphicFrame>
        <p:nvGraphicFramePr>
          <p:cNvPr id="20" name="表格 19"/>
          <p:cNvGraphicFramePr>
            <a:graphicFrameLocks noGrp="1"/>
          </p:cNvGraphicFramePr>
          <p:nvPr>
            <p:extLst/>
          </p:nvPr>
        </p:nvGraphicFramePr>
        <p:xfrm>
          <a:off x="6271381" y="3839729"/>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tc>
                  <a:txBody>
                    <a:bodyPr/>
                    <a:lstStyle/>
                    <a:p>
                      <a:r>
                        <a:rPr lang="en-US" altLang="zh-CN" b="0" dirty="0"/>
                        <a:t>m’</a:t>
                      </a:r>
                      <a:endParaRPr lang="zh-CN" altLang="en-US" b="0" dirty="0"/>
                    </a:p>
                  </a:txBody>
                  <a:tcPr/>
                </a:tc>
                <a:extLst>
                  <a:ext uri="{0D108BD9-81ED-4DB2-BD59-A6C34878D82A}">
                    <a16:rowId xmlns:a16="http://schemas.microsoft.com/office/drawing/2014/main" val="10000"/>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1"/>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2"/>
                  </a:ext>
                </a:extLst>
              </a:tr>
              <a:tr h="375788">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tc>
                  <a:txBody>
                    <a:bodyPr/>
                    <a:lstStyle/>
                    <a:p>
                      <a:r>
                        <a:rPr lang="en-US" altLang="zh-CN" dirty="0"/>
                        <a:t>m’</a:t>
                      </a:r>
                      <a:endParaRPr lang="zh-CN" altLang="en-US" dirty="0"/>
                    </a:p>
                  </a:txBody>
                  <a:tcPr/>
                </a:tc>
                <a:extLst>
                  <a:ext uri="{0D108BD9-81ED-4DB2-BD59-A6C34878D82A}">
                    <a16:rowId xmlns:a16="http://schemas.microsoft.com/office/drawing/2014/main" val="10003"/>
                  </a:ext>
                </a:extLst>
              </a:tr>
            </a:tbl>
          </a:graphicData>
        </a:graphic>
      </p:graphicFrame>
      <p:sp>
        <p:nvSpPr>
          <p:cNvPr id="21" name="文本框 20"/>
          <p:cNvSpPr txBox="1"/>
          <p:nvPr/>
        </p:nvSpPr>
        <p:spPr>
          <a:xfrm>
            <a:off x="5747619" y="3426324"/>
            <a:ext cx="2915479" cy="400110"/>
          </a:xfrm>
          <a:prstGeom prst="rect">
            <a:avLst/>
          </a:prstGeom>
          <a:noFill/>
        </p:spPr>
        <p:txBody>
          <a:bodyPr wrap="square" rtlCol="0">
            <a:spAutoFit/>
          </a:bodyPr>
          <a:lstStyle/>
          <a:p>
            <a:r>
              <a:rPr kumimoji="1" lang="en-US" altLang="zh-CN" sz="2000" dirty="0"/>
              <a:t>Inverse </a:t>
            </a:r>
            <a:r>
              <a:rPr kumimoji="1" lang="en-US" altLang="zh-CN" sz="2000" dirty="0" err="1"/>
              <a:t>SubBytes</a:t>
            </a:r>
            <a:endParaRPr kumimoji="1" lang="zh-CN" altLang="en-US" sz="2000" dirty="0"/>
          </a:p>
        </p:txBody>
      </p:sp>
    </p:spTree>
    <p:extLst>
      <p:ext uri="{BB962C8B-B14F-4D97-AF65-F5344CB8AC3E}">
        <p14:creationId xmlns:p14="http://schemas.microsoft.com/office/powerpoint/2010/main" val="238244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Lu Yongchen</a:t>
            </a:r>
          </a:p>
        </p:txBody>
      </p:sp>
      <p:sp>
        <p:nvSpPr>
          <p:cNvPr id="3" name="灯片编号占位符 2"/>
          <p:cNvSpPr>
            <a:spLocks noGrp="1"/>
          </p:cNvSpPr>
          <p:nvPr>
            <p:ph type="sldNum" sz="quarter" idx="4"/>
          </p:nvPr>
        </p:nvSpPr>
        <p:spPr>
          <a:xfrm>
            <a:off x="9104801" y="6661364"/>
            <a:ext cx="338137" cy="187325"/>
          </a:xfrm>
        </p:spPr>
        <p:txBody>
          <a:bodyPr/>
          <a:lstStyle/>
          <a:p>
            <a:fld id="{1816C99B-6DE8-495C-8A47-6C6207B66D29}" type="slidenum">
              <a:rPr lang="de-DE" smtClean="0"/>
              <a:pPr/>
              <a:t>23</a:t>
            </a:fld>
            <a:endParaRPr lang="de-DE" dirty="0"/>
          </a:p>
        </p:txBody>
      </p:sp>
      <p:sp>
        <p:nvSpPr>
          <p:cNvPr id="8" name="标题 4"/>
          <p:cNvSpPr>
            <a:spLocks noGrp="1"/>
          </p:cNvSpPr>
          <p:nvPr>
            <p:ph type="title"/>
          </p:nvPr>
        </p:nvSpPr>
        <p:spPr>
          <a:xfrm>
            <a:off x="507999" y="757382"/>
            <a:ext cx="8224982" cy="378691"/>
          </a:xfrm>
        </p:spPr>
        <p:txBody>
          <a:bodyPr/>
          <a:lstStyle/>
          <a:p>
            <a:r>
              <a:rPr kumimoji="1" lang="en-US" altLang="zh-CN" sz="2400" dirty="0"/>
              <a:t>Attack on Masking</a:t>
            </a:r>
            <a:endParaRPr kumimoji="1" lang="zh-CN" altLang="en-US" sz="2400" dirty="0"/>
          </a:p>
        </p:txBody>
      </p:sp>
      <p:pic>
        <p:nvPicPr>
          <p:cNvPr id="4" name="图片 3"/>
          <p:cNvPicPr>
            <a:picLocks noChangeAspect="1"/>
          </p:cNvPicPr>
          <p:nvPr/>
        </p:nvPicPr>
        <p:blipFill>
          <a:blip r:embed="rId2"/>
          <a:stretch>
            <a:fillRect/>
          </a:stretch>
        </p:blipFill>
        <p:spPr>
          <a:xfrm>
            <a:off x="349738" y="2383725"/>
            <a:ext cx="8224982" cy="385532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3957222" y="1297828"/>
                <a:ext cx="764247" cy="1384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oMath>
                  </m:oMathPara>
                </a14:m>
                <a:endParaRPr lang="en-US" altLang="zh-CN"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oMath>
                  </m:oMathPara>
                </a14:m>
                <a:endParaRPr lang="en-US" altLang="zh-CN" dirty="0">
                  <a:ea typeface="Cambria Math" panose="02040503050406030204" pitchFamily="18" charset="0"/>
                </a:endParaRPr>
              </a:p>
              <a:p>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3957222" y="1297828"/>
                <a:ext cx="764247" cy="1384995"/>
              </a:xfrm>
              <a:prstGeom prst="rect">
                <a:avLst/>
              </a:prstGeom>
              <a:blipFill>
                <a:blip r:embed="rId3"/>
                <a:stretch>
                  <a:fillRect l="-3175" r="-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3307481486"/>
                  </p:ext>
                </p:extLst>
              </p:nvPr>
            </p:nvGraphicFramePr>
            <p:xfrm>
              <a:off x="793637" y="1297828"/>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b="0" dirty="0"/>
                        </a:p>
                      </a:txBody>
                      <a:tcPr/>
                    </a:tc>
                    <a:extLst>
                      <a:ext uri="{0D108BD9-81ED-4DB2-BD59-A6C34878D82A}">
                        <a16:rowId xmlns:a16="http://schemas.microsoft.com/office/drawing/2014/main" val="10000"/>
                      </a:ext>
                    </a:extLst>
                  </a:tr>
                  <a:tr h="375788">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a:txBody>
                      <a:tcPr/>
                    </a:tc>
                    <a:extLst>
                      <a:ext uri="{0D108BD9-81ED-4DB2-BD59-A6C34878D82A}">
                        <a16:rowId xmlns:a16="http://schemas.microsoft.com/office/drawing/2014/main" val="10001"/>
                      </a:ext>
                    </a:extLst>
                  </a:tr>
                  <a:tr h="375788">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oMath>
                            </m:oMathPara>
                          </a14:m>
                          <a:endParaRPr lang="zh-CN" altLang="en-US" dirty="0"/>
                        </a:p>
                      </a:txBody>
                      <a:tcPr/>
                    </a:tc>
                    <a:extLst>
                      <a:ext uri="{0D108BD9-81ED-4DB2-BD59-A6C34878D82A}">
                        <a16:rowId xmlns:a16="http://schemas.microsoft.com/office/drawing/2014/main" val="10002"/>
                      </a:ext>
                    </a:extLst>
                  </a:tr>
                  <a:tr h="375788">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𝑚</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sup>
                                </m:sSubSup>
                              </m:oMath>
                            </m:oMathPara>
                          </a14:m>
                          <a:endParaRPr lang="zh-CN" alt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3307481486"/>
                  </p:ext>
                </p:extLst>
              </p:nvPr>
            </p:nvGraphicFramePr>
            <p:xfrm>
              <a:off x="793637" y="1297828"/>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4"/>
                          <a:stretch>
                            <a:fillRect l="-990" t="-1613" r="-300000" b="-303226"/>
                          </a:stretch>
                        </a:blipFill>
                      </a:tcPr>
                    </a:tc>
                    <a:tc>
                      <a:txBody>
                        <a:bodyPr/>
                        <a:lstStyle/>
                        <a:p>
                          <a:endParaRPr lang="zh-CN"/>
                        </a:p>
                      </a:txBody>
                      <a:tcPr>
                        <a:blipFill>
                          <a:blip r:embed="rId4"/>
                          <a:stretch>
                            <a:fillRect l="-102000" t="-1613" r="-203000" b="-303226"/>
                          </a:stretch>
                        </a:blipFill>
                      </a:tcPr>
                    </a:tc>
                    <a:tc>
                      <a:txBody>
                        <a:bodyPr/>
                        <a:lstStyle/>
                        <a:p>
                          <a:endParaRPr lang="zh-CN"/>
                        </a:p>
                      </a:txBody>
                      <a:tcPr>
                        <a:blipFill>
                          <a:blip r:embed="rId4"/>
                          <a:stretch>
                            <a:fillRect l="-200000" t="-1613" r="-100990" b="-303226"/>
                          </a:stretch>
                        </a:blipFill>
                      </a:tcPr>
                    </a:tc>
                    <a:tc>
                      <a:txBody>
                        <a:bodyPr/>
                        <a:lstStyle/>
                        <a:p>
                          <a:endParaRPr lang="zh-CN"/>
                        </a:p>
                      </a:txBody>
                      <a:tcPr>
                        <a:blipFill>
                          <a:blip r:embed="rId4"/>
                          <a:stretch>
                            <a:fillRect l="-303000" t="-1613" r="-2000" b="-303226"/>
                          </a:stretch>
                        </a:blipFill>
                      </a:tcPr>
                    </a:tc>
                    <a:extLst>
                      <a:ext uri="{0D108BD9-81ED-4DB2-BD59-A6C34878D82A}">
                        <a16:rowId xmlns:a16="http://schemas.microsoft.com/office/drawing/2014/main" val="10000"/>
                      </a:ext>
                    </a:extLst>
                  </a:tr>
                  <a:tr h="375788">
                    <a:tc>
                      <a:txBody>
                        <a:bodyPr/>
                        <a:lstStyle/>
                        <a:p>
                          <a:endParaRPr lang="zh-CN"/>
                        </a:p>
                      </a:txBody>
                      <a:tcPr>
                        <a:blipFill>
                          <a:blip r:embed="rId4"/>
                          <a:stretch>
                            <a:fillRect l="-990" t="-101613" r="-300000" b="-203226"/>
                          </a:stretch>
                        </a:blipFill>
                      </a:tcPr>
                    </a:tc>
                    <a:tc>
                      <a:txBody>
                        <a:bodyPr/>
                        <a:lstStyle/>
                        <a:p>
                          <a:endParaRPr lang="zh-CN"/>
                        </a:p>
                      </a:txBody>
                      <a:tcPr>
                        <a:blipFill>
                          <a:blip r:embed="rId4"/>
                          <a:stretch>
                            <a:fillRect l="-102000" t="-101613" r="-203000" b="-203226"/>
                          </a:stretch>
                        </a:blipFill>
                      </a:tcPr>
                    </a:tc>
                    <a:tc>
                      <a:txBody>
                        <a:bodyPr/>
                        <a:lstStyle/>
                        <a:p>
                          <a:endParaRPr lang="zh-CN"/>
                        </a:p>
                      </a:txBody>
                      <a:tcPr>
                        <a:blipFill>
                          <a:blip r:embed="rId4"/>
                          <a:stretch>
                            <a:fillRect l="-200000" t="-101613" r="-100990" b="-203226"/>
                          </a:stretch>
                        </a:blipFill>
                      </a:tcPr>
                    </a:tc>
                    <a:tc>
                      <a:txBody>
                        <a:bodyPr/>
                        <a:lstStyle/>
                        <a:p>
                          <a:endParaRPr lang="zh-CN"/>
                        </a:p>
                      </a:txBody>
                      <a:tcPr>
                        <a:blipFill>
                          <a:blip r:embed="rId4"/>
                          <a:stretch>
                            <a:fillRect l="-303000" t="-101613" r="-2000" b="-203226"/>
                          </a:stretch>
                        </a:blipFill>
                      </a:tcPr>
                    </a:tc>
                    <a:extLst>
                      <a:ext uri="{0D108BD9-81ED-4DB2-BD59-A6C34878D82A}">
                        <a16:rowId xmlns:a16="http://schemas.microsoft.com/office/drawing/2014/main" val="10001"/>
                      </a:ext>
                    </a:extLst>
                  </a:tr>
                  <a:tr h="375788">
                    <a:tc>
                      <a:txBody>
                        <a:bodyPr/>
                        <a:lstStyle/>
                        <a:p>
                          <a:endParaRPr lang="zh-CN"/>
                        </a:p>
                      </a:txBody>
                      <a:tcPr>
                        <a:blipFill>
                          <a:blip r:embed="rId4"/>
                          <a:stretch>
                            <a:fillRect l="-990" t="-201613" r="-300000" b="-103226"/>
                          </a:stretch>
                        </a:blipFill>
                      </a:tcPr>
                    </a:tc>
                    <a:tc>
                      <a:txBody>
                        <a:bodyPr/>
                        <a:lstStyle/>
                        <a:p>
                          <a:endParaRPr lang="zh-CN"/>
                        </a:p>
                      </a:txBody>
                      <a:tcPr>
                        <a:blipFill>
                          <a:blip r:embed="rId4"/>
                          <a:stretch>
                            <a:fillRect l="-102000" t="-201613" r="-203000" b="-103226"/>
                          </a:stretch>
                        </a:blipFill>
                      </a:tcPr>
                    </a:tc>
                    <a:tc>
                      <a:txBody>
                        <a:bodyPr/>
                        <a:lstStyle/>
                        <a:p>
                          <a:endParaRPr lang="zh-CN"/>
                        </a:p>
                      </a:txBody>
                      <a:tcPr>
                        <a:blipFill>
                          <a:blip r:embed="rId4"/>
                          <a:stretch>
                            <a:fillRect l="-200000" t="-201613" r="-100990" b="-103226"/>
                          </a:stretch>
                        </a:blipFill>
                      </a:tcPr>
                    </a:tc>
                    <a:tc>
                      <a:txBody>
                        <a:bodyPr/>
                        <a:lstStyle/>
                        <a:p>
                          <a:endParaRPr lang="zh-CN"/>
                        </a:p>
                      </a:txBody>
                      <a:tcPr>
                        <a:blipFill>
                          <a:blip r:embed="rId4"/>
                          <a:stretch>
                            <a:fillRect l="-303000" t="-201613" r="-2000" b="-103226"/>
                          </a:stretch>
                        </a:blipFill>
                      </a:tcPr>
                    </a:tc>
                    <a:extLst>
                      <a:ext uri="{0D108BD9-81ED-4DB2-BD59-A6C34878D82A}">
                        <a16:rowId xmlns:a16="http://schemas.microsoft.com/office/drawing/2014/main" val="10002"/>
                      </a:ext>
                    </a:extLst>
                  </a:tr>
                  <a:tr h="375788">
                    <a:tc>
                      <a:txBody>
                        <a:bodyPr/>
                        <a:lstStyle/>
                        <a:p>
                          <a:endParaRPr lang="zh-CN"/>
                        </a:p>
                      </a:txBody>
                      <a:tcPr>
                        <a:blipFill>
                          <a:blip r:embed="rId4"/>
                          <a:stretch>
                            <a:fillRect l="-990" t="-301613" r="-300000" b="-3226"/>
                          </a:stretch>
                        </a:blipFill>
                      </a:tcPr>
                    </a:tc>
                    <a:tc>
                      <a:txBody>
                        <a:bodyPr/>
                        <a:lstStyle/>
                        <a:p>
                          <a:endParaRPr lang="zh-CN"/>
                        </a:p>
                      </a:txBody>
                      <a:tcPr>
                        <a:blipFill>
                          <a:blip r:embed="rId4"/>
                          <a:stretch>
                            <a:fillRect l="-102000" t="-301613" r="-203000" b="-3226"/>
                          </a:stretch>
                        </a:blipFill>
                      </a:tcPr>
                    </a:tc>
                    <a:tc>
                      <a:txBody>
                        <a:bodyPr/>
                        <a:lstStyle/>
                        <a:p>
                          <a:endParaRPr lang="zh-CN"/>
                        </a:p>
                      </a:txBody>
                      <a:tcPr>
                        <a:blipFill>
                          <a:blip r:embed="rId4"/>
                          <a:stretch>
                            <a:fillRect l="-200000" t="-301613" r="-100990" b="-3226"/>
                          </a:stretch>
                        </a:blipFill>
                      </a:tcPr>
                    </a:tc>
                    <a:tc>
                      <a:txBody>
                        <a:bodyPr/>
                        <a:lstStyle/>
                        <a:p>
                          <a:endParaRPr lang="zh-CN"/>
                        </a:p>
                      </a:txBody>
                      <a:tcPr>
                        <a:blipFill>
                          <a:blip r:embed="rId4"/>
                          <a:stretch>
                            <a:fillRect l="-303000" t="-301613" r="-2000" b="-3226"/>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672286050"/>
                  </p:ext>
                </p:extLst>
              </p:nvPr>
            </p:nvGraphicFramePr>
            <p:xfrm>
              <a:off x="5166344" y="1238749"/>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b="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b="0" dirty="0"/>
                        </a:p>
                      </a:txBody>
                      <a:tcPr/>
                    </a:tc>
                    <a:extLst>
                      <a:ext uri="{0D108BD9-81ED-4DB2-BD59-A6C34878D82A}">
                        <a16:rowId xmlns:a16="http://schemas.microsoft.com/office/drawing/2014/main" val="10000"/>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extLst>
                      <a:ext uri="{0D108BD9-81ED-4DB2-BD59-A6C34878D82A}">
                        <a16:rowId xmlns:a16="http://schemas.microsoft.com/office/drawing/2014/main" val="10001"/>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extLst>
                      <a:ext uri="{0D108BD9-81ED-4DB2-BD59-A6C34878D82A}">
                        <a16:rowId xmlns:a16="http://schemas.microsoft.com/office/drawing/2014/main" val="10002"/>
                      </a:ext>
                    </a:extLst>
                  </a:tr>
                  <a:tr h="375788">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𝑚</m:t>
                                </m:r>
                              </m:oMath>
                            </m:oMathPara>
                          </a14:m>
                          <a:endParaRPr lang="zh-CN" alt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672286050"/>
                  </p:ext>
                </p:extLst>
              </p:nvPr>
            </p:nvGraphicFramePr>
            <p:xfrm>
              <a:off x="5166344" y="1238749"/>
              <a:ext cx="2443844" cy="1503152"/>
            </p:xfrm>
            <a:graphic>
              <a:graphicData uri="http://schemas.openxmlformats.org/drawingml/2006/table">
                <a:tbl>
                  <a:tblPr firstRow="1" bandRow="1">
                    <a:tableStyleId>{69CF1AB2-1976-4502-BF36-3FF5EA218861}</a:tableStyleId>
                  </a:tblPr>
                  <a:tblGrid>
                    <a:gridCol w="610961">
                      <a:extLst>
                        <a:ext uri="{9D8B030D-6E8A-4147-A177-3AD203B41FA5}">
                          <a16:colId xmlns:a16="http://schemas.microsoft.com/office/drawing/2014/main" val="20000"/>
                        </a:ext>
                      </a:extLst>
                    </a:gridCol>
                    <a:gridCol w="610961">
                      <a:extLst>
                        <a:ext uri="{9D8B030D-6E8A-4147-A177-3AD203B41FA5}">
                          <a16:colId xmlns:a16="http://schemas.microsoft.com/office/drawing/2014/main" val="20001"/>
                        </a:ext>
                      </a:extLst>
                    </a:gridCol>
                    <a:gridCol w="610961">
                      <a:extLst>
                        <a:ext uri="{9D8B030D-6E8A-4147-A177-3AD203B41FA5}">
                          <a16:colId xmlns:a16="http://schemas.microsoft.com/office/drawing/2014/main" val="20002"/>
                        </a:ext>
                      </a:extLst>
                    </a:gridCol>
                    <a:gridCol w="610961">
                      <a:extLst>
                        <a:ext uri="{9D8B030D-6E8A-4147-A177-3AD203B41FA5}">
                          <a16:colId xmlns:a16="http://schemas.microsoft.com/office/drawing/2014/main" val="20003"/>
                        </a:ext>
                      </a:extLst>
                    </a:gridCol>
                  </a:tblGrid>
                  <a:tr h="375788">
                    <a:tc>
                      <a:txBody>
                        <a:bodyPr/>
                        <a:lstStyle/>
                        <a:p>
                          <a:endParaRPr lang="zh-CN"/>
                        </a:p>
                      </a:txBody>
                      <a:tcPr>
                        <a:blipFill>
                          <a:blip r:embed="rId5"/>
                          <a:stretch>
                            <a:fillRect l="-990" t="-1613" r="-300000" b="-301613"/>
                          </a:stretch>
                        </a:blipFill>
                      </a:tcPr>
                    </a:tc>
                    <a:tc>
                      <a:txBody>
                        <a:bodyPr/>
                        <a:lstStyle/>
                        <a:p>
                          <a:endParaRPr lang="zh-CN"/>
                        </a:p>
                      </a:txBody>
                      <a:tcPr>
                        <a:blipFill>
                          <a:blip r:embed="rId5"/>
                          <a:stretch>
                            <a:fillRect l="-102000" t="-1613" r="-203000" b="-301613"/>
                          </a:stretch>
                        </a:blipFill>
                      </a:tcPr>
                    </a:tc>
                    <a:tc>
                      <a:txBody>
                        <a:bodyPr/>
                        <a:lstStyle/>
                        <a:p>
                          <a:endParaRPr lang="zh-CN"/>
                        </a:p>
                      </a:txBody>
                      <a:tcPr>
                        <a:blipFill>
                          <a:blip r:embed="rId5"/>
                          <a:stretch>
                            <a:fillRect l="-200000" t="-1613" r="-100990" b="-301613"/>
                          </a:stretch>
                        </a:blipFill>
                      </a:tcPr>
                    </a:tc>
                    <a:tc>
                      <a:txBody>
                        <a:bodyPr/>
                        <a:lstStyle/>
                        <a:p>
                          <a:endParaRPr lang="zh-CN"/>
                        </a:p>
                      </a:txBody>
                      <a:tcPr>
                        <a:blipFill>
                          <a:blip r:embed="rId5"/>
                          <a:stretch>
                            <a:fillRect l="-303000" t="-1613" r="-2000" b="-301613"/>
                          </a:stretch>
                        </a:blipFill>
                      </a:tcPr>
                    </a:tc>
                    <a:extLst>
                      <a:ext uri="{0D108BD9-81ED-4DB2-BD59-A6C34878D82A}">
                        <a16:rowId xmlns:a16="http://schemas.microsoft.com/office/drawing/2014/main" val="10000"/>
                      </a:ext>
                    </a:extLst>
                  </a:tr>
                  <a:tr h="375788">
                    <a:tc>
                      <a:txBody>
                        <a:bodyPr/>
                        <a:lstStyle/>
                        <a:p>
                          <a:endParaRPr lang="zh-CN"/>
                        </a:p>
                      </a:txBody>
                      <a:tcPr>
                        <a:blipFill>
                          <a:blip r:embed="rId5"/>
                          <a:stretch>
                            <a:fillRect l="-990" t="-101613" r="-300000" b="-201613"/>
                          </a:stretch>
                        </a:blipFill>
                      </a:tcPr>
                    </a:tc>
                    <a:tc>
                      <a:txBody>
                        <a:bodyPr/>
                        <a:lstStyle/>
                        <a:p>
                          <a:endParaRPr lang="zh-CN"/>
                        </a:p>
                      </a:txBody>
                      <a:tcPr>
                        <a:blipFill>
                          <a:blip r:embed="rId5"/>
                          <a:stretch>
                            <a:fillRect l="-102000" t="-101613" r="-203000" b="-201613"/>
                          </a:stretch>
                        </a:blipFill>
                      </a:tcPr>
                    </a:tc>
                    <a:tc>
                      <a:txBody>
                        <a:bodyPr/>
                        <a:lstStyle/>
                        <a:p>
                          <a:endParaRPr lang="zh-CN"/>
                        </a:p>
                      </a:txBody>
                      <a:tcPr>
                        <a:blipFill>
                          <a:blip r:embed="rId5"/>
                          <a:stretch>
                            <a:fillRect l="-200000" t="-101613" r="-100990" b="-201613"/>
                          </a:stretch>
                        </a:blipFill>
                      </a:tcPr>
                    </a:tc>
                    <a:tc>
                      <a:txBody>
                        <a:bodyPr/>
                        <a:lstStyle/>
                        <a:p>
                          <a:endParaRPr lang="zh-CN"/>
                        </a:p>
                      </a:txBody>
                      <a:tcPr>
                        <a:blipFill>
                          <a:blip r:embed="rId5"/>
                          <a:stretch>
                            <a:fillRect l="-303000" t="-101613" r="-2000" b="-201613"/>
                          </a:stretch>
                        </a:blipFill>
                      </a:tcPr>
                    </a:tc>
                    <a:extLst>
                      <a:ext uri="{0D108BD9-81ED-4DB2-BD59-A6C34878D82A}">
                        <a16:rowId xmlns:a16="http://schemas.microsoft.com/office/drawing/2014/main" val="10001"/>
                      </a:ext>
                    </a:extLst>
                  </a:tr>
                  <a:tr h="375788">
                    <a:tc>
                      <a:txBody>
                        <a:bodyPr/>
                        <a:lstStyle/>
                        <a:p>
                          <a:endParaRPr lang="zh-CN"/>
                        </a:p>
                      </a:txBody>
                      <a:tcPr>
                        <a:blipFill>
                          <a:blip r:embed="rId5"/>
                          <a:stretch>
                            <a:fillRect l="-990" t="-204918" r="-300000" b="-104918"/>
                          </a:stretch>
                        </a:blipFill>
                      </a:tcPr>
                    </a:tc>
                    <a:tc>
                      <a:txBody>
                        <a:bodyPr/>
                        <a:lstStyle/>
                        <a:p>
                          <a:endParaRPr lang="zh-CN"/>
                        </a:p>
                      </a:txBody>
                      <a:tcPr>
                        <a:blipFill>
                          <a:blip r:embed="rId5"/>
                          <a:stretch>
                            <a:fillRect l="-102000" t="-204918" r="-203000" b="-104918"/>
                          </a:stretch>
                        </a:blipFill>
                      </a:tcPr>
                    </a:tc>
                    <a:tc>
                      <a:txBody>
                        <a:bodyPr/>
                        <a:lstStyle/>
                        <a:p>
                          <a:endParaRPr lang="zh-CN"/>
                        </a:p>
                      </a:txBody>
                      <a:tcPr>
                        <a:blipFill>
                          <a:blip r:embed="rId5"/>
                          <a:stretch>
                            <a:fillRect l="-200000" t="-204918" r="-100990" b="-104918"/>
                          </a:stretch>
                        </a:blipFill>
                      </a:tcPr>
                    </a:tc>
                    <a:tc>
                      <a:txBody>
                        <a:bodyPr/>
                        <a:lstStyle/>
                        <a:p>
                          <a:endParaRPr lang="zh-CN"/>
                        </a:p>
                      </a:txBody>
                      <a:tcPr>
                        <a:blipFill>
                          <a:blip r:embed="rId5"/>
                          <a:stretch>
                            <a:fillRect l="-303000" t="-204918" r="-2000" b="-104918"/>
                          </a:stretch>
                        </a:blipFill>
                      </a:tcPr>
                    </a:tc>
                    <a:extLst>
                      <a:ext uri="{0D108BD9-81ED-4DB2-BD59-A6C34878D82A}">
                        <a16:rowId xmlns:a16="http://schemas.microsoft.com/office/drawing/2014/main" val="10002"/>
                      </a:ext>
                    </a:extLst>
                  </a:tr>
                  <a:tr h="375788">
                    <a:tc>
                      <a:txBody>
                        <a:bodyPr/>
                        <a:lstStyle/>
                        <a:p>
                          <a:endParaRPr lang="zh-CN"/>
                        </a:p>
                      </a:txBody>
                      <a:tcPr>
                        <a:blipFill>
                          <a:blip r:embed="rId5"/>
                          <a:stretch>
                            <a:fillRect l="-990" t="-300000" r="-300000" b="-3226"/>
                          </a:stretch>
                        </a:blipFill>
                      </a:tcPr>
                    </a:tc>
                    <a:tc>
                      <a:txBody>
                        <a:bodyPr/>
                        <a:lstStyle/>
                        <a:p>
                          <a:endParaRPr lang="zh-CN"/>
                        </a:p>
                      </a:txBody>
                      <a:tcPr>
                        <a:blipFill>
                          <a:blip r:embed="rId5"/>
                          <a:stretch>
                            <a:fillRect l="-102000" t="-300000" r="-203000" b="-3226"/>
                          </a:stretch>
                        </a:blipFill>
                      </a:tcPr>
                    </a:tc>
                    <a:tc>
                      <a:txBody>
                        <a:bodyPr/>
                        <a:lstStyle/>
                        <a:p>
                          <a:endParaRPr lang="zh-CN"/>
                        </a:p>
                      </a:txBody>
                      <a:tcPr>
                        <a:blipFill>
                          <a:blip r:embed="rId5"/>
                          <a:stretch>
                            <a:fillRect l="-200000" t="-300000" r="-100990" b="-3226"/>
                          </a:stretch>
                        </a:blipFill>
                      </a:tcPr>
                    </a:tc>
                    <a:tc>
                      <a:txBody>
                        <a:bodyPr/>
                        <a:lstStyle/>
                        <a:p>
                          <a:endParaRPr lang="zh-CN"/>
                        </a:p>
                      </a:txBody>
                      <a:tcPr>
                        <a:blipFill>
                          <a:blip r:embed="rId5"/>
                          <a:stretch>
                            <a:fillRect l="-303000" t="-300000" r="-2000" b="-3226"/>
                          </a:stretch>
                        </a:blipFill>
                      </a:tcPr>
                    </a:tc>
                    <a:extLst>
                      <a:ext uri="{0D108BD9-81ED-4DB2-BD59-A6C34878D82A}">
                        <a16:rowId xmlns:a16="http://schemas.microsoft.com/office/drawing/2014/main" val="10003"/>
                      </a:ext>
                    </a:extLst>
                  </a:tr>
                </a:tbl>
              </a:graphicData>
            </a:graphic>
          </p:graphicFrame>
        </mc:Fallback>
      </mc:AlternateContent>
      <p:cxnSp>
        <p:nvCxnSpPr>
          <p:cNvPr id="7" name="直接连接符 6"/>
          <p:cNvCxnSpPr>
            <a:endCxn id="4" idx="2"/>
          </p:cNvCxnSpPr>
          <p:nvPr/>
        </p:nvCxnSpPr>
        <p:spPr bwMode="auto">
          <a:xfrm>
            <a:off x="4462229" y="2741901"/>
            <a:ext cx="0" cy="3497144"/>
          </a:xfrm>
          <a:prstGeom prst="line">
            <a:avLst/>
          </a:prstGeom>
          <a:solidFill>
            <a:schemeClr val="accent1"/>
          </a:solidFill>
          <a:ln w="38100" cap="flat" cmpd="sng" algn="ctr">
            <a:solidFill>
              <a:srgbClr val="FF0000"/>
            </a:solidFill>
            <a:prstDash val="sysDash"/>
            <a:round/>
            <a:headEnd type="none" w="med" len="med"/>
            <a:tailEnd type="none" w="med" len="med"/>
          </a:ln>
          <a:effectLst/>
        </p:spPr>
      </p:cxnSp>
      <mc:AlternateContent xmlns:mc="http://schemas.openxmlformats.org/markup-compatibility/2006" xmlns:a14="http://schemas.microsoft.com/office/drawing/2010/main">
        <mc:Choice Requires="a14">
          <p:sp>
            <p:nvSpPr>
              <p:cNvPr id="9" name="矩形 8"/>
              <p:cNvSpPr/>
              <p:nvPr/>
            </p:nvSpPr>
            <p:spPr>
              <a:xfrm>
                <a:off x="3865351" y="5237168"/>
                <a:ext cx="755139"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Cambria Math" panose="02040503050406030204" pitchFamily="18" charset="0"/>
                        </a:rPr>
                        <m:t>𝑚</m:t>
                      </m:r>
                    </m:oMath>
                  </m:oMathPara>
                </a14:m>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3865351" y="5237168"/>
                <a:ext cx="755139" cy="523220"/>
              </a:xfrm>
              <a:prstGeom prst="rect">
                <a:avLst/>
              </a:prstGeom>
              <a:blipFill>
                <a:blip r:embed="rId6"/>
                <a:stretch>
                  <a:fillRect/>
                </a:stretch>
              </a:blipFill>
            </p:spPr>
            <p:txBody>
              <a:bodyPr/>
              <a:lstStyle/>
              <a:p>
                <a:r>
                  <a:rPr lang="zh-CN" altLang="en-US">
                    <a:noFill/>
                  </a:rPr>
                  <a:t> </a:t>
                </a:r>
              </a:p>
            </p:txBody>
          </p:sp>
        </mc:Fallback>
      </mc:AlternateContent>
      <p:cxnSp>
        <p:nvCxnSpPr>
          <p:cNvPr id="16" name="直接连接符 15"/>
          <p:cNvCxnSpPr/>
          <p:nvPr/>
        </p:nvCxnSpPr>
        <p:spPr bwMode="auto">
          <a:xfrm>
            <a:off x="5792798" y="2741901"/>
            <a:ext cx="0" cy="3497144"/>
          </a:xfrm>
          <a:prstGeom prst="line">
            <a:avLst/>
          </a:prstGeom>
          <a:solidFill>
            <a:schemeClr val="accent1"/>
          </a:solidFill>
          <a:ln w="38100" cap="flat" cmpd="sng" algn="ctr">
            <a:solidFill>
              <a:srgbClr val="FF0000"/>
            </a:solidFill>
            <a:prstDash val="sysDash"/>
            <a:round/>
            <a:headEnd type="none" w="med" len="med"/>
            <a:tailEnd type="none" w="med" len="med"/>
          </a:ln>
          <a:effectLst/>
        </p:spPr>
      </p:cxnSp>
      <mc:AlternateContent xmlns:mc="http://schemas.openxmlformats.org/markup-compatibility/2006" xmlns:a14="http://schemas.microsoft.com/office/drawing/2010/main">
        <mc:Choice Requires="a14">
          <p:sp>
            <p:nvSpPr>
              <p:cNvPr id="10" name="矩形 9"/>
              <p:cNvSpPr/>
              <p:nvPr/>
            </p:nvSpPr>
            <p:spPr>
              <a:xfrm>
                <a:off x="5085722" y="5335592"/>
                <a:ext cx="2171748"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𝑆𝐵𝑜𝑥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oMath>
                  </m:oMathPara>
                </a14:m>
                <a:endParaRPr lang="en-US" altLang="zh-CN" sz="2000" dirty="0">
                  <a:ea typeface="Cambria Math" panose="020405030504060302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5085722" y="5335592"/>
                <a:ext cx="2171748" cy="424796"/>
              </a:xfrm>
              <a:prstGeom prst="rect">
                <a:avLst/>
              </a:prstGeom>
              <a:blipFill>
                <a:blip r:embed="rId7"/>
                <a:stretch>
                  <a:fillRect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3033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Lu Yongchen</a:t>
            </a:r>
          </a:p>
        </p:txBody>
      </p:sp>
      <p:sp>
        <p:nvSpPr>
          <p:cNvPr id="3" name="灯片编号占位符 2"/>
          <p:cNvSpPr>
            <a:spLocks noGrp="1"/>
          </p:cNvSpPr>
          <p:nvPr>
            <p:ph type="sldNum" sz="quarter" idx="4"/>
          </p:nvPr>
        </p:nvSpPr>
        <p:spPr>
          <a:xfrm>
            <a:off x="9104801" y="6661364"/>
            <a:ext cx="338137" cy="187325"/>
          </a:xfrm>
        </p:spPr>
        <p:txBody>
          <a:bodyPr/>
          <a:lstStyle/>
          <a:p>
            <a:fld id="{1816C99B-6DE8-495C-8A47-6C6207B66D29}" type="slidenum">
              <a:rPr lang="de-DE" smtClean="0"/>
              <a:pPr/>
              <a:t>24</a:t>
            </a:fld>
            <a:endParaRPr lang="de-DE" dirty="0"/>
          </a:p>
        </p:txBody>
      </p:sp>
      <p:sp>
        <p:nvSpPr>
          <p:cNvPr id="8" name="标题 4"/>
          <p:cNvSpPr>
            <a:spLocks noGrp="1"/>
          </p:cNvSpPr>
          <p:nvPr>
            <p:ph type="title"/>
          </p:nvPr>
        </p:nvSpPr>
        <p:spPr>
          <a:xfrm>
            <a:off x="507999" y="757382"/>
            <a:ext cx="8224982" cy="378691"/>
          </a:xfrm>
        </p:spPr>
        <p:txBody>
          <a:bodyPr/>
          <a:lstStyle/>
          <a:p>
            <a:r>
              <a:rPr kumimoji="1" lang="en-US" altLang="zh-CN" sz="2400" dirty="0"/>
              <a:t>Attack on Masking</a:t>
            </a:r>
            <a:endParaRPr kumimoji="1" lang="zh-CN" altLang="en-US" sz="2400" dirty="0"/>
          </a:p>
        </p:txBody>
      </p:sp>
      <p:pic>
        <p:nvPicPr>
          <p:cNvPr id="4" name="图片 3"/>
          <p:cNvPicPr>
            <a:picLocks noChangeAspect="1"/>
          </p:cNvPicPr>
          <p:nvPr/>
        </p:nvPicPr>
        <p:blipFill>
          <a:blip r:embed="rId2"/>
          <a:stretch>
            <a:fillRect/>
          </a:stretch>
        </p:blipFill>
        <p:spPr>
          <a:xfrm>
            <a:off x="349738" y="2383725"/>
            <a:ext cx="8224982" cy="3855320"/>
          </a:xfrm>
          <a:prstGeom prst="rect">
            <a:avLst/>
          </a:prstGeom>
        </p:spPr>
      </p:pic>
      <p:cxnSp>
        <p:nvCxnSpPr>
          <p:cNvPr id="7" name="直接连接符 6"/>
          <p:cNvCxnSpPr>
            <a:endCxn id="4" idx="2"/>
          </p:cNvCxnSpPr>
          <p:nvPr/>
        </p:nvCxnSpPr>
        <p:spPr bwMode="auto">
          <a:xfrm>
            <a:off x="4462229" y="2741901"/>
            <a:ext cx="0" cy="3497144"/>
          </a:xfrm>
          <a:prstGeom prst="line">
            <a:avLst/>
          </a:prstGeom>
          <a:solidFill>
            <a:schemeClr val="accent1"/>
          </a:solidFill>
          <a:ln w="38100" cap="flat" cmpd="sng" algn="ctr">
            <a:solidFill>
              <a:srgbClr val="FF0000"/>
            </a:solidFill>
            <a:prstDash val="sysDash"/>
            <a:round/>
            <a:headEnd type="none" w="med" len="med"/>
            <a:tailEnd type="none" w="med" len="med"/>
          </a:ln>
          <a:effectLst/>
        </p:spPr>
      </p:cxnSp>
      <mc:AlternateContent xmlns:mc="http://schemas.openxmlformats.org/markup-compatibility/2006" xmlns:a14="http://schemas.microsoft.com/office/drawing/2010/main">
        <mc:Choice Requires="a14">
          <p:sp>
            <p:nvSpPr>
              <p:cNvPr id="9" name="矩形 8"/>
              <p:cNvSpPr/>
              <p:nvPr/>
            </p:nvSpPr>
            <p:spPr>
              <a:xfrm>
                <a:off x="3865351" y="5237168"/>
                <a:ext cx="755139"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Cambria Math" panose="02040503050406030204" pitchFamily="18" charset="0"/>
                        </a:rPr>
                        <m:t>𝑚</m:t>
                      </m:r>
                    </m:oMath>
                  </m:oMathPara>
                </a14:m>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3865351" y="5237168"/>
                <a:ext cx="755139" cy="523220"/>
              </a:xfrm>
              <a:prstGeom prst="rect">
                <a:avLst/>
              </a:prstGeom>
              <a:blipFill>
                <a:blip r:embed="rId3"/>
                <a:stretch>
                  <a:fillRect/>
                </a:stretch>
              </a:blipFill>
            </p:spPr>
            <p:txBody>
              <a:bodyPr/>
              <a:lstStyle/>
              <a:p>
                <a:r>
                  <a:rPr lang="zh-CN" altLang="en-US">
                    <a:noFill/>
                  </a:rPr>
                  <a:t> </a:t>
                </a:r>
              </a:p>
            </p:txBody>
          </p:sp>
        </mc:Fallback>
      </mc:AlternateContent>
      <p:cxnSp>
        <p:nvCxnSpPr>
          <p:cNvPr id="16" name="直接连接符 15"/>
          <p:cNvCxnSpPr/>
          <p:nvPr/>
        </p:nvCxnSpPr>
        <p:spPr bwMode="auto">
          <a:xfrm>
            <a:off x="5792798" y="2741901"/>
            <a:ext cx="0" cy="3497144"/>
          </a:xfrm>
          <a:prstGeom prst="line">
            <a:avLst/>
          </a:prstGeom>
          <a:solidFill>
            <a:schemeClr val="accent1"/>
          </a:solidFill>
          <a:ln w="38100" cap="flat" cmpd="sng" algn="ctr">
            <a:solidFill>
              <a:srgbClr val="FF0000"/>
            </a:solidFill>
            <a:prstDash val="sysDash"/>
            <a:round/>
            <a:headEnd type="none" w="med" len="med"/>
            <a:tailEnd type="none" w="med" len="med"/>
          </a:ln>
          <a:effectLst/>
        </p:spPr>
      </p:cxnSp>
      <mc:AlternateContent xmlns:mc="http://schemas.openxmlformats.org/markup-compatibility/2006" xmlns:a14="http://schemas.microsoft.com/office/drawing/2010/main">
        <mc:Choice Requires="a14">
          <p:sp>
            <p:nvSpPr>
              <p:cNvPr id="10" name="矩形 9"/>
              <p:cNvSpPr/>
              <p:nvPr/>
            </p:nvSpPr>
            <p:spPr>
              <a:xfrm>
                <a:off x="5085722" y="5335592"/>
                <a:ext cx="2171748"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𝑆𝐵𝑜𝑥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oMath>
                  </m:oMathPara>
                </a14:m>
                <a:endParaRPr lang="en-US" altLang="zh-CN" sz="2000" dirty="0">
                  <a:ea typeface="Cambria Math" panose="020405030504060302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5085722" y="5335592"/>
                <a:ext cx="2171748" cy="424796"/>
              </a:xfrm>
              <a:prstGeom prst="rect">
                <a:avLst/>
              </a:prstGeom>
              <a:blipFill>
                <a:blip r:embed="rId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30295" y="1665654"/>
                <a:ext cx="5230286" cy="424796"/>
              </a:xfrm>
              <a:prstGeom prst="rect">
                <a:avLst/>
              </a:prstGeom>
            </p:spPr>
            <p:txBody>
              <a:bodyPr wrap="square">
                <a:spAutoFit/>
              </a:bodyPr>
              <a:lstStyle/>
              <a:p>
                <a14:m>
                  <m:oMath xmlns:m="http://schemas.openxmlformats.org/officeDocument/2006/math">
                    <m:r>
                      <a:rPr lang="en-US" altLang="zh-CN" sz="2000" b="0" i="1" smtClean="0">
                        <a:latin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𝑆𝐵𝑜𝑥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oMath>
                </a14:m>
                <a:r>
                  <a:rPr lang="en-US" altLang="zh-CN" sz="2000" dirty="0">
                    <a:ea typeface="Cambria Math" panose="02040503050406030204" pitchFamily="18" charset="0"/>
                  </a:rPr>
                  <a:t>) =</a:t>
                </a:r>
                <a:r>
                  <a:rPr lang="en-US" altLang="zh-CN" sz="2000" dirty="0"/>
                  <a:t> </a:t>
                </a:r>
                <a14:m>
                  <m:oMath xmlns:m="http://schemas.openxmlformats.org/officeDocument/2006/math">
                    <m:r>
                      <a:rPr lang="en-US" altLang="zh-CN" sz="2000" i="1">
                        <a:latin typeface="Cambria Math" panose="02040503050406030204" pitchFamily="18" charset="0"/>
                      </a:rPr>
                      <m:t>𝑆𝐵𝑜𝑥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oMath>
                </a14:m>
                <a:r>
                  <a:rPr lang="en-US" altLang="zh-CN" sz="2000" dirty="0">
                    <a:ea typeface="Cambria Math" panose="02040503050406030204" pitchFamily="18" charset="0"/>
                  </a:rPr>
                  <a:t> </a:t>
                </a:r>
              </a:p>
            </p:txBody>
          </p:sp>
        </mc:Choice>
        <mc:Fallback xmlns="">
          <p:sp>
            <p:nvSpPr>
              <p:cNvPr id="14" name="矩形 13"/>
              <p:cNvSpPr>
                <a:spLocks noRot="1" noChangeAspect="1" noMove="1" noResize="1" noEditPoints="1" noAdjustHandles="1" noChangeArrowheads="1" noChangeShapeType="1" noTextEdit="1"/>
              </p:cNvSpPr>
              <p:nvPr/>
            </p:nvSpPr>
            <p:spPr>
              <a:xfrm>
                <a:off x="130295" y="1665654"/>
                <a:ext cx="5230286" cy="424796"/>
              </a:xfrm>
              <a:prstGeom prst="rect">
                <a:avLst/>
              </a:prstGeom>
              <a:blipFill>
                <a:blip r:embed="rId5"/>
                <a:stretch>
                  <a:fillRect t="-7143" r="-699" b="-1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418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Lu Yongchen</a:t>
            </a:r>
          </a:p>
        </p:txBody>
      </p:sp>
      <p:sp>
        <p:nvSpPr>
          <p:cNvPr id="3" name="灯片编号占位符 2"/>
          <p:cNvSpPr>
            <a:spLocks noGrp="1"/>
          </p:cNvSpPr>
          <p:nvPr>
            <p:ph type="sldNum" sz="quarter" idx="4"/>
          </p:nvPr>
        </p:nvSpPr>
        <p:spPr>
          <a:xfrm>
            <a:off x="9104801" y="6661364"/>
            <a:ext cx="338137" cy="187325"/>
          </a:xfrm>
        </p:spPr>
        <p:txBody>
          <a:bodyPr/>
          <a:lstStyle/>
          <a:p>
            <a:fld id="{1816C99B-6DE8-495C-8A47-6C6207B66D29}" type="slidenum">
              <a:rPr lang="de-DE" smtClean="0"/>
              <a:pPr/>
              <a:t>25</a:t>
            </a:fld>
            <a:endParaRPr lang="de-DE" dirty="0"/>
          </a:p>
        </p:txBody>
      </p:sp>
      <p:sp>
        <p:nvSpPr>
          <p:cNvPr id="8" name="标题 4"/>
          <p:cNvSpPr>
            <a:spLocks noGrp="1"/>
          </p:cNvSpPr>
          <p:nvPr>
            <p:ph type="title"/>
          </p:nvPr>
        </p:nvSpPr>
        <p:spPr>
          <a:xfrm>
            <a:off x="507999" y="757382"/>
            <a:ext cx="8224982" cy="378691"/>
          </a:xfrm>
        </p:spPr>
        <p:txBody>
          <a:bodyPr/>
          <a:lstStyle/>
          <a:p>
            <a:r>
              <a:rPr kumimoji="1" lang="en-US" altLang="zh-CN" sz="2400" dirty="0"/>
              <a:t>Attack on Masking</a:t>
            </a:r>
            <a:endParaRPr kumimoji="1" lang="zh-CN" altLang="en-US" sz="2400" dirty="0"/>
          </a:p>
        </p:txBody>
      </p:sp>
      <p:pic>
        <p:nvPicPr>
          <p:cNvPr id="4" name="图片 3"/>
          <p:cNvPicPr>
            <a:picLocks noChangeAspect="1"/>
          </p:cNvPicPr>
          <p:nvPr/>
        </p:nvPicPr>
        <p:blipFill>
          <a:blip r:embed="rId2"/>
          <a:stretch>
            <a:fillRect/>
          </a:stretch>
        </p:blipFill>
        <p:spPr>
          <a:xfrm>
            <a:off x="349738" y="2383725"/>
            <a:ext cx="8224982" cy="3855320"/>
          </a:xfrm>
          <a:prstGeom prst="rect">
            <a:avLst/>
          </a:prstGeom>
        </p:spPr>
      </p:pic>
      <p:cxnSp>
        <p:nvCxnSpPr>
          <p:cNvPr id="7" name="直接连接符 6"/>
          <p:cNvCxnSpPr>
            <a:endCxn id="4" idx="2"/>
          </p:cNvCxnSpPr>
          <p:nvPr/>
        </p:nvCxnSpPr>
        <p:spPr bwMode="auto">
          <a:xfrm>
            <a:off x="4462229" y="2741901"/>
            <a:ext cx="0" cy="3497144"/>
          </a:xfrm>
          <a:prstGeom prst="line">
            <a:avLst/>
          </a:prstGeom>
          <a:solidFill>
            <a:schemeClr val="accent1"/>
          </a:solidFill>
          <a:ln w="38100" cap="flat" cmpd="sng" algn="ctr">
            <a:solidFill>
              <a:srgbClr val="FF0000"/>
            </a:solidFill>
            <a:prstDash val="sysDash"/>
            <a:round/>
            <a:headEnd type="none" w="med" len="med"/>
            <a:tailEnd type="none" w="med" len="med"/>
          </a:ln>
          <a:effectLst/>
        </p:spPr>
      </p:cxnSp>
      <mc:AlternateContent xmlns:mc="http://schemas.openxmlformats.org/markup-compatibility/2006" xmlns:a14="http://schemas.microsoft.com/office/drawing/2010/main">
        <mc:Choice Requires="a14">
          <p:sp>
            <p:nvSpPr>
              <p:cNvPr id="9" name="矩形 8"/>
              <p:cNvSpPr/>
              <p:nvPr/>
            </p:nvSpPr>
            <p:spPr>
              <a:xfrm>
                <a:off x="3865351" y="5237168"/>
                <a:ext cx="755139"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Cambria Math" panose="02040503050406030204" pitchFamily="18" charset="0"/>
                        </a:rPr>
                        <m:t>𝑚</m:t>
                      </m:r>
                    </m:oMath>
                  </m:oMathPara>
                </a14:m>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3865351" y="5237168"/>
                <a:ext cx="755139" cy="523220"/>
              </a:xfrm>
              <a:prstGeom prst="rect">
                <a:avLst/>
              </a:prstGeom>
              <a:blipFill>
                <a:blip r:embed="rId3"/>
                <a:stretch>
                  <a:fillRect/>
                </a:stretch>
              </a:blipFill>
            </p:spPr>
            <p:txBody>
              <a:bodyPr/>
              <a:lstStyle/>
              <a:p>
                <a:r>
                  <a:rPr lang="zh-CN" altLang="en-US">
                    <a:noFill/>
                  </a:rPr>
                  <a:t> </a:t>
                </a:r>
              </a:p>
            </p:txBody>
          </p:sp>
        </mc:Fallback>
      </mc:AlternateContent>
      <p:cxnSp>
        <p:nvCxnSpPr>
          <p:cNvPr id="16" name="直接连接符 15"/>
          <p:cNvCxnSpPr/>
          <p:nvPr/>
        </p:nvCxnSpPr>
        <p:spPr bwMode="auto">
          <a:xfrm>
            <a:off x="5792798" y="2741901"/>
            <a:ext cx="0" cy="3497144"/>
          </a:xfrm>
          <a:prstGeom prst="line">
            <a:avLst/>
          </a:prstGeom>
          <a:solidFill>
            <a:schemeClr val="accent1"/>
          </a:solidFill>
          <a:ln w="38100" cap="flat" cmpd="sng" algn="ctr">
            <a:solidFill>
              <a:srgbClr val="FF0000"/>
            </a:solidFill>
            <a:prstDash val="sysDash"/>
            <a:round/>
            <a:headEnd type="none" w="med" len="med"/>
            <a:tailEnd type="none" w="med" len="med"/>
          </a:ln>
          <a:effectLst/>
        </p:spPr>
      </p:cxnSp>
      <mc:AlternateContent xmlns:mc="http://schemas.openxmlformats.org/markup-compatibility/2006" xmlns:a14="http://schemas.microsoft.com/office/drawing/2010/main">
        <mc:Choice Requires="a14">
          <p:sp>
            <p:nvSpPr>
              <p:cNvPr id="10" name="矩形 9"/>
              <p:cNvSpPr/>
              <p:nvPr/>
            </p:nvSpPr>
            <p:spPr>
              <a:xfrm>
                <a:off x="5085722" y="5335592"/>
                <a:ext cx="2171748"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𝑆𝐵𝑜𝑥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oMath>
                  </m:oMathPara>
                </a14:m>
                <a:endParaRPr lang="en-US" altLang="zh-CN" sz="2000" dirty="0">
                  <a:ea typeface="Cambria Math" panose="020405030504060302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5085722" y="5335592"/>
                <a:ext cx="2171748" cy="424796"/>
              </a:xfrm>
              <a:prstGeom prst="rect">
                <a:avLst/>
              </a:prstGeom>
              <a:blipFill>
                <a:blip r:embed="rId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356413" y="1604472"/>
                <a:ext cx="11058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𝑚</m:t>
                          </m:r>
                        </m:e>
                        <m:sub>
                          <m:r>
                            <a:rPr lang="en-US" altLang="zh-CN" sz="2000" b="0" i="1" smtClean="0">
                              <a:latin typeface="Cambria Math" panose="02040503050406030204" pitchFamily="18" charset="0"/>
                              <a:ea typeface="Cambria Math" panose="02040503050406030204" pitchFamily="18" charset="0"/>
                            </a:rPr>
                            <m:t>𝑘𝑛𝑜𝑤𝑛</m:t>
                          </m:r>
                        </m:sub>
                      </m:sSub>
                    </m:oMath>
                  </m:oMathPara>
                </a14:m>
                <a:endParaRPr lang="en-US" altLang="zh-CN" sz="2000" dirty="0">
                  <a:ea typeface="Cambria Math" panose="020405030504060302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3356413" y="1604472"/>
                <a:ext cx="1105816" cy="400110"/>
              </a:xfrm>
              <a:prstGeom prst="rect">
                <a:avLst/>
              </a:prstGeom>
              <a:blipFill>
                <a:blip r:embed="rId5"/>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104934" y="1945583"/>
                <a:ext cx="160877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𝐶𝑜𝑟𝑟</m:t>
                      </m:r>
                      <m:r>
                        <a:rPr lang="en-US" altLang="zh-CN" sz="2000" b="0" i="1" smtClean="0">
                          <a:latin typeface="Cambria Math" panose="02040503050406030204" pitchFamily="18" charset="0"/>
                          <a:ea typeface="Cambria Math" panose="02040503050406030204" pitchFamily="18" charset="0"/>
                        </a:rPr>
                        <m:t>=0.48</m:t>
                      </m:r>
                    </m:oMath>
                  </m:oMathPara>
                </a14:m>
                <a:endParaRPr lang="en-US" altLang="zh-CN" sz="2000" dirty="0">
                  <a:ea typeface="Cambria Math" panose="020405030504060302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3104934" y="1945583"/>
                <a:ext cx="1608774" cy="4001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713708" y="1604472"/>
                <a:ext cx="2803203"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𝑆𝐵𝑜𝑥</m:t>
                      </m:r>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𝑚</m:t>
                          </m:r>
                        </m:e>
                        <m:sub>
                          <m:r>
                            <a:rPr lang="en-US" altLang="zh-CN" sz="2000" b="0" i="1" smtClean="0">
                              <a:latin typeface="Cambria Math" panose="02040503050406030204" pitchFamily="18" charset="0"/>
                              <a:ea typeface="Cambria Math" panose="02040503050406030204" pitchFamily="18" charset="0"/>
                            </a:rPr>
                            <m:t>𝑘𝑛𝑜𝑤𝑛</m:t>
                          </m:r>
                        </m:sub>
                      </m:sSub>
                    </m:oMath>
                  </m:oMathPara>
                </a14:m>
                <a:endParaRPr lang="en-US" altLang="zh-CN" sz="2000" dirty="0">
                  <a:ea typeface="Cambria Math" panose="020405030504060302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4713708" y="1604472"/>
                <a:ext cx="2803203" cy="424796"/>
              </a:xfrm>
              <a:prstGeom prst="rect">
                <a:avLst/>
              </a:prstGeom>
              <a:blipFill>
                <a:blip r:embed="rId7"/>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988411" y="1945583"/>
                <a:ext cx="160877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𝐶𝑜𝑟𝑟</m:t>
                      </m:r>
                      <m:r>
                        <a:rPr lang="en-US" altLang="zh-CN" sz="2000" b="0" i="1" smtClean="0">
                          <a:latin typeface="Cambria Math" panose="02040503050406030204" pitchFamily="18" charset="0"/>
                          <a:ea typeface="Cambria Math" panose="02040503050406030204" pitchFamily="18" charset="0"/>
                        </a:rPr>
                        <m:t>=0.36</m:t>
                      </m:r>
                    </m:oMath>
                  </m:oMathPara>
                </a14:m>
                <a:endParaRPr lang="en-US" altLang="zh-CN" sz="2000" dirty="0">
                  <a:ea typeface="Cambria Math" panose="02040503050406030204" pitchFamily="18"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4988411" y="1945583"/>
                <a:ext cx="1608774" cy="40011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8830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dirty="0"/>
              <a:t>Lu Yongchen</a:t>
            </a:r>
          </a:p>
        </p:txBody>
      </p:sp>
      <p:sp>
        <p:nvSpPr>
          <p:cNvPr id="3" name="灯片编号占位符 2"/>
          <p:cNvSpPr>
            <a:spLocks noGrp="1"/>
          </p:cNvSpPr>
          <p:nvPr>
            <p:ph type="sldNum" sz="quarter" idx="4"/>
          </p:nvPr>
        </p:nvSpPr>
        <p:spPr>
          <a:xfrm>
            <a:off x="9104801" y="6661364"/>
            <a:ext cx="338137" cy="187325"/>
          </a:xfrm>
        </p:spPr>
        <p:txBody>
          <a:bodyPr/>
          <a:lstStyle/>
          <a:p>
            <a:fld id="{1816C99B-6DE8-495C-8A47-6C6207B66D29}" type="slidenum">
              <a:rPr lang="de-DE" smtClean="0"/>
              <a:pPr/>
              <a:t>26</a:t>
            </a:fld>
            <a:endParaRPr lang="de-DE" dirty="0"/>
          </a:p>
        </p:txBody>
      </p:sp>
      <p:sp>
        <p:nvSpPr>
          <p:cNvPr id="8" name="标题 4"/>
          <p:cNvSpPr>
            <a:spLocks noGrp="1"/>
          </p:cNvSpPr>
          <p:nvPr>
            <p:ph type="title"/>
          </p:nvPr>
        </p:nvSpPr>
        <p:spPr>
          <a:xfrm>
            <a:off x="507999" y="757382"/>
            <a:ext cx="8224982" cy="378691"/>
          </a:xfrm>
        </p:spPr>
        <p:txBody>
          <a:bodyPr/>
          <a:lstStyle/>
          <a:p>
            <a:r>
              <a:rPr kumimoji="1" lang="en-US" altLang="zh-CN" sz="2400" dirty="0"/>
              <a:t>Attack on Masking</a:t>
            </a:r>
            <a:endParaRPr kumimoji="1" lang="zh-CN" altLang="en-US" sz="2400" dirty="0"/>
          </a:p>
        </p:txBody>
      </p:sp>
      <p:sp>
        <p:nvSpPr>
          <p:cNvPr id="4" name="矩形 3"/>
          <p:cNvSpPr/>
          <p:nvPr/>
        </p:nvSpPr>
        <p:spPr>
          <a:xfrm>
            <a:off x="507999" y="1459495"/>
            <a:ext cx="3597460" cy="369332"/>
          </a:xfrm>
          <a:prstGeom prst="rect">
            <a:avLst/>
          </a:prstGeom>
        </p:spPr>
        <p:txBody>
          <a:bodyPr wrap="none">
            <a:spAutoFit/>
          </a:bodyPr>
          <a:lstStyle/>
          <a:p>
            <a:pPr algn="l"/>
            <a:r>
              <a:rPr lang="en-US" altLang="zh-CN" dirty="0"/>
              <a:t>Normalized product combination</a:t>
            </a:r>
            <a:r>
              <a:rPr lang="en-US" altLang="zh-CN" dirty="0">
                <a:solidFill>
                  <a:srgbClr val="00214A"/>
                </a:solidFill>
                <a:latin typeface="Verdana" panose="020B0604030504040204" pitchFamily="34" charset="0"/>
              </a:rPr>
              <a:t>:</a:t>
            </a:r>
          </a:p>
        </p:txBody>
      </p:sp>
      <mc:AlternateContent xmlns:mc="http://schemas.openxmlformats.org/markup-compatibility/2006" xmlns:a14="http://schemas.microsoft.com/office/drawing/2010/main">
        <mc:Choice Requires="a14">
          <p:sp>
            <p:nvSpPr>
              <p:cNvPr id="5" name="文本框 4"/>
              <p:cNvSpPr txBox="1"/>
              <p:nvPr/>
            </p:nvSpPr>
            <p:spPr>
              <a:xfrm>
                <a:off x="533077" y="1864093"/>
                <a:ext cx="5143780" cy="737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r>
                            <a:rPr lang="en-US" altLang="zh-CN" sz="2000" i="1" smtClean="0">
                              <a:latin typeface="Cambria Math" panose="02040503050406030204" pitchFamily="18" charset="0"/>
                            </a:rPr>
                            <m:t>𝐻</m:t>
                          </m:r>
                          <m:r>
                            <a:rPr lang="en-US" altLang="zh-CN" sz="2000" b="0" i="1" smtClean="0">
                              <a:latin typeface="Cambria Math" panose="02040503050406030204" pitchFamily="18" charset="0"/>
                            </a:rPr>
                            <m:t>𝑊</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b="0" i="1" smtClean="0">
                                      <a:latin typeface="Cambria Math" panose="02040503050406030204" pitchFamily="18" charset="0"/>
                                    </a:rPr>
                                    <m:t>𝑚</m:t>
                                  </m:r>
                                </m:sub>
                              </m:sSub>
                            </m:e>
                          </m:d>
                          <m:r>
                            <a:rPr lang="en-US" altLang="zh-CN" sz="2000" b="0" i="1" smtClean="0">
                              <a:latin typeface="Cambria Math" panose="02040503050406030204" pitchFamily="18" charset="0"/>
                            </a:rPr>
                            <m:t>−</m:t>
                          </m:r>
                          <m:r>
                            <a:rPr lang="en-US" altLang="zh-CN" sz="2000" i="1">
                              <a:latin typeface="Cambria Math" panose="02040503050406030204" pitchFamily="18" charset="0"/>
                            </a:rPr>
                            <m:t>𝐻𝑊</m:t>
                          </m:r>
                          <m:d>
                            <m:dPr>
                              <m:ctrlPr>
                                <a:rPr lang="en-US" altLang="zh-CN" sz="2000" i="1">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𝑚</m:t>
                                      </m:r>
                                    </m:sub>
                                  </m:sSub>
                                </m:e>
                              </m:acc>
                            </m:e>
                          </m:d>
                        </m:e>
                      </m:d>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𝐻𝑊</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i="1">
                              <a:latin typeface="Cambria Math" panose="02040503050406030204" pitchFamily="18" charset="0"/>
                            </a:rPr>
                            <m:t>−</m:t>
                          </m:r>
                          <m:r>
                            <a:rPr lang="en-US" altLang="zh-CN" sz="2000" i="1">
                              <a:latin typeface="Cambria Math" panose="02040503050406030204" pitchFamily="18" charset="0"/>
                            </a:rPr>
                            <m:t>𝐻𝑊</m:t>
                          </m:r>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𝑚</m:t>
                                  </m:r>
                                </m:e>
                              </m:acc>
                            </m:e>
                          </m:d>
                        </m:e>
                      </m:d>
                    </m:oMath>
                  </m:oMathPara>
                </a14:m>
                <a:endParaRPr lang="en-US" altLang="zh-CN" sz="2000" dirty="0">
                  <a:ea typeface="Cambria Math" panose="02040503050406030204" pitchFamily="18" charset="0"/>
                </a:endParaRPr>
              </a:p>
              <a:p>
                <a:endParaRPr lang="en-US" altLang="zh-CN" dirty="0">
                  <a:ea typeface="Cambria Math" panose="020405030504060302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33077" y="1864093"/>
                <a:ext cx="5143780" cy="737638"/>
              </a:xfrm>
              <a:prstGeom prst="rect">
                <a:avLst/>
              </a:prstGeom>
              <a:blipFill>
                <a:blip r:embed="rId2"/>
                <a:stretch>
                  <a:fillRect/>
                </a:stretch>
              </a:blipFill>
            </p:spPr>
            <p:txBody>
              <a:bodyPr/>
              <a:lstStyle/>
              <a:p>
                <a:r>
                  <a:rPr lang="zh-CN" altLang="en-US">
                    <a:noFill/>
                  </a:rPr>
                  <a:t> </a:t>
                </a:r>
              </a:p>
            </p:txBody>
          </p:sp>
        </mc:Fallback>
      </mc:AlternateContent>
      <p:sp>
        <p:nvSpPr>
          <p:cNvPr id="16" name="矩形 15"/>
          <p:cNvSpPr/>
          <p:nvPr/>
        </p:nvSpPr>
        <p:spPr>
          <a:xfrm>
            <a:off x="511143" y="2611561"/>
            <a:ext cx="3567643" cy="369332"/>
          </a:xfrm>
          <a:prstGeom prst="rect">
            <a:avLst/>
          </a:prstGeom>
        </p:spPr>
        <p:txBody>
          <a:bodyPr wrap="none">
            <a:spAutoFit/>
          </a:bodyPr>
          <a:lstStyle/>
          <a:p>
            <a:pPr algn="l"/>
            <a:r>
              <a:rPr lang="en-US" altLang="zh-CN" dirty="0"/>
              <a:t>Absolute difference combination</a:t>
            </a:r>
            <a:r>
              <a:rPr lang="en-US" altLang="zh-CN" dirty="0">
                <a:solidFill>
                  <a:srgbClr val="00214A"/>
                </a:solidFill>
                <a:latin typeface="Verdana" panose="020B0604030504040204" pitchFamily="34" charset="0"/>
              </a:rPr>
              <a:t>:</a:t>
            </a:r>
          </a:p>
        </p:txBody>
      </p:sp>
      <mc:AlternateContent xmlns:mc="http://schemas.openxmlformats.org/markup-compatibility/2006" xmlns:a14="http://schemas.microsoft.com/office/drawing/2010/main">
        <mc:Choice Requires="a14">
          <p:sp>
            <p:nvSpPr>
              <p:cNvPr id="22" name="文本框 21"/>
              <p:cNvSpPr txBox="1"/>
              <p:nvPr/>
            </p:nvSpPr>
            <p:spPr>
              <a:xfrm>
                <a:off x="652218" y="3203688"/>
                <a:ext cx="2881045"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rPr>
                            <m:t>𝐻𝑊</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𝑚</m:t>
                                  </m:r>
                                </m:sub>
                              </m:sSub>
                            </m:e>
                          </m:d>
                          <m:r>
                            <a:rPr lang="en-US" altLang="zh-CN" sz="2400" b="0" i="1" smtClean="0">
                              <a:latin typeface="Cambria Math" panose="02040503050406030204" pitchFamily="18" charset="0"/>
                            </a:rPr>
                            <m:t>−</m:t>
                          </m:r>
                          <m:r>
                            <a:rPr lang="en-US" altLang="zh-CN" sz="2400" i="1">
                              <a:latin typeface="Cambria Math" panose="02040503050406030204" pitchFamily="18" charset="0"/>
                            </a:rPr>
                            <m:t>𝐻𝑊</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𝑚</m:t>
                              </m:r>
                            </m:e>
                          </m:d>
                        </m:e>
                      </m:d>
                    </m:oMath>
                  </m:oMathPara>
                </a14:m>
                <a:endParaRPr lang="en-US" altLang="zh-CN" sz="2400" dirty="0">
                  <a:ea typeface="Cambria Math" panose="02040503050406030204" pitchFamily="18" charset="0"/>
                </a:endParaRPr>
              </a:p>
              <a:p>
                <a:endParaRPr lang="en-US" altLang="zh-CN" sz="2400" dirty="0">
                  <a:ea typeface="Cambria Math" panose="020405030504060302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52218" y="3203688"/>
                <a:ext cx="2881045" cy="738664"/>
              </a:xfrm>
              <a:prstGeom prst="rect">
                <a:avLst/>
              </a:prstGeom>
              <a:blipFill>
                <a:blip r:embed="rId3"/>
                <a:stretch>
                  <a:fillRect/>
                </a:stretch>
              </a:blipFill>
            </p:spPr>
            <p:txBody>
              <a:bodyPr/>
              <a:lstStyle/>
              <a:p>
                <a:r>
                  <a:rPr lang="zh-CN" altLang="en-US">
                    <a:noFill/>
                  </a:rPr>
                  <a:t> </a:t>
                </a:r>
              </a:p>
            </p:txBody>
          </p:sp>
        </mc:Fallback>
      </mc:AlternateContent>
      <p:sp>
        <p:nvSpPr>
          <p:cNvPr id="23" name="矩形 22"/>
          <p:cNvSpPr/>
          <p:nvPr/>
        </p:nvSpPr>
        <p:spPr>
          <a:xfrm>
            <a:off x="507998" y="4722269"/>
            <a:ext cx="8345856" cy="1200329"/>
          </a:xfrm>
          <a:prstGeom prst="rect">
            <a:avLst/>
          </a:prstGeom>
        </p:spPr>
        <p:txBody>
          <a:bodyPr wrap="square">
            <a:spAutoFit/>
          </a:bodyPr>
          <a:lstStyle/>
          <a:p>
            <a:pPr algn="l"/>
            <a:r>
              <a:rPr lang="en-US" altLang="zh-CN" dirty="0">
                <a:solidFill>
                  <a:srgbClr val="00214A"/>
                </a:solidFill>
                <a:latin typeface="Verdana" panose="020B0604030504040204" pitchFamily="34" charset="0"/>
              </a:rPr>
              <a:t>Problems: Dealing with huge amount of traces</a:t>
            </a:r>
          </a:p>
          <a:p>
            <a:pPr algn="l"/>
            <a:endParaRPr lang="en-US" altLang="zh-CN" dirty="0">
              <a:solidFill>
                <a:srgbClr val="00214A"/>
              </a:solidFill>
              <a:latin typeface="Verdana" panose="020B0604030504040204" pitchFamily="34" charset="0"/>
            </a:endParaRPr>
          </a:p>
          <a:p>
            <a:pPr algn="l"/>
            <a:r>
              <a:rPr lang="en-US" altLang="zh-CN" dirty="0">
                <a:solidFill>
                  <a:srgbClr val="00214A"/>
                </a:solidFill>
                <a:latin typeface="Verdana" panose="020B0604030504040204" pitchFamily="34" charset="0"/>
              </a:rPr>
              <a:t>	    More effort for preprocessing</a:t>
            </a:r>
          </a:p>
          <a:p>
            <a:pPr algn="l"/>
            <a:r>
              <a:rPr lang="en-US" altLang="zh-CN" dirty="0">
                <a:solidFill>
                  <a:srgbClr val="00214A"/>
                </a:solidFill>
                <a:latin typeface="Verdana" panose="020B0604030504040204" pitchFamily="34" charset="0"/>
              </a:rPr>
              <a:t>               </a:t>
            </a:r>
            <a:endParaRPr lang="zh-CN" altLang="en-US" dirty="0"/>
          </a:p>
        </p:txBody>
      </p:sp>
      <p:sp>
        <p:nvSpPr>
          <p:cNvPr id="24" name="矩形 23"/>
          <p:cNvSpPr/>
          <p:nvPr/>
        </p:nvSpPr>
        <p:spPr>
          <a:xfrm>
            <a:off x="544747" y="4009145"/>
            <a:ext cx="5826907" cy="646331"/>
          </a:xfrm>
          <a:prstGeom prst="rect">
            <a:avLst/>
          </a:prstGeom>
        </p:spPr>
        <p:txBody>
          <a:bodyPr wrap="square">
            <a:spAutoFit/>
          </a:bodyPr>
          <a:lstStyle/>
          <a:p>
            <a:pPr algn="l"/>
            <a:r>
              <a:rPr lang="en-US" altLang="zh-CN" dirty="0">
                <a:solidFill>
                  <a:srgbClr val="00214A"/>
                </a:solidFill>
                <a:latin typeface="Verdana" panose="020B0604030504040204" pitchFamily="34" charset="0"/>
              </a:rPr>
              <a:t>Result: Not successful with second-order DPA</a:t>
            </a:r>
          </a:p>
          <a:p>
            <a:pPr algn="l"/>
            <a:r>
              <a:rPr lang="en-US" altLang="zh-CN" dirty="0">
                <a:solidFill>
                  <a:srgbClr val="00214A"/>
                </a:solidFill>
                <a:latin typeface="Verdana" panose="020B0604030504040204" pitchFamily="34" charset="0"/>
              </a:rPr>
              <a:t>	(even with 10000 traces)</a:t>
            </a:r>
            <a:endParaRPr lang="zh-CN" altLang="en-US" dirty="0"/>
          </a:p>
        </p:txBody>
      </p:sp>
    </p:spTree>
    <p:extLst>
      <p:ext uri="{BB962C8B-B14F-4D97-AF65-F5344CB8AC3E}">
        <p14:creationId xmlns:p14="http://schemas.microsoft.com/office/powerpoint/2010/main" val="3449373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r>
              <a:rPr lang="de-DE" err="1"/>
              <a:t>Faraz</a:t>
            </a:r>
            <a:r>
              <a:rPr lang="de-DE"/>
              <a:t> Bhatti</a:t>
            </a:r>
            <a:endParaRPr lang="de-DE" dirty="0"/>
          </a:p>
        </p:txBody>
      </p:sp>
      <p:sp>
        <p:nvSpPr>
          <p:cNvPr id="3" name="幻灯片编号占位符 2"/>
          <p:cNvSpPr>
            <a:spLocks noGrp="1"/>
          </p:cNvSpPr>
          <p:nvPr>
            <p:ph type="sldNum" sz="quarter" idx="4"/>
          </p:nvPr>
        </p:nvSpPr>
        <p:spPr/>
        <p:txBody>
          <a:bodyPr/>
          <a:lstStyle/>
          <a:p>
            <a:fld id="{1816C99B-6DE8-495C-8A47-6C6207B66D29}" type="slidenum">
              <a:rPr lang="de-DE" smtClean="0"/>
              <a:pPr/>
              <a:t>27</a:t>
            </a:fld>
            <a:endParaRPr lang="de-DE" dirty="0"/>
          </a:p>
        </p:txBody>
      </p:sp>
      <p:sp>
        <p:nvSpPr>
          <p:cNvPr id="5" name="标题 4"/>
          <p:cNvSpPr>
            <a:spLocks noGrp="1"/>
          </p:cNvSpPr>
          <p:nvPr>
            <p:ph type="title"/>
          </p:nvPr>
        </p:nvSpPr>
        <p:spPr/>
        <p:txBody>
          <a:bodyPr anchor="t"/>
          <a:lstStyle/>
          <a:p>
            <a:r>
              <a:rPr kumimoji="1" lang="zh-CN" altLang="en-US" sz="2400" dirty="0"/>
              <a:t>Benchmark</a:t>
            </a:r>
            <a:r>
              <a:rPr kumimoji="1" lang="de-DE" altLang="zh-CN" sz="2400" dirty="0"/>
              <a:t>-</a:t>
            </a:r>
            <a:r>
              <a:rPr kumimoji="1" lang="zh-CN" altLang="en-US" sz="2400" dirty="0"/>
              <a:t>Attack</a:t>
            </a:r>
            <a:endParaRPr kumimoji="1" lang="en-US" altLang="zh-CN" sz="2400" dirty="0"/>
          </a:p>
        </p:txBody>
      </p:sp>
      <p:graphicFrame>
        <p:nvGraphicFramePr>
          <p:cNvPr id="7" name="Table 7"/>
          <p:cNvGraphicFramePr/>
          <p:nvPr>
            <p:extLst>
              <p:ext uri="{D42A27DB-BD31-4B8C-83A1-F6EECF244321}">
                <p14:modId xmlns:p14="http://schemas.microsoft.com/office/powerpoint/2010/main" val="727565187"/>
              </p:ext>
            </p:extLst>
          </p:nvPr>
        </p:nvGraphicFramePr>
        <p:xfrm>
          <a:off x="406639" y="1238457"/>
          <a:ext cx="8196329" cy="4389120"/>
        </p:xfrm>
        <a:graphic>
          <a:graphicData uri="http://schemas.openxmlformats.org/drawingml/2006/table">
            <a:tbl>
              <a:tblPr firstRow="1" bandRow="1">
                <a:tableStyleId>{5C22544A-7EE6-4342-B048-85BDC9FD1C3A}</a:tableStyleId>
              </a:tblPr>
              <a:tblGrid>
                <a:gridCol w="3577964">
                  <a:extLst>
                    <a:ext uri="{9D8B030D-6E8A-4147-A177-3AD203B41FA5}">
                      <a16:colId xmlns:a16="http://schemas.microsoft.com/office/drawing/2014/main" val="89378689"/>
                    </a:ext>
                  </a:extLst>
                </a:gridCol>
                <a:gridCol w="1539455">
                  <a:extLst>
                    <a:ext uri="{9D8B030D-6E8A-4147-A177-3AD203B41FA5}">
                      <a16:colId xmlns:a16="http://schemas.microsoft.com/office/drawing/2014/main" val="2390563820"/>
                    </a:ext>
                  </a:extLst>
                </a:gridCol>
                <a:gridCol w="1539455">
                  <a:extLst>
                    <a:ext uri="{9D8B030D-6E8A-4147-A177-3AD203B41FA5}">
                      <a16:colId xmlns:a16="http://schemas.microsoft.com/office/drawing/2014/main" val="1465246462"/>
                    </a:ext>
                  </a:extLst>
                </a:gridCol>
                <a:gridCol w="1539455">
                  <a:extLst>
                    <a:ext uri="{9D8B030D-6E8A-4147-A177-3AD203B41FA5}">
                      <a16:colId xmlns:a16="http://schemas.microsoft.com/office/drawing/2014/main" val="2325191372"/>
                    </a:ext>
                  </a:extLst>
                </a:gridCol>
              </a:tblGrid>
              <a:tr h="313601">
                <a:tc>
                  <a:txBody>
                    <a:bodyPr/>
                    <a:lstStyle/>
                    <a:p>
                      <a:r>
                        <a:rPr lang="en-US" dirty="0"/>
                        <a:t>Implementation</a:t>
                      </a:r>
                    </a:p>
                  </a:txBody>
                  <a:tcPr/>
                </a:tc>
                <a:tc>
                  <a:txBody>
                    <a:bodyPr/>
                    <a:lstStyle/>
                    <a:p>
                      <a:r>
                        <a:rPr lang="en-US"/>
                        <a:t>Time[s]</a:t>
                      </a:r>
                      <a:endParaRPr lang="en-US" dirty="0"/>
                    </a:p>
                  </a:txBody>
                  <a:tcPr/>
                </a:tc>
                <a:tc>
                  <a:txBody>
                    <a:bodyPr/>
                    <a:lstStyle/>
                    <a:p>
                      <a:r>
                        <a:rPr lang="en-US"/>
                        <a:t>Yes/ No</a:t>
                      </a:r>
                      <a:endParaRPr lang="en-US" dirty="0"/>
                    </a:p>
                  </a:txBody>
                  <a:tcPr/>
                </a:tc>
                <a:tc>
                  <a:txBody>
                    <a:bodyPr/>
                    <a:lstStyle/>
                    <a:p>
                      <a:r>
                        <a:rPr lang="en-US"/>
                        <a:t>No. Of Traces</a:t>
                      </a:r>
                      <a:endParaRPr lang="en-US" dirty="0"/>
                    </a:p>
                  </a:txBody>
                  <a:tcPr/>
                </a:tc>
                <a:extLst>
                  <a:ext uri="{0D108BD9-81ED-4DB2-BD59-A6C34878D82A}">
                    <a16:rowId xmlns:a16="http://schemas.microsoft.com/office/drawing/2014/main" val="1032255443"/>
                  </a:ext>
                </a:extLst>
              </a:tr>
              <a:tr h="324802">
                <a:tc>
                  <a:txBody>
                    <a:bodyPr/>
                    <a:lstStyle/>
                    <a:p>
                      <a:r>
                        <a:rPr lang="en-US" dirty="0">
                          <a:latin typeface="TUM Neue Helvetica 55 Regular" charset="0"/>
                        </a:rPr>
                        <a:t>Reference card</a:t>
                      </a:r>
                    </a:p>
                  </a:txBody>
                  <a:tcPr/>
                </a:tc>
                <a:tc>
                  <a:txBody>
                    <a:bodyPr/>
                    <a:lstStyle/>
                    <a:p>
                      <a:r>
                        <a:rPr lang="en-US"/>
                        <a:t>70</a:t>
                      </a:r>
                      <a:endParaRPr lang="en-US" dirty="0"/>
                    </a:p>
                  </a:txBody>
                  <a:tcPr/>
                </a:tc>
                <a:tc>
                  <a:txBody>
                    <a:bodyPr/>
                    <a:lstStyle/>
                    <a:p>
                      <a:r>
                        <a:rPr lang="en-US"/>
                        <a:t>Yes</a:t>
                      </a:r>
                      <a:endParaRPr lang="en-US" dirty="0"/>
                    </a:p>
                  </a:txBody>
                  <a:tcPr/>
                </a:tc>
                <a:tc>
                  <a:txBody>
                    <a:bodyPr/>
                    <a:lstStyle/>
                    <a:p>
                      <a:r>
                        <a:rPr lang="en-US"/>
                        <a:t>170</a:t>
                      </a:r>
                      <a:endParaRPr lang="en-US" dirty="0"/>
                    </a:p>
                  </a:txBody>
                  <a:tcPr/>
                </a:tc>
                <a:extLst>
                  <a:ext uri="{0D108BD9-81ED-4DB2-BD59-A6C34878D82A}">
                    <a16:rowId xmlns:a16="http://schemas.microsoft.com/office/drawing/2014/main" val="3769840571"/>
                  </a:ext>
                </a:extLst>
              </a:tr>
              <a:tr h="313601">
                <a:tc>
                  <a:txBody>
                    <a:bodyPr/>
                    <a:lstStyle/>
                    <a:p>
                      <a:r>
                        <a:rPr lang="en-US" dirty="0">
                          <a:latin typeface="TUM Neue Helvetica 55 Regular" charset="0"/>
                        </a:rPr>
                        <a:t>Reference card </a:t>
                      </a:r>
                    </a:p>
                  </a:txBody>
                  <a:tcPr/>
                </a:tc>
                <a:tc>
                  <a:txBody>
                    <a:bodyPr/>
                    <a:lstStyle/>
                    <a:p>
                      <a:r>
                        <a:rPr lang="en-US"/>
                        <a:t>6.3</a:t>
                      </a:r>
                      <a:endParaRPr lang="en-US" dirty="0"/>
                    </a:p>
                  </a:txBody>
                  <a:tcPr/>
                </a:tc>
                <a:tc>
                  <a:txBody>
                    <a:bodyPr/>
                    <a:lstStyle/>
                    <a:p>
                      <a:r>
                        <a:rPr lang="en-US"/>
                        <a:t>Yes</a:t>
                      </a:r>
                      <a:endParaRPr lang="en-US" dirty="0"/>
                    </a:p>
                  </a:txBody>
                  <a:tcPr/>
                </a:tc>
                <a:tc>
                  <a:txBody>
                    <a:bodyPr/>
                    <a:lstStyle/>
                    <a:p>
                      <a:r>
                        <a:rPr lang="en-US"/>
                        <a:t>800</a:t>
                      </a:r>
                      <a:endParaRPr lang="en-US" dirty="0"/>
                    </a:p>
                  </a:txBody>
                  <a:tcPr/>
                </a:tc>
                <a:extLst>
                  <a:ext uri="{0D108BD9-81ED-4DB2-BD59-A6C34878D82A}">
                    <a16:rowId xmlns:a16="http://schemas.microsoft.com/office/drawing/2014/main" val="2262915568"/>
                  </a:ext>
                </a:extLst>
              </a:tr>
              <a:tr h="548802">
                <a:tc>
                  <a:txBody>
                    <a:bodyPr/>
                    <a:lstStyle/>
                    <a:p>
                      <a:r>
                        <a:rPr lang="en-US" dirty="0"/>
                        <a:t>Own Implementation(No Countermeasure)</a:t>
                      </a:r>
                    </a:p>
                  </a:txBody>
                  <a:tcPr/>
                </a:tc>
                <a:tc>
                  <a:txBody>
                    <a:bodyPr/>
                    <a:lstStyle/>
                    <a:p>
                      <a:r>
                        <a:rPr lang="en-US"/>
                        <a:t>5.9</a:t>
                      </a:r>
                      <a:endParaRPr lang="en-US" dirty="0"/>
                    </a:p>
                  </a:txBody>
                  <a:tcPr/>
                </a:tc>
                <a:tc>
                  <a:txBody>
                    <a:bodyPr/>
                    <a:lstStyle/>
                    <a:p>
                      <a:r>
                        <a:rPr lang="en-US"/>
                        <a:t>Yes</a:t>
                      </a:r>
                      <a:endParaRPr lang="en-US" dirty="0"/>
                    </a:p>
                  </a:txBody>
                  <a:tcPr/>
                </a:tc>
                <a:tc>
                  <a:txBody>
                    <a:bodyPr/>
                    <a:lstStyle/>
                    <a:p>
                      <a:r>
                        <a:rPr lang="en-US"/>
                        <a:t>800</a:t>
                      </a:r>
                      <a:endParaRPr lang="en-US" dirty="0"/>
                    </a:p>
                  </a:txBody>
                  <a:tcPr/>
                </a:tc>
                <a:extLst>
                  <a:ext uri="{0D108BD9-81ED-4DB2-BD59-A6C34878D82A}">
                    <a16:rowId xmlns:a16="http://schemas.microsoft.com/office/drawing/2014/main" val="2870492245"/>
                  </a:ext>
                </a:extLst>
              </a:tr>
              <a:tr h="548802">
                <a:tc>
                  <a:txBody>
                    <a:bodyPr/>
                    <a:lstStyle/>
                    <a:p>
                      <a:r>
                        <a:rPr lang="en-US" dirty="0"/>
                        <a:t>Own Implementation + Dummy Operations</a:t>
                      </a:r>
                    </a:p>
                  </a:txBody>
                  <a:tcPr/>
                </a:tc>
                <a:tc>
                  <a:txBody>
                    <a:bodyPr/>
                    <a:lstStyle/>
                    <a:p>
                      <a:r>
                        <a:rPr lang="en-US"/>
                        <a:t>72</a:t>
                      </a:r>
                      <a:endParaRPr lang="en-US" dirty="0"/>
                    </a:p>
                  </a:txBody>
                  <a:tcPr/>
                </a:tc>
                <a:tc>
                  <a:txBody>
                    <a:bodyPr/>
                    <a:lstStyle/>
                    <a:p>
                      <a:r>
                        <a:rPr lang="en-US"/>
                        <a:t>Yes</a:t>
                      </a:r>
                      <a:endParaRPr lang="en-US" dirty="0"/>
                    </a:p>
                  </a:txBody>
                  <a:tcPr/>
                </a:tc>
                <a:tc>
                  <a:txBody>
                    <a:bodyPr/>
                    <a:lstStyle/>
                    <a:p>
                      <a:r>
                        <a:rPr lang="en-US"/>
                        <a:t>800</a:t>
                      </a:r>
                      <a:endParaRPr lang="en-US" dirty="0"/>
                    </a:p>
                  </a:txBody>
                  <a:tcPr/>
                </a:tc>
                <a:extLst>
                  <a:ext uri="{0D108BD9-81ED-4DB2-BD59-A6C34878D82A}">
                    <a16:rowId xmlns:a16="http://schemas.microsoft.com/office/drawing/2014/main" val="797244203"/>
                  </a:ext>
                </a:extLst>
              </a:tr>
              <a:tr h="313601">
                <a:tc>
                  <a:txBody>
                    <a:bodyPr/>
                    <a:lstStyle/>
                    <a:p>
                      <a:r>
                        <a:rPr lang="en-US" dirty="0"/>
                        <a:t>Own Implementation+ Shuffling </a:t>
                      </a:r>
                    </a:p>
                  </a:txBody>
                  <a:tcPr/>
                </a:tc>
                <a:tc>
                  <a:txBody>
                    <a:bodyPr/>
                    <a:lstStyle/>
                    <a:p>
                      <a:r>
                        <a:rPr lang="en-US" dirty="0"/>
                        <a:t>183.47</a:t>
                      </a:r>
                    </a:p>
                  </a:txBody>
                  <a:tcPr/>
                </a:tc>
                <a:tc>
                  <a:txBody>
                    <a:bodyPr/>
                    <a:lstStyle/>
                    <a:p>
                      <a:r>
                        <a:rPr lang="en-US"/>
                        <a:t>Yes</a:t>
                      </a:r>
                      <a:endParaRPr lang="en-US" dirty="0"/>
                    </a:p>
                  </a:txBody>
                  <a:tcPr/>
                </a:tc>
                <a:tc>
                  <a:txBody>
                    <a:bodyPr/>
                    <a:lstStyle/>
                    <a:p>
                      <a:r>
                        <a:rPr lang="en-US"/>
                        <a:t>10000</a:t>
                      </a:r>
                      <a:endParaRPr lang="en-US" dirty="0"/>
                    </a:p>
                  </a:txBody>
                  <a:tcPr/>
                </a:tc>
                <a:extLst>
                  <a:ext uri="{0D108BD9-81ED-4DB2-BD59-A6C34878D82A}">
                    <a16:rowId xmlns:a16="http://schemas.microsoft.com/office/drawing/2014/main" val="1829618042"/>
                  </a:ext>
                </a:extLst>
              </a:tr>
              <a:tr h="313601">
                <a:tc>
                  <a:txBody>
                    <a:bodyPr/>
                    <a:lstStyle/>
                    <a:p>
                      <a:r>
                        <a:rPr lang="en-US" dirty="0"/>
                        <a:t>Own Implementation + Masking</a:t>
                      </a:r>
                    </a:p>
                  </a:txBody>
                  <a:tcPr/>
                </a:tc>
                <a:tc>
                  <a:txBody>
                    <a:bodyPr/>
                    <a:lstStyle/>
                    <a:p>
                      <a:r>
                        <a:rPr lang="en-US"/>
                        <a:t>N/A</a:t>
                      </a:r>
                      <a:endParaRPr lang="en-US" dirty="0"/>
                    </a:p>
                  </a:txBody>
                  <a:tcPr/>
                </a:tc>
                <a:tc>
                  <a:txBody>
                    <a:bodyPr/>
                    <a:lstStyle/>
                    <a:p>
                      <a:r>
                        <a:rPr lang="en-US"/>
                        <a:t>No</a:t>
                      </a:r>
                      <a:endParaRPr lang="en-US" dirty="0"/>
                    </a:p>
                  </a:txBody>
                  <a:tcPr/>
                </a:tc>
                <a:tc>
                  <a:txBody>
                    <a:bodyPr/>
                    <a:lstStyle/>
                    <a:p>
                      <a:r>
                        <a:rPr lang="en-US"/>
                        <a:t>50000</a:t>
                      </a:r>
                      <a:endParaRPr lang="en-US" dirty="0"/>
                    </a:p>
                  </a:txBody>
                  <a:tcPr/>
                </a:tc>
                <a:extLst>
                  <a:ext uri="{0D108BD9-81ED-4DB2-BD59-A6C34878D82A}">
                    <a16:rowId xmlns:a16="http://schemas.microsoft.com/office/drawing/2014/main" val="3601178116"/>
                  </a:ext>
                </a:extLst>
              </a:tr>
              <a:tr h="548802">
                <a:tc>
                  <a:txBody>
                    <a:bodyPr/>
                    <a:lstStyle/>
                    <a:p>
                      <a:r>
                        <a:rPr lang="en-US" dirty="0">
                          <a:solidFill>
                            <a:srgbClr val="333333"/>
                          </a:solidFill>
                          <a:latin typeface="TUM Neue Helvetica 55 Regular" charset="0"/>
                        </a:rPr>
                        <a:t>Own Implementation + Masking m=m'</a:t>
                      </a:r>
                    </a:p>
                  </a:txBody>
                  <a:tcPr/>
                </a:tc>
                <a:tc>
                  <a:txBody>
                    <a:bodyPr/>
                    <a:lstStyle/>
                    <a:p>
                      <a:r>
                        <a:rPr lang="en-US"/>
                        <a:t>11</a:t>
                      </a:r>
                      <a:endParaRPr lang="en-US" dirty="0"/>
                    </a:p>
                  </a:txBody>
                  <a:tcPr/>
                </a:tc>
                <a:tc>
                  <a:txBody>
                    <a:bodyPr/>
                    <a:lstStyle/>
                    <a:p>
                      <a:r>
                        <a:rPr lang="en-US"/>
                        <a:t>Yes</a:t>
                      </a:r>
                      <a:endParaRPr lang="en-US" dirty="0"/>
                    </a:p>
                  </a:txBody>
                  <a:tcPr/>
                </a:tc>
                <a:tc>
                  <a:txBody>
                    <a:bodyPr/>
                    <a:lstStyle/>
                    <a:p>
                      <a:r>
                        <a:rPr lang="en-US"/>
                        <a:t>800</a:t>
                      </a:r>
                      <a:endParaRPr lang="en-US" dirty="0"/>
                    </a:p>
                  </a:txBody>
                  <a:tcPr/>
                </a:tc>
                <a:extLst>
                  <a:ext uri="{0D108BD9-81ED-4DB2-BD59-A6C34878D82A}">
                    <a16:rowId xmlns:a16="http://schemas.microsoft.com/office/drawing/2014/main" val="1437704971"/>
                  </a:ext>
                </a:extLst>
              </a:tr>
              <a:tr h="548802">
                <a:tc>
                  <a:txBody>
                    <a:bodyPr/>
                    <a:lstStyle/>
                    <a:p>
                      <a:r>
                        <a:rPr lang="en-US" dirty="0"/>
                        <a:t>Own Implementation + All Countermeasures </a:t>
                      </a:r>
                    </a:p>
                  </a:txBody>
                  <a:tcPr/>
                </a:tc>
                <a:tc>
                  <a:txBody>
                    <a:bodyPr/>
                    <a:lstStyle/>
                    <a:p>
                      <a:r>
                        <a:rPr lang="en-US"/>
                        <a:t>N/A</a:t>
                      </a:r>
                      <a:endParaRPr lang="en-US" dirty="0"/>
                    </a:p>
                  </a:txBody>
                  <a:tcPr/>
                </a:tc>
                <a:tc>
                  <a:txBody>
                    <a:bodyPr/>
                    <a:lstStyle/>
                    <a:p>
                      <a:r>
                        <a:rPr lang="en-US"/>
                        <a:t>No</a:t>
                      </a:r>
                      <a:endParaRPr lang="en-US" dirty="0"/>
                    </a:p>
                  </a:txBody>
                  <a:tcPr/>
                </a:tc>
                <a:tc>
                  <a:txBody>
                    <a:bodyPr/>
                    <a:lstStyle/>
                    <a:p>
                      <a:r>
                        <a:rPr lang="en-US"/>
                        <a:t>50000</a:t>
                      </a:r>
                      <a:endParaRPr lang="en-US" dirty="0"/>
                    </a:p>
                  </a:txBody>
                  <a:tcPr/>
                </a:tc>
                <a:extLst>
                  <a:ext uri="{0D108BD9-81ED-4DB2-BD59-A6C34878D82A}">
                    <a16:rowId xmlns:a16="http://schemas.microsoft.com/office/drawing/2014/main" val="2769922493"/>
                  </a:ext>
                </a:extLst>
              </a:tr>
            </a:tbl>
          </a:graphicData>
        </a:graphic>
      </p:graphicFrame>
    </p:spTree>
    <p:extLst>
      <p:ext uri="{BB962C8B-B14F-4D97-AF65-F5344CB8AC3E}">
        <p14:creationId xmlns:p14="http://schemas.microsoft.com/office/powerpoint/2010/main" val="214998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Christoph Wittmann</a:t>
            </a:r>
          </a:p>
        </p:txBody>
      </p:sp>
      <p:sp>
        <p:nvSpPr>
          <p:cNvPr id="3" name="Slide Number Placeholder 2"/>
          <p:cNvSpPr>
            <a:spLocks noGrp="1"/>
          </p:cNvSpPr>
          <p:nvPr>
            <p:ph type="sldNum" sz="quarter" idx="4"/>
          </p:nvPr>
        </p:nvSpPr>
        <p:spPr/>
        <p:txBody>
          <a:bodyPr/>
          <a:lstStyle/>
          <a:p>
            <a:fld id="{1816C99B-6DE8-495C-8A47-6C6207B66D29}" type="slidenum">
              <a:rPr lang="de-DE"/>
              <a:pPr/>
              <a:t>28</a:t>
            </a:fld>
            <a:endParaRPr lang="de-DE" dirty="0"/>
          </a:p>
        </p:txBody>
      </p:sp>
      <p:sp>
        <p:nvSpPr>
          <p:cNvPr id="4" name="Text Placeholder 3"/>
          <p:cNvSpPr>
            <a:spLocks noGrp="1"/>
          </p:cNvSpPr>
          <p:nvPr>
            <p:ph type="body" sz="quarter" idx="10"/>
          </p:nvPr>
        </p:nvSpPr>
        <p:spPr/>
        <p:txBody>
          <a:bodyPr anchor="t"/>
          <a:lstStyle/>
          <a:p>
            <a:pPr>
              <a:buFontTx/>
              <a:buChar char="-"/>
            </a:pPr>
            <a:r>
              <a:rPr lang="en-US" dirty="0"/>
              <a:t>Create true random numbers using ADC readings</a:t>
            </a:r>
          </a:p>
          <a:p>
            <a:pPr lvl="1">
              <a:buFontTx/>
              <a:buChar char="-"/>
            </a:pPr>
            <a:r>
              <a:rPr lang="en-US" dirty="0"/>
              <a:t>Two floating inputs</a:t>
            </a:r>
          </a:p>
          <a:p>
            <a:pPr lvl="1">
              <a:buFontTx/>
              <a:buChar char="-"/>
            </a:pPr>
            <a:r>
              <a:rPr lang="en-US" dirty="0"/>
              <a:t>Differential mode with maximal gain (200x)</a:t>
            </a:r>
          </a:p>
          <a:p>
            <a:pPr lvl="1">
              <a:buFontTx/>
              <a:buChar char="-"/>
            </a:pPr>
            <a:r>
              <a:rPr lang="en-US" dirty="0"/>
              <a:t>Sequential readings only taking the LSB</a:t>
            </a:r>
          </a:p>
          <a:p>
            <a:pPr>
              <a:buFontTx/>
              <a:buChar char="-"/>
            </a:pPr>
            <a:r>
              <a:rPr lang="en-US" dirty="0"/>
              <a:t>Post processing with von Neumann corrector</a:t>
            </a:r>
          </a:p>
          <a:p>
            <a:pPr>
              <a:buFontTx/>
              <a:buChar char="-"/>
            </a:pPr>
            <a:r>
              <a:rPr lang="en-US" dirty="0"/>
              <a:t>New random seed after each decryption</a:t>
            </a:r>
          </a:p>
          <a:p>
            <a:pPr lvl="1">
              <a:buFont typeface="Wingdings" panose="05000000000000000000" pitchFamily="2" charset="2"/>
              <a:buChar char="à"/>
            </a:pPr>
            <a:r>
              <a:rPr lang="en-US" dirty="0">
                <a:sym typeface="Wingdings" panose="05000000000000000000" pitchFamily="2" charset="2"/>
              </a:rPr>
              <a:t>ADC readings do not affect AES Execution time</a:t>
            </a:r>
          </a:p>
          <a:p>
            <a:pPr lvl="1">
              <a:buFont typeface="Wingdings" panose="05000000000000000000" pitchFamily="2" charset="2"/>
              <a:buChar char="à"/>
            </a:pPr>
            <a:endParaRPr lang="en-US" dirty="0">
              <a:sym typeface="Wingdings" panose="05000000000000000000" pitchFamily="2" charset="2"/>
            </a:endParaRPr>
          </a:p>
          <a:p>
            <a:pPr>
              <a:buFont typeface="Wingdings" panose="05000000000000000000" pitchFamily="2" charset="2"/>
              <a:buChar char="à"/>
            </a:pPr>
            <a:r>
              <a:rPr lang="en-US" dirty="0">
                <a:sym typeface="Wingdings" panose="05000000000000000000" pitchFamily="2" charset="2"/>
              </a:rPr>
              <a:t>149 of 160 NIST tests passed [1]</a:t>
            </a:r>
          </a:p>
          <a:p>
            <a:pPr marL="457200" lvl="1" indent="0"/>
            <a:endParaRPr lang="en-US" dirty="0">
              <a:sym typeface="Wingdings" panose="05000000000000000000" pitchFamily="2" charset="2"/>
            </a:endParaRPr>
          </a:p>
          <a:p>
            <a:pPr marL="457200" lvl="1" indent="0"/>
            <a:endParaRPr lang="en-US" dirty="0">
              <a:sym typeface="Wingdings" panose="05000000000000000000" pitchFamily="2" charset="2"/>
            </a:endParaRPr>
          </a:p>
          <a:p>
            <a:pPr marL="457200" lvl="1" indent="0"/>
            <a:endParaRPr lang="en-US" dirty="0">
              <a:sym typeface="Wingdings" panose="05000000000000000000" pitchFamily="2" charset="2"/>
            </a:endParaRPr>
          </a:p>
          <a:p>
            <a:pPr marL="457200" lvl="1" indent="0"/>
            <a:endParaRPr lang="en-US" dirty="0">
              <a:sym typeface="Wingdings" panose="05000000000000000000" pitchFamily="2" charset="2"/>
            </a:endParaRPr>
          </a:p>
          <a:p>
            <a:pPr marL="457200" lvl="1" indent="0"/>
            <a:endParaRPr lang="en-US" dirty="0">
              <a:sym typeface="Wingdings" panose="05000000000000000000" pitchFamily="2" charset="2"/>
            </a:endParaRPr>
          </a:p>
          <a:p>
            <a:pPr marL="457200" lvl="1" indent="0"/>
            <a:endParaRPr lang="en-US" dirty="0">
              <a:sym typeface="Wingdings" panose="05000000000000000000" pitchFamily="2" charset="2"/>
            </a:endParaRPr>
          </a:p>
          <a:p>
            <a:pPr marL="457200" lvl="1" indent="0"/>
            <a:r>
              <a:rPr lang="en-US" dirty="0">
                <a:sym typeface="Wingdings" panose="05000000000000000000" pitchFamily="2" charset="2"/>
              </a:rPr>
              <a:t>[1] Source: http://csrc.nist.gov/groups/ST/toolkit/rng/documentation_software.html</a:t>
            </a:r>
          </a:p>
        </p:txBody>
      </p:sp>
      <p:sp>
        <p:nvSpPr>
          <p:cNvPr id="5" name="Title 4"/>
          <p:cNvSpPr>
            <a:spLocks noGrp="1"/>
          </p:cNvSpPr>
          <p:nvPr>
            <p:ph type="title"/>
          </p:nvPr>
        </p:nvSpPr>
        <p:spPr/>
        <p:txBody>
          <a:bodyPr anchor="t"/>
          <a:lstStyle/>
          <a:p>
            <a:r>
              <a:rPr lang="en-US" sz="2400" dirty="0"/>
              <a:t>True Random Number Generator</a:t>
            </a:r>
          </a:p>
        </p:txBody>
      </p:sp>
    </p:spTree>
    <p:extLst>
      <p:ext uri="{BB962C8B-B14F-4D97-AF65-F5344CB8AC3E}">
        <p14:creationId xmlns:p14="http://schemas.microsoft.com/office/powerpoint/2010/main" val="367897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Christoph Wittmann</a:t>
            </a:r>
          </a:p>
        </p:txBody>
      </p:sp>
      <p:sp>
        <p:nvSpPr>
          <p:cNvPr id="3" name="Slide Number Placeholder 2"/>
          <p:cNvSpPr>
            <a:spLocks noGrp="1"/>
          </p:cNvSpPr>
          <p:nvPr>
            <p:ph type="sldNum" sz="quarter" idx="4"/>
          </p:nvPr>
        </p:nvSpPr>
        <p:spPr/>
        <p:txBody>
          <a:bodyPr/>
          <a:lstStyle/>
          <a:p>
            <a:fld id="{1816C99B-6DE8-495C-8A47-6C6207B66D29}" type="slidenum">
              <a:rPr lang="de-DE"/>
              <a:pPr/>
              <a:t>29</a:t>
            </a:fld>
            <a:endParaRPr lang="de-DE" dirty="0"/>
          </a:p>
        </p:txBody>
      </p:sp>
      <p:sp>
        <p:nvSpPr>
          <p:cNvPr id="4" name="Text Placeholder 3"/>
          <p:cNvSpPr>
            <a:spLocks noGrp="1"/>
          </p:cNvSpPr>
          <p:nvPr>
            <p:ph type="body" sz="quarter" idx="10"/>
          </p:nvPr>
        </p:nvSpPr>
        <p:spPr/>
        <p:txBody>
          <a:bodyPr anchor="t"/>
          <a:lstStyle/>
          <a:p>
            <a:pPr>
              <a:buFontTx/>
              <a:buChar char="-"/>
            </a:pPr>
            <a:r>
              <a:rPr lang="en-US" dirty="0"/>
              <a:t>Measurement with TRNG and own PRNG</a:t>
            </a:r>
          </a:p>
        </p:txBody>
      </p:sp>
      <p:sp>
        <p:nvSpPr>
          <p:cNvPr id="5" name="Title 4"/>
          <p:cNvSpPr>
            <a:spLocks noGrp="1"/>
          </p:cNvSpPr>
          <p:nvPr>
            <p:ph type="title"/>
          </p:nvPr>
        </p:nvSpPr>
        <p:spPr/>
        <p:txBody>
          <a:bodyPr anchor="t"/>
          <a:lstStyle/>
          <a:p>
            <a:r>
              <a:rPr lang="en-US" sz="2400" dirty="0"/>
              <a:t>Benchmark – Execution time</a:t>
            </a:r>
          </a:p>
        </p:txBody>
      </p:sp>
      <p:graphicFrame>
        <p:nvGraphicFramePr>
          <p:cNvPr id="17" name="Diagramm 16"/>
          <p:cNvGraphicFramePr/>
          <p:nvPr>
            <p:extLst>
              <p:ext uri="{D42A27DB-BD31-4B8C-83A1-F6EECF244321}">
                <p14:modId xmlns:p14="http://schemas.microsoft.com/office/powerpoint/2010/main" val="1212353740"/>
              </p:ext>
            </p:extLst>
          </p:nvPr>
        </p:nvGraphicFramePr>
        <p:xfrm>
          <a:off x="946195" y="1934574"/>
          <a:ext cx="7233138" cy="43092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356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Liu Yizhou</a:t>
            </a:r>
          </a:p>
        </p:txBody>
      </p:sp>
      <p:sp>
        <p:nvSpPr>
          <p:cNvPr id="3" name="Slide Number Placeholder 2"/>
          <p:cNvSpPr>
            <a:spLocks noGrp="1"/>
          </p:cNvSpPr>
          <p:nvPr>
            <p:ph type="sldNum" sz="quarter" idx="4"/>
          </p:nvPr>
        </p:nvSpPr>
        <p:spPr/>
        <p:txBody>
          <a:bodyPr/>
          <a:lstStyle/>
          <a:p>
            <a:fld id="{1816C99B-6DE8-495C-8A47-6C6207B66D29}" type="slidenum">
              <a:rPr lang="de-DE" smtClean="0"/>
              <a:pPr/>
              <a:t>3</a:t>
            </a:fld>
            <a:endParaRPr lang="de-DE" dirty="0"/>
          </a:p>
        </p:txBody>
      </p:sp>
      <p:sp>
        <p:nvSpPr>
          <p:cNvPr id="6" name="Title 4"/>
          <p:cNvSpPr txBox="1">
            <a:spLocks/>
          </p:cNvSpPr>
          <p:nvPr/>
        </p:nvSpPr>
        <p:spPr>
          <a:xfrm>
            <a:off x="461818" y="757382"/>
            <a:ext cx="8224982" cy="614218"/>
          </a:xfrm>
          <a:prstGeom prst="rect">
            <a:avLst/>
          </a:prstGeom>
        </p:spPr>
        <p:txBody>
          <a:bodyPr/>
          <a:lstStyle>
            <a:lvl1pPr algn="l" rtl="0" eaLnBrk="1" fontAlgn="base" hangingPunct="1">
              <a:spcBef>
                <a:spcPct val="0"/>
              </a:spcBef>
              <a:spcAft>
                <a:spcPct val="0"/>
              </a:spcAft>
              <a:defRPr>
                <a:solidFill>
                  <a:schemeClr val="accent2"/>
                </a:solidFill>
                <a:latin typeface="+mj-lt"/>
                <a:ea typeface="+mj-ea"/>
                <a:cs typeface="+mj-cs"/>
              </a:defRPr>
            </a:lvl1pPr>
            <a:lvl2pPr algn="l" rtl="0" eaLnBrk="1" fontAlgn="base" hangingPunct="1">
              <a:spcBef>
                <a:spcPct val="0"/>
              </a:spcBef>
              <a:spcAft>
                <a:spcPct val="0"/>
              </a:spcAft>
              <a:defRPr>
                <a:solidFill>
                  <a:schemeClr val="accent2"/>
                </a:solidFill>
                <a:latin typeface="TUM Neue Helvetica 55 Regular" pitchFamily="34" charset="0"/>
              </a:defRPr>
            </a:lvl2pPr>
            <a:lvl3pPr algn="l" rtl="0" eaLnBrk="1" fontAlgn="base" hangingPunct="1">
              <a:spcBef>
                <a:spcPct val="0"/>
              </a:spcBef>
              <a:spcAft>
                <a:spcPct val="0"/>
              </a:spcAft>
              <a:defRPr>
                <a:solidFill>
                  <a:schemeClr val="accent2"/>
                </a:solidFill>
                <a:latin typeface="TUM Neue Helvetica 55 Regular" pitchFamily="34" charset="0"/>
              </a:defRPr>
            </a:lvl3pPr>
            <a:lvl4pPr algn="l" rtl="0" eaLnBrk="1" fontAlgn="base" hangingPunct="1">
              <a:spcBef>
                <a:spcPct val="0"/>
              </a:spcBef>
              <a:spcAft>
                <a:spcPct val="0"/>
              </a:spcAft>
              <a:defRPr>
                <a:solidFill>
                  <a:schemeClr val="accent2"/>
                </a:solidFill>
                <a:latin typeface="TUM Neue Helvetica 55 Regular" pitchFamily="34" charset="0"/>
              </a:defRPr>
            </a:lvl4pPr>
            <a:lvl5pPr algn="l" rtl="0" eaLnBrk="1" fontAlgn="base" hangingPunct="1">
              <a:spcBef>
                <a:spcPct val="0"/>
              </a:spcBef>
              <a:spcAft>
                <a:spcPct val="0"/>
              </a:spcAft>
              <a:defRPr>
                <a:solidFill>
                  <a:schemeClr val="accent2"/>
                </a:solidFill>
                <a:latin typeface="TUM Neue Helvetica 55 Regular" pitchFamily="34" charset="0"/>
              </a:defRPr>
            </a:lvl5pPr>
            <a:lvl6pPr marL="457200" algn="l" rtl="0" eaLnBrk="1" fontAlgn="base" hangingPunct="1">
              <a:spcBef>
                <a:spcPct val="0"/>
              </a:spcBef>
              <a:spcAft>
                <a:spcPct val="0"/>
              </a:spcAft>
              <a:defRPr>
                <a:solidFill>
                  <a:schemeClr val="accent2"/>
                </a:solidFill>
                <a:latin typeface="TUM Neue Helvetica 55 Regular" pitchFamily="34" charset="0"/>
              </a:defRPr>
            </a:lvl6pPr>
            <a:lvl7pPr marL="914400" algn="l" rtl="0" eaLnBrk="1" fontAlgn="base" hangingPunct="1">
              <a:spcBef>
                <a:spcPct val="0"/>
              </a:spcBef>
              <a:spcAft>
                <a:spcPct val="0"/>
              </a:spcAft>
              <a:defRPr>
                <a:solidFill>
                  <a:schemeClr val="accent2"/>
                </a:solidFill>
                <a:latin typeface="TUM Neue Helvetica 55 Regular" pitchFamily="34" charset="0"/>
              </a:defRPr>
            </a:lvl7pPr>
            <a:lvl8pPr marL="1371600" algn="l" rtl="0" eaLnBrk="1" fontAlgn="base" hangingPunct="1">
              <a:spcBef>
                <a:spcPct val="0"/>
              </a:spcBef>
              <a:spcAft>
                <a:spcPct val="0"/>
              </a:spcAft>
              <a:defRPr>
                <a:solidFill>
                  <a:schemeClr val="accent2"/>
                </a:solidFill>
                <a:latin typeface="TUM Neue Helvetica 55 Regular" pitchFamily="34" charset="0"/>
              </a:defRPr>
            </a:lvl8pPr>
            <a:lvl9pPr marL="1828800" algn="l" rtl="0" eaLnBrk="1" fontAlgn="base" hangingPunct="1">
              <a:spcBef>
                <a:spcPct val="0"/>
              </a:spcBef>
              <a:spcAft>
                <a:spcPct val="0"/>
              </a:spcAft>
              <a:defRPr>
                <a:solidFill>
                  <a:schemeClr val="accent2"/>
                </a:solidFill>
                <a:latin typeface="TUM Neue Helvetica 55 Regular" pitchFamily="34" charset="0"/>
              </a:defRPr>
            </a:lvl9pPr>
          </a:lstStyle>
          <a:p>
            <a:r>
              <a:rPr lang="en-US" sz="2400" kern="0" dirty="0"/>
              <a:t>Improvements on AES </a:t>
            </a:r>
            <a:r>
              <a:rPr lang="en-US" sz="2000" kern="0" dirty="0"/>
              <a:t>-</a:t>
            </a:r>
            <a:r>
              <a:rPr lang="en-US" kern="0" dirty="0"/>
              <a:t> </a:t>
            </a:r>
            <a:br>
              <a:rPr lang="en-US" kern="0" dirty="0"/>
            </a:br>
            <a:r>
              <a:rPr lang="en-US" kern="0" dirty="0"/>
              <a:t>matrix multiply lookup tables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1483409"/>
            <a:ext cx="6311900" cy="3289300"/>
          </a:xfrm>
          <a:prstGeom prst="rect">
            <a:avLst/>
          </a:prstGeom>
        </p:spPr>
      </p:pic>
      <p:sp>
        <p:nvSpPr>
          <p:cNvPr id="8" name="TextBox 7"/>
          <p:cNvSpPr txBox="1"/>
          <p:nvPr/>
        </p:nvSpPr>
        <p:spPr>
          <a:xfrm>
            <a:off x="935347" y="4884518"/>
            <a:ext cx="6837053" cy="923330"/>
          </a:xfrm>
          <a:prstGeom prst="rect">
            <a:avLst/>
          </a:prstGeom>
          <a:noFill/>
        </p:spPr>
        <p:txBody>
          <a:bodyPr wrap="square" rtlCol="0">
            <a:spAutoFit/>
          </a:bodyPr>
          <a:lstStyle/>
          <a:p>
            <a:pPr algn="just"/>
            <a:r>
              <a:rPr lang="en-US" dirty="0">
                <a:latin typeface="+mn-lt"/>
                <a:ea typeface="Times New Roman" charset="0"/>
                <a:cs typeface="Times New Roman" charset="0"/>
              </a:rPr>
              <a:t>Since this math is done in 2</a:t>
            </a:r>
            <a:r>
              <a:rPr lang="en-US" baseline="30000" dirty="0">
                <a:latin typeface="+mn-lt"/>
                <a:ea typeface="Times New Roman" charset="0"/>
                <a:cs typeface="Times New Roman" charset="0"/>
              </a:rPr>
              <a:t>8</a:t>
            </a:r>
            <a:r>
              <a:rPr lang="en-US" dirty="0">
                <a:latin typeface="+mn-lt"/>
                <a:ea typeface="Times New Roman" charset="0"/>
                <a:cs typeface="Times New Roman" charset="0"/>
              </a:rPr>
              <a:t> field, the addition above is actually an exclusive or operation, and multiplication is a complicated operation.</a:t>
            </a:r>
          </a:p>
        </p:txBody>
      </p:sp>
    </p:spTree>
    <p:extLst>
      <p:ext uri="{BB962C8B-B14F-4D97-AF65-F5344CB8AC3E}">
        <p14:creationId xmlns:p14="http://schemas.microsoft.com/office/powerpoint/2010/main" val="1980483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Christoph Wittmann</a:t>
            </a:r>
          </a:p>
        </p:txBody>
      </p:sp>
      <p:sp>
        <p:nvSpPr>
          <p:cNvPr id="3" name="Slide Number Placeholder 2"/>
          <p:cNvSpPr>
            <a:spLocks noGrp="1"/>
          </p:cNvSpPr>
          <p:nvPr>
            <p:ph type="sldNum" sz="quarter" idx="4"/>
          </p:nvPr>
        </p:nvSpPr>
        <p:spPr/>
        <p:txBody>
          <a:bodyPr/>
          <a:lstStyle/>
          <a:p>
            <a:fld id="{1816C99B-6DE8-495C-8A47-6C6207B66D29}" type="slidenum">
              <a:rPr lang="de-DE"/>
              <a:pPr/>
              <a:t>30</a:t>
            </a:fld>
            <a:endParaRPr lang="de-DE" dirty="0"/>
          </a:p>
        </p:txBody>
      </p:sp>
      <p:sp>
        <p:nvSpPr>
          <p:cNvPr id="4" name="Text Placeholder 3"/>
          <p:cNvSpPr>
            <a:spLocks noGrp="1"/>
          </p:cNvSpPr>
          <p:nvPr>
            <p:ph type="body" sz="quarter" idx="10"/>
          </p:nvPr>
        </p:nvSpPr>
        <p:spPr/>
        <p:txBody>
          <a:bodyPr anchor="t"/>
          <a:lstStyle/>
          <a:p>
            <a:pPr>
              <a:buFontTx/>
              <a:buChar char="-"/>
            </a:pPr>
            <a:r>
              <a:rPr lang="en-US" dirty="0"/>
              <a:t>Compiled with code size optimization and own PRNG</a:t>
            </a:r>
          </a:p>
        </p:txBody>
      </p:sp>
      <p:sp>
        <p:nvSpPr>
          <p:cNvPr id="5" name="Title 4"/>
          <p:cNvSpPr>
            <a:spLocks noGrp="1"/>
          </p:cNvSpPr>
          <p:nvPr>
            <p:ph type="title"/>
          </p:nvPr>
        </p:nvSpPr>
        <p:spPr/>
        <p:txBody>
          <a:bodyPr anchor="t"/>
          <a:lstStyle/>
          <a:p>
            <a:r>
              <a:rPr lang="en-US" sz="2400" dirty="0"/>
              <a:t>Benchmark – Memory usage</a:t>
            </a:r>
          </a:p>
        </p:txBody>
      </p:sp>
      <p:graphicFrame>
        <p:nvGraphicFramePr>
          <p:cNvPr id="8" name="Diagramm 7"/>
          <p:cNvGraphicFramePr/>
          <p:nvPr>
            <p:extLst>
              <p:ext uri="{D42A27DB-BD31-4B8C-83A1-F6EECF244321}">
                <p14:modId xmlns:p14="http://schemas.microsoft.com/office/powerpoint/2010/main" val="3920467463"/>
              </p:ext>
            </p:extLst>
          </p:nvPr>
        </p:nvGraphicFramePr>
        <p:xfrm>
          <a:off x="356016" y="1705708"/>
          <a:ext cx="8436586" cy="42564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7080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3"/>
          </p:nvPr>
        </p:nvSpPr>
        <p:spPr/>
        <p:txBody>
          <a:bodyPr/>
          <a:lstStyle/>
          <a:p>
            <a:r>
              <a:rPr lang="de-DE" dirty="0"/>
              <a:t>Christoph Wittmann</a:t>
            </a:r>
          </a:p>
        </p:txBody>
      </p:sp>
      <p:sp>
        <p:nvSpPr>
          <p:cNvPr id="3" name="Foliennummernplatzhalter 2"/>
          <p:cNvSpPr>
            <a:spLocks noGrp="1"/>
          </p:cNvSpPr>
          <p:nvPr>
            <p:ph type="sldNum" sz="quarter" idx="4"/>
          </p:nvPr>
        </p:nvSpPr>
        <p:spPr/>
        <p:txBody>
          <a:bodyPr/>
          <a:lstStyle/>
          <a:p>
            <a:fld id="{1816C99B-6DE8-495C-8A47-6C6207B66D29}" type="slidenum">
              <a:rPr lang="de-DE" smtClean="0"/>
              <a:pPr/>
              <a:t>31</a:t>
            </a:fld>
            <a:endParaRPr lang="de-DE" dirty="0"/>
          </a:p>
        </p:txBody>
      </p:sp>
      <p:sp>
        <p:nvSpPr>
          <p:cNvPr id="4" name="Textplatzhalter 3"/>
          <p:cNvSpPr>
            <a:spLocks noGrp="1"/>
          </p:cNvSpPr>
          <p:nvPr>
            <p:ph type="body" sz="quarter" idx="10"/>
          </p:nvPr>
        </p:nvSpPr>
        <p:spPr/>
        <p:txBody>
          <a:bodyPr anchor="t"/>
          <a:lstStyle/>
          <a:p>
            <a:pPr>
              <a:buFontTx/>
              <a:buChar char="-"/>
            </a:pPr>
            <a:endParaRPr lang="de-DE" dirty="0"/>
          </a:p>
          <a:p>
            <a:pPr>
              <a:buFontTx/>
              <a:buChar char="-"/>
            </a:pPr>
            <a:r>
              <a:rPr lang="de-DE" dirty="0"/>
              <a:t>L</a:t>
            </a:r>
            <a:r>
              <a:rPr lang="en-US" dirty="0" err="1"/>
              <a:t>ookup</a:t>
            </a:r>
            <a:r>
              <a:rPr lang="en-US" dirty="0"/>
              <a:t> tables reduced the execution time of the AES to 2.7ms </a:t>
            </a:r>
          </a:p>
          <a:p>
            <a:pPr>
              <a:buFontTx/>
              <a:buChar char="-"/>
            </a:pPr>
            <a:r>
              <a:rPr lang="de-DE" dirty="0"/>
              <a:t>Dummy </a:t>
            </a:r>
            <a:r>
              <a:rPr lang="de-DE" dirty="0" err="1"/>
              <a:t>Operations</a:t>
            </a:r>
            <a:r>
              <a:rPr lang="de-DE" dirty="0"/>
              <a:t>, </a:t>
            </a:r>
            <a:r>
              <a:rPr lang="de-DE" dirty="0" err="1"/>
              <a:t>Shuffling</a:t>
            </a:r>
            <a:r>
              <a:rPr lang="de-DE" dirty="0"/>
              <a:t> </a:t>
            </a:r>
            <a:r>
              <a:rPr lang="de-DE" dirty="0" err="1"/>
              <a:t>and</a:t>
            </a:r>
            <a:r>
              <a:rPr lang="de-DE" dirty="0"/>
              <a:t> </a:t>
            </a:r>
            <a:r>
              <a:rPr lang="de-DE" dirty="0" err="1"/>
              <a:t>Masking</a:t>
            </a:r>
            <a:r>
              <a:rPr lang="de-DE" dirty="0"/>
              <a:t> </a:t>
            </a:r>
            <a:r>
              <a:rPr lang="de-DE" dirty="0" err="1"/>
              <a:t>implemented</a:t>
            </a:r>
            <a:r>
              <a:rPr lang="de-DE" dirty="0"/>
              <a:t> </a:t>
            </a:r>
            <a:r>
              <a:rPr lang="de-DE" dirty="0" err="1"/>
              <a:t>successfully</a:t>
            </a:r>
            <a:endParaRPr lang="de-DE" dirty="0"/>
          </a:p>
          <a:p>
            <a:pPr>
              <a:buFontTx/>
              <a:buChar char="-"/>
            </a:pPr>
            <a:r>
              <a:rPr lang="en-US" dirty="0"/>
              <a:t>Less than 10% of ROM and ~60% of SRAM used</a:t>
            </a:r>
          </a:p>
          <a:p>
            <a:pPr>
              <a:buFontTx/>
              <a:buChar char="-"/>
            </a:pPr>
            <a:endParaRPr lang="de-DE" dirty="0"/>
          </a:p>
          <a:p>
            <a:pPr>
              <a:buFontTx/>
              <a:buChar char="-"/>
            </a:pPr>
            <a:endParaRPr lang="de-DE" dirty="0"/>
          </a:p>
          <a:p>
            <a:pPr>
              <a:buFontTx/>
              <a:buChar char="-"/>
            </a:pPr>
            <a:r>
              <a:rPr lang="de-DE" dirty="0" err="1"/>
              <a:t>Multiprocessing</a:t>
            </a:r>
            <a:r>
              <a:rPr lang="de-DE" dirty="0"/>
              <a:t> </a:t>
            </a:r>
            <a:r>
              <a:rPr lang="de-DE" dirty="0" err="1"/>
              <a:t>increased</a:t>
            </a:r>
            <a:r>
              <a:rPr lang="de-DE" dirty="0"/>
              <a:t> </a:t>
            </a:r>
            <a:r>
              <a:rPr lang="de-DE" dirty="0" err="1"/>
              <a:t>the</a:t>
            </a:r>
            <a:r>
              <a:rPr lang="de-DE" dirty="0"/>
              <a:t> </a:t>
            </a:r>
            <a:r>
              <a:rPr lang="de-DE" dirty="0" err="1"/>
              <a:t>script</a:t>
            </a:r>
            <a:r>
              <a:rPr lang="de-DE" dirty="0"/>
              <a:t> </a:t>
            </a:r>
            <a:r>
              <a:rPr lang="de-DE" dirty="0" err="1"/>
              <a:t>performance</a:t>
            </a:r>
            <a:r>
              <a:rPr lang="de-DE" dirty="0"/>
              <a:t> </a:t>
            </a:r>
            <a:r>
              <a:rPr lang="de-DE" dirty="0" err="1"/>
              <a:t>by</a:t>
            </a:r>
            <a:r>
              <a:rPr lang="de-DE" dirty="0"/>
              <a:t> a </a:t>
            </a:r>
            <a:r>
              <a:rPr lang="de-DE" dirty="0" err="1"/>
              <a:t>factor</a:t>
            </a:r>
            <a:r>
              <a:rPr lang="de-DE" dirty="0"/>
              <a:t> </a:t>
            </a:r>
            <a:r>
              <a:rPr lang="de-DE" dirty="0" err="1"/>
              <a:t>of</a:t>
            </a:r>
            <a:r>
              <a:rPr lang="de-DE" dirty="0"/>
              <a:t> </a:t>
            </a:r>
            <a:r>
              <a:rPr lang="de-DE" dirty="0" err="1"/>
              <a:t>upto</a:t>
            </a:r>
            <a:r>
              <a:rPr lang="de-DE" dirty="0"/>
              <a:t> 3x</a:t>
            </a:r>
          </a:p>
          <a:p>
            <a:pPr>
              <a:buFontTx/>
              <a:buChar char="-"/>
            </a:pPr>
            <a:r>
              <a:rPr lang="de-DE" dirty="0"/>
              <a:t>Dummy </a:t>
            </a:r>
            <a:r>
              <a:rPr lang="de-DE" dirty="0" err="1"/>
              <a:t>Operations</a:t>
            </a:r>
            <a:r>
              <a:rPr lang="de-DE" dirty="0"/>
              <a:t> </a:t>
            </a:r>
            <a:r>
              <a:rPr lang="de-DE" dirty="0" err="1"/>
              <a:t>and</a:t>
            </a:r>
            <a:r>
              <a:rPr lang="de-DE" dirty="0"/>
              <a:t> </a:t>
            </a:r>
            <a:r>
              <a:rPr lang="de-DE" dirty="0" err="1"/>
              <a:t>Shuffling</a:t>
            </a:r>
            <a:r>
              <a:rPr lang="de-DE" dirty="0"/>
              <a:t> </a:t>
            </a:r>
            <a:r>
              <a:rPr lang="de-DE" dirty="0" err="1"/>
              <a:t>were</a:t>
            </a:r>
            <a:r>
              <a:rPr lang="de-DE" dirty="0"/>
              <a:t> </a:t>
            </a:r>
            <a:r>
              <a:rPr lang="de-DE" dirty="0" err="1"/>
              <a:t>attackable</a:t>
            </a:r>
            <a:r>
              <a:rPr lang="de-DE" dirty="0"/>
              <a:t> </a:t>
            </a:r>
            <a:r>
              <a:rPr lang="de-DE" dirty="0" err="1"/>
              <a:t>with</a:t>
            </a:r>
            <a:r>
              <a:rPr lang="de-DE" dirty="0"/>
              <a:t> </a:t>
            </a:r>
            <a:r>
              <a:rPr lang="de-DE" dirty="0" err="1"/>
              <a:t>adequate</a:t>
            </a:r>
            <a:r>
              <a:rPr lang="de-DE" dirty="0"/>
              <a:t> </a:t>
            </a:r>
            <a:r>
              <a:rPr lang="de-DE" dirty="0" err="1"/>
              <a:t>number</a:t>
            </a:r>
            <a:r>
              <a:rPr lang="de-DE" dirty="0"/>
              <a:t> </a:t>
            </a:r>
            <a:r>
              <a:rPr lang="de-DE" dirty="0" err="1"/>
              <a:t>of</a:t>
            </a:r>
            <a:r>
              <a:rPr lang="de-DE" dirty="0"/>
              <a:t> </a:t>
            </a:r>
            <a:r>
              <a:rPr lang="de-DE" dirty="0" err="1"/>
              <a:t>traces</a:t>
            </a:r>
            <a:endParaRPr lang="de-DE" dirty="0"/>
          </a:p>
          <a:p>
            <a:pPr>
              <a:buFontTx/>
              <a:buChar char="-"/>
            </a:pPr>
            <a:endParaRPr lang="en-US" dirty="0"/>
          </a:p>
        </p:txBody>
      </p:sp>
      <p:sp>
        <p:nvSpPr>
          <p:cNvPr id="5" name="Titel 4"/>
          <p:cNvSpPr>
            <a:spLocks noGrp="1"/>
          </p:cNvSpPr>
          <p:nvPr>
            <p:ph type="title"/>
          </p:nvPr>
        </p:nvSpPr>
        <p:spPr/>
        <p:txBody>
          <a:bodyPr/>
          <a:lstStyle/>
          <a:p>
            <a:r>
              <a:rPr lang="en-US" sz="2400"/>
              <a:t>Conclusion</a:t>
            </a:r>
            <a:endParaRPr lang="en-US" sz="2400" dirty="0"/>
          </a:p>
        </p:txBody>
      </p:sp>
    </p:spTree>
    <p:extLst>
      <p:ext uri="{BB962C8B-B14F-4D97-AF65-F5344CB8AC3E}">
        <p14:creationId xmlns:p14="http://schemas.microsoft.com/office/powerpoint/2010/main" val="395380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461818" y="6459537"/>
            <a:ext cx="5606473" cy="304800"/>
          </a:xfrm>
        </p:spPr>
        <p:txBody>
          <a:bodyPr/>
          <a:lstStyle/>
          <a:p>
            <a:r>
              <a:rPr lang="de-DE" dirty="0"/>
              <a:t>Liu Yizhou</a:t>
            </a:r>
          </a:p>
        </p:txBody>
      </p:sp>
      <p:sp>
        <p:nvSpPr>
          <p:cNvPr id="3" name="Slide Number Placeholder 2"/>
          <p:cNvSpPr>
            <a:spLocks noGrp="1"/>
          </p:cNvSpPr>
          <p:nvPr>
            <p:ph type="sldNum" sz="quarter" idx="4"/>
          </p:nvPr>
        </p:nvSpPr>
        <p:spPr/>
        <p:txBody>
          <a:bodyPr/>
          <a:lstStyle/>
          <a:p>
            <a:fld id="{1816C99B-6DE8-495C-8A47-6C6207B66D29}" type="slidenum">
              <a:rPr lang="de-DE" smtClean="0"/>
              <a:pPr/>
              <a:t>4</a:t>
            </a:fld>
            <a:endParaRPr lang="de-DE" dirty="0"/>
          </a:p>
        </p:txBody>
      </p:sp>
      <p:sp>
        <p:nvSpPr>
          <p:cNvPr id="5" name="Title 4"/>
          <p:cNvSpPr>
            <a:spLocks noGrp="1"/>
          </p:cNvSpPr>
          <p:nvPr>
            <p:ph type="title"/>
          </p:nvPr>
        </p:nvSpPr>
        <p:spPr>
          <a:xfrm>
            <a:off x="461818" y="757382"/>
            <a:ext cx="8224982" cy="614218"/>
          </a:xfrm>
        </p:spPr>
        <p:txBody>
          <a:bodyPr/>
          <a:lstStyle/>
          <a:p>
            <a:r>
              <a:rPr lang="en-US" sz="2400" dirty="0"/>
              <a:t>Improvements on AES </a:t>
            </a:r>
            <a:br>
              <a:rPr lang="en-US" dirty="0"/>
            </a:br>
            <a:r>
              <a:rPr lang="en-US" dirty="0"/>
              <a:t>-- matrix multiply lookup tables</a:t>
            </a:r>
          </a:p>
        </p:txBody>
      </p:sp>
      <p:sp>
        <p:nvSpPr>
          <p:cNvPr id="8" name="TextBox 7"/>
          <p:cNvSpPr txBox="1"/>
          <p:nvPr/>
        </p:nvSpPr>
        <p:spPr>
          <a:xfrm>
            <a:off x="5415505" y="2216724"/>
            <a:ext cx="2948566" cy="923330"/>
          </a:xfrm>
          <a:prstGeom prst="rect">
            <a:avLst/>
          </a:prstGeom>
          <a:noFill/>
        </p:spPr>
        <p:txBody>
          <a:bodyPr wrap="square" rtlCol="0">
            <a:spAutoFit/>
          </a:bodyPr>
          <a:lstStyle/>
          <a:p>
            <a:pPr algn="just"/>
            <a:r>
              <a:rPr lang="en-US" dirty="0">
                <a:latin typeface="+mn-lt"/>
              </a:rPr>
              <a:t>The processing time has been improved significantly.</a:t>
            </a:r>
          </a:p>
        </p:txBody>
      </p:sp>
      <p:sp>
        <p:nvSpPr>
          <p:cNvPr id="4" name="TextBox 3"/>
          <p:cNvSpPr txBox="1"/>
          <p:nvPr/>
        </p:nvSpPr>
        <p:spPr>
          <a:xfrm>
            <a:off x="461818" y="1470996"/>
            <a:ext cx="4953687" cy="923330"/>
          </a:xfrm>
          <a:prstGeom prst="rect">
            <a:avLst/>
          </a:prstGeom>
          <a:noFill/>
        </p:spPr>
        <p:txBody>
          <a:bodyPr wrap="square" rtlCol="0">
            <a:spAutoFit/>
          </a:bodyPr>
          <a:lstStyle/>
          <a:p>
            <a:pPr algn="just"/>
            <a:r>
              <a:rPr lang="en-US" dirty="0">
                <a:latin typeface="+mn-lt"/>
                <a:ea typeface="Times New Roman" charset="0"/>
                <a:cs typeface="Times New Roman" charset="0"/>
              </a:rPr>
              <a:t>Instead of the complicated math calculation, we defined the look-up tables for inverse </a:t>
            </a:r>
            <a:r>
              <a:rPr lang="en-US" dirty="0" err="1">
                <a:latin typeface="+mn-lt"/>
                <a:ea typeface="Times New Roman" charset="0"/>
                <a:cs typeface="Times New Roman" charset="0"/>
              </a:rPr>
              <a:t>MixColomns</a:t>
            </a:r>
            <a:endParaRPr lang="en-US" dirty="0">
              <a:latin typeface="+mn-lt"/>
              <a:ea typeface="Times New Roman" charset="0"/>
              <a:cs typeface="Times New Roman" charset="0"/>
            </a:endParaRPr>
          </a:p>
        </p:txBody>
      </p:sp>
      <p:sp>
        <p:nvSpPr>
          <p:cNvPr id="9" name="TextBox 8"/>
          <p:cNvSpPr txBox="1"/>
          <p:nvPr/>
        </p:nvSpPr>
        <p:spPr>
          <a:xfrm>
            <a:off x="0" y="3061848"/>
            <a:ext cx="9258300" cy="2308324"/>
          </a:xfrm>
          <a:prstGeom prst="rect">
            <a:avLst/>
          </a:prstGeom>
          <a:noFill/>
        </p:spPr>
        <p:txBody>
          <a:bodyPr wrap="square" rtlCol="0">
            <a:spAutoFit/>
          </a:bodyPr>
          <a:lstStyle/>
          <a:p>
            <a:pPr algn="just"/>
            <a:r>
              <a:rPr lang="en-US" dirty="0">
                <a:latin typeface="+mn-lt"/>
                <a:ea typeface="Times New Roman" charset="0"/>
                <a:cs typeface="Times New Roman" charset="0"/>
              </a:rPr>
              <a:t>For example: Lookup table for multiplying by 9</a:t>
            </a:r>
          </a:p>
          <a:p>
            <a:pPr algn="just"/>
            <a:endParaRPr lang="en-US" dirty="0">
              <a:latin typeface="+mn-lt"/>
              <a:ea typeface="Times New Roman" charset="0"/>
              <a:cs typeface="Times New Roman" charset="0"/>
            </a:endParaRPr>
          </a:p>
          <a:p>
            <a:pPr algn="just"/>
            <a:r>
              <a:rPr lang="en-US" i="1" dirty="0">
                <a:latin typeface="+mn-lt"/>
                <a:ea typeface="Times New Roman" charset="0"/>
                <a:cs typeface="Times New Roman" charset="0"/>
              </a:rPr>
              <a:t>//0         1        2       3         4       5         6        7       8        9       A        B       C       D       </a:t>
            </a:r>
            <a:r>
              <a:rPr lang="en-US" dirty="0">
                <a:latin typeface="+mn-lt"/>
                <a:ea typeface="Times New Roman" charset="0"/>
                <a:cs typeface="Times New Roman" charset="0"/>
              </a:rPr>
              <a:t>E        F</a:t>
            </a:r>
          </a:p>
          <a:p>
            <a:pPr algn="just"/>
            <a:endParaRPr lang="en-US" i="1" dirty="0">
              <a:latin typeface="+mn-lt"/>
              <a:ea typeface="Times New Roman" charset="0"/>
              <a:cs typeface="Times New Roman" charset="0"/>
            </a:endParaRPr>
          </a:p>
          <a:p>
            <a:pPr algn="just"/>
            <a:r>
              <a:rPr lang="en-US" dirty="0">
                <a:latin typeface="+mn-lt"/>
                <a:ea typeface="Times New Roman" charset="0"/>
                <a:cs typeface="Times New Roman" charset="0"/>
              </a:rPr>
              <a:t>0x00, 0x09, 0x12, 0x1b, 0x24, 0x2d, 0x36, 0x3f, 0x48, 0x41, 0x5a, 0x53, 0x6c, 0x65, 0x7e, 0x77, </a:t>
            </a:r>
          </a:p>
          <a:p>
            <a:pPr algn="just"/>
            <a:endParaRPr lang="en-US" dirty="0">
              <a:latin typeface="+mn-lt"/>
              <a:ea typeface="Times New Roman" charset="0"/>
              <a:cs typeface="Times New Roman" charset="0"/>
            </a:endParaRPr>
          </a:p>
          <a:p>
            <a:pPr algn="just"/>
            <a:r>
              <a:rPr lang="en-US" dirty="0">
                <a:latin typeface="+mn-lt"/>
                <a:ea typeface="Times New Roman" charset="0"/>
                <a:cs typeface="Times New Roman" charset="0"/>
              </a:rPr>
              <a:t>0x90, 0x99, 0x82, 0x8b, 0xb4, 0xbd, 0xa6, 0xaf, 0xd8, 0xd1, 0xca, 0xc3, 0xfc, 0xf5, 0xee, 0xe7, </a:t>
            </a:r>
          </a:p>
          <a:p>
            <a:pPr algn="just"/>
            <a:r>
              <a:rPr lang="is-IS" dirty="0">
                <a:latin typeface="+mn-lt"/>
                <a:ea typeface="Times New Roman" charset="0"/>
                <a:cs typeface="Times New Roman" charset="0"/>
              </a:rPr>
              <a:t>…</a:t>
            </a:r>
            <a:endParaRPr lang="en-US" dirty="0">
              <a:latin typeface="+mn-lt"/>
              <a:ea typeface="Times New Roman" charset="0"/>
              <a:cs typeface="Times New Roman" charset="0"/>
            </a:endParaRPr>
          </a:p>
        </p:txBody>
      </p:sp>
    </p:spTree>
    <p:extLst>
      <p:ext uri="{BB962C8B-B14F-4D97-AF65-F5344CB8AC3E}">
        <p14:creationId xmlns:p14="http://schemas.microsoft.com/office/powerpoint/2010/main" val="73225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Faraz Bhatti</a:t>
            </a:r>
          </a:p>
        </p:txBody>
      </p:sp>
      <p:sp>
        <p:nvSpPr>
          <p:cNvPr id="3" name="Slide Number Placeholder 2"/>
          <p:cNvSpPr>
            <a:spLocks noGrp="1"/>
          </p:cNvSpPr>
          <p:nvPr>
            <p:ph type="sldNum" sz="quarter" idx="4"/>
          </p:nvPr>
        </p:nvSpPr>
        <p:spPr/>
        <p:txBody>
          <a:bodyPr/>
          <a:lstStyle/>
          <a:p>
            <a:fld id="{1816C99B-6DE8-495C-8A47-6C6207B66D29}" type="slidenum">
              <a:rPr lang="de-DE"/>
              <a:pPr/>
              <a:t>5</a:t>
            </a:fld>
            <a:endParaRPr lang="de-DE" dirty="0"/>
          </a:p>
        </p:txBody>
      </p:sp>
      <p:sp>
        <p:nvSpPr>
          <p:cNvPr id="4" name="Text Placeholder 3"/>
          <p:cNvSpPr>
            <a:spLocks noGrp="1"/>
          </p:cNvSpPr>
          <p:nvPr>
            <p:ph type="body" sz="quarter" idx="10"/>
          </p:nvPr>
        </p:nvSpPr>
        <p:spPr/>
        <p:txBody>
          <a:bodyPr anchor="t"/>
          <a:lstStyle/>
          <a:p>
            <a:r>
              <a:rPr lang="en-US" dirty="0"/>
              <a:t>-Amdahl's Law </a:t>
            </a:r>
            <a:br>
              <a:rPr lang="en-US" dirty="0"/>
            </a:br>
            <a:endParaRPr lang="en-US" dirty="0"/>
          </a:p>
          <a:p>
            <a:r>
              <a:rPr lang="en-US" dirty="0"/>
              <a:t>-Parallel Part and Sequential Part of The Script</a:t>
            </a:r>
          </a:p>
          <a:p>
            <a:endParaRPr lang="en-US" dirty="0"/>
          </a:p>
          <a:p>
            <a:r>
              <a:rPr lang="en-US" dirty="0"/>
              <a:t>-Pool of Processes</a:t>
            </a:r>
          </a:p>
          <a:p>
            <a:r>
              <a:rPr lang="en-US" dirty="0"/>
              <a:t> </a:t>
            </a:r>
          </a:p>
          <a:p>
            <a:r>
              <a:rPr lang="en-US" dirty="0"/>
              <a:t>-Spawning Processes</a:t>
            </a:r>
          </a:p>
          <a:p>
            <a:endParaRPr lang="en-US" dirty="0"/>
          </a:p>
          <a:p>
            <a:r>
              <a:rPr lang="en-US" dirty="0"/>
              <a:t>-Up to 3x Faster Processing </a:t>
            </a:r>
          </a:p>
        </p:txBody>
      </p:sp>
      <p:sp>
        <p:nvSpPr>
          <p:cNvPr id="5" name="Title 4"/>
          <p:cNvSpPr>
            <a:spLocks noGrp="1"/>
          </p:cNvSpPr>
          <p:nvPr>
            <p:ph type="title"/>
          </p:nvPr>
        </p:nvSpPr>
        <p:spPr/>
        <p:txBody>
          <a:bodyPr anchor="t"/>
          <a:lstStyle/>
          <a:p>
            <a:r>
              <a:rPr lang="en-US" sz="2400" dirty="0"/>
              <a:t>Script Speed Up Using Multiprocessing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260" y="1239583"/>
            <a:ext cx="21812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8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Faraz Bhatti</a:t>
            </a:r>
          </a:p>
        </p:txBody>
      </p:sp>
      <p:sp>
        <p:nvSpPr>
          <p:cNvPr id="3" name="Slide Number Placeholder 2"/>
          <p:cNvSpPr>
            <a:spLocks noGrp="1"/>
          </p:cNvSpPr>
          <p:nvPr>
            <p:ph type="sldNum" sz="quarter" idx="4"/>
          </p:nvPr>
        </p:nvSpPr>
        <p:spPr/>
        <p:txBody>
          <a:bodyPr/>
          <a:lstStyle/>
          <a:p>
            <a:fld id="{1816C99B-6DE8-495C-8A47-6C6207B66D29}" type="slidenum">
              <a:rPr lang="de-DE"/>
              <a:pPr/>
              <a:t>6</a:t>
            </a:fld>
            <a:endParaRPr lang="de-DE" dirty="0"/>
          </a:p>
        </p:txBody>
      </p:sp>
      <p:sp>
        <p:nvSpPr>
          <p:cNvPr id="4" name="Text Placeholder 3"/>
          <p:cNvSpPr>
            <a:spLocks noGrp="1"/>
          </p:cNvSpPr>
          <p:nvPr>
            <p:ph type="body" sz="quarter" idx="10"/>
          </p:nvPr>
        </p:nvSpPr>
        <p:spPr/>
        <p:txBody>
          <a:bodyPr anchor="t"/>
          <a:lstStyle/>
          <a:p>
            <a:r>
              <a:rPr lang="en-US" dirty="0"/>
              <a:t>XOR SHIFT PRNGs:</a:t>
            </a:r>
          </a:p>
          <a:p>
            <a:r>
              <a:rPr lang="en-US" dirty="0"/>
              <a:t>Input is a linear function of the previous state. </a:t>
            </a:r>
          </a:p>
          <a:p>
            <a:endParaRPr lang="en-US" dirty="0"/>
          </a:p>
          <a:p>
            <a:r>
              <a:rPr lang="en-US" dirty="0"/>
              <a:t>PRNG Tests:</a:t>
            </a:r>
          </a:p>
          <a:p>
            <a:r>
              <a:rPr lang="en-US" dirty="0"/>
              <a:t>Entropy Test :7.099790 </a:t>
            </a:r>
            <a:r>
              <a:rPr lang="en-US" dirty="0">
                <a:latin typeface="TUM Neue Helvetica 55 Regular" charset="0"/>
              </a:rPr>
              <a:t>bits per byte</a:t>
            </a:r>
          </a:p>
          <a:p>
            <a:endParaRPr lang="en-US" dirty="0"/>
          </a:p>
          <a:p>
            <a:endParaRPr lang="en-US" dirty="0"/>
          </a:p>
        </p:txBody>
      </p:sp>
      <p:sp>
        <p:nvSpPr>
          <p:cNvPr id="5" name="Title 4"/>
          <p:cNvSpPr>
            <a:spLocks noGrp="1"/>
          </p:cNvSpPr>
          <p:nvPr>
            <p:ph type="title"/>
          </p:nvPr>
        </p:nvSpPr>
        <p:spPr/>
        <p:txBody>
          <a:bodyPr anchor="t"/>
          <a:lstStyle/>
          <a:p>
            <a:r>
              <a:rPr lang="en-US" sz="2400" dirty="0"/>
              <a:t>Random Number Generator </a:t>
            </a:r>
          </a:p>
        </p:txBody>
      </p:sp>
      <p:pic>
        <p:nvPicPr>
          <p:cNvPr id="6" name="Picture 5" descr="DotDistribution.png"/>
          <p:cNvPicPr>
            <a:picLocks noChangeAspect="1"/>
          </p:cNvPicPr>
          <p:nvPr/>
        </p:nvPicPr>
        <p:blipFill>
          <a:blip r:embed="rId3"/>
          <a:stretch>
            <a:fillRect/>
          </a:stretch>
        </p:blipFill>
        <p:spPr>
          <a:xfrm>
            <a:off x="731838" y="3060700"/>
            <a:ext cx="4359416" cy="3256334"/>
          </a:xfrm>
          <a:prstGeom prst="rect">
            <a:avLst/>
          </a:prstGeom>
        </p:spPr>
      </p:pic>
      <p:pic>
        <p:nvPicPr>
          <p:cNvPr id="7" name="Picture 6" descr="State-diagram.png"/>
          <p:cNvPicPr>
            <a:picLocks noChangeAspect="1"/>
          </p:cNvPicPr>
          <p:nvPr/>
        </p:nvPicPr>
        <p:blipFill>
          <a:blip r:embed="rId4"/>
          <a:stretch>
            <a:fillRect/>
          </a:stretch>
        </p:blipFill>
        <p:spPr>
          <a:xfrm>
            <a:off x="5360988" y="2951163"/>
            <a:ext cx="3624262" cy="3358734"/>
          </a:xfrm>
          <a:prstGeom prst="rect">
            <a:avLst/>
          </a:prstGeom>
        </p:spPr>
      </p:pic>
    </p:spTree>
    <p:extLst>
      <p:ext uri="{BB962C8B-B14F-4D97-AF65-F5344CB8AC3E}">
        <p14:creationId xmlns:p14="http://schemas.microsoft.com/office/powerpoint/2010/main" val="95958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Liu Yizhou</a:t>
            </a:r>
          </a:p>
        </p:txBody>
      </p:sp>
      <p:sp>
        <p:nvSpPr>
          <p:cNvPr id="3" name="Slide Number Placeholder 2"/>
          <p:cNvSpPr>
            <a:spLocks noGrp="1"/>
          </p:cNvSpPr>
          <p:nvPr>
            <p:ph type="sldNum" sz="quarter" idx="4"/>
          </p:nvPr>
        </p:nvSpPr>
        <p:spPr/>
        <p:txBody>
          <a:bodyPr/>
          <a:lstStyle/>
          <a:p>
            <a:fld id="{1816C99B-6DE8-495C-8A47-6C6207B66D29}" type="slidenum">
              <a:rPr lang="de-DE" smtClean="0"/>
              <a:pPr/>
              <a:t>7</a:t>
            </a:fld>
            <a:endParaRPr lang="de-DE" dirty="0"/>
          </a:p>
        </p:txBody>
      </p:sp>
      <p:sp>
        <p:nvSpPr>
          <p:cNvPr id="4" name="Text Placeholder 3"/>
          <p:cNvSpPr>
            <a:spLocks noGrp="1"/>
          </p:cNvSpPr>
          <p:nvPr>
            <p:ph type="body" sz="quarter" idx="10"/>
          </p:nvPr>
        </p:nvSpPr>
        <p:spPr>
          <a:xfrm>
            <a:off x="461818" y="1371600"/>
            <a:ext cx="8183418" cy="1586754"/>
          </a:xfrm>
        </p:spPr>
        <p:txBody>
          <a:bodyPr/>
          <a:lstStyle/>
          <a:p>
            <a:pPr>
              <a:buFont typeface="Arial" charset="0"/>
              <a:buChar char="•"/>
            </a:pPr>
            <a:r>
              <a:rPr lang="en-US" dirty="0"/>
              <a:t>Dummy Operation </a:t>
            </a:r>
          </a:p>
          <a:p>
            <a:pPr>
              <a:buFont typeface="Arial" charset="0"/>
              <a:buChar char="•"/>
            </a:pPr>
            <a:r>
              <a:rPr lang="en-US" dirty="0"/>
              <a:t>Shuffling</a:t>
            </a:r>
          </a:p>
          <a:p>
            <a:pPr>
              <a:buFont typeface="Arial" charset="0"/>
              <a:buChar char="•"/>
            </a:pPr>
            <a:endParaRPr lang="en-US" dirty="0"/>
          </a:p>
          <a:p>
            <a:pPr>
              <a:buFont typeface="Arial" charset="0"/>
              <a:buChar char="•"/>
            </a:pPr>
            <a:endParaRPr lang="en-US" dirty="0"/>
          </a:p>
        </p:txBody>
      </p:sp>
      <p:sp>
        <p:nvSpPr>
          <p:cNvPr id="5" name="Title 4"/>
          <p:cNvSpPr>
            <a:spLocks noGrp="1"/>
          </p:cNvSpPr>
          <p:nvPr>
            <p:ph type="title"/>
          </p:nvPr>
        </p:nvSpPr>
        <p:spPr/>
        <p:txBody>
          <a:bodyPr/>
          <a:lstStyle/>
          <a:p>
            <a:r>
              <a:rPr lang="en-US" sz="2400" dirty="0"/>
              <a:t>Hiding</a:t>
            </a:r>
          </a:p>
        </p:txBody>
      </p:sp>
    </p:spTree>
    <p:extLst>
      <p:ext uri="{BB962C8B-B14F-4D97-AF65-F5344CB8AC3E}">
        <p14:creationId xmlns:p14="http://schemas.microsoft.com/office/powerpoint/2010/main" val="41676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err="1"/>
              <a:t>Faraz</a:t>
            </a:r>
            <a:r>
              <a:rPr lang="de-DE"/>
              <a:t> Bhatti</a:t>
            </a:r>
            <a:endParaRPr lang="de-DE" dirty="0"/>
          </a:p>
        </p:txBody>
      </p:sp>
      <p:sp>
        <p:nvSpPr>
          <p:cNvPr id="3" name="Slide Number Placeholder 2"/>
          <p:cNvSpPr>
            <a:spLocks noGrp="1"/>
          </p:cNvSpPr>
          <p:nvPr>
            <p:ph type="sldNum" sz="quarter" idx="4"/>
          </p:nvPr>
        </p:nvSpPr>
        <p:spPr/>
        <p:txBody>
          <a:bodyPr/>
          <a:lstStyle/>
          <a:p>
            <a:fld id="{1816C99B-6DE8-495C-8A47-6C6207B66D29}" type="slidenum">
              <a:rPr lang="de-DE"/>
              <a:pPr/>
              <a:t>8</a:t>
            </a:fld>
            <a:endParaRPr lang="de-DE" dirty="0"/>
          </a:p>
        </p:txBody>
      </p:sp>
      <p:sp>
        <p:nvSpPr>
          <p:cNvPr id="4" name="Text Placeholder 3"/>
          <p:cNvSpPr>
            <a:spLocks noGrp="1"/>
          </p:cNvSpPr>
          <p:nvPr>
            <p:ph type="body" sz="quarter" idx="10"/>
          </p:nvPr>
        </p:nvSpPr>
        <p:spPr/>
        <p:txBody>
          <a:bodyPr anchor="t"/>
          <a:lstStyle/>
          <a:p>
            <a:r>
              <a:rPr lang="en-US" dirty="0"/>
              <a:t>- Random misalignment of the AES operations in the time domain.</a:t>
            </a:r>
          </a:p>
          <a:p>
            <a:endParaRPr lang="en-US" dirty="0"/>
          </a:p>
          <a:p>
            <a:r>
              <a:rPr lang="en-US" dirty="0"/>
              <a:t>- Insert NOP operations so that the traces are not aligned in order to do compression or DPA attacks.</a:t>
            </a:r>
          </a:p>
          <a:p>
            <a:endParaRPr lang="en-US" dirty="0"/>
          </a:p>
          <a:p>
            <a:r>
              <a:rPr lang="en-US" dirty="0"/>
              <a:t>- The sum of operations should be the same in the end </a:t>
            </a:r>
          </a:p>
          <a:p>
            <a:endParaRPr lang="en-US" dirty="0"/>
          </a:p>
          <a:p>
            <a:r>
              <a:rPr lang="en-US" dirty="0"/>
              <a:t>- Total Number of Operations allowed – random()</a:t>
            </a:r>
          </a:p>
          <a:p>
            <a:endParaRPr lang="en-US" dirty="0"/>
          </a:p>
          <a:p>
            <a:r>
              <a:rPr lang="en-US" dirty="0"/>
              <a:t>- Last Count for NOP operations = remaining operations count.</a:t>
            </a:r>
          </a:p>
          <a:p>
            <a:endParaRPr lang="en-US" dirty="0"/>
          </a:p>
          <a:p>
            <a:r>
              <a:rPr lang="en-US" dirty="0"/>
              <a:t>- DPA Attack is not effective anymore </a:t>
            </a:r>
          </a:p>
          <a:p>
            <a:endParaRPr lang="en-US" dirty="0"/>
          </a:p>
          <a:p>
            <a:r>
              <a:rPr lang="en-US" dirty="0"/>
              <a:t>- 0 Correct Key Bytes </a:t>
            </a:r>
          </a:p>
          <a:p>
            <a:endParaRPr lang="en-US" dirty="0"/>
          </a:p>
        </p:txBody>
      </p:sp>
      <p:sp>
        <p:nvSpPr>
          <p:cNvPr id="5" name="Title 4"/>
          <p:cNvSpPr>
            <a:spLocks noGrp="1"/>
          </p:cNvSpPr>
          <p:nvPr>
            <p:ph type="title"/>
          </p:nvPr>
        </p:nvSpPr>
        <p:spPr/>
        <p:txBody>
          <a:bodyPr anchor="t"/>
          <a:lstStyle/>
          <a:p>
            <a:r>
              <a:rPr lang="en-US" sz="2400" dirty="0"/>
              <a:t>Hiding (Dummy Operations) Implementation</a:t>
            </a:r>
          </a:p>
        </p:txBody>
      </p:sp>
    </p:spTree>
    <p:extLst>
      <p:ext uri="{BB962C8B-B14F-4D97-AF65-F5344CB8AC3E}">
        <p14:creationId xmlns:p14="http://schemas.microsoft.com/office/powerpoint/2010/main" val="68069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de-DE" dirty="0"/>
              <a:t>Faraz Bhatti</a:t>
            </a:r>
          </a:p>
        </p:txBody>
      </p:sp>
      <p:sp>
        <p:nvSpPr>
          <p:cNvPr id="3" name="Slide Number Placeholder 2"/>
          <p:cNvSpPr>
            <a:spLocks noGrp="1"/>
          </p:cNvSpPr>
          <p:nvPr>
            <p:ph type="sldNum" sz="quarter" idx="4"/>
          </p:nvPr>
        </p:nvSpPr>
        <p:spPr/>
        <p:txBody>
          <a:bodyPr/>
          <a:lstStyle/>
          <a:p>
            <a:fld id="{1816C99B-6DE8-495C-8A47-6C6207B66D29}" type="slidenum">
              <a:rPr lang="de-DE"/>
              <a:pPr/>
              <a:t>9</a:t>
            </a:fld>
            <a:endParaRPr lang="de-DE" dirty="0"/>
          </a:p>
        </p:txBody>
      </p:sp>
      <p:sp>
        <p:nvSpPr>
          <p:cNvPr id="4" name="Text Placeholder 3"/>
          <p:cNvSpPr>
            <a:spLocks noGrp="1"/>
          </p:cNvSpPr>
          <p:nvPr>
            <p:ph type="body" sz="quarter" idx="10"/>
          </p:nvPr>
        </p:nvSpPr>
        <p:spPr>
          <a:xfrm>
            <a:off x="456678" y="1247955"/>
            <a:ext cx="8183418" cy="5024582"/>
          </a:xfrm>
        </p:spPr>
        <p:txBody>
          <a:bodyPr anchor="t"/>
          <a:lstStyle/>
          <a:p>
            <a:r>
              <a:rPr lang="en-US" dirty="0"/>
              <a:t>                                                                                 </a:t>
            </a:r>
          </a:p>
          <a:p>
            <a:r>
              <a:rPr lang="en-US" dirty="0"/>
              <a:t>        </a:t>
            </a:r>
          </a:p>
          <a:p>
            <a:endParaRPr lang="en-US" dirty="0"/>
          </a:p>
          <a:p>
            <a:endParaRPr lang="en-US" dirty="0"/>
          </a:p>
          <a:p>
            <a:endParaRPr lang="en-US" dirty="0"/>
          </a:p>
          <a:p>
            <a:endParaRPr lang="en-US" dirty="0"/>
          </a:p>
          <a:p>
            <a:endParaRPr lang="en-US" dirty="0"/>
          </a:p>
          <a:p>
            <a:r>
              <a:rPr lang="en-US" dirty="0"/>
              <a:t>                                         </a:t>
            </a:r>
          </a:p>
        </p:txBody>
      </p:sp>
      <p:sp>
        <p:nvSpPr>
          <p:cNvPr id="5" name="Title 4"/>
          <p:cNvSpPr>
            <a:spLocks noGrp="1"/>
          </p:cNvSpPr>
          <p:nvPr>
            <p:ph type="title"/>
          </p:nvPr>
        </p:nvSpPr>
        <p:spPr/>
        <p:txBody>
          <a:bodyPr anchor="t"/>
          <a:lstStyle/>
          <a:p>
            <a:r>
              <a:rPr lang="en-US" sz="2400" dirty="0"/>
              <a:t>Hiding( Dummy Operation ) Resultant Power Traces</a:t>
            </a:r>
          </a:p>
        </p:txBody>
      </p:sp>
      <p:pic>
        <p:nvPicPr>
          <p:cNvPr id="6" name="Picture 5" descr="figure_0HidingDummy.png"/>
          <p:cNvPicPr>
            <a:picLocks noChangeAspect="1"/>
          </p:cNvPicPr>
          <p:nvPr/>
        </p:nvPicPr>
        <p:blipFill>
          <a:blip r:embed="rId3"/>
          <a:stretch>
            <a:fillRect/>
          </a:stretch>
        </p:blipFill>
        <p:spPr>
          <a:xfrm>
            <a:off x="855663" y="1311275"/>
            <a:ext cx="3158174" cy="2046288"/>
          </a:xfrm>
          <a:prstGeom prst="rect">
            <a:avLst/>
          </a:prstGeom>
        </p:spPr>
      </p:pic>
      <p:pic>
        <p:nvPicPr>
          <p:cNvPr id="7" name="Picture 6" descr="figure_1HidingDummy.png"/>
          <p:cNvPicPr>
            <a:picLocks noChangeAspect="1"/>
          </p:cNvPicPr>
          <p:nvPr/>
        </p:nvPicPr>
        <p:blipFill>
          <a:blip r:embed="rId4"/>
          <a:stretch>
            <a:fillRect/>
          </a:stretch>
        </p:blipFill>
        <p:spPr>
          <a:xfrm>
            <a:off x="855663" y="3433763"/>
            <a:ext cx="3136333" cy="2046287"/>
          </a:xfrm>
          <a:prstGeom prst="rect">
            <a:avLst/>
          </a:prstGeom>
        </p:spPr>
      </p:pic>
      <p:pic>
        <p:nvPicPr>
          <p:cNvPr id="8" name="Picture 7" descr="figure_2HidingDummy.png"/>
          <p:cNvPicPr>
            <a:picLocks noChangeAspect="1"/>
          </p:cNvPicPr>
          <p:nvPr/>
        </p:nvPicPr>
        <p:blipFill>
          <a:blip r:embed="rId5"/>
          <a:stretch>
            <a:fillRect/>
          </a:stretch>
        </p:blipFill>
        <p:spPr>
          <a:xfrm>
            <a:off x="4333956" y="1298575"/>
            <a:ext cx="3289219" cy="2046288"/>
          </a:xfrm>
          <a:prstGeom prst="rect">
            <a:avLst/>
          </a:prstGeom>
        </p:spPr>
      </p:pic>
      <p:pic>
        <p:nvPicPr>
          <p:cNvPr id="10" name="Picture 9" descr="figure_4HidingDummy.png"/>
          <p:cNvPicPr>
            <a:picLocks noChangeAspect="1"/>
          </p:cNvPicPr>
          <p:nvPr/>
        </p:nvPicPr>
        <p:blipFill>
          <a:blip r:embed="rId6"/>
          <a:stretch>
            <a:fillRect/>
          </a:stretch>
        </p:blipFill>
        <p:spPr>
          <a:xfrm>
            <a:off x="4355797" y="3433763"/>
            <a:ext cx="3267378" cy="2046287"/>
          </a:xfrm>
          <a:prstGeom prst="rect">
            <a:avLst/>
          </a:prstGeom>
        </p:spPr>
      </p:pic>
    </p:spTree>
    <p:extLst>
      <p:ext uri="{BB962C8B-B14F-4D97-AF65-F5344CB8AC3E}">
        <p14:creationId xmlns:p14="http://schemas.microsoft.com/office/powerpoint/2010/main" val="1854874335"/>
      </p:ext>
    </p:extLst>
  </p:cSld>
  <p:clrMapOvr>
    <a:masterClrMapping/>
  </p:clrMapOvr>
</p:sld>
</file>

<file path=ppt/theme/theme1.xml><?xml version="1.0" encoding="utf-8"?>
<a:theme xmlns:a="http://schemas.openxmlformats.org/drawingml/2006/main" name="VT_Vorlage_Präsentation_Ma">
  <a:themeElements>
    <a:clrScheme name="">
      <a:dk1>
        <a:srgbClr val="333333"/>
      </a:dk1>
      <a:lt1>
        <a:srgbClr val="FFFFFF"/>
      </a:lt1>
      <a:dk2>
        <a:srgbClr val="333333"/>
      </a:dk2>
      <a:lt2>
        <a:srgbClr val="808080"/>
      </a:lt2>
      <a:accent1>
        <a:srgbClr val="CCCCCC"/>
      </a:accent1>
      <a:accent2>
        <a:srgbClr val="074FB0"/>
      </a:accent2>
      <a:accent3>
        <a:srgbClr val="FFFFFF"/>
      </a:accent3>
      <a:accent4>
        <a:srgbClr val="2A2A2A"/>
      </a:accent4>
      <a:accent5>
        <a:srgbClr val="E2E2E2"/>
      </a:accent5>
      <a:accent6>
        <a:srgbClr val="06479F"/>
      </a:accent6>
      <a:hlink>
        <a:srgbClr val="E53418"/>
      </a:hlink>
      <a:folHlink>
        <a:srgbClr val="CA213F"/>
      </a:folHlink>
    </a:clrScheme>
    <a:fontScheme name="Leere Präsentation">
      <a:majorFont>
        <a:latin typeface="TUM Neue Helvetica 55 Regular"/>
        <a:ea typeface=""/>
        <a:cs typeface=""/>
      </a:majorFont>
      <a:minorFont>
        <a:latin typeface="TUM Neue Helvetica 55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Helvetica Neue"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Helvetica Neue" charset="0"/>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M" id="{F0FD3043-5C77-FD47-B909-14350CBA52CE}" vid="{7B38BF6A-B378-A747-85AF-2C2E19E292F9}"/>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Template>
  <TotalTime>0</TotalTime>
  <Words>1455</Words>
  <Application>Microsoft Office PowerPoint</Application>
  <PresentationFormat>Bildschirmpräsentation (4:3)</PresentationFormat>
  <Paragraphs>627</Paragraphs>
  <Slides>31</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31</vt:i4>
      </vt:variant>
    </vt:vector>
  </HeadingPairs>
  <TitlesOfParts>
    <vt:vector size="40" baseType="lpstr">
      <vt:lpstr>宋体</vt:lpstr>
      <vt:lpstr>Arial</vt:lpstr>
      <vt:lpstr>Cambria Math</vt:lpstr>
      <vt:lpstr>Helvetica Neue</vt:lpstr>
      <vt:lpstr>Times New Roman</vt:lpstr>
      <vt:lpstr>TUM Neue Helvetica 55 Regular</vt:lpstr>
      <vt:lpstr>Verdana</vt:lpstr>
      <vt:lpstr>Wingdings</vt:lpstr>
      <vt:lpstr>VT_Vorlage_Präsentation_Ma</vt:lpstr>
      <vt:lpstr>SmartCard Lab - Final Presentation Group 3</vt:lpstr>
      <vt:lpstr>Content</vt:lpstr>
      <vt:lpstr>PowerPoint-Präsentation</vt:lpstr>
      <vt:lpstr>Improvements on AES  -- matrix multiply lookup tables</vt:lpstr>
      <vt:lpstr>Script Speed Up Using Multiprocessing</vt:lpstr>
      <vt:lpstr>Random Number Generator </vt:lpstr>
      <vt:lpstr>Hiding</vt:lpstr>
      <vt:lpstr>Hiding (Dummy Operations) Implementation</vt:lpstr>
      <vt:lpstr>Hiding( Dummy Operation ) Resultant Power Traces</vt:lpstr>
      <vt:lpstr>Power Trace Analysis</vt:lpstr>
      <vt:lpstr>Attacking Dummy Operations using MSE (Mean Squared Error)</vt:lpstr>
      <vt:lpstr>Shuffling</vt:lpstr>
      <vt:lpstr>Attacking on shuffling</vt:lpstr>
      <vt:lpstr>Masking</vt:lpstr>
      <vt:lpstr>Masking</vt:lpstr>
      <vt:lpstr>Masking</vt:lpstr>
      <vt:lpstr>Masking</vt:lpstr>
      <vt:lpstr>Masking</vt:lpstr>
      <vt:lpstr>Masking</vt:lpstr>
      <vt:lpstr>Attack on Masking</vt:lpstr>
      <vt:lpstr>Attack on Masking</vt:lpstr>
      <vt:lpstr>Attack on Masking</vt:lpstr>
      <vt:lpstr>Attack on Masking</vt:lpstr>
      <vt:lpstr>Attack on Masking</vt:lpstr>
      <vt:lpstr>Attack on Masking</vt:lpstr>
      <vt:lpstr>Attack on Masking</vt:lpstr>
      <vt:lpstr>Benchmark-Attack</vt:lpstr>
      <vt:lpstr>True Random Number Generator</vt:lpstr>
      <vt:lpstr>Benchmark – Execution time</vt:lpstr>
      <vt:lpstr>Benchmark – Memory usage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SmartCard Lab Midterm Presentation Group 3</dc:title>
  <dc:creator>#LIU YIZHOU#</dc:creator>
  <dc:description>VT Vorlage für Präsentationen</dc:description>
  <cp:lastModifiedBy>Christoph</cp:lastModifiedBy>
  <cp:revision>121</cp:revision>
  <dcterms:created xsi:type="dcterms:W3CDTF">2016-05-22T10:16:10Z</dcterms:created>
  <dcterms:modified xsi:type="dcterms:W3CDTF">2016-07-05T04:54:08Z</dcterms:modified>
</cp:coreProperties>
</file>