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99" r:id="rId4"/>
    <p:sldId id="293" r:id="rId5"/>
    <p:sldId id="294" r:id="rId6"/>
    <p:sldId id="295" r:id="rId7"/>
    <p:sldId id="296" r:id="rId8"/>
    <p:sldId id="297" r:id="rId9"/>
    <p:sldId id="298" r:id="rId10"/>
    <p:sldId id="271" r:id="rId11"/>
    <p:sldId id="279" r:id="rId12"/>
    <p:sldId id="280" r:id="rId13"/>
    <p:sldId id="278" r:id="rId14"/>
    <p:sldId id="275" r:id="rId15"/>
    <p:sldId id="276" r:id="rId16"/>
    <p:sldId id="277" r:id="rId17"/>
    <p:sldId id="292" r:id="rId18"/>
    <p:sldId id="259" r:id="rId19"/>
    <p:sldId id="260" r:id="rId20"/>
    <p:sldId id="261" r:id="rId21"/>
    <p:sldId id="263" r:id="rId22"/>
    <p:sldId id="270" r:id="rId23"/>
    <p:sldId id="262" r:id="rId24"/>
    <p:sldId id="264" r:id="rId25"/>
    <p:sldId id="265" r:id="rId26"/>
    <p:sldId id="268" r:id="rId27"/>
    <p:sldId id="266" r:id="rId28"/>
  </p:sldIdLst>
  <p:sldSz cx="9144000" cy="6858000" type="screen4x3"/>
  <p:notesSz cx="6708775" cy="983615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6">
          <p15:clr>
            <a:srgbClr val="A4A3A4"/>
          </p15:clr>
        </p15:guide>
        <p15:guide id="6" orient="horz" pos="4032">
          <p15:clr>
            <a:srgbClr val="A4A3A4"/>
          </p15:clr>
        </p15:guide>
        <p15:guide id="7" orient="horz" pos="4224">
          <p15:clr>
            <a:srgbClr val="A4A3A4"/>
          </p15:clr>
        </p15:guide>
        <p15:guide id="8" pos="320">
          <p15:clr>
            <a:srgbClr val="A4A3A4"/>
          </p15:clr>
        </p15:guide>
        <p15:guide id="9" pos="544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82"/>
    <a:srgbClr val="91AC6B"/>
    <a:srgbClr val="41BEFF"/>
    <a:srgbClr val="0099FF"/>
    <a:srgbClr val="CA213F"/>
    <a:srgbClr val="E53418"/>
    <a:srgbClr val="FF8000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9144" autoAdjust="0"/>
  </p:normalViewPr>
  <p:slideViewPr>
    <p:cSldViewPr snapToGrid="0">
      <p:cViewPr varScale="1">
        <p:scale>
          <a:sx n="104" d="100"/>
          <a:sy n="104" d="100"/>
        </p:scale>
        <p:origin x="1824" y="78"/>
      </p:cViewPr>
      <p:guideLst>
        <p:guide orient="horz" pos="2160"/>
        <p:guide orient="horz" pos="960"/>
        <p:guide orient="horz" pos="1152"/>
        <p:guide orient="horz" pos="3888"/>
        <p:guide orient="horz" pos="396"/>
        <p:guide orient="horz" pos="4032"/>
        <p:guide orient="horz" pos="4224"/>
        <p:guide pos="320"/>
        <p:guide pos="5440"/>
        <p:guide pos="2880"/>
      </p:guideLst>
    </p:cSldViewPr>
  </p:slideViewPr>
  <p:outlineViewPr>
    <p:cViewPr>
      <p:scale>
        <a:sx n="33" d="100"/>
        <a:sy n="33" d="100"/>
      </p:scale>
      <p:origin x="0" y="-1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2262" y="-120"/>
      </p:cViewPr>
      <p:guideLst>
        <p:guide orient="horz" pos="3098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96888" y="182563"/>
            <a:ext cx="33051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0513" y="182563"/>
            <a:ext cx="20859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4025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fld id="{AA8C337C-5126-4C59-BE7E-A5FA1F1ADC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10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212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4025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fld id="{D7C21FF6-9947-4EA7-A8EC-B7AFD11518D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1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32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9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41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6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35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22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1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84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1FF6-9947-4EA7-A8EC-B7AFD11518D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66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Folie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999" y="6400800"/>
            <a:ext cx="560647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/>
              <a:t>Andrea Rascher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05863" y="6670675"/>
            <a:ext cx="338137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accent2"/>
                </a:solidFill>
                <a:latin typeface="+mn-lt"/>
              </a:defRPr>
            </a:lvl1pPr>
          </a:lstStyle>
          <a:p>
            <a:fld id="{1816C99B-6DE8-495C-8A47-6C6207B66D2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471055" y="1219200"/>
            <a:ext cx="8183418" cy="502458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818" y="757382"/>
            <a:ext cx="8224982" cy="378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1200" dirty="0">
                <a:solidFill>
                  <a:schemeClr val="accent2"/>
                </a:solidFill>
                <a:latin typeface="TUM Neue Helvetica 55 Regular" pitchFamily="34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ijndael_S-box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96569"/>
            <a:ext cx="7772400" cy="1470025"/>
          </a:xfrm>
        </p:spPr>
        <p:txBody>
          <a:bodyPr/>
          <a:lstStyle/>
          <a:p>
            <a:r>
              <a:rPr lang="en-US" dirty="0"/>
              <a:t>SmartCard Lab </a:t>
            </a:r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3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371600" y="2817536"/>
            <a:ext cx="6400800" cy="27430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1:</a:t>
            </a:r>
          </a:p>
          <a:p>
            <a:r>
              <a:rPr lang="en-US" dirty="0">
                <a:solidFill>
                  <a:schemeClr val="tx1"/>
                </a:solidFill>
              </a:rPr>
              <a:t>Faraz Bhatti</a:t>
            </a:r>
          </a:p>
          <a:p>
            <a:r>
              <a:rPr lang="en-US" dirty="0">
                <a:solidFill>
                  <a:schemeClr val="tx1"/>
                </a:solidFill>
              </a:rPr>
              <a:t>Lu 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ongchen</a:t>
            </a:r>
          </a:p>
          <a:p>
            <a:r>
              <a:rPr lang="en-US" dirty="0">
                <a:solidFill>
                  <a:schemeClr val="tx1"/>
                </a:solidFill>
              </a:rPr>
              <a:t>Mao 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aiyi</a:t>
            </a:r>
          </a:p>
          <a:p>
            <a:r>
              <a:rPr lang="en-US" dirty="0">
                <a:solidFill>
                  <a:schemeClr val="tx1"/>
                </a:solidFill>
              </a:rPr>
              <a:t>Team 2: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Christoph </a:t>
            </a:r>
            <a:r>
              <a:rPr lang="en-US" dirty="0">
                <a:solidFill>
                  <a:schemeClr val="tx1"/>
                </a:solidFill>
              </a:rPr>
              <a:t>Wittmann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Y</a:t>
            </a:r>
            <a:r>
              <a:rPr lang="en-US" dirty="0" err="1">
                <a:solidFill>
                  <a:schemeClr val="tx1"/>
                </a:solidFill>
              </a:rPr>
              <a:t>izhou</a:t>
            </a:r>
            <a:r>
              <a:rPr lang="en-US" dirty="0">
                <a:solidFill>
                  <a:schemeClr val="tx1"/>
                </a:solidFill>
              </a:rPr>
              <a:t>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Mao </a:t>
            </a:r>
            <a:r>
              <a:rPr lang="de-DE" dirty="0" err="1" smtClean="0"/>
              <a:t>Kaiyi</a:t>
            </a:r>
            <a:endParaRPr lang="de-DE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b="1" dirty="0" smtClean="0"/>
              <a:t>Data </a:t>
            </a:r>
            <a:r>
              <a:rPr kumimoji="1" lang="en-US" altLang="zh-CN" sz="2000" b="1" dirty="0"/>
              <a:t>for </a:t>
            </a:r>
            <a:r>
              <a:rPr kumimoji="1" lang="en-US" altLang="zh-CN" sz="2000" b="1" dirty="0" err="1"/>
              <a:t>AddRoundKey</a:t>
            </a:r>
            <a:r>
              <a:rPr kumimoji="1" lang="en-US" altLang="zh-CN" sz="2000" b="1" dirty="0"/>
              <a:t> and </a:t>
            </a:r>
            <a:r>
              <a:rPr kumimoji="1" lang="en-US" altLang="zh-CN" sz="2000" b="1" dirty="0" err="1" smtClean="0"/>
              <a:t>SubBytes</a:t>
            </a:r>
            <a:r>
              <a:rPr kumimoji="1" lang="en-US" altLang="zh-CN" sz="2000" b="1" dirty="0" smtClean="0"/>
              <a:t> operations</a:t>
            </a:r>
            <a:endParaRPr lang="en-US" altLang="zh-CN" sz="2000" b="1" dirty="0" smtClean="0"/>
          </a:p>
          <a:p>
            <a:r>
              <a:rPr lang="en-US" altLang="zh-CN" sz="1600" dirty="0" err="1" smtClean="0"/>
              <a:t>AddRoundKey</a:t>
            </a:r>
            <a:endParaRPr lang="zh-CN" altLang="en-US" sz="16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/>
              <a:t>4. Performance and Analysis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4" y="2007858"/>
            <a:ext cx="7871460" cy="1348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4" y="3864429"/>
            <a:ext cx="7680960" cy="21259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7999" y="3525875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+mj-lt"/>
              </a:rPr>
              <a:t>SubBytes</a:t>
            </a:r>
            <a:endParaRPr lang="zh-CN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Mao </a:t>
            </a:r>
            <a:r>
              <a:rPr lang="de-DE" dirty="0" err="1" smtClean="0"/>
              <a:t>Kaiyi</a:t>
            </a:r>
            <a:endParaRPr lang="de-DE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b="1" dirty="0" smtClean="0"/>
          </a:p>
          <a:p>
            <a:r>
              <a:rPr kumimoji="1" lang="en-US" altLang="zh-CN" sz="2000" b="1" dirty="0" smtClean="0"/>
              <a:t>Data for </a:t>
            </a:r>
            <a:r>
              <a:rPr kumimoji="1" lang="en-US" altLang="zh-CN" sz="2000" b="1" dirty="0"/>
              <a:t>Hamming Weight</a:t>
            </a:r>
            <a:endParaRPr kumimoji="1" lang="zh-CN" altLang="en-US" sz="20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/>
              <a:t>4. Performance </a:t>
            </a:r>
            <a:r>
              <a:rPr kumimoji="1" lang="en-US" altLang="zh-CN" sz="2400" dirty="0"/>
              <a:t>and Analysis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86000"/>
            <a:ext cx="782574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Mao </a:t>
            </a:r>
            <a:r>
              <a:rPr lang="de-DE" dirty="0" err="1" smtClean="0"/>
              <a:t>Kaiyi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sz="20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4. Performance and Analysis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9" y="1705156"/>
            <a:ext cx="4137912" cy="3082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67" y="1705156"/>
            <a:ext cx="4137911" cy="30827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6308" y="4871027"/>
            <a:ext cx="2612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/>
              <a:t>Diagram for correlation </a:t>
            </a:r>
            <a:endParaRPr kumimoji="1" lang="en-US" altLang="zh-CN" smtClean="0"/>
          </a:p>
          <a:p>
            <a:pPr algn="ctr"/>
            <a:r>
              <a:rPr kumimoji="1" lang="en-US" altLang="zh-CN" dirty="0" smtClean="0"/>
              <a:t>of </a:t>
            </a:r>
            <a:r>
              <a:rPr kumimoji="1" lang="en-US" altLang="zh-CN" dirty="0"/>
              <a:t>the first right key </a:t>
            </a:r>
          </a:p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84701" y="4949143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Comparison with </a:t>
            </a:r>
            <a:r>
              <a:rPr kumimoji="1" lang="en-US" altLang="zh-CN" smtClean="0"/>
              <a:t>other assumed keys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Mao </a:t>
            </a:r>
            <a:r>
              <a:rPr lang="de-DE" dirty="0" err="1" smtClean="0"/>
              <a:t>Kaiyi</a:t>
            </a:r>
            <a:endParaRPr lang="de-DE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b="1" dirty="0"/>
              <a:t>Diagram for correlation of all </a:t>
            </a:r>
            <a:r>
              <a:rPr kumimoji="1" lang="en-US" altLang="zh-CN" sz="2000" b="1" dirty="0" smtClean="0"/>
              <a:t>16 keys</a:t>
            </a:r>
            <a:endParaRPr kumimoji="1" lang="zh-CN" altLang="en-US" sz="20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4. Performance and Analysis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04" y="1690161"/>
            <a:ext cx="1167778" cy="869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36" y="1697053"/>
            <a:ext cx="1185058" cy="8828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7" y="1690161"/>
            <a:ext cx="1167779" cy="869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15" y="1703300"/>
            <a:ext cx="1176672" cy="8766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5" y="2969226"/>
            <a:ext cx="1167778" cy="869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36" y="2969226"/>
            <a:ext cx="1167778" cy="8699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7" y="2969227"/>
            <a:ext cx="1167779" cy="8699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14" y="2980494"/>
            <a:ext cx="1213004" cy="9036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4" y="4260939"/>
            <a:ext cx="1180038" cy="8791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5" y="5431532"/>
            <a:ext cx="1188833" cy="8856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35" y="4235719"/>
            <a:ext cx="1211330" cy="90244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7" y="4259751"/>
            <a:ext cx="1210112" cy="90153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15" y="4311630"/>
            <a:ext cx="1184312" cy="88231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35" y="5420564"/>
            <a:ext cx="1199071" cy="8933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7" y="5422110"/>
            <a:ext cx="1204087" cy="8970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15" y="5424403"/>
            <a:ext cx="1167900" cy="8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Mao </a:t>
            </a:r>
            <a:r>
              <a:rPr lang="de-DE" dirty="0" err="1" smtClean="0"/>
              <a:t>Kaiyi</a:t>
            </a:r>
            <a:endParaRPr lang="de-DE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b="1" dirty="0" smtClean="0"/>
              <a:t>Diagram of time for compression</a:t>
            </a:r>
            <a:endParaRPr kumimoji="1" lang="zh-CN" altLang="en-US" sz="2000" b="1" dirty="0"/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4. Performance and Analysis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8" y="1799277"/>
            <a:ext cx="4327071" cy="32236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799277"/>
            <a:ext cx="4327071" cy="32236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6400" y="5279856"/>
            <a:ext cx="360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Maximum value in a time interval </a:t>
            </a:r>
          </a:p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09912" y="5309851"/>
            <a:ext cx="2594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Sum of absolute </a:t>
            </a:r>
            <a:r>
              <a:rPr lang="en-US" altLang="zh-CN" smtClean="0"/>
              <a:t>values</a:t>
            </a:r>
          </a:p>
          <a:p>
            <a:pPr algn="ctr"/>
            <a:r>
              <a:rPr lang="en-US" altLang="zh-CN" dirty="0" smtClean="0"/>
              <a:t> </a:t>
            </a:r>
            <a:r>
              <a:rPr lang="en-US" altLang="zh-CN" dirty="0"/>
              <a:t>over a time interval </a:t>
            </a:r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Mao </a:t>
            </a:r>
            <a:r>
              <a:rPr lang="de-DE" dirty="0" err="1" smtClean="0"/>
              <a:t>Kaiyi</a:t>
            </a:r>
            <a:endParaRPr lang="de-DE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b="1" dirty="0" smtClean="0"/>
              <a:t>Diagram </a:t>
            </a:r>
            <a:r>
              <a:rPr kumimoji="1" lang="en-US" altLang="zh-CN" b="1" dirty="0"/>
              <a:t>for correlation of all </a:t>
            </a:r>
            <a:r>
              <a:rPr kumimoji="1" lang="en-US" altLang="zh-CN" b="1" dirty="0" smtClean="0"/>
              <a:t>keys for different compression rates</a:t>
            </a:r>
            <a:endParaRPr kumimoji="1" lang="zh-CN" altLang="en-US" b="1" dirty="0"/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4. Performance and Analysis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844"/>
            <a:ext cx="9017836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Mao Kaiyi</a:t>
            </a:r>
            <a:endParaRPr lang="de-DE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b="1" dirty="0"/>
              <a:t>Diagram for correlation of all </a:t>
            </a:r>
            <a:r>
              <a:rPr kumimoji="1" lang="en-US" altLang="zh-CN" b="1" dirty="0" smtClean="0"/>
              <a:t>16 keys at compression rate of 500</a:t>
            </a:r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4. Performance and Analysis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1697967"/>
            <a:ext cx="1490667" cy="11105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75" y="1697968"/>
            <a:ext cx="1505610" cy="1121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51" y="1697967"/>
            <a:ext cx="1490667" cy="11105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7" y="1701600"/>
            <a:ext cx="1485791" cy="11069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2757517"/>
            <a:ext cx="1487238" cy="11079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3922183"/>
            <a:ext cx="1519441" cy="11319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7" y="5164480"/>
            <a:ext cx="1538389" cy="1146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75" y="2782344"/>
            <a:ext cx="1508067" cy="11235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51" y="2757517"/>
            <a:ext cx="1594419" cy="11878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6" y="2786048"/>
            <a:ext cx="1556124" cy="11593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75" y="3922183"/>
            <a:ext cx="1573933" cy="11725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51" y="3941262"/>
            <a:ext cx="1548324" cy="11535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6" y="3938354"/>
            <a:ext cx="1556125" cy="11593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75" y="5111091"/>
            <a:ext cx="1631911" cy="12157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51" y="5164479"/>
            <a:ext cx="1548324" cy="115350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6" y="5171714"/>
            <a:ext cx="1508149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Mao </a:t>
            </a:r>
            <a:r>
              <a:rPr lang="de-DE" dirty="0" err="1" smtClean="0"/>
              <a:t>Kaiyi</a:t>
            </a:r>
            <a:endParaRPr lang="de-DE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4. Performance and Analysis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955801"/>
            <a:ext cx="4107253" cy="3059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45" y="1955801"/>
            <a:ext cx="4107255" cy="30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818" y="1552833"/>
            <a:ext cx="8183418" cy="34516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Makefile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Cryptographic Core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Operating </a:t>
            </a:r>
            <a:r>
              <a:rPr lang="en-US" dirty="0"/>
              <a:t>System (Command Interpreter)</a:t>
            </a:r>
          </a:p>
          <a:p>
            <a:pPr>
              <a:buFont typeface="+mj-lt"/>
              <a:buAutoNum type="arabicPeriod"/>
            </a:pPr>
            <a:r>
              <a:rPr lang="en-US" dirty="0"/>
              <a:t>Communication Interface</a:t>
            </a:r>
          </a:p>
          <a:p>
            <a:pPr>
              <a:buFont typeface="+mj-lt"/>
              <a:buAutoNum type="arabicPeriod"/>
            </a:pPr>
            <a:r>
              <a:rPr lang="en-US" dirty="0"/>
              <a:t>T=0 Protocol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83765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818" y="1552833"/>
            <a:ext cx="8183418" cy="423013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Determined the smartcard that need to be programed </a:t>
            </a:r>
          </a:p>
          <a:p>
            <a:pPr>
              <a:buFont typeface="Arial" charset="0"/>
              <a:buChar char="•"/>
            </a:pPr>
            <a:r>
              <a:rPr lang="en-US" dirty="0"/>
              <a:t>Connected the smartcard correctly with AVR programmer and power supply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sz="2400" dirty="0"/>
              <a:t>Get familiar with the hardware</a:t>
            </a:r>
          </a:p>
        </p:txBody>
      </p:sp>
    </p:spTree>
    <p:extLst>
      <p:ext uri="{BB962C8B-B14F-4D97-AF65-F5344CB8AC3E}">
        <p14:creationId xmlns:p14="http://schemas.microsoft.com/office/powerpoint/2010/main" val="191621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818" y="1525124"/>
            <a:ext cx="8183418" cy="34516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Power </a:t>
            </a:r>
            <a:r>
              <a:rPr lang="en-US" dirty="0" smtClean="0"/>
              <a:t>Traces Measurement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Decryption Implementation with Python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Traces Compression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Performance and </a:t>
            </a:r>
            <a:r>
              <a:rPr lang="en-US" dirty="0" smtClean="0"/>
              <a:t>Analysis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>
              <a:spcBef>
                <a:spcPct val="0"/>
              </a:spcBef>
            </a:pPr>
            <a:r>
              <a:rPr lang="en-US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Team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2</a:t>
            </a:r>
            <a:endParaRPr lang="en-US" sz="24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Makefile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Cryptographic Core </a:t>
            </a:r>
          </a:p>
          <a:p>
            <a:pPr>
              <a:buFont typeface="+mj-lt"/>
              <a:buAutoNum type="arabicPeriod"/>
            </a:pPr>
            <a:r>
              <a:rPr lang="en-US" dirty="0"/>
              <a:t>Operating System (Command Interpreter)</a:t>
            </a:r>
          </a:p>
          <a:p>
            <a:pPr>
              <a:buFont typeface="+mj-lt"/>
              <a:buAutoNum type="arabicPeriod"/>
            </a:pPr>
            <a:r>
              <a:rPr lang="en-US" dirty="0"/>
              <a:t>Communication Interface</a:t>
            </a:r>
          </a:p>
          <a:p>
            <a:pPr>
              <a:buFont typeface="+mj-lt"/>
              <a:buAutoNum type="arabicPeriod"/>
            </a:pPr>
            <a:r>
              <a:rPr lang="en-US" dirty="0"/>
              <a:t>T=0 Protocol </a:t>
            </a:r>
          </a:p>
          <a:p>
            <a:pPr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Team </a:t>
            </a:r>
            <a:r>
              <a:rPr lang="en-US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40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818" y="1739755"/>
            <a:ext cx="8183418" cy="3363586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Instead of using eclipse with AVR add-in, we used Makefile under terminal. </a:t>
            </a:r>
          </a:p>
          <a:p>
            <a:pPr>
              <a:buFont typeface="Arial" charset="0"/>
              <a:buChar char="•"/>
            </a:pPr>
            <a:r>
              <a:rPr lang="en-US" dirty="0"/>
              <a:t>Apply the specification of our smartcard to the Makefile.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1818" y="757382"/>
            <a:ext cx="8224982" cy="478294"/>
          </a:xfrm>
        </p:spPr>
        <p:txBody>
          <a:bodyPr/>
          <a:lstStyle/>
          <a:p>
            <a:r>
              <a:rPr lang="en-US" altLang="zh-CN" sz="2400" dirty="0"/>
              <a:t>2. </a:t>
            </a:r>
            <a:r>
              <a:rPr lang="en-US" sz="2400" dirty="0"/>
              <a:t>Implement the Makefile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07999" y="6400800"/>
            <a:ext cx="5606473" cy="304800"/>
          </a:xfrm>
        </p:spPr>
        <p:txBody>
          <a:bodyPr/>
          <a:lstStyle/>
          <a:p>
            <a:r>
              <a:rPr lang="de-DE"/>
              <a:t>Yizhou Liu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5"/>
          <a:stretch/>
        </p:blipFill>
        <p:spPr>
          <a:xfrm>
            <a:off x="1076789" y="2533135"/>
            <a:ext cx="7521111" cy="2294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9" y="5070540"/>
            <a:ext cx="6299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Yizhou Liu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dirty="0"/>
              <a:t>Cryptographic Core (</a:t>
            </a:r>
            <a:r>
              <a:rPr lang="en-US" sz="2400" dirty="0" smtClean="0"/>
              <a:t>AES-128)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72" y="1423940"/>
            <a:ext cx="5606473" cy="42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108641" y="1129308"/>
            <a:ext cx="401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What we lack: Add the trigger pin so that we can also apply DPA to the colon card. </a:t>
            </a:r>
            <a:endParaRPr 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07999" y="6400800"/>
            <a:ext cx="5606473" cy="304800"/>
          </a:xfrm>
        </p:spPr>
        <p:txBody>
          <a:bodyPr/>
          <a:lstStyle/>
          <a:p>
            <a:r>
              <a:rPr lang="de-DE"/>
              <a:t>Yizhou Liu</a:t>
            </a:r>
            <a:endParaRPr lang="de-DE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4"/>
          <a:stretch/>
        </p:blipFill>
        <p:spPr>
          <a:xfrm>
            <a:off x="660400" y="982133"/>
            <a:ext cx="2524605" cy="45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4. Operating </a:t>
            </a:r>
            <a:r>
              <a:rPr lang="en-US" sz="2400"/>
              <a:t>System (State </a:t>
            </a:r>
            <a:r>
              <a:rPr lang="en-US" sz="2400" smtClean="0"/>
              <a:t>Machine)</a:t>
            </a:r>
            <a:endParaRPr lang="en-US" sz="24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07999" y="6400800"/>
            <a:ext cx="5606473" cy="304800"/>
          </a:xfrm>
        </p:spPr>
        <p:txBody>
          <a:bodyPr/>
          <a:lstStyle/>
          <a:p>
            <a:r>
              <a:rPr lang="de-DE" smtClean="0"/>
              <a:t>Christoph </a:t>
            </a:r>
            <a:r>
              <a:rPr lang="de-DE" dirty="0" smtClean="0"/>
              <a:t>Wittmann</a:t>
            </a:r>
            <a:endParaRPr lang="de-DE" dirty="0"/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66825"/>
            <a:ext cx="7794625" cy="4843423"/>
          </a:xfrm>
          <a:prstGeom prst="rect">
            <a:avLst/>
          </a:prstGeom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66825"/>
            <a:ext cx="7794625" cy="48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4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Christoph Wittmann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818" y="1421026"/>
            <a:ext cx="7665932" cy="44026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Send function implemented </a:t>
            </a:r>
            <a:r>
              <a:rPr lang="en-US" dirty="0"/>
              <a:t>with delays based on clock cycles</a:t>
            </a:r>
          </a:p>
          <a:p>
            <a:pPr>
              <a:buFont typeface="Arial" charset="0"/>
              <a:buChar char="•"/>
            </a:pPr>
            <a:r>
              <a:rPr lang="en-US" dirty="0"/>
              <a:t>Makes it invariant to </a:t>
            </a:r>
            <a:r>
              <a:rPr lang="en-US" dirty="0" smtClean="0"/>
              <a:t>clock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CPU is blocked and does nothing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Receive function uses Pin Change Interrupt to detect start bit</a:t>
            </a:r>
          </a:p>
          <a:p>
            <a:pPr>
              <a:buFont typeface="Arial" charset="0"/>
              <a:buChar char="•"/>
            </a:pPr>
            <a:r>
              <a:rPr lang="en-US" dirty="0"/>
              <a:t>New </a:t>
            </a:r>
            <a:r>
              <a:rPr lang="en-US" dirty="0" smtClean="0"/>
              <a:t>sync </a:t>
            </a:r>
            <a:r>
              <a:rPr lang="en-US" dirty="0"/>
              <a:t>at each byte</a:t>
            </a:r>
          </a:p>
          <a:p>
            <a:pPr>
              <a:buFont typeface="Arial" charset="0"/>
              <a:buChar char="•"/>
            </a:pPr>
            <a:r>
              <a:rPr lang="en-US" dirty="0"/>
              <a:t>Interrupt must be enabled before and disabled after receiving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5. Communication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9343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Christoph Wittmann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818" y="1421026"/>
            <a:ext cx="7665932" cy="44026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T=0 standard implemented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 error cases </a:t>
            </a:r>
            <a:r>
              <a:rPr lang="en-US" dirty="0"/>
              <a:t>supported yet</a:t>
            </a:r>
          </a:p>
          <a:p>
            <a:pPr>
              <a:buFont typeface="Arial" charset="0"/>
              <a:buChar char="•"/>
            </a:pPr>
            <a:r>
              <a:rPr lang="en-US" dirty="0"/>
              <a:t>Slight changes to the reference card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6. T=0 protocol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219093"/>
              </p:ext>
            </p:extLst>
          </p:nvPr>
        </p:nvGraphicFramePr>
        <p:xfrm>
          <a:off x="3808470" y="1136073"/>
          <a:ext cx="5335530" cy="495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7410298" imgH="6877227" progId="Visio.Drawing.15">
                  <p:embed/>
                </p:oleObj>
              </mc:Choice>
              <mc:Fallback>
                <p:oleObj name="Visio" r:id="rId3" imgW="7410298" imgH="687722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8470" y="1136073"/>
                        <a:ext cx="5335530" cy="4950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5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Christoph Wittmann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818" y="1421026"/>
            <a:ext cx="7665932" cy="44026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Memory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>
                <a:latin typeface="TUM Neue Helvetica 55 Regular" charset="0"/>
              </a:rPr>
              <a:t>229 </a:t>
            </a:r>
            <a:r>
              <a:rPr lang="en-US" smtClean="0">
                <a:latin typeface="TUM Neue Helvetica 55 Regular" charset="0"/>
              </a:rPr>
              <a:t>bytes</a:t>
            </a:r>
            <a:r>
              <a:rPr lang="en-US" smtClean="0">
                <a:latin typeface="TUM Neue Helvetica 55 Regular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TUM Neue Helvetica 55 Regular" charset="0"/>
                <a:sym typeface="Wingdings" panose="05000000000000000000" pitchFamily="2" charset="2"/>
              </a:rPr>
              <a:t>5,72% of SRAM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Program: </a:t>
            </a:r>
            <a:r>
              <a:rPr lang="en-US" smtClean="0">
                <a:latin typeface="TUM Neue Helvetica 55 Regular" charset="0"/>
              </a:rPr>
              <a:t>2226 bytes</a:t>
            </a:r>
            <a:r>
              <a:rPr lang="en-US" smtClean="0">
                <a:latin typeface="TUM Neue Helvetica 55 Regular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TUM Neue Helvetica 55 Regular" charset="0"/>
                <a:sym typeface="Wingdings" panose="05000000000000000000" pitchFamily="2" charset="2"/>
              </a:rPr>
              <a:t>3,48% of Flash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UM Neue Helvetica 55 Regular" charset="0"/>
              </a:rPr>
              <a:t>Eeprom</a:t>
            </a:r>
            <a:r>
              <a:rPr lang="en-US" dirty="0">
                <a:latin typeface="TUM Neue Helvetica 55 Regular" charset="0"/>
              </a:rPr>
              <a:t>: </a:t>
            </a:r>
            <a:r>
              <a:rPr lang="en-US" dirty="0" smtClean="0">
                <a:latin typeface="TUM Neue Helvetica 55 Regular" charset="0"/>
              </a:rPr>
              <a:t>767 bytes       </a:t>
            </a:r>
            <a:r>
              <a:rPr lang="en-US" dirty="0" smtClean="0">
                <a:latin typeface="TUM Neue Helvetica 55 Regular" charset="0"/>
                <a:sym typeface="Wingdings" panose="05000000000000000000" pitchFamily="2" charset="2"/>
              </a:rPr>
              <a:t> 38,35% of EEPROM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UM Neue Helvetica 55 Regular" charset="0"/>
                <a:sym typeface="Wingdings" panose="05000000000000000000" pitchFamily="2" charset="2"/>
              </a:rPr>
              <a:t>Total: 3222 bytes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Decryption: 21.38ms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Decryption + T=0: ~93 </a:t>
            </a:r>
            <a:r>
              <a:rPr lang="en-US" dirty="0" err="1"/>
              <a:t>ms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Possible improvements: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Store </a:t>
            </a:r>
            <a:r>
              <a:rPr lang="en-US" dirty="0"/>
              <a:t>e</a:t>
            </a:r>
            <a:r>
              <a:rPr lang="en-US" dirty="0" smtClean="0"/>
              <a:t>xpanded Key also in EEPROM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…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7.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3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Faraz Bhatti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" y="1754658"/>
            <a:ext cx="9016613" cy="336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80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Faraz Bhatti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Oriented Detailed Timeline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1" y="1173892"/>
            <a:ext cx="8017110" cy="510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89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Lu </a:t>
            </a:r>
            <a:r>
              <a:rPr lang="de-DE" smtClean="0"/>
              <a:t>Yongchen</a:t>
            </a:r>
            <a:endParaRPr lang="de-D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/>
              <a:t>1. </a:t>
            </a:r>
            <a:r>
              <a:rPr lang="en-US" altLang="zh-CN" sz="2400" dirty="0"/>
              <a:t>Power Traces Measurement</a:t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1478280"/>
            <a:ext cx="3946052" cy="29398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0" y="1478279"/>
            <a:ext cx="3951270" cy="29436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2060" y="4575629"/>
            <a:ext cx="23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 rounds traces</a:t>
            </a:r>
          </a:p>
          <a:p>
            <a:pPr algn="ctr"/>
            <a:r>
              <a:rPr lang="en-US" altLang="zh-CN" sz="1400" dirty="0" smtClean="0"/>
              <a:t>(625000 samples)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57800" y="4575629"/>
            <a:ext cx="199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last rounds traces</a:t>
            </a:r>
          </a:p>
          <a:p>
            <a:pPr algn="ctr"/>
            <a:r>
              <a:rPr lang="en-US" altLang="zh-CN" sz="1400" dirty="0" smtClean="0"/>
              <a:t>(62500 samples)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2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Lu </a:t>
            </a:r>
            <a:r>
              <a:rPr lang="de-DE" smtClean="0"/>
              <a:t>Yongchen</a:t>
            </a:r>
            <a:endParaRPr lang="de-D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/>
              <a:t>2. </a:t>
            </a:r>
            <a:r>
              <a:rPr lang="en-US" altLang="zh-CN" sz="2400" dirty="0" smtClean="0"/>
              <a:t>Decryption Implementation with Python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7655" y="176550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vector </a:t>
            </a:r>
            <a:r>
              <a:rPr lang="en-US" altLang="zh-CN" sz="1200" b="1" dirty="0"/>
              <a:t>d </a:t>
            </a:r>
            <a:r>
              <a:rPr lang="en-US" altLang="zh-CN" sz="1200" dirty="0"/>
              <a:t>with </a:t>
            </a:r>
            <a:r>
              <a:rPr lang="en-US" altLang="zh-CN" sz="1200" dirty="0" smtClean="0"/>
              <a:t>400 plaintext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1524000" y="1397000"/>
              <a:ext cx="381000" cy="117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xmlns="" val="168920243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12090994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42178925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 smtClean="0"/>
                            <a:t>…</a:t>
                          </a:r>
                          <a:endParaRPr lang="zh-CN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96136159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423223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11663"/>
                  </p:ext>
                </p:extLst>
              </p:nvPr>
            </p:nvGraphicFramePr>
            <p:xfrm>
              <a:off x="1524000" y="1397000"/>
              <a:ext cx="381000" cy="117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168920243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75" t="-2041" r="-317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090994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75" t="-104167" r="-3175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178925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 smtClean="0"/>
                            <a:t>…</a:t>
                          </a:r>
                          <a:endParaRPr lang="zh-CN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6136159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75" t="-306250" r="-3175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3223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/>
            </p:nvGraphicFramePr>
            <p:xfrm>
              <a:off x="3162300" y="1397000"/>
              <a:ext cx="1764348" cy="3584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1485">
                      <a:extLst>
                        <a:ext uri="{9D8B030D-6E8A-4147-A177-3AD203B41FA5}">
                          <a16:colId xmlns:a16="http://schemas.microsoft.com/office/drawing/2014/main" xmlns="" val="1257238470"/>
                        </a:ext>
                      </a:extLst>
                    </a:gridCol>
                    <a:gridCol w="451485">
                      <a:extLst>
                        <a:ext uri="{9D8B030D-6E8A-4147-A177-3AD203B41FA5}">
                          <a16:colId xmlns:a16="http://schemas.microsoft.com/office/drawing/2014/main" xmlns="" val="2835574161"/>
                        </a:ext>
                      </a:extLst>
                    </a:gridCol>
                    <a:gridCol w="409893">
                      <a:extLst>
                        <a:ext uri="{9D8B030D-6E8A-4147-A177-3AD203B41FA5}">
                          <a16:colId xmlns:a16="http://schemas.microsoft.com/office/drawing/2014/main" xmlns="" val="2430602157"/>
                        </a:ext>
                      </a:extLst>
                    </a:gridCol>
                    <a:gridCol w="451485">
                      <a:extLst>
                        <a:ext uri="{9D8B030D-6E8A-4147-A177-3AD203B41FA5}">
                          <a16:colId xmlns:a16="http://schemas.microsoft.com/office/drawing/2014/main" xmlns="" val="869628353"/>
                        </a:ext>
                      </a:extLst>
                    </a:gridCol>
                  </a:tblGrid>
                  <a:tr h="3584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1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14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…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1400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82312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/>
            </p:nvGraphicFramePr>
            <p:xfrm>
              <a:off x="3162300" y="1397000"/>
              <a:ext cx="1764348" cy="3584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1485">
                      <a:extLst>
                        <a:ext uri="{9D8B030D-6E8A-4147-A177-3AD203B41FA5}">
                          <a16:colId xmlns:a16="http://schemas.microsoft.com/office/drawing/2014/main" val="1257238470"/>
                        </a:ext>
                      </a:extLst>
                    </a:gridCol>
                    <a:gridCol w="451485">
                      <a:extLst>
                        <a:ext uri="{9D8B030D-6E8A-4147-A177-3AD203B41FA5}">
                          <a16:colId xmlns:a16="http://schemas.microsoft.com/office/drawing/2014/main" val="2835574161"/>
                        </a:ext>
                      </a:extLst>
                    </a:gridCol>
                    <a:gridCol w="409893">
                      <a:extLst>
                        <a:ext uri="{9D8B030D-6E8A-4147-A177-3AD203B41FA5}">
                          <a16:colId xmlns:a16="http://schemas.microsoft.com/office/drawing/2014/main" val="2430602157"/>
                        </a:ext>
                      </a:extLst>
                    </a:gridCol>
                    <a:gridCol w="451485">
                      <a:extLst>
                        <a:ext uri="{9D8B030D-6E8A-4147-A177-3AD203B41FA5}">
                          <a16:colId xmlns:a16="http://schemas.microsoft.com/office/drawing/2014/main" val="869628353"/>
                        </a:ext>
                      </a:extLst>
                    </a:gridCol>
                  </a:tblGrid>
                  <a:tr h="3584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351" t="-3390" r="-295946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390" r="-19200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…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4595" t="-3390" r="-2703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3126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/>
          <p:cNvSpPr txBox="1"/>
          <p:nvPr/>
        </p:nvSpPr>
        <p:spPr>
          <a:xfrm>
            <a:off x="5040948" y="1322401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vector </a:t>
            </a:r>
            <a:r>
              <a:rPr lang="en-US" altLang="zh-CN" sz="1200" b="1" dirty="0"/>
              <a:t>k</a:t>
            </a:r>
            <a:r>
              <a:rPr lang="en-US" altLang="zh-CN" sz="1200" b="1" dirty="0" smtClean="0"/>
              <a:t> </a:t>
            </a:r>
            <a:r>
              <a:rPr lang="en-US" altLang="zh-CN" sz="1200" dirty="0"/>
              <a:t>with </a:t>
            </a:r>
            <a:r>
              <a:rPr lang="en-US" altLang="zh-CN" sz="1200" dirty="0" smtClean="0"/>
              <a:t>256 key </a:t>
            </a:r>
            <a:r>
              <a:rPr lang="en-US" altLang="zh-CN" sz="1200" dirty="0"/>
              <a:t>hypothesis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1905000" y="2836487"/>
              <a:ext cx="2461260" cy="1145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315">
                      <a:extLst>
                        <a:ext uri="{9D8B030D-6E8A-4147-A177-3AD203B41FA5}">
                          <a16:colId xmlns:a16="http://schemas.microsoft.com/office/drawing/2014/main" xmlns="" val="142800634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xmlns="" val="225389982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xmlns="" val="3537400415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xmlns="" val="2596972854"/>
                        </a:ext>
                      </a:extLst>
                    </a:gridCol>
                  </a:tblGrid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53435503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33652382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10350771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43207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1905000" y="2836487"/>
              <a:ext cx="2461260" cy="1145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315">
                      <a:extLst>
                        <a:ext uri="{9D8B030D-6E8A-4147-A177-3AD203B41FA5}">
                          <a16:colId xmlns:a16="http://schemas.microsoft.com/office/drawing/2014/main" val="142800634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225389982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3537400415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2596972854"/>
                        </a:ext>
                      </a:extLst>
                    </a:gridCol>
                  </a:tblGrid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90" t="-2128" r="-302970" b="-3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128" r="-200000" b="-3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980" t="-2128" r="-1980" b="-3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435503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90" t="-100000" r="-302970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200000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980" t="-100000" r="-1980" b="-2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652382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350771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90" t="-304255" r="-302970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4255" r="-200000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980" t="-304255" r="-1980" b="-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207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右箭头 13"/>
          <p:cNvSpPr/>
          <p:nvPr/>
        </p:nvSpPr>
        <p:spPr bwMode="auto">
          <a:xfrm>
            <a:off x="2023110" y="1896667"/>
            <a:ext cx="186690" cy="145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2842260" y="1606086"/>
            <a:ext cx="205740" cy="179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634489" y="4054046"/>
            <a:ext cx="1150621" cy="44385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100" dirty="0" smtClean="0"/>
              <a:t>Power Model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/>
            </p:nvGraphicFramePr>
            <p:xfrm>
              <a:off x="1905000" y="4536901"/>
              <a:ext cx="2461260" cy="1145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315">
                      <a:extLst>
                        <a:ext uri="{9D8B030D-6E8A-4147-A177-3AD203B41FA5}">
                          <a16:colId xmlns:a16="http://schemas.microsoft.com/office/drawing/2014/main" xmlns="" val="142800634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xmlns="" val="225389982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xmlns="" val="3537400415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xmlns="" val="2596972854"/>
                        </a:ext>
                      </a:extLst>
                    </a:gridCol>
                  </a:tblGrid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53435503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33652382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10350771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43207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/>
            </p:nvGraphicFramePr>
            <p:xfrm>
              <a:off x="1905000" y="4536901"/>
              <a:ext cx="2461260" cy="1145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315">
                      <a:extLst>
                        <a:ext uri="{9D8B030D-6E8A-4147-A177-3AD203B41FA5}">
                          <a16:colId xmlns:a16="http://schemas.microsoft.com/office/drawing/2014/main" val="142800634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225389982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3537400415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2596972854"/>
                        </a:ext>
                      </a:extLst>
                    </a:gridCol>
                  </a:tblGrid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90" t="-2128" r="-302970" b="-3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128" r="-200000" b="-3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980" t="-2128" r="-1980" b="-3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435503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90" t="-100000" r="-302970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0000" r="-200000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980" t="-100000" r="-1980" b="-2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652382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350771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90" t="-304255" r="-302970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304255" r="-200000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980" t="-304255" r="-1980" b="-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2072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8580" y="3178618"/>
                <a:ext cx="1588770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intermediate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2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CN" sz="12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 with </a:t>
                </a:r>
                <a:r>
                  <a:rPr lang="en-US" altLang="zh-CN" sz="1200" dirty="0"/>
                  <a:t>all key </a:t>
                </a:r>
                <a:r>
                  <a:rPr lang="en-US" altLang="zh-CN" sz="1200" dirty="0" smtClean="0"/>
                  <a:t>hypothesis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" y="3178618"/>
                <a:ext cx="1588770" cy="663836"/>
              </a:xfrm>
              <a:prstGeom prst="rect">
                <a:avLst/>
              </a:prstGeom>
              <a:blipFill>
                <a:blip r:embed="rId7"/>
                <a:stretch>
                  <a:fillRect t="-917" b="-5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/>
          <p:cNvSpPr/>
          <p:nvPr/>
        </p:nvSpPr>
        <p:spPr bwMode="auto">
          <a:xfrm>
            <a:off x="2209800" y="1815946"/>
            <a:ext cx="1558290" cy="7322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100" dirty="0"/>
              <a:t>Cryptographic</a:t>
            </a:r>
          </a:p>
          <a:p>
            <a:pPr algn="ctr"/>
            <a:r>
              <a:rPr lang="en-US" altLang="zh-CN" sz="1100" dirty="0"/>
              <a:t>algorithm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2842260" y="2644409"/>
            <a:ext cx="205740" cy="179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2842260" y="4170046"/>
            <a:ext cx="205740" cy="179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204956"/>
                  </p:ext>
                </p:extLst>
              </p:nvPr>
            </p:nvGraphicFramePr>
            <p:xfrm>
              <a:off x="5482590" y="2693139"/>
              <a:ext cx="3066324" cy="1145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6581">
                      <a:extLst>
                        <a:ext uri="{9D8B030D-6E8A-4147-A177-3AD203B41FA5}">
                          <a16:colId xmlns="" xmlns:a16="http://schemas.microsoft.com/office/drawing/2014/main" val="142800634"/>
                        </a:ext>
                      </a:extLst>
                    </a:gridCol>
                    <a:gridCol w="766581">
                      <a:extLst>
                        <a:ext uri="{9D8B030D-6E8A-4147-A177-3AD203B41FA5}">
                          <a16:colId xmlns="" xmlns:a16="http://schemas.microsoft.com/office/drawing/2014/main" val="225389982"/>
                        </a:ext>
                      </a:extLst>
                    </a:gridCol>
                    <a:gridCol w="766581">
                      <a:extLst>
                        <a:ext uri="{9D8B030D-6E8A-4147-A177-3AD203B41FA5}">
                          <a16:colId xmlns="" xmlns:a16="http://schemas.microsoft.com/office/drawing/2014/main" val="3537400415"/>
                        </a:ext>
                      </a:extLst>
                    </a:gridCol>
                    <a:gridCol w="766581">
                      <a:extLst>
                        <a:ext uri="{9D8B030D-6E8A-4147-A177-3AD203B41FA5}">
                          <a16:colId xmlns="" xmlns:a16="http://schemas.microsoft.com/office/drawing/2014/main" val="2596972854"/>
                        </a:ext>
                      </a:extLst>
                    </a:gridCol>
                  </a:tblGrid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53435503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833652382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10350771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3207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/>
            </p:nvGraphicFramePr>
            <p:xfrm>
              <a:off x="5482590" y="2693139"/>
              <a:ext cx="2461260" cy="1145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315">
                      <a:extLst>
                        <a:ext uri="{9D8B030D-6E8A-4147-A177-3AD203B41FA5}">
                          <a16:colId xmlns:a16="http://schemas.microsoft.com/office/drawing/2014/main" val="142800634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225389982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3537400415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2596972854"/>
                        </a:ext>
                      </a:extLst>
                    </a:gridCol>
                  </a:tblGrid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990" t="-2128" r="-302970" b="-3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2128" r="-200000" b="-3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980" t="-2128" r="-1980" b="-3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435503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990" t="-100000" r="-30297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00000" r="-2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980" t="-100000" r="-198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652382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350771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990" t="-304255" r="-302970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304255" r="-200000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980" t="-304255" r="-1980" b="-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2072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5304"/>
                  </p:ext>
                </p:extLst>
              </p:nvPr>
            </p:nvGraphicFramePr>
            <p:xfrm>
              <a:off x="5482590" y="4536901"/>
              <a:ext cx="3066324" cy="1145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6581">
                      <a:extLst>
                        <a:ext uri="{9D8B030D-6E8A-4147-A177-3AD203B41FA5}">
                          <a16:colId xmlns="" xmlns:a16="http://schemas.microsoft.com/office/drawing/2014/main" val="142800634"/>
                        </a:ext>
                      </a:extLst>
                    </a:gridCol>
                    <a:gridCol w="766581">
                      <a:extLst>
                        <a:ext uri="{9D8B030D-6E8A-4147-A177-3AD203B41FA5}">
                          <a16:colId xmlns="" xmlns:a16="http://schemas.microsoft.com/office/drawing/2014/main" val="225389982"/>
                        </a:ext>
                      </a:extLst>
                    </a:gridCol>
                    <a:gridCol w="766581">
                      <a:extLst>
                        <a:ext uri="{9D8B030D-6E8A-4147-A177-3AD203B41FA5}">
                          <a16:colId xmlns="" xmlns:a16="http://schemas.microsoft.com/office/drawing/2014/main" val="3537400415"/>
                        </a:ext>
                      </a:extLst>
                    </a:gridCol>
                    <a:gridCol w="766581">
                      <a:extLst>
                        <a:ext uri="{9D8B030D-6E8A-4147-A177-3AD203B41FA5}">
                          <a16:colId xmlns="" xmlns:a16="http://schemas.microsoft.com/office/drawing/2014/main" val="2596972854"/>
                        </a:ext>
                      </a:extLst>
                    </a:gridCol>
                  </a:tblGrid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0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53435503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833652382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10350771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𝟐𝟓𝟔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3207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/>
            </p:nvGraphicFramePr>
            <p:xfrm>
              <a:off x="5482590" y="4536901"/>
              <a:ext cx="2461260" cy="1145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315">
                      <a:extLst>
                        <a:ext uri="{9D8B030D-6E8A-4147-A177-3AD203B41FA5}">
                          <a16:colId xmlns:a16="http://schemas.microsoft.com/office/drawing/2014/main" val="142800634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225389982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3537400415"/>
                        </a:ext>
                      </a:extLst>
                    </a:gridCol>
                    <a:gridCol w="615315">
                      <a:extLst>
                        <a:ext uri="{9D8B030D-6E8A-4147-A177-3AD203B41FA5}">
                          <a16:colId xmlns:a16="http://schemas.microsoft.com/office/drawing/2014/main" val="2596972854"/>
                        </a:ext>
                      </a:extLst>
                    </a:gridCol>
                  </a:tblGrid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990" t="-2128" r="-302970" b="-3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128" r="-200000" b="-3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1980" t="-2128" r="-1980" b="-3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435503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990" t="-100000" r="-302970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00000" r="-200000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1980" t="-100000" r="-1980" b="-2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652382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350771"/>
                      </a:ext>
                    </a:extLst>
                  </a:tr>
                  <a:tr h="2864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990" t="-304255" r="-302970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304255" r="-200000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 smtClean="0"/>
                            <a:t>…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1980" t="-304255" r="-1980" b="-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207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文本框 26"/>
          <p:cNvSpPr txBox="1"/>
          <p:nvPr/>
        </p:nvSpPr>
        <p:spPr>
          <a:xfrm>
            <a:off x="68580" y="4709493"/>
            <a:ext cx="158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hypothetical power </a:t>
            </a:r>
            <a:r>
              <a:rPr lang="en-US" altLang="zh-CN" sz="1200" dirty="0" smtClean="0"/>
              <a:t>values</a:t>
            </a:r>
            <a:endParaRPr lang="en-US" altLang="zh-CN" sz="1200" dirty="0"/>
          </a:p>
        </p:txBody>
      </p:sp>
      <p:sp>
        <p:nvSpPr>
          <p:cNvPr id="28" name="椭圆 27"/>
          <p:cNvSpPr/>
          <p:nvPr/>
        </p:nvSpPr>
        <p:spPr bwMode="auto">
          <a:xfrm>
            <a:off x="4366260" y="4037730"/>
            <a:ext cx="1150621" cy="44385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100" dirty="0"/>
              <a:t>Statistical</a:t>
            </a:r>
          </a:p>
          <a:p>
            <a:pPr algn="ctr"/>
            <a:r>
              <a:rPr lang="en-US" altLang="zh-CN" sz="1100" dirty="0"/>
              <a:t>analysis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4103370" y="4198924"/>
            <a:ext cx="186690" cy="1454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p:sp>
        <p:nvSpPr>
          <p:cNvPr id="31" name="下箭头 30"/>
          <p:cNvSpPr/>
          <p:nvPr/>
        </p:nvSpPr>
        <p:spPr bwMode="auto">
          <a:xfrm>
            <a:off x="5107146" y="3713386"/>
            <a:ext cx="205740" cy="179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p:sp>
        <p:nvSpPr>
          <p:cNvPr id="32" name="下箭头 31"/>
          <p:cNvSpPr/>
          <p:nvPr/>
        </p:nvSpPr>
        <p:spPr bwMode="auto">
          <a:xfrm>
            <a:off x="5107146" y="4639099"/>
            <a:ext cx="205740" cy="179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18835" y="2298561"/>
            <a:ext cx="158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Power traces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913119" y="4075236"/>
            <a:ext cx="158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Matrix of correlation</a:t>
            </a:r>
          </a:p>
          <a:p>
            <a:pPr algn="ctr"/>
            <a:r>
              <a:rPr lang="en-US" altLang="zh-CN" sz="1200" dirty="0"/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3540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Lu </a:t>
            </a:r>
            <a:r>
              <a:rPr lang="de-DE" smtClean="0"/>
              <a:t>Yongchen</a:t>
            </a:r>
            <a:endParaRPr lang="de-D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/>
              <a:t>2. </a:t>
            </a:r>
            <a:r>
              <a:rPr lang="en-US" altLang="zh-CN" sz="2400" dirty="0" smtClean="0"/>
              <a:t>Decryption Implementation with Python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95" y="3651050"/>
            <a:ext cx="3650354" cy="22286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28" y="1276459"/>
            <a:ext cx="3313421" cy="15381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9279" y="3141332"/>
            <a:ext cx="4883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252525"/>
                </a:solidFill>
                <a:latin typeface="Nimbus Roman No9 L"/>
              </a:rPr>
              <a:t>GF(2</a:t>
            </a:r>
            <a:r>
              <a:rPr lang="en-US" altLang="zh-CN" b="1" baseline="30000" dirty="0" smtClean="0">
                <a:solidFill>
                  <a:srgbClr val="252525"/>
                </a:solidFill>
                <a:latin typeface="Nimbus Roman No9 L"/>
              </a:rPr>
              <a:t>8</a:t>
            </a:r>
            <a:r>
              <a:rPr lang="en-US" altLang="zh-CN" b="1" dirty="0">
                <a:solidFill>
                  <a:srgbClr val="252525"/>
                </a:solidFill>
                <a:latin typeface="Nimbus Roman No9 L"/>
              </a:rPr>
              <a:t>) = GF(2)[</a:t>
            </a:r>
            <a:r>
              <a:rPr lang="en-US" altLang="zh-CN" b="1" i="1" dirty="0">
                <a:solidFill>
                  <a:srgbClr val="252525"/>
                </a:solidFill>
                <a:latin typeface="Nimbus Roman No9 L"/>
              </a:rPr>
              <a:t>x</a:t>
            </a:r>
            <a:r>
              <a:rPr lang="en-US" altLang="zh-CN" b="1" dirty="0">
                <a:solidFill>
                  <a:srgbClr val="252525"/>
                </a:solidFill>
                <a:latin typeface="Nimbus Roman No9 L"/>
              </a:rPr>
              <a:t>]/(</a:t>
            </a:r>
            <a:r>
              <a:rPr lang="en-US" altLang="zh-CN" b="1" i="1" dirty="0">
                <a:solidFill>
                  <a:srgbClr val="252525"/>
                </a:solidFill>
                <a:latin typeface="Nimbus Roman No9 L"/>
              </a:rPr>
              <a:t>x</a:t>
            </a:r>
            <a:r>
              <a:rPr lang="en-US" altLang="zh-CN" b="1" baseline="30000" dirty="0">
                <a:solidFill>
                  <a:srgbClr val="252525"/>
                </a:solidFill>
                <a:latin typeface="Nimbus Roman No9 L"/>
              </a:rPr>
              <a:t>8</a:t>
            </a:r>
            <a:r>
              <a:rPr lang="en-US" altLang="zh-CN" b="1" dirty="0">
                <a:solidFill>
                  <a:srgbClr val="252525"/>
                </a:solidFill>
                <a:latin typeface="Nimbus Roman No9 L"/>
              </a:rPr>
              <a:t> + </a:t>
            </a:r>
            <a:r>
              <a:rPr lang="en-US" altLang="zh-CN" b="1" i="1" dirty="0">
                <a:solidFill>
                  <a:srgbClr val="252525"/>
                </a:solidFill>
                <a:latin typeface="Nimbus Roman No9 L"/>
              </a:rPr>
              <a:t>x</a:t>
            </a:r>
            <a:r>
              <a:rPr lang="en-US" altLang="zh-CN" b="1" baseline="30000" dirty="0">
                <a:solidFill>
                  <a:srgbClr val="252525"/>
                </a:solidFill>
                <a:latin typeface="Nimbus Roman No9 L"/>
              </a:rPr>
              <a:t>4</a:t>
            </a:r>
            <a:r>
              <a:rPr lang="en-US" altLang="zh-CN" b="1" dirty="0">
                <a:solidFill>
                  <a:srgbClr val="252525"/>
                </a:solidFill>
                <a:latin typeface="Nimbus Roman No9 L"/>
              </a:rPr>
              <a:t> + </a:t>
            </a:r>
            <a:r>
              <a:rPr lang="en-US" altLang="zh-CN" b="1" i="1" dirty="0">
                <a:solidFill>
                  <a:srgbClr val="252525"/>
                </a:solidFill>
                <a:latin typeface="Nimbus Roman No9 L"/>
              </a:rPr>
              <a:t>x</a:t>
            </a:r>
            <a:r>
              <a:rPr lang="en-US" altLang="zh-CN" b="1" baseline="30000" dirty="0">
                <a:solidFill>
                  <a:srgbClr val="252525"/>
                </a:solidFill>
                <a:latin typeface="Nimbus Roman No9 L"/>
              </a:rPr>
              <a:t>3</a:t>
            </a:r>
            <a:r>
              <a:rPr lang="en-US" altLang="zh-CN" b="1" dirty="0">
                <a:solidFill>
                  <a:srgbClr val="252525"/>
                </a:solidFill>
                <a:latin typeface="Nimbus Roman No9 L"/>
              </a:rPr>
              <a:t> + </a:t>
            </a:r>
            <a:r>
              <a:rPr lang="en-US" altLang="zh-CN" b="1" i="1" dirty="0">
                <a:solidFill>
                  <a:srgbClr val="252525"/>
                </a:solidFill>
                <a:latin typeface="Nimbus Roman No9 L"/>
              </a:rPr>
              <a:t>x</a:t>
            </a:r>
            <a:r>
              <a:rPr lang="en-US" altLang="zh-CN" b="1" dirty="0">
                <a:solidFill>
                  <a:srgbClr val="252525"/>
                </a:solidFill>
                <a:latin typeface="Nimbus Roman No9 L"/>
              </a:rPr>
              <a:t> + 1)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-72621" y="2816280"/>
            <a:ext cx="464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rgbClr val="252525"/>
                </a:solidFill>
                <a:latin typeface="Nimbus Roman No9 L"/>
              </a:rPr>
              <a:t>Sub </a:t>
            </a:r>
            <a:r>
              <a:rPr lang="en-US" altLang="zh-CN" b="1" smtClean="0">
                <a:solidFill>
                  <a:srgbClr val="252525"/>
                </a:solidFill>
                <a:latin typeface="Nimbus Roman No9 L"/>
              </a:rPr>
              <a:t>Byte</a:t>
            </a:r>
            <a:endParaRPr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184" y="2619017"/>
            <a:ext cx="3776747" cy="326067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74309" y="1877092"/>
            <a:ext cx="464693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00"/>
                </a:solidFill>
                <a:latin typeface="Linux Libertine"/>
              </a:rPr>
              <a:t>S-box</a:t>
            </a:r>
          </a:p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Linux Libertine"/>
                <a:hlinkClick r:id="rId6"/>
              </a:rPr>
              <a:t>https</a:t>
            </a:r>
            <a:r>
              <a:rPr lang="en-US" altLang="zh-CN" sz="1100" b="1" dirty="0">
                <a:solidFill>
                  <a:srgbClr val="000000"/>
                </a:solidFill>
                <a:latin typeface="Linux Libertine"/>
                <a:hlinkClick r:id="rId6"/>
              </a:rPr>
              <a:t>://</a:t>
            </a:r>
            <a:r>
              <a:rPr lang="en-US" altLang="zh-CN" sz="1100" b="1" dirty="0" smtClean="0">
                <a:solidFill>
                  <a:srgbClr val="000000"/>
                </a:solidFill>
                <a:latin typeface="Linux Libertine"/>
                <a:hlinkClick r:id="rId6"/>
              </a:rPr>
              <a:t>en.wikipedia.org/wiki/Rijndael_S-box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54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Lu </a:t>
            </a:r>
            <a:r>
              <a:rPr lang="de-DE" smtClean="0"/>
              <a:t>Yongchen</a:t>
            </a:r>
            <a:endParaRPr lang="de-D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2. </a:t>
            </a:r>
            <a:r>
              <a:rPr lang="en-US" altLang="zh-CN" sz="2400" dirty="0"/>
              <a:t>Decryption Implementation with Python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74309" y="5217247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Hamming Weight Table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09" y="1365449"/>
            <a:ext cx="3490191" cy="3533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5900" y="2248589"/>
            <a:ext cx="38353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Hamming Weight Model</a:t>
            </a:r>
          </a:p>
          <a:p>
            <a:pPr algn="ctr"/>
            <a:endParaRPr lang="en-US" altLang="zh-CN" sz="2400" b="1" dirty="0" smtClean="0"/>
          </a:p>
          <a:p>
            <a:pPr algn="ctr"/>
            <a:r>
              <a:rPr lang="en-US" altLang="zh-CN" dirty="0" smtClean="0"/>
              <a:t>H(00000000) = 0</a:t>
            </a:r>
          </a:p>
          <a:p>
            <a:pPr algn="ctr"/>
            <a:r>
              <a:rPr lang="en-US" altLang="zh-CN" dirty="0" smtClean="0"/>
              <a:t>H(10100010) </a:t>
            </a:r>
            <a:r>
              <a:rPr lang="en-US" altLang="zh-CN" dirty="0"/>
              <a:t>=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algn="ctr"/>
            <a:r>
              <a:rPr lang="en-US" altLang="zh-CN" dirty="0" smtClean="0"/>
              <a:t>H(111111111) </a:t>
            </a:r>
            <a:r>
              <a:rPr lang="en-US" altLang="zh-CN" dirty="0"/>
              <a:t>= </a:t>
            </a:r>
            <a:r>
              <a:rPr lang="en-US" altLang="zh-CN" dirty="0" smtClean="0"/>
              <a:t>8</a:t>
            </a:r>
            <a:endParaRPr lang="en-US" altLang="zh-CN" dirty="0"/>
          </a:p>
          <a:p>
            <a:pPr algn="ctr"/>
            <a:r>
              <a:rPr lang="en-US" altLang="zh-CN" dirty="0" smtClean="0"/>
              <a:t>…</a:t>
            </a:r>
          </a:p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5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Lu </a:t>
            </a:r>
            <a:r>
              <a:rPr lang="de-DE" smtClean="0"/>
              <a:t>Yongchen</a:t>
            </a:r>
            <a:endParaRPr lang="de-D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2. </a:t>
            </a:r>
            <a:r>
              <a:rPr lang="en-US" altLang="zh-CN" sz="2400" dirty="0"/>
              <a:t>Decryption Implementation with Python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44999" y="2894356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key </a:t>
            </a:r>
            <a:r>
              <a:rPr lang="en-US" altLang="zh-CN" sz="2400" dirty="0" smtClean="0"/>
              <a:t>hypothesis</a:t>
            </a:r>
            <a:endParaRPr lang="en-US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193886" y="3556797"/>
            <a:ext cx="2889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Statistical </a:t>
            </a:r>
            <a:r>
              <a:rPr lang="en-US" altLang="zh-CN" sz="2400" dirty="0" smtClean="0"/>
              <a:t>Correlation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917320"/>
                  </p:ext>
                </p:extLst>
              </p:nvPr>
            </p:nvGraphicFramePr>
            <p:xfrm>
              <a:off x="1546883" y="1409700"/>
              <a:ext cx="3495016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352">
                      <a:extLst>
                        <a:ext uri="{9D8B030D-6E8A-4147-A177-3AD203B41FA5}">
                          <a16:colId xmlns:a16="http://schemas.microsoft.com/office/drawing/2014/main" xmlns="" val="1257238470"/>
                        </a:ext>
                      </a:extLst>
                    </a:gridCol>
                    <a:gridCol w="894352">
                      <a:extLst>
                        <a:ext uri="{9D8B030D-6E8A-4147-A177-3AD203B41FA5}">
                          <a16:colId xmlns:a16="http://schemas.microsoft.com/office/drawing/2014/main" xmlns="" val="2835574161"/>
                        </a:ext>
                      </a:extLst>
                    </a:gridCol>
                    <a:gridCol w="811960">
                      <a:extLst>
                        <a:ext uri="{9D8B030D-6E8A-4147-A177-3AD203B41FA5}">
                          <a16:colId xmlns:a16="http://schemas.microsoft.com/office/drawing/2014/main" xmlns="" val="2430602157"/>
                        </a:ext>
                      </a:extLst>
                    </a:gridCol>
                    <a:gridCol w="894352">
                      <a:extLst>
                        <a:ext uri="{9D8B030D-6E8A-4147-A177-3AD203B41FA5}">
                          <a16:colId xmlns:a16="http://schemas.microsoft.com/office/drawing/2014/main" xmlns="" val="86962835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ey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ey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 smtClean="0"/>
                            <a:t>…</a:t>
                          </a:r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ey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82312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917320"/>
                  </p:ext>
                </p:extLst>
              </p:nvPr>
            </p:nvGraphicFramePr>
            <p:xfrm>
              <a:off x="1546883" y="1409700"/>
              <a:ext cx="3495016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352">
                      <a:extLst>
                        <a:ext uri="{9D8B030D-6E8A-4147-A177-3AD203B41FA5}">
                          <a16:colId xmlns:a16="http://schemas.microsoft.com/office/drawing/2014/main" val="1257238470"/>
                        </a:ext>
                      </a:extLst>
                    </a:gridCol>
                    <a:gridCol w="894352">
                      <a:extLst>
                        <a:ext uri="{9D8B030D-6E8A-4147-A177-3AD203B41FA5}">
                          <a16:colId xmlns:a16="http://schemas.microsoft.com/office/drawing/2014/main" val="2835574161"/>
                        </a:ext>
                      </a:extLst>
                    </a:gridCol>
                    <a:gridCol w="811960">
                      <a:extLst>
                        <a:ext uri="{9D8B030D-6E8A-4147-A177-3AD203B41FA5}">
                          <a16:colId xmlns:a16="http://schemas.microsoft.com/office/drawing/2014/main" val="2430602157"/>
                        </a:ext>
                      </a:extLst>
                    </a:gridCol>
                    <a:gridCol w="894352">
                      <a:extLst>
                        <a:ext uri="{9D8B030D-6E8A-4147-A177-3AD203B41FA5}">
                          <a16:colId xmlns:a16="http://schemas.microsoft.com/office/drawing/2014/main" val="86962835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0" t="-7216" r="-292517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7216" r="-192517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 smtClean="0"/>
                            <a:t>…</a:t>
                          </a:r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1837" t="-7216" r="-1361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312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76473"/>
                  </p:ext>
                </p:extLst>
              </p:nvPr>
            </p:nvGraphicFramePr>
            <p:xfrm>
              <a:off x="1546883" y="2892136"/>
              <a:ext cx="2898116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609">
                      <a:extLst>
                        <a:ext uri="{9D8B030D-6E8A-4147-A177-3AD203B41FA5}">
                          <a16:colId xmlns:a16="http://schemas.microsoft.com/office/drawing/2014/main" xmlns="" val="1257238470"/>
                        </a:ext>
                      </a:extLst>
                    </a:gridCol>
                    <a:gridCol w="741609">
                      <a:extLst>
                        <a:ext uri="{9D8B030D-6E8A-4147-A177-3AD203B41FA5}">
                          <a16:colId xmlns:a16="http://schemas.microsoft.com/office/drawing/2014/main" xmlns="" val="2835574161"/>
                        </a:ext>
                      </a:extLst>
                    </a:gridCol>
                    <a:gridCol w="673289">
                      <a:extLst>
                        <a:ext uri="{9D8B030D-6E8A-4147-A177-3AD203B41FA5}">
                          <a16:colId xmlns:a16="http://schemas.microsoft.com/office/drawing/2014/main" xmlns="" val="2430602157"/>
                        </a:ext>
                      </a:extLst>
                    </a:gridCol>
                    <a:gridCol w="741609">
                      <a:extLst>
                        <a:ext uri="{9D8B030D-6E8A-4147-A177-3AD203B41FA5}">
                          <a16:colId xmlns:a16="http://schemas.microsoft.com/office/drawing/2014/main" xmlns="" val="86962835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 smtClean="0"/>
                            <a:t>…</a:t>
                          </a:r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82312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76473"/>
                  </p:ext>
                </p:extLst>
              </p:nvPr>
            </p:nvGraphicFramePr>
            <p:xfrm>
              <a:off x="1546883" y="2892136"/>
              <a:ext cx="2898116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609">
                      <a:extLst>
                        <a:ext uri="{9D8B030D-6E8A-4147-A177-3AD203B41FA5}">
                          <a16:colId xmlns:a16="http://schemas.microsoft.com/office/drawing/2014/main" val="1257238470"/>
                        </a:ext>
                      </a:extLst>
                    </a:gridCol>
                    <a:gridCol w="741609">
                      <a:extLst>
                        <a:ext uri="{9D8B030D-6E8A-4147-A177-3AD203B41FA5}">
                          <a16:colId xmlns:a16="http://schemas.microsoft.com/office/drawing/2014/main" val="2835574161"/>
                        </a:ext>
                      </a:extLst>
                    </a:gridCol>
                    <a:gridCol w="673289">
                      <a:extLst>
                        <a:ext uri="{9D8B030D-6E8A-4147-A177-3AD203B41FA5}">
                          <a16:colId xmlns:a16="http://schemas.microsoft.com/office/drawing/2014/main" val="2430602157"/>
                        </a:ext>
                      </a:extLst>
                    </a:gridCol>
                    <a:gridCol w="741609">
                      <a:extLst>
                        <a:ext uri="{9D8B030D-6E8A-4147-A177-3AD203B41FA5}">
                          <a16:colId xmlns:a16="http://schemas.microsoft.com/office/drawing/2014/main" val="86962835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0" t="-7216" r="-292623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820" t="-7216" r="-192623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 smtClean="0"/>
                            <a:t>…</a:t>
                          </a:r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1803" t="-7216" r="-1639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312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/>
          <p:cNvCxnSpPr/>
          <p:nvPr/>
        </p:nvCxnSpPr>
        <p:spPr bwMode="auto">
          <a:xfrm>
            <a:off x="2425700" y="2095500"/>
            <a:ext cx="2019299" cy="7066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1546883" y="2095500"/>
            <a:ext cx="0" cy="7066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603718"/>
                  </p:ext>
                </p:extLst>
              </p:nvPr>
            </p:nvGraphicFramePr>
            <p:xfrm>
              <a:off x="870857" y="4468256"/>
              <a:ext cx="5442856" cy="1876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0714">
                      <a:extLst>
                        <a:ext uri="{9D8B030D-6E8A-4147-A177-3AD203B41FA5}">
                          <a16:colId xmlns="" xmlns:a16="http://schemas.microsoft.com/office/drawing/2014/main" val="142800634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="" xmlns:a16="http://schemas.microsoft.com/office/drawing/2014/main" val="225389982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="" xmlns:a16="http://schemas.microsoft.com/office/drawing/2014/main" val="3537400415"/>
                        </a:ext>
                      </a:extLst>
                    </a:gridCol>
                    <a:gridCol w="1360714">
                      <a:extLst>
                        <a:ext uri="{9D8B030D-6E8A-4147-A177-3AD203B41FA5}">
                          <a16:colId xmlns="" xmlns:a16="http://schemas.microsoft.com/office/drawing/2014/main" val="2596972854"/>
                        </a:ext>
                      </a:extLst>
                    </a:gridCol>
                  </a:tblGrid>
                  <a:tr h="4355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53435503"/>
                      </a:ext>
                    </a:extLst>
                  </a:tr>
                  <a:tr h="4355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833652382"/>
                      </a:ext>
                    </a:extLst>
                  </a:tr>
                  <a:tr h="435511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10350771"/>
                      </a:ext>
                    </a:extLst>
                  </a:tr>
                  <a:tr h="4355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𝟔𝟐𝟓𝟎𝟎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3207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310877"/>
                  </p:ext>
                </p:extLst>
              </p:nvPr>
            </p:nvGraphicFramePr>
            <p:xfrm>
              <a:off x="1546883" y="4468256"/>
              <a:ext cx="4295116" cy="1876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3779">
                      <a:extLst>
                        <a:ext uri="{9D8B030D-6E8A-4147-A177-3AD203B41FA5}">
                          <a16:colId xmlns:a16="http://schemas.microsoft.com/office/drawing/2014/main" val="142800634"/>
                        </a:ext>
                      </a:extLst>
                    </a:gridCol>
                    <a:gridCol w="1073779">
                      <a:extLst>
                        <a:ext uri="{9D8B030D-6E8A-4147-A177-3AD203B41FA5}">
                          <a16:colId xmlns:a16="http://schemas.microsoft.com/office/drawing/2014/main" val="225389982"/>
                        </a:ext>
                      </a:extLst>
                    </a:gridCol>
                    <a:gridCol w="1073779">
                      <a:extLst>
                        <a:ext uri="{9D8B030D-6E8A-4147-A177-3AD203B41FA5}">
                          <a16:colId xmlns:a16="http://schemas.microsoft.com/office/drawing/2014/main" val="3537400415"/>
                        </a:ext>
                      </a:extLst>
                    </a:gridCol>
                    <a:gridCol w="1073779">
                      <a:extLst>
                        <a:ext uri="{9D8B030D-6E8A-4147-A177-3AD203B41FA5}">
                          <a16:colId xmlns:a16="http://schemas.microsoft.com/office/drawing/2014/main" val="2596972854"/>
                        </a:ext>
                      </a:extLst>
                    </a:gridCol>
                  </a:tblGrid>
                  <a:tr h="4732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65" t="-7692" r="-300000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7692" r="-201705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705" t="-7692" r="-1136" b="-3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435503"/>
                      </a:ext>
                    </a:extLst>
                  </a:tr>
                  <a:tr h="4732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65" t="-107692" r="-300000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107692" r="-201705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705" t="-107692" r="-1136" b="-2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6523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350771"/>
                      </a:ext>
                    </a:extLst>
                  </a:tr>
                  <a:tr h="4732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65" t="-303846" r="-300000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303846" r="-201705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 smtClean="0"/>
                            <a:t>…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705" t="-303846" r="-1136" b="-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20725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直接箭头连接符 16"/>
          <p:cNvCxnSpPr/>
          <p:nvPr/>
        </p:nvCxnSpPr>
        <p:spPr bwMode="auto">
          <a:xfrm>
            <a:off x="1816100" y="3505940"/>
            <a:ext cx="127000" cy="962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1943100" y="3505940"/>
            <a:ext cx="1028700" cy="962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2159000" y="3505940"/>
            <a:ext cx="1981200" cy="962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2425700" y="3505940"/>
            <a:ext cx="2946400" cy="962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6114472" y="1470967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14472" y="2802164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256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14472" y="3808666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62500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14472" y="2080134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×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14472" y="3263829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14472" y="5069200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256,000,000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Lu </a:t>
            </a:r>
            <a:r>
              <a:rPr lang="de-DE" smtClean="0"/>
              <a:t>Yongchen</a:t>
            </a:r>
            <a:endParaRPr lang="de-D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/>
              <a:t>3.Traces </a:t>
            </a:r>
            <a:r>
              <a:rPr kumimoji="1" lang="en-US" altLang="zh-CN" sz="2400" dirty="0"/>
              <a:t>Compression </a:t>
            </a:r>
          </a:p>
        </p:txBody>
      </p:sp>
      <p:sp>
        <p:nvSpPr>
          <p:cNvPr id="4" name="矩形 3"/>
          <p:cNvSpPr/>
          <p:nvPr/>
        </p:nvSpPr>
        <p:spPr>
          <a:xfrm>
            <a:off x="461818" y="146621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latin typeface="Arial" panose="020B0604020202020204" pitchFamily="34" charset="0"/>
              </a:rPr>
              <a:t>Concept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n-US" altLang="zh-CN" dirty="0" smtClean="0">
                <a:latin typeface="Arial" panose="020B0604020202020204" pitchFamily="34" charset="0"/>
              </a:rPr>
              <a:t>Power </a:t>
            </a:r>
            <a:r>
              <a:rPr lang="en-US" altLang="zh-CN" dirty="0">
                <a:latin typeface="Arial" panose="020B0604020202020204" pitchFamily="34" charset="0"/>
              </a:rPr>
              <a:t>traces contain many points with lots of redundancy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50073"/>
              </p:ext>
            </p:extLst>
          </p:nvPr>
        </p:nvGraphicFramePr>
        <p:xfrm>
          <a:off x="685800" y="2581759"/>
          <a:ext cx="7315200" cy="3657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731334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1568473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Methods to compress a trace</a:t>
                      </a:r>
                    </a:p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Performance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53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Sum of absolute values over a time interval</a:t>
                      </a:r>
                      <a:endParaRPr lang="en-US" altLang="zh-CN" sz="240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good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5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Sum of squared values over a time interval</a:t>
                      </a:r>
                      <a:endParaRPr lang="en-US" altLang="zh-CN" sz="240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</a:t>
                      </a:r>
                      <a:r>
                        <a:rPr lang="en-US" altLang="zh-CN" sz="2400" smtClean="0"/>
                        <a:t>annot </a:t>
                      </a:r>
                      <a:r>
                        <a:rPr lang="en-US" altLang="zh-CN" sz="2400" dirty="0" smtClean="0"/>
                        <a:t>realize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50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Maximum value in a time interval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worse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6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M" id="{F0FD3043-5C77-FD47-B909-14350CBA52CE}" vid="{7B38BF6A-B378-A747-85AF-2C2E19E292F9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</Template>
  <TotalTime>0</TotalTime>
  <Words>678</Words>
  <Application>Microsoft Office PowerPoint</Application>
  <PresentationFormat>Bildschirmpräsentation (4:3)</PresentationFormat>
  <Paragraphs>295</Paragraphs>
  <Slides>27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宋体</vt:lpstr>
      <vt:lpstr>Arial</vt:lpstr>
      <vt:lpstr>Cambria Math</vt:lpstr>
      <vt:lpstr>Helvetica Neue</vt:lpstr>
      <vt:lpstr>Linux Libertine</vt:lpstr>
      <vt:lpstr>Nimbus Roman No9 L</vt:lpstr>
      <vt:lpstr>Times New Roman</vt:lpstr>
      <vt:lpstr>TUM Neue Helvetica 55 Regular</vt:lpstr>
      <vt:lpstr>Wingdings</vt:lpstr>
      <vt:lpstr>VT_Vorlage_Präsentation_Ma</vt:lpstr>
      <vt:lpstr>Microsoft Visio-Zeichnung</vt:lpstr>
      <vt:lpstr>SmartCard Lab Midterm Presentation Group 3</vt:lpstr>
      <vt:lpstr>Team 1</vt:lpstr>
      <vt:lpstr>Task Oriented Detailed Timeline</vt:lpstr>
      <vt:lpstr>1. Power Traces Measurement </vt:lpstr>
      <vt:lpstr>2. Decryption Implementation with Python  </vt:lpstr>
      <vt:lpstr>2. Decryption Implementation with Python  </vt:lpstr>
      <vt:lpstr>2. Decryption Implementation with Python  </vt:lpstr>
      <vt:lpstr>2. Decryption Implementation with Python  </vt:lpstr>
      <vt:lpstr>3.Traces Compression </vt:lpstr>
      <vt:lpstr>4. Performance and Analysis</vt:lpstr>
      <vt:lpstr>4. Performance and Analysis</vt:lpstr>
      <vt:lpstr>4. Performance and Analysis</vt:lpstr>
      <vt:lpstr>4. Performance and Analysis</vt:lpstr>
      <vt:lpstr>4. Performance and Analysis</vt:lpstr>
      <vt:lpstr>4. Performance and Analysis</vt:lpstr>
      <vt:lpstr>4. Performance and Analysis</vt:lpstr>
      <vt:lpstr>4. Performance and Analysis</vt:lpstr>
      <vt:lpstr>Team 2</vt:lpstr>
      <vt:lpstr>1. Get familiar with the hardware</vt:lpstr>
      <vt:lpstr>2. Implement the Makefile</vt:lpstr>
      <vt:lpstr>3. Cryptographic Core (AES-128)</vt:lpstr>
      <vt:lpstr>PowerPoint-Präsentation</vt:lpstr>
      <vt:lpstr>4. Operating System (State Machine)</vt:lpstr>
      <vt:lpstr>5. Communication Interface</vt:lpstr>
      <vt:lpstr>6. T=0 protocol</vt:lpstr>
      <vt:lpstr>7. Performance</vt:lpstr>
      <vt:lpstr>Timeline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SmartCard Lab Midterm Presentation Group 3</dc:title>
  <dc:creator>#LIU YIZHOU#</dc:creator>
  <dc:description>VT Vorlage für Präsentationen</dc:description>
  <cp:lastModifiedBy>Christoph</cp:lastModifiedBy>
  <cp:revision>60</cp:revision>
  <dcterms:created xsi:type="dcterms:W3CDTF">2016-05-22T10:16:10Z</dcterms:created>
  <dcterms:modified xsi:type="dcterms:W3CDTF">2016-05-24T04:52:22Z</dcterms:modified>
</cp:coreProperties>
</file>