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308" r:id="rId26"/>
    <p:sldId id="310" r:id="rId27"/>
    <p:sldId id="309" r:id="rId28"/>
    <p:sldId id="280" r:id="rId29"/>
    <p:sldId id="281" r:id="rId30"/>
    <p:sldId id="283" r:id="rId31"/>
    <p:sldId id="287" r:id="rId32"/>
    <p:sldId id="284" r:id="rId33"/>
    <p:sldId id="285" r:id="rId34"/>
    <p:sldId id="286" r:id="rId35"/>
    <p:sldId id="289" r:id="rId36"/>
    <p:sldId id="292" r:id="rId37"/>
    <p:sldId id="312" r:id="rId38"/>
    <p:sldId id="291" r:id="rId39"/>
    <p:sldId id="290" r:id="rId40"/>
    <p:sldId id="293" r:id="rId41"/>
    <p:sldId id="311"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4" autoAdjust="0"/>
    <p:restoredTop sz="94660"/>
  </p:normalViewPr>
  <p:slideViewPr>
    <p:cSldViewPr snapToGrid="0">
      <p:cViewPr>
        <p:scale>
          <a:sx n="100" d="100"/>
          <a:sy n="100" d="100"/>
        </p:scale>
        <p:origin x="72"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04E-1BFF-4FE1-A648-EE0CC68C1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9EA0CF-073E-4C05-B15A-E8216CE45A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F5806D-BF0D-4E52-9475-FD3FCCA7149F}"/>
              </a:ext>
            </a:extLst>
          </p:cNvPr>
          <p:cNvSpPr>
            <a:spLocks noGrp="1"/>
          </p:cNvSpPr>
          <p:nvPr>
            <p:ph type="dt" sz="half" idx="10"/>
          </p:nvPr>
        </p:nvSpPr>
        <p:spPr/>
        <p:txBody>
          <a:bodyPr/>
          <a:lstStyle/>
          <a:p>
            <a:fld id="{C0C9E254-C56F-448A-8AB7-364286669D86}" type="datetimeFigureOut">
              <a:rPr lang="en-US" smtClean="0"/>
              <a:t>2/24/2024</a:t>
            </a:fld>
            <a:endParaRPr lang="en-US"/>
          </a:p>
        </p:txBody>
      </p:sp>
      <p:sp>
        <p:nvSpPr>
          <p:cNvPr id="5" name="Footer Placeholder 4">
            <a:extLst>
              <a:ext uri="{FF2B5EF4-FFF2-40B4-BE49-F238E27FC236}">
                <a16:creationId xmlns:a16="http://schemas.microsoft.com/office/drawing/2014/main" id="{D8A3EDEA-B84B-4AAB-9728-29BDF6A99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C4773-CFA4-4138-AA3E-4872B908FF17}"/>
              </a:ext>
            </a:extLst>
          </p:cNvPr>
          <p:cNvSpPr>
            <a:spLocks noGrp="1"/>
          </p:cNvSpPr>
          <p:nvPr>
            <p:ph type="sldNum" sz="quarter" idx="12"/>
          </p:nvPr>
        </p:nvSpPr>
        <p:spPr/>
        <p:txBody>
          <a:bodyPr/>
          <a:lstStyle/>
          <a:p>
            <a:fld id="{FD278315-2794-447B-A607-6033D2A54A10}" type="slidenum">
              <a:rPr lang="en-US" smtClean="0"/>
              <a:t>‹#›</a:t>
            </a:fld>
            <a:endParaRPr lang="en-US"/>
          </a:p>
        </p:txBody>
      </p:sp>
    </p:spTree>
    <p:extLst>
      <p:ext uri="{BB962C8B-B14F-4D97-AF65-F5344CB8AC3E}">
        <p14:creationId xmlns:p14="http://schemas.microsoft.com/office/powerpoint/2010/main" val="192783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A39F-7249-4386-BDD9-091ED4FAF3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1B83CF-5AD3-42C9-9C84-5C52603173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F992E-21DD-410C-8117-7817DC81C060}"/>
              </a:ext>
            </a:extLst>
          </p:cNvPr>
          <p:cNvSpPr>
            <a:spLocks noGrp="1"/>
          </p:cNvSpPr>
          <p:nvPr>
            <p:ph type="dt" sz="half" idx="10"/>
          </p:nvPr>
        </p:nvSpPr>
        <p:spPr/>
        <p:txBody>
          <a:bodyPr/>
          <a:lstStyle/>
          <a:p>
            <a:fld id="{C0C9E254-C56F-448A-8AB7-364286669D86}" type="datetimeFigureOut">
              <a:rPr lang="en-US" smtClean="0"/>
              <a:t>2/24/2024</a:t>
            </a:fld>
            <a:endParaRPr lang="en-US"/>
          </a:p>
        </p:txBody>
      </p:sp>
      <p:sp>
        <p:nvSpPr>
          <p:cNvPr id="5" name="Footer Placeholder 4">
            <a:extLst>
              <a:ext uri="{FF2B5EF4-FFF2-40B4-BE49-F238E27FC236}">
                <a16:creationId xmlns:a16="http://schemas.microsoft.com/office/drawing/2014/main" id="{1BDFEECA-8A73-4E77-96CF-BA26811B4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29A58-95BA-4E0A-929A-BAD38CB0DD4F}"/>
              </a:ext>
            </a:extLst>
          </p:cNvPr>
          <p:cNvSpPr>
            <a:spLocks noGrp="1"/>
          </p:cNvSpPr>
          <p:nvPr>
            <p:ph type="sldNum" sz="quarter" idx="12"/>
          </p:nvPr>
        </p:nvSpPr>
        <p:spPr/>
        <p:txBody>
          <a:bodyPr/>
          <a:lstStyle/>
          <a:p>
            <a:fld id="{FD278315-2794-447B-A607-6033D2A54A10}" type="slidenum">
              <a:rPr lang="en-US" smtClean="0"/>
              <a:t>‹#›</a:t>
            </a:fld>
            <a:endParaRPr lang="en-US"/>
          </a:p>
        </p:txBody>
      </p:sp>
    </p:spTree>
    <p:extLst>
      <p:ext uri="{BB962C8B-B14F-4D97-AF65-F5344CB8AC3E}">
        <p14:creationId xmlns:p14="http://schemas.microsoft.com/office/powerpoint/2010/main" val="2364912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21DB5-5430-4EE9-AAFB-1BC198EA97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268C51-33CD-4A1C-853B-490178BCC2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6C648-B445-4671-A587-92B61BF4F4C9}"/>
              </a:ext>
            </a:extLst>
          </p:cNvPr>
          <p:cNvSpPr>
            <a:spLocks noGrp="1"/>
          </p:cNvSpPr>
          <p:nvPr>
            <p:ph type="dt" sz="half" idx="10"/>
          </p:nvPr>
        </p:nvSpPr>
        <p:spPr/>
        <p:txBody>
          <a:bodyPr/>
          <a:lstStyle/>
          <a:p>
            <a:fld id="{C0C9E254-C56F-448A-8AB7-364286669D86}" type="datetimeFigureOut">
              <a:rPr lang="en-US" smtClean="0"/>
              <a:t>2/24/2024</a:t>
            </a:fld>
            <a:endParaRPr lang="en-US"/>
          </a:p>
        </p:txBody>
      </p:sp>
      <p:sp>
        <p:nvSpPr>
          <p:cNvPr id="5" name="Footer Placeholder 4">
            <a:extLst>
              <a:ext uri="{FF2B5EF4-FFF2-40B4-BE49-F238E27FC236}">
                <a16:creationId xmlns:a16="http://schemas.microsoft.com/office/drawing/2014/main" id="{31E27412-1407-4082-8CED-8E902E46F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B20AF-99A2-4871-B4E0-C9324191779A}"/>
              </a:ext>
            </a:extLst>
          </p:cNvPr>
          <p:cNvSpPr>
            <a:spLocks noGrp="1"/>
          </p:cNvSpPr>
          <p:nvPr>
            <p:ph type="sldNum" sz="quarter" idx="12"/>
          </p:nvPr>
        </p:nvSpPr>
        <p:spPr/>
        <p:txBody>
          <a:bodyPr/>
          <a:lstStyle/>
          <a:p>
            <a:fld id="{FD278315-2794-447B-A607-6033D2A54A10}" type="slidenum">
              <a:rPr lang="en-US" smtClean="0"/>
              <a:t>‹#›</a:t>
            </a:fld>
            <a:endParaRPr lang="en-US"/>
          </a:p>
        </p:txBody>
      </p:sp>
    </p:spTree>
    <p:extLst>
      <p:ext uri="{BB962C8B-B14F-4D97-AF65-F5344CB8AC3E}">
        <p14:creationId xmlns:p14="http://schemas.microsoft.com/office/powerpoint/2010/main" val="197204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FC88-D5DE-4C37-94BF-F3E16F141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666534-261D-4963-A436-88AEBA385B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0D104-E564-44D2-82DF-03A7174954E9}"/>
              </a:ext>
            </a:extLst>
          </p:cNvPr>
          <p:cNvSpPr>
            <a:spLocks noGrp="1"/>
          </p:cNvSpPr>
          <p:nvPr>
            <p:ph type="dt" sz="half" idx="10"/>
          </p:nvPr>
        </p:nvSpPr>
        <p:spPr/>
        <p:txBody>
          <a:bodyPr/>
          <a:lstStyle/>
          <a:p>
            <a:fld id="{C0C9E254-C56F-448A-8AB7-364286669D86}" type="datetimeFigureOut">
              <a:rPr lang="en-US" smtClean="0"/>
              <a:t>2/24/2024</a:t>
            </a:fld>
            <a:endParaRPr lang="en-US"/>
          </a:p>
        </p:txBody>
      </p:sp>
      <p:sp>
        <p:nvSpPr>
          <p:cNvPr id="5" name="Footer Placeholder 4">
            <a:extLst>
              <a:ext uri="{FF2B5EF4-FFF2-40B4-BE49-F238E27FC236}">
                <a16:creationId xmlns:a16="http://schemas.microsoft.com/office/drawing/2014/main" id="{0D0CEFD5-AFEE-4C07-AF1D-7351A2F36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86521-CCC9-4170-AA79-784BECEBD291}"/>
              </a:ext>
            </a:extLst>
          </p:cNvPr>
          <p:cNvSpPr>
            <a:spLocks noGrp="1"/>
          </p:cNvSpPr>
          <p:nvPr>
            <p:ph type="sldNum" sz="quarter" idx="12"/>
          </p:nvPr>
        </p:nvSpPr>
        <p:spPr/>
        <p:txBody>
          <a:bodyPr/>
          <a:lstStyle/>
          <a:p>
            <a:fld id="{FD278315-2794-447B-A607-6033D2A54A10}" type="slidenum">
              <a:rPr lang="en-US" smtClean="0"/>
              <a:t>‹#›</a:t>
            </a:fld>
            <a:endParaRPr lang="en-US"/>
          </a:p>
        </p:txBody>
      </p:sp>
    </p:spTree>
    <p:extLst>
      <p:ext uri="{BB962C8B-B14F-4D97-AF65-F5344CB8AC3E}">
        <p14:creationId xmlns:p14="http://schemas.microsoft.com/office/powerpoint/2010/main" val="228484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4D48-1BFD-4AA0-AD49-83FE1E161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A0006D-5558-42A9-8E35-F490B7D1F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9387C5-0261-4E7C-B03E-79689A463441}"/>
              </a:ext>
            </a:extLst>
          </p:cNvPr>
          <p:cNvSpPr>
            <a:spLocks noGrp="1"/>
          </p:cNvSpPr>
          <p:nvPr>
            <p:ph type="dt" sz="half" idx="10"/>
          </p:nvPr>
        </p:nvSpPr>
        <p:spPr/>
        <p:txBody>
          <a:bodyPr/>
          <a:lstStyle/>
          <a:p>
            <a:fld id="{C0C9E254-C56F-448A-8AB7-364286669D86}" type="datetimeFigureOut">
              <a:rPr lang="en-US" smtClean="0"/>
              <a:t>2/24/2024</a:t>
            </a:fld>
            <a:endParaRPr lang="en-US"/>
          </a:p>
        </p:txBody>
      </p:sp>
      <p:sp>
        <p:nvSpPr>
          <p:cNvPr id="5" name="Footer Placeholder 4">
            <a:extLst>
              <a:ext uri="{FF2B5EF4-FFF2-40B4-BE49-F238E27FC236}">
                <a16:creationId xmlns:a16="http://schemas.microsoft.com/office/drawing/2014/main" id="{A18ABB91-0DD7-4F86-A607-7D81D3257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F8E7E-1CE1-41E4-A3F7-DD5725D3A94A}"/>
              </a:ext>
            </a:extLst>
          </p:cNvPr>
          <p:cNvSpPr>
            <a:spLocks noGrp="1"/>
          </p:cNvSpPr>
          <p:nvPr>
            <p:ph type="sldNum" sz="quarter" idx="12"/>
          </p:nvPr>
        </p:nvSpPr>
        <p:spPr/>
        <p:txBody>
          <a:bodyPr/>
          <a:lstStyle/>
          <a:p>
            <a:fld id="{FD278315-2794-447B-A607-6033D2A54A10}" type="slidenum">
              <a:rPr lang="en-US" smtClean="0"/>
              <a:t>‹#›</a:t>
            </a:fld>
            <a:endParaRPr lang="en-US"/>
          </a:p>
        </p:txBody>
      </p:sp>
    </p:spTree>
    <p:extLst>
      <p:ext uri="{BB962C8B-B14F-4D97-AF65-F5344CB8AC3E}">
        <p14:creationId xmlns:p14="http://schemas.microsoft.com/office/powerpoint/2010/main" val="345788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C049-9240-49AF-9995-4106869914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6D7ED-1846-48C1-9D2F-2A9BE1D04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D9F19C-6D63-4CC9-939C-9BBFF8C9FE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F76F5C-821E-4346-AEC1-B30D983C7501}"/>
              </a:ext>
            </a:extLst>
          </p:cNvPr>
          <p:cNvSpPr>
            <a:spLocks noGrp="1"/>
          </p:cNvSpPr>
          <p:nvPr>
            <p:ph type="dt" sz="half" idx="10"/>
          </p:nvPr>
        </p:nvSpPr>
        <p:spPr/>
        <p:txBody>
          <a:bodyPr/>
          <a:lstStyle/>
          <a:p>
            <a:fld id="{C0C9E254-C56F-448A-8AB7-364286669D86}" type="datetimeFigureOut">
              <a:rPr lang="en-US" smtClean="0"/>
              <a:t>2/24/2024</a:t>
            </a:fld>
            <a:endParaRPr lang="en-US"/>
          </a:p>
        </p:txBody>
      </p:sp>
      <p:sp>
        <p:nvSpPr>
          <p:cNvPr id="6" name="Footer Placeholder 5">
            <a:extLst>
              <a:ext uri="{FF2B5EF4-FFF2-40B4-BE49-F238E27FC236}">
                <a16:creationId xmlns:a16="http://schemas.microsoft.com/office/drawing/2014/main" id="{DF8D0965-CD9A-4AA5-A334-DFA685246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0954F-98DF-4D57-AF17-D206FC0EC188}"/>
              </a:ext>
            </a:extLst>
          </p:cNvPr>
          <p:cNvSpPr>
            <a:spLocks noGrp="1"/>
          </p:cNvSpPr>
          <p:nvPr>
            <p:ph type="sldNum" sz="quarter" idx="12"/>
          </p:nvPr>
        </p:nvSpPr>
        <p:spPr/>
        <p:txBody>
          <a:bodyPr/>
          <a:lstStyle/>
          <a:p>
            <a:fld id="{FD278315-2794-447B-A607-6033D2A54A10}" type="slidenum">
              <a:rPr lang="en-US" smtClean="0"/>
              <a:t>‹#›</a:t>
            </a:fld>
            <a:endParaRPr lang="en-US"/>
          </a:p>
        </p:txBody>
      </p:sp>
    </p:spTree>
    <p:extLst>
      <p:ext uri="{BB962C8B-B14F-4D97-AF65-F5344CB8AC3E}">
        <p14:creationId xmlns:p14="http://schemas.microsoft.com/office/powerpoint/2010/main" val="323719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03CA-D387-4EA1-A0F8-46C051B1A2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9D467E-741F-44B2-B725-D9D07222D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6D57C-7831-40F7-99BC-C9A07928EF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007AF6-0FC1-43D0-B3FE-AEC67EC7C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FA3164-1DEB-49BD-8DDB-8F84CAD766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7B337-9860-4011-8A90-BF481A6135D4}"/>
              </a:ext>
            </a:extLst>
          </p:cNvPr>
          <p:cNvSpPr>
            <a:spLocks noGrp="1"/>
          </p:cNvSpPr>
          <p:nvPr>
            <p:ph type="dt" sz="half" idx="10"/>
          </p:nvPr>
        </p:nvSpPr>
        <p:spPr/>
        <p:txBody>
          <a:bodyPr/>
          <a:lstStyle/>
          <a:p>
            <a:fld id="{C0C9E254-C56F-448A-8AB7-364286669D86}" type="datetimeFigureOut">
              <a:rPr lang="en-US" smtClean="0"/>
              <a:t>2/24/2024</a:t>
            </a:fld>
            <a:endParaRPr lang="en-US"/>
          </a:p>
        </p:txBody>
      </p:sp>
      <p:sp>
        <p:nvSpPr>
          <p:cNvPr id="8" name="Footer Placeholder 7">
            <a:extLst>
              <a:ext uri="{FF2B5EF4-FFF2-40B4-BE49-F238E27FC236}">
                <a16:creationId xmlns:a16="http://schemas.microsoft.com/office/drawing/2014/main" id="{D4FB5168-FBA9-4E41-8893-6987174A75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A41F7-4530-48E9-9A33-0B90616A5F2C}"/>
              </a:ext>
            </a:extLst>
          </p:cNvPr>
          <p:cNvSpPr>
            <a:spLocks noGrp="1"/>
          </p:cNvSpPr>
          <p:nvPr>
            <p:ph type="sldNum" sz="quarter" idx="12"/>
          </p:nvPr>
        </p:nvSpPr>
        <p:spPr/>
        <p:txBody>
          <a:bodyPr/>
          <a:lstStyle/>
          <a:p>
            <a:fld id="{FD278315-2794-447B-A607-6033D2A54A10}" type="slidenum">
              <a:rPr lang="en-US" smtClean="0"/>
              <a:t>‹#›</a:t>
            </a:fld>
            <a:endParaRPr lang="en-US"/>
          </a:p>
        </p:txBody>
      </p:sp>
    </p:spTree>
    <p:extLst>
      <p:ext uri="{BB962C8B-B14F-4D97-AF65-F5344CB8AC3E}">
        <p14:creationId xmlns:p14="http://schemas.microsoft.com/office/powerpoint/2010/main" val="394186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5357-BA6A-4806-A24D-4E362479CC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420831-43BB-4D58-9C79-DA349D4FC5CD}"/>
              </a:ext>
            </a:extLst>
          </p:cNvPr>
          <p:cNvSpPr>
            <a:spLocks noGrp="1"/>
          </p:cNvSpPr>
          <p:nvPr>
            <p:ph type="dt" sz="half" idx="10"/>
          </p:nvPr>
        </p:nvSpPr>
        <p:spPr/>
        <p:txBody>
          <a:bodyPr/>
          <a:lstStyle/>
          <a:p>
            <a:fld id="{C0C9E254-C56F-448A-8AB7-364286669D86}" type="datetimeFigureOut">
              <a:rPr lang="en-US" smtClean="0"/>
              <a:t>2/24/2024</a:t>
            </a:fld>
            <a:endParaRPr lang="en-US"/>
          </a:p>
        </p:txBody>
      </p:sp>
      <p:sp>
        <p:nvSpPr>
          <p:cNvPr id="4" name="Footer Placeholder 3">
            <a:extLst>
              <a:ext uri="{FF2B5EF4-FFF2-40B4-BE49-F238E27FC236}">
                <a16:creationId xmlns:a16="http://schemas.microsoft.com/office/drawing/2014/main" id="{937BE2A2-A10F-43EE-B130-22CA2087F2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DBCDDE-6FC3-42C3-88FE-8D25FEE1DB06}"/>
              </a:ext>
            </a:extLst>
          </p:cNvPr>
          <p:cNvSpPr>
            <a:spLocks noGrp="1"/>
          </p:cNvSpPr>
          <p:nvPr>
            <p:ph type="sldNum" sz="quarter" idx="12"/>
          </p:nvPr>
        </p:nvSpPr>
        <p:spPr/>
        <p:txBody>
          <a:bodyPr/>
          <a:lstStyle/>
          <a:p>
            <a:fld id="{FD278315-2794-447B-A607-6033D2A54A10}" type="slidenum">
              <a:rPr lang="en-US" smtClean="0"/>
              <a:t>‹#›</a:t>
            </a:fld>
            <a:endParaRPr lang="en-US"/>
          </a:p>
        </p:txBody>
      </p:sp>
    </p:spTree>
    <p:extLst>
      <p:ext uri="{BB962C8B-B14F-4D97-AF65-F5344CB8AC3E}">
        <p14:creationId xmlns:p14="http://schemas.microsoft.com/office/powerpoint/2010/main" val="9268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2F8F25-F3C7-459D-B857-7F16A8CC0AAC}"/>
              </a:ext>
            </a:extLst>
          </p:cNvPr>
          <p:cNvSpPr>
            <a:spLocks noGrp="1"/>
          </p:cNvSpPr>
          <p:nvPr>
            <p:ph type="dt" sz="half" idx="10"/>
          </p:nvPr>
        </p:nvSpPr>
        <p:spPr/>
        <p:txBody>
          <a:bodyPr/>
          <a:lstStyle/>
          <a:p>
            <a:fld id="{C0C9E254-C56F-448A-8AB7-364286669D86}" type="datetimeFigureOut">
              <a:rPr lang="en-US" smtClean="0"/>
              <a:t>2/24/2024</a:t>
            </a:fld>
            <a:endParaRPr lang="en-US"/>
          </a:p>
        </p:txBody>
      </p:sp>
      <p:sp>
        <p:nvSpPr>
          <p:cNvPr id="3" name="Footer Placeholder 2">
            <a:extLst>
              <a:ext uri="{FF2B5EF4-FFF2-40B4-BE49-F238E27FC236}">
                <a16:creationId xmlns:a16="http://schemas.microsoft.com/office/drawing/2014/main" id="{E3C7475E-4494-4358-8105-8202CA3901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C33021-E8B5-47CF-B619-B53DA0CD34D7}"/>
              </a:ext>
            </a:extLst>
          </p:cNvPr>
          <p:cNvSpPr>
            <a:spLocks noGrp="1"/>
          </p:cNvSpPr>
          <p:nvPr>
            <p:ph type="sldNum" sz="quarter" idx="12"/>
          </p:nvPr>
        </p:nvSpPr>
        <p:spPr/>
        <p:txBody>
          <a:bodyPr/>
          <a:lstStyle/>
          <a:p>
            <a:fld id="{FD278315-2794-447B-A607-6033D2A54A10}" type="slidenum">
              <a:rPr lang="en-US" smtClean="0"/>
              <a:t>‹#›</a:t>
            </a:fld>
            <a:endParaRPr lang="en-US"/>
          </a:p>
        </p:txBody>
      </p:sp>
    </p:spTree>
    <p:extLst>
      <p:ext uri="{BB962C8B-B14F-4D97-AF65-F5344CB8AC3E}">
        <p14:creationId xmlns:p14="http://schemas.microsoft.com/office/powerpoint/2010/main" val="168891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ED7B-A7D9-4A73-9EDA-9893929A7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A7A405-FC98-4C1B-8175-CC0BB3F0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CD1E68-3E62-422D-9520-78441CD87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29318-2F45-4338-9D67-CB6D49CC3388}"/>
              </a:ext>
            </a:extLst>
          </p:cNvPr>
          <p:cNvSpPr>
            <a:spLocks noGrp="1"/>
          </p:cNvSpPr>
          <p:nvPr>
            <p:ph type="dt" sz="half" idx="10"/>
          </p:nvPr>
        </p:nvSpPr>
        <p:spPr/>
        <p:txBody>
          <a:bodyPr/>
          <a:lstStyle/>
          <a:p>
            <a:fld id="{C0C9E254-C56F-448A-8AB7-364286669D86}" type="datetimeFigureOut">
              <a:rPr lang="en-US" smtClean="0"/>
              <a:t>2/24/2024</a:t>
            </a:fld>
            <a:endParaRPr lang="en-US"/>
          </a:p>
        </p:txBody>
      </p:sp>
      <p:sp>
        <p:nvSpPr>
          <p:cNvPr id="6" name="Footer Placeholder 5">
            <a:extLst>
              <a:ext uri="{FF2B5EF4-FFF2-40B4-BE49-F238E27FC236}">
                <a16:creationId xmlns:a16="http://schemas.microsoft.com/office/drawing/2014/main" id="{31F5DC2B-4812-4ED9-AB7B-842AF6DB5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50826-231F-41A2-B039-9EFB8E359D44}"/>
              </a:ext>
            </a:extLst>
          </p:cNvPr>
          <p:cNvSpPr>
            <a:spLocks noGrp="1"/>
          </p:cNvSpPr>
          <p:nvPr>
            <p:ph type="sldNum" sz="quarter" idx="12"/>
          </p:nvPr>
        </p:nvSpPr>
        <p:spPr/>
        <p:txBody>
          <a:bodyPr/>
          <a:lstStyle/>
          <a:p>
            <a:fld id="{FD278315-2794-447B-A607-6033D2A54A10}" type="slidenum">
              <a:rPr lang="en-US" smtClean="0"/>
              <a:t>‹#›</a:t>
            </a:fld>
            <a:endParaRPr lang="en-US"/>
          </a:p>
        </p:txBody>
      </p:sp>
    </p:spTree>
    <p:extLst>
      <p:ext uri="{BB962C8B-B14F-4D97-AF65-F5344CB8AC3E}">
        <p14:creationId xmlns:p14="http://schemas.microsoft.com/office/powerpoint/2010/main" val="82030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6189-DE92-4FBE-8CE3-79FF8EC5C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8A202F-85DC-401D-AC62-1EE8068D3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F10AE3-4118-49D9-BCC0-288384607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2C3B6-A776-42DD-B42B-70667E741E7E}"/>
              </a:ext>
            </a:extLst>
          </p:cNvPr>
          <p:cNvSpPr>
            <a:spLocks noGrp="1"/>
          </p:cNvSpPr>
          <p:nvPr>
            <p:ph type="dt" sz="half" idx="10"/>
          </p:nvPr>
        </p:nvSpPr>
        <p:spPr/>
        <p:txBody>
          <a:bodyPr/>
          <a:lstStyle/>
          <a:p>
            <a:fld id="{C0C9E254-C56F-448A-8AB7-364286669D86}" type="datetimeFigureOut">
              <a:rPr lang="en-US" smtClean="0"/>
              <a:t>2/24/2024</a:t>
            </a:fld>
            <a:endParaRPr lang="en-US"/>
          </a:p>
        </p:txBody>
      </p:sp>
      <p:sp>
        <p:nvSpPr>
          <p:cNvPr id="6" name="Footer Placeholder 5">
            <a:extLst>
              <a:ext uri="{FF2B5EF4-FFF2-40B4-BE49-F238E27FC236}">
                <a16:creationId xmlns:a16="http://schemas.microsoft.com/office/drawing/2014/main" id="{4B2644E3-70D5-4087-B568-2ABA742B2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354D6-8507-4525-8612-B66CB8D48E46}"/>
              </a:ext>
            </a:extLst>
          </p:cNvPr>
          <p:cNvSpPr>
            <a:spLocks noGrp="1"/>
          </p:cNvSpPr>
          <p:nvPr>
            <p:ph type="sldNum" sz="quarter" idx="12"/>
          </p:nvPr>
        </p:nvSpPr>
        <p:spPr/>
        <p:txBody>
          <a:bodyPr/>
          <a:lstStyle/>
          <a:p>
            <a:fld id="{FD278315-2794-447B-A607-6033D2A54A10}" type="slidenum">
              <a:rPr lang="en-US" smtClean="0"/>
              <a:t>‹#›</a:t>
            </a:fld>
            <a:endParaRPr lang="en-US"/>
          </a:p>
        </p:txBody>
      </p:sp>
    </p:spTree>
    <p:extLst>
      <p:ext uri="{BB962C8B-B14F-4D97-AF65-F5344CB8AC3E}">
        <p14:creationId xmlns:p14="http://schemas.microsoft.com/office/powerpoint/2010/main" val="339932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B301F9-E2BD-471E-ADA7-759779ECB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57BFE5-9026-4152-989F-4EF424E2D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E419F-0B7D-4549-9026-105DCCDC8D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C9E254-C56F-448A-8AB7-364286669D86}" type="datetimeFigureOut">
              <a:rPr lang="en-US" smtClean="0"/>
              <a:t>2/24/2024</a:t>
            </a:fld>
            <a:endParaRPr lang="en-US"/>
          </a:p>
        </p:txBody>
      </p:sp>
      <p:sp>
        <p:nvSpPr>
          <p:cNvPr id="5" name="Footer Placeholder 4">
            <a:extLst>
              <a:ext uri="{FF2B5EF4-FFF2-40B4-BE49-F238E27FC236}">
                <a16:creationId xmlns:a16="http://schemas.microsoft.com/office/drawing/2014/main" id="{29DABCA7-DA3E-4F5F-9968-3D396913F8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28A77D-B841-4088-895C-C429135B8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78315-2794-447B-A607-6033D2A54A10}" type="slidenum">
              <a:rPr lang="en-US" smtClean="0"/>
              <a:t>‹#›</a:t>
            </a:fld>
            <a:endParaRPr lang="en-US"/>
          </a:p>
        </p:txBody>
      </p:sp>
    </p:spTree>
    <p:extLst>
      <p:ext uri="{BB962C8B-B14F-4D97-AF65-F5344CB8AC3E}">
        <p14:creationId xmlns:p14="http://schemas.microsoft.com/office/powerpoint/2010/main" val="2389606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CGwhInqZ8DrzzHxobFixmMSEDAGH6YW3/view?usp=sharing" TargetMode="External"/><Relationship Id="rId2" Type="http://schemas.openxmlformats.org/officeDocument/2006/relationships/hyperlink" Target="https://drive.google.com/file/d/1xb32U0xTE-mg8QD5Po2oNStB6Mrk5VAt/view?usp=sharin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JPG"/></Relationships>
</file>

<file path=ppt/slides/_rels/slide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JPG"/><Relationship Id="rId7" Type="http://schemas.openxmlformats.org/officeDocument/2006/relationships/image" Target="../media/image46.JPG"/><Relationship Id="rId2" Type="http://schemas.openxmlformats.org/officeDocument/2006/relationships/image" Target="../media/image40.JPG"/><Relationship Id="rId1" Type="http://schemas.openxmlformats.org/officeDocument/2006/relationships/slideLayout" Target="../slideLayouts/slideLayout2.xml"/><Relationship Id="rId6" Type="http://schemas.openxmlformats.org/officeDocument/2006/relationships/image" Target="../media/image45.JPG"/><Relationship Id="rId5" Type="http://schemas.openxmlformats.org/officeDocument/2006/relationships/image" Target="../media/image44.JPG"/><Relationship Id="rId4" Type="http://schemas.openxmlformats.org/officeDocument/2006/relationships/image" Target="../media/image43.JPG"/></Relationships>
</file>

<file path=ppt/slides/_rels/slide3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9CD250-3572-444E-ADF3-1690B26BE394}"/>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291548" y="1285460"/>
            <a:ext cx="5976730" cy="5262979"/>
          </a:xfrm>
          <a:prstGeom prst="rect">
            <a:avLst/>
          </a:prstGeom>
          <a:solidFill>
            <a:schemeClr val="accent6">
              <a:lumMod val="40000"/>
              <a:lumOff val="60000"/>
            </a:schemeClr>
          </a:solidFill>
        </p:spPr>
        <p:txBody>
          <a:bodyPr wrap="square" rtlCol="0">
            <a:spAutoFit/>
          </a:bodyPr>
          <a:lstStyle/>
          <a:p>
            <a:r>
              <a:rPr lang="en-US" sz="2800" b="1" dirty="0"/>
              <a:t>Course Content</a:t>
            </a:r>
          </a:p>
          <a:p>
            <a:pPr marL="285750" indent="-285750">
              <a:buFont typeface="Arial" panose="020B0604020202020204" pitchFamily="34" charset="0"/>
              <a:buChar char="•"/>
            </a:pPr>
            <a:r>
              <a:rPr lang="en-US" sz="2800" dirty="0"/>
              <a:t>Introduction to Quantitative Analysis</a:t>
            </a:r>
          </a:p>
          <a:p>
            <a:pPr marL="285750" indent="-285750">
              <a:buFont typeface="Arial" panose="020B0604020202020204" pitchFamily="34" charset="0"/>
              <a:buChar char="•"/>
            </a:pPr>
            <a:r>
              <a:rPr lang="en-US" sz="2800" dirty="0"/>
              <a:t>Probability Concepts</a:t>
            </a:r>
          </a:p>
          <a:p>
            <a:pPr marL="285750" indent="-285750">
              <a:buFont typeface="Arial" panose="020B0604020202020204" pitchFamily="34" charset="0"/>
              <a:buChar char="•"/>
            </a:pPr>
            <a:r>
              <a:rPr lang="en-US" sz="2800" dirty="0"/>
              <a:t>Decision Analysis</a:t>
            </a:r>
          </a:p>
          <a:p>
            <a:pPr marL="285750" indent="-285750">
              <a:buFont typeface="Arial" panose="020B0604020202020204" pitchFamily="34" charset="0"/>
              <a:buChar char="•"/>
            </a:pPr>
            <a:r>
              <a:rPr lang="en-US" sz="2800" dirty="0"/>
              <a:t>Regression Models</a:t>
            </a:r>
          </a:p>
          <a:p>
            <a:pPr marL="285750" indent="-285750">
              <a:buFont typeface="Arial" panose="020B0604020202020204" pitchFamily="34" charset="0"/>
              <a:buChar char="•"/>
            </a:pPr>
            <a:r>
              <a:rPr lang="en-US" sz="2800" dirty="0"/>
              <a:t>Forecasting</a:t>
            </a:r>
          </a:p>
          <a:p>
            <a:pPr marL="285750" indent="-285750">
              <a:buFont typeface="Arial" panose="020B0604020202020204" pitchFamily="34" charset="0"/>
              <a:buChar char="•"/>
            </a:pPr>
            <a:r>
              <a:rPr lang="en-US" sz="2800" dirty="0"/>
              <a:t>Inventory Control Models</a:t>
            </a:r>
          </a:p>
          <a:p>
            <a:pPr marL="285750" indent="-285750">
              <a:buFont typeface="Arial" panose="020B0604020202020204" pitchFamily="34" charset="0"/>
              <a:buChar char="•"/>
            </a:pPr>
            <a:r>
              <a:rPr lang="en-US" sz="2800" dirty="0"/>
              <a:t>Linear Programming</a:t>
            </a:r>
          </a:p>
          <a:p>
            <a:pPr marL="285750" indent="-285750">
              <a:buFont typeface="Arial" panose="020B0604020202020204" pitchFamily="34" charset="0"/>
              <a:buChar char="•"/>
            </a:pPr>
            <a:r>
              <a:rPr lang="en-US" sz="2800" dirty="0"/>
              <a:t>Transportation and Assignment Models</a:t>
            </a:r>
          </a:p>
          <a:p>
            <a:pPr marL="285750" indent="-285750">
              <a:buFont typeface="Arial" panose="020B0604020202020204" pitchFamily="34" charset="0"/>
              <a:buChar char="•"/>
            </a:pPr>
            <a:r>
              <a:rPr lang="en-US" sz="2800" dirty="0"/>
              <a:t>Network Models</a:t>
            </a:r>
          </a:p>
          <a:p>
            <a:pPr marL="285750" indent="-285750">
              <a:buFont typeface="Arial" panose="020B0604020202020204" pitchFamily="34" charset="0"/>
              <a:buChar char="•"/>
            </a:pPr>
            <a:r>
              <a:rPr lang="en-US" sz="2800" dirty="0"/>
              <a:t>Project Management</a:t>
            </a:r>
          </a:p>
        </p:txBody>
      </p:sp>
      <p:sp>
        <p:nvSpPr>
          <p:cNvPr id="7" name="TextBox 6">
            <a:extLst>
              <a:ext uri="{FF2B5EF4-FFF2-40B4-BE49-F238E27FC236}">
                <a16:creationId xmlns:a16="http://schemas.microsoft.com/office/drawing/2014/main" id="{DA3DCED2-661E-401F-B660-F5F4E7961302}"/>
              </a:ext>
            </a:extLst>
          </p:cNvPr>
          <p:cNvSpPr txBox="1"/>
          <p:nvPr/>
        </p:nvSpPr>
        <p:spPr>
          <a:xfrm>
            <a:off x="6679096" y="1300577"/>
            <a:ext cx="5221356" cy="5262979"/>
          </a:xfrm>
          <a:prstGeom prst="rect">
            <a:avLst/>
          </a:prstGeom>
          <a:solidFill>
            <a:schemeClr val="accent4">
              <a:lumMod val="40000"/>
              <a:lumOff val="60000"/>
            </a:schemeClr>
          </a:solidFill>
        </p:spPr>
        <p:txBody>
          <a:bodyPr wrap="square" rtlCol="0">
            <a:spAutoFit/>
          </a:bodyPr>
          <a:lstStyle/>
          <a:p>
            <a:r>
              <a:rPr lang="en-US" sz="2800" b="1" dirty="0"/>
              <a:t>Activities</a:t>
            </a:r>
          </a:p>
          <a:p>
            <a:pPr marL="285750" indent="-285750">
              <a:buFont typeface="Arial" panose="020B0604020202020204" pitchFamily="34" charset="0"/>
              <a:buChar char="•"/>
            </a:pPr>
            <a:r>
              <a:rPr lang="en-US" sz="2800" dirty="0"/>
              <a:t>Chapter lectures</a:t>
            </a:r>
          </a:p>
          <a:p>
            <a:pPr marL="285750" indent="-285750">
              <a:buFont typeface="Arial" panose="020B0604020202020204" pitchFamily="34" charset="0"/>
              <a:buChar char="•"/>
            </a:pPr>
            <a:r>
              <a:rPr lang="en-US" sz="2800" dirty="0"/>
              <a:t>Group and individual presentation of solved problems</a:t>
            </a:r>
          </a:p>
          <a:p>
            <a:pPr marL="285750" indent="-285750">
              <a:buFont typeface="Arial" panose="020B0604020202020204" pitchFamily="34" charset="0"/>
              <a:buChar char="•"/>
            </a:pPr>
            <a:r>
              <a:rPr lang="en-US" sz="2800" dirty="0"/>
              <a:t>Group and individual case study presentations and discussions</a:t>
            </a:r>
          </a:p>
          <a:p>
            <a:pPr marL="285750" indent="-285750">
              <a:buFont typeface="Arial" panose="020B0604020202020204" pitchFamily="34" charset="0"/>
              <a:buChar char="•"/>
            </a:pPr>
            <a:r>
              <a:rPr lang="en-US" sz="2800" dirty="0"/>
              <a:t>Final examinations</a:t>
            </a:r>
          </a:p>
          <a:p>
            <a:r>
              <a:rPr lang="en-US" sz="2800" b="1" dirty="0"/>
              <a:t>Grading System</a:t>
            </a:r>
          </a:p>
          <a:p>
            <a:pPr marL="285750" indent="-285750">
              <a:buFont typeface="Arial" panose="020B0604020202020204" pitchFamily="34" charset="0"/>
              <a:buChar char="•"/>
            </a:pPr>
            <a:r>
              <a:rPr lang="en-US" sz="2800" dirty="0"/>
              <a:t>Rubrics </a:t>
            </a:r>
          </a:p>
          <a:p>
            <a:pPr marL="285750" indent="-285750">
              <a:buFont typeface="Arial" panose="020B0604020202020204" pitchFamily="34" charset="0"/>
              <a:buChar char="•"/>
            </a:pPr>
            <a:r>
              <a:rPr lang="en-US" sz="2800" dirty="0"/>
              <a:t>TOS</a:t>
            </a:r>
          </a:p>
          <a:p>
            <a:r>
              <a:rPr lang="en-US" sz="2800" b="1" dirty="0"/>
              <a:t>Software to use</a:t>
            </a:r>
          </a:p>
          <a:p>
            <a:r>
              <a:rPr lang="en-US" sz="2800" dirty="0"/>
              <a:t>QM for Windows</a:t>
            </a:r>
          </a:p>
        </p:txBody>
      </p:sp>
    </p:spTree>
    <p:extLst>
      <p:ext uri="{BB962C8B-B14F-4D97-AF65-F5344CB8AC3E}">
        <p14:creationId xmlns:p14="http://schemas.microsoft.com/office/powerpoint/2010/main" val="3906864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749A2CB-B2CA-4EA6-B769-C0487BBCB35A}"/>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0" y="1161953"/>
            <a:ext cx="4902476" cy="523220"/>
          </a:xfrm>
          <a:prstGeom prst="rect">
            <a:avLst/>
          </a:prstGeom>
          <a:solidFill>
            <a:schemeClr val="accent6">
              <a:lumMod val="40000"/>
              <a:lumOff val="60000"/>
            </a:schemeClr>
          </a:solidFill>
        </p:spPr>
        <p:txBody>
          <a:bodyPr wrap="square" rtlCol="0">
            <a:spAutoFit/>
          </a:bodyPr>
          <a:lstStyle/>
          <a:p>
            <a:r>
              <a:rPr lang="en-US" sz="2800" b="1" dirty="0"/>
              <a:t>Quantitative Analysis Approach</a:t>
            </a:r>
          </a:p>
        </p:txBody>
      </p:sp>
      <p:pic>
        <p:nvPicPr>
          <p:cNvPr id="3" name="Picture 2">
            <a:extLst>
              <a:ext uri="{FF2B5EF4-FFF2-40B4-BE49-F238E27FC236}">
                <a16:creationId xmlns:a16="http://schemas.microsoft.com/office/drawing/2014/main" id="{F820F0AA-9417-4D20-B280-05AE8A4C9DC6}"/>
              </a:ext>
            </a:extLst>
          </p:cNvPr>
          <p:cNvPicPr>
            <a:picLocks noChangeAspect="1"/>
          </p:cNvPicPr>
          <p:nvPr/>
        </p:nvPicPr>
        <p:blipFill>
          <a:blip r:embed="rId2"/>
          <a:stretch>
            <a:fillRect/>
          </a:stretch>
        </p:blipFill>
        <p:spPr>
          <a:xfrm>
            <a:off x="209549" y="1739113"/>
            <a:ext cx="2450440" cy="5078312"/>
          </a:xfrm>
          <a:prstGeom prst="rect">
            <a:avLst/>
          </a:prstGeom>
        </p:spPr>
      </p:pic>
      <p:sp>
        <p:nvSpPr>
          <p:cNvPr id="8" name="TextBox 7">
            <a:extLst>
              <a:ext uri="{FF2B5EF4-FFF2-40B4-BE49-F238E27FC236}">
                <a16:creationId xmlns:a16="http://schemas.microsoft.com/office/drawing/2014/main" id="{9DA7D25C-15A9-49D8-89FC-455FDBCF0DFE}"/>
              </a:ext>
            </a:extLst>
          </p:cNvPr>
          <p:cNvSpPr txBox="1"/>
          <p:nvPr/>
        </p:nvSpPr>
        <p:spPr>
          <a:xfrm>
            <a:off x="2659989" y="1760783"/>
            <a:ext cx="9322462" cy="4955203"/>
          </a:xfrm>
          <a:prstGeom prst="rect">
            <a:avLst/>
          </a:prstGeom>
          <a:solidFill>
            <a:schemeClr val="accent4">
              <a:lumMod val="40000"/>
              <a:lumOff val="60000"/>
            </a:schemeClr>
          </a:solidFill>
        </p:spPr>
        <p:txBody>
          <a:bodyPr wrap="square" rtlCol="0">
            <a:spAutoFit/>
          </a:bodyPr>
          <a:lstStyle/>
          <a:p>
            <a:r>
              <a:rPr lang="en-US" sz="2800" b="1" dirty="0"/>
              <a:t>Analyzing Results and its Sensitivity</a:t>
            </a:r>
          </a:p>
          <a:p>
            <a:pPr marL="457200" indent="-457200">
              <a:buFont typeface="Arial" panose="020B0604020202020204" pitchFamily="34" charset="0"/>
              <a:buChar char="•"/>
            </a:pPr>
            <a:r>
              <a:rPr lang="en-US" sz="2800" dirty="0"/>
              <a:t>Solution will change an organization’s operational processes</a:t>
            </a:r>
          </a:p>
          <a:p>
            <a:pPr marL="457200" indent="-457200">
              <a:buFont typeface="Arial" panose="020B0604020202020204" pitchFamily="34" charset="0"/>
              <a:buChar char="•"/>
            </a:pPr>
            <a:r>
              <a:rPr lang="en-US" sz="2800" dirty="0"/>
              <a:t>Sensitivity Analysis (post-optimality analysis) identifies how the solution will change if there are changes in the model or input data</a:t>
            </a:r>
          </a:p>
          <a:p>
            <a:pPr marL="457200" indent="-457200">
              <a:buFont typeface="Arial" panose="020B0604020202020204" pitchFamily="34" charset="0"/>
              <a:buChar char="•"/>
            </a:pPr>
            <a:r>
              <a:rPr lang="en-US" sz="2800" dirty="0"/>
              <a:t>When the solution is sensitive to changes, additional testing is necessary</a:t>
            </a:r>
          </a:p>
          <a:p>
            <a:r>
              <a:rPr lang="en-US" sz="2400" dirty="0"/>
              <a:t>Ex. You have been running a restaurant for about four years but you haven't seen an increase in business in the last two years. You are to determine what you can do to increase sales in the next twelve months. You can change menu, re-decorate, change the theme or type of food you offer, add catering, or expand dining room size.</a:t>
            </a:r>
          </a:p>
        </p:txBody>
      </p:sp>
    </p:spTree>
    <p:extLst>
      <p:ext uri="{BB962C8B-B14F-4D97-AF65-F5344CB8AC3E}">
        <p14:creationId xmlns:p14="http://schemas.microsoft.com/office/powerpoint/2010/main" val="19456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C8FC10-6B5E-4CDC-93E3-057443BDFE79}"/>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0" y="1161953"/>
            <a:ext cx="4902476" cy="523220"/>
          </a:xfrm>
          <a:prstGeom prst="rect">
            <a:avLst/>
          </a:prstGeom>
          <a:solidFill>
            <a:schemeClr val="accent6">
              <a:lumMod val="40000"/>
              <a:lumOff val="60000"/>
            </a:schemeClr>
          </a:solidFill>
        </p:spPr>
        <p:txBody>
          <a:bodyPr wrap="square" rtlCol="0">
            <a:spAutoFit/>
          </a:bodyPr>
          <a:lstStyle/>
          <a:p>
            <a:r>
              <a:rPr lang="en-US" sz="2800" b="1" dirty="0"/>
              <a:t>Quantitative Analysis Approach</a:t>
            </a:r>
          </a:p>
        </p:txBody>
      </p:sp>
      <p:pic>
        <p:nvPicPr>
          <p:cNvPr id="3" name="Picture 2">
            <a:extLst>
              <a:ext uri="{FF2B5EF4-FFF2-40B4-BE49-F238E27FC236}">
                <a16:creationId xmlns:a16="http://schemas.microsoft.com/office/drawing/2014/main" id="{F820F0AA-9417-4D20-B280-05AE8A4C9DC6}"/>
              </a:ext>
            </a:extLst>
          </p:cNvPr>
          <p:cNvPicPr>
            <a:picLocks noChangeAspect="1"/>
          </p:cNvPicPr>
          <p:nvPr/>
        </p:nvPicPr>
        <p:blipFill>
          <a:blip r:embed="rId2"/>
          <a:stretch>
            <a:fillRect/>
          </a:stretch>
        </p:blipFill>
        <p:spPr>
          <a:xfrm>
            <a:off x="209549" y="1739113"/>
            <a:ext cx="2450440" cy="5078312"/>
          </a:xfrm>
          <a:prstGeom prst="rect">
            <a:avLst/>
          </a:prstGeom>
        </p:spPr>
      </p:pic>
      <p:sp>
        <p:nvSpPr>
          <p:cNvPr id="8" name="TextBox 7">
            <a:extLst>
              <a:ext uri="{FF2B5EF4-FFF2-40B4-BE49-F238E27FC236}">
                <a16:creationId xmlns:a16="http://schemas.microsoft.com/office/drawing/2014/main" id="{9DA7D25C-15A9-49D8-89FC-455FDBCF0DFE}"/>
              </a:ext>
            </a:extLst>
          </p:cNvPr>
          <p:cNvSpPr txBox="1"/>
          <p:nvPr/>
        </p:nvSpPr>
        <p:spPr>
          <a:xfrm>
            <a:off x="2659989" y="1760783"/>
            <a:ext cx="9322462" cy="2677656"/>
          </a:xfrm>
          <a:prstGeom prst="rect">
            <a:avLst/>
          </a:prstGeom>
          <a:solidFill>
            <a:schemeClr val="accent4">
              <a:lumMod val="40000"/>
              <a:lumOff val="60000"/>
            </a:schemeClr>
          </a:solidFill>
        </p:spPr>
        <p:txBody>
          <a:bodyPr wrap="square" rtlCol="0">
            <a:spAutoFit/>
          </a:bodyPr>
          <a:lstStyle/>
          <a:p>
            <a:r>
              <a:rPr lang="en-US" sz="2800" b="1" dirty="0"/>
              <a:t>Implementing the Results</a:t>
            </a:r>
          </a:p>
          <a:p>
            <a:pPr marL="457200" indent="-457200">
              <a:buFont typeface="Arial" panose="020B0604020202020204" pitchFamily="34" charset="0"/>
              <a:buChar char="•"/>
            </a:pPr>
            <a:r>
              <a:rPr lang="en-US" sz="2800" dirty="0"/>
              <a:t>Incorporate the solution into the system </a:t>
            </a:r>
          </a:p>
          <a:p>
            <a:pPr marL="457200" indent="-457200">
              <a:buFont typeface="Arial" panose="020B0604020202020204" pitchFamily="34" charset="0"/>
              <a:buChar char="•"/>
            </a:pPr>
            <a:r>
              <a:rPr lang="en-US" sz="2800" dirty="0"/>
              <a:t>Organizational resistance</a:t>
            </a:r>
          </a:p>
          <a:p>
            <a:pPr marL="457200" indent="-457200">
              <a:buFont typeface="Arial" panose="020B0604020202020204" pitchFamily="34" charset="0"/>
              <a:buChar char="•"/>
            </a:pPr>
            <a:r>
              <a:rPr lang="en-US" sz="2800" dirty="0"/>
              <a:t>Monitoring the implementations</a:t>
            </a:r>
          </a:p>
          <a:p>
            <a:pPr marL="457200" indent="-457200">
              <a:buFont typeface="Arial" panose="020B0604020202020204" pitchFamily="34" charset="0"/>
              <a:buChar char="•"/>
            </a:pPr>
            <a:r>
              <a:rPr lang="en-US" sz="2800" dirty="0"/>
              <a:t>Implement changes and enhancements according to the demands of the economy, managers and other fluctuation </a:t>
            </a:r>
          </a:p>
        </p:txBody>
      </p:sp>
    </p:spTree>
    <p:extLst>
      <p:ext uri="{BB962C8B-B14F-4D97-AF65-F5344CB8AC3E}">
        <p14:creationId xmlns:p14="http://schemas.microsoft.com/office/powerpoint/2010/main" val="3858614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A4B5E5-6DDC-48CE-9188-F5B923446C8B}"/>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0" y="1161953"/>
            <a:ext cx="4902476" cy="523220"/>
          </a:xfrm>
          <a:prstGeom prst="rect">
            <a:avLst/>
          </a:prstGeom>
          <a:solidFill>
            <a:schemeClr val="accent6">
              <a:lumMod val="40000"/>
              <a:lumOff val="60000"/>
            </a:schemeClr>
          </a:solidFill>
        </p:spPr>
        <p:txBody>
          <a:bodyPr wrap="square" rtlCol="0">
            <a:spAutoFit/>
          </a:bodyPr>
          <a:lstStyle/>
          <a:p>
            <a:pPr algn="r"/>
            <a:r>
              <a:rPr lang="en-US" sz="2800" b="1" dirty="0"/>
              <a:t>Case Analysis</a:t>
            </a:r>
          </a:p>
        </p:txBody>
      </p:sp>
      <p:pic>
        <p:nvPicPr>
          <p:cNvPr id="4" name="Picture 3">
            <a:extLst>
              <a:ext uri="{FF2B5EF4-FFF2-40B4-BE49-F238E27FC236}">
                <a16:creationId xmlns:a16="http://schemas.microsoft.com/office/drawing/2014/main" id="{65B95C85-DC25-47ED-A06A-3CF870661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38" y="1916155"/>
            <a:ext cx="7429500" cy="4248150"/>
          </a:xfrm>
          <a:prstGeom prst="rect">
            <a:avLst/>
          </a:prstGeom>
        </p:spPr>
      </p:pic>
    </p:spTree>
    <p:extLst>
      <p:ext uri="{BB962C8B-B14F-4D97-AF65-F5344CB8AC3E}">
        <p14:creationId xmlns:p14="http://schemas.microsoft.com/office/powerpoint/2010/main" val="2745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E6B519-8A91-468D-B476-59BADC5FF488}"/>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0" y="1161953"/>
            <a:ext cx="4902476" cy="523220"/>
          </a:xfrm>
          <a:prstGeom prst="rect">
            <a:avLst/>
          </a:prstGeom>
          <a:solidFill>
            <a:schemeClr val="accent6">
              <a:lumMod val="40000"/>
              <a:lumOff val="60000"/>
            </a:schemeClr>
          </a:solidFill>
        </p:spPr>
        <p:txBody>
          <a:bodyPr wrap="square" rtlCol="0">
            <a:spAutoFit/>
          </a:bodyPr>
          <a:lstStyle/>
          <a:p>
            <a:pPr algn="r"/>
            <a:r>
              <a:rPr lang="en-US" sz="2800" b="1" dirty="0"/>
              <a:t>Case Analysis</a:t>
            </a:r>
          </a:p>
        </p:txBody>
      </p:sp>
      <p:pic>
        <p:nvPicPr>
          <p:cNvPr id="3" name="Picture 2">
            <a:extLst>
              <a:ext uri="{FF2B5EF4-FFF2-40B4-BE49-F238E27FC236}">
                <a16:creationId xmlns:a16="http://schemas.microsoft.com/office/drawing/2014/main" id="{0FBDD1F0-A365-4353-B210-6A1ED055A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38" y="2355160"/>
            <a:ext cx="6848475" cy="3790950"/>
          </a:xfrm>
          <a:prstGeom prst="rect">
            <a:avLst/>
          </a:prstGeom>
        </p:spPr>
      </p:pic>
    </p:spTree>
    <p:extLst>
      <p:ext uri="{BB962C8B-B14F-4D97-AF65-F5344CB8AC3E}">
        <p14:creationId xmlns:p14="http://schemas.microsoft.com/office/powerpoint/2010/main" val="376218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50CE2F1-2A38-4EEF-9B4C-9C1BE64732D7}"/>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1" y="1161953"/>
            <a:ext cx="7991062" cy="523220"/>
          </a:xfrm>
          <a:prstGeom prst="rect">
            <a:avLst/>
          </a:prstGeom>
          <a:solidFill>
            <a:schemeClr val="accent6">
              <a:lumMod val="40000"/>
              <a:lumOff val="60000"/>
            </a:schemeClr>
          </a:solidFill>
        </p:spPr>
        <p:txBody>
          <a:bodyPr wrap="square" rtlCol="0">
            <a:spAutoFit/>
          </a:bodyPr>
          <a:lstStyle/>
          <a:p>
            <a:pPr algn="r"/>
            <a:r>
              <a:rPr lang="en-US" sz="2800" b="1" dirty="0"/>
              <a:t>Developing a Quantitative Model: The Profit Model</a:t>
            </a:r>
          </a:p>
        </p:txBody>
      </p:sp>
      <p:sp>
        <p:nvSpPr>
          <p:cNvPr id="2" name="TextBox 1">
            <a:extLst>
              <a:ext uri="{FF2B5EF4-FFF2-40B4-BE49-F238E27FC236}">
                <a16:creationId xmlns:a16="http://schemas.microsoft.com/office/drawing/2014/main" id="{723E647D-56DD-4929-AF0B-F99A1BEB0254}"/>
              </a:ext>
            </a:extLst>
          </p:cNvPr>
          <p:cNvSpPr txBox="1"/>
          <p:nvPr/>
        </p:nvSpPr>
        <p:spPr>
          <a:xfrm>
            <a:off x="7970770" y="2037118"/>
            <a:ext cx="3803373" cy="3139321"/>
          </a:xfrm>
          <a:prstGeom prst="rect">
            <a:avLst/>
          </a:prstGeom>
          <a:solidFill>
            <a:srgbClr val="FFFF00"/>
          </a:solidFill>
        </p:spPr>
        <p:txBody>
          <a:bodyPr wrap="square" rtlCol="0">
            <a:spAutoFit/>
          </a:bodyPr>
          <a:lstStyle/>
          <a:p>
            <a:r>
              <a:rPr lang="en-US" b="1" dirty="0"/>
              <a:t>Sample Problem</a:t>
            </a:r>
          </a:p>
          <a:p>
            <a:r>
              <a:rPr lang="en-US" dirty="0"/>
              <a:t>To produce 100 reams (A4 substance 20 bond paper), you need Php </a:t>
            </a:r>
            <a:r>
              <a:rPr lang="en-US" b="1" dirty="0">
                <a:solidFill>
                  <a:srgbClr val="FF0000"/>
                </a:solidFill>
              </a:rPr>
              <a:t>12,500.00</a:t>
            </a:r>
            <a:r>
              <a:rPr lang="en-US" dirty="0"/>
              <a:t> to cover  plant processing cost (PC). If the fixed cost in this case is Php </a:t>
            </a:r>
            <a:r>
              <a:rPr lang="en-US" b="1" dirty="0">
                <a:solidFill>
                  <a:srgbClr val="FF0000"/>
                </a:solidFill>
              </a:rPr>
              <a:t>2,000.00</a:t>
            </a:r>
            <a:r>
              <a:rPr lang="en-US" dirty="0"/>
              <a:t> and the markup margin (MM) is </a:t>
            </a:r>
            <a:r>
              <a:rPr lang="en-US" b="1" dirty="0">
                <a:solidFill>
                  <a:srgbClr val="FF0000"/>
                </a:solidFill>
              </a:rPr>
              <a:t>50% of the total cost</a:t>
            </a:r>
            <a:r>
              <a:rPr lang="en-US" dirty="0"/>
              <a:t>, what is the profit if </a:t>
            </a:r>
            <a:r>
              <a:rPr lang="en-US" dirty="0">
                <a:solidFill>
                  <a:srgbClr val="FF0000"/>
                </a:solidFill>
              </a:rPr>
              <a:t>80%</a:t>
            </a:r>
            <a:r>
              <a:rPr lang="en-US" dirty="0"/>
              <a:t> of the units produced are sold? What is the </a:t>
            </a:r>
            <a:r>
              <a:rPr lang="en-US" b="1" dirty="0">
                <a:solidFill>
                  <a:srgbClr val="FF0000"/>
                </a:solidFill>
              </a:rPr>
              <a:t>maximum</a:t>
            </a:r>
            <a:r>
              <a:rPr lang="en-US" dirty="0"/>
              <a:t> profit? What is the Break-Even Point (BEP)?</a:t>
            </a:r>
          </a:p>
        </p:txBody>
      </p:sp>
      <p:sp>
        <p:nvSpPr>
          <p:cNvPr id="4" name="TextBox 3">
            <a:extLst>
              <a:ext uri="{FF2B5EF4-FFF2-40B4-BE49-F238E27FC236}">
                <a16:creationId xmlns:a16="http://schemas.microsoft.com/office/drawing/2014/main" id="{A645176B-399F-4825-B315-A34507117296}"/>
              </a:ext>
            </a:extLst>
          </p:cNvPr>
          <p:cNvSpPr txBox="1"/>
          <p:nvPr/>
        </p:nvSpPr>
        <p:spPr>
          <a:xfrm>
            <a:off x="5128592" y="5261110"/>
            <a:ext cx="6665842" cy="1292662"/>
          </a:xfrm>
          <a:prstGeom prst="rect">
            <a:avLst/>
          </a:prstGeom>
          <a:solidFill>
            <a:srgbClr val="FFC000"/>
          </a:solidFill>
        </p:spPr>
        <p:txBody>
          <a:bodyPr wrap="square" rtlCol="0">
            <a:spAutoFit/>
          </a:bodyPr>
          <a:lstStyle/>
          <a:p>
            <a:r>
              <a:rPr lang="en-US" b="1" dirty="0"/>
              <a:t>Solution</a:t>
            </a:r>
          </a:p>
          <a:p>
            <a:r>
              <a:rPr lang="en-US" dirty="0"/>
              <a:t>PC= </a:t>
            </a:r>
            <a:r>
              <a:rPr lang="en-US" b="1" dirty="0"/>
              <a:t>12500</a:t>
            </a:r>
            <a:r>
              <a:rPr lang="en-US" dirty="0"/>
              <a:t>         ; f =  </a:t>
            </a:r>
            <a:r>
              <a:rPr lang="en-US" b="1" dirty="0"/>
              <a:t>2000</a:t>
            </a:r>
            <a:r>
              <a:rPr lang="en-US" dirty="0"/>
              <a:t>          ; Total Cost (TC) =</a:t>
            </a:r>
            <a:r>
              <a:rPr lang="en-US" b="1" dirty="0"/>
              <a:t>14500; </a:t>
            </a:r>
            <a:r>
              <a:rPr lang="en-US" dirty="0"/>
              <a:t>v = </a:t>
            </a:r>
            <a:r>
              <a:rPr lang="en-US" b="1" dirty="0"/>
              <a:t>125</a:t>
            </a:r>
          </a:p>
          <a:p>
            <a:r>
              <a:rPr lang="en-US" dirty="0"/>
              <a:t>UC=</a:t>
            </a:r>
            <a:r>
              <a:rPr lang="en-US" b="1" dirty="0"/>
              <a:t>145</a:t>
            </a:r>
            <a:r>
              <a:rPr lang="en-US" dirty="0"/>
              <a:t>	          ; s =  </a:t>
            </a:r>
            <a:r>
              <a:rPr lang="en-US" b="1" dirty="0"/>
              <a:t>217.50</a:t>
            </a:r>
            <a:r>
              <a:rPr lang="en-US" dirty="0"/>
              <a:t>       ;  X@80%= </a:t>
            </a:r>
            <a:r>
              <a:rPr lang="en-US" b="1" dirty="0"/>
              <a:t>80</a:t>
            </a:r>
          </a:p>
          <a:p>
            <a:r>
              <a:rPr lang="en-US" dirty="0"/>
              <a:t> </a:t>
            </a:r>
            <a:r>
              <a:rPr lang="en-US" sz="2400" b="1" dirty="0"/>
              <a:t>Profit@80%=</a:t>
            </a:r>
            <a:r>
              <a:rPr lang="en-US" sz="2400" b="1" dirty="0">
                <a:solidFill>
                  <a:schemeClr val="accent4"/>
                </a:solidFill>
              </a:rPr>
              <a:t>2,900</a:t>
            </a:r>
            <a:r>
              <a:rPr lang="en-US" sz="2400" b="1" dirty="0"/>
              <a:t>       Max. Profit=</a:t>
            </a:r>
            <a:r>
              <a:rPr lang="en-US" sz="2400" b="1" dirty="0">
                <a:solidFill>
                  <a:schemeClr val="accent4"/>
                </a:solidFill>
              </a:rPr>
              <a:t>7,250.00</a:t>
            </a:r>
            <a:endParaRPr lang="en-US" b="1" dirty="0">
              <a:solidFill>
                <a:schemeClr val="accent4"/>
              </a:solidFill>
            </a:endParaRPr>
          </a:p>
        </p:txBody>
      </p:sp>
      <p:pic>
        <p:nvPicPr>
          <p:cNvPr id="8" name="Picture 7">
            <a:extLst>
              <a:ext uri="{FF2B5EF4-FFF2-40B4-BE49-F238E27FC236}">
                <a16:creationId xmlns:a16="http://schemas.microsoft.com/office/drawing/2014/main" id="{332FF439-A339-4E25-91C9-6713956D4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83" y="1987034"/>
            <a:ext cx="6267450" cy="3038475"/>
          </a:xfrm>
          <a:prstGeom prst="rect">
            <a:avLst/>
          </a:prstGeom>
        </p:spPr>
      </p:pic>
      <p:pic>
        <p:nvPicPr>
          <p:cNvPr id="10" name="Picture 9">
            <a:extLst>
              <a:ext uri="{FF2B5EF4-FFF2-40B4-BE49-F238E27FC236}">
                <a16:creationId xmlns:a16="http://schemas.microsoft.com/office/drawing/2014/main" id="{1516F2F6-DA5A-4AE3-95F9-75238E6BB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152" y="2965602"/>
            <a:ext cx="4832902" cy="1209675"/>
          </a:xfrm>
          <a:prstGeom prst="rect">
            <a:avLst/>
          </a:prstGeom>
        </p:spPr>
      </p:pic>
      <p:sp>
        <p:nvSpPr>
          <p:cNvPr id="11" name="Oval 10">
            <a:extLst>
              <a:ext uri="{FF2B5EF4-FFF2-40B4-BE49-F238E27FC236}">
                <a16:creationId xmlns:a16="http://schemas.microsoft.com/office/drawing/2014/main" id="{EC65FF22-8B32-48BD-A16D-53C130B36204}"/>
              </a:ext>
            </a:extLst>
          </p:cNvPr>
          <p:cNvSpPr/>
          <p:nvPr/>
        </p:nvSpPr>
        <p:spPr>
          <a:xfrm>
            <a:off x="2054088" y="3118951"/>
            <a:ext cx="397565" cy="3100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10465E-0791-44E6-8995-866415881257}"/>
              </a:ext>
            </a:extLst>
          </p:cNvPr>
          <p:cNvSpPr txBox="1"/>
          <p:nvPr/>
        </p:nvSpPr>
        <p:spPr>
          <a:xfrm>
            <a:off x="3352800" y="4452731"/>
            <a:ext cx="1537253" cy="371061"/>
          </a:xfrm>
          <a:prstGeom prst="rect">
            <a:avLst/>
          </a:prstGeom>
          <a:noFill/>
          <a:ln>
            <a:solidFill>
              <a:srgbClr val="FF0000"/>
            </a:solidFill>
          </a:ln>
        </p:spPr>
        <p:txBody>
          <a:bodyPr wrap="square" rtlCol="0">
            <a:spAutoFit/>
          </a:bodyPr>
          <a:lstStyle/>
          <a:p>
            <a:r>
              <a:rPr lang="en-US" dirty="0"/>
              <a:t>Variable Cost</a:t>
            </a:r>
          </a:p>
        </p:txBody>
      </p:sp>
      <p:cxnSp>
        <p:nvCxnSpPr>
          <p:cNvPr id="14" name="Straight Arrow Connector 13">
            <a:extLst>
              <a:ext uri="{FF2B5EF4-FFF2-40B4-BE49-F238E27FC236}">
                <a16:creationId xmlns:a16="http://schemas.microsoft.com/office/drawing/2014/main" id="{E8433260-AA73-4296-B2F8-4B65702860AC}"/>
              </a:ext>
            </a:extLst>
          </p:cNvPr>
          <p:cNvCxnSpPr/>
          <p:nvPr/>
        </p:nvCxnSpPr>
        <p:spPr>
          <a:xfrm flipH="1" flipV="1">
            <a:off x="2398645" y="3389244"/>
            <a:ext cx="954156" cy="10634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A92C72D-200B-43F0-9905-2797DC97F0EC}"/>
              </a:ext>
            </a:extLst>
          </p:cNvPr>
          <p:cNvSpPr/>
          <p:nvPr/>
        </p:nvSpPr>
        <p:spPr>
          <a:xfrm>
            <a:off x="3063330" y="3583428"/>
            <a:ext cx="1703319" cy="6867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68DF047-9E58-4442-9E52-D0D656B3D0D4}"/>
              </a:ext>
            </a:extLst>
          </p:cNvPr>
          <p:cNvSpPr txBox="1"/>
          <p:nvPr/>
        </p:nvSpPr>
        <p:spPr>
          <a:xfrm>
            <a:off x="516835" y="5380383"/>
            <a:ext cx="4373218" cy="584775"/>
          </a:xfrm>
          <a:prstGeom prst="rect">
            <a:avLst/>
          </a:prstGeom>
          <a:noFill/>
        </p:spPr>
        <p:txBody>
          <a:bodyPr wrap="square" rtlCol="0">
            <a:spAutoFit/>
          </a:bodyPr>
          <a:lstStyle/>
          <a:p>
            <a:r>
              <a:rPr lang="en-US" sz="3200" dirty="0"/>
              <a:t>Profit=X(s-v) - f</a:t>
            </a:r>
          </a:p>
        </p:txBody>
      </p:sp>
    </p:spTree>
    <p:extLst>
      <p:ext uri="{BB962C8B-B14F-4D97-AF65-F5344CB8AC3E}">
        <p14:creationId xmlns:p14="http://schemas.microsoft.com/office/powerpoint/2010/main" val="278659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BCBA-688D-4F80-AE12-1AAD059B7CB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A56B5F52-D70D-4A6A-A199-573DA2ADAF20}"/>
              </a:ext>
            </a:extLst>
          </p:cNvPr>
          <p:cNvSpPr>
            <a:spLocks noGrp="1"/>
          </p:cNvSpPr>
          <p:nvPr>
            <p:ph idx="1"/>
          </p:nvPr>
        </p:nvSpPr>
        <p:spPr>
          <a:xfrm>
            <a:off x="838200" y="1690688"/>
            <a:ext cx="10717696" cy="4351338"/>
          </a:xfrm>
        </p:spPr>
        <p:txBody>
          <a:bodyPr>
            <a:normAutofit fontScale="92500"/>
          </a:bodyPr>
          <a:lstStyle/>
          <a:p>
            <a:pPr marL="0" indent="0">
              <a:buNone/>
            </a:pPr>
            <a:r>
              <a:rPr lang="en-US" dirty="0"/>
              <a:t>Profit@80%=217.50(80)-2000-12500=2,900.00</a:t>
            </a:r>
          </a:p>
          <a:p>
            <a:pPr marL="0" indent="0">
              <a:buNone/>
            </a:pPr>
            <a:r>
              <a:rPr lang="en-US" dirty="0"/>
              <a:t>Profit@100%=217.50(100)-2000-12500=7250.00</a:t>
            </a:r>
          </a:p>
          <a:p>
            <a:pPr marL="0" indent="0">
              <a:buNone/>
            </a:pPr>
            <a:r>
              <a:rPr lang="en-US" dirty="0"/>
              <a:t>BEP=2000/(217.50-125) = 21.62 = 22</a:t>
            </a:r>
          </a:p>
          <a:p>
            <a:pPr marL="0" indent="0">
              <a:buNone/>
            </a:pPr>
            <a:endParaRPr lang="en-US" dirty="0"/>
          </a:p>
          <a:p>
            <a:pPr marL="0" indent="0">
              <a:buNone/>
            </a:pPr>
            <a:r>
              <a:rPr lang="en-US" dirty="0"/>
              <a:t>Note: the variable cost for Profit@80% and100% is the same since the bond papers are </a:t>
            </a:r>
            <a:r>
              <a:rPr lang="en-US" b="1" dirty="0">
                <a:solidFill>
                  <a:srgbClr val="FF0000"/>
                </a:solidFill>
              </a:rPr>
              <a:t>produced in batch</a:t>
            </a:r>
            <a:r>
              <a:rPr lang="en-US" dirty="0"/>
              <a:t>. Another Ex. Selling 100 stick of banana cue and sold only 80… we cannot adjust VC to be at 80, it must be at the production level of 100 banana cues…</a:t>
            </a:r>
          </a:p>
          <a:p>
            <a:pPr marL="0" indent="0">
              <a:buNone/>
            </a:pPr>
            <a:r>
              <a:rPr lang="en-US" dirty="0"/>
              <a:t>Different case follows for Water Refilling Station wherein production can be </a:t>
            </a:r>
            <a:r>
              <a:rPr lang="en-US" b="1" dirty="0">
                <a:solidFill>
                  <a:srgbClr val="FF0000"/>
                </a:solidFill>
              </a:rPr>
              <a:t>outrightly </a:t>
            </a:r>
            <a:r>
              <a:rPr lang="en-US" dirty="0"/>
              <a:t>produced and sold, and the </a:t>
            </a:r>
            <a:r>
              <a:rPr lang="en-US" b="1" dirty="0">
                <a:solidFill>
                  <a:srgbClr val="FF0000"/>
                </a:solidFill>
              </a:rPr>
              <a:t>v</a:t>
            </a:r>
            <a:r>
              <a:rPr lang="en-US" b="1" dirty="0"/>
              <a:t> </a:t>
            </a:r>
            <a:r>
              <a:rPr lang="en-US" dirty="0"/>
              <a:t>will be based on a per gallon served…   </a:t>
            </a:r>
          </a:p>
        </p:txBody>
      </p:sp>
    </p:spTree>
    <p:extLst>
      <p:ext uri="{BB962C8B-B14F-4D97-AF65-F5344CB8AC3E}">
        <p14:creationId xmlns:p14="http://schemas.microsoft.com/office/powerpoint/2010/main" val="290229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AB326FB-95DE-4E51-9CEC-E26CE0FDEFE5}"/>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0" y="1161953"/>
            <a:ext cx="5353878" cy="523220"/>
          </a:xfrm>
          <a:prstGeom prst="rect">
            <a:avLst/>
          </a:prstGeom>
          <a:solidFill>
            <a:schemeClr val="accent6">
              <a:lumMod val="40000"/>
              <a:lumOff val="60000"/>
            </a:schemeClr>
          </a:solidFill>
        </p:spPr>
        <p:txBody>
          <a:bodyPr wrap="square" rtlCol="0">
            <a:spAutoFit/>
          </a:bodyPr>
          <a:lstStyle/>
          <a:p>
            <a:pPr algn="r"/>
            <a:r>
              <a:rPr lang="en-US" sz="2800" b="1" dirty="0"/>
              <a:t>BEP Analysis</a:t>
            </a:r>
          </a:p>
        </p:txBody>
      </p:sp>
      <p:sp>
        <p:nvSpPr>
          <p:cNvPr id="7" name="TextBox 6">
            <a:extLst>
              <a:ext uri="{FF2B5EF4-FFF2-40B4-BE49-F238E27FC236}">
                <a16:creationId xmlns:a16="http://schemas.microsoft.com/office/drawing/2014/main" id="{EE63A4B5-5676-4D55-A6A3-38FA15DE9AC2}"/>
              </a:ext>
            </a:extLst>
          </p:cNvPr>
          <p:cNvSpPr txBox="1"/>
          <p:nvPr/>
        </p:nvSpPr>
        <p:spPr>
          <a:xfrm>
            <a:off x="181833" y="1756656"/>
            <a:ext cx="11811384" cy="4832092"/>
          </a:xfrm>
          <a:prstGeom prst="rect">
            <a:avLst/>
          </a:prstGeom>
          <a:solidFill>
            <a:schemeClr val="accent4">
              <a:lumMod val="40000"/>
              <a:lumOff val="60000"/>
            </a:schemeClr>
          </a:solidFill>
        </p:spPr>
        <p:txBody>
          <a:bodyPr wrap="square" rtlCol="0">
            <a:spAutoFit/>
          </a:bodyPr>
          <a:lstStyle/>
          <a:p>
            <a:r>
              <a:rPr lang="en-US" sz="2400" dirty="0"/>
              <a:t>Break-even Point is the instant wherein the profit is zero which means, </a:t>
            </a:r>
            <a:r>
              <a:rPr lang="en-US" sz="3200" b="1" dirty="0">
                <a:solidFill>
                  <a:srgbClr val="FF0000"/>
                </a:solidFill>
              </a:rPr>
              <a:t>no gain no loss</a:t>
            </a:r>
            <a:endParaRPr lang="en-US" sz="2400" b="1" dirty="0">
              <a:solidFill>
                <a:srgbClr val="FF0000"/>
              </a:solidFill>
            </a:endParaRPr>
          </a:p>
          <a:p>
            <a:endParaRPr lang="en-US" sz="1200" b="1" dirty="0">
              <a:solidFill>
                <a:srgbClr val="FF0000"/>
              </a:solidFill>
            </a:endParaRPr>
          </a:p>
          <a:p>
            <a:r>
              <a:rPr lang="en-US" sz="2400" b="1" dirty="0"/>
              <a:t>The BEP</a:t>
            </a:r>
          </a:p>
          <a:p>
            <a:r>
              <a:rPr lang="en-US" sz="2400" dirty="0"/>
              <a:t>	</a:t>
            </a:r>
          </a:p>
          <a:p>
            <a:endParaRPr lang="en-US" sz="2400" dirty="0"/>
          </a:p>
          <a:p>
            <a:endParaRPr lang="en-US" sz="2400" dirty="0"/>
          </a:p>
          <a:p>
            <a:endParaRPr lang="en-US" sz="2400" dirty="0"/>
          </a:p>
          <a:p>
            <a:endParaRPr lang="en-US" sz="2000" dirty="0"/>
          </a:p>
          <a:p>
            <a:endParaRPr lang="en-US" sz="2400" dirty="0"/>
          </a:p>
          <a:p>
            <a:endParaRPr lang="en-US" sz="2400" dirty="0"/>
          </a:p>
          <a:p>
            <a:r>
              <a:rPr lang="en-US" sz="2400" dirty="0"/>
              <a:t>Review Points:</a:t>
            </a:r>
          </a:p>
          <a:p>
            <a:r>
              <a:rPr lang="en-US" sz="2400" dirty="0"/>
              <a:t>Self test (page 17); and, Discussion Question and Problems (page 17).</a:t>
            </a:r>
          </a:p>
          <a:p>
            <a:r>
              <a:rPr lang="en-US" sz="2400" dirty="0"/>
              <a:t>Problems 1-14 to 1-23 (page 18); and, Case Study (page 19)</a:t>
            </a:r>
          </a:p>
        </p:txBody>
      </p:sp>
      <p:pic>
        <p:nvPicPr>
          <p:cNvPr id="10" name="Picture 9">
            <a:extLst>
              <a:ext uri="{FF2B5EF4-FFF2-40B4-BE49-F238E27FC236}">
                <a16:creationId xmlns:a16="http://schemas.microsoft.com/office/drawing/2014/main" id="{B67453FB-1E5A-4C19-BE31-6D8C2336B028}"/>
              </a:ext>
            </a:extLst>
          </p:cNvPr>
          <p:cNvPicPr>
            <a:picLocks noChangeAspect="1"/>
          </p:cNvPicPr>
          <p:nvPr/>
        </p:nvPicPr>
        <p:blipFill>
          <a:blip r:embed="rId2"/>
          <a:stretch>
            <a:fillRect/>
          </a:stretch>
        </p:blipFill>
        <p:spPr>
          <a:xfrm>
            <a:off x="1547027" y="2881425"/>
            <a:ext cx="5669333" cy="2146957"/>
          </a:xfrm>
          <a:prstGeom prst="rect">
            <a:avLst/>
          </a:prstGeom>
        </p:spPr>
      </p:pic>
      <p:sp>
        <p:nvSpPr>
          <p:cNvPr id="2" name="TextBox 1">
            <a:extLst>
              <a:ext uri="{FF2B5EF4-FFF2-40B4-BE49-F238E27FC236}">
                <a16:creationId xmlns:a16="http://schemas.microsoft.com/office/drawing/2014/main" id="{B4378563-C3EF-42A9-8127-54B660FF3194}"/>
              </a:ext>
            </a:extLst>
          </p:cNvPr>
          <p:cNvSpPr txBox="1"/>
          <p:nvPr/>
        </p:nvSpPr>
        <p:spPr>
          <a:xfrm>
            <a:off x="7753292" y="2881425"/>
            <a:ext cx="3855611" cy="1754326"/>
          </a:xfrm>
          <a:prstGeom prst="rect">
            <a:avLst/>
          </a:prstGeom>
          <a:noFill/>
        </p:spPr>
        <p:txBody>
          <a:bodyPr wrap="square" rtlCol="0">
            <a:spAutoFit/>
          </a:bodyPr>
          <a:lstStyle/>
          <a:p>
            <a:r>
              <a:rPr lang="en-US" dirty="0"/>
              <a:t>f=Fixed Cost</a:t>
            </a:r>
          </a:p>
          <a:p>
            <a:r>
              <a:rPr lang="en-US" dirty="0"/>
              <a:t>s=selling price per product sold</a:t>
            </a:r>
          </a:p>
          <a:p>
            <a:r>
              <a:rPr lang="en-US" dirty="0"/>
              <a:t>v=variable cost per product sold</a:t>
            </a:r>
          </a:p>
          <a:p>
            <a:r>
              <a:rPr lang="en-US" dirty="0"/>
              <a:t>V=Variable Cost</a:t>
            </a:r>
          </a:p>
          <a:p>
            <a:r>
              <a:rPr lang="en-US" dirty="0"/>
              <a:t>BEP are express on how many items should be sold at 0 profit</a:t>
            </a:r>
          </a:p>
        </p:txBody>
      </p:sp>
      <p:pic>
        <p:nvPicPr>
          <p:cNvPr id="4" name="Picture 3">
            <a:extLst>
              <a:ext uri="{FF2B5EF4-FFF2-40B4-BE49-F238E27FC236}">
                <a16:creationId xmlns:a16="http://schemas.microsoft.com/office/drawing/2014/main" id="{E34C146D-1746-468B-8CDF-C0FD3E94B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259" y="2881425"/>
            <a:ext cx="3913439" cy="2146956"/>
          </a:xfrm>
          <a:prstGeom prst="rect">
            <a:avLst/>
          </a:prstGeom>
        </p:spPr>
      </p:pic>
    </p:spTree>
    <p:extLst>
      <p:ext uri="{BB962C8B-B14F-4D97-AF65-F5344CB8AC3E}">
        <p14:creationId xmlns:p14="http://schemas.microsoft.com/office/powerpoint/2010/main" val="386119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28B373-7671-45DD-B226-094ED64CBD8B}"/>
              </a:ext>
            </a:extLst>
          </p:cNvPr>
          <p:cNvPicPr>
            <a:picLocks noGrp="1" noChangeAspect="1"/>
          </p:cNvPicPr>
          <p:nvPr>
            <p:ph idx="1"/>
          </p:nvPr>
        </p:nvPicPr>
        <p:blipFill>
          <a:blip r:embed="rId2"/>
          <a:stretch>
            <a:fillRect/>
          </a:stretch>
        </p:blipFill>
        <p:spPr>
          <a:xfrm>
            <a:off x="2279373" y="2579998"/>
            <a:ext cx="8214769" cy="3118436"/>
          </a:xfrm>
        </p:spPr>
      </p:pic>
      <p:sp>
        <p:nvSpPr>
          <p:cNvPr id="6" name="TextBox 5">
            <a:extLst>
              <a:ext uri="{FF2B5EF4-FFF2-40B4-BE49-F238E27FC236}">
                <a16:creationId xmlns:a16="http://schemas.microsoft.com/office/drawing/2014/main" id="{A5A6C122-FE13-4287-8BDB-E3BDC567515C}"/>
              </a:ext>
            </a:extLst>
          </p:cNvPr>
          <p:cNvSpPr txBox="1"/>
          <p:nvPr/>
        </p:nvSpPr>
        <p:spPr>
          <a:xfrm>
            <a:off x="2279373" y="775253"/>
            <a:ext cx="7633253" cy="1261884"/>
          </a:xfrm>
          <a:prstGeom prst="rect">
            <a:avLst/>
          </a:prstGeom>
          <a:noFill/>
        </p:spPr>
        <p:txBody>
          <a:bodyPr wrap="square" rtlCol="0">
            <a:spAutoFit/>
          </a:bodyPr>
          <a:lstStyle/>
          <a:p>
            <a:pPr algn="ctr"/>
            <a:r>
              <a:rPr lang="en-US" sz="4000" b="1" dirty="0"/>
              <a:t>Forecasting</a:t>
            </a:r>
          </a:p>
          <a:p>
            <a:pPr algn="ctr"/>
            <a:r>
              <a:rPr lang="en-US" b="0" i="0" dirty="0">
                <a:solidFill>
                  <a:srgbClr val="202124"/>
                </a:solidFill>
                <a:effectLst/>
                <a:latin typeface="arial" panose="020B0604020202020204" pitchFamily="34" charset="0"/>
              </a:rPr>
              <a:t>is the process of making predictions based on past and present data and most commonly by analysis of trends</a:t>
            </a:r>
            <a:endParaRPr lang="en-US" b="1" dirty="0"/>
          </a:p>
        </p:txBody>
      </p:sp>
    </p:spTree>
    <p:extLst>
      <p:ext uri="{BB962C8B-B14F-4D97-AF65-F5344CB8AC3E}">
        <p14:creationId xmlns:p14="http://schemas.microsoft.com/office/powerpoint/2010/main" val="336020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A6C122-FE13-4287-8BDB-E3BDC567515C}"/>
              </a:ext>
            </a:extLst>
          </p:cNvPr>
          <p:cNvSpPr txBox="1"/>
          <p:nvPr/>
        </p:nvSpPr>
        <p:spPr>
          <a:xfrm>
            <a:off x="2279373" y="775253"/>
            <a:ext cx="7633253" cy="707886"/>
          </a:xfrm>
          <a:prstGeom prst="rect">
            <a:avLst/>
          </a:prstGeom>
          <a:noFill/>
        </p:spPr>
        <p:txBody>
          <a:bodyPr wrap="square" rtlCol="0">
            <a:spAutoFit/>
          </a:bodyPr>
          <a:lstStyle/>
          <a:p>
            <a:pPr algn="ctr"/>
            <a:r>
              <a:rPr lang="en-US" sz="4000" b="1" dirty="0"/>
              <a:t>Types of Forecast</a:t>
            </a:r>
            <a:endParaRPr lang="en-US" b="1" dirty="0"/>
          </a:p>
        </p:txBody>
      </p:sp>
      <p:pic>
        <p:nvPicPr>
          <p:cNvPr id="7" name="Picture 6">
            <a:extLst>
              <a:ext uri="{FF2B5EF4-FFF2-40B4-BE49-F238E27FC236}">
                <a16:creationId xmlns:a16="http://schemas.microsoft.com/office/drawing/2014/main" id="{3BA3253F-5305-49A8-8CF7-ECC36B3D2CB3}"/>
              </a:ext>
            </a:extLst>
          </p:cNvPr>
          <p:cNvPicPr>
            <a:picLocks noChangeAspect="1"/>
          </p:cNvPicPr>
          <p:nvPr/>
        </p:nvPicPr>
        <p:blipFill>
          <a:blip r:embed="rId2"/>
          <a:stretch>
            <a:fillRect/>
          </a:stretch>
        </p:blipFill>
        <p:spPr>
          <a:xfrm>
            <a:off x="2279373" y="1746215"/>
            <a:ext cx="7669129" cy="2288693"/>
          </a:xfrm>
          <a:prstGeom prst="rect">
            <a:avLst/>
          </a:prstGeom>
        </p:spPr>
      </p:pic>
      <p:pic>
        <p:nvPicPr>
          <p:cNvPr id="9" name="Picture 8">
            <a:extLst>
              <a:ext uri="{FF2B5EF4-FFF2-40B4-BE49-F238E27FC236}">
                <a16:creationId xmlns:a16="http://schemas.microsoft.com/office/drawing/2014/main" id="{6094F1BB-44D0-454A-B7C1-B91D364BD3BD}"/>
              </a:ext>
            </a:extLst>
          </p:cNvPr>
          <p:cNvPicPr>
            <a:picLocks noChangeAspect="1"/>
          </p:cNvPicPr>
          <p:nvPr/>
        </p:nvPicPr>
        <p:blipFill>
          <a:blip r:embed="rId3"/>
          <a:stretch>
            <a:fillRect/>
          </a:stretch>
        </p:blipFill>
        <p:spPr>
          <a:xfrm>
            <a:off x="2279373" y="4236968"/>
            <a:ext cx="7792279" cy="1842308"/>
          </a:xfrm>
          <a:prstGeom prst="rect">
            <a:avLst/>
          </a:prstGeom>
        </p:spPr>
      </p:pic>
    </p:spTree>
    <p:extLst>
      <p:ext uri="{BB962C8B-B14F-4D97-AF65-F5344CB8AC3E}">
        <p14:creationId xmlns:p14="http://schemas.microsoft.com/office/powerpoint/2010/main" val="1098721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FB9A68-5378-4764-A74C-CEE930CC1C59}"/>
              </a:ext>
            </a:extLst>
          </p:cNvPr>
          <p:cNvPicPr>
            <a:picLocks noChangeAspect="1"/>
          </p:cNvPicPr>
          <p:nvPr/>
        </p:nvPicPr>
        <p:blipFill>
          <a:blip r:embed="rId2"/>
          <a:stretch>
            <a:fillRect/>
          </a:stretch>
        </p:blipFill>
        <p:spPr>
          <a:xfrm>
            <a:off x="4000293" y="425519"/>
            <a:ext cx="6641203" cy="6160811"/>
          </a:xfrm>
          <a:prstGeom prst="rect">
            <a:avLst/>
          </a:prstGeom>
        </p:spPr>
      </p:pic>
      <p:sp>
        <p:nvSpPr>
          <p:cNvPr id="6" name="TextBox 5">
            <a:extLst>
              <a:ext uri="{FF2B5EF4-FFF2-40B4-BE49-F238E27FC236}">
                <a16:creationId xmlns:a16="http://schemas.microsoft.com/office/drawing/2014/main" id="{1C0C8364-71D1-49B2-B384-A03418C8C477}"/>
              </a:ext>
            </a:extLst>
          </p:cNvPr>
          <p:cNvSpPr txBox="1"/>
          <p:nvPr/>
        </p:nvSpPr>
        <p:spPr>
          <a:xfrm>
            <a:off x="821634" y="2590801"/>
            <a:ext cx="2716697" cy="1323439"/>
          </a:xfrm>
          <a:prstGeom prst="rect">
            <a:avLst/>
          </a:prstGeom>
          <a:noFill/>
        </p:spPr>
        <p:txBody>
          <a:bodyPr wrap="square" rtlCol="0">
            <a:spAutoFit/>
          </a:bodyPr>
          <a:lstStyle/>
          <a:p>
            <a:pPr algn="ctr"/>
            <a:r>
              <a:rPr lang="en-US" sz="4000" b="1" dirty="0"/>
              <a:t>Types of Forecast</a:t>
            </a:r>
            <a:endParaRPr lang="en-US" b="1" dirty="0"/>
          </a:p>
        </p:txBody>
      </p:sp>
    </p:spTree>
    <p:extLst>
      <p:ext uri="{BB962C8B-B14F-4D97-AF65-F5344CB8AC3E}">
        <p14:creationId xmlns:p14="http://schemas.microsoft.com/office/powerpoint/2010/main" val="184778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BAC18C2-5349-43C5-8DEE-708A1AF5AA8B}"/>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291548" y="1285460"/>
            <a:ext cx="4598504" cy="4401205"/>
          </a:xfrm>
          <a:prstGeom prst="rect">
            <a:avLst/>
          </a:prstGeom>
          <a:solidFill>
            <a:schemeClr val="accent6">
              <a:lumMod val="40000"/>
              <a:lumOff val="60000"/>
            </a:schemeClr>
          </a:solidFill>
        </p:spPr>
        <p:txBody>
          <a:bodyPr wrap="square" rtlCol="0">
            <a:spAutoFit/>
          </a:bodyPr>
          <a:lstStyle/>
          <a:p>
            <a:r>
              <a:rPr lang="en-US" sz="2800" b="1" dirty="0"/>
              <a:t>References</a:t>
            </a:r>
          </a:p>
          <a:p>
            <a:pPr marL="457200" indent="-457200">
              <a:buFont typeface="Arial" panose="020B0604020202020204" pitchFamily="34" charset="0"/>
              <a:buChar char="•"/>
            </a:pPr>
            <a:r>
              <a:rPr lang="en-US" sz="2800" b="1" dirty="0">
                <a:hlinkClick r:id="rId2"/>
              </a:rPr>
              <a:t>Quantitative Techniques for Management</a:t>
            </a:r>
            <a:r>
              <a:rPr lang="en-US" sz="2800" dirty="0"/>
              <a:t>-Mishra and </a:t>
            </a:r>
            <a:r>
              <a:rPr lang="en-US" sz="2800" dirty="0" err="1"/>
              <a:t>Jainsankar</a:t>
            </a:r>
            <a:endParaRPr lang="en-US" sz="2800" dirty="0"/>
          </a:p>
          <a:p>
            <a:pPr marL="457200" indent="-457200">
              <a:buFont typeface="Arial" panose="020B0604020202020204" pitchFamily="34" charset="0"/>
              <a:buChar char="•"/>
            </a:pPr>
            <a:r>
              <a:rPr lang="en-US" sz="2800" b="1" dirty="0">
                <a:hlinkClick r:id="rId2"/>
              </a:rPr>
              <a:t>Quantitative Methods for Business</a:t>
            </a:r>
            <a:r>
              <a:rPr lang="en-US" sz="2800" dirty="0"/>
              <a:t>-12</a:t>
            </a:r>
            <a:r>
              <a:rPr lang="en-US" sz="2800" baseline="30000" dirty="0"/>
              <a:t>th</a:t>
            </a:r>
            <a:r>
              <a:rPr lang="en-US" sz="2800" dirty="0"/>
              <a:t> Edition by Anderson et al.</a:t>
            </a:r>
          </a:p>
          <a:p>
            <a:pPr marL="457200" indent="-457200">
              <a:buFont typeface="Arial" panose="020B0604020202020204" pitchFamily="34" charset="0"/>
              <a:buChar char="•"/>
            </a:pPr>
            <a:r>
              <a:rPr lang="en-US" sz="2800" b="1" dirty="0">
                <a:hlinkClick r:id="rId2"/>
              </a:rPr>
              <a:t>Quantitative Analysis for Management</a:t>
            </a:r>
            <a:r>
              <a:rPr lang="en-US" sz="2800" dirty="0"/>
              <a:t>-11</a:t>
            </a:r>
            <a:r>
              <a:rPr lang="en-US" sz="2800" baseline="30000" dirty="0"/>
              <a:t>th</a:t>
            </a:r>
            <a:r>
              <a:rPr lang="en-US" sz="2800" dirty="0"/>
              <a:t> Edition by Render, Stair and Hanna</a:t>
            </a:r>
          </a:p>
        </p:txBody>
      </p:sp>
      <p:sp>
        <p:nvSpPr>
          <p:cNvPr id="7" name="TextBox 6">
            <a:extLst>
              <a:ext uri="{FF2B5EF4-FFF2-40B4-BE49-F238E27FC236}">
                <a16:creationId xmlns:a16="http://schemas.microsoft.com/office/drawing/2014/main" id="{DA3DCED2-661E-401F-B660-F5F4E7961302}"/>
              </a:ext>
            </a:extLst>
          </p:cNvPr>
          <p:cNvSpPr txBox="1"/>
          <p:nvPr/>
        </p:nvSpPr>
        <p:spPr>
          <a:xfrm>
            <a:off x="5141843" y="1300577"/>
            <a:ext cx="6758609" cy="5262979"/>
          </a:xfrm>
          <a:prstGeom prst="rect">
            <a:avLst/>
          </a:prstGeom>
          <a:solidFill>
            <a:schemeClr val="accent4">
              <a:lumMod val="40000"/>
              <a:lumOff val="60000"/>
            </a:schemeClr>
          </a:solidFill>
        </p:spPr>
        <p:txBody>
          <a:bodyPr wrap="square" rtlCol="0">
            <a:spAutoFit/>
          </a:bodyPr>
          <a:lstStyle/>
          <a:p>
            <a:r>
              <a:rPr lang="en-US" sz="2800" b="1" dirty="0"/>
              <a:t>Installing QM for Windows</a:t>
            </a:r>
          </a:p>
          <a:p>
            <a:pPr marL="457200" indent="-457200">
              <a:buFont typeface="Arial" panose="020B0604020202020204" pitchFamily="34" charset="0"/>
              <a:buChar char="•"/>
            </a:pPr>
            <a:r>
              <a:rPr lang="en-US" sz="2800" dirty="0"/>
              <a:t>Browse on the </a:t>
            </a:r>
            <a:r>
              <a:rPr lang="en-US" sz="2800" dirty="0">
                <a:hlinkClick r:id="rId3"/>
              </a:rPr>
              <a:t>folder</a:t>
            </a:r>
            <a:r>
              <a:rPr lang="en-US" sz="2800" dirty="0"/>
              <a:t> for the installer containing setup </a:t>
            </a:r>
          </a:p>
          <a:p>
            <a:pPr marL="457200" indent="-457200">
              <a:buFont typeface="Arial" panose="020B0604020202020204" pitchFamily="34" charset="0"/>
              <a:buChar char="•"/>
            </a:pPr>
            <a:r>
              <a:rPr lang="en-US" sz="2800" dirty="0"/>
              <a:t>Click on the setup (by-passed)</a:t>
            </a:r>
          </a:p>
          <a:p>
            <a:pPr marL="457200" indent="-457200">
              <a:buFont typeface="Arial" panose="020B0604020202020204" pitchFamily="34" charset="0"/>
              <a:buChar char="•"/>
            </a:pPr>
            <a:r>
              <a:rPr lang="en-US" sz="2800" dirty="0"/>
              <a:t>Allow user control</a:t>
            </a:r>
          </a:p>
          <a:p>
            <a:pPr marL="457200" indent="-457200">
              <a:buFont typeface="Arial" panose="020B0604020202020204" pitchFamily="34" charset="0"/>
              <a:buChar char="•"/>
            </a:pPr>
            <a:r>
              <a:rPr lang="en-US" sz="2800" dirty="0"/>
              <a:t>Click Next</a:t>
            </a:r>
          </a:p>
          <a:p>
            <a:pPr marL="457200" indent="-457200">
              <a:buFont typeface="Arial" panose="020B0604020202020204" pitchFamily="34" charset="0"/>
              <a:buChar char="•"/>
            </a:pPr>
            <a:r>
              <a:rPr lang="en-US" sz="2800" dirty="0"/>
              <a:t>Click Next to agree on the license agreement</a:t>
            </a:r>
          </a:p>
          <a:p>
            <a:pPr marL="457200" indent="-457200">
              <a:buFont typeface="Arial" panose="020B0604020202020204" pitchFamily="34" charset="0"/>
              <a:buChar char="•"/>
            </a:pPr>
            <a:r>
              <a:rPr lang="en-US" sz="2800" dirty="0"/>
              <a:t>Enter your details (initials are recommended)</a:t>
            </a:r>
          </a:p>
          <a:p>
            <a:pPr marL="457200" indent="-457200">
              <a:buFont typeface="Arial" panose="020B0604020202020204" pitchFamily="34" charset="0"/>
              <a:buChar char="•"/>
            </a:pPr>
            <a:r>
              <a:rPr lang="en-US" sz="2800" dirty="0"/>
              <a:t>Click for individual installation</a:t>
            </a:r>
          </a:p>
          <a:p>
            <a:pPr marL="457200" indent="-457200">
              <a:buFont typeface="Arial" panose="020B0604020202020204" pitchFamily="34" charset="0"/>
              <a:buChar char="•"/>
            </a:pPr>
            <a:r>
              <a:rPr lang="en-US" sz="2800" dirty="0"/>
              <a:t>Click Next to install</a:t>
            </a:r>
          </a:p>
        </p:txBody>
      </p:sp>
    </p:spTree>
    <p:extLst>
      <p:ext uri="{BB962C8B-B14F-4D97-AF65-F5344CB8AC3E}">
        <p14:creationId xmlns:p14="http://schemas.microsoft.com/office/powerpoint/2010/main" val="1984956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A6C122-FE13-4287-8BDB-E3BDC567515C}"/>
              </a:ext>
            </a:extLst>
          </p:cNvPr>
          <p:cNvSpPr txBox="1"/>
          <p:nvPr/>
        </p:nvSpPr>
        <p:spPr>
          <a:xfrm>
            <a:off x="2279371" y="377688"/>
            <a:ext cx="7633253" cy="707886"/>
          </a:xfrm>
          <a:prstGeom prst="rect">
            <a:avLst/>
          </a:prstGeom>
          <a:noFill/>
        </p:spPr>
        <p:txBody>
          <a:bodyPr wrap="square" rtlCol="0">
            <a:spAutoFit/>
          </a:bodyPr>
          <a:lstStyle/>
          <a:p>
            <a:pPr algn="ctr"/>
            <a:r>
              <a:rPr lang="en-US" sz="4000" b="1" dirty="0"/>
              <a:t>Types of Time-Series Forecast</a:t>
            </a:r>
            <a:endParaRPr lang="en-US" b="1" dirty="0"/>
          </a:p>
        </p:txBody>
      </p:sp>
      <p:pic>
        <p:nvPicPr>
          <p:cNvPr id="3" name="Picture 2">
            <a:extLst>
              <a:ext uri="{FF2B5EF4-FFF2-40B4-BE49-F238E27FC236}">
                <a16:creationId xmlns:a16="http://schemas.microsoft.com/office/drawing/2014/main" id="{3923C70F-783B-40DC-89AC-BCF3CF4E4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326" y="1289982"/>
            <a:ext cx="8589930" cy="1434341"/>
          </a:xfrm>
          <a:prstGeom prst="rect">
            <a:avLst/>
          </a:prstGeom>
        </p:spPr>
      </p:pic>
      <p:pic>
        <p:nvPicPr>
          <p:cNvPr id="5" name="Picture 4">
            <a:extLst>
              <a:ext uri="{FF2B5EF4-FFF2-40B4-BE49-F238E27FC236}">
                <a16:creationId xmlns:a16="http://schemas.microsoft.com/office/drawing/2014/main" id="{8FBC2274-AE15-42F5-8D82-7F536917C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21" y="2928731"/>
            <a:ext cx="8062751" cy="3551581"/>
          </a:xfrm>
          <a:prstGeom prst="rect">
            <a:avLst/>
          </a:prstGeom>
        </p:spPr>
      </p:pic>
    </p:spTree>
    <p:extLst>
      <p:ext uri="{BB962C8B-B14F-4D97-AF65-F5344CB8AC3E}">
        <p14:creationId xmlns:p14="http://schemas.microsoft.com/office/powerpoint/2010/main" val="2152796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A6C122-FE13-4287-8BDB-E3BDC567515C}"/>
              </a:ext>
            </a:extLst>
          </p:cNvPr>
          <p:cNvSpPr txBox="1"/>
          <p:nvPr/>
        </p:nvSpPr>
        <p:spPr>
          <a:xfrm>
            <a:off x="2279371" y="377688"/>
            <a:ext cx="7633253" cy="1261884"/>
          </a:xfrm>
          <a:prstGeom prst="rect">
            <a:avLst/>
          </a:prstGeom>
          <a:noFill/>
        </p:spPr>
        <p:txBody>
          <a:bodyPr wrap="square" rtlCol="0">
            <a:spAutoFit/>
          </a:bodyPr>
          <a:lstStyle/>
          <a:p>
            <a:pPr algn="ctr"/>
            <a:r>
              <a:rPr lang="en-US" sz="4000" b="1" dirty="0"/>
              <a:t>Types of Time-Series Forecast</a:t>
            </a:r>
          </a:p>
          <a:p>
            <a:pPr algn="ctr"/>
            <a:r>
              <a:rPr lang="en-US" sz="3600" dirty="0"/>
              <a:t>(Weighted Moving Averages)</a:t>
            </a:r>
            <a:endParaRPr lang="en-US" sz="1600" dirty="0"/>
          </a:p>
        </p:txBody>
      </p:sp>
      <p:pic>
        <p:nvPicPr>
          <p:cNvPr id="4" name="Picture 3">
            <a:extLst>
              <a:ext uri="{FF2B5EF4-FFF2-40B4-BE49-F238E27FC236}">
                <a16:creationId xmlns:a16="http://schemas.microsoft.com/office/drawing/2014/main" id="{9D03A9CE-7CEB-4288-A71B-3F1C0B67229F}"/>
              </a:ext>
            </a:extLst>
          </p:cNvPr>
          <p:cNvPicPr>
            <a:picLocks noChangeAspect="1"/>
          </p:cNvPicPr>
          <p:nvPr/>
        </p:nvPicPr>
        <p:blipFill>
          <a:blip r:embed="rId2"/>
          <a:stretch>
            <a:fillRect/>
          </a:stretch>
        </p:blipFill>
        <p:spPr>
          <a:xfrm>
            <a:off x="1868552" y="1934195"/>
            <a:ext cx="8862885" cy="3989526"/>
          </a:xfrm>
          <a:prstGeom prst="rect">
            <a:avLst/>
          </a:prstGeom>
        </p:spPr>
      </p:pic>
    </p:spTree>
    <p:extLst>
      <p:ext uri="{BB962C8B-B14F-4D97-AF65-F5344CB8AC3E}">
        <p14:creationId xmlns:p14="http://schemas.microsoft.com/office/powerpoint/2010/main" val="154555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664F7-5B78-4502-A817-C00C00970744}"/>
              </a:ext>
            </a:extLst>
          </p:cNvPr>
          <p:cNvPicPr>
            <a:picLocks noChangeAspect="1"/>
          </p:cNvPicPr>
          <p:nvPr/>
        </p:nvPicPr>
        <p:blipFill>
          <a:blip r:embed="rId2"/>
          <a:stretch>
            <a:fillRect/>
          </a:stretch>
        </p:blipFill>
        <p:spPr>
          <a:xfrm>
            <a:off x="1560731" y="1291052"/>
            <a:ext cx="9070537" cy="1942480"/>
          </a:xfrm>
          <a:prstGeom prst="rect">
            <a:avLst/>
          </a:prstGeom>
        </p:spPr>
      </p:pic>
      <p:sp>
        <p:nvSpPr>
          <p:cNvPr id="6" name="TextBox 5">
            <a:extLst>
              <a:ext uri="{FF2B5EF4-FFF2-40B4-BE49-F238E27FC236}">
                <a16:creationId xmlns:a16="http://schemas.microsoft.com/office/drawing/2014/main" id="{91224FA5-2D74-4143-B371-FD0294A283AB}"/>
              </a:ext>
            </a:extLst>
          </p:cNvPr>
          <p:cNvSpPr txBox="1"/>
          <p:nvPr/>
        </p:nvSpPr>
        <p:spPr>
          <a:xfrm>
            <a:off x="2160103" y="364436"/>
            <a:ext cx="7633253" cy="707886"/>
          </a:xfrm>
          <a:prstGeom prst="rect">
            <a:avLst/>
          </a:prstGeom>
          <a:noFill/>
        </p:spPr>
        <p:txBody>
          <a:bodyPr wrap="square" rtlCol="0">
            <a:spAutoFit/>
          </a:bodyPr>
          <a:lstStyle/>
          <a:p>
            <a:pPr algn="ctr"/>
            <a:r>
              <a:rPr lang="en-US" sz="4000" b="1" dirty="0"/>
              <a:t>Types of Time-Series Forecast</a:t>
            </a:r>
            <a:endParaRPr lang="en-US" b="1" dirty="0"/>
          </a:p>
        </p:txBody>
      </p:sp>
      <p:pic>
        <p:nvPicPr>
          <p:cNvPr id="8" name="Picture 7">
            <a:extLst>
              <a:ext uri="{FF2B5EF4-FFF2-40B4-BE49-F238E27FC236}">
                <a16:creationId xmlns:a16="http://schemas.microsoft.com/office/drawing/2014/main" id="{C36AC04E-B4EE-4509-BF25-0BFDE032DE56}"/>
              </a:ext>
            </a:extLst>
          </p:cNvPr>
          <p:cNvPicPr>
            <a:picLocks noChangeAspect="1"/>
          </p:cNvPicPr>
          <p:nvPr/>
        </p:nvPicPr>
        <p:blipFill>
          <a:blip r:embed="rId3"/>
          <a:stretch>
            <a:fillRect/>
          </a:stretch>
        </p:blipFill>
        <p:spPr>
          <a:xfrm>
            <a:off x="1560731" y="3233532"/>
            <a:ext cx="9318044" cy="3260032"/>
          </a:xfrm>
          <a:prstGeom prst="rect">
            <a:avLst/>
          </a:prstGeom>
        </p:spPr>
      </p:pic>
    </p:spTree>
    <p:extLst>
      <p:ext uri="{BB962C8B-B14F-4D97-AF65-F5344CB8AC3E}">
        <p14:creationId xmlns:p14="http://schemas.microsoft.com/office/powerpoint/2010/main" val="1421153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B9B897-9CE2-4FBE-8923-7698E2AF9521}"/>
              </a:ext>
            </a:extLst>
          </p:cNvPr>
          <p:cNvSpPr txBox="1"/>
          <p:nvPr/>
        </p:nvSpPr>
        <p:spPr>
          <a:xfrm>
            <a:off x="1961322" y="649357"/>
            <a:ext cx="8269356" cy="584775"/>
          </a:xfrm>
          <a:prstGeom prst="rect">
            <a:avLst/>
          </a:prstGeom>
          <a:noFill/>
        </p:spPr>
        <p:txBody>
          <a:bodyPr wrap="square" rtlCol="0">
            <a:spAutoFit/>
          </a:bodyPr>
          <a:lstStyle/>
          <a:p>
            <a:pPr algn="ctr"/>
            <a:r>
              <a:rPr lang="en-US" sz="3200" b="1" dirty="0"/>
              <a:t>Transportation, Assignment and Transhipment</a:t>
            </a:r>
          </a:p>
        </p:txBody>
      </p:sp>
      <p:pic>
        <p:nvPicPr>
          <p:cNvPr id="6" name="Picture 5">
            <a:extLst>
              <a:ext uri="{FF2B5EF4-FFF2-40B4-BE49-F238E27FC236}">
                <a16:creationId xmlns:a16="http://schemas.microsoft.com/office/drawing/2014/main" id="{E8AE8290-C897-4254-B258-0A674BDDD604}"/>
              </a:ext>
            </a:extLst>
          </p:cNvPr>
          <p:cNvPicPr>
            <a:picLocks noChangeAspect="1"/>
          </p:cNvPicPr>
          <p:nvPr/>
        </p:nvPicPr>
        <p:blipFill>
          <a:blip r:embed="rId2"/>
          <a:stretch>
            <a:fillRect/>
          </a:stretch>
        </p:blipFill>
        <p:spPr>
          <a:xfrm>
            <a:off x="214135" y="1590261"/>
            <a:ext cx="11780795" cy="3829878"/>
          </a:xfrm>
          <a:prstGeom prst="rect">
            <a:avLst/>
          </a:prstGeom>
        </p:spPr>
      </p:pic>
    </p:spTree>
    <p:extLst>
      <p:ext uri="{BB962C8B-B14F-4D97-AF65-F5344CB8AC3E}">
        <p14:creationId xmlns:p14="http://schemas.microsoft.com/office/powerpoint/2010/main" val="1731159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5EF3F7-6928-4786-B601-69E747B283D1}"/>
              </a:ext>
            </a:extLst>
          </p:cNvPr>
          <p:cNvPicPr>
            <a:picLocks noChangeAspect="1"/>
          </p:cNvPicPr>
          <p:nvPr/>
        </p:nvPicPr>
        <p:blipFill>
          <a:blip r:embed="rId2"/>
          <a:stretch>
            <a:fillRect/>
          </a:stretch>
        </p:blipFill>
        <p:spPr>
          <a:xfrm>
            <a:off x="2800556" y="1611588"/>
            <a:ext cx="6250678" cy="4759193"/>
          </a:xfrm>
          <a:prstGeom prst="rect">
            <a:avLst/>
          </a:prstGeom>
        </p:spPr>
      </p:pic>
      <p:sp>
        <p:nvSpPr>
          <p:cNvPr id="7" name="TextBox 6">
            <a:extLst>
              <a:ext uri="{FF2B5EF4-FFF2-40B4-BE49-F238E27FC236}">
                <a16:creationId xmlns:a16="http://schemas.microsoft.com/office/drawing/2014/main" id="{5FA40D64-9EDB-441D-A6E3-DB070A19E557}"/>
              </a:ext>
            </a:extLst>
          </p:cNvPr>
          <p:cNvSpPr txBox="1"/>
          <p:nvPr/>
        </p:nvSpPr>
        <p:spPr>
          <a:xfrm>
            <a:off x="1961322" y="649357"/>
            <a:ext cx="8269356" cy="523220"/>
          </a:xfrm>
          <a:prstGeom prst="rect">
            <a:avLst/>
          </a:prstGeom>
          <a:noFill/>
        </p:spPr>
        <p:txBody>
          <a:bodyPr wrap="square" rtlCol="0">
            <a:spAutoFit/>
          </a:bodyPr>
          <a:lstStyle/>
          <a:p>
            <a:pPr algn="ctr"/>
            <a:r>
              <a:rPr lang="en-US" sz="2800" b="1" dirty="0"/>
              <a:t>Sample: Transportation Models</a:t>
            </a:r>
          </a:p>
        </p:txBody>
      </p:sp>
    </p:spTree>
    <p:extLst>
      <p:ext uri="{BB962C8B-B14F-4D97-AF65-F5344CB8AC3E}">
        <p14:creationId xmlns:p14="http://schemas.microsoft.com/office/powerpoint/2010/main" val="1234327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4DA8B0-38BB-4569-9407-430F2A3A76D6}"/>
              </a:ext>
            </a:extLst>
          </p:cNvPr>
          <p:cNvPicPr>
            <a:picLocks noChangeAspect="1"/>
          </p:cNvPicPr>
          <p:nvPr/>
        </p:nvPicPr>
        <p:blipFill>
          <a:blip r:embed="rId2"/>
          <a:stretch>
            <a:fillRect/>
          </a:stretch>
        </p:blipFill>
        <p:spPr>
          <a:xfrm>
            <a:off x="1939527" y="1794426"/>
            <a:ext cx="8872589" cy="3837747"/>
          </a:xfrm>
          <a:prstGeom prst="rect">
            <a:avLst/>
          </a:prstGeom>
        </p:spPr>
      </p:pic>
      <p:sp>
        <p:nvSpPr>
          <p:cNvPr id="6" name="TextBox 5">
            <a:extLst>
              <a:ext uri="{FF2B5EF4-FFF2-40B4-BE49-F238E27FC236}">
                <a16:creationId xmlns:a16="http://schemas.microsoft.com/office/drawing/2014/main" id="{1838D57E-7783-47EC-8145-1EEA9B9437FA}"/>
              </a:ext>
            </a:extLst>
          </p:cNvPr>
          <p:cNvSpPr txBox="1"/>
          <p:nvPr/>
        </p:nvSpPr>
        <p:spPr>
          <a:xfrm>
            <a:off x="1961322" y="649357"/>
            <a:ext cx="8269356" cy="523220"/>
          </a:xfrm>
          <a:prstGeom prst="rect">
            <a:avLst/>
          </a:prstGeom>
          <a:noFill/>
        </p:spPr>
        <p:txBody>
          <a:bodyPr wrap="square" rtlCol="0">
            <a:spAutoFit/>
          </a:bodyPr>
          <a:lstStyle/>
          <a:p>
            <a:pPr algn="ctr"/>
            <a:r>
              <a:rPr lang="en-US" sz="2800" b="1" dirty="0"/>
              <a:t>Presenting the model in tabular form</a:t>
            </a:r>
          </a:p>
        </p:txBody>
      </p:sp>
      <p:sp>
        <p:nvSpPr>
          <p:cNvPr id="4" name="TextBox 3">
            <a:extLst>
              <a:ext uri="{FF2B5EF4-FFF2-40B4-BE49-F238E27FC236}">
                <a16:creationId xmlns:a16="http://schemas.microsoft.com/office/drawing/2014/main" id="{B827D07C-F842-4D66-9A6D-F694AD610EF4}"/>
              </a:ext>
            </a:extLst>
          </p:cNvPr>
          <p:cNvSpPr txBox="1"/>
          <p:nvPr/>
        </p:nvSpPr>
        <p:spPr>
          <a:xfrm>
            <a:off x="4203700" y="2857500"/>
            <a:ext cx="914400"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FD64B77D-8EF9-4EE2-B5A8-4B9D4E7007FF}"/>
              </a:ext>
            </a:extLst>
          </p:cNvPr>
          <p:cNvSpPr txBox="1"/>
          <p:nvPr/>
        </p:nvSpPr>
        <p:spPr>
          <a:xfrm>
            <a:off x="4203700" y="3555549"/>
            <a:ext cx="914400" cy="36933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29FD98E4-8DBE-4F48-96AD-CAF85FF878E1}"/>
              </a:ext>
            </a:extLst>
          </p:cNvPr>
          <p:cNvSpPr txBox="1"/>
          <p:nvPr/>
        </p:nvSpPr>
        <p:spPr>
          <a:xfrm>
            <a:off x="4203700" y="4253598"/>
            <a:ext cx="914400" cy="369332"/>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F356543C-43DC-46F6-B2FA-262A4812F592}"/>
              </a:ext>
            </a:extLst>
          </p:cNvPr>
          <p:cNvSpPr txBox="1"/>
          <p:nvPr/>
        </p:nvSpPr>
        <p:spPr>
          <a:xfrm>
            <a:off x="6096000" y="3555549"/>
            <a:ext cx="914400" cy="369332"/>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89F7235D-0E48-4EAC-AF64-8DB8D602BC58}"/>
              </a:ext>
            </a:extLst>
          </p:cNvPr>
          <p:cNvSpPr txBox="1"/>
          <p:nvPr/>
        </p:nvSpPr>
        <p:spPr>
          <a:xfrm>
            <a:off x="7632700" y="4253598"/>
            <a:ext cx="9144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734261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D6C92E-C11D-46E3-917B-E934CC99EC73}"/>
              </a:ext>
            </a:extLst>
          </p:cNvPr>
          <p:cNvPicPr>
            <a:picLocks noChangeAspect="1"/>
          </p:cNvPicPr>
          <p:nvPr/>
        </p:nvPicPr>
        <p:blipFill>
          <a:blip r:embed="rId2"/>
          <a:stretch>
            <a:fillRect/>
          </a:stretch>
        </p:blipFill>
        <p:spPr>
          <a:xfrm>
            <a:off x="1650206" y="2122487"/>
            <a:ext cx="8891588" cy="3311765"/>
          </a:xfrm>
          <a:prstGeom prst="rect">
            <a:avLst/>
          </a:prstGeom>
        </p:spPr>
      </p:pic>
      <p:sp>
        <p:nvSpPr>
          <p:cNvPr id="2" name="TextBox 1">
            <a:extLst>
              <a:ext uri="{FF2B5EF4-FFF2-40B4-BE49-F238E27FC236}">
                <a16:creationId xmlns:a16="http://schemas.microsoft.com/office/drawing/2014/main" id="{2885CA0F-2AFF-4A34-A658-1D709156B99A}"/>
              </a:ext>
            </a:extLst>
          </p:cNvPr>
          <p:cNvSpPr txBox="1"/>
          <p:nvPr/>
        </p:nvSpPr>
        <p:spPr>
          <a:xfrm>
            <a:off x="3403600" y="1055448"/>
            <a:ext cx="5854700" cy="461665"/>
          </a:xfrm>
          <a:prstGeom prst="rect">
            <a:avLst/>
          </a:prstGeom>
          <a:noFill/>
        </p:spPr>
        <p:txBody>
          <a:bodyPr wrap="square" rtlCol="0">
            <a:spAutoFit/>
          </a:bodyPr>
          <a:lstStyle/>
          <a:p>
            <a:pPr algn="ctr"/>
            <a:r>
              <a:rPr lang="en-US" sz="2400" b="1" dirty="0"/>
              <a:t>Solution from the QM for Windows</a:t>
            </a:r>
          </a:p>
        </p:txBody>
      </p:sp>
    </p:spTree>
    <p:extLst>
      <p:ext uri="{BB962C8B-B14F-4D97-AF65-F5344CB8AC3E}">
        <p14:creationId xmlns:p14="http://schemas.microsoft.com/office/powerpoint/2010/main" val="161874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AA8846-CE92-4933-B48B-02E1BB3A0399}"/>
              </a:ext>
            </a:extLst>
          </p:cNvPr>
          <p:cNvPicPr>
            <a:picLocks noChangeAspect="1"/>
          </p:cNvPicPr>
          <p:nvPr/>
        </p:nvPicPr>
        <p:blipFill>
          <a:blip r:embed="rId2"/>
          <a:stretch>
            <a:fillRect/>
          </a:stretch>
        </p:blipFill>
        <p:spPr>
          <a:xfrm>
            <a:off x="872331" y="257174"/>
            <a:ext cx="10447338" cy="5533373"/>
          </a:xfrm>
          <a:prstGeom prst="rect">
            <a:avLst/>
          </a:prstGeom>
        </p:spPr>
      </p:pic>
    </p:spTree>
    <p:extLst>
      <p:ext uri="{BB962C8B-B14F-4D97-AF65-F5344CB8AC3E}">
        <p14:creationId xmlns:p14="http://schemas.microsoft.com/office/powerpoint/2010/main" val="2969150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D276E4-7F53-498A-8316-103E391C1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35" y="1834859"/>
            <a:ext cx="11922129" cy="4261141"/>
          </a:xfrm>
          <a:prstGeom prst="rect">
            <a:avLst/>
          </a:prstGeom>
        </p:spPr>
      </p:pic>
      <p:sp>
        <p:nvSpPr>
          <p:cNvPr id="6" name="TextBox 5">
            <a:extLst>
              <a:ext uri="{FF2B5EF4-FFF2-40B4-BE49-F238E27FC236}">
                <a16:creationId xmlns:a16="http://schemas.microsoft.com/office/drawing/2014/main" id="{7CFF9628-AC80-4696-B691-2D9C27CA3669}"/>
              </a:ext>
            </a:extLst>
          </p:cNvPr>
          <p:cNvSpPr txBox="1"/>
          <p:nvPr/>
        </p:nvSpPr>
        <p:spPr>
          <a:xfrm>
            <a:off x="1961322" y="649357"/>
            <a:ext cx="8269356" cy="646331"/>
          </a:xfrm>
          <a:prstGeom prst="rect">
            <a:avLst/>
          </a:prstGeom>
          <a:noFill/>
        </p:spPr>
        <p:txBody>
          <a:bodyPr wrap="square" rtlCol="0">
            <a:spAutoFit/>
          </a:bodyPr>
          <a:lstStyle/>
          <a:p>
            <a:pPr algn="ctr"/>
            <a:r>
              <a:rPr lang="en-US" sz="3600" b="1" dirty="0"/>
              <a:t>Assignment</a:t>
            </a:r>
          </a:p>
        </p:txBody>
      </p:sp>
    </p:spTree>
    <p:extLst>
      <p:ext uri="{BB962C8B-B14F-4D97-AF65-F5344CB8AC3E}">
        <p14:creationId xmlns:p14="http://schemas.microsoft.com/office/powerpoint/2010/main" val="4253639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849D91-C534-45CD-A6ED-9C6FC381C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528" y="1341782"/>
            <a:ext cx="6882019" cy="5266241"/>
          </a:xfrm>
          <a:prstGeom prst="rect">
            <a:avLst/>
          </a:prstGeom>
        </p:spPr>
      </p:pic>
      <p:sp>
        <p:nvSpPr>
          <p:cNvPr id="6" name="TextBox 5">
            <a:extLst>
              <a:ext uri="{FF2B5EF4-FFF2-40B4-BE49-F238E27FC236}">
                <a16:creationId xmlns:a16="http://schemas.microsoft.com/office/drawing/2014/main" id="{A5653DCA-3E6A-414E-82DE-09ED5C2247BD}"/>
              </a:ext>
            </a:extLst>
          </p:cNvPr>
          <p:cNvSpPr txBox="1"/>
          <p:nvPr/>
        </p:nvSpPr>
        <p:spPr>
          <a:xfrm>
            <a:off x="1961322" y="649357"/>
            <a:ext cx="8269356" cy="523220"/>
          </a:xfrm>
          <a:prstGeom prst="rect">
            <a:avLst/>
          </a:prstGeom>
          <a:noFill/>
        </p:spPr>
        <p:txBody>
          <a:bodyPr wrap="square" rtlCol="0">
            <a:spAutoFit/>
          </a:bodyPr>
          <a:lstStyle/>
          <a:p>
            <a:pPr algn="ctr"/>
            <a:r>
              <a:rPr lang="en-US" sz="2800" b="1" dirty="0"/>
              <a:t>Sample: Assignment Models</a:t>
            </a:r>
          </a:p>
        </p:txBody>
      </p:sp>
    </p:spTree>
    <p:extLst>
      <p:ext uri="{BB962C8B-B14F-4D97-AF65-F5344CB8AC3E}">
        <p14:creationId xmlns:p14="http://schemas.microsoft.com/office/powerpoint/2010/main" val="413434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148F5F-2944-446A-A07F-65BB6F581A4C}"/>
              </a:ext>
            </a:extLst>
          </p:cNvPr>
          <p:cNvSpPr txBox="1"/>
          <p:nvPr/>
        </p:nvSpPr>
        <p:spPr>
          <a:xfrm>
            <a:off x="3796748" y="1659285"/>
            <a:ext cx="4598504" cy="3539430"/>
          </a:xfrm>
          <a:prstGeom prst="rect">
            <a:avLst/>
          </a:prstGeom>
          <a:solidFill>
            <a:schemeClr val="accent6">
              <a:lumMod val="40000"/>
              <a:lumOff val="60000"/>
            </a:schemeClr>
          </a:solidFill>
        </p:spPr>
        <p:txBody>
          <a:bodyPr wrap="square" rtlCol="0">
            <a:spAutoFit/>
          </a:bodyPr>
          <a:lstStyle/>
          <a:p>
            <a:r>
              <a:rPr lang="en-US" sz="2800" b="1" dirty="0"/>
              <a:t>Class Organization and processes</a:t>
            </a:r>
          </a:p>
          <a:p>
            <a:pPr marL="457200" indent="-457200">
              <a:buFont typeface="Arial" panose="020B0604020202020204" pitchFamily="34" charset="0"/>
              <a:buChar char="•"/>
            </a:pPr>
            <a:r>
              <a:rPr lang="en-US" sz="2800" b="1" dirty="0"/>
              <a:t>Chapter Lectures</a:t>
            </a:r>
          </a:p>
          <a:p>
            <a:pPr marL="914400" lvl="1" indent="-457200">
              <a:buFont typeface="Arial" panose="020B0604020202020204" pitchFamily="34" charset="0"/>
              <a:buChar char="•"/>
            </a:pPr>
            <a:r>
              <a:rPr lang="en-US" sz="2800" b="1" dirty="0"/>
              <a:t>Learning Objectives</a:t>
            </a:r>
          </a:p>
          <a:p>
            <a:pPr marL="914400" lvl="1" indent="-457200">
              <a:buFont typeface="Arial" panose="020B0604020202020204" pitchFamily="34" charset="0"/>
              <a:buChar char="•"/>
            </a:pPr>
            <a:r>
              <a:rPr lang="en-US" sz="2800" b="1" dirty="0"/>
              <a:t>Discussion</a:t>
            </a:r>
          </a:p>
          <a:p>
            <a:pPr marL="457200" indent="-457200">
              <a:buFont typeface="Arial" panose="020B0604020202020204" pitchFamily="34" charset="0"/>
              <a:buChar char="•"/>
            </a:pPr>
            <a:r>
              <a:rPr lang="en-US" sz="2800" b="1" dirty="0"/>
              <a:t>Self-test</a:t>
            </a:r>
          </a:p>
          <a:p>
            <a:pPr marL="457200" indent="-457200">
              <a:buFont typeface="Arial" panose="020B0604020202020204" pitchFamily="34" charset="0"/>
              <a:buChar char="•"/>
            </a:pPr>
            <a:r>
              <a:rPr lang="en-US" sz="2800" b="1" dirty="0"/>
              <a:t>Problem Solving</a:t>
            </a:r>
          </a:p>
          <a:p>
            <a:pPr marL="457200" indent="-457200">
              <a:buFont typeface="Arial" panose="020B0604020202020204" pitchFamily="34" charset="0"/>
              <a:buChar char="•"/>
            </a:pPr>
            <a:r>
              <a:rPr lang="en-US" sz="2800" b="1" dirty="0"/>
              <a:t>Case Studies</a:t>
            </a:r>
          </a:p>
        </p:txBody>
      </p:sp>
      <p:sp>
        <p:nvSpPr>
          <p:cNvPr id="4" name="TextBox 3">
            <a:extLst>
              <a:ext uri="{FF2B5EF4-FFF2-40B4-BE49-F238E27FC236}">
                <a16:creationId xmlns:a16="http://schemas.microsoft.com/office/drawing/2014/main" id="{6D63BD42-9EF3-4AA9-8B0D-D55EC8D6097D}"/>
              </a:ext>
            </a:extLst>
          </p:cNvPr>
          <p:cNvSpPr txBox="1"/>
          <p:nvPr/>
        </p:nvSpPr>
        <p:spPr>
          <a:xfrm>
            <a:off x="0" y="0"/>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a:t>
            </a:r>
          </a:p>
          <a:p>
            <a:pPr algn="ctr"/>
            <a:endParaRPr lang="en-US" sz="3200" b="1" dirty="0"/>
          </a:p>
        </p:txBody>
      </p:sp>
    </p:spTree>
    <p:extLst>
      <p:ext uri="{BB962C8B-B14F-4D97-AF65-F5344CB8AC3E}">
        <p14:creationId xmlns:p14="http://schemas.microsoft.com/office/powerpoint/2010/main" val="2325051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D8E907-9364-44DC-86F5-FD89247B14BB}"/>
              </a:ext>
            </a:extLst>
          </p:cNvPr>
          <p:cNvPicPr>
            <a:picLocks noChangeAspect="1"/>
          </p:cNvPicPr>
          <p:nvPr/>
        </p:nvPicPr>
        <p:blipFill>
          <a:blip r:embed="rId2"/>
          <a:stretch>
            <a:fillRect/>
          </a:stretch>
        </p:blipFill>
        <p:spPr>
          <a:xfrm>
            <a:off x="379307" y="2451652"/>
            <a:ext cx="11482400" cy="2570922"/>
          </a:xfrm>
          <a:prstGeom prst="rect">
            <a:avLst/>
          </a:prstGeom>
        </p:spPr>
      </p:pic>
      <p:sp>
        <p:nvSpPr>
          <p:cNvPr id="6" name="TextBox 5">
            <a:extLst>
              <a:ext uri="{FF2B5EF4-FFF2-40B4-BE49-F238E27FC236}">
                <a16:creationId xmlns:a16="http://schemas.microsoft.com/office/drawing/2014/main" id="{50E58D47-9BCA-4D50-A210-45D014607DF5}"/>
              </a:ext>
            </a:extLst>
          </p:cNvPr>
          <p:cNvSpPr txBox="1"/>
          <p:nvPr/>
        </p:nvSpPr>
        <p:spPr>
          <a:xfrm>
            <a:off x="1961322" y="649357"/>
            <a:ext cx="8269356" cy="646331"/>
          </a:xfrm>
          <a:prstGeom prst="rect">
            <a:avLst/>
          </a:prstGeom>
          <a:noFill/>
        </p:spPr>
        <p:txBody>
          <a:bodyPr wrap="square" rtlCol="0">
            <a:spAutoFit/>
          </a:bodyPr>
          <a:lstStyle/>
          <a:p>
            <a:pPr algn="ctr"/>
            <a:r>
              <a:rPr lang="en-US" sz="3600" b="1" dirty="0"/>
              <a:t>Linear Programming </a:t>
            </a:r>
          </a:p>
        </p:txBody>
      </p:sp>
      <p:sp>
        <p:nvSpPr>
          <p:cNvPr id="2" name="TextBox 1">
            <a:extLst>
              <a:ext uri="{FF2B5EF4-FFF2-40B4-BE49-F238E27FC236}">
                <a16:creationId xmlns:a16="http://schemas.microsoft.com/office/drawing/2014/main" id="{F4EE93DA-EEC9-43FE-AAAE-829C7B9116EA}"/>
              </a:ext>
            </a:extLst>
          </p:cNvPr>
          <p:cNvSpPr txBox="1"/>
          <p:nvPr/>
        </p:nvSpPr>
        <p:spPr>
          <a:xfrm>
            <a:off x="330293" y="4625009"/>
            <a:ext cx="10880035" cy="43732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495565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E871A0-AA8C-49D6-8D60-E56BCB238C32}"/>
              </a:ext>
            </a:extLst>
          </p:cNvPr>
          <p:cNvPicPr>
            <a:picLocks noChangeAspect="1"/>
          </p:cNvPicPr>
          <p:nvPr/>
        </p:nvPicPr>
        <p:blipFill>
          <a:blip r:embed="rId2"/>
          <a:stretch>
            <a:fillRect/>
          </a:stretch>
        </p:blipFill>
        <p:spPr>
          <a:xfrm>
            <a:off x="502424" y="1669774"/>
            <a:ext cx="11545312" cy="3631096"/>
          </a:xfrm>
          <a:prstGeom prst="rect">
            <a:avLst/>
          </a:prstGeom>
        </p:spPr>
      </p:pic>
    </p:spTree>
    <p:extLst>
      <p:ext uri="{BB962C8B-B14F-4D97-AF65-F5344CB8AC3E}">
        <p14:creationId xmlns:p14="http://schemas.microsoft.com/office/powerpoint/2010/main" val="1661672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23DA9B-3B7C-4B5C-9CE8-6EB4060BD1D9}"/>
              </a:ext>
            </a:extLst>
          </p:cNvPr>
          <p:cNvPicPr>
            <a:picLocks noChangeAspect="1"/>
          </p:cNvPicPr>
          <p:nvPr/>
        </p:nvPicPr>
        <p:blipFill>
          <a:blip r:embed="rId2"/>
          <a:stretch>
            <a:fillRect/>
          </a:stretch>
        </p:blipFill>
        <p:spPr>
          <a:xfrm>
            <a:off x="229114" y="3856382"/>
            <a:ext cx="11781862" cy="2226365"/>
          </a:xfrm>
          <a:prstGeom prst="rect">
            <a:avLst/>
          </a:prstGeom>
        </p:spPr>
      </p:pic>
      <p:pic>
        <p:nvPicPr>
          <p:cNvPr id="6" name="Picture 5">
            <a:extLst>
              <a:ext uri="{FF2B5EF4-FFF2-40B4-BE49-F238E27FC236}">
                <a16:creationId xmlns:a16="http://schemas.microsoft.com/office/drawing/2014/main" id="{C24EF741-0873-45FD-BB66-0550A02121B6}"/>
              </a:ext>
            </a:extLst>
          </p:cNvPr>
          <p:cNvPicPr>
            <a:picLocks noChangeAspect="1"/>
          </p:cNvPicPr>
          <p:nvPr/>
        </p:nvPicPr>
        <p:blipFill>
          <a:blip r:embed="rId3"/>
          <a:stretch>
            <a:fillRect/>
          </a:stretch>
        </p:blipFill>
        <p:spPr>
          <a:xfrm>
            <a:off x="229118" y="1630017"/>
            <a:ext cx="11781858" cy="2226365"/>
          </a:xfrm>
          <a:prstGeom prst="rect">
            <a:avLst/>
          </a:prstGeom>
        </p:spPr>
      </p:pic>
      <p:sp>
        <p:nvSpPr>
          <p:cNvPr id="7" name="TextBox 6">
            <a:extLst>
              <a:ext uri="{FF2B5EF4-FFF2-40B4-BE49-F238E27FC236}">
                <a16:creationId xmlns:a16="http://schemas.microsoft.com/office/drawing/2014/main" id="{2C6E66D3-937B-4411-AA06-513E13E8BE12}"/>
              </a:ext>
            </a:extLst>
          </p:cNvPr>
          <p:cNvSpPr txBox="1"/>
          <p:nvPr/>
        </p:nvSpPr>
        <p:spPr>
          <a:xfrm>
            <a:off x="628518" y="662609"/>
            <a:ext cx="10983054" cy="584775"/>
          </a:xfrm>
          <a:prstGeom prst="rect">
            <a:avLst/>
          </a:prstGeom>
          <a:noFill/>
        </p:spPr>
        <p:txBody>
          <a:bodyPr wrap="square" rtlCol="0">
            <a:spAutoFit/>
          </a:bodyPr>
          <a:lstStyle/>
          <a:p>
            <a:pPr algn="ctr"/>
            <a:r>
              <a:rPr lang="en-US" sz="3200" b="1" dirty="0"/>
              <a:t>Requirements of a Linear Programming Problem Solving Process </a:t>
            </a:r>
          </a:p>
        </p:txBody>
      </p:sp>
      <p:sp>
        <p:nvSpPr>
          <p:cNvPr id="2" name="Oval 1">
            <a:extLst>
              <a:ext uri="{FF2B5EF4-FFF2-40B4-BE49-F238E27FC236}">
                <a16:creationId xmlns:a16="http://schemas.microsoft.com/office/drawing/2014/main" id="{FB85870B-52AA-4762-8096-39A8D6E6C738}"/>
              </a:ext>
            </a:extLst>
          </p:cNvPr>
          <p:cNvSpPr/>
          <p:nvPr/>
        </p:nvSpPr>
        <p:spPr>
          <a:xfrm>
            <a:off x="-127000" y="4089400"/>
            <a:ext cx="2717800" cy="7222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95AC47B-CB96-4626-B999-AFB54E21A313}"/>
              </a:ext>
            </a:extLst>
          </p:cNvPr>
          <p:cNvSpPr/>
          <p:nvPr/>
        </p:nvSpPr>
        <p:spPr>
          <a:xfrm>
            <a:off x="2861365" y="1803400"/>
            <a:ext cx="2717800" cy="7222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417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851D5C-8A7E-4721-969D-330F06193C78}"/>
              </a:ext>
            </a:extLst>
          </p:cNvPr>
          <p:cNvPicPr>
            <a:picLocks noChangeAspect="1"/>
          </p:cNvPicPr>
          <p:nvPr/>
        </p:nvPicPr>
        <p:blipFill>
          <a:blip r:embed="rId2"/>
          <a:stretch>
            <a:fillRect/>
          </a:stretch>
        </p:blipFill>
        <p:spPr>
          <a:xfrm>
            <a:off x="7725268" y="1219202"/>
            <a:ext cx="4431818" cy="3581010"/>
          </a:xfrm>
          <a:prstGeom prst="rect">
            <a:avLst/>
          </a:prstGeom>
        </p:spPr>
      </p:pic>
      <p:pic>
        <p:nvPicPr>
          <p:cNvPr id="7" name="Picture 6">
            <a:extLst>
              <a:ext uri="{FF2B5EF4-FFF2-40B4-BE49-F238E27FC236}">
                <a16:creationId xmlns:a16="http://schemas.microsoft.com/office/drawing/2014/main" id="{C217D964-B593-408F-83CB-6F4A91A85158}"/>
              </a:ext>
            </a:extLst>
          </p:cNvPr>
          <p:cNvPicPr>
            <a:picLocks noChangeAspect="1"/>
          </p:cNvPicPr>
          <p:nvPr/>
        </p:nvPicPr>
        <p:blipFill>
          <a:blip r:embed="rId3"/>
          <a:stretch>
            <a:fillRect/>
          </a:stretch>
        </p:blipFill>
        <p:spPr>
          <a:xfrm>
            <a:off x="112185" y="3458819"/>
            <a:ext cx="7800481" cy="1033670"/>
          </a:xfrm>
          <a:prstGeom prst="rect">
            <a:avLst/>
          </a:prstGeom>
        </p:spPr>
      </p:pic>
      <p:pic>
        <p:nvPicPr>
          <p:cNvPr id="9" name="Picture 8">
            <a:extLst>
              <a:ext uri="{FF2B5EF4-FFF2-40B4-BE49-F238E27FC236}">
                <a16:creationId xmlns:a16="http://schemas.microsoft.com/office/drawing/2014/main" id="{A5E5A865-C431-4690-B973-E1C8DD582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85" y="1953877"/>
            <a:ext cx="7613083" cy="1197219"/>
          </a:xfrm>
          <a:prstGeom prst="rect">
            <a:avLst/>
          </a:prstGeom>
        </p:spPr>
      </p:pic>
      <p:pic>
        <p:nvPicPr>
          <p:cNvPr id="11" name="Picture 10">
            <a:extLst>
              <a:ext uri="{FF2B5EF4-FFF2-40B4-BE49-F238E27FC236}">
                <a16:creationId xmlns:a16="http://schemas.microsoft.com/office/drawing/2014/main" id="{3FF6D231-AC9E-43EB-AD26-A0466AB2B9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149" y="4924423"/>
            <a:ext cx="10322918" cy="1033670"/>
          </a:xfrm>
          <a:prstGeom prst="rect">
            <a:avLst/>
          </a:prstGeom>
        </p:spPr>
      </p:pic>
      <p:sp>
        <p:nvSpPr>
          <p:cNvPr id="3" name="TextBox 2">
            <a:extLst>
              <a:ext uri="{FF2B5EF4-FFF2-40B4-BE49-F238E27FC236}">
                <a16:creationId xmlns:a16="http://schemas.microsoft.com/office/drawing/2014/main" id="{237822DC-DA2D-4202-8480-E744C45391E1}"/>
              </a:ext>
            </a:extLst>
          </p:cNvPr>
          <p:cNvSpPr txBox="1"/>
          <p:nvPr/>
        </p:nvSpPr>
        <p:spPr>
          <a:xfrm>
            <a:off x="5092700" y="4140200"/>
            <a:ext cx="2762250" cy="36933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5AECD10B-EAFF-4D75-A500-A8505CF10D44}"/>
              </a:ext>
            </a:extLst>
          </p:cNvPr>
          <p:cNvSpPr txBox="1"/>
          <p:nvPr/>
        </p:nvSpPr>
        <p:spPr>
          <a:xfrm>
            <a:off x="3457658" y="5588761"/>
            <a:ext cx="5883192"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388505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90F1C9-AA8A-4972-9D06-2CC02E0E3B9B}"/>
              </a:ext>
            </a:extLst>
          </p:cNvPr>
          <p:cNvPicPr>
            <a:picLocks noChangeAspect="1"/>
          </p:cNvPicPr>
          <p:nvPr/>
        </p:nvPicPr>
        <p:blipFill>
          <a:blip r:embed="rId2"/>
          <a:stretch>
            <a:fillRect/>
          </a:stretch>
        </p:blipFill>
        <p:spPr>
          <a:xfrm>
            <a:off x="996604" y="1663354"/>
            <a:ext cx="10114837" cy="1954489"/>
          </a:xfrm>
          <a:prstGeom prst="rect">
            <a:avLst/>
          </a:prstGeom>
        </p:spPr>
      </p:pic>
      <p:sp>
        <p:nvSpPr>
          <p:cNvPr id="6" name="TextBox 5">
            <a:extLst>
              <a:ext uri="{FF2B5EF4-FFF2-40B4-BE49-F238E27FC236}">
                <a16:creationId xmlns:a16="http://schemas.microsoft.com/office/drawing/2014/main" id="{07BDD32E-98F8-4DA1-8A0B-225086784F30}"/>
              </a:ext>
            </a:extLst>
          </p:cNvPr>
          <p:cNvSpPr txBox="1"/>
          <p:nvPr/>
        </p:nvSpPr>
        <p:spPr>
          <a:xfrm>
            <a:off x="1099930" y="649357"/>
            <a:ext cx="10112238" cy="523220"/>
          </a:xfrm>
          <a:prstGeom prst="rect">
            <a:avLst/>
          </a:prstGeom>
          <a:noFill/>
        </p:spPr>
        <p:txBody>
          <a:bodyPr wrap="square" rtlCol="0">
            <a:spAutoFit/>
          </a:bodyPr>
          <a:lstStyle/>
          <a:p>
            <a:pPr algn="ctr"/>
            <a:r>
              <a:rPr lang="en-US" sz="2800" b="1" dirty="0"/>
              <a:t>Formulating a Linear Programming Problem Solving Process </a:t>
            </a:r>
          </a:p>
        </p:txBody>
      </p:sp>
      <p:pic>
        <p:nvPicPr>
          <p:cNvPr id="8" name="Picture 7">
            <a:extLst>
              <a:ext uri="{FF2B5EF4-FFF2-40B4-BE49-F238E27FC236}">
                <a16:creationId xmlns:a16="http://schemas.microsoft.com/office/drawing/2014/main" id="{5E4EF725-425B-44AB-B5DD-9A6F7532B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910" y="3429000"/>
            <a:ext cx="5203135" cy="2049111"/>
          </a:xfrm>
          <a:prstGeom prst="rect">
            <a:avLst/>
          </a:prstGeom>
        </p:spPr>
      </p:pic>
      <p:pic>
        <p:nvPicPr>
          <p:cNvPr id="9" name="Picture 8">
            <a:extLst>
              <a:ext uri="{FF2B5EF4-FFF2-40B4-BE49-F238E27FC236}">
                <a16:creationId xmlns:a16="http://schemas.microsoft.com/office/drawing/2014/main" id="{A8C36A11-67AE-474D-B772-FAA785E76A1C}"/>
              </a:ext>
            </a:extLst>
          </p:cNvPr>
          <p:cNvPicPr>
            <a:picLocks noChangeAspect="1"/>
          </p:cNvPicPr>
          <p:nvPr/>
        </p:nvPicPr>
        <p:blipFill>
          <a:blip r:embed="rId4"/>
          <a:stretch>
            <a:fillRect/>
          </a:stretch>
        </p:blipFill>
        <p:spPr>
          <a:xfrm>
            <a:off x="1200657" y="5684572"/>
            <a:ext cx="10011511" cy="550278"/>
          </a:xfrm>
          <a:prstGeom prst="rect">
            <a:avLst/>
          </a:prstGeom>
        </p:spPr>
      </p:pic>
    </p:spTree>
    <p:extLst>
      <p:ext uri="{BB962C8B-B14F-4D97-AF65-F5344CB8AC3E}">
        <p14:creationId xmlns:p14="http://schemas.microsoft.com/office/powerpoint/2010/main" val="2176090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A3B56A-FC52-46BA-8059-F54C6896A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319" y="836390"/>
            <a:ext cx="10143361" cy="2569472"/>
          </a:xfrm>
          <a:prstGeom prst="rect">
            <a:avLst/>
          </a:prstGeom>
        </p:spPr>
      </p:pic>
      <p:sp>
        <p:nvSpPr>
          <p:cNvPr id="7" name="TextBox 6">
            <a:extLst>
              <a:ext uri="{FF2B5EF4-FFF2-40B4-BE49-F238E27FC236}">
                <a16:creationId xmlns:a16="http://schemas.microsoft.com/office/drawing/2014/main" id="{ABBF273C-987A-4FAD-9BD2-25C1F1BC0FF7}"/>
              </a:ext>
            </a:extLst>
          </p:cNvPr>
          <p:cNvSpPr txBox="1"/>
          <p:nvPr/>
        </p:nvSpPr>
        <p:spPr>
          <a:xfrm>
            <a:off x="1024319" y="313170"/>
            <a:ext cx="7867890" cy="523220"/>
          </a:xfrm>
          <a:prstGeom prst="rect">
            <a:avLst/>
          </a:prstGeom>
          <a:noFill/>
        </p:spPr>
        <p:txBody>
          <a:bodyPr wrap="square" rtlCol="0">
            <a:spAutoFit/>
          </a:bodyPr>
          <a:lstStyle/>
          <a:p>
            <a:r>
              <a:rPr lang="en-US" sz="2800" b="1" dirty="0"/>
              <a:t>Sample Problem (maximization) </a:t>
            </a:r>
          </a:p>
        </p:txBody>
      </p:sp>
      <p:sp>
        <p:nvSpPr>
          <p:cNvPr id="8" name="TextBox 7">
            <a:extLst>
              <a:ext uri="{FF2B5EF4-FFF2-40B4-BE49-F238E27FC236}">
                <a16:creationId xmlns:a16="http://schemas.microsoft.com/office/drawing/2014/main" id="{87F95179-5577-47A4-B93D-7C483944E56F}"/>
              </a:ext>
            </a:extLst>
          </p:cNvPr>
          <p:cNvSpPr txBox="1"/>
          <p:nvPr/>
        </p:nvSpPr>
        <p:spPr>
          <a:xfrm>
            <a:off x="1774946" y="3786795"/>
            <a:ext cx="3299890" cy="523220"/>
          </a:xfrm>
          <a:prstGeom prst="rect">
            <a:avLst/>
          </a:prstGeom>
          <a:noFill/>
        </p:spPr>
        <p:txBody>
          <a:bodyPr wrap="square" rtlCol="0">
            <a:spAutoFit/>
          </a:bodyPr>
          <a:lstStyle/>
          <a:p>
            <a:r>
              <a:rPr lang="en-US" sz="2800" b="1" dirty="0"/>
              <a:t>Objective Function</a:t>
            </a:r>
          </a:p>
        </p:txBody>
      </p:sp>
      <p:pic>
        <p:nvPicPr>
          <p:cNvPr id="10" name="Picture 9">
            <a:extLst>
              <a:ext uri="{FF2B5EF4-FFF2-40B4-BE49-F238E27FC236}">
                <a16:creationId xmlns:a16="http://schemas.microsoft.com/office/drawing/2014/main" id="{83DB3860-2AF0-4F05-9B81-34AB52CE9F54}"/>
              </a:ext>
            </a:extLst>
          </p:cNvPr>
          <p:cNvPicPr>
            <a:picLocks noChangeAspect="1"/>
          </p:cNvPicPr>
          <p:nvPr/>
        </p:nvPicPr>
        <p:blipFill>
          <a:blip r:embed="rId3"/>
          <a:stretch>
            <a:fillRect/>
          </a:stretch>
        </p:blipFill>
        <p:spPr>
          <a:xfrm>
            <a:off x="5074836" y="3786795"/>
            <a:ext cx="4439895" cy="523220"/>
          </a:xfrm>
          <a:prstGeom prst="rect">
            <a:avLst/>
          </a:prstGeom>
        </p:spPr>
      </p:pic>
      <p:sp>
        <p:nvSpPr>
          <p:cNvPr id="11" name="TextBox 10">
            <a:extLst>
              <a:ext uri="{FF2B5EF4-FFF2-40B4-BE49-F238E27FC236}">
                <a16:creationId xmlns:a16="http://schemas.microsoft.com/office/drawing/2014/main" id="{12AF4E43-9DA5-4E6E-AB16-EA7B94EBDA2A}"/>
              </a:ext>
            </a:extLst>
          </p:cNvPr>
          <p:cNvSpPr txBox="1"/>
          <p:nvPr/>
        </p:nvSpPr>
        <p:spPr>
          <a:xfrm>
            <a:off x="1774946" y="4310015"/>
            <a:ext cx="3299890" cy="523220"/>
          </a:xfrm>
          <a:prstGeom prst="rect">
            <a:avLst/>
          </a:prstGeom>
          <a:noFill/>
        </p:spPr>
        <p:txBody>
          <a:bodyPr wrap="square" rtlCol="0">
            <a:spAutoFit/>
          </a:bodyPr>
          <a:lstStyle/>
          <a:p>
            <a:r>
              <a:rPr lang="en-US" sz="2800" b="1" dirty="0"/>
              <a:t>Constraints</a:t>
            </a:r>
          </a:p>
        </p:txBody>
      </p:sp>
      <p:pic>
        <p:nvPicPr>
          <p:cNvPr id="13" name="Picture 12">
            <a:extLst>
              <a:ext uri="{FF2B5EF4-FFF2-40B4-BE49-F238E27FC236}">
                <a16:creationId xmlns:a16="http://schemas.microsoft.com/office/drawing/2014/main" id="{78AA5FEE-94E9-4AAB-B23B-9F2158CDCD7D}"/>
              </a:ext>
            </a:extLst>
          </p:cNvPr>
          <p:cNvPicPr>
            <a:picLocks noChangeAspect="1"/>
          </p:cNvPicPr>
          <p:nvPr/>
        </p:nvPicPr>
        <p:blipFill>
          <a:blip r:embed="rId4"/>
          <a:stretch>
            <a:fillRect/>
          </a:stretch>
        </p:blipFill>
        <p:spPr>
          <a:xfrm>
            <a:off x="3794668" y="4384592"/>
            <a:ext cx="6361414" cy="1759847"/>
          </a:xfrm>
          <a:prstGeom prst="rect">
            <a:avLst/>
          </a:prstGeom>
        </p:spPr>
      </p:pic>
      <p:sp>
        <p:nvSpPr>
          <p:cNvPr id="2" name="TextBox 1">
            <a:extLst>
              <a:ext uri="{FF2B5EF4-FFF2-40B4-BE49-F238E27FC236}">
                <a16:creationId xmlns:a16="http://schemas.microsoft.com/office/drawing/2014/main" id="{3BBA79A7-6537-41C4-A8C1-60EDE99BAA8A}"/>
              </a:ext>
            </a:extLst>
          </p:cNvPr>
          <p:cNvSpPr txBox="1"/>
          <p:nvPr/>
        </p:nvSpPr>
        <p:spPr>
          <a:xfrm>
            <a:off x="1524000" y="3581400"/>
            <a:ext cx="9118600" cy="2730500"/>
          </a:xfrm>
          <a:prstGeom prst="rect">
            <a:avLst/>
          </a:prstGeom>
          <a:noFill/>
        </p:spPr>
        <p:txBody>
          <a:bodyPr wrap="square" rtlCol="0">
            <a:spAutoFit/>
          </a:bodyPr>
          <a:lstStyle/>
          <a:p>
            <a:endParaRPr lang="en-US" dirty="0"/>
          </a:p>
        </p:txBody>
      </p:sp>
      <p:sp>
        <p:nvSpPr>
          <p:cNvPr id="3" name="Oval 2">
            <a:extLst>
              <a:ext uri="{FF2B5EF4-FFF2-40B4-BE49-F238E27FC236}">
                <a16:creationId xmlns:a16="http://schemas.microsoft.com/office/drawing/2014/main" id="{D3C39B18-5812-4A16-AC4A-1020A5E456F9}"/>
              </a:ext>
            </a:extLst>
          </p:cNvPr>
          <p:cNvSpPr/>
          <p:nvPr/>
        </p:nvSpPr>
        <p:spPr>
          <a:xfrm>
            <a:off x="2035918" y="5227227"/>
            <a:ext cx="574132" cy="523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B4E1B52-7BE2-4DDC-96C2-53922ED12612}"/>
              </a:ext>
            </a:extLst>
          </p:cNvPr>
          <p:cNvSpPr txBox="1"/>
          <p:nvPr/>
        </p:nvSpPr>
        <p:spPr>
          <a:xfrm>
            <a:off x="1524000" y="3786795"/>
            <a:ext cx="8893054" cy="2525105"/>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867129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F4102B-73BE-4EEE-A39E-E0118C47E6C0}"/>
              </a:ext>
            </a:extLst>
          </p:cNvPr>
          <p:cNvSpPr txBox="1"/>
          <p:nvPr/>
        </p:nvSpPr>
        <p:spPr>
          <a:xfrm>
            <a:off x="1024319" y="313170"/>
            <a:ext cx="7867890" cy="523220"/>
          </a:xfrm>
          <a:prstGeom prst="rect">
            <a:avLst/>
          </a:prstGeom>
          <a:noFill/>
        </p:spPr>
        <p:txBody>
          <a:bodyPr wrap="square" rtlCol="0">
            <a:spAutoFit/>
          </a:bodyPr>
          <a:lstStyle/>
          <a:p>
            <a:r>
              <a:rPr lang="en-US" sz="2800" b="1" dirty="0"/>
              <a:t>Solution to Sample Problem (maximization) </a:t>
            </a:r>
          </a:p>
        </p:txBody>
      </p:sp>
      <p:pic>
        <p:nvPicPr>
          <p:cNvPr id="6" name="Picture 5">
            <a:extLst>
              <a:ext uri="{FF2B5EF4-FFF2-40B4-BE49-F238E27FC236}">
                <a16:creationId xmlns:a16="http://schemas.microsoft.com/office/drawing/2014/main" id="{0912305F-6A98-4CDF-9E34-0F23CFA784B7}"/>
              </a:ext>
            </a:extLst>
          </p:cNvPr>
          <p:cNvPicPr>
            <a:picLocks noChangeAspect="1"/>
          </p:cNvPicPr>
          <p:nvPr/>
        </p:nvPicPr>
        <p:blipFill>
          <a:blip r:embed="rId2"/>
          <a:stretch>
            <a:fillRect/>
          </a:stretch>
        </p:blipFill>
        <p:spPr>
          <a:xfrm>
            <a:off x="1472854" y="1514474"/>
            <a:ext cx="9750743" cy="3362325"/>
          </a:xfrm>
          <a:prstGeom prst="rect">
            <a:avLst/>
          </a:prstGeom>
        </p:spPr>
      </p:pic>
    </p:spTree>
    <p:extLst>
      <p:ext uri="{BB962C8B-B14F-4D97-AF65-F5344CB8AC3E}">
        <p14:creationId xmlns:p14="http://schemas.microsoft.com/office/powerpoint/2010/main" val="3456178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B0D3BF-66FF-473C-957C-14A7A5838F5B}"/>
              </a:ext>
            </a:extLst>
          </p:cNvPr>
          <p:cNvSpPr txBox="1"/>
          <p:nvPr/>
        </p:nvSpPr>
        <p:spPr>
          <a:xfrm>
            <a:off x="1024319" y="313170"/>
            <a:ext cx="7867890" cy="523220"/>
          </a:xfrm>
          <a:prstGeom prst="rect">
            <a:avLst/>
          </a:prstGeom>
          <a:noFill/>
        </p:spPr>
        <p:txBody>
          <a:bodyPr wrap="square" rtlCol="0">
            <a:spAutoFit/>
          </a:bodyPr>
          <a:lstStyle/>
          <a:p>
            <a:r>
              <a:rPr lang="en-US" sz="2800" b="1" dirty="0"/>
              <a:t>Sample Problem (minimization) </a:t>
            </a:r>
          </a:p>
        </p:txBody>
      </p:sp>
      <p:pic>
        <p:nvPicPr>
          <p:cNvPr id="5" name="Picture 4">
            <a:extLst>
              <a:ext uri="{FF2B5EF4-FFF2-40B4-BE49-F238E27FC236}">
                <a16:creationId xmlns:a16="http://schemas.microsoft.com/office/drawing/2014/main" id="{7D915B76-1F1A-460E-9CC8-305586E82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450" y="819910"/>
            <a:ext cx="9287099" cy="2966885"/>
          </a:xfrm>
          <a:prstGeom prst="rect">
            <a:avLst/>
          </a:prstGeom>
        </p:spPr>
      </p:pic>
      <p:pic>
        <p:nvPicPr>
          <p:cNvPr id="3" name="Picture 2">
            <a:extLst>
              <a:ext uri="{FF2B5EF4-FFF2-40B4-BE49-F238E27FC236}">
                <a16:creationId xmlns:a16="http://schemas.microsoft.com/office/drawing/2014/main" id="{9ED864AE-67B7-475F-B445-CFA495C0FFB7}"/>
              </a:ext>
            </a:extLst>
          </p:cNvPr>
          <p:cNvPicPr>
            <a:picLocks noChangeAspect="1"/>
          </p:cNvPicPr>
          <p:nvPr/>
        </p:nvPicPr>
        <p:blipFill>
          <a:blip r:embed="rId3"/>
          <a:stretch>
            <a:fillRect/>
          </a:stretch>
        </p:blipFill>
        <p:spPr>
          <a:xfrm>
            <a:off x="4519612" y="3786795"/>
            <a:ext cx="3476625" cy="1781175"/>
          </a:xfrm>
          <a:prstGeom prst="rect">
            <a:avLst/>
          </a:prstGeom>
        </p:spPr>
      </p:pic>
    </p:spTree>
    <p:extLst>
      <p:ext uri="{BB962C8B-B14F-4D97-AF65-F5344CB8AC3E}">
        <p14:creationId xmlns:p14="http://schemas.microsoft.com/office/powerpoint/2010/main" val="2474590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BF273C-987A-4FAD-9BD2-25C1F1BC0FF7}"/>
              </a:ext>
            </a:extLst>
          </p:cNvPr>
          <p:cNvSpPr txBox="1"/>
          <p:nvPr/>
        </p:nvSpPr>
        <p:spPr>
          <a:xfrm>
            <a:off x="1024319" y="313170"/>
            <a:ext cx="7867890" cy="523220"/>
          </a:xfrm>
          <a:prstGeom prst="rect">
            <a:avLst/>
          </a:prstGeom>
          <a:noFill/>
        </p:spPr>
        <p:txBody>
          <a:bodyPr wrap="square" rtlCol="0">
            <a:spAutoFit/>
          </a:bodyPr>
          <a:lstStyle/>
          <a:p>
            <a:r>
              <a:rPr lang="en-US" sz="2800" b="1" dirty="0"/>
              <a:t>Sample Problem (minimization) </a:t>
            </a:r>
          </a:p>
        </p:txBody>
      </p:sp>
      <p:sp>
        <p:nvSpPr>
          <p:cNvPr id="8" name="TextBox 7">
            <a:extLst>
              <a:ext uri="{FF2B5EF4-FFF2-40B4-BE49-F238E27FC236}">
                <a16:creationId xmlns:a16="http://schemas.microsoft.com/office/drawing/2014/main" id="{87F95179-5577-47A4-B93D-7C483944E56F}"/>
              </a:ext>
            </a:extLst>
          </p:cNvPr>
          <p:cNvSpPr txBox="1"/>
          <p:nvPr/>
        </p:nvSpPr>
        <p:spPr>
          <a:xfrm>
            <a:off x="1774946" y="3786795"/>
            <a:ext cx="3299890" cy="523220"/>
          </a:xfrm>
          <a:prstGeom prst="rect">
            <a:avLst/>
          </a:prstGeom>
          <a:noFill/>
        </p:spPr>
        <p:txBody>
          <a:bodyPr wrap="square" rtlCol="0">
            <a:spAutoFit/>
          </a:bodyPr>
          <a:lstStyle/>
          <a:p>
            <a:r>
              <a:rPr lang="en-US" sz="2800" b="1" dirty="0"/>
              <a:t>Objective Function</a:t>
            </a:r>
          </a:p>
        </p:txBody>
      </p:sp>
      <p:sp>
        <p:nvSpPr>
          <p:cNvPr id="11" name="TextBox 10">
            <a:extLst>
              <a:ext uri="{FF2B5EF4-FFF2-40B4-BE49-F238E27FC236}">
                <a16:creationId xmlns:a16="http://schemas.microsoft.com/office/drawing/2014/main" id="{12AF4E43-9DA5-4E6E-AB16-EA7B94EBDA2A}"/>
              </a:ext>
            </a:extLst>
          </p:cNvPr>
          <p:cNvSpPr txBox="1"/>
          <p:nvPr/>
        </p:nvSpPr>
        <p:spPr>
          <a:xfrm>
            <a:off x="1774946" y="4310015"/>
            <a:ext cx="3299890" cy="523220"/>
          </a:xfrm>
          <a:prstGeom prst="rect">
            <a:avLst/>
          </a:prstGeom>
          <a:noFill/>
        </p:spPr>
        <p:txBody>
          <a:bodyPr wrap="square" rtlCol="0">
            <a:spAutoFit/>
          </a:bodyPr>
          <a:lstStyle/>
          <a:p>
            <a:r>
              <a:rPr lang="en-US" sz="2800" b="1" dirty="0"/>
              <a:t>Constraints</a:t>
            </a:r>
          </a:p>
        </p:txBody>
      </p:sp>
      <p:pic>
        <p:nvPicPr>
          <p:cNvPr id="3" name="Picture 2">
            <a:extLst>
              <a:ext uri="{FF2B5EF4-FFF2-40B4-BE49-F238E27FC236}">
                <a16:creationId xmlns:a16="http://schemas.microsoft.com/office/drawing/2014/main" id="{61152750-759C-4339-89C7-16696572E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450" y="819910"/>
            <a:ext cx="9287099" cy="2966885"/>
          </a:xfrm>
          <a:prstGeom prst="rect">
            <a:avLst/>
          </a:prstGeom>
        </p:spPr>
      </p:pic>
      <p:pic>
        <p:nvPicPr>
          <p:cNvPr id="5" name="Picture 4">
            <a:extLst>
              <a:ext uri="{FF2B5EF4-FFF2-40B4-BE49-F238E27FC236}">
                <a16:creationId xmlns:a16="http://schemas.microsoft.com/office/drawing/2014/main" id="{056C618C-156A-4C88-A612-D70A04A4F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836" y="3760584"/>
            <a:ext cx="5073648" cy="523220"/>
          </a:xfrm>
          <a:prstGeom prst="rect">
            <a:avLst/>
          </a:prstGeom>
        </p:spPr>
      </p:pic>
      <p:pic>
        <p:nvPicPr>
          <p:cNvPr id="12" name="Picture 11">
            <a:extLst>
              <a:ext uri="{FF2B5EF4-FFF2-40B4-BE49-F238E27FC236}">
                <a16:creationId xmlns:a16="http://schemas.microsoft.com/office/drawing/2014/main" id="{2D1FBDEA-6F97-46E4-9373-D9E4E53D26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061" y="4310015"/>
            <a:ext cx="6646018" cy="2234815"/>
          </a:xfrm>
          <a:prstGeom prst="rect">
            <a:avLst/>
          </a:prstGeom>
        </p:spPr>
      </p:pic>
      <p:pic>
        <p:nvPicPr>
          <p:cNvPr id="15" name="Picture 14">
            <a:extLst>
              <a:ext uri="{FF2B5EF4-FFF2-40B4-BE49-F238E27FC236}">
                <a16:creationId xmlns:a16="http://schemas.microsoft.com/office/drawing/2014/main" id="{831389D6-9C3B-497C-B45C-EE5C319281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380" y="258263"/>
            <a:ext cx="3924300" cy="600075"/>
          </a:xfrm>
          <a:prstGeom prst="rect">
            <a:avLst/>
          </a:prstGeom>
        </p:spPr>
      </p:pic>
      <p:pic>
        <p:nvPicPr>
          <p:cNvPr id="17" name="Picture 16">
            <a:extLst>
              <a:ext uri="{FF2B5EF4-FFF2-40B4-BE49-F238E27FC236}">
                <a16:creationId xmlns:a16="http://schemas.microsoft.com/office/drawing/2014/main" id="{FB95F3A4-B990-4F30-8D5F-0172A3242A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5011" y="4800761"/>
            <a:ext cx="1924050" cy="1762125"/>
          </a:xfrm>
          <a:prstGeom prst="rect">
            <a:avLst/>
          </a:prstGeom>
        </p:spPr>
      </p:pic>
      <p:pic>
        <p:nvPicPr>
          <p:cNvPr id="19" name="Picture 18">
            <a:extLst>
              <a:ext uri="{FF2B5EF4-FFF2-40B4-BE49-F238E27FC236}">
                <a16:creationId xmlns:a16="http://schemas.microsoft.com/office/drawing/2014/main" id="{C32FD0CD-DDB2-4AF1-8449-3A51D8CEBC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521" y="4800761"/>
            <a:ext cx="1510392" cy="1762124"/>
          </a:xfrm>
          <a:prstGeom prst="rect">
            <a:avLst/>
          </a:prstGeom>
        </p:spPr>
      </p:pic>
    </p:spTree>
    <p:extLst>
      <p:ext uri="{BB962C8B-B14F-4D97-AF65-F5344CB8AC3E}">
        <p14:creationId xmlns:p14="http://schemas.microsoft.com/office/powerpoint/2010/main" val="750431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06865F-C230-4DC1-9EC7-B0C41A4BED98}"/>
              </a:ext>
            </a:extLst>
          </p:cNvPr>
          <p:cNvSpPr txBox="1"/>
          <p:nvPr/>
        </p:nvSpPr>
        <p:spPr>
          <a:xfrm>
            <a:off x="1024319" y="313170"/>
            <a:ext cx="7867890" cy="523220"/>
          </a:xfrm>
          <a:prstGeom prst="rect">
            <a:avLst/>
          </a:prstGeom>
          <a:noFill/>
        </p:spPr>
        <p:txBody>
          <a:bodyPr wrap="square" rtlCol="0">
            <a:spAutoFit/>
          </a:bodyPr>
          <a:lstStyle/>
          <a:p>
            <a:r>
              <a:rPr lang="en-US" sz="2800" b="1" dirty="0"/>
              <a:t>Solution to Sample Problem (minimization) </a:t>
            </a:r>
          </a:p>
        </p:txBody>
      </p:sp>
      <p:pic>
        <p:nvPicPr>
          <p:cNvPr id="6" name="Picture 5">
            <a:extLst>
              <a:ext uri="{FF2B5EF4-FFF2-40B4-BE49-F238E27FC236}">
                <a16:creationId xmlns:a16="http://schemas.microsoft.com/office/drawing/2014/main" id="{36CC5DC5-4A33-4A3A-AC91-E63CD4F75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319" y="1510982"/>
            <a:ext cx="10407180" cy="3836035"/>
          </a:xfrm>
          <a:prstGeom prst="rect">
            <a:avLst/>
          </a:prstGeom>
        </p:spPr>
      </p:pic>
      <p:sp>
        <p:nvSpPr>
          <p:cNvPr id="7" name="TextBox 6">
            <a:extLst>
              <a:ext uri="{FF2B5EF4-FFF2-40B4-BE49-F238E27FC236}">
                <a16:creationId xmlns:a16="http://schemas.microsoft.com/office/drawing/2014/main" id="{62F48ABF-FB80-46EB-A11F-961E1C6E2713}"/>
              </a:ext>
            </a:extLst>
          </p:cNvPr>
          <p:cNvSpPr txBox="1"/>
          <p:nvPr/>
        </p:nvSpPr>
        <p:spPr>
          <a:xfrm>
            <a:off x="1024319" y="5759999"/>
            <a:ext cx="7867890" cy="523220"/>
          </a:xfrm>
          <a:prstGeom prst="rect">
            <a:avLst/>
          </a:prstGeom>
          <a:noFill/>
        </p:spPr>
        <p:txBody>
          <a:bodyPr wrap="square" rtlCol="0">
            <a:spAutoFit/>
          </a:bodyPr>
          <a:lstStyle/>
          <a:p>
            <a:r>
              <a:rPr lang="en-US" sz="2800" b="1" dirty="0"/>
              <a:t>Solve problems on page 293…</a:t>
            </a:r>
          </a:p>
        </p:txBody>
      </p:sp>
    </p:spTree>
    <p:extLst>
      <p:ext uri="{BB962C8B-B14F-4D97-AF65-F5344CB8AC3E}">
        <p14:creationId xmlns:p14="http://schemas.microsoft.com/office/powerpoint/2010/main" val="53031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721991-B66D-4F7E-BA6E-EF9E411D6E7B}"/>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291548" y="1310942"/>
            <a:ext cx="4598504" cy="1815882"/>
          </a:xfrm>
          <a:prstGeom prst="rect">
            <a:avLst/>
          </a:prstGeom>
          <a:solidFill>
            <a:schemeClr val="accent6">
              <a:lumMod val="40000"/>
              <a:lumOff val="60000"/>
            </a:schemeClr>
          </a:solidFill>
        </p:spPr>
        <p:txBody>
          <a:bodyPr wrap="square" rtlCol="0">
            <a:spAutoFit/>
          </a:bodyPr>
          <a:lstStyle/>
          <a:p>
            <a:r>
              <a:rPr lang="en-US" sz="2800" b="1" dirty="0"/>
              <a:t>How to Use QM for Windows</a:t>
            </a:r>
          </a:p>
          <a:p>
            <a:pPr marL="457200" indent="-457200">
              <a:buFont typeface="Arial" panose="020B0604020202020204" pitchFamily="34" charset="0"/>
              <a:buChar char="•"/>
            </a:pPr>
            <a:r>
              <a:rPr lang="en-US" sz="2800" b="1" dirty="0"/>
              <a:t>Click short cut icon at the Desktop to view the application</a:t>
            </a:r>
          </a:p>
        </p:txBody>
      </p:sp>
      <p:pic>
        <p:nvPicPr>
          <p:cNvPr id="3" name="Picture 2">
            <a:extLst>
              <a:ext uri="{FF2B5EF4-FFF2-40B4-BE49-F238E27FC236}">
                <a16:creationId xmlns:a16="http://schemas.microsoft.com/office/drawing/2014/main" id="{377AE468-7343-4510-98EA-1A920979E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490" y="2312979"/>
            <a:ext cx="7598229" cy="4271918"/>
          </a:xfrm>
          <a:prstGeom prst="rect">
            <a:avLst/>
          </a:prstGeom>
        </p:spPr>
      </p:pic>
    </p:spTree>
    <p:extLst>
      <p:ext uri="{BB962C8B-B14F-4D97-AF65-F5344CB8AC3E}">
        <p14:creationId xmlns:p14="http://schemas.microsoft.com/office/powerpoint/2010/main" val="1837195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B5AE-0E2D-4EC7-B258-F33861F78265}"/>
              </a:ext>
            </a:extLst>
          </p:cNvPr>
          <p:cNvSpPr>
            <a:spLocks noGrp="1"/>
          </p:cNvSpPr>
          <p:nvPr>
            <p:ph type="title"/>
          </p:nvPr>
        </p:nvSpPr>
        <p:spPr/>
        <p:txBody>
          <a:bodyPr/>
          <a:lstStyle/>
          <a:p>
            <a:r>
              <a:rPr lang="en-US" b="1" dirty="0"/>
              <a:t>Decision Analysis</a:t>
            </a:r>
          </a:p>
        </p:txBody>
      </p:sp>
      <p:sp>
        <p:nvSpPr>
          <p:cNvPr id="3" name="Content Placeholder 2">
            <a:extLst>
              <a:ext uri="{FF2B5EF4-FFF2-40B4-BE49-F238E27FC236}">
                <a16:creationId xmlns:a16="http://schemas.microsoft.com/office/drawing/2014/main" id="{5A7D1132-3285-48F4-BF5E-6B576CC64277}"/>
              </a:ext>
            </a:extLst>
          </p:cNvPr>
          <p:cNvSpPr>
            <a:spLocks noGrp="1"/>
          </p:cNvSpPr>
          <p:nvPr>
            <p:ph idx="1"/>
          </p:nvPr>
        </p:nvSpPr>
        <p:spPr>
          <a:xfrm>
            <a:off x="838200" y="1690688"/>
            <a:ext cx="10515600" cy="4351338"/>
          </a:xfrm>
        </p:spPr>
        <p:txBody>
          <a:bodyPr/>
          <a:lstStyle/>
          <a:p>
            <a:pPr algn="just"/>
            <a:r>
              <a:rPr lang="en-US" dirty="0"/>
              <a:t>the successes or failures that a person experiences in life depend on the decisions that he or she makes</a:t>
            </a:r>
          </a:p>
          <a:p>
            <a:pPr algn="just"/>
            <a:r>
              <a:rPr lang="en-US" dirty="0"/>
              <a:t>The person who managed the ill-fated space shuttle Challenger is no longer working for NASA</a:t>
            </a:r>
          </a:p>
          <a:p>
            <a:pPr algn="just"/>
            <a:r>
              <a:rPr lang="en-US" dirty="0"/>
              <a:t>The person who designed the top-selling Mustang became president of Ford.</a:t>
            </a:r>
          </a:p>
          <a:p>
            <a:pPr algn="just"/>
            <a:r>
              <a:rPr lang="en-US" dirty="0"/>
              <a:t>Decision theory is an analytic and systematic approach to the study of decision making by presenting the mathematical models useful in helping managers make the best possible decisions</a:t>
            </a:r>
          </a:p>
        </p:txBody>
      </p:sp>
    </p:spTree>
    <p:extLst>
      <p:ext uri="{BB962C8B-B14F-4D97-AF65-F5344CB8AC3E}">
        <p14:creationId xmlns:p14="http://schemas.microsoft.com/office/powerpoint/2010/main" val="3005170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7D80-5AAF-48CE-8407-4E0F6F3C0D9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71E60CF6-F734-468C-8CDA-6F2DB0E41228}"/>
              </a:ext>
            </a:extLst>
          </p:cNvPr>
          <p:cNvSpPr>
            <a:spLocks noGrp="1"/>
          </p:cNvSpPr>
          <p:nvPr>
            <p:ph idx="1"/>
          </p:nvPr>
        </p:nvSpPr>
        <p:spPr/>
        <p:txBody>
          <a:bodyPr/>
          <a:lstStyle/>
          <a:p>
            <a:r>
              <a:rPr lang="en-US" dirty="0"/>
              <a:t>To learn how to make guided decisions in respective workplaces using mathematical models of decision theory</a:t>
            </a:r>
          </a:p>
          <a:p>
            <a:pPr lvl="1"/>
            <a:r>
              <a:rPr lang="en-US" dirty="0"/>
              <a:t>Manually</a:t>
            </a:r>
          </a:p>
          <a:p>
            <a:pPr lvl="1"/>
            <a:r>
              <a:rPr lang="en-US" dirty="0"/>
              <a:t>By the aid of a software</a:t>
            </a:r>
          </a:p>
        </p:txBody>
      </p:sp>
    </p:spTree>
    <p:extLst>
      <p:ext uri="{BB962C8B-B14F-4D97-AF65-F5344CB8AC3E}">
        <p14:creationId xmlns:p14="http://schemas.microsoft.com/office/powerpoint/2010/main" val="3457199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F0C495-A7F2-45F3-8260-03A676094B96}"/>
              </a:ext>
            </a:extLst>
          </p:cNvPr>
          <p:cNvPicPr>
            <a:picLocks noChangeAspect="1"/>
          </p:cNvPicPr>
          <p:nvPr/>
        </p:nvPicPr>
        <p:blipFill>
          <a:blip r:embed="rId2"/>
          <a:stretch>
            <a:fillRect/>
          </a:stretch>
        </p:blipFill>
        <p:spPr>
          <a:xfrm>
            <a:off x="973211" y="399636"/>
            <a:ext cx="9955057" cy="2881727"/>
          </a:xfrm>
          <a:prstGeom prst="rect">
            <a:avLst/>
          </a:prstGeom>
        </p:spPr>
      </p:pic>
      <p:pic>
        <p:nvPicPr>
          <p:cNvPr id="7" name="Picture 6">
            <a:extLst>
              <a:ext uri="{FF2B5EF4-FFF2-40B4-BE49-F238E27FC236}">
                <a16:creationId xmlns:a16="http://schemas.microsoft.com/office/drawing/2014/main" id="{08715340-D62F-439C-866E-3085E16264F3}"/>
              </a:ext>
            </a:extLst>
          </p:cNvPr>
          <p:cNvPicPr>
            <a:picLocks noChangeAspect="1"/>
          </p:cNvPicPr>
          <p:nvPr/>
        </p:nvPicPr>
        <p:blipFill>
          <a:blip r:embed="rId3"/>
          <a:stretch>
            <a:fillRect/>
          </a:stretch>
        </p:blipFill>
        <p:spPr>
          <a:xfrm>
            <a:off x="973211" y="3281363"/>
            <a:ext cx="10245577" cy="1166813"/>
          </a:xfrm>
          <a:prstGeom prst="rect">
            <a:avLst/>
          </a:prstGeom>
        </p:spPr>
      </p:pic>
      <p:pic>
        <p:nvPicPr>
          <p:cNvPr id="9" name="Picture 8">
            <a:extLst>
              <a:ext uri="{FF2B5EF4-FFF2-40B4-BE49-F238E27FC236}">
                <a16:creationId xmlns:a16="http://schemas.microsoft.com/office/drawing/2014/main" id="{2CF39A64-2A8F-4B3E-A67C-760BD8C17E18}"/>
              </a:ext>
            </a:extLst>
          </p:cNvPr>
          <p:cNvPicPr>
            <a:picLocks noChangeAspect="1"/>
          </p:cNvPicPr>
          <p:nvPr/>
        </p:nvPicPr>
        <p:blipFill>
          <a:blip r:embed="rId4"/>
          <a:stretch>
            <a:fillRect/>
          </a:stretch>
        </p:blipFill>
        <p:spPr>
          <a:xfrm>
            <a:off x="973211" y="4686300"/>
            <a:ext cx="10245577" cy="647700"/>
          </a:xfrm>
          <a:prstGeom prst="rect">
            <a:avLst/>
          </a:prstGeom>
        </p:spPr>
      </p:pic>
      <p:pic>
        <p:nvPicPr>
          <p:cNvPr id="11" name="Picture 10">
            <a:extLst>
              <a:ext uri="{FF2B5EF4-FFF2-40B4-BE49-F238E27FC236}">
                <a16:creationId xmlns:a16="http://schemas.microsoft.com/office/drawing/2014/main" id="{B2528366-1E76-4142-92AF-7845C110283A}"/>
              </a:ext>
            </a:extLst>
          </p:cNvPr>
          <p:cNvPicPr>
            <a:picLocks noChangeAspect="1"/>
          </p:cNvPicPr>
          <p:nvPr/>
        </p:nvPicPr>
        <p:blipFill>
          <a:blip r:embed="rId5"/>
          <a:stretch>
            <a:fillRect/>
          </a:stretch>
        </p:blipFill>
        <p:spPr>
          <a:xfrm>
            <a:off x="973211" y="5382039"/>
            <a:ext cx="10245578" cy="1003593"/>
          </a:xfrm>
          <a:prstGeom prst="rect">
            <a:avLst/>
          </a:prstGeom>
        </p:spPr>
      </p:pic>
    </p:spTree>
    <p:extLst>
      <p:ext uri="{BB962C8B-B14F-4D97-AF65-F5344CB8AC3E}">
        <p14:creationId xmlns:p14="http://schemas.microsoft.com/office/powerpoint/2010/main" val="835708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C8A411-A7C1-4643-BDF6-2F2C68FCB1F5}"/>
              </a:ext>
            </a:extLst>
          </p:cNvPr>
          <p:cNvSpPr txBox="1"/>
          <p:nvPr/>
        </p:nvSpPr>
        <p:spPr>
          <a:xfrm>
            <a:off x="1047750" y="780992"/>
            <a:ext cx="9658350" cy="954107"/>
          </a:xfrm>
          <a:prstGeom prst="rect">
            <a:avLst/>
          </a:prstGeom>
          <a:solidFill>
            <a:srgbClr val="FFFF00"/>
          </a:solidFill>
        </p:spPr>
        <p:txBody>
          <a:bodyPr wrap="square" rtlCol="0">
            <a:spAutoFit/>
          </a:bodyPr>
          <a:lstStyle/>
          <a:p>
            <a:pPr algn="ctr"/>
            <a:r>
              <a:rPr lang="en-US" sz="2800" dirty="0"/>
              <a:t>In decision theory, those outcomes over which the decision maker has little or no control are called </a:t>
            </a:r>
            <a:r>
              <a:rPr lang="en-US" sz="2800" b="1" dirty="0"/>
              <a:t>states of nature</a:t>
            </a:r>
          </a:p>
        </p:txBody>
      </p:sp>
      <p:pic>
        <p:nvPicPr>
          <p:cNvPr id="6" name="Picture 5">
            <a:extLst>
              <a:ext uri="{FF2B5EF4-FFF2-40B4-BE49-F238E27FC236}">
                <a16:creationId xmlns:a16="http://schemas.microsoft.com/office/drawing/2014/main" id="{03E14C39-1FCF-48EE-B79D-AEF51324E9F1}"/>
              </a:ext>
            </a:extLst>
          </p:cNvPr>
          <p:cNvPicPr>
            <a:picLocks noChangeAspect="1"/>
          </p:cNvPicPr>
          <p:nvPr/>
        </p:nvPicPr>
        <p:blipFill>
          <a:blip r:embed="rId2"/>
          <a:stretch>
            <a:fillRect/>
          </a:stretch>
        </p:blipFill>
        <p:spPr>
          <a:xfrm>
            <a:off x="921955" y="2056598"/>
            <a:ext cx="9879395" cy="3867952"/>
          </a:xfrm>
          <a:prstGeom prst="rect">
            <a:avLst/>
          </a:prstGeom>
        </p:spPr>
      </p:pic>
    </p:spTree>
    <p:extLst>
      <p:ext uri="{BB962C8B-B14F-4D97-AF65-F5344CB8AC3E}">
        <p14:creationId xmlns:p14="http://schemas.microsoft.com/office/powerpoint/2010/main" val="300268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E10C25-6D4B-4D5B-86F0-2D86F891150D}"/>
              </a:ext>
            </a:extLst>
          </p:cNvPr>
          <p:cNvPicPr>
            <a:picLocks noChangeAspect="1"/>
          </p:cNvPicPr>
          <p:nvPr/>
        </p:nvPicPr>
        <p:blipFill>
          <a:blip r:embed="rId2"/>
          <a:stretch>
            <a:fillRect/>
          </a:stretch>
        </p:blipFill>
        <p:spPr>
          <a:xfrm>
            <a:off x="866774" y="809624"/>
            <a:ext cx="10222169" cy="981075"/>
          </a:xfrm>
          <a:prstGeom prst="rect">
            <a:avLst/>
          </a:prstGeom>
        </p:spPr>
      </p:pic>
      <p:pic>
        <p:nvPicPr>
          <p:cNvPr id="7" name="Picture 6">
            <a:extLst>
              <a:ext uri="{FF2B5EF4-FFF2-40B4-BE49-F238E27FC236}">
                <a16:creationId xmlns:a16="http://schemas.microsoft.com/office/drawing/2014/main" id="{C60BDD75-EDA3-43F4-8849-6E954FDD8F9F}"/>
              </a:ext>
            </a:extLst>
          </p:cNvPr>
          <p:cNvPicPr>
            <a:picLocks noChangeAspect="1"/>
          </p:cNvPicPr>
          <p:nvPr/>
        </p:nvPicPr>
        <p:blipFill>
          <a:blip r:embed="rId3"/>
          <a:stretch>
            <a:fillRect/>
          </a:stretch>
        </p:blipFill>
        <p:spPr>
          <a:xfrm>
            <a:off x="866773" y="1866899"/>
            <a:ext cx="10222169" cy="728663"/>
          </a:xfrm>
          <a:prstGeom prst="rect">
            <a:avLst/>
          </a:prstGeom>
        </p:spPr>
      </p:pic>
      <p:pic>
        <p:nvPicPr>
          <p:cNvPr id="9" name="Picture 8">
            <a:extLst>
              <a:ext uri="{FF2B5EF4-FFF2-40B4-BE49-F238E27FC236}">
                <a16:creationId xmlns:a16="http://schemas.microsoft.com/office/drawing/2014/main" id="{A668FFC5-4F2B-4C10-AD97-7760BEDAB189}"/>
              </a:ext>
            </a:extLst>
          </p:cNvPr>
          <p:cNvPicPr>
            <a:picLocks noChangeAspect="1"/>
          </p:cNvPicPr>
          <p:nvPr/>
        </p:nvPicPr>
        <p:blipFill>
          <a:blip r:embed="rId4"/>
          <a:stretch>
            <a:fillRect/>
          </a:stretch>
        </p:blipFill>
        <p:spPr>
          <a:xfrm>
            <a:off x="866773" y="2814637"/>
            <a:ext cx="10222169" cy="1065089"/>
          </a:xfrm>
          <a:prstGeom prst="rect">
            <a:avLst/>
          </a:prstGeom>
        </p:spPr>
      </p:pic>
      <p:pic>
        <p:nvPicPr>
          <p:cNvPr id="11" name="Picture 10">
            <a:extLst>
              <a:ext uri="{FF2B5EF4-FFF2-40B4-BE49-F238E27FC236}">
                <a16:creationId xmlns:a16="http://schemas.microsoft.com/office/drawing/2014/main" id="{379070AA-FE93-4EB6-B444-CBA64FDE99D3}"/>
              </a:ext>
            </a:extLst>
          </p:cNvPr>
          <p:cNvPicPr>
            <a:picLocks noChangeAspect="1"/>
          </p:cNvPicPr>
          <p:nvPr/>
        </p:nvPicPr>
        <p:blipFill>
          <a:blip r:embed="rId5"/>
          <a:stretch>
            <a:fillRect/>
          </a:stretch>
        </p:blipFill>
        <p:spPr>
          <a:xfrm>
            <a:off x="1201614" y="4098801"/>
            <a:ext cx="9887328" cy="1959099"/>
          </a:xfrm>
          <a:prstGeom prst="rect">
            <a:avLst/>
          </a:prstGeom>
          <a:effectLst>
            <a:outerShdw blurRad="50800" dist="38100" dir="5400000" algn="t" rotWithShape="0">
              <a:schemeClr val="accent1">
                <a:alpha val="40000"/>
              </a:schemeClr>
            </a:outerShdw>
          </a:effectLst>
        </p:spPr>
      </p:pic>
    </p:spTree>
    <p:extLst>
      <p:ext uri="{BB962C8B-B14F-4D97-AF65-F5344CB8AC3E}">
        <p14:creationId xmlns:p14="http://schemas.microsoft.com/office/powerpoint/2010/main" val="340646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CD0AF9-9958-409B-B04F-F3CE956D5AA4}"/>
              </a:ext>
            </a:extLst>
          </p:cNvPr>
          <p:cNvSpPr txBox="1"/>
          <p:nvPr/>
        </p:nvSpPr>
        <p:spPr>
          <a:xfrm>
            <a:off x="866775" y="792371"/>
            <a:ext cx="10458450" cy="1384995"/>
          </a:xfrm>
          <a:prstGeom prst="rect">
            <a:avLst/>
          </a:prstGeom>
          <a:solidFill>
            <a:srgbClr val="FFFF00"/>
          </a:solidFill>
        </p:spPr>
        <p:txBody>
          <a:bodyPr wrap="square">
            <a:spAutoFit/>
          </a:bodyPr>
          <a:lstStyle/>
          <a:p>
            <a:pPr algn="just"/>
            <a:r>
              <a:rPr lang="en-US" sz="2800" dirty="0"/>
              <a:t>In the environment of </a:t>
            </a:r>
            <a:r>
              <a:rPr lang="en-US" sz="2800" b="1" dirty="0"/>
              <a:t>decision making under certainty</a:t>
            </a:r>
            <a:r>
              <a:rPr lang="en-US" sz="2800" dirty="0"/>
              <a:t>, decision makers know with certainty the consequence of every alternative or decision choice</a:t>
            </a:r>
          </a:p>
        </p:txBody>
      </p:sp>
      <p:sp>
        <p:nvSpPr>
          <p:cNvPr id="7" name="TextBox 6">
            <a:extLst>
              <a:ext uri="{FF2B5EF4-FFF2-40B4-BE49-F238E27FC236}">
                <a16:creationId xmlns:a16="http://schemas.microsoft.com/office/drawing/2014/main" id="{A1924FFF-CFED-453D-9138-10361BAF7320}"/>
              </a:ext>
            </a:extLst>
          </p:cNvPr>
          <p:cNvSpPr txBox="1"/>
          <p:nvPr/>
        </p:nvSpPr>
        <p:spPr>
          <a:xfrm>
            <a:off x="866775" y="2535018"/>
            <a:ext cx="10458450" cy="1384995"/>
          </a:xfrm>
          <a:prstGeom prst="rect">
            <a:avLst/>
          </a:prstGeom>
          <a:solidFill>
            <a:srgbClr val="92D050"/>
          </a:solidFill>
        </p:spPr>
        <p:txBody>
          <a:bodyPr wrap="square">
            <a:spAutoFit/>
          </a:bodyPr>
          <a:lstStyle/>
          <a:p>
            <a:pPr algn="just"/>
            <a:r>
              <a:rPr lang="en-US" sz="2800" dirty="0"/>
              <a:t>In </a:t>
            </a:r>
            <a:r>
              <a:rPr lang="en-US" sz="2800" b="1" dirty="0"/>
              <a:t>decision making under uncertainty</a:t>
            </a:r>
            <a:r>
              <a:rPr lang="en-US" sz="2800" dirty="0"/>
              <a:t>, there are several possible outcomes for each alternative, and the decision maker does not know the probabilities of the various outcomes.</a:t>
            </a:r>
          </a:p>
        </p:txBody>
      </p:sp>
      <p:sp>
        <p:nvSpPr>
          <p:cNvPr id="9" name="TextBox 8">
            <a:extLst>
              <a:ext uri="{FF2B5EF4-FFF2-40B4-BE49-F238E27FC236}">
                <a16:creationId xmlns:a16="http://schemas.microsoft.com/office/drawing/2014/main" id="{8CCA4EB7-A95C-4AC9-B2B6-73056483C7B3}"/>
              </a:ext>
            </a:extLst>
          </p:cNvPr>
          <p:cNvSpPr txBox="1"/>
          <p:nvPr/>
        </p:nvSpPr>
        <p:spPr>
          <a:xfrm>
            <a:off x="866775" y="4277665"/>
            <a:ext cx="10458450" cy="1384995"/>
          </a:xfrm>
          <a:prstGeom prst="rect">
            <a:avLst/>
          </a:prstGeom>
          <a:solidFill>
            <a:srgbClr val="FFC000"/>
          </a:solidFill>
        </p:spPr>
        <p:txBody>
          <a:bodyPr wrap="square">
            <a:spAutoFit/>
          </a:bodyPr>
          <a:lstStyle/>
          <a:p>
            <a:pPr algn="just"/>
            <a:r>
              <a:rPr lang="en-US" sz="2800" dirty="0"/>
              <a:t>In </a:t>
            </a:r>
            <a:r>
              <a:rPr lang="en-US" sz="2800" b="1" dirty="0"/>
              <a:t>decision making under risk</a:t>
            </a:r>
            <a:r>
              <a:rPr lang="en-US" sz="2800" dirty="0"/>
              <a:t>, there are several possible outcomes for each alternative, and the decision maker knows the probability of occurrence of each outcome</a:t>
            </a:r>
          </a:p>
        </p:txBody>
      </p:sp>
    </p:spTree>
    <p:extLst>
      <p:ext uri="{BB962C8B-B14F-4D97-AF65-F5344CB8AC3E}">
        <p14:creationId xmlns:p14="http://schemas.microsoft.com/office/powerpoint/2010/main" val="3927116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45C817-B755-46DB-A133-6503A6EBBEA6}"/>
              </a:ext>
            </a:extLst>
          </p:cNvPr>
          <p:cNvPicPr>
            <a:picLocks noChangeAspect="1"/>
          </p:cNvPicPr>
          <p:nvPr/>
        </p:nvPicPr>
        <p:blipFill>
          <a:blip r:embed="rId2"/>
          <a:stretch>
            <a:fillRect/>
          </a:stretch>
        </p:blipFill>
        <p:spPr>
          <a:xfrm>
            <a:off x="7091362" y="238125"/>
            <a:ext cx="4929188" cy="2397983"/>
          </a:xfrm>
          <a:prstGeom prst="rect">
            <a:avLst/>
          </a:prstGeom>
        </p:spPr>
      </p:pic>
      <p:sp>
        <p:nvSpPr>
          <p:cNvPr id="7" name="TextBox 6">
            <a:extLst>
              <a:ext uri="{FF2B5EF4-FFF2-40B4-BE49-F238E27FC236}">
                <a16:creationId xmlns:a16="http://schemas.microsoft.com/office/drawing/2014/main" id="{DDD9EA06-0C3D-49FA-AE0A-4B9B1195329C}"/>
              </a:ext>
            </a:extLst>
          </p:cNvPr>
          <p:cNvSpPr txBox="1"/>
          <p:nvPr/>
        </p:nvSpPr>
        <p:spPr>
          <a:xfrm>
            <a:off x="823912" y="650949"/>
            <a:ext cx="5638800" cy="523220"/>
          </a:xfrm>
          <a:prstGeom prst="rect">
            <a:avLst/>
          </a:prstGeom>
          <a:noFill/>
        </p:spPr>
        <p:txBody>
          <a:bodyPr wrap="square" rtlCol="0">
            <a:spAutoFit/>
          </a:bodyPr>
          <a:lstStyle/>
          <a:p>
            <a:r>
              <a:rPr lang="en-US" sz="2800" u="sng" dirty="0"/>
              <a:t>Decision making under certainty</a:t>
            </a:r>
          </a:p>
        </p:txBody>
      </p:sp>
      <p:sp>
        <p:nvSpPr>
          <p:cNvPr id="9" name="TextBox 8">
            <a:extLst>
              <a:ext uri="{FF2B5EF4-FFF2-40B4-BE49-F238E27FC236}">
                <a16:creationId xmlns:a16="http://schemas.microsoft.com/office/drawing/2014/main" id="{0214856F-57CD-4335-863B-663FF2DB25EA}"/>
              </a:ext>
            </a:extLst>
          </p:cNvPr>
          <p:cNvSpPr txBox="1"/>
          <p:nvPr/>
        </p:nvSpPr>
        <p:spPr>
          <a:xfrm>
            <a:off x="823912" y="1597926"/>
            <a:ext cx="6129338" cy="1200329"/>
          </a:xfrm>
          <a:prstGeom prst="rect">
            <a:avLst/>
          </a:prstGeom>
          <a:noFill/>
        </p:spPr>
        <p:txBody>
          <a:bodyPr wrap="square">
            <a:spAutoFit/>
          </a:bodyPr>
          <a:lstStyle/>
          <a:p>
            <a:pPr algn="just"/>
            <a:r>
              <a:rPr lang="en-US" dirty="0"/>
              <a:t>In using the </a:t>
            </a:r>
            <a:r>
              <a:rPr lang="en-US" b="1" u="sng" dirty="0"/>
              <a:t>optimistic criterion</a:t>
            </a:r>
            <a:r>
              <a:rPr lang="en-US" dirty="0"/>
              <a:t>, the best (maximum) payoff for each alternative is considered and the alternative with the best (maximum) of these is selected, hence, the optimistic criterion is sometimes called the maximax criterion</a:t>
            </a:r>
          </a:p>
        </p:txBody>
      </p:sp>
      <p:pic>
        <p:nvPicPr>
          <p:cNvPr id="11" name="Picture 10">
            <a:extLst>
              <a:ext uri="{FF2B5EF4-FFF2-40B4-BE49-F238E27FC236}">
                <a16:creationId xmlns:a16="http://schemas.microsoft.com/office/drawing/2014/main" id="{ED66CC3F-8504-4DF8-949D-DBAA38B30CEA}"/>
              </a:ext>
            </a:extLst>
          </p:cNvPr>
          <p:cNvPicPr>
            <a:picLocks noChangeAspect="1"/>
          </p:cNvPicPr>
          <p:nvPr/>
        </p:nvPicPr>
        <p:blipFill>
          <a:blip r:embed="rId3"/>
          <a:stretch>
            <a:fillRect/>
          </a:stretch>
        </p:blipFill>
        <p:spPr>
          <a:xfrm>
            <a:off x="1557337" y="2960402"/>
            <a:ext cx="9372431" cy="3516598"/>
          </a:xfrm>
          <a:prstGeom prst="rect">
            <a:avLst/>
          </a:prstGeom>
        </p:spPr>
      </p:pic>
    </p:spTree>
    <p:extLst>
      <p:ext uri="{BB962C8B-B14F-4D97-AF65-F5344CB8AC3E}">
        <p14:creationId xmlns:p14="http://schemas.microsoft.com/office/powerpoint/2010/main" val="1780524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C2E6E2-4CCF-4910-98F4-ECFF54F81D43}"/>
              </a:ext>
            </a:extLst>
          </p:cNvPr>
          <p:cNvSpPr txBox="1"/>
          <p:nvPr/>
        </p:nvSpPr>
        <p:spPr>
          <a:xfrm>
            <a:off x="685800" y="580936"/>
            <a:ext cx="10439400" cy="923330"/>
          </a:xfrm>
          <a:prstGeom prst="rect">
            <a:avLst/>
          </a:prstGeom>
          <a:noFill/>
        </p:spPr>
        <p:txBody>
          <a:bodyPr wrap="square">
            <a:spAutoFit/>
          </a:bodyPr>
          <a:lstStyle/>
          <a:p>
            <a:pPr algn="just"/>
            <a:r>
              <a:rPr lang="en-US" dirty="0"/>
              <a:t>In using the </a:t>
            </a:r>
            <a:r>
              <a:rPr lang="en-US" b="1" dirty="0"/>
              <a:t>pessimistic criterion</a:t>
            </a:r>
            <a:r>
              <a:rPr lang="en-US" dirty="0"/>
              <a:t>, the worst (minimum) payoff for each alternative is considered and the alternative with the best (maximum) of these is selected. Hence, the pessimistic criterion is sometimes called the maximin criterion</a:t>
            </a:r>
          </a:p>
        </p:txBody>
      </p:sp>
      <p:pic>
        <p:nvPicPr>
          <p:cNvPr id="7" name="Picture 6">
            <a:extLst>
              <a:ext uri="{FF2B5EF4-FFF2-40B4-BE49-F238E27FC236}">
                <a16:creationId xmlns:a16="http://schemas.microsoft.com/office/drawing/2014/main" id="{E13DB368-B0D2-428E-A5F1-762F039EC0BA}"/>
              </a:ext>
            </a:extLst>
          </p:cNvPr>
          <p:cNvPicPr>
            <a:picLocks noChangeAspect="1"/>
          </p:cNvPicPr>
          <p:nvPr/>
        </p:nvPicPr>
        <p:blipFill>
          <a:blip r:embed="rId2"/>
          <a:stretch>
            <a:fillRect/>
          </a:stretch>
        </p:blipFill>
        <p:spPr>
          <a:xfrm>
            <a:off x="1262062" y="1685924"/>
            <a:ext cx="9941661" cy="4029075"/>
          </a:xfrm>
          <a:prstGeom prst="rect">
            <a:avLst/>
          </a:prstGeom>
        </p:spPr>
      </p:pic>
    </p:spTree>
    <p:extLst>
      <p:ext uri="{BB962C8B-B14F-4D97-AF65-F5344CB8AC3E}">
        <p14:creationId xmlns:p14="http://schemas.microsoft.com/office/powerpoint/2010/main" val="1619831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F9D12D-2F4D-4D89-B0DC-ADEB875AA1E3}"/>
              </a:ext>
            </a:extLst>
          </p:cNvPr>
          <p:cNvSpPr txBox="1"/>
          <p:nvPr/>
        </p:nvSpPr>
        <p:spPr>
          <a:xfrm>
            <a:off x="552450" y="271403"/>
            <a:ext cx="11087100" cy="1477328"/>
          </a:xfrm>
          <a:prstGeom prst="rect">
            <a:avLst/>
          </a:prstGeom>
          <a:noFill/>
        </p:spPr>
        <p:txBody>
          <a:bodyPr wrap="square">
            <a:spAutoFit/>
          </a:bodyPr>
          <a:lstStyle/>
          <a:p>
            <a:pPr algn="just"/>
            <a:r>
              <a:rPr lang="en-US" dirty="0"/>
              <a:t>Often called the </a:t>
            </a:r>
            <a:r>
              <a:rPr lang="en-US" b="1" dirty="0"/>
              <a:t>weighted average</a:t>
            </a:r>
            <a:r>
              <a:rPr lang="en-US" dirty="0"/>
              <a:t>, the </a:t>
            </a:r>
            <a:r>
              <a:rPr lang="en-US" b="1" dirty="0"/>
              <a:t>criterion of realism (the </a:t>
            </a:r>
            <a:r>
              <a:rPr lang="en-US" b="1" dirty="0" err="1"/>
              <a:t>Hurwicz</a:t>
            </a:r>
            <a:r>
              <a:rPr lang="en-US" b="1" dirty="0"/>
              <a:t> criterion) </a:t>
            </a:r>
            <a:r>
              <a:rPr lang="en-US" dirty="0"/>
              <a:t>is a compromise between an optimistic and a pessimistic decision. To begin with, a coefficient of realism, , is selected; this measures the degree of optimism of the decision maker. This coefficient is between 0 and 1. When is 1, the decision maker is 100% optimistic about the future. When is 0, the decision maker is 100% pessimistic about the future. The advantage of this approach is that it allows the decision maker to build in personal feelings about relative optimism and pessimism</a:t>
            </a:r>
          </a:p>
        </p:txBody>
      </p:sp>
      <p:pic>
        <p:nvPicPr>
          <p:cNvPr id="7" name="Picture 6">
            <a:extLst>
              <a:ext uri="{FF2B5EF4-FFF2-40B4-BE49-F238E27FC236}">
                <a16:creationId xmlns:a16="http://schemas.microsoft.com/office/drawing/2014/main" id="{6FF2B0DD-79D8-46BD-B183-9DA771B75626}"/>
              </a:ext>
            </a:extLst>
          </p:cNvPr>
          <p:cNvPicPr>
            <a:picLocks noChangeAspect="1"/>
          </p:cNvPicPr>
          <p:nvPr/>
        </p:nvPicPr>
        <p:blipFill>
          <a:blip r:embed="rId2"/>
          <a:stretch>
            <a:fillRect/>
          </a:stretch>
        </p:blipFill>
        <p:spPr>
          <a:xfrm>
            <a:off x="776956" y="1748731"/>
            <a:ext cx="10638088" cy="3956744"/>
          </a:xfrm>
          <a:prstGeom prst="rect">
            <a:avLst/>
          </a:prstGeom>
        </p:spPr>
      </p:pic>
      <p:pic>
        <p:nvPicPr>
          <p:cNvPr id="9" name="Picture 8">
            <a:extLst>
              <a:ext uri="{FF2B5EF4-FFF2-40B4-BE49-F238E27FC236}">
                <a16:creationId xmlns:a16="http://schemas.microsoft.com/office/drawing/2014/main" id="{323D35EC-735A-4F3D-ADA2-14269BA29CC4}"/>
              </a:ext>
            </a:extLst>
          </p:cNvPr>
          <p:cNvPicPr>
            <a:picLocks noChangeAspect="1"/>
          </p:cNvPicPr>
          <p:nvPr/>
        </p:nvPicPr>
        <p:blipFill>
          <a:blip r:embed="rId3"/>
          <a:stretch>
            <a:fillRect/>
          </a:stretch>
        </p:blipFill>
        <p:spPr>
          <a:xfrm>
            <a:off x="1785937" y="5705475"/>
            <a:ext cx="8304264" cy="600075"/>
          </a:xfrm>
          <a:prstGeom prst="rect">
            <a:avLst/>
          </a:prstGeom>
        </p:spPr>
      </p:pic>
      <p:sp>
        <p:nvSpPr>
          <p:cNvPr id="10" name="TextBox 9">
            <a:extLst>
              <a:ext uri="{FF2B5EF4-FFF2-40B4-BE49-F238E27FC236}">
                <a16:creationId xmlns:a16="http://schemas.microsoft.com/office/drawing/2014/main" id="{BA7FBF81-AEBC-40C8-B899-AAA9A812AF7F}"/>
              </a:ext>
            </a:extLst>
          </p:cNvPr>
          <p:cNvSpPr txBox="1"/>
          <p:nvPr/>
        </p:nvSpPr>
        <p:spPr>
          <a:xfrm>
            <a:off x="10439400" y="4267200"/>
            <a:ext cx="1390650" cy="646331"/>
          </a:xfrm>
          <a:prstGeom prst="rect">
            <a:avLst/>
          </a:prstGeom>
          <a:solidFill>
            <a:srgbClr val="FFFF00"/>
          </a:solidFill>
        </p:spPr>
        <p:txBody>
          <a:bodyPr wrap="square" rtlCol="0">
            <a:spAutoFit/>
          </a:bodyPr>
          <a:lstStyle/>
          <a:p>
            <a:pPr algn="ctr"/>
            <a:r>
              <a:rPr lang="en-US" dirty="0"/>
              <a:t>Using alpha=0.80</a:t>
            </a:r>
          </a:p>
        </p:txBody>
      </p:sp>
    </p:spTree>
    <p:extLst>
      <p:ext uri="{BB962C8B-B14F-4D97-AF65-F5344CB8AC3E}">
        <p14:creationId xmlns:p14="http://schemas.microsoft.com/office/powerpoint/2010/main" val="1321705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A65B2D-A93B-41D7-AD67-6FE21423D9CD}"/>
              </a:ext>
            </a:extLst>
          </p:cNvPr>
          <p:cNvSpPr txBox="1"/>
          <p:nvPr/>
        </p:nvSpPr>
        <p:spPr>
          <a:xfrm>
            <a:off x="704850" y="470238"/>
            <a:ext cx="10801350" cy="1200329"/>
          </a:xfrm>
          <a:prstGeom prst="rect">
            <a:avLst/>
          </a:prstGeom>
          <a:noFill/>
        </p:spPr>
        <p:txBody>
          <a:bodyPr wrap="square">
            <a:spAutoFit/>
          </a:bodyPr>
          <a:lstStyle/>
          <a:p>
            <a:pPr algn="just"/>
            <a:r>
              <a:rPr lang="en-US" dirty="0"/>
              <a:t>One criterion that uses all the payoffs for each alternative is the </a:t>
            </a:r>
            <a:r>
              <a:rPr lang="en-US" b="1" dirty="0"/>
              <a:t>equally likely, also called Laplace</a:t>
            </a:r>
            <a:r>
              <a:rPr lang="en-US" dirty="0"/>
              <a:t>, decision criterion. This involves finding the average payoff for each alternative, and selecting the alternative with the best or highest average. The equally likely approach assumes that all probabilities of occurrence for the states of nature are equal, and thus each state of nature is equally likely</a:t>
            </a:r>
          </a:p>
        </p:txBody>
      </p:sp>
      <p:pic>
        <p:nvPicPr>
          <p:cNvPr id="7" name="Picture 6">
            <a:extLst>
              <a:ext uri="{FF2B5EF4-FFF2-40B4-BE49-F238E27FC236}">
                <a16:creationId xmlns:a16="http://schemas.microsoft.com/office/drawing/2014/main" id="{954E994C-E446-4A6C-A467-4D992608CC7D}"/>
              </a:ext>
            </a:extLst>
          </p:cNvPr>
          <p:cNvPicPr>
            <a:picLocks noChangeAspect="1"/>
          </p:cNvPicPr>
          <p:nvPr/>
        </p:nvPicPr>
        <p:blipFill>
          <a:blip r:embed="rId2"/>
          <a:stretch>
            <a:fillRect/>
          </a:stretch>
        </p:blipFill>
        <p:spPr>
          <a:xfrm>
            <a:off x="1099891" y="1956316"/>
            <a:ext cx="10406309" cy="3930133"/>
          </a:xfrm>
          <a:prstGeom prst="rect">
            <a:avLst/>
          </a:prstGeom>
        </p:spPr>
      </p:pic>
    </p:spTree>
    <p:extLst>
      <p:ext uri="{BB962C8B-B14F-4D97-AF65-F5344CB8AC3E}">
        <p14:creationId xmlns:p14="http://schemas.microsoft.com/office/powerpoint/2010/main" val="299066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1F5CE3-AD4D-4D74-8489-08E6567E7365}"/>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5" name="TextBox 4">
            <a:extLst>
              <a:ext uri="{FF2B5EF4-FFF2-40B4-BE49-F238E27FC236}">
                <a16:creationId xmlns:a16="http://schemas.microsoft.com/office/drawing/2014/main" id="{0C9CD250-3572-444E-ADF3-1690B26BE394}"/>
              </a:ext>
            </a:extLst>
          </p:cNvPr>
          <p:cNvSpPr txBox="1"/>
          <p:nvPr/>
        </p:nvSpPr>
        <p:spPr>
          <a:xfrm>
            <a:off x="0" y="-26504"/>
            <a:ext cx="12192000" cy="1077218"/>
          </a:xfrm>
          <a:prstGeom prst="rect">
            <a:avLst/>
          </a:prstGeom>
          <a:solidFill>
            <a:schemeClr val="accent6"/>
          </a:solidFill>
        </p:spPr>
        <p:txBody>
          <a:bodyPr wrap="square" rtlCol="0">
            <a:spAutoFit/>
          </a:bodyPr>
          <a:lstStyle/>
          <a:p>
            <a:pPr algn="ctr"/>
            <a:r>
              <a:rPr lang="en-US" sz="3200" b="1" dirty="0"/>
              <a:t>Quantitative Analysis for Business</a:t>
            </a:r>
          </a:p>
          <a:p>
            <a:pPr algn="ctr"/>
            <a:r>
              <a:rPr lang="en-US" sz="3200" b="1" dirty="0"/>
              <a:t>(MBA-A&amp;B: 8:00-10:00AM &amp; 10:00-12:00AM)</a:t>
            </a:r>
            <a:endParaRPr lang="en-US"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1479274" y="1240334"/>
            <a:ext cx="10490752" cy="5447645"/>
          </a:xfrm>
          <a:prstGeom prst="rect">
            <a:avLst/>
          </a:prstGeom>
          <a:solidFill>
            <a:schemeClr val="accent6">
              <a:lumMod val="40000"/>
              <a:lumOff val="60000"/>
            </a:schemeClr>
          </a:solidFill>
        </p:spPr>
        <p:txBody>
          <a:bodyPr wrap="square" rtlCol="0">
            <a:spAutoFit/>
          </a:bodyPr>
          <a:lstStyle/>
          <a:p>
            <a:r>
              <a:rPr lang="en-US" sz="2800" b="1" dirty="0"/>
              <a:t>Topic 1: Introduction to Quantitative Analysis</a:t>
            </a:r>
          </a:p>
          <a:p>
            <a:r>
              <a:rPr lang="en-US" sz="2800" dirty="0"/>
              <a:t>Learning Objectives</a:t>
            </a:r>
          </a:p>
          <a:p>
            <a:pPr marL="342900" indent="-342900">
              <a:buFont typeface="Arial" panose="020B0604020202020204" pitchFamily="34" charset="0"/>
              <a:buChar char="•"/>
            </a:pPr>
            <a:r>
              <a:rPr lang="en-US" sz="2400" dirty="0"/>
              <a:t>Describe the quantitative analysis approach</a:t>
            </a:r>
          </a:p>
          <a:p>
            <a:pPr marL="342900" indent="-342900">
              <a:buFont typeface="Arial" panose="020B0604020202020204" pitchFamily="34" charset="0"/>
              <a:buChar char="•"/>
            </a:pPr>
            <a:r>
              <a:rPr lang="en-US" sz="2400" dirty="0"/>
              <a:t>Understand the application of quantitative analysis in a real situation</a:t>
            </a:r>
          </a:p>
          <a:p>
            <a:pPr marL="342900" indent="-342900">
              <a:buFont typeface="Arial" panose="020B0604020202020204" pitchFamily="34" charset="0"/>
              <a:buChar char="•"/>
            </a:pPr>
            <a:r>
              <a:rPr lang="en-US" sz="2400" dirty="0"/>
              <a:t>Describe the use of modeling in quantitative analysis</a:t>
            </a:r>
          </a:p>
          <a:p>
            <a:pPr marL="342900" indent="-342900">
              <a:buFont typeface="Arial" panose="020B0604020202020204" pitchFamily="34" charset="0"/>
              <a:buChar char="•"/>
            </a:pPr>
            <a:r>
              <a:rPr lang="en-US" sz="2400" dirty="0"/>
              <a:t>Use computers and spreadsheet models to perform quantitative analysis</a:t>
            </a:r>
          </a:p>
          <a:p>
            <a:pPr marL="342900" indent="-342900">
              <a:buFont typeface="Arial" panose="020B0604020202020204" pitchFamily="34" charset="0"/>
              <a:buChar char="•"/>
            </a:pPr>
            <a:r>
              <a:rPr lang="en-US" sz="2400" dirty="0"/>
              <a:t>Discuss possible problems in using quantitative analysis</a:t>
            </a:r>
          </a:p>
          <a:p>
            <a:pPr marL="342900" indent="-342900">
              <a:buFont typeface="Arial" panose="020B0604020202020204" pitchFamily="34" charset="0"/>
              <a:buChar char="•"/>
            </a:pPr>
            <a:r>
              <a:rPr lang="en-US" sz="2400" dirty="0"/>
              <a:t>Perform a break-even analysis</a:t>
            </a:r>
          </a:p>
          <a:p>
            <a:endParaRPr lang="en-US" sz="2000" dirty="0"/>
          </a:p>
          <a:p>
            <a:r>
              <a:rPr lang="en-US" sz="2800" b="1" dirty="0"/>
              <a:t>Quantitative Analysis </a:t>
            </a:r>
            <a:r>
              <a:rPr lang="en-US" sz="2400" dirty="0"/>
              <a:t>is a scientific approach to managerial decision making utilizing data for manipulation and processing into an information. </a:t>
            </a:r>
          </a:p>
          <a:p>
            <a:r>
              <a:rPr lang="en-US" sz="2800" b="1" dirty="0"/>
              <a:t>Origin of Quantitative Analysis </a:t>
            </a:r>
            <a:r>
              <a:rPr lang="en-US" sz="2400" dirty="0"/>
              <a:t>was pioneered by Frederick W. Taylor in 1900s. It was first used by military in developing their techniques. Today, it is used by consultants to provide </a:t>
            </a:r>
            <a:r>
              <a:rPr lang="en-US" sz="2400" b="1" dirty="0"/>
              <a:t>scientific management </a:t>
            </a:r>
            <a:r>
              <a:rPr lang="en-US" sz="2400" dirty="0"/>
              <a:t>of problems and opportunities.  </a:t>
            </a:r>
            <a:endParaRPr lang="en-US" sz="2800" dirty="0"/>
          </a:p>
        </p:txBody>
      </p:sp>
    </p:spTree>
    <p:extLst>
      <p:ext uri="{BB962C8B-B14F-4D97-AF65-F5344CB8AC3E}">
        <p14:creationId xmlns:p14="http://schemas.microsoft.com/office/powerpoint/2010/main" val="3413207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A0D60B-E44A-4C58-87D9-4650A1666728}"/>
              </a:ext>
            </a:extLst>
          </p:cNvPr>
          <p:cNvSpPr txBox="1"/>
          <p:nvPr/>
        </p:nvSpPr>
        <p:spPr>
          <a:xfrm>
            <a:off x="438150" y="322986"/>
            <a:ext cx="11144250" cy="1200329"/>
          </a:xfrm>
          <a:prstGeom prst="rect">
            <a:avLst/>
          </a:prstGeom>
          <a:noFill/>
        </p:spPr>
        <p:txBody>
          <a:bodyPr wrap="square">
            <a:spAutoFit/>
          </a:bodyPr>
          <a:lstStyle/>
          <a:p>
            <a:pPr algn="just"/>
            <a:r>
              <a:rPr lang="en-US" b="1" dirty="0"/>
              <a:t>Minimax Regret</a:t>
            </a:r>
            <a:r>
              <a:rPr lang="en-US" dirty="0"/>
              <a:t>. The next decision criterion that we discuss is based on </a:t>
            </a:r>
            <a:r>
              <a:rPr lang="en-US" b="1" dirty="0"/>
              <a:t>opportunity loss or regret</a:t>
            </a:r>
            <a:r>
              <a:rPr lang="en-US" dirty="0"/>
              <a:t>. Opportunity loss refers to the difference between the optimal profit or payoff for a given state of nature and the actual payoff received for a particular decision. In other words, it’s the amount lost by not picking the best alternative in a given state of nature</a:t>
            </a:r>
          </a:p>
        </p:txBody>
      </p:sp>
      <p:pic>
        <p:nvPicPr>
          <p:cNvPr id="7" name="Picture 6">
            <a:extLst>
              <a:ext uri="{FF2B5EF4-FFF2-40B4-BE49-F238E27FC236}">
                <a16:creationId xmlns:a16="http://schemas.microsoft.com/office/drawing/2014/main" id="{0534EE5E-BB2F-4ADC-8676-F213825F38AD}"/>
              </a:ext>
            </a:extLst>
          </p:cNvPr>
          <p:cNvPicPr>
            <a:picLocks noChangeAspect="1"/>
          </p:cNvPicPr>
          <p:nvPr/>
        </p:nvPicPr>
        <p:blipFill>
          <a:blip r:embed="rId2"/>
          <a:stretch>
            <a:fillRect/>
          </a:stretch>
        </p:blipFill>
        <p:spPr>
          <a:xfrm>
            <a:off x="438150" y="1523315"/>
            <a:ext cx="5617181" cy="3067050"/>
          </a:xfrm>
          <a:prstGeom prst="rect">
            <a:avLst/>
          </a:prstGeom>
        </p:spPr>
      </p:pic>
      <p:pic>
        <p:nvPicPr>
          <p:cNvPr id="9" name="Picture 8">
            <a:extLst>
              <a:ext uri="{FF2B5EF4-FFF2-40B4-BE49-F238E27FC236}">
                <a16:creationId xmlns:a16="http://schemas.microsoft.com/office/drawing/2014/main" id="{2B65739D-1E41-4598-8672-74F194F28A16}"/>
              </a:ext>
            </a:extLst>
          </p:cNvPr>
          <p:cNvPicPr>
            <a:picLocks noChangeAspect="1"/>
          </p:cNvPicPr>
          <p:nvPr/>
        </p:nvPicPr>
        <p:blipFill>
          <a:blip r:embed="rId3"/>
          <a:stretch>
            <a:fillRect/>
          </a:stretch>
        </p:blipFill>
        <p:spPr>
          <a:xfrm>
            <a:off x="6010275" y="1509931"/>
            <a:ext cx="6181725" cy="2727231"/>
          </a:xfrm>
          <a:prstGeom prst="rect">
            <a:avLst/>
          </a:prstGeom>
        </p:spPr>
      </p:pic>
      <p:pic>
        <p:nvPicPr>
          <p:cNvPr id="11" name="Picture 10">
            <a:extLst>
              <a:ext uri="{FF2B5EF4-FFF2-40B4-BE49-F238E27FC236}">
                <a16:creationId xmlns:a16="http://schemas.microsoft.com/office/drawing/2014/main" id="{24942D53-94A7-4D76-AC9A-44C3940E7518}"/>
              </a:ext>
            </a:extLst>
          </p:cNvPr>
          <p:cNvPicPr>
            <a:picLocks noChangeAspect="1"/>
          </p:cNvPicPr>
          <p:nvPr/>
        </p:nvPicPr>
        <p:blipFill>
          <a:blip r:embed="rId4"/>
          <a:stretch>
            <a:fillRect/>
          </a:stretch>
        </p:blipFill>
        <p:spPr>
          <a:xfrm>
            <a:off x="4785824" y="3869106"/>
            <a:ext cx="7228948" cy="2727231"/>
          </a:xfrm>
          <a:prstGeom prst="rect">
            <a:avLst/>
          </a:prstGeom>
        </p:spPr>
      </p:pic>
    </p:spTree>
    <p:extLst>
      <p:ext uri="{BB962C8B-B14F-4D97-AF65-F5344CB8AC3E}">
        <p14:creationId xmlns:p14="http://schemas.microsoft.com/office/powerpoint/2010/main" val="2069033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D9EA06-0C3D-49FA-AE0A-4B9B1195329C}"/>
              </a:ext>
            </a:extLst>
          </p:cNvPr>
          <p:cNvSpPr txBox="1"/>
          <p:nvPr/>
        </p:nvSpPr>
        <p:spPr>
          <a:xfrm>
            <a:off x="823912" y="231849"/>
            <a:ext cx="5638800" cy="523220"/>
          </a:xfrm>
          <a:prstGeom prst="rect">
            <a:avLst/>
          </a:prstGeom>
          <a:noFill/>
        </p:spPr>
        <p:txBody>
          <a:bodyPr wrap="square" rtlCol="0">
            <a:spAutoFit/>
          </a:bodyPr>
          <a:lstStyle/>
          <a:p>
            <a:r>
              <a:rPr lang="en-US" sz="2800" u="sng" dirty="0"/>
              <a:t>Decision making under Risks</a:t>
            </a:r>
          </a:p>
        </p:txBody>
      </p:sp>
      <p:sp>
        <p:nvSpPr>
          <p:cNvPr id="8" name="TextBox 7">
            <a:extLst>
              <a:ext uri="{FF2B5EF4-FFF2-40B4-BE49-F238E27FC236}">
                <a16:creationId xmlns:a16="http://schemas.microsoft.com/office/drawing/2014/main" id="{CAE71FC3-DE46-43A6-A003-C4FBDDFD1AFF}"/>
              </a:ext>
            </a:extLst>
          </p:cNvPr>
          <p:cNvSpPr txBox="1"/>
          <p:nvPr/>
        </p:nvSpPr>
        <p:spPr>
          <a:xfrm>
            <a:off x="823912" y="922288"/>
            <a:ext cx="10720388" cy="1200329"/>
          </a:xfrm>
          <a:prstGeom prst="rect">
            <a:avLst/>
          </a:prstGeom>
          <a:noFill/>
        </p:spPr>
        <p:txBody>
          <a:bodyPr wrap="square">
            <a:spAutoFit/>
          </a:bodyPr>
          <a:lstStyle/>
          <a:p>
            <a:pPr algn="just"/>
            <a:r>
              <a:rPr lang="en-US" dirty="0"/>
              <a:t>Given a decision table with conditional values (payoffs) that are monetary values, and probability assessments for all states of nature, it is possible to determine the </a:t>
            </a:r>
            <a:r>
              <a:rPr lang="en-US" b="1" dirty="0"/>
              <a:t>expected monetary value (EMV) </a:t>
            </a:r>
            <a:r>
              <a:rPr lang="en-US" dirty="0"/>
              <a:t>for each alternative. The expected value, or the mean value, is the long-run average value of that decision. The </a:t>
            </a:r>
            <a:r>
              <a:rPr lang="en-US" b="1" dirty="0"/>
              <a:t>EMV</a:t>
            </a:r>
            <a:r>
              <a:rPr lang="en-US" dirty="0"/>
              <a:t> for an alternative is just the sum of possible payoffs of the alternative, each weighted by the probability of that payoff occurring</a:t>
            </a:r>
          </a:p>
        </p:txBody>
      </p:sp>
      <p:pic>
        <p:nvPicPr>
          <p:cNvPr id="4" name="Picture 3">
            <a:extLst>
              <a:ext uri="{FF2B5EF4-FFF2-40B4-BE49-F238E27FC236}">
                <a16:creationId xmlns:a16="http://schemas.microsoft.com/office/drawing/2014/main" id="{9B0E1163-10C9-4DC5-83DC-EC23683D7FEF}"/>
              </a:ext>
            </a:extLst>
          </p:cNvPr>
          <p:cNvPicPr>
            <a:picLocks noChangeAspect="1"/>
          </p:cNvPicPr>
          <p:nvPr/>
        </p:nvPicPr>
        <p:blipFill>
          <a:blip r:embed="rId2"/>
          <a:stretch>
            <a:fillRect/>
          </a:stretch>
        </p:blipFill>
        <p:spPr>
          <a:xfrm>
            <a:off x="1105423" y="2226608"/>
            <a:ext cx="9981154" cy="1458784"/>
          </a:xfrm>
          <a:prstGeom prst="rect">
            <a:avLst/>
          </a:prstGeom>
        </p:spPr>
      </p:pic>
      <p:pic>
        <p:nvPicPr>
          <p:cNvPr id="10" name="Picture 9">
            <a:extLst>
              <a:ext uri="{FF2B5EF4-FFF2-40B4-BE49-F238E27FC236}">
                <a16:creationId xmlns:a16="http://schemas.microsoft.com/office/drawing/2014/main" id="{AABC72B8-1904-4348-A274-23B47250AB50}"/>
              </a:ext>
            </a:extLst>
          </p:cNvPr>
          <p:cNvPicPr>
            <a:picLocks noChangeAspect="1"/>
          </p:cNvPicPr>
          <p:nvPr/>
        </p:nvPicPr>
        <p:blipFill>
          <a:blip r:embed="rId3"/>
          <a:stretch>
            <a:fillRect/>
          </a:stretch>
        </p:blipFill>
        <p:spPr>
          <a:xfrm>
            <a:off x="1518759" y="3685392"/>
            <a:ext cx="9613964" cy="3172608"/>
          </a:xfrm>
          <a:prstGeom prst="rect">
            <a:avLst/>
          </a:prstGeom>
        </p:spPr>
      </p:pic>
    </p:spTree>
    <p:extLst>
      <p:ext uri="{BB962C8B-B14F-4D97-AF65-F5344CB8AC3E}">
        <p14:creationId xmlns:p14="http://schemas.microsoft.com/office/powerpoint/2010/main" val="2548792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03B601-C895-4D55-8BB4-45061FDF2C7C}"/>
              </a:ext>
            </a:extLst>
          </p:cNvPr>
          <p:cNvPicPr>
            <a:picLocks noChangeAspect="1"/>
          </p:cNvPicPr>
          <p:nvPr/>
        </p:nvPicPr>
        <p:blipFill>
          <a:blip r:embed="rId2"/>
          <a:stretch>
            <a:fillRect/>
          </a:stretch>
        </p:blipFill>
        <p:spPr>
          <a:xfrm>
            <a:off x="1399973" y="438150"/>
            <a:ext cx="9392053" cy="4712620"/>
          </a:xfrm>
          <a:prstGeom prst="rect">
            <a:avLst/>
          </a:prstGeom>
        </p:spPr>
      </p:pic>
      <p:pic>
        <p:nvPicPr>
          <p:cNvPr id="7" name="Picture 6">
            <a:extLst>
              <a:ext uri="{FF2B5EF4-FFF2-40B4-BE49-F238E27FC236}">
                <a16:creationId xmlns:a16="http://schemas.microsoft.com/office/drawing/2014/main" id="{C98FDFAD-D54B-476E-9CDD-2B2ED8D7CAE0}"/>
              </a:ext>
            </a:extLst>
          </p:cNvPr>
          <p:cNvPicPr>
            <a:picLocks noChangeAspect="1"/>
          </p:cNvPicPr>
          <p:nvPr/>
        </p:nvPicPr>
        <p:blipFill>
          <a:blip r:embed="rId3"/>
          <a:stretch>
            <a:fillRect/>
          </a:stretch>
        </p:blipFill>
        <p:spPr>
          <a:xfrm>
            <a:off x="971147" y="5150770"/>
            <a:ext cx="11025188" cy="666750"/>
          </a:xfrm>
          <a:prstGeom prst="rect">
            <a:avLst/>
          </a:prstGeom>
        </p:spPr>
      </p:pic>
      <p:pic>
        <p:nvPicPr>
          <p:cNvPr id="9" name="Picture 8">
            <a:extLst>
              <a:ext uri="{FF2B5EF4-FFF2-40B4-BE49-F238E27FC236}">
                <a16:creationId xmlns:a16="http://schemas.microsoft.com/office/drawing/2014/main" id="{A47972C3-B114-40BE-957F-B54640448CDC}"/>
              </a:ext>
            </a:extLst>
          </p:cNvPr>
          <p:cNvPicPr>
            <a:picLocks noChangeAspect="1"/>
          </p:cNvPicPr>
          <p:nvPr/>
        </p:nvPicPr>
        <p:blipFill>
          <a:blip r:embed="rId4"/>
          <a:stretch>
            <a:fillRect/>
          </a:stretch>
        </p:blipFill>
        <p:spPr>
          <a:xfrm>
            <a:off x="2271712" y="5741320"/>
            <a:ext cx="7069117" cy="888080"/>
          </a:xfrm>
          <a:prstGeom prst="rect">
            <a:avLst/>
          </a:prstGeom>
        </p:spPr>
      </p:pic>
    </p:spTree>
    <p:extLst>
      <p:ext uri="{BB962C8B-B14F-4D97-AF65-F5344CB8AC3E}">
        <p14:creationId xmlns:p14="http://schemas.microsoft.com/office/powerpoint/2010/main" val="9980311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A6A03C-E896-4E29-972C-37B8BCE8D6CA}"/>
              </a:ext>
            </a:extLst>
          </p:cNvPr>
          <p:cNvPicPr>
            <a:picLocks noChangeAspect="1"/>
          </p:cNvPicPr>
          <p:nvPr/>
        </p:nvPicPr>
        <p:blipFill>
          <a:blip r:embed="rId2"/>
          <a:stretch>
            <a:fillRect/>
          </a:stretch>
        </p:blipFill>
        <p:spPr>
          <a:xfrm>
            <a:off x="1193006" y="223837"/>
            <a:ext cx="9805988" cy="3861886"/>
          </a:xfrm>
          <a:prstGeom prst="rect">
            <a:avLst/>
          </a:prstGeom>
        </p:spPr>
      </p:pic>
      <p:pic>
        <p:nvPicPr>
          <p:cNvPr id="7" name="Picture 6">
            <a:extLst>
              <a:ext uri="{FF2B5EF4-FFF2-40B4-BE49-F238E27FC236}">
                <a16:creationId xmlns:a16="http://schemas.microsoft.com/office/drawing/2014/main" id="{4146B5C1-C9EB-4ECE-95A5-586FF58BD2CD}"/>
              </a:ext>
            </a:extLst>
          </p:cNvPr>
          <p:cNvPicPr>
            <a:picLocks noChangeAspect="1"/>
          </p:cNvPicPr>
          <p:nvPr/>
        </p:nvPicPr>
        <p:blipFill>
          <a:blip r:embed="rId3"/>
          <a:stretch>
            <a:fillRect/>
          </a:stretch>
        </p:blipFill>
        <p:spPr>
          <a:xfrm>
            <a:off x="2166937" y="4085723"/>
            <a:ext cx="7858125" cy="628650"/>
          </a:xfrm>
          <a:prstGeom prst="rect">
            <a:avLst/>
          </a:prstGeom>
        </p:spPr>
      </p:pic>
      <p:pic>
        <p:nvPicPr>
          <p:cNvPr id="9" name="Picture 8">
            <a:extLst>
              <a:ext uri="{FF2B5EF4-FFF2-40B4-BE49-F238E27FC236}">
                <a16:creationId xmlns:a16="http://schemas.microsoft.com/office/drawing/2014/main" id="{9F423929-1949-432C-AC89-00DDDA3995CA}"/>
              </a:ext>
            </a:extLst>
          </p:cNvPr>
          <p:cNvPicPr>
            <a:picLocks noChangeAspect="1"/>
          </p:cNvPicPr>
          <p:nvPr/>
        </p:nvPicPr>
        <p:blipFill>
          <a:blip r:embed="rId4"/>
          <a:stretch>
            <a:fillRect/>
          </a:stretch>
        </p:blipFill>
        <p:spPr>
          <a:xfrm>
            <a:off x="2886074" y="4714372"/>
            <a:ext cx="6349476" cy="2143627"/>
          </a:xfrm>
          <a:prstGeom prst="rect">
            <a:avLst/>
          </a:prstGeom>
        </p:spPr>
      </p:pic>
    </p:spTree>
    <p:extLst>
      <p:ext uri="{BB962C8B-B14F-4D97-AF65-F5344CB8AC3E}">
        <p14:creationId xmlns:p14="http://schemas.microsoft.com/office/powerpoint/2010/main" val="3972744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30069C-908B-4A8A-8007-79CACD50C6F4}"/>
              </a:ext>
            </a:extLst>
          </p:cNvPr>
          <p:cNvPicPr>
            <a:picLocks noChangeAspect="1"/>
          </p:cNvPicPr>
          <p:nvPr/>
        </p:nvPicPr>
        <p:blipFill>
          <a:blip r:embed="rId2"/>
          <a:stretch>
            <a:fillRect/>
          </a:stretch>
        </p:blipFill>
        <p:spPr>
          <a:xfrm>
            <a:off x="1204912" y="190500"/>
            <a:ext cx="10053493" cy="2324100"/>
          </a:xfrm>
          <a:prstGeom prst="rect">
            <a:avLst/>
          </a:prstGeom>
        </p:spPr>
      </p:pic>
      <p:pic>
        <p:nvPicPr>
          <p:cNvPr id="7" name="Picture 6">
            <a:extLst>
              <a:ext uri="{FF2B5EF4-FFF2-40B4-BE49-F238E27FC236}">
                <a16:creationId xmlns:a16="http://schemas.microsoft.com/office/drawing/2014/main" id="{293A82E6-2BFC-4CAB-8EE3-6AD0E98C0ACC}"/>
              </a:ext>
            </a:extLst>
          </p:cNvPr>
          <p:cNvPicPr>
            <a:picLocks noChangeAspect="1"/>
          </p:cNvPicPr>
          <p:nvPr/>
        </p:nvPicPr>
        <p:blipFill>
          <a:blip r:embed="rId3"/>
          <a:stretch>
            <a:fillRect/>
          </a:stretch>
        </p:blipFill>
        <p:spPr>
          <a:xfrm>
            <a:off x="328612" y="2514600"/>
            <a:ext cx="5557838" cy="1971253"/>
          </a:xfrm>
          <a:prstGeom prst="rect">
            <a:avLst/>
          </a:prstGeom>
        </p:spPr>
      </p:pic>
      <p:pic>
        <p:nvPicPr>
          <p:cNvPr id="9" name="Picture 8">
            <a:extLst>
              <a:ext uri="{FF2B5EF4-FFF2-40B4-BE49-F238E27FC236}">
                <a16:creationId xmlns:a16="http://schemas.microsoft.com/office/drawing/2014/main" id="{A20D7E8C-84AF-45DA-A7E7-145F95DCB2BA}"/>
              </a:ext>
            </a:extLst>
          </p:cNvPr>
          <p:cNvPicPr>
            <a:picLocks noChangeAspect="1"/>
          </p:cNvPicPr>
          <p:nvPr/>
        </p:nvPicPr>
        <p:blipFill>
          <a:blip r:embed="rId4"/>
          <a:stretch>
            <a:fillRect/>
          </a:stretch>
        </p:blipFill>
        <p:spPr>
          <a:xfrm>
            <a:off x="4133851" y="4066319"/>
            <a:ext cx="8058150" cy="2791681"/>
          </a:xfrm>
          <a:prstGeom prst="rect">
            <a:avLst/>
          </a:prstGeom>
        </p:spPr>
      </p:pic>
      <p:sp>
        <p:nvSpPr>
          <p:cNvPr id="10" name="TextBox 9">
            <a:extLst>
              <a:ext uri="{FF2B5EF4-FFF2-40B4-BE49-F238E27FC236}">
                <a16:creationId xmlns:a16="http://schemas.microsoft.com/office/drawing/2014/main" id="{98A18574-034B-4155-B728-B94E4102C94E}"/>
              </a:ext>
            </a:extLst>
          </p:cNvPr>
          <p:cNvSpPr txBox="1"/>
          <p:nvPr/>
        </p:nvSpPr>
        <p:spPr>
          <a:xfrm>
            <a:off x="7029450" y="2853895"/>
            <a:ext cx="4228955" cy="646331"/>
          </a:xfrm>
          <a:prstGeom prst="rect">
            <a:avLst/>
          </a:prstGeom>
          <a:solidFill>
            <a:srgbClr val="FFFF00"/>
          </a:solidFill>
        </p:spPr>
        <p:txBody>
          <a:bodyPr wrap="square" rtlCol="0">
            <a:spAutoFit/>
          </a:bodyPr>
          <a:lstStyle/>
          <a:p>
            <a:pPr algn="ctr"/>
            <a:r>
              <a:rPr lang="en-US" sz="3600" b="1" dirty="0"/>
              <a:t>EVPI=EOL</a:t>
            </a:r>
          </a:p>
        </p:txBody>
      </p:sp>
    </p:spTree>
    <p:extLst>
      <p:ext uri="{BB962C8B-B14F-4D97-AF65-F5344CB8AC3E}">
        <p14:creationId xmlns:p14="http://schemas.microsoft.com/office/powerpoint/2010/main" val="1289897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69DC46-3853-4593-ADBA-A518BBBE2B54}"/>
              </a:ext>
            </a:extLst>
          </p:cNvPr>
          <p:cNvSpPr txBox="1"/>
          <p:nvPr/>
        </p:nvSpPr>
        <p:spPr>
          <a:xfrm>
            <a:off x="2743200" y="2346930"/>
            <a:ext cx="6705600" cy="1569660"/>
          </a:xfrm>
          <a:prstGeom prst="rect">
            <a:avLst/>
          </a:prstGeom>
          <a:solidFill>
            <a:srgbClr val="FFFF00"/>
          </a:solidFill>
        </p:spPr>
        <p:txBody>
          <a:bodyPr wrap="square" rtlCol="0">
            <a:spAutoFit/>
          </a:bodyPr>
          <a:lstStyle/>
          <a:p>
            <a:pPr algn="ctr"/>
            <a:r>
              <a:rPr lang="en-US" sz="4800" dirty="0"/>
              <a:t>Application in QM for Windows</a:t>
            </a:r>
            <a:endParaRPr lang="en-US" dirty="0"/>
          </a:p>
        </p:txBody>
      </p:sp>
    </p:spTree>
    <p:extLst>
      <p:ext uri="{BB962C8B-B14F-4D97-AF65-F5344CB8AC3E}">
        <p14:creationId xmlns:p14="http://schemas.microsoft.com/office/powerpoint/2010/main" val="255832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553877-8FB1-4B4B-A2D1-AEB4A7C12649}"/>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0" y="1171247"/>
            <a:ext cx="4902476" cy="523220"/>
          </a:xfrm>
          <a:prstGeom prst="rect">
            <a:avLst/>
          </a:prstGeom>
          <a:solidFill>
            <a:schemeClr val="accent6">
              <a:lumMod val="40000"/>
              <a:lumOff val="60000"/>
            </a:schemeClr>
          </a:solidFill>
        </p:spPr>
        <p:txBody>
          <a:bodyPr wrap="square" rtlCol="0">
            <a:spAutoFit/>
          </a:bodyPr>
          <a:lstStyle/>
          <a:p>
            <a:r>
              <a:rPr lang="en-US" sz="2800" b="1" dirty="0"/>
              <a:t>Quantitative Analysis Approach</a:t>
            </a:r>
          </a:p>
        </p:txBody>
      </p:sp>
      <p:pic>
        <p:nvPicPr>
          <p:cNvPr id="3" name="Picture 2">
            <a:extLst>
              <a:ext uri="{FF2B5EF4-FFF2-40B4-BE49-F238E27FC236}">
                <a16:creationId xmlns:a16="http://schemas.microsoft.com/office/drawing/2014/main" id="{F820F0AA-9417-4D20-B280-05AE8A4C9DC6}"/>
              </a:ext>
            </a:extLst>
          </p:cNvPr>
          <p:cNvPicPr>
            <a:picLocks noChangeAspect="1"/>
          </p:cNvPicPr>
          <p:nvPr/>
        </p:nvPicPr>
        <p:blipFill>
          <a:blip r:embed="rId2"/>
          <a:stretch>
            <a:fillRect/>
          </a:stretch>
        </p:blipFill>
        <p:spPr>
          <a:xfrm>
            <a:off x="836544" y="1756202"/>
            <a:ext cx="2450440" cy="5078312"/>
          </a:xfrm>
          <a:prstGeom prst="rect">
            <a:avLst/>
          </a:prstGeom>
        </p:spPr>
      </p:pic>
      <p:sp>
        <p:nvSpPr>
          <p:cNvPr id="8" name="TextBox 7">
            <a:extLst>
              <a:ext uri="{FF2B5EF4-FFF2-40B4-BE49-F238E27FC236}">
                <a16:creationId xmlns:a16="http://schemas.microsoft.com/office/drawing/2014/main" id="{9DA7D25C-15A9-49D8-89FC-455FDBCF0DFE}"/>
              </a:ext>
            </a:extLst>
          </p:cNvPr>
          <p:cNvSpPr txBox="1"/>
          <p:nvPr/>
        </p:nvSpPr>
        <p:spPr>
          <a:xfrm>
            <a:off x="4123527" y="1665536"/>
            <a:ext cx="7858923" cy="5078313"/>
          </a:xfrm>
          <a:prstGeom prst="rect">
            <a:avLst/>
          </a:prstGeom>
          <a:solidFill>
            <a:schemeClr val="accent4">
              <a:lumMod val="40000"/>
              <a:lumOff val="60000"/>
            </a:schemeClr>
          </a:solidFill>
        </p:spPr>
        <p:txBody>
          <a:bodyPr wrap="square" rtlCol="0">
            <a:spAutoFit/>
          </a:bodyPr>
          <a:lstStyle/>
          <a:p>
            <a:r>
              <a:rPr lang="en-US" sz="2800" b="1" dirty="0"/>
              <a:t>Defining the problem</a:t>
            </a:r>
          </a:p>
          <a:p>
            <a:pPr marL="457200" indent="-457200">
              <a:buFont typeface="Arial" panose="020B0604020202020204" pitchFamily="34" charset="0"/>
              <a:buChar char="•"/>
            </a:pPr>
            <a:r>
              <a:rPr lang="en-US" sz="2800" dirty="0"/>
              <a:t>Identify the cause of the problem</a:t>
            </a:r>
          </a:p>
          <a:p>
            <a:pPr marL="457200" indent="-457200">
              <a:buFont typeface="Arial" panose="020B0604020202020204" pitchFamily="34" charset="0"/>
              <a:buChar char="•"/>
            </a:pPr>
            <a:r>
              <a:rPr lang="en-US" sz="2800" dirty="0"/>
              <a:t>A  problem maybe related to other problem</a:t>
            </a:r>
          </a:p>
          <a:p>
            <a:pPr marL="457200" indent="-457200">
              <a:buFont typeface="Arial" panose="020B0604020202020204" pitchFamily="34" charset="0"/>
              <a:buChar char="•"/>
            </a:pPr>
            <a:r>
              <a:rPr lang="en-US" sz="2800" dirty="0"/>
              <a:t>Organization’s problem cannot be solve at once</a:t>
            </a:r>
          </a:p>
          <a:p>
            <a:pPr marL="457200" indent="-457200">
              <a:buFont typeface="Arial" panose="020B0604020202020204" pitchFamily="34" charset="0"/>
              <a:buChar char="•"/>
            </a:pPr>
            <a:r>
              <a:rPr lang="en-US" sz="2800" dirty="0"/>
              <a:t>Solutions must focus on greatest increased profits or reduction of costs</a:t>
            </a:r>
          </a:p>
          <a:p>
            <a:pPr marL="457200" indent="-457200">
              <a:buFont typeface="Arial" panose="020B0604020202020204" pitchFamily="34" charset="0"/>
              <a:buChar char="•"/>
            </a:pPr>
            <a:r>
              <a:rPr lang="en-US" sz="2800" dirty="0"/>
              <a:t>Leads to the discovery of variables for quantification and the development of specific and measurable objectives</a:t>
            </a:r>
          </a:p>
          <a:p>
            <a:r>
              <a:rPr lang="en-US" sz="2400" dirty="0"/>
              <a:t>Ex. For an inadequate health care services, objectives can be increase no. of beds, reduce the average stay of patient and increase of physician-to-patient ratio  </a:t>
            </a:r>
          </a:p>
        </p:txBody>
      </p:sp>
    </p:spTree>
    <p:extLst>
      <p:ext uri="{BB962C8B-B14F-4D97-AF65-F5344CB8AC3E}">
        <p14:creationId xmlns:p14="http://schemas.microsoft.com/office/powerpoint/2010/main" val="292983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43DE14C-68E1-4E37-9BA8-E98EE166FB63}"/>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0" y="1171247"/>
            <a:ext cx="4902476" cy="523220"/>
          </a:xfrm>
          <a:prstGeom prst="rect">
            <a:avLst/>
          </a:prstGeom>
          <a:solidFill>
            <a:schemeClr val="accent6">
              <a:lumMod val="40000"/>
              <a:lumOff val="60000"/>
            </a:schemeClr>
          </a:solidFill>
        </p:spPr>
        <p:txBody>
          <a:bodyPr wrap="square" rtlCol="0">
            <a:spAutoFit/>
          </a:bodyPr>
          <a:lstStyle/>
          <a:p>
            <a:r>
              <a:rPr lang="en-US" sz="2800" b="1" dirty="0"/>
              <a:t>Quantitative Analysis Approach</a:t>
            </a:r>
          </a:p>
        </p:txBody>
      </p:sp>
      <p:pic>
        <p:nvPicPr>
          <p:cNvPr id="3" name="Picture 2">
            <a:extLst>
              <a:ext uri="{FF2B5EF4-FFF2-40B4-BE49-F238E27FC236}">
                <a16:creationId xmlns:a16="http://schemas.microsoft.com/office/drawing/2014/main" id="{F820F0AA-9417-4D20-B280-05AE8A4C9DC6}"/>
              </a:ext>
            </a:extLst>
          </p:cNvPr>
          <p:cNvPicPr>
            <a:picLocks noChangeAspect="1"/>
          </p:cNvPicPr>
          <p:nvPr/>
        </p:nvPicPr>
        <p:blipFill>
          <a:blip r:embed="rId2"/>
          <a:stretch>
            <a:fillRect/>
          </a:stretch>
        </p:blipFill>
        <p:spPr>
          <a:xfrm>
            <a:off x="836544" y="1779688"/>
            <a:ext cx="2450440" cy="5078312"/>
          </a:xfrm>
          <a:prstGeom prst="rect">
            <a:avLst/>
          </a:prstGeom>
        </p:spPr>
      </p:pic>
      <p:sp>
        <p:nvSpPr>
          <p:cNvPr id="8" name="TextBox 7">
            <a:extLst>
              <a:ext uri="{FF2B5EF4-FFF2-40B4-BE49-F238E27FC236}">
                <a16:creationId xmlns:a16="http://schemas.microsoft.com/office/drawing/2014/main" id="{9DA7D25C-15A9-49D8-89FC-455FDBCF0DFE}"/>
              </a:ext>
            </a:extLst>
          </p:cNvPr>
          <p:cNvSpPr txBox="1"/>
          <p:nvPr/>
        </p:nvSpPr>
        <p:spPr>
          <a:xfrm>
            <a:off x="4123527" y="1665536"/>
            <a:ext cx="7858923" cy="5078313"/>
          </a:xfrm>
          <a:prstGeom prst="rect">
            <a:avLst/>
          </a:prstGeom>
          <a:solidFill>
            <a:schemeClr val="accent4">
              <a:lumMod val="40000"/>
              <a:lumOff val="60000"/>
            </a:schemeClr>
          </a:solidFill>
        </p:spPr>
        <p:txBody>
          <a:bodyPr wrap="square" rtlCol="0">
            <a:spAutoFit/>
          </a:bodyPr>
          <a:lstStyle/>
          <a:p>
            <a:r>
              <a:rPr lang="en-US" sz="2800" b="1" dirty="0"/>
              <a:t>Developing A Model</a:t>
            </a:r>
          </a:p>
          <a:p>
            <a:pPr marL="457200" indent="-457200">
              <a:buFont typeface="Arial" panose="020B0604020202020204" pitchFamily="34" charset="0"/>
              <a:buChar char="•"/>
            </a:pPr>
            <a:r>
              <a:rPr lang="en-US" sz="2800" dirty="0"/>
              <a:t>It is usually a representation of a situation</a:t>
            </a:r>
          </a:p>
          <a:p>
            <a:pPr marL="457200" indent="-457200">
              <a:buFont typeface="Arial" panose="020B0604020202020204" pitchFamily="34" charset="0"/>
              <a:buChar char="•"/>
            </a:pPr>
            <a:r>
              <a:rPr lang="en-US" sz="2800" dirty="0"/>
              <a:t>Physical model (of a building, a plant)</a:t>
            </a:r>
          </a:p>
          <a:p>
            <a:pPr marL="457200" indent="-457200">
              <a:buFont typeface="Arial" panose="020B0604020202020204" pitchFamily="34" charset="0"/>
              <a:buChar char="•"/>
            </a:pPr>
            <a:r>
              <a:rPr lang="en-US" sz="2800" dirty="0"/>
              <a:t>Schematic diagram (flowchart)</a:t>
            </a:r>
          </a:p>
          <a:p>
            <a:pPr marL="457200" indent="-457200">
              <a:buFont typeface="Arial" panose="020B0604020202020204" pitchFamily="34" charset="0"/>
              <a:buChar char="•"/>
            </a:pPr>
            <a:r>
              <a:rPr lang="en-US" sz="2800" dirty="0"/>
              <a:t>A mathematical model</a:t>
            </a:r>
          </a:p>
          <a:p>
            <a:pPr marL="914400" lvl="1" indent="-457200">
              <a:buFont typeface="Arial" panose="020B0604020202020204" pitchFamily="34" charset="0"/>
              <a:buChar char="•"/>
            </a:pPr>
            <a:r>
              <a:rPr lang="en-US" sz="2800" dirty="0"/>
              <a:t>It is expressed in variables and parameters</a:t>
            </a:r>
          </a:p>
          <a:p>
            <a:pPr marL="914400" lvl="1" indent="-457200">
              <a:buFont typeface="Arial" panose="020B0604020202020204" pitchFamily="34" charset="0"/>
              <a:buChar char="•"/>
            </a:pPr>
            <a:r>
              <a:rPr lang="en-US" sz="2800" dirty="0"/>
              <a:t>Variables are measurable unknown quantity that is subject to change and parameters are inherent known property in the problem</a:t>
            </a:r>
          </a:p>
          <a:p>
            <a:pPr lvl="1"/>
            <a:r>
              <a:rPr lang="en-US" sz="2400" dirty="0"/>
              <a:t>Ex. Variables describing profit requires input data such as revenue and cost (R&amp;C), while R&amp;C requires unit price as parameters</a:t>
            </a:r>
          </a:p>
        </p:txBody>
      </p:sp>
    </p:spTree>
    <p:extLst>
      <p:ext uri="{BB962C8B-B14F-4D97-AF65-F5344CB8AC3E}">
        <p14:creationId xmlns:p14="http://schemas.microsoft.com/office/powerpoint/2010/main" val="290538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9EF130-21A9-49D3-A916-8152600F8AAB}"/>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 for Business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0" y="1161953"/>
            <a:ext cx="4902476" cy="523220"/>
          </a:xfrm>
          <a:prstGeom prst="rect">
            <a:avLst/>
          </a:prstGeom>
          <a:solidFill>
            <a:schemeClr val="accent6">
              <a:lumMod val="40000"/>
              <a:lumOff val="60000"/>
            </a:schemeClr>
          </a:solidFill>
        </p:spPr>
        <p:txBody>
          <a:bodyPr wrap="square" rtlCol="0">
            <a:spAutoFit/>
          </a:bodyPr>
          <a:lstStyle/>
          <a:p>
            <a:r>
              <a:rPr lang="en-US" sz="2800" b="1" dirty="0"/>
              <a:t>Quantitative Analysis Approach</a:t>
            </a:r>
          </a:p>
        </p:txBody>
      </p:sp>
      <p:pic>
        <p:nvPicPr>
          <p:cNvPr id="3" name="Picture 2">
            <a:extLst>
              <a:ext uri="{FF2B5EF4-FFF2-40B4-BE49-F238E27FC236}">
                <a16:creationId xmlns:a16="http://schemas.microsoft.com/office/drawing/2014/main" id="{F820F0AA-9417-4D20-B280-05AE8A4C9DC6}"/>
              </a:ext>
            </a:extLst>
          </p:cNvPr>
          <p:cNvPicPr>
            <a:picLocks noChangeAspect="1"/>
          </p:cNvPicPr>
          <p:nvPr/>
        </p:nvPicPr>
        <p:blipFill>
          <a:blip r:embed="rId2"/>
          <a:stretch>
            <a:fillRect/>
          </a:stretch>
        </p:blipFill>
        <p:spPr>
          <a:xfrm>
            <a:off x="836544" y="1731498"/>
            <a:ext cx="2450440" cy="5078312"/>
          </a:xfrm>
          <a:prstGeom prst="rect">
            <a:avLst/>
          </a:prstGeom>
        </p:spPr>
      </p:pic>
      <p:sp>
        <p:nvSpPr>
          <p:cNvPr id="8" name="TextBox 7">
            <a:extLst>
              <a:ext uri="{FF2B5EF4-FFF2-40B4-BE49-F238E27FC236}">
                <a16:creationId xmlns:a16="http://schemas.microsoft.com/office/drawing/2014/main" id="{9DA7D25C-15A9-49D8-89FC-455FDBCF0DFE}"/>
              </a:ext>
            </a:extLst>
          </p:cNvPr>
          <p:cNvSpPr txBox="1"/>
          <p:nvPr/>
        </p:nvSpPr>
        <p:spPr>
          <a:xfrm>
            <a:off x="3905813" y="2070051"/>
            <a:ext cx="7858923" cy="4401205"/>
          </a:xfrm>
          <a:prstGeom prst="rect">
            <a:avLst/>
          </a:prstGeom>
          <a:solidFill>
            <a:schemeClr val="accent4">
              <a:lumMod val="40000"/>
              <a:lumOff val="60000"/>
            </a:schemeClr>
          </a:solidFill>
        </p:spPr>
        <p:txBody>
          <a:bodyPr wrap="square" rtlCol="0">
            <a:spAutoFit/>
          </a:bodyPr>
          <a:lstStyle/>
          <a:p>
            <a:r>
              <a:rPr lang="en-US" sz="2800" b="1" dirty="0"/>
              <a:t>Acquiring Input Data</a:t>
            </a:r>
          </a:p>
          <a:p>
            <a:pPr marL="457200" indent="-457200">
              <a:buFont typeface="Arial" panose="020B0604020202020204" pitchFamily="34" charset="0"/>
              <a:buChar char="•"/>
            </a:pPr>
            <a:r>
              <a:rPr lang="en-US" sz="2800" dirty="0"/>
              <a:t>A good model needs an accurate data (garbage in, garbage out)</a:t>
            </a:r>
          </a:p>
          <a:p>
            <a:pPr marL="457200" indent="-457200">
              <a:buFont typeface="Arial" panose="020B0604020202020204" pitchFamily="34" charset="0"/>
              <a:buChar char="•"/>
            </a:pPr>
            <a:r>
              <a:rPr lang="en-US" sz="2800" dirty="0"/>
              <a:t>Sources are reports, documents, interviews and experiences</a:t>
            </a:r>
          </a:p>
          <a:p>
            <a:r>
              <a:rPr lang="en-US" sz="2000" dirty="0"/>
              <a:t>Example </a:t>
            </a:r>
          </a:p>
          <a:p>
            <a:pPr marL="342900" indent="-342900">
              <a:buFont typeface="Arial" panose="020B0604020202020204" pitchFamily="34" charset="0"/>
              <a:buChar char="•"/>
            </a:pPr>
            <a:r>
              <a:rPr lang="en-US" sz="2000" dirty="0"/>
              <a:t>Production supervisor telling how long does it take to produce a certain product (variable or parameter?)</a:t>
            </a:r>
          </a:p>
          <a:p>
            <a:pPr marL="342900" indent="-342900">
              <a:buFont typeface="Arial" panose="020B0604020202020204" pitchFamily="34" charset="0"/>
              <a:buChar char="•"/>
            </a:pPr>
            <a:r>
              <a:rPr lang="en-US" sz="2000" dirty="0"/>
              <a:t>Sampling and direct measurement (R&amp;D)</a:t>
            </a:r>
          </a:p>
          <a:p>
            <a:pPr marL="342900" indent="-342900">
              <a:buFont typeface="Arial" panose="020B0604020202020204" pitchFamily="34" charset="0"/>
              <a:buChar char="•"/>
            </a:pPr>
            <a:r>
              <a:rPr lang="en-US" sz="2000" dirty="0"/>
              <a:t>How much is the average cost of delivering a product to households of Mati City</a:t>
            </a:r>
          </a:p>
          <a:p>
            <a:pPr marL="342900" indent="-342900">
              <a:buFont typeface="Arial" panose="020B0604020202020204" pitchFamily="34" charset="0"/>
              <a:buChar char="•"/>
            </a:pPr>
            <a:r>
              <a:rPr lang="en-US" sz="2000" dirty="0"/>
              <a:t>The optimum cost of transporting raw materials from a warehouse </a:t>
            </a:r>
          </a:p>
        </p:txBody>
      </p:sp>
    </p:spTree>
    <p:extLst>
      <p:ext uri="{BB962C8B-B14F-4D97-AF65-F5344CB8AC3E}">
        <p14:creationId xmlns:p14="http://schemas.microsoft.com/office/powerpoint/2010/main" val="181433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9CD250-3572-444E-ADF3-1690B26BE394}"/>
              </a:ext>
            </a:extLst>
          </p:cNvPr>
          <p:cNvSpPr txBox="1"/>
          <p:nvPr/>
        </p:nvSpPr>
        <p:spPr>
          <a:xfrm>
            <a:off x="0" y="-26504"/>
            <a:ext cx="12192000" cy="1569660"/>
          </a:xfrm>
          <a:prstGeom prst="rect">
            <a:avLst/>
          </a:prstGeom>
          <a:solidFill>
            <a:schemeClr val="accent6"/>
          </a:solidFill>
        </p:spPr>
        <p:txBody>
          <a:bodyPr wrap="square" rtlCol="0">
            <a:spAutoFit/>
          </a:bodyPr>
          <a:lstStyle/>
          <a:p>
            <a:pPr algn="ctr"/>
            <a:endParaRPr lang="en-US" sz="3200" b="1" dirty="0"/>
          </a:p>
          <a:p>
            <a:pPr algn="ctr"/>
            <a:r>
              <a:rPr lang="en-US" sz="3200" b="1" dirty="0"/>
              <a:t>Quantitative Analysis</a:t>
            </a:r>
          </a:p>
          <a:p>
            <a:pPr algn="ctr"/>
            <a:endParaRPr lang="en-US" sz="3200" b="1" dirty="0"/>
          </a:p>
        </p:txBody>
      </p:sp>
      <p:sp>
        <p:nvSpPr>
          <p:cNvPr id="6" name="TextBox 5">
            <a:extLst>
              <a:ext uri="{FF2B5EF4-FFF2-40B4-BE49-F238E27FC236}">
                <a16:creationId xmlns:a16="http://schemas.microsoft.com/office/drawing/2014/main" id="{BC148F5F-2944-446A-A07F-65BB6F581A4C}"/>
              </a:ext>
            </a:extLst>
          </p:cNvPr>
          <p:cNvSpPr txBox="1"/>
          <p:nvPr/>
        </p:nvSpPr>
        <p:spPr>
          <a:xfrm>
            <a:off x="0" y="1161953"/>
            <a:ext cx="4902476" cy="523220"/>
          </a:xfrm>
          <a:prstGeom prst="rect">
            <a:avLst/>
          </a:prstGeom>
          <a:solidFill>
            <a:schemeClr val="accent6">
              <a:lumMod val="40000"/>
              <a:lumOff val="60000"/>
            </a:schemeClr>
          </a:solidFill>
        </p:spPr>
        <p:txBody>
          <a:bodyPr wrap="square" rtlCol="0">
            <a:spAutoFit/>
          </a:bodyPr>
          <a:lstStyle/>
          <a:p>
            <a:r>
              <a:rPr lang="en-US" sz="2800" b="1" dirty="0"/>
              <a:t>Quantitative Analysis Approach</a:t>
            </a:r>
          </a:p>
        </p:txBody>
      </p:sp>
      <p:pic>
        <p:nvPicPr>
          <p:cNvPr id="3" name="Picture 2">
            <a:extLst>
              <a:ext uri="{FF2B5EF4-FFF2-40B4-BE49-F238E27FC236}">
                <a16:creationId xmlns:a16="http://schemas.microsoft.com/office/drawing/2014/main" id="{F820F0AA-9417-4D20-B280-05AE8A4C9DC6}"/>
              </a:ext>
            </a:extLst>
          </p:cNvPr>
          <p:cNvPicPr>
            <a:picLocks noChangeAspect="1"/>
          </p:cNvPicPr>
          <p:nvPr/>
        </p:nvPicPr>
        <p:blipFill>
          <a:blip r:embed="rId2"/>
          <a:stretch>
            <a:fillRect/>
          </a:stretch>
        </p:blipFill>
        <p:spPr>
          <a:xfrm>
            <a:off x="209549" y="1739113"/>
            <a:ext cx="2450440" cy="5078312"/>
          </a:xfrm>
          <a:prstGeom prst="rect">
            <a:avLst/>
          </a:prstGeom>
        </p:spPr>
      </p:pic>
      <p:sp>
        <p:nvSpPr>
          <p:cNvPr id="8" name="TextBox 7">
            <a:extLst>
              <a:ext uri="{FF2B5EF4-FFF2-40B4-BE49-F238E27FC236}">
                <a16:creationId xmlns:a16="http://schemas.microsoft.com/office/drawing/2014/main" id="{9DA7D25C-15A9-49D8-89FC-455FDBCF0DFE}"/>
              </a:ext>
            </a:extLst>
          </p:cNvPr>
          <p:cNvSpPr txBox="1"/>
          <p:nvPr/>
        </p:nvSpPr>
        <p:spPr>
          <a:xfrm>
            <a:off x="2659989" y="1608386"/>
            <a:ext cx="9322462" cy="5262979"/>
          </a:xfrm>
          <a:prstGeom prst="rect">
            <a:avLst/>
          </a:prstGeom>
          <a:solidFill>
            <a:schemeClr val="accent4">
              <a:lumMod val="40000"/>
              <a:lumOff val="60000"/>
            </a:schemeClr>
          </a:solidFill>
        </p:spPr>
        <p:txBody>
          <a:bodyPr wrap="square" rtlCol="0">
            <a:spAutoFit/>
          </a:bodyPr>
          <a:lstStyle/>
          <a:p>
            <a:r>
              <a:rPr lang="en-US" sz="2800" b="1" dirty="0"/>
              <a:t>Developing a solution</a:t>
            </a:r>
          </a:p>
          <a:p>
            <a:pPr marL="457200" indent="-457200">
              <a:buFont typeface="Arial" panose="020B0604020202020204" pitchFamily="34" charset="0"/>
              <a:buChar char="•"/>
            </a:pPr>
            <a:r>
              <a:rPr lang="en-US" sz="2800" dirty="0"/>
              <a:t>Manipulating the model for an optimal (best) solution to a problem</a:t>
            </a:r>
          </a:p>
          <a:p>
            <a:pPr marL="457200" indent="-457200">
              <a:buFont typeface="Arial" panose="020B0604020202020204" pitchFamily="34" charset="0"/>
              <a:buChar char="•"/>
            </a:pPr>
            <a:r>
              <a:rPr lang="en-US" sz="2800" dirty="0"/>
              <a:t>Trying various approaches (complete enumeration) to arrive at best results</a:t>
            </a:r>
          </a:p>
          <a:p>
            <a:pPr marL="457200" indent="-457200">
              <a:buFont typeface="Arial" panose="020B0604020202020204" pitchFamily="34" charset="0"/>
              <a:buChar char="•"/>
            </a:pPr>
            <a:r>
              <a:rPr lang="en-US" sz="2800" dirty="0"/>
              <a:t>Algorithmic</a:t>
            </a:r>
          </a:p>
          <a:p>
            <a:r>
              <a:rPr lang="en-US" sz="2800" b="1" dirty="0"/>
              <a:t>Testing the Solution</a:t>
            </a:r>
          </a:p>
          <a:p>
            <a:pPr marL="457200" indent="-457200">
              <a:buFont typeface="Arial" panose="020B0604020202020204" pitchFamily="34" charset="0"/>
              <a:buChar char="•"/>
            </a:pPr>
            <a:r>
              <a:rPr lang="en-US" sz="2800" dirty="0"/>
              <a:t>To determine the accuracy and completeness of the data used in the model</a:t>
            </a:r>
          </a:p>
          <a:p>
            <a:pPr marL="457200" indent="-457200">
              <a:buFont typeface="Arial" panose="020B0604020202020204" pitchFamily="34" charset="0"/>
              <a:buChar char="•"/>
            </a:pPr>
            <a:r>
              <a:rPr lang="en-US" sz="2800" dirty="0"/>
              <a:t>Validating data from other source (validate interview with direct measurement)</a:t>
            </a:r>
          </a:p>
          <a:p>
            <a:pPr marL="457200" indent="-457200">
              <a:buFont typeface="Arial" panose="020B0604020202020204" pitchFamily="34" charset="0"/>
              <a:buChar char="•"/>
            </a:pPr>
            <a:r>
              <a:rPr lang="en-US" sz="2800" dirty="0"/>
              <a:t>Align results with the problem</a:t>
            </a:r>
          </a:p>
        </p:txBody>
      </p:sp>
    </p:spTree>
    <p:extLst>
      <p:ext uri="{BB962C8B-B14F-4D97-AF65-F5344CB8AC3E}">
        <p14:creationId xmlns:p14="http://schemas.microsoft.com/office/powerpoint/2010/main" val="2480086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3014</TotalTime>
  <Words>1921</Words>
  <Application>Microsoft Office PowerPoint</Application>
  <PresentationFormat>Widescreen</PresentationFormat>
  <Paragraphs>221</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Analysis</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107</cp:revision>
  <dcterms:created xsi:type="dcterms:W3CDTF">2021-04-15T18:32:20Z</dcterms:created>
  <dcterms:modified xsi:type="dcterms:W3CDTF">2024-02-23T23:00:42Z</dcterms:modified>
</cp:coreProperties>
</file>