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69" r:id="rId5"/>
    <p:sldId id="267" r:id="rId6"/>
    <p:sldId id="259" r:id="rId7"/>
    <p:sldId id="266" r:id="rId8"/>
    <p:sldId id="256" r:id="rId9"/>
    <p:sldId id="261" r:id="rId10"/>
    <p:sldId id="262" r:id="rId11"/>
    <p:sldId id="263" r:id="rId12"/>
    <p:sldId id="264" r:id="rId13"/>
    <p:sldId id="265" r:id="rId14"/>
    <p:sldId id="257" r:id="rId15"/>
    <p:sldId id="258" r:id="rId16"/>
    <p:sldId id="26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1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25CA-3CFC-41A7-B342-4CBE1FAC505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AD1F-0C4F-4194-970C-054C3177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da.gov/medical-devices/safety-communications/improper-use-thermal-imaging-devices-fda-safety-communic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u.org/sites/default/files/field_document/aclu_white_paper_-_temperature_checks.pdf" TargetMode="External"/><Relationship Id="rId2" Type="http://schemas.openxmlformats.org/officeDocument/2006/relationships/hyperlink" Target="LETA%20Standards%20and%20Protocol.%20https:/www.leta.org/standards-protocol.htm.%20Accessed%205%20Oct.%202021.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sections/alltechconsidered/2014/02/25/282523377/thermal-imaging-gets-more-common-but-the-courts-havent-caught-up" TargetMode="External"/><Relationship Id="rId2" Type="http://schemas.openxmlformats.org/officeDocument/2006/relationships/hyperlink" Target="https://www.aclu.org/sites/default/files/field_document/aclu_white_paper_-_temperature_check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berhope.org/how-we-help-foster-care-adoption-counseling-residential-emberhope-programs/residential/" TargetMode="External"/><Relationship Id="rId5" Type="http://schemas.openxmlformats.org/officeDocument/2006/relationships/hyperlink" Target="https://www.leta.org/standards-protocol.htm.%20Accessed%205%20Oct.%202021" TargetMode="External"/><Relationship Id="rId4" Type="http://schemas.openxmlformats.org/officeDocument/2006/relationships/hyperlink" Target="https://www.fda.gov/medical-devices/safety-communications/improper-use-thermal-imaging-devices-fda-safety-communic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emberhope.org/how-we-help-foster-care-adoption-counseling-residential-emberhope-programs/resident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80A8C-220A-43BD-BD87-E741079E7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kern="1200">
                <a:latin typeface="+mj-lt"/>
                <a:ea typeface="+mj-ea"/>
                <a:cs typeface="+mj-cs"/>
              </a:rPr>
              <a:t>Thermal Temp.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D6D78-9E7B-4215-9FD4-6D285C2DE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Peter Mohr: Project Manager, 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Shaima</a:t>
            </a:r>
            <a:r>
              <a:rPr lang="en-US" sz="1500" dirty="0"/>
              <a:t> </a:t>
            </a:r>
            <a:r>
              <a:rPr lang="en-US" sz="1500" dirty="0" err="1"/>
              <a:t>Hussien</a:t>
            </a:r>
            <a:r>
              <a:rPr lang="en-US" sz="1500" dirty="0"/>
              <a:t>: Team Lead, 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Adrian Schrage: Scribe, 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Lexi Winkle: Timekeeper, EE</a:t>
            </a:r>
          </a:p>
        </p:txBody>
      </p:sp>
    </p:spTree>
    <p:extLst>
      <p:ext uri="{BB962C8B-B14F-4D97-AF65-F5344CB8AC3E}">
        <p14:creationId xmlns:p14="http://schemas.microsoft.com/office/powerpoint/2010/main" val="34027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A3D06-A0FB-4FAF-BC05-86D7C3D7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Ethical and Legal Concerns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46DA2-FE42-43CD-967D-B8862EA0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Ethical Research </a:t>
            </a:r>
            <a:r>
              <a:rPr lang="en-US" sz="2400" dirty="0"/>
              <a:t>-Lexi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ECC7-E9FC-40ED-847D-C8C2EED8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000" dirty="0"/>
              <a:t>Inaccurate body temperature measurements</a:t>
            </a:r>
          </a:p>
          <a:p>
            <a:r>
              <a:rPr lang="en-US" sz="2000" dirty="0"/>
              <a:t>Appropriate locations</a:t>
            </a:r>
          </a:p>
          <a:p>
            <a:r>
              <a:rPr lang="en-US" sz="2000" dirty="0"/>
              <a:t>FDA (Food and Drug Administration)</a:t>
            </a:r>
          </a:p>
          <a:p>
            <a:pPr lvl="1"/>
            <a:r>
              <a:rPr lang="en-US" sz="2000" dirty="0"/>
              <a:t> Safety Recommendations </a:t>
            </a:r>
          </a:p>
          <a:p>
            <a:pPr lvl="2"/>
            <a:r>
              <a:rPr lang="en-US" dirty="0"/>
              <a:t>Measure one person at a time</a:t>
            </a:r>
          </a:p>
          <a:p>
            <a:pPr lvl="2"/>
            <a:r>
              <a:rPr lang="en-US" dirty="0"/>
              <a:t>Allow skin to adjust back to normal temperature</a:t>
            </a:r>
          </a:p>
          <a:p>
            <a:pPr lvl="2"/>
            <a:r>
              <a:rPr lang="en-US" dirty="0"/>
              <a:t>Keep camera away from strong light sources, mirrors, or other shiny surfaces</a:t>
            </a:r>
          </a:p>
          <a:p>
            <a:pPr marL="1371600" lvl="3" indent="0">
              <a:buNone/>
            </a:pPr>
            <a:r>
              <a:rPr lang="en-US" sz="1000" b="0" i="0" dirty="0">
                <a:effectLst/>
                <a:latin typeface="AvenirNextLTPro"/>
              </a:rPr>
              <a:t>Health, Center for Devices and Radiological. “Improper Use of Thermal Imaging Devices: FDA Safety Communication.” </a:t>
            </a:r>
            <a:r>
              <a:rPr lang="en-US" sz="1000" b="0" i="1" dirty="0">
                <a:effectLst/>
                <a:latin typeface="AvenirNextLTPro"/>
              </a:rPr>
              <a:t>FDA</a:t>
            </a:r>
            <a:r>
              <a:rPr lang="en-US" sz="1000" b="0" i="0" dirty="0">
                <a:effectLst/>
                <a:latin typeface="AvenirNextLTPro"/>
              </a:rPr>
              <a:t>, Mar. 2021. </a:t>
            </a:r>
            <a:r>
              <a:rPr lang="en-US" sz="1000" b="0" i="1" dirty="0">
                <a:effectLst/>
                <a:latin typeface="AvenirNextLTPro"/>
              </a:rPr>
              <a:t>www.fda.gov</a:t>
            </a:r>
            <a:r>
              <a:rPr lang="en-US" sz="1000" b="0" i="0" dirty="0">
                <a:effectLst/>
                <a:latin typeface="AvenirNextLTPro"/>
              </a:rPr>
              <a:t>, </a:t>
            </a:r>
            <a:r>
              <a:rPr lang="en-US" sz="1000" b="0" i="0" dirty="0">
                <a:effectLst/>
                <a:latin typeface="AvenirNextLTPro"/>
                <a:hlinkClick r:id="rId2"/>
              </a:rPr>
              <a:t>https://www.fda.gov/medical-devices/safety-communications/improper-use-thermal-imaging-devices-fda-safety-communication</a:t>
            </a:r>
            <a:r>
              <a:rPr lang="en-US" sz="1000" b="0" i="0" dirty="0">
                <a:effectLst/>
                <a:latin typeface="AvenirNextLTPro"/>
              </a:rPr>
              <a:t>.</a:t>
            </a:r>
          </a:p>
          <a:p>
            <a:pPr marL="1371600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5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3DAF-BD4C-484E-AA46-12A737FA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Legal Research </a:t>
            </a:r>
            <a:r>
              <a:rPr lang="en-US" sz="2400" dirty="0"/>
              <a:t>-Lexi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42D4-D283-40A3-B015-5D740A0B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400"/>
              <a:t>LETA (Law Enforcement Thermographers' Association) </a:t>
            </a:r>
          </a:p>
          <a:p>
            <a:pPr lvl="1"/>
            <a:r>
              <a:rPr lang="en-US" sz="1400"/>
              <a:t>Must have camera certified if using in a law enforcement environment</a:t>
            </a:r>
          </a:p>
          <a:p>
            <a:pPr marL="914400" lvl="2" indent="0">
              <a:buNone/>
            </a:pPr>
            <a:r>
              <a:rPr lang="en-US" sz="1400" b="0" i="1">
                <a:effectLst/>
                <a:latin typeface="AvenirNextLTPro"/>
              </a:rPr>
              <a:t>LETA Standards and Protocol</a:t>
            </a:r>
            <a:r>
              <a:rPr lang="en-US" sz="1400" b="0" i="0">
                <a:effectLst/>
                <a:latin typeface="AvenirNextLTPro"/>
              </a:rPr>
              <a:t>. </a:t>
            </a:r>
            <a:r>
              <a:rPr lang="en-US" sz="1400" b="0" i="0">
                <a:effectLst/>
                <a:latin typeface="AvenirNextLTPro"/>
                <a:hlinkClick r:id="rId2"/>
              </a:rPr>
              <a:t>https://www.leta.org/standards-protocol.htm</a:t>
            </a:r>
            <a:r>
              <a:rPr lang="en-US" sz="1400" b="0" i="0">
                <a:effectLst/>
                <a:latin typeface="AvenirNextLTPro"/>
              </a:rPr>
              <a:t>. Accessed 5 Oct. 2021.</a:t>
            </a:r>
            <a:endParaRPr lang="en-US" sz="1400"/>
          </a:p>
          <a:p>
            <a:r>
              <a:rPr lang="en-US" sz="1400"/>
              <a:t>ACLU (American Civil Liberties Union)</a:t>
            </a:r>
          </a:p>
          <a:p>
            <a:pPr lvl="1"/>
            <a:r>
              <a:rPr lang="en-US" sz="1400"/>
              <a:t>Privacy Issues</a:t>
            </a:r>
          </a:p>
          <a:p>
            <a:pPr lvl="2"/>
            <a:r>
              <a:rPr lang="en-US" sz="1400"/>
              <a:t>Individual records</a:t>
            </a:r>
          </a:p>
          <a:p>
            <a:pPr lvl="2"/>
            <a:r>
              <a:rPr lang="en-US" sz="1400"/>
              <a:t>Collection of temperatures</a:t>
            </a:r>
          </a:p>
          <a:p>
            <a:pPr marL="1371600" lvl="3" indent="0">
              <a:buNone/>
            </a:pPr>
            <a:r>
              <a:rPr lang="en-US" sz="1400" b="0" i="0">
                <a:effectLst/>
                <a:latin typeface="AvenirNextLTPro"/>
              </a:rPr>
              <a:t>Stanley, Jay. </a:t>
            </a:r>
            <a:r>
              <a:rPr lang="en-US" sz="1400" b="0" i="1">
                <a:effectLst/>
                <a:latin typeface="AvenirNextLTPro"/>
              </a:rPr>
              <a:t>Temperature Screening and Civil Liberties During an Epidemic</a:t>
            </a:r>
            <a:r>
              <a:rPr lang="en-US" sz="1400" b="0" i="0">
                <a:effectLst/>
                <a:latin typeface="AvenirNextLTPro"/>
              </a:rPr>
              <a:t>. 19 May 2020, </a:t>
            </a:r>
            <a:r>
              <a:rPr lang="en-US" sz="1400" b="0" i="0">
                <a:effectLst/>
                <a:latin typeface="AvenirNextLTPro"/>
                <a:hlinkClick r:id="rId3"/>
              </a:rPr>
              <a:t>https://www.aclu.org/sites/default/files/field_document/aclu_white_paper_-_temperature_checks.pdf</a:t>
            </a:r>
            <a:r>
              <a:rPr lang="en-US" sz="1400" b="0" i="0">
                <a:effectLst/>
                <a:latin typeface="AvenirNextLTPro"/>
              </a:rPr>
              <a:t>.</a:t>
            </a:r>
            <a:endParaRPr lang="en-US" sz="1400"/>
          </a:p>
          <a:p>
            <a:r>
              <a:rPr lang="en-US" sz="1400"/>
              <a:t>Kyllo v. United States</a:t>
            </a:r>
          </a:p>
          <a:p>
            <a:pPr lvl="1"/>
            <a:r>
              <a:rPr lang="en-US" sz="1400"/>
              <a:t>Fourth Amendment: Protection against unreasonable search and seizure</a:t>
            </a:r>
          </a:p>
          <a:p>
            <a:pPr lvl="1"/>
            <a:r>
              <a:rPr lang="en-US" sz="1400"/>
              <a:t>Difficult for laws to change as quickly as technology </a:t>
            </a:r>
          </a:p>
          <a:p>
            <a:pPr marL="914400" lvl="2" indent="0">
              <a:buNone/>
            </a:pPr>
            <a:r>
              <a:rPr lang="en-US" sz="1400" b="0" i="0">
                <a:effectLst/>
                <a:latin typeface="AvenirNextLTPro"/>
              </a:rPr>
              <a:t>Stanley, Jay. </a:t>
            </a:r>
            <a:r>
              <a:rPr lang="en-US" sz="1400" b="0" i="1">
                <a:effectLst/>
                <a:latin typeface="AvenirNextLTPro"/>
              </a:rPr>
              <a:t>Temperature Screening and Civil Liberties During an Epidemic</a:t>
            </a:r>
            <a:r>
              <a:rPr lang="en-US" sz="1400" b="0" i="0">
                <a:effectLst/>
                <a:latin typeface="AvenirNextLTPro"/>
              </a:rPr>
              <a:t>. 19 May 2020, </a:t>
            </a:r>
            <a:r>
              <a:rPr lang="en-US" sz="1400" b="0" i="0">
                <a:effectLst/>
                <a:latin typeface="AvenirNextLTPro"/>
                <a:hlinkClick r:id="rId3"/>
              </a:rPr>
              <a:t>https://www.aclu.org/sites/default/files/field_document/aclu_white_paper_-_temperature_checks.pdf</a:t>
            </a:r>
            <a:r>
              <a:rPr lang="en-US" sz="1400" b="0" i="0">
                <a:effectLst/>
                <a:latin typeface="AvenirNextLTPro"/>
              </a:rPr>
              <a:t>.</a:t>
            </a:r>
          </a:p>
          <a:p>
            <a:pPr marL="914400" lvl="2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5582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08405-7F96-42B2-892C-31DBF3A5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F78D-01DE-4CBA-AF36-A810EF51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4132217"/>
          </a:xfrm>
        </p:spPr>
        <p:txBody>
          <a:bodyPr>
            <a:normAutofit/>
          </a:bodyPr>
          <a:lstStyle/>
          <a:p>
            <a:r>
              <a:rPr lang="en-US" sz="1900" b="0" i="0" dirty="0">
                <a:effectLst/>
              </a:rPr>
              <a:t>Stanley, Jay. </a:t>
            </a:r>
            <a:r>
              <a:rPr lang="en-US" sz="1900" b="0" i="1" dirty="0">
                <a:effectLst/>
              </a:rPr>
              <a:t>Temperature Screening and Civil Liberties During an Epidemic</a:t>
            </a:r>
            <a:r>
              <a:rPr lang="en-US" sz="1900" b="0" i="0" dirty="0">
                <a:effectLst/>
              </a:rPr>
              <a:t>. 19 May 2020, </a:t>
            </a:r>
            <a:r>
              <a:rPr lang="en-US" sz="1900" b="0" i="0" dirty="0">
                <a:effectLst/>
                <a:hlinkClick r:id="rId2"/>
              </a:rPr>
              <a:t>https://www.aclu.org/sites/default/files/field_document/aclu_white_paper_-_temperature_checks.pdf</a:t>
            </a:r>
            <a:r>
              <a:rPr lang="en-US" sz="1900" b="0" i="0" dirty="0">
                <a:effectLst/>
              </a:rPr>
              <a:t>.</a:t>
            </a:r>
          </a:p>
          <a:p>
            <a:r>
              <a:rPr lang="en-US" sz="1900" b="0" i="0" dirty="0">
                <a:effectLst/>
              </a:rPr>
              <a:t>Barlow, Katie. “Thermal Imaging Gets More Common But The Courts Haven’t Caught Up.” </a:t>
            </a:r>
            <a:r>
              <a:rPr lang="en-US" sz="1900" b="0" i="1" dirty="0">
                <a:effectLst/>
              </a:rPr>
              <a:t>NPR</a:t>
            </a:r>
            <a:r>
              <a:rPr lang="en-US" sz="1900" b="0" i="0" dirty="0">
                <a:effectLst/>
              </a:rPr>
              <a:t>, 27 Feb. 2014. </a:t>
            </a:r>
            <a:r>
              <a:rPr lang="en-US" sz="1900" b="0" i="1" dirty="0">
                <a:effectLst/>
              </a:rPr>
              <a:t>NPR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>
                <a:effectLst/>
                <a:hlinkClick r:id="rId3"/>
              </a:rPr>
              <a:t>https://www.npr.org/sections/alltechconsidered/2014/02/25/282523377/thermal-imaging-gets-more-common-but-the-courts-havent-caught-up</a:t>
            </a:r>
            <a:r>
              <a:rPr lang="en-US" sz="1900" b="0" i="0" dirty="0">
                <a:effectLst/>
              </a:rPr>
              <a:t>.</a:t>
            </a:r>
            <a:endParaRPr lang="en-US" sz="1900" dirty="0"/>
          </a:p>
          <a:p>
            <a:r>
              <a:rPr lang="en-US" sz="1900" b="0" i="0" dirty="0">
                <a:effectLst/>
              </a:rPr>
              <a:t>Health, Center for Devices and Radiological. “Improper Use of Thermal Imaging Devices: FDA Safety Communication.” </a:t>
            </a:r>
            <a:r>
              <a:rPr lang="en-US" sz="1900" b="0" i="1" dirty="0">
                <a:effectLst/>
              </a:rPr>
              <a:t>FDA</a:t>
            </a:r>
            <a:r>
              <a:rPr lang="en-US" sz="1900" b="0" i="0" dirty="0">
                <a:effectLst/>
              </a:rPr>
              <a:t>, Mar. 2021. </a:t>
            </a:r>
            <a:r>
              <a:rPr lang="en-US" sz="1900" b="0" i="1" dirty="0">
                <a:effectLst/>
              </a:rPr>
              <a:t>www.fda.gov</a:t>
            </a:r>
            <a:r>
              <a:rPr lang="en-US" sz="1900" b="0" i="0" dirty="0">
                <a:effectLst/>
              </a:rPr>
              <a:t>, </a:t>
            </a:r>
            <a:r>
              <a:rPr lang="en-US" sz="1900" b="0" i="0" dirty="0">
                <a:effectLst/>
                <a:hlinkClick r:id="rId4"/>
              </a:rPr>
              <a:t>https://www.fda.gov/medical-devices/safety-communications/improper-use-thermal-imaging-devices-fda-safety-communication</a:t>
            </a:r>
            <a:r>
              <a:rPr lang="en-US" sz="1900" b="0" i="0" dirty="0">
                <a:effectLst/>
              </a:rPr>
              <a:t>.</a:t>
            </a:r>
          </a:p>
          <a:p>
            <a:r>
              <a:rPr lang="en-US" sz="1900" b="0" i="1" dirty="0">
                <a:effectLst/>
              </a:rPr>
              <a:t>LETA Standards and Protocol</a:t>
            </a:r>
            <a:r>
              <a:rPr lang="en-US" sz="1900" b="0" i="0" dirty="0">
                <a:effectLst/>
              </a:rPr>
              <a:t>. </a:t>
            </a:r>
            <a:r>
              <a:rPr lang="en-US" sz="1900" b="0" i="0" dirty="0">
                <a:effectLst/>
                <a:hlinkClick r:id="rId5"/>
              </a:rPr>
              <a:t>https://www.leta.org/standards-protocol.htm. Accessed 5 Oct. 2021</a:t>
            </a:r>
            <a:r>
              <a:rPr lang="en-US" sz="1900" b="0" i="0" dirty="0">
                <a:effectLst/>
              </a:rPr>
              <a:t>.</a:t>
            </a:r>
          </a:p>
          <a:p>
            <a:r>
              <a:rPr lang="en-US" sz="1900" b="0" i="0" dirty="0">
                <a:solidFill>
                  <a:srgbClr val="222222"/>
                </a:solidFill>
                <a:effectLst/>
              </a:rPr>
              <a:t>Shirley, Brian. “Residential.” </a:t>
            </a:r>
            <a:r>
              <a:rPr lang="en-US" sz="1900" b="0" i="1" dirty="0" err="1">
                <a:solidFill>
                  <a:srgbClr val="222222"/>
                </a:solidFill>
                <a:effectLst/>
              </a:rPr>
              <a:t>EmberHope</a:t>
            </a:r>
            <a:r>
              <a:rPr lang="en-US" sz="1900" b="0" i="1" dirty="0">
                <a:solidFill>
                  <a:srgbClr val="222222"/>
                </a:solidFill>
                <a:effectLst/>
              </a:rPr>
              <a:t> </a:t>
            </a:r>
            <a:r>
              <a:rPr lang="en-US" sz="1900" b="0" i="1" dirty="0" err="1">
                <a:solidFill>
                  <a:srgbClr val="222222"/>
                </a:solidFill>
                <a:effectLst/>
              </a:rPr>
              <a:t>Youthville</a:t>
            </a:r>
            <a:r>
              <a:rPr lang="en-US" sz="1900" b="0" i="0" dirty="0">
                <a:solidFill>
                  <a:srgbClr val="222222"/>
                </a:solidFill>
                <a:effectLst/>
                <a:hlinkClick r:id="rId6"/>
              </a:rPr>
              <a:t>, https://www.emberhope.org/how-we-help-foster-care-adoption-counseling-residential-emberhope-programs/residential/. </a:t>
            </a:r>
            <a:r>
              <a:rPr lang="en-US" sz="1900" b="0" i="0" dirty="0">
                <a:solidFill>
                  <a:srgbClr val="222222"/>
                </a:solidFill>
                <a:effectLst/>
              </a:rPr>
              <a:t>Accessed 8 Oct. 2021.</a:t>
            </a:r>
            <a:endParaRPr lang="en-US" sz="19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7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6F3D4C2D-390F-4887-B8C1-2404C1BAE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545"/>
            <a:ext cx="10515600" cy="3692910"/>
          </a:xfrm>
        </p:spPr>
      </p:pic>
    </p:spTree>
    <p:extLst>
      <p:ext uri="{BB962C8B-B14F-4D97-AF65-F5344CB8AC3E}">
        <p14:creationId xmlns:p14="http://schemas.microsoft.com/office/powerpoint/2010/main" val="150949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034C4-3D7F-4297-8145-8E80CA40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Thermal Temp. Sens.-</a:t>
            </a:r>
            <a:r>
              <a:rPr lang="en-US" sz="2700" dirty="0"/>
              <a:t>Adrian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CFFC-82D4-40EF-B322-141AD07F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/>
              <a:t>Product</a:t>
            </a:r>
          </a:p>
          <a:p>
            <a:r>
              <a:rPr lang="en-US" sz="1400"/>
              <a:t>Features</a:t>
            </a:r>
          </a:p>
          <a:p>
            <a:pPr marL="0" indent="0">
              <a:buNone/>
            </a:pPr>
            <a:r>
              <a:rPr lang="en-US" sz="1400" u="sng"/>
              <a:t>Importance </a:t>
            </a:r>
          </a:p>
          <a:p>
            <a:r>
              <a:rPr lang="en-US" sz="1400"/>
              <a:t>Covid-19/High Fever</a:t>
            </a:r>
          </a:p>
          <a:p>
            <a:r>
              <a:rPr lang="en-US" sz="1400"/>
              <a:t>At Risk Population </a:t>
            </a:r>
          </a:p>
          <a:p>
            <a:pPr marL="0" indent="0">
              <a:buNone/>
            </a:pPr>
            <a:r>
              <a:rPr lang="en-US" sz="1400">
                <a:effectLst/>
                <a:latin typeface="Times New Roman" panose="02020603050405020304" pitchFamily="18" charset="0"/>
              </a:rPr>
              <a:t>Government. (2021, October). </a:t>
            </a:r>
            <a:r>
              <a:rPr lang="en-US" sz="1400" i="1">
                <a:effectLst/>
                <a:latin typeface="Times New Roman" panose="02020603050405020304" pitchFamily="18" charset="0"/>
              </a:rPr>
              <a:t>Covid-19 Nursing Home Data</a:t>
            </a:r>
            <a:r>
              <a:rPr lang="en-US" sz="1400">
                <a:effectLst/>
                <a:latin typeface="Times New Roman" panose="02020603050405020304" pitchFamily="18" charset="0"/>
              </a:rPr>
              <a:t>. Data.Cms.Gov. https://data.cms.gov/covid-19/covid-19-nursing-home-data</a:t>
            </a:r>
            <a:endParaRPr lang="en-US" sz="1400"/>
          </a:p>
          <a:p>
            <a:pPr marL="0" indent="0">
              <a:buNone/>
            </a:pPr>
            <a:r>
              <a:rPr lang="en-US" sz="1400" u="sng"/>
              <a:t>Why Ours?</a:t>
            </a:r>
          </a:p>
          <a:p>
            <a:r>
              <a:rPr lang="en-US" sz="1400"/>
              <a:t>Cost </a:t>
            </a:r>
          </a:p>
          <a:p>
            <a:pPr marL="0" indent="0">
              <a:buNone/>
            </a:pPr>
            <a:r>
              <a:rPr lang="en-US" sz="1400"/>
              <a:t>Olson, Marissa. </a:t>
            </a:r>
            <a:r>
              <a:rPr lang="en-US" sz="1400" i="1"/>
              <a:t>How Much Does An Automated Temperature Scanner Cost?. </a:t>
            </a:r>
            <a:r>
              <a:rPr lang="en-US" sz="1400"/>
              <a:t>Aug. 2020, https://www.ais-now.com/blog/automated-temperature-scanner-cost</a:t>
            </a:r>
          </a:p>
          <a:p>
            <a:r>
              <a:rPr lang="en-US" sz="1400"/>
              <a:t>User Friendly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le of red berries&#10;&#10;Description automatically generated with low confidence">
            <a:extLst>
              <a:ext uri="{FF2B5EF4-FFF2-40B4-BE49-F238E27FC236}">
                <a16:creationId xmlns:a16="http://schemas.microsoft.com/office/drawing/2014/main" id="{9B9BF19E-76BD-4EB0-82E4-DC25ED6A7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" r="4" b="2983"/>
          <a:stretch/>
        </p:blipFill>
        <p:spPr>
          <a:xfrm>
            <a:off x="8989198" y="799352"/>
            <a:ext cx="2413999" cy="234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05778-A260-4337-A241-669A4BBB1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12" y="3032687"/>
            <a:ext cx="4841758" cy="31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868-ADD9-4079-BC7B-7185A23C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 err="1"/>
              <a:t>Emberhope</a:t>
            </a:r>
            <a:r>
              <a:rPr lang="en-US" sz="3400" dirty="0"/>
              <a:t> </a:t>
            </a:r>
            <a:r>
              <a:rPr lang="en-US" sz="3400" dirty="0" err="1"/>
              <a:t>Youthville</a:t>
            </a:r>
            <a:r>
              <a:rPr lang="en-US" sz="3400" dirty="0"/>
              <a:t> -</a:t>
            </a:r>
            <a:r>
              <a:rPr lang="en-US" sz="2400" dirty="0"/>
              <a:t>Adrian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07DB-AB59-4AD1-A0E6-B0BF31EB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/>
              <a:t>Potential testing partner</a:t>
            </a:r>
          </a:p>
          <a:p>
            <a:r>
              <a:rPr lang="en-US" sz="1800" dirty="0"/>
              <a:t>Residential Campus &amp; Secure Care</a:t>
            </a:r>
          </a:p>
          <a:p>
            <a:r>
              <a:rPr lang="en-US" sz="1800" dirty="0"/>
              <a:t>Access to girls ages 6-18 as well as staff 24/7</a:t>
            </a:r>
          </a:p>
          <a:p>
            <a:pPr lvl="1"/>
            <a:r>
              <a:rPr lang="en-US" sz="1800" dirty="0"/>
              <a:t>Typically, 50 kids and 10 staff are at the school </a:t>
            </a:r>
          </a:p>
          <a:p>
            <a:pPr lvl="1"/>
            <a:r>
              <a:rPr lang="en-US" sz="1800" dirty="0"/>
              <a:t>In residential campus typically 10 kids and 3 staff</a:t>
            </a:r>
          </a:p>
          <a:p>
            <a:pPr lvl="1"/>
            <a:r>
              <a:rPr lang="en-US" sz="1800" dirty="0"/>
              <a:t>Sponsor: Lori Gonzales (VP, CPO)</a:t>
            </a:r>
          </a:p>
          <a:p>
            <a:pPr marL="914400" lvl="2" indent="0">
              <a:buNone/>
            </a:pPr>
            <a:r>
              <a:rPr lang="en-US" sz="1000" b="0" i="0" dirty="0">
                <a:solidFill>
                  <a:srgbClr val="222222"/>
                </a:solidFill>
                <a:effectLst/>
              </a:rPr>
              <a:t>Shirley, Brian. “Residential.” </a:t>
            </a:r>
            <a:r>
              <a:rPr lang="en-US" sz="1000" b="0" i="1" dirty="0" err="1">
                <a:solidFill>
                  <a:srgbClr val="222222"/>
                </a:solidFill>
                <a:effectLst/>
              </a:rPr>
              <a:t>EmberHope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</a:rPr>
              <a:t>Youthville</a:t>
            </a:r>
            <a:r>
              <a:rPr lang="en-US" sz="1000" b="0" i="0" dirty="0">
                <a:solidFill>
                  <a:srgbClr val="222222"/>
                </a:solidFill>
                <a:effectLst/>
                <a:hlinkClick r:id="rId2"/>
              </a:rPr>
              <a:t>, https://www.emberhope.org/how-we-help-foster-care-adoption-counseling-residential-emberhope-programs/residential/. 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Accessed 8 Oct. 2021.</a:t>
            </a:r>
            <a:endParaRPr lang="en-US" sz="1000" dirty="0">
              <a:solidFill>
                <a:srgbClr val="222222"/>
              </a:solidFill>
            </a:endParaRPr>
          </a:p>
          <a:p>
            <a:pPr marL="914400" lvl="2" indent="0">
              <a:buNone/>
            </a:pPr>
            <a:endParaRPr lang="en-US" sz="1400" dirty="0"/>
          </a:p>
        </p:txBody>
      </p:sp>
      <p:pic>
        <p:nvPicPr>
          <p:cNvPr id="1026" name="Picture 2" descr="EmberHope Youthville Logo">
            <a:extLst>
              <a:ext uri="{FF2B5EF4-FFF2-40B4-BE49-F238E27FC236}">
                <a16:creationId xmlns:a16="http://schemas.microsoft.com/office/drawing/2014/main" id="{92EF6ED8-FE0D-46CE-A072-EF08A626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2040783"/>
            <a:ext cx="6440424" cy="27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4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C4EE-6792-B04F-A92B-8B62D09B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the design: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Shaima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aspberry Pi (Components Explanation) | Download Scientific Diagram">
            <a:extLst>
              <a:ext uri="{FF2B5EF4-FFF2-40B4-BE49-F238E27FC236}">
                <a16:creationId xmlns:a16="http://schemas.microsoft.com/office/drawing/2014/main" id="{36C2E644-2E07-BB42-AF36-34F7C59FE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8" b="9025"/>
          <a:stretch/>
        </p:blipFill>
        <p:spPr bwMode="auto">
          <a:xfrm>
            <a:off x="7684008" y="1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78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E6C5-1B36-934C-A26E-10270F7B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Infrared Thermal Camera Adafruit MLX90640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QT Raspberry Pi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FT232H USB C to QT PCB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LED array or LCD display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QT connectors </a:t>
            </a:r>
          </a:p>
        </p:txBody>
      </p:sp>
      <p:pic>
        <p:nvPicPr>
          <p:cNvPr id="1028" name="Picture 4" descr="additional product photo">
            <a:extLst>
              <a:ext uri="{FF2B5EF4-FFF2-40B4-BE49-F238E27FC236}">
                <a16:creationId xmlns:a16="http://schemas.microsoft.com/office/drawing/2014/main" id="{CE4FD42C-03E8-A440-AEA7-4E187E7DB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3" b="26167"/>
          <a:stretch/>
        </p:blipFill>
        <p:spPr bwMode="auto">
          <a:xfrm>
            <a:off x="7684008" y="230886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ditional product photo">
            <a:extLst>
              <a:ext uri="{FF2B5EF4-FFF2-40B4-BE49-F238E27FC236}">
                <a16:creationId xmlns:a16="http://schemas.microsoft.com/office/drawing/2014/main" id="{175D5344-1CD2-3D4E-AECF-E83E6B193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6" b="15153"/>
          <a:stretch/>
        </p:blipFill>
        <p:spPr bwMode="auto">
          <a:xfrm>
            <a:off x="7684008" y="461772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17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web of dots connected">
            <a:extLst>
              <a:ext uri="{FF2B5EF4-FFF2-40B4-BE49-F238E27FC236}">
                <a16:creationId xmlns:a16="http://schemas.microsoft.com/office/drawing/2014/main" id="{7CFA0091-DD7F-4113-A87F-6FB8046CE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709" r="7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925577" cy="2966822"/>
          </a:xfrm>
        </p:spPr>
        <p:txBody>
          <a:bodyPr anchor="b">
            <a:normAutofit/>
          </a:bodyPr>
          <a:lstStyle/>
          <a:p>
            <a:r>
              <a:rPr lang="en-US" sz="7400" dirty="0"/>
              <a:t>Integration of Components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A0DD3-9B7E-451D-8976-9194ABE9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 is needed -</a:t>
            </a:r>
            <a:r>
              <a:rPr lang="en-US" sz="2400" dirty="0"/>
              <a:t>Peter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845D-745B-4588-AE1A-55E3AF91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 Temperatures need to be taken quickly and reliably</a:t>
            </a:r>
          </a:p>
          <a:p>
            <a:r>
              <a:rPr lang="en-US" sz="2200"/>
              <a:t> The end user needs simple, clear direction concerning their temperature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5088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B63E2-53ED-43A4-8005-E0EB7FA4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How to Do it -</a:t>
            </a:r>
            <a:r>
              <a:rPr lang="en-US" sz="2400" dirty="0"/>
              <a:t>Peter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5966-4183-423F-B16E-DB7DD482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 First, the thermal imaging camera will provide, bulk, real-time temperature data that will be sent to a Raspberry Pi</a:t>
            </a:r>
          </a:p>
          <a:p>
            <a:r>
              <a:rPr lang="en-US" sz="2200"/>
              <a:t>Software on the Raspberry Pi will analyze the temperature data and determine if the image in frame contains someone with a fever</a:t>
            </a:r>
          </a:p>
          <a:p>
            <a:r>
              <a:rPr lang="en-US" sz="2200"/>
              <a:t> The Raspberry Pi will indicate on either a string of LEDs or a small  display if they should STOP because they have a fever, PROCEED if they do not have a fever, or WAIT if the imager is unable to tell if they have a fever.</a:t>
            </a:r>
          </a:p>
        </p:txBody>
      </p:sp>
    </p:spTree>
    <p:extLst>
      <p:ext uri="{BB962C8B-B14F-4D97-AF65-F5344CB8AC3E}">
        <p14:creationId xmlns:p14="http://schemas.microsoft.com/office/powerpoint/2010/main" val="108258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4DEC4-E1D2-49F4-86DC-43CD5CA1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Reliable Thermal imaging -</a:t>
            </a:r>
            <a:r>
              <a:rPr lang="en-US" sz="2400" dirty="0"/>
              <a:t>Peter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A24D-36F5-4052-A202-3A741D78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MLX90640 camera has been released for several years and has code libraries already developed and implemented.</a:t>
            </a:r>
          </a:p>
          <a:p>
            <a:r>
              <a:rPr lang="en-US" sz="2200"/>
              <a:t>The FT232H USB C to Stemma QT connector allows for plug and play operation and simple testing</a:t>
            </a:r>
          </a:p>
          <a:p>
            <a:r>
              <a:rPr lang="en-US" sz="2200"/>
              <a:t>Troubleshooting and operational difficulties have already been explored by others and extensive documentation is online</a:t>
            </a:r>
          </a:p>
        </p:txBody>
      </p:sp>
    </p:spTree>
    <p:extLst>
      <p:ext uri="{BB962C8B-B14F-4D97-AF65-F5344CB8AC3E}">
        <p14:creationId xmlns:p14="http://schemas.microsoft.com/office/powerpoint/2010/main" val="93448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A7935-251C-4029-B8F8-B81F1C02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Raspberry PI -</a:t>
            </a:r>
            <a:r>
              <a:rPr lang="en-US" sz="2400" dirty="0"/>
              <a:t>Peter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53D6-0FAC-45F1-A063-4C12C71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The Raspberry PI runs a Linux operating system and can already utilize the python libraries necessary to effectively to communicate with MLX90640 thermal imaging camera</a:t>
            </a:r>
          </a:p>
          <a:p>
            <a:r>
              <a:rPr lang="en-US" sz="2200"/>
              <a:t> The platform also has General Input Output PINs allowing for direct communication with a signaling device (Either arrayed LEDs or a small display)</a:t>
            </a:r>
          </a:p>
        </p:txBody>
      </p:sp>
    </p:spTree>
    <p:extLst>
      <p:ext uri="{BB962C8B-B14F-4D97-AF65-F5344CB8AC3E}">
        <p14:creationId xmlns:p14="http://schemas.microsoft.com/office/powerpoint/2010/main" val="114101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CD3D83A60EF40A9A8B4A86D178402" ma:contentTypeVersion="2" ma:contentTypeDescription="Create a new document." ma:contentTypeScope="" ma:versionID="744fbf5a215f17d6b72ef4f1a68e91cb">
  <xsd:schema xmlns:xsd="http://www.w3.org/2001/XMLSchema" xmlns:xs="http://www.w3.org/2001/XMLSchema" xmlns:p="http://schemas.microsoft.com/office/2006/metadata/properties" xmlns:ns3="26c72b7f-e790-460a-8d8d-6adc448940a0" targetNamespace="http://schemas.microsoft.com/office/2006/metadata/properties" ma:root="true" ma:fieldsID="56f23fe5b1735b9ac93b37286ab9d1a3" ns3:_="">
    <xsd:import namespace="26c72b7f-e790-460a-8d8d-6adc448940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72b7f-e790-460a-8d8d-6adc448940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18D5C-5EC6-4B40-A9C9-1909AD033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D9A4E5-04ED-45D8-8295-451DA1FEEF05}">
  <ds:schemaRefs>
    <ds:schemaRef ds:uri="http://schemas.microsoft.com/office/2006/documentManagement/types"/>
    <ds:schemaRef ds:uri="26c72b7f-e790-460a-8d8d-6adc448940a0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26603A-6342-4DBE-8A1B-CA86253DE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c72b7f-e790-460a-8d8d-6adc448940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918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AvenirNextLTPro</vt:lpstr>
      <vt:lpstr>Calibri</vt:lpstr>
      <vt:lpstr>Calibri Light</vt:lpstr>
      <vt:lpstr>Times New Roman</vt:lpstr>
      <vt:lpstr>Office Theme</vt:lpstr>
      <vt:lpstr>Thermal Temp. Sensor</vt:lpstr>
      <vt:lpstr>Thermal Temp. Sens.-Adrian</vt:lpstr>
      <vt:lpstr>Emberhope Youthville -Adrian</vt:lpstr>
      <vt:lpstr>Components of the design: -Shaima</vt:lpstr>
      <vt:lpstr>Integration of Components</vt:lpstr>
      <vt:lpstr>What is needed -Peter</vt:lpstr>
      <vt:lpstr>How to Do it -Peter</vt:lpstr>
      <vt:lpstr>Reliable Thermal imaging -Peter</vt:lpstr>
      <vt:lpstr>Raspberry PI -Peter</vt:lpstr>
      <vt:lpstr>Ethical and Legal Concerns</vt:lpstr>
      <vt:lpstr>Ethical Research -Lexi</vt:lpstr>
      <vt:lpstr>Legal Research -Lexi</vt:lpstr>
      <vt:lpstr>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Winkle, Alexis</dc:creator>
  <cp:lastModifiedBy>Winkle, Alexis</cp:lastModifiedBy>
  <cp:revision>15</cp:revision>
  <dcterms:created xsi:type="dcterms:W3CDTF">2021-10-05T14:47:40Z</dcterms:created>
  <dcterms:modified xsi:type="dcterms:W3CDTF">2021-10-08T16:03:18Z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0x01010067ACD3D83A60EF40A9A8B4A86D178402</vt:lpwstr>
  </property>
</Properties>
</file>