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398" y="-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972A-003E-4C45-BDC7-D488566D9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10B2B-EAE5-4E95-8752-E4D1881F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3A5F-0AF3-4E9F-8E84-A708A1F9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0A3DF-DE2C-4C29-A97B-087B5E7F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2BC1-9C5F-4B93-A6B0-1ECD3F32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B845-0AE5-49F2-9EDB-44DEE33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DF2C-A62E-47BF-8360-7872F007E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22EAC-B958-4E17-B118-6600CEAE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CC9F-47B4-41E7-8285-B91160DA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BF32-CA08-47E0-BBD4-C7D79FEE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FB031-6DFE-4758-ACCD-498DC296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68360-2460-4332-AAB9-68DD6DF21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5D09-210C-4422-BE03-DFAFB184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0862-28C6-4019-8CFC-DD146610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BA75E-5470-4001-A44A-171A7947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25BD-08D5-41D9-919A-CF960A01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E103-A6AB-43DE-8D86-51B72819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34E9-27C4-4F89-BC71-BD888084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74D9-C9CE-4E1E-AF5D-F5EA1257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CF77-2729-490E-BB1A-AC361F3F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505B-B9B8-4FE9-9295-F3A93068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C7EC-A288-4C69-ACB6-B053B533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4A3E-782B-4F2F-AB6A-3664253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B7F8-DE24-4DCC-8803-3774C4D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CAB7-78FF-48E0-913F-3987B11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0A0-01A3-4E2C-8043-1133E71C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2EF3-8AE1-41EC-B392-6EA87914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2CDAD-94E9-4AC6-BE51-1D741D49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8B4DD-1FD5-4342-9858-23AD1345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F39-F9B7-4BBB-AF90-6A354D47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E866A-9A06-40B2-AF84-87C6DAA6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116F-A739-41E1-BE23-3B16E138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F1927-1532-418A-8D8A-AC462831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1D89-DE4B-47B3-A886-4B5C0E8AF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99BFA-038B-44F9-B5D4-C7A414FF5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DF0B-4903-4F02-BBA1-041C41B76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34A84-5D6F-493C-8EC9-0EA90E95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C07CD-E3A5-4855-B931-EEB32663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C8082-C6CC-459C-A20A-540B18B6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37F2-B277-4706-B523-8AC369F7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BA76E-A9D8-414C-8CEF-EF92A129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E7D1F-0B28-42E0-843F-AD240D4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03BC9-67DA-4634-8D7B-4CDD311E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20447-CC70-48D4-9268-C7909A1E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92BEC-A6AD-4076-98B6-A33EB354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1ED8B-7844-433F-9248-08C9DA5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CFA-CEAC-4155-8748-11E8B17F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1824-FBCD-47C3-BB86-05A71660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98901-6925-44CA-A4DD-7E4D787A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3D730-6531-4481-8EEB-2C0F389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FA61-6CF0-4EC6-9339-E33EC69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519D-B7A3-4375-A565-36A1F65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388D-064E-40C3-A315-6A216468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8D442-2F4A-444F-877C-D9F3A5A92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6FD44-3BFB-4AB9-9E47-2CE3E418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99989-E34E-40C0-92FD-48F977D7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8807-2CA4-4AB0-A228-E57CC6E0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43E5-E1D6-4EA0-A66D-F0AB84C6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988EE-EC3F-4516-A041-D8B46883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0D82-6C95-41A0-923F-BCB74531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A8B5-98BC-45DB-86D6-0E427940F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CA37-4279-404F-AF15-4D107E4E453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BFD9-A24A-40FC-896B-C1BA9798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56F6-E33C-4F07-A3FB-9F9DC2037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2A86A-C531-4E07-ABC8-44D30159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9F0C5B-3438-45DE-921C-15EABF68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6" y="861134"/>
            <a:ext cx="3194462" cy="2401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0427E-B141-4DA4-BC2F-881751AA4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377" y="861134"/>
            <a:ext cx="3284737" cy="2469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FE9B3-2773-42D7-866B-C7341228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86" y="861133"/>
            <a:ext cx="3194463" cy="2401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6351B6-EAD1-4B4B-8E48-62DE784F9F82}"/>
                  </a:ext>
                </a:extLst>
              </p:cNvPr>
              <p:cNvSpPr txBox="1"/>
              <p:nvPr/>
            </p:nvSpPr>
            <p:spPr>
              <a:xfrm>
                <a:off x="1779768" y="3262726"/>
                <a:ext cx="1309718" cy="340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𝑎𝑚𝑢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6351B6-EAD1-4B4B-8E48-62DE784F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68" y="3262726"/>
                <a:ext cx="1309718" cy="340029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F7099E-65D6-411E-A5C0-B3F96E36BC15}"/>
                  </a:ext>
                </a:extLst>
              </p:cNvPr>
              <p:cNvSpPr txBox="1"/>
              <p:nvPr/>
            </p:nvSpPr>
            <p:spPr>
              <a:xfrm>
                <a:off x="2868438" y="1492779"/>
                <a:ext cx="10414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F7099E-65D6-411E-A5C0-B3F96E36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38" y="1492779"/>
                <a:ext cx="104143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CA268F-5963-4637-B008-2539F02ADA68}"/>
                  </a:ext>
                </a:extLst>
              </p:cNvPr>
              <p:cNvSpPr txBox="1"/>
              <p:nvPr/>
            </p:nvSpPr>
            <p:spPr>
              <a:xfrm>
                <a:off x="6666574" y="1491744"/>
                <a:ext cx="10414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CA268F-5963-4637-B008-2539F02A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574" y="1491744"/>
                <a:ext cx="104143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B472F-C2DC-4698-8320-D4466056C1AB}"/>
                  </a:ext>
                </a:extLst>
              </p:cNvPr>
              <p:cNvSpPr txBox="1"/>
              <p:nvPr/>
            </p:nvSpPr>
            <p:spPr>
              <a:xfrm>
                <a:off x="8626382" y="1492631"/>
                <a:ext cx="10414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B472F-C2DC-4698-8320-D4466056C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382" y="1492631"/>
                <a:ext cx="10414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2FA0F0-83B6-4EAB-8A9E-6E2FECEC2D87}"/>
                  </a:ext>
                </a:extLst>
              </p:cNvPr>
              <p:cNvSpPr txBox="1"/>
              <p:nvPr/>
            </p:nvSpPr>
            <p:spPr>
              <a:xfrm>
                <a:off x="5520259" y="3262726"/>
                <a:ext cx="1309718" cy="340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𝑎𝑚𝑢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2FA0F0-83B6-4EAB-8A9E-6E2FECEC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259" y="3262726"/>
                <a:ext cx="1309718" cy="340029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A5D8C-7ACE-4487-90EF-604FFF933AD5}"/>
                  </a:ext>
                </a:extLst>
              </p:cNvPr>
              <p:cNvSpPr txBox="1"/>
              <p:nvPr/>
            </p:nvSpPr>
            <p:spPr>
              <a:xfrm>
                <a:off x="9488586" y="3268451"/>
                <a:ext cx="1309718" cy="340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Å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𝑎𝑚𝑢</m:t>
                          </m:r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BA5D8C-7ACE-4487-90EF-604FFF93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586" y="3268451"/>
                <a:ext cx="1309718" cy="340029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3A2E88-5718-4487-A71C-402DB72B6B72}"/>
                  </a:ext>
                </a:extLst>
              </p:cNvPr>
              <p:cNvSpPr txBox="1"/>
              <p:nvPr/>
            </p:nvSpPr>
            <p:spPr>
              <a:xfrm>
                <a:off x="1037942" y="3756811"/>
                <a:ext cx="10565172" cy="214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600" dirty="0"/>
                  <a:t>Figure 1. This depicts the comparison between spline and Taylor expansion interpolation of the Potential Energy Surface (PES) for Lead </a:t>
                </a:r>
                <a:r>
                  <a:rPr lang="en-US" sz="1600" dirty="0" err="1"/>
                  <a:t>Titanate</a:t>
                </a:r>
                <a:r>
                  <a:rPr lang="en-US" sz="1600" dirty="0"/>
                  <a:t> (PTO). This is a slice of the two-dimensional PES for a fixed high-frequency mode: (A) 0.0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𝑎𝑚𝑢</m:t>
                        </m:r>
                      </m:e>
                    </m:rad>
                  </m:oMath>
                </a14:m>
                <a:r>
                  <a:rPr lang="en-US" sz="1600" dirty="0"/>
                  <a:t>; (B) 0.5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𝑎𝑚𝑢</m:t>
                        </m:r>
                      </m:e>
                    </m:rad>
                  </m:oMath>
                </a14:m>
                <a:r>
                  <a:rPr lang="en-US" sz="1600" dirty="0"/>
                  <a:t>; (C) 1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𝑎𝑚𝑢</m:t>
                        </m:r>
                      </m:e>
                    </m:rad>
                  </m:oMath>
                </a14:m>
                <a:r>
                  <a:rPr lang="en-US" sz="1600" dirty="0"/>
                  <a:t>.</a:t>
                </a:r>
                <a14:m>
                  <m:oMath xmlns:m="http://schemas.openxmlformats.org/officeDocument/2006/math">
                    <a:fld id="{0FF2217C-B6D0-4E04-998B-AF395FD4DCD3}" type="mathplaceholder">
                      <a:rPr lang="en-US" sz="1600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sz="1600" dirty="0"/>
                  <a:t>  Please note that we obtain the generalized coordinates and Taylor coefficients from </a:t>
                </a:r>
                <a:r>
                  <a:rPr lang="en-US" sz="1600" dirty="0" err="1"/>
                  <a:t>Subedi's</a:t>
                </a:r>
                <a:r>
                  <a:rPr lang="en-US" sz="1600" dirty="0"/>
                  <a:t> 2015 work. It's crucial to remember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here represents a different generalized coordinate from what we use in our current work, and it symbolizes the low-frequency normal mode.</a:t>
                </a:r>
              </a:p>
              <a:p>
                <a:pPr algn="just"/>
                <a:endParaRPr lang="en-US" sz="1600" dirty="0"/>
              </a:p>
              <a:p>
                <a:pPr algn="just"/>
                <a:r>
                  <a:rPr lang="en-US" sz="1600" dirty="0"/>
                  <a:t>Reference: </a:t>
                </a:r>
                <a:r>
                  <a:rPr lang="en-US" sz="1600" dirty="0" err="1"/>
                  <a:t>Subedi</a:t>
                </a:r>
                <a:r>
                  <a:rPr lang="en-US" sz="1600" dirty="0"/>
                  <a:t>, A. (2015). Proposal for ultrafast switching of ferroelectrics using midinfrared pulses. Physical Review B, 92(21), 214303.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3A2E88-5718-4487-A71C-402DB72B6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2" y="3756811"/>
                <a:ext cx="10565172" cy="2142638"/>
              </a:xfrm>
              <a:prstGeom prst="rect">
                <a:avLst/>
              </a:prstGeom>
              <a:blipFill>
                <a:blip r:embed="rId11"/>
                <a:stretch>
                  <a:fillRect l="-289" t="-852" r="-346" b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9A2CD70-CD72-41A8-8B34-336707FD84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257" y="1420251"/>
            <a:ext cx="245993" cy="1169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CBBE33-6200-4E70-BBD9-B9476D45A9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4756" y="1425330"/>
            <a:ext cx="245993" cy="11699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C64581-AE1B-426F-BAC2-6B8A4574A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8556" y="1425330"/>
            <a:ext cx="245993" cy="11699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36B653-6149-4F5D-BEE3-0AAEA8423768}"/>
              </a:ext>
            </a:extLst>
          </p:cNvPr>
          <p:cNvSpPr txBox="1"/>
          <p:nvPr/>
        </p:nvSpPr>
        <p:spPr>
          <a:xfrm>
            <a:off x="7946165" y="84419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BEC9C-7951-4FB2-97E6-CB993FC84A57}"/>
              </a:ext>
            </a:extLst>
          </p:cNvPr>
          <p:cNvSpPr/>
          <p:nvPr/>
        </p:nvSpPr>
        <p:spPr>
          <a:xfrm>
            <a:off x="439646" y="819773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(A)</a:t>
            </a:r>
            <a:r>
              <a:rPr lang="ru-RU" b="1" dirty="0"/>
              <a:t> 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E64D5-C347-427C-8D7C-2C6CBBEE8D0E}"/>
              </a:ext>
            </a:extLst>
          </p:cNvPr>
          <p:cNvSpPr/>
          <p:nvPr/>
        </p:nvSpPr>
        <p:spPr>
          <a:xfrm>
            <a:off x="4212263" y="842891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7138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Zhilyaev</dc:creator>
  <cp:lastModifiedBy>Petr Zhilyaev</cp:lastModifiedBy>
  <cp:revision>6</cp:revision>
  <dcterms:created xsi:type="dcterms:W3CDTF">2023-09-18T07:24:02Z</dcterms:created>
  <dcterms:modified xsi:type="dcterms:W3CDTF">2023-09-18T08:01:41Z</dcterms:modified>
</cp:coreProperties>
</file>