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Light" panose="020F0302020204030204" pitchFamily="34" charset="0"/>
      <p:regular r:id="rId15"/>
      <p:italic r:id="rId16"/>
    </p:embeddedFont>
    <p:embeddedFont>
      <p:font typeface="Bodoni"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86A90E61-6B62-4E3D-9E78-8BC2A39A6C72}">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LJHr/f/GaZ1kNJRJinYD55lcv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65127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2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838200" y="140164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2"/>
          <p:cNvSpPr txBox="1">
            <a:spLocks noGrp="1"/>
          </p:cNvSpPr>
          <p:nvPr>
            <p:ph type="body" idx="1"/>
          </p:nvPr>
        </p:nvSpPr>
        <p:spPr>
          <a:xfrm>
            <a:off x="838200" y="3043451"/>
            <a:ext cx="10515600" cy="313351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31"/>
          <p:cNvSpPr txBox="1">
            <a:spLocks noGrp="1"/>
          </p:cNvSpPr>
          <p:nvPr>
            <p:ph type="title"/>
          </p:nvPr>
        </p:nvSpPr>
        <p:spPr>
          <a:xfrm>
            <a:off x="838200" y="140164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1"/>
          <p:cNvSpPr txBox="1">
            <a:spLocks noGrp="1"/>
          </p:cNvSpPr>
          <p:nvPr>
            <p:ph type="body" idx="1"/>
          </p:nvPr>
        </p:nvSpPr>
        <p:spPr>
          <a:xfrm rot="5400000">
            <a:off x="4529245" y="-647593"/>
            <a:ext cx="3133511"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405719"/>
            <a:ext cx="9144000" cy="210424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8200" y="140164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7"/>
          <p:cNvSpPr txBox="1">
            <a:spLocks noGrp="1"/>
          </p:cNvSpPr>
          <p:nvPr>
            <p:ph type="title"/>
          </p:nvPr>
        </p:nvSpPr>
        <p:spPr>
          <a:xfrm>
            <a:off x="838200" y="140164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a:spLocks noGrp="1"/>
          </p:cNvSpPr>
          <p:nvPr>
            <p:ph type="pic" idx="2"/>
          </p:nvPr>
        </p:nvSpPr>
        <p:spPr>
          <a:xfrm>
            <a:off x="5183188" y="987425"/>
            <a:ext cx="6172200" cy="4873625"/>
          </a:xfrm>
          <a:prstGeom prst="rect">
            <a:avLst/>
          </a:prstGeom>
          <a:noFill/>
          <a:ln>
            <a:noFill/>
          </a:ln>
        </p:spPr>
      </p:sp>
      <p:sp>
        <p:nvSpPr>
          <p:cNvPr id="71" name="Google Shape;71;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mt="50000"/>
          </a:blip>
          <a:tile tx="0" ty="0" sx="50000" sy="50000" flip="none" algn="tl"/>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140164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3043451"/>
            <a:ext cx="10515600" cy="313351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1"/>
          <p:cNvSpPr/>
          <p:nvPr/>
        </p:nvSpPr>
        <p:spPr>
          <a:xfrm>
            <a:off x="0" y="-6522"/>
            <a:ext cx="12192000" cy="1344486"/>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21"/>
          <p:cNvSpPr txBox="1"/>
          <p:nvPr/>
        </p:nvSpPr>
        <p:spPr>
          <a:xfrm>
            <a:off x="2196509" y="204056"/>
            <a:ext cx="837716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0" i="0" u="none" strike="noStrike" cap="none">
                <a:solidFill>
                  <a:schemeClr val="lt1"/>
                </a:solidFill>
                <a:latin typeface="Bodoni"/>
                <a:ea typeface="Bodoni"/>
                <a:cs typeface="Bodoni"/>
                <a:sym typeface="Bodoni"/>
              </a:rPr>
              <a:t>University of Dar es Salaam</a:t>
            </a:r>
            <a:endParaRPr/>
          </a:p>
        </p:txBody>
      </p:sp>
      <p:pic>
        <p:nvPicPr>
          <p:cNvPr id="17" name="Google Shape;17;p21"/>
          <p:cNvPicPr preferRelativeResize="0"/>
          <p:nvPr/>
        </p:nvPicPr>
        <p:blipFill rotWithShape="1">
          <a:blip r:embed="rId14">
            <a:alphaModFix/>
          </a:blip>
          <a:srcRect l="4286" t="5714" r="15078" b="10052"/>
          <a:stretch/>
        </p:blipFill>
        <p:spPr>
          <a:xfrm>
            <a:off x="838200" y="19640"/>
            <a:ext cx="1236969" cy="1292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multics.co.tz/products/schoolbus" TargetMode="External"/><Relationship Id="rId2" Type="http://schemas.openxmlformats.org/officeDocument/2006/relationships/hyperlink" Target="https://bustracker.co.tz/"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838200" y="1401763"/>
            <a:ext cx="10515600" cy="11652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panose="02020603050405020304" pitchFamily="18" charset="0"/>
                <a:ea typeface="Arial"/>
                <a:cs typeface="Times New Roman" panose="02020603050405020304" pitchFamily="18" charset="0"/>
                <a:sym typeface="Arial"/>
              </a:rPr>
              <a:t>COLLEGE OF INFORMATION AND COMMUNICATION TECHNOLOGY(CoICT).</a:t>
            </a:r>
            <a:endParaRPr sz="3600" dirty="0">
              <a:latin typeface="Times New Roman" panose="02020603050405020304" pitchFamily="18" charset="0"/>
              <a:ea typeface="Arial"/>
              <a:cs typeface="Times New Roman" panose="02020603050405020304" pitchFamily="18" charset="0"/>
              <a:sym typeface="Arial"/>
            </a:endParaRPr>
          </a:p>
        </p:txBody>
      </p:sp>
      <p:sp>
        <p:nvSpPr>
          <p:cNvPr id="92" name="Google Shape;92;p3"/>
          <p:cNvSpPr txBox="1">
            <a:spLocks noGrp="1"/>
          </p:cNvSpPr>
          <p:nvPr>
            <p:ph type="body" idx="1"/>
          </p:nvPr>
        </p:nvSpPr>
        <p:spPr>
          <a:xfrm>
            <a:off x="838200" y="2351314"/>
            <a:ext cx="10515600" cy="4267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ts val="2400"/>
              <a:buNone/>
            </a:pPr>
            <a:endParaRPr lang="en-US" sz="2400" b="1" dirty="0"/>
          </a:p>
          <a:p>
            <a:pPr marL="0" lvl="0" indent="0" algn="just" rtl="0">
              <a:lnSpc>
                <a:spcPct val="90000"/>
              </a:lnSpc>
              <a:spcBef>
                <a:spcPts val="1000"/>
              </a:spcBef>
              <a:spcAft>
                <a:spcPts val="0"/>
              </a:spcAft>
              <a:buClr>
                <a:schemeClr val="dk1"/>
              </a:buClr>
              <a:buSzPts val="2400"/>
              <a:buNone/>
            </a:pPr>
            <a:r>
              <a:rPr lang="en-US" sz="2400" b="1" dirty="0">
                <a:latin typeface="Times New Roman" panose="02020603050405020304" pitchFamily="18" charset="0"/>
                <a:cs typeface="Times New Roman" panose="02020603050405020304" pitchFamily="18" charset="0"/>
              </a:rPr>
              <a:t>PROJECT TITLE</a:t>
            </a:r>
            <a:r>
              <a:rPr lang="en-US" sz="2400" dirty="0">
                <a:latin typeface="Times New Roman" panose="02020603050405020304" pitchFamily="18" charset="0"/>
                <a:cs typeface="Times New Roman" panose="02020603050405020304" pitchFamily="18" charset="0"/>
              </a:rPr>
              <a:t>: SCHOOL BUS TRACKING MANAGEMENT SYSTEM</a:t>
            </a:r>
          </a:p>
          <a:p>
            <a:pPr marL="0" lvl="0" indent="0" algn="just" rtl="0">
              <a:lnSpc>
                <a:spcPct val="90000"/>
              </a:lnSpc>
              <a:spcBef>
                <a:spcPts val="1000"/>
              </a:spcBef>
              <a:spcAft>
                <a:spcPts val="0"/>
              </a:spcAft>
              <a:buClr>
                <a:schemeClr val="dk1"/>
              </a:buClr>
              <a:buSzPts val="2400"/>
              <a:buNone/>
            </a:pPr>
            <a:endParaRPr lang="en-US" sz="2400" dirty="0">
              <a:latin typeface="Times New Roman" panose="02020603050405020304" pitchFamily="18" charset="0"/>
              <a:cs typeface="Times New Roman" panose="02020603050405020304" pitchFamily="18" charset="0"/>
            </a:endParaRPr>
          </a:p>
          <a:p>
            <a:pPr marL="0" indent="0" algn="just">
              <a:buSzPts val="2400"/>
              <a:buNone/>
            </a:pPr>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NGAKWIRA,TUMANIEL T.     2020-04-09497     Bsc in CS.</a:t>
            </a:r>
          </a:p>
          <a:p>
            <a:pPr marL="0" lvl="0" indent="0" algn="just" rtl="0">
              <a:lnSpc>
                <a:spcPct val="90000"/>
              </a:lnSpc>
              <a:spcBef>
                <a:spcPts val="1000"/>
              </a:spcBef>
              <a:spcAft>
                <a:spcPts val="0"/>
              </a:spcAft>
              <a:buClr>
                <a:schemeClr val="dk1"/>
              </a:buClr>
              <a:buSzPts val="2400"/>
              <a:buNone/>
            </a:pPr>
            <a:r>
              <a:rPr lang="en-US" sz="2400" dirty="0">
                <a:latin typeface="Times New Roman" panose="02020603050405020304" pitchFamily="18" charset="0"/>
                <a:cs typeface="Times New Roman" panose="02020603050405020304" pitchFamily="18" charset="0"/>
              </a:rPr>
              <a:t>                                  MWAISELA, PETER ABEL.      2020-04-08600    Bsc in BIT.</a:t>
            </a:r>
          </a:p>
          <a:p>
            <a:pPr marL="0" lvl="0" indent="0" algn="just" rtl="0">
              <a:lnSpc>
                <a:spcPct val="90000"/>
              </a:lnSpc>
              <a:spcBef>
                <a:spcPts val="1000"/>
              </a:spcBef>
              <a:spcAft>
                <a:spcPts val="0"/>
              </a:spcAft>
              <a:buClr>
                <a:schemeClr val="dk1"/>
              </a:buClr>
              <a:buSzPts val="2400"/>
              <a:buNone/>
            </a:pPr>
            <a:endParaRPr lang="en-US" sz="24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400"/>
              <a:buNone/>
            </a:pPr>
            <a:r>
              <a:rPr lang="en-US" sz="2400" b="1" dirty="0">
                <a:latin typeface="Times New Roman" panose="02020603050405020304" pitchFamily="18" charset="0"/>
                <a:cs typeface="Times New Roman" panose="02020603050405020304" pitchFamily="18" charset="0"/>
              </a:rPr>
              <a:t>SUPERVISOR NAME</a:t>
            </a:r>
            <a:r>
              <a:rPr lang="en-US" sz="2400" dirty="0">
                <a:latin typeface="Times New Roman" panose="02020603050405020304" pitchFamily="18" charset="0"/>
                <a:cs typeface="Times New Roman" panose="02020603050405020304" pitchFamily="18" charset="0"/>
              </a:rPr>
              <a:t>: Mr. MARCO MASEMBO.</a:t>
            </a:r>
          </a:p>
          <a:p>
            <a:pPr marL="0" lvl="0" indent="0" algn="just" rtl="0">
              <a:lnSpc>
                <a:spcPct val="90000"/>
              </a:lnSpc>
              <a:spcBef>
                <a:spcPts val="1000"/>
              </a:spcBef>
              <a:spcAft>
                <a:spcPts val="0"/>
              </a:spcAft>
              <a:buClr>
                <a:schemeClr val="dk1"/>
              </a:buClr>
              <a:buSzPts val="2400"/>
              <a:buNone/>
            </a:pPr>
            <a:endParaRPr lang="en-US" sz="24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lang="en-US" sz="2400" dirty="0"/>
          </a:p>
          <a:p>
            <a:pPr marL="0" lvl="0" indent="0" algn="just" rtl="0">
              <a:lnSpc>
                <a:spcPct val="90000"/>
              </a:lnSpc>
              <a:spcBef>
                <a:spcPts val="1000"/>
              </a:spcBef>
              <a:spcAft>
                <a:spcPts val="0"/>
              </a:spcAft>
              <a:buClr>
                <a:schemeClr val="dk1"/>
              </a:buClr>
              <a:buSzPts val="2400"/>
              <a:buNone/>
            </a:pPr>
            <a:endParaRPr sz="2400" dirty="0"/>
          </a:p>
        </p:txBody>
      </p:sp>
      <p:sp>
        <p:nvSpPr>
          <p:cNvPr id="93" name="Google Shape;93;p3"/>
          <p:cNvSpPr/>
          <p:nvPr/>
        </p:nvSpPr>
        <p:spPr>
          <a:xfrm>
            <a:off x="11166199" y="1021262"/>
            <a:ext cx="188912" cy="195263"/>
          </a:xfrm>
          <a:custGeom>
            <a:avLst/>
            <a:gdLst/>
            <a:ahLst/>
            <a:cxnLst/>
            <a:rect l="l" t="t" r="r" b="b"/>
            <a:pathLst>
              <a:path w="26" h="27" extrusionOk="0">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F7E4B-3FFF-5448-5F89-E72B0CFB7C5B}"/>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TENTATIVE BUDGET</a:t>
            </a:r>
          </a:p>
        </p:txBody>
      </p:sp>
      <p:sp>
        <p:nvSpPr>
          <p:cNvPr id="3" name="Text Placeholder 2">
            <a:extLst>
              <a:ext uri="{FF2B5EF4-FFF2-40B4-BE49-F238E27FC236}">
                <a16:creationId xmlns:a16="http://schemas.microsoft.com/office/drawing/2014/main" xmlns="" id="{5F9E3815-26E1-59C0-EB88-FA6C6EE544B5}"/>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Stationary     </a:t>
            </a:r>
          </a:p>
          <a:p>
            <a:r>
              <a:rPr lang="en-US" dirty="0">
                <a:latin typeface="Times New Roman" panose="02020603050405020304" pitchFamily="18" charset="0"/>
                <a:cs typeface="Times New Roman" panose="02020603050405020304" pitchFamily="18" charset="0"/>
              </a:rPr>
              <a:t>Internet connection   </a:t>
            </a:r>
          </a:p>
          <a:p>
            <a:pPr marL="114300" indent="0">
              <a:buNone/>
            </a:pPr>
            <a:r>
              <a:rPr lang="en-US" dirty="0"/>
              <a:t>.  </a:t>
            </a:r>
            <a:r>
              <a:rPr lang="en-US" dirty="0">
                <a:latin typeface="Times New Roman" panose="02020603050405020304" pitchFamily="18" charset="0"/>
                <a:cs typeface="Times New Roman" panose="02020603050405020304" pitchFamily="18" charset="0"/>
              </a:rPr>
              <a:t>Global position System(GPS)  </a:t>
            </a:r>
          </a:p>
        </p:txBody>
      </p:sp>
    </p:spTree>
    <p:extLst>
      <p:ext uri="{BB962C8B-B14F-4D97-AF65-F5344CB8AC3E}">
        <p14:creationId xmlns:p14="http://schemas.microsoft.com/office/powerpoint/2010/main" val="155066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6C01E-05EC-BDC8-1BE8-865D01929B95}"/>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TIME - ACTIVITY SCHEDULE </a:t>
            </a:r>
          </a:p>
        </p:txBody>
      </p:sp>
      <p:sp>
        <p:nvSpPr>
          <p:cNvPr id="3" name="Text Placeholder 2">
            <a:extLst>
              <a:ext uri="{FF2B5EF4-FFF2-40B4-BE49-F238E27FC236}">
                <a16:creationId xmlns:a16="http://schemas.microsoft.com/office/drawing/2014/main" xmlns="" id="{8643C936-3913-D016-3B0E-AA6F990C9339}"/>
              </a:ext>
            </a:extLst>
          </p:cNvPr>
          <p:cNvSpPr>
            <a:spLocks noGrp="1"/>
          </p:cNvSpPr>
          <p:nvPr>
            <p:ph type="body" idx="1"/>
          </p:nvPr>
        </p:nvSpPr>
        <p:spPr>
          <a:xfrm>
            <a:off x="838200" y="2405575"/>
            <a:ext cx="10515600" cy="3771387"/>
          </a:xfrm>
        </p:spPr>
        <p:txBody>
          <a:bodyPr/>
          <a:lstStyle/>
          <a:p>
            <a:endParaRPr lang="en-US" dirty="0"/>
          </a:p>
        </p:txBody>
      </p:sp>
      <p:pic>
        <p:nvPicPr>
          <p:cNvPr id="5" name="Picture 4">
            <a:extLst>
              <a:ext uri="{FF2B5EF4-FFF2-40B4-BE49-F238E27FC236}">
                <a16:creationId xmlns:a16="http://schemas.microsoft.com/office/drawing/2014/main" xmlns="" id="{2C823A33-7436-FEFC-E9B8-3DD729A4805A}"/>
              </a:ext>
            </a:extLst>
          </p:cNvPr>
          <p:cNvPicPr>
            <a:picLocks noChangeAspect="1"/>
          </p:cNvPicPr>
          <p:nvPr/>
        </p:nvPicPr>
        <p:blipFill>
          <a:blip r:embed="rId2"/>
          <a:stretch>
            <a:fillRect/>
          </a:stretch>
        </p:blipFill>
        <p:spPr>
          <a:xfrm>
            <a:off x="1320160" y="2572402"/>
            <a:ext cx="9118067" cy="3476705"/>
          </a:xfrm>
          <a:prstGeom prst="rect">
            <a:avLst/>
          </a:prstGeom>
        </p:spPr>
      </p:pic>
    </p:spTree>
    <p:extLst>
      <p:ext uri="{BB962C8B-B14F-4D97-AF65-F5344CB8AC3E}">
        <p14:creationId xmlns:p14="http://schemas.microsoft.com/office/powerpoint/2010/main" val="25591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DA272-1022-DDA3-0C95-F659AD4F777E}"/>
              </a:ext>
            </a:extLst>
          </p:cNvPr>
          <p:cNvSpPr>
            <a:spLocks noGrp="1"/>
          </p:cNvSpPr>
          <p:nvPr>
            <p:ph type="title"/>
          </p:nvPr>
        </p:nvSpPr>
        <p:spPr>
          <a:xfrm>
            <a:off x="838200" y="1434904"/>
            <a:ext cx="10515600" cy="1308295"/>
          </a:xfrm>
        </p:spPr>
        <p:txBody>
          <a:bodyPr>
            <a:normAutofit/>
          </a:bodyPr>
          <a:lstStyle/>
          <a:p>
            <a:endParaRPr lang="en-US" dirty="0"/>
          </a:p>
        </p:txBody>
      </p:sp>
      <p:sp>
        <p:nvSpPr>
          <p:cNvPr id="3" name="Text Placeholder 2">
            <a:extLst>
              <a:ext uri="{FF2B5EF4-FFF2-40B4-BE49-F238E27FC236}">
                <a16:creationId xmlns:a16="http://schemas.microsoft.com/office/drawing/2014/main" xmlns="" id="{935AB63E-4A80-112A-9196-5DDF95E74380}"/>
              </a:ext>
            </a:extLst>
          </p:cNvPr>
          <p:cNvSpPr>
            <a:spLocks noGrp="1"/>
          </p:cNvSpPr>
          <p:nvPr>
            <p:ph type="body" idx="1"/>
          </p:nvPr>
        </p:nvSpPr>
        <p:spPr/>
        <p:txBody>
          <a:bodyPr/>
          <a:lstStyle/>
          <a:p>
            <a:pPr marL="114300" indent="0">
              <a:buNone/>
            </a:pPr>
            <a:r>
              <a:rPr lang="en-US" dirty="0"/>
              <a:t>   				  </a:t>
            </a: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3112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6F1A2-0DF8-764C-618B-16E0928A683B}"/>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xmlns="" id="{4EDB75A1-D94A-0A21-A923-530D6C57202B}"/>
              </a:ext>
            </a:extLst>
          </p:cNvPr>
          <p:cNvSpPr>
            <a:spLocks noGrp="1"/>
          </p:cNvSpPr>
          <p:nvPr>
            <p:ph type="body" idx="1"/>
          </p:nvPr>
        </p:nvSpPr>
        <p:spPr>
          <a:xfrm>
            <a:off x="838200" y="2504050"/>
            <a:ext cx="10515600" cy="4220308"/>
          </a:xfrm>
        </p:spPr>
        <p:txBody>
          <a:bodyPr/>
          <a:lstStyle/>
          <a:p>
            <a:pPr marL="114300" indent="0">
              <a:buNone/>
            </a:pPr>
            <a:r>
              <a:rPr lang="en-US" b="1" dirty="0">
                <a:latin typeface="Times New Roman" panose="02020603050405020304" pitchFamily="18" charset="0"/>
                <a:cs typeface="Times New Roman" panose="02020603050405020304" pitchFamily="18" charset="0"/>
              </a:rPr>
              <a:t>BACKGROUND.</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Safety of children has become a major concern for many parents in the recent years.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Due to various responsibilities, parents are unable to pick up their kids to school and later to bring them home.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Thus most of students tend to use school buses but this has caused the parents to worry about kids safety specifically to the arrival time of school bus, location of bus taking  kids and others</a:t>
            </a:r>
            <a:r>
              <a:rPr lang="en-US" sz="2400" dirty="0"/>
              <a:t>.</a:t>
            </a:r>
          </a:p>
        </p:txBody>
      </p:sp>
    </p:spTree>
    <p:extLst>
      <p:ext uri="{BB962C8B-B14F-4D97-AF65-F5344CB8AC3E}">
        <p14:creationId xmlns:p14="http://schemas.microsoft.com/office/powerpoint/2010/main" val="25418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DAA38-AE78-9A9B-3DA6-9E15AC6809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r>
              <a:rPr lang="en-US" dirty="0"/>
              <a:t>.</a:t>
            </a:r>
          </a:p>
        </p:txBody>
      </p:sp>
      <p:sp>
        <p:nvSpPr>
          <p:cNvPr id="3" name="Text Placeholder 2">
            <a:extLst>
              <a:ext uri="{FF2B5EF4-FFF2-40B4-BE49-F238E27FC236}">
                <a16:creationId xmlns:a16="http://schemas.microsoft.com/office/drawing/2014/main" xmlns="" id="{3DF161EE-3CB8-3C2D-5100-AB5F86A9E558}"/>
              </a:ext>
            </a:extLst>
          </p:cNvPr>
          <p:cNvSpPr>
            <a:spLocks noGrp="1"/>
          </p:cNvSpPr>
          <p:nvPr>
            <p:ph type="body" idx="1"/>
          </p:nvPr>
        </p:nvSpPr>
        <p:spPr>
          <a:xfrm>
            <a:off x="838200" y="2433711"/>
            <a:ext cx="10515600" cy="3743251"/>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School buses take long to arrive at students pick-up points.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Drivers are unfamiliar to the routes (pick-up points) of </a:t>
            </a:r>
            <a:r>
              <a:rPr lang="en-US" dirty="0" smtClean="0">
                <a:latin typeface="Times New Roman" panose="02020603050405020304" pitchFamily="18" charset="0"/>
                <a:cs typeface="Times New Roman" panose="02020603050405020304" pitchFamily="18" charset="0"/>
              </a:rPr>
              <a:t>students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Delaying of information to both parents and school administration once an emergence occur during transportation of students.</a:t>
            </a:r>
          </a:p>
        </p:txBody>
      </p:sp>
    </p:spTree>
    <p:extLst>
      <p:ext uri="{BB962C8B-B14F-4D97-AF65-F5344CB8AC3E}">
        <p14:creationId xmlns:p14="http://schemas.microsoft.com/office/powerpoint/2010/main" val="234982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F7701-6C61-CCF1-EDC6-F7598580EB0A}"/>
              </a:ext>
            </a:extLst>
          </p:cNvPr>
          <p:cNvSpPr>
            <a:spLocks noGrp="1"/>
          </p:cNvSpPr>
          <p:nvPr>
            <p:ph type="title"/>
          </p:nvPr>
        </p:nvSpPr>
        <p:spPr>
          <a:xfrm>
            <a:off x="838200" y="1401647"/>
            <a:ext cx="10515600" cy="1172741"/>
          </a:xfrm>
        </p:spPr>
        <p:txBody>
          <a:bodyPr/>
          <a:lstStyle/>
          <a:p>
            <a:r>
              <a:rPr lang="en-US" dirty="0"/>
              <a:t>				</a:t>
            </a:r>
            <a:r>
              <a:rPr lang="en-US"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xmlns="" id="{C45E275D-2922-718A-8539-52F2B06082A4}"/>
              </a:ext>
            </a:extLst>
          </p:cNvPr>
          <p:cNvSpPr>
            <a:spLocks noGrp="1"/>
          </p:cNvSpPr>
          <p:nvPr>
            <p:ph type="body" idx="1"/>
          </p:nvPr>
        </p:nvSpPr>
        <p:spPr>
          <a:xfrm>
            <a:off x="838200" y="2433711"/>
            <a:ext cx="10515600" cy="3743251"/>
          </a:xfrm>
        </p:spPr>
        <p:txBody>
          <a:bodyPr/>
          <a:lstStyle/>
          <a:p>
            <a:pPr marL="114300" indent="0">
              <a:buNone/>
            </a:pPr>
            <a:r>
              <a:rPr lang="en-US" sz="2400" b="1" dirty="0">
                <a:latin typeface="Times New Roman" panose="02020603050405020304" pitchFamily="18" charset="0"/>
                <a:cs typeface="Times New Roman" panose="02020603050405020304" pitchFamily="18" charset="0"/>
              </a:rPr>
              <a:t>Main objective.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develop School Bus Tracking Management System(SBTMS) which will keep parent directly informed and notified easy about the movements of their children.</a:t>
            </a:r>
          </a:p>
          <a:p>
            <a:pPr marL="114300" indent="0">
              <a:buNone/>
            </a:pPr>
            <a:r>
              <a:rPr lang="en-US" sz="2400" b="1" dirty="0">
                <a:latin typeface="Times New Roman" panose="02020603050405020304" pitchFamily="18" charset="0"/>
                <a:cs typeface="Times New Roman" panose="02020603050405020304" pitchFamily="18" charset="0"/>
              </a:rPr>
              <a:t>Specific</a:t>
            </a: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objectives</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conduct a survey to identify the need for</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School Bus Tracking Management System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establish requirements for 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School Bus Tracking Management System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from stake holders</a:t>
            </a:r>
            <a:endParaRPr lang="en-US" sz="2000" dirty="0">
              <a:effectLst/>
              <a:latin typeface="Times New Roman" panose="020206030504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design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School Bus Tracking Management System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from the gathered requirements.</a:t>
            </a:r>
            <a:endParaRPr lang="en-US" sz="2000" dirty="0">
              <a:effectLst/>
              <a:latin typeface="Times New Roman" panose="020206030504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implement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design of the system </a:t>
            </a:r>
            <a:endParaRPr lang="en-US" sz="2000" dirty="0">
              <a:effectLst/>
              <a:latin typeface="Times New Roman" panose="02020603050405020304" pitchFamily="18" charset="0"/>
              <a:ea typeface="Calibri" panose="020F0502020204030204" pitchFamily="34" charset="0"/>
              <a:cs typeface="Calibri" panose="020F0502020204030204" pitchFamily="34" charset="0"/>
            </a:endParaRPr>
          </a:p>
          <a:p>
            <a:pPr marL="114300" indent="0">
              <a:buNone/>
            </a:pPr>
            <a:endParaRPr lang="en-US" sz="2000" dirty="0"/>
          </a:p>
          <a:p>
            <a:pPr marL="11430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59691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F8E30-3E14-E3B2-E6E7-73324702DEEF}"/>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Significance of SBTMS</a:t>
            </a:r>
          </a:p>
        </p:txBody>
      </p:sp>
      <p:sp>
        <p:nvSpPr>
          <p:cNvPr id="3" name="Text Placeholder 2">
            <a:extLst>
              <a:ext uri="{FF2B5EF4-FFF2-40B4-BE49-F238E27FC236}">
                <a16:creationId xmlns:a16="http://schemas.microsoft.com/office/drawing/2014/main" xmlns="" id="{D2FE1D3C-9522-62E1-9216-AA35ADAA583B}"/>
              </a:ext>
            </a:extLst>
          </p:cNvPr>
          <p:cNvSpPr>
            <a:spLocks noGrp="1"/>
          </p:cNvSpPr>
          <p:nvPr>
            <p:ph type="body" idx="1"/>
          </p:nvPr>
        </p:nvSpPr>
        <p:spPr>
          <a:xfrm>
            <a:off x="838200" y="2349305"/>
            <a:ext cx="10515600" cy="3910818"/>
          </a:xfrm>
        </p:spPr>
        <p:txBody>
          <a:bodyPr>
            <a:normAutofit fontScale="92500"/>
          </a:bodyPr>
          <a:lstStyle/>
          <a:p>
            <a:pPr marL="285750" marR="0" indent="-285750" algn="just">
              <a:lnSpc>
                <a:spcPct val="150000"/>
              </a:lnSpc>
              <a:spcBef>
                <a:spcPts val="0"/>
              </a:spcBef>
              <a:spcAft>
                <a:spcPts val="6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helps to reduce the waiting time of parents and students waiting for the school bus</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Calibri" panose="020F0502020204030204" pitchFamily="34" charset="0"/>
            </a:endParaRPr>
          </a:p>
          <a:p>
            <a:pPr marL="285750" marR="0" lvl="0" indent="-28575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helps the school administration to keep track and monitor the route of the school buses</a:t>
            </a:r>
            <a:endParaRPr lang="en-US" sz="2400" dirty="0">
              <a:effectLst/>
              <a:latin typeface="Times New Roman" panose="02020603050405020304" pitchFamily="18" charset="0"/>
              <a:ea typeface="Calibri" panose="020F0502020204030204" pitchFamily="34" charset="0"/>
              <a:cs typeface="Calibri" panose="020F0502020204030204" pitchFamily="34" charset="0"/>
            </a:endParaRPr>
          </a:p>
          <a:p>
            <a:pPr marL="285750" marR="0" lvl="0" indent="-28575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acts as a directive to new drivers to know pickup points of the students</a:t>
            </a:r>
            <a:endParaRPr lang="en-US" sz="2400" dirty="0">
              <a:effectLst/>
              <a:latin typeface="Times New Roman" panose="02020603050405020304" pitchFamily="18" charset="0"/>
              <a:ea typeface="Calibri" panose="020F0502020204030204" pitchFamily="34" charset="0"/>
              <a:cs typeface="Calibri" panose="020F0502020204030204" pitchFamily="34" charset="0"/>
            </a:endParaRPr>
          </a:p>
          <a:p>
            <a:pPr marL="285750" marR="0" lvl="0" indent="-285750" algn="just">
              <a:lnSpc>
                <a:spcPct val="150000"/>
              </a:lnSpc>
              <a:spcBef>
                <a:spcPts val="0"/>
              </a:spcBef>
              <a:spcAft>
                <a:spcPts val="6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gives notification to the parents and school administration about any emergency that has occurred.</a:t>
            </a:r>
            <a:endParaRPr lang="en-US" sz="2400" dirty="0">
              <a:effectLst/>
              <a:latin typeface="Times New Roman" panose="02020603050405020304" pitchFamily="18"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6617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8E713-6857-6D44-66A8-3BB9AF3AC379}"/>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Scope of SBTMS</a:t>
            </a:r>
          </a:p>
        </p:txBody>
      </p:sp>
      <p:sp>
        <p:nvSpPr>
          <p:cNvPr id="3" name="Text Placeholder 2">
            <a:extLst>
              <a:ext uri="{FF2B5EF4-FFF2-40B4-BE49-F238E27FC236}">
                <a16:creationId xmlns:a16="http://schemas.microsoft.com/office/drawing/2014/main" xmlns="" id="{8C0F2603-D256-D347-8A1B-77459A724945}"/>
              </a:ext>
            </a:extLst>
          </p:cNvPr>
          <p:cNvSpPr>
            <a:spLocks noGrp="1"/>
          </p:cNvSpPr>
          <p:nvPr>
            <p:ph type="body" idx="1"/>
          </p:nvPr>
        </p:nvSpPr>
        <p:spPr>
          <a:xfrm>
            <a:off x="838200" y="2363373"/>
            <a:ext cx="10515600" cy="3813590"/>
          </a:xfrm>
        </p:spPr>
        <p:txBody>
          <a:bodyPr>
            <a:normAutofit/>
          </a:bodyPr>
          <a:lstStyle/>
          <a:p>
            <a:pPr marL="114300" indent="0">
              <a:buNone/>
            </a:pPr>
            <a:r>
              <a:rPr lang="en-US" dirty="0">
                <a:latin typeface="Times New Roman" panose="02020603050405020304" pitchFamily="18" charset="0"/>
                <a:cs typeface="Times New Roman" panose="02020603050405020304" pitchFamily="18" charset="0"/>
              </a:rPr>
              <a:t>The scope of this project is based on nursery and primary school students, parents, drivers and school administration. Therefore we will have three modules which </a:t>
            </a:r>
            <a:r>
              <a:rPr lang="en-US">
                <a:latin typeface="Times New Roman" panose="02020603050405020304" pitchFamily="18" charset="0"/>
                <a:cs typeface="Times New Roman" panose="02020603050405020304" pitchFamily="18" charset="0"/>
              </a:rPr>
              <a:t>are: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Parent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Driver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School administration.</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86949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01AC2-9A46-CE1D-6552-660737A9D28F}"/>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Division of work</a:t>
            </a:r>
          </a:p>
        </p:txBody>
      </p:sp>
      <p:sp>
        <p:nvSpPr>
          <p:cNvPr id="3" name="Text Placeholder 2">
            <a:extLst>
              <a:ext uri="{FF2B5EF4-FFF2-40B4-BE49-F238E27FC236}">
                <a16:creationId xmlns:a16="http://schemas.microsoft.com/office/drawing/2014/main" xmlns="" id="{20BAF54C-75C9-0410-EB1D-270F208FB736}"/>
              </a:ext>
            </a:extLst>
          </p:cNvPr>
          <p:cNvSpPr>
            <a:spLocks noGrp="1"/>
          </p:cNvSpPr>
          <p:nvPr>
            <p:ph type="body" idx="1"/>
          </p:nvPr>
        </p:nvSpPr>
        <p:spPr>
          <a:xfrm>
            <a:off x="838200" y="2588455"/>
            <a:ext cx="10515600" cy="3588507"/>
          </a:xfrm>
        </p:spPr>
        <p:txBody>
          <a:bodyPr/>
          <a:lstStyle/>
          <a:p>
            <a:r>
              <a:rPr lang="en-US" dirty="0">
                <a:latin typeface="Times New Roman" panose="02020603050405020304" pitchFamily="18" charset="0"/>
                <a:cs typeface="Times New Roman" panose="02020603050405020304" pitchFamily="18" charset="0"/>
              </a:rPr>
              <a:t>Drivers and parents modules will use mobile app and the one who will be responsible to develop this section is Mr. Mwaisela, Peter Abel.</a:t>
            </a:r>
          </a:p>
          <a:p>
            <a:r>
              <a:rPr lang="en-US" dirty="0">
                <a:latin typeface="Times New Roman" panose="02020603050405020304" pitchFamily="18" charset="0"/>
                <a:cs typeface="Times New Roman" panose="02020603050405020304" pitchFamily="18" charset="0"/>
              </a:rPr>
              <a:t>School administrator will use web based system and the one who will be responsible to develop this section is Mr. Ngakwira, Tumainiel T. </a:t>
            </a:r>
          </a:p>
        </p:txBody>
      </p:sp>
    </p:spTree>
    <p:extLst>
      <p:ext uri="{BB962C8B-B14F-4D97-AF65-F5344CB8AC3E}">
        <p14:creationId xmlns:p14="http://schemas.microsoft.com/office/powerpoint/2010/main" val="316470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E0902-D2CF-31A5-A284-5605A21762E5}"/>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xmlns="" id="{98F2E576-6909-A940-4395-92561B2E86FF}"/>
              </a:ext>
            </a:extLst>
          </p:cNvPr>
          <p:cNvSpPr>
            <a:spLocks noGrp="1"/>
          </p:cNvSpPr>
          <p:nvPr>
            <p:ph type="body" idx="1"/>
          </p:nvPr>
        </p:nvSpPr>
        <p:spPr>
          <a:xfrm>
            <a:off x="838200" y="2560321"/>
            <a:ext cx="10515600" cy="3616642"/>
          </a:xfrm>
        </p:spPr>
        <p:txBody>
          <a:bodyPr>
            <a:normAutofit/>
          </a:bodyPr>
          <a:lstStyle/>
          <a:p>
            <a:pPr marL="114300" indent="0">
              <a:buNone/>
            </a:pPr>
            <a:r>
              <a:rPr lang="en-US" dirty="0">
                <a:effectLst/>
                <a:latin typeface="Times New Roman" panose="02020603050405020304" pitchFamily="18" charset="0"/>
                <a:ea typeface="Calibri" panose="020F0502020204030204" pitchFamily="34" charset="0"/>
              </a:rPr>
              <a:t>A literature review involves the process of survey of the major writings and other sources that provides an overview of a selected topic. </a:t>
            </a:r>
            <a:r>
              <a:rPr lang="en-US" dirty="0">
                <a:latin typeface="Times New Roman" panose="02020603050405020304" pitchFamily="18" charset="0"/>
                <a:ea typeface="Calibri" panose="020F0502020204030204" pitchFamily="34" charset="0"/>
              </a:rPr>
              <a:t>The following are reviewed existing solution which are:</a:t>
            </a:r>
          </a:p>
          <a:p>
            <a:pPr>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rPr>
              <a:t>Bustracker </a:t>
            </a:r>
            <a:r>
              <a:rPr lang="en-US" dirty="0">
                <a:effectLst/>
                <a:latin typeface="Times New Roman" panose="02020603050405020304" pitchFamily="18" charset="0"/>
                <a:ea typeface="Calibri" panose="020F0502020204030204" pitchFamily="34" charset="0"/>
              </a:rPr>
              <a:t>( </a:t>
            </a:r>
            <a:r>
              <a:rPr lang="en-US" u="sng" dirty="0">
                <a:solidFill>
                  <a:srgbClr val="0563C1"/>
                </a:solidFill>
                <a:effectLst/>
                <a:latin typeface="Times New Roman" panose="02020603050405020304" pitchFamily="18" charset="0"/>
                <a:ea typeface="Calibri" panose="020F0502020204030204" pitchFamily="34" charset="0"/>
                <a:cs typeface="Calibri" panose="020F0502020204030204" pitchFamily="34" charset="0"/>
                <a:hlinkClick r:id="rId2"/>
              </a:rPr>
              <a:t>https://bustracker.co.tz/</a:t>
            </a:r>
            <a:r>
              <a:rPr lang="en-US" u="sng" dirty="0">
                <a:solidFill>
                  <a:srgbClr val="0563C1"/>
                </a:solidFill>
                <a:effectLst/>
                <a:latin typeface="Times New Roman" panose="02020603050405020304" pitchFamily="18" charset="0"/>
                <a:ea typeface="Calibri" panose="020F0502020204030204" pitchFamily="34" charset="0"/>
                <a:cs typeface="Calibri" panose="020F0502020204030204" pitchFamily="34" charset="0"/>
              </a:rPr>
              <a:t>)</a:t>
            </a:r>
          </a:p>
          <a:p>
            <a:pPr>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rPr>
              <a:t>Schoolbus (</a:t>
            </a:r>
            <a:r>
              <a:rPr lang="en-US" u="sng" dirty="0">
                <a:solidFill>
                  <a:srgbClr val="0563C1"/>
                </a:solidFill>
                <a:effectLst/>
                <a:latin typeface="Times New Roman" panose="02020603050405020304" pitchFamily="18" charset="0"/>
                <a:ea typeface="Calibri" panose="020F0502020204030204" pitchFamily="34" charset="0"/>
                <a:cs typeface="Calibri" panose="020F0502020204030204" pitchFamily="34" charset="0"/>
                <a:hlinkClick r:id="rId3"/>
              </a:rPr>
              <a:t>https://multics.co.tz/products/schoolbus</a:t>
            </a:r>
            <a:r>
              <a:rPr lang="en-US" dirty="0">
                <a:effectLst/>
                <a:latin typeface="Times New Roman" panose="02020603050405020304" pitchFamily="18" charset="0"/>
                <a:ea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275852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94C93-E7B1-ADF7-EB9A-B76248B949A9}"/>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xmlns="" id="{6069B99A-12CF-AD3B-3453-B5D06DA3DC5C}"/>
              </a:ext>
            </a:extLst>
          </p:cNvPr>
          <p:cNvSpPr>
            <a:spLocks noGrp="1"/>
          </p:cNvSpPr>
          <p:nvPr>
            <p:ph type="body" idx="1"/>
          </p:nvPr>
        </p:nvSpPr>
        <p:spPr>
          <a:xfrm>
            <a:off x="838200" y="2307103"/>
            <a:ext cx="10515600" cy="3869860"/>
          </a:xfrm>
        </p:spPr>
        <p:txBody>
          <a:bodyPr>
            <a:normAutofit/>
          </a:bodyPr>
          <a:lstStyle/>
          <a:p>
            <a:pPr marL="114300" indent="0">
              <a:buNone/>
            </a:pPr>
            <a:r>
              <a:rPr lang="en-US" dirty="0">
                <a:latin typeface="Times New Roman" panose="02020603050405020304" pitchFamily="18" charset="0"/>
                <a:cs typeface="Times New Roman" panose="02020603050405020304" pitchFamily="18" charset="0"/>
              </a:rPr>
              <a:t>The existing solution uses waterfall methodology for its development, this because it emphasize linear progressive of stages from beginning to the end of project. This approach has various stages which are:</a:t>
            </a:r>
          </a:p>
          <a:p>
            <a:pPr>
              <a:buFont typeface="Wingdings" panose="05000000000000000000" pitchFamily="2" charset="2"/>
              <a:buChar char="§"/>
            </a:pPr>
            <a:r>
              <a:rPr lang="en-US" sz="2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Requirements gathering and Analysis</a:t>
            </a:r>
          </a:p>
          <a:p>
            <a:pPr>
              <a:buFont typeface="Wingdings" panose="05000000000000000000" pitchFamily="2" charset="2"/>
              <a:buChar char="§"/>
            </a:pPr>
            <a:r>
              <a:rPr lang="en-US" sz="2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Design</a:t>
            </a:r>
            <a:endParaRPr lang="en-US" sz="2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a:buFont typeface="Wingdings" panose="05000000000000000000" pitchFamily="2" charset="2"/>
              <a:buChar char="§"/>
            </a:pPr>
            <a:r>
              <a:rPr lang="en-US" sz="2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Development</a:t>
            </a:r>
          </a:p>
          <a:p>
            <a:pPr marL="11430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18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498</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Wingdings</vt:lpstr>
      <vt:lpstr>Arial</vt:lpstr>
      <vt:lpstr>Calibri Light</vt:lpstr>
      <vt:lpstr>Bodoni</vt:lpstr>
      <vt:lpstr>Calibri</vt:lpstr>
      <vt:lpstr>1_Office Theme</vt:lpstr>
      <vt:lpstr>COLLEGE OF INFORMATION AND COMMUNICATION TECHNOLOGY(CoICT).</vt:lpstr>
      <vt:lpstr>                        INTRODUCTION.                                            </vt:lpstr>
      <vt:lpstr>PROBLEM STATEMENT.</vt:lpstr>
      <vt:lpstr>    OBJECTIVES.</vt:lpstr>
      <vt:lpstr>   Significance of SBTMS</vt:lpstr>
      <vt:lpstr>   Scope of SBTMS</vt:lpstr>
      <vt:lpstr>    Division of work</vt:lpstr>
      <vt:lpstr>   LITERATURE REVIEW</vt:lpstr>
      <vt:lpstr>   METHODOLOGY</vt:lpstr>
      <vt:lpstr>   TENTATIVE BUDGET</vt:lpstr>
      <vt:lpstr>  TIME - ACTIVITY SCHEDULE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INFORMATION AND COMMUNICATION TECHNOLOGY(CoICT).</dc:title>
  <dc:creator>Gabby Mturi;Gabby ßenson</dc:creator>
  <cp:lastModifiedBy>user</cp:lastModifiedBy>
  <cp:revision>12</cp:revision>
  <dcterms:modified xsi:type="dcterms:W3CDTF">2023-02-08T20:10:17Z</dcterms:modified>
</cp:coreProperties>
</file>