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521" autoAdjust="0"/>
  </p:normalViewPr>
  <p:slideViewPr>
    <p:cSldViewPr snapToGrid="0" snapToObjects="1">
      <p:cViewPr varScale="1">
        <p:scale>
          <a:sx n="66" d="100"/>
          <a:sy n="66" d="100"/>
        </p:scale>
        <p:origin x="-25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F1DAE3-D792-FD4C-B31E-60B895C9F906}" type="datetimeFigureOut">
              <a:rPr lang="en-US" smtClean="0"/>
              <a:t>1/28/14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6C3E7D-8B6D-D444-A7BF-8000590CC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3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8A7C5B6-65BE-D244-B2EA-8BBC52D26226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AC077DA-734D-D64C-99BD-2332E84EC943}" type="slidenum">
              <a:rPr lang="en-US" sz="1200"/>
              <a:pPr eaLnBrk="1" hangingPunct="1"/>
              <a:t>10</a:t>
            </a:fld>
            <a:endParaRPr lang="en-US" sz="1200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defTabSz="457200"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2354CD5-5734-7949-A247-59D0C7CCB0AD}" type="slidenum">
              <a:rPr lang="en-US" sz="1200"/>
              <a:pPr eaLnBrk="1" hangingPunct="1"/>
              <a:t>11</a:t>
            </a:fld>
            <a:endParaRPr lang="en-US" sz="1200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defTabSz="457200" eaLnBrk="1" hangingPunct="1"/>
            <a:r>
              <a:rPr lang="en-US" dirty="0" smtClean="0"/>
              <a:t>S 	-&gt; SS +</a:t>
            </a:r>
          </a:p>
          <a:p>
            <a:pPr defTabSz="457200" eaLnBrk="1" hangingPunct="1"/>
            <a:r>
              <a:rPr lang="en-US" dirty="0" smtClean="0"/>
              <a:t>   	-&gt; SS</a:t>
            </a:r>
            <a:r>
              <a:rPr lang="en-US" baseline="0" dirty="0" smtClean="0"/>
              <a:t> </a:t>
            </a:r>
            <a:r>
              <a:rPr lang="en-US" dirty="0" smtClean="0"/>
              <a:t>*</a:t>
            </a:r>
          </a:p>
          <a:p>
            <a:pPr defTabSz="457200" eaLnBrk="1" hangingPunct="1"/>
            <a:r>
              <a:rPr lang="en-US" dirty="0" smtClean="0"/>
              <a:t>	-&gt; a</a:t>
            </a:r>
          </a:p>
          <a:p>
            <a:pPr defTabSz="457200" eaLnBrk="1" hangingPunct="1"/>
            <a:r>
              <a:rPr lang="en-US" dirty="0" smtClean="0"/>
              <a:t>	-&gt; b</a:t>
            </a:r>
          </a:p>
          <a:p>
            <a:pPr defTabSz="457200" eaLnBrk="1" hangingPunct="1"/>
            <a:endParaRPr lang="en-US" dirty="0" smtClean="0"/>
          </a:p>
          <a:p>
            <a:pPr defTabSz="457200" eaLnBrk="1" hangingPunct="1"/>
            <a:r>
              <a:rPr lang="en-US" dirty="0" err="1" smtClean="0"/>
              <a:t>aa+bb</a:t>
            </a:r>
            <a:r>
              <a:rPr lang="en-US" dirty="0" smtClean="0"/>
              <a:t>+</a:t>
            </a:r>
            <a:r>
              <a:rPr lang="en-US" dirty="0" smtClean="0"/>
              <a:t>*</a:t>
            </a:r>
          </a:p>
          <a:p>
            <a:pPr defTabSz="457200" eaLnBrk="1" hangingPunct="1"/>
            <a:endParaRPr lang="en-US" dirty="0" smtClean="0"/>
          </a:p>
          <a:p>
            <a:pPr defTabSz="457200" eaLnBrk="1" hangingPunct="1"/>
            <a:r>
              <a:rPr lang="en-US" dirty="0" smtClean="0"/>
              <a:t>S</a:t>
            </a:r>
            <a:r>
              <a:rPr lang="en-US" baseline="0" dirty="0" smtClean="0"/>
              <a:t>	-&gt; </a:t>
            </a:r>
            <a:r>
              <a:rPr lang="en-US" baseline="0" dirty="0" err="1" smtClean="0"/>
              <a:t>aS’</a:t>
            </a:r>
            <a:endParaRPr lang="en-US" baseline="0" dirty="0" smtClean="0"/>
          </a:p>
          <a:p>
            <a:pPr defTabSz="457200" eaLnBrk="1" hangingPunct="1"/>
            <a:r>
              <a:rPr lang="en-US" baseline="0" dirty="0" smtClean="0"/>
              <a:t>S’	-&gt; S+S’</a:t>
            </a:r>
          </a:p>
          <a:p>
            <a:pPr defTabSz="457200" eaLnBrk="1" hangingPunct="1"/>
            <a:r>
              <a:rPr lang="en-US" baseline="0" dirty="0" smtClean="0"/>
              <a:t>	-&gt; S*S’</a:t>
            </a:r>
          </a:p>
          <a:p>
            <a:pPr defTabSz="457200" eaLnBrk="1" hangingPunct="1"/>
            <a:r>
              <a:rPr lang="en-US" baseline="0" dirty="0" smtClean="0"/>
              <a:t>	-&gt; </a:t>
            </a:r>
          </a:p>
          <a:p>
            <a:pPr defTabSz="457200" eaLnBrk="1" hangingPunct="1"/>
            <a:endParaRPr lang="en-US" baseline="0" dirty="0" smtClean="0"/>
          </a:p>
          <a:p>
            <a:pPr defTabSz="457200"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DB53AD6-3B5B-124E-8223-CD6BD41A79EC}" type="slidenum">
              <a:rPr lang="en-US" sz="1200"/>
              <a:pPr eaLnBrk="1" hangingPunct="1"/>
              <a:t>12</a:t>
            </a:fld>
            <a:endParaRPr lang="en-US" sz="1200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defTabSz="457200"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F4D4BA9-BC52-3440-967B-9EB53AF5ACB6}" type="slidenum">
              <a:rPr lang="en-US" sz="1200"/>
              <a:pPr eaLnBrk="1" hangingPunct="1"/>
              <a:t>13</a:t>
            </a:fld>
            <a:endParaRPr lang="en-US" sz="1200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defTabSz="457200"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5F65033-D41A-2D4D-A761-7D79646C5446}" type="slidenum">
              <a:rPr lang="en-US" sz="1200"/>
              <a:pPr eaLnBrk="1" hangingPunct="1"/>
              <a:t>14</a:t>
            </a:fld>
            <a:endParaRPr lang="en-US" sz="120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defTabSz="457200"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22B47ED-ACA9-4349-86ED-1C83DD007DE6}" type="slidenum">
              <a:rPr lang="en-US" sz="1200"/>
              <a:pPr eaLnBrk="1" hangingPunct="1"/>
              <a:t>15</a:t>
            </a:fld>
            <a:endParaRPr lang="en-US" sz="1200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defTabSz="457200"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2D33595-BF61-7543-8746-B3CF4DE0F46D}" type="slidenum">
              <a:rPr lang="en-US" sz="1200"/>
              <a:pPr eaLnBrk="1" hangingPunct="1"/>
              <a:t>16</a:t>
            </a:fld>
            <a:endParaRPr lang="en-US" sz="120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defTabSz="457200"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108E893-537C-B042-A697-45A8702B4BFF}" type="slidenum">
              <a:rPr lang="en-US" sz="1200"/>
              <a:pPr eaLnBrk="1" hangingPunct="1"/>
              <a:t>17</a:t>
            </a:fld>
            <a:endParaRPr lang="en-US" sz="1200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defTabSz="457200" eaLnBrk="1" hangingPunct="1"/>
            <a:r>
              <a:rPr lang="en-US" dirty="0" smtClean="0"/>
              <a:t>Practice</a:t>
            </a:r>
            <a:r>
              <a:rPr lang="en-US" baseline="0" dirty="0" smtClean="0"/>
              <a:t> left-factoring:</a:t>
            </a:r>
          </a:p>
          <a:p>
            <a:pPr defTabSz="457200" eaLnBrk="1" hangingPunct="1"/>
            <a:endParaRPr lang="en-US" baseline="0" dirty="0" smtClean="0"/>
          </a:p>
          <a:p>
            <a:pPr defTabSz="457200" eaLnBrk="1" hangingPunct="1"/>
            <a:r>
              <a:rPr lang="en-US" baseline="0" dirty="0" smtClean="0"/>
              <a:t>S -&gt; G$</a:t>
            </a:r>
          </a:p>
          <a:p>
            <a:pPr defTabSz="457200" eaLnBrk="1" hangingPunct="1"/>
            <a:r>
              <a:rPr lang="en-US" baseline="0" dirty="0" smtClean="0"/>
              <a:t>G -&gt; P</a:t>
            </a:r>
          </a:p>
          <a:p>
            <a:pPr defTabSz="457200" eaLnBrk="1" hangingPunct="1"/>
            <a:r>
              <a:rPr lang="en-US" baseline="0" dirty="0" smtClean="0"/>
              <a:t>G -&gt; PG</a:t>
            </a:r>
          </a:p>
          <a:p>
            <a:pPr defTabSz="457200" eaLnBrk="1" hangingPunct="1"/>
            <a:r>
              <a:rPr lang="en-US" baseline="0" dirty="0" smtClean="0"/>
              <a:t>P -&gt; id : R</a:t>
            </a:r>
          </a:p>
          <a:p>
            <a:pPr defTabSz="457200" eaLnBrk="1" hangingPunct="1"/>
            <a:r>
              <a:rPr lang="en-US" baseline="0" dirty="0" smtClean="0"/>
              <a:t>R -&gt;</a:t>
            </a:r>
          </a:p>
          <a:p>
            <a:pPr defTabSz="457200" eaLnBrk="1" hangingPunct="1"/>
            <a:r>
              <a:rPr lang="en-US" baseline="0" dirty="0" smtClean="0"/>
              <a:t>R -&gt; id R</a:t>
            </a:r>
          </a:p>
          <a:p>
            <a:pPr defTabSz="457200" eaLnBrk="1" hangingPunct="1"/>
            <a:endParaRPr lang="en-US" baseline="0" dirty="0" smtClean="0"/>
          </a:p>
          <a:p>
            <a:pPr defTabSz="457200" eaLnBrk="1" hangingPunct="1"/>
            <a:r>
              <a:rPr lang="en-US" dirty="0" smtClean="0"/>
              <a:t>Parse: </a:t>
            </a:r>
            <a:r>
              <a:rPr lang="en-US" dirty="0" err="1" smtClean="0"/>
              <a:t>int</a:t>
            </a:r>
            <a:r>
              <a:rPr lang="en-US" baseline="0" dirty="0" smtClean="0"/>
              <a:t> *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and work on building the table!</a:t>
            </a:r>
          </a:p>
          <a:p>
            <a:pPr defTabSz="457200" eaLnBrk="1" hangingPunct="1"/>
            <a:endParaRPr lang="en-US" dirty="0" smtClean="0"/>
          </a:p>
          <a:p>
            <a:pPr defTabSz="457200" eaLnBrk="1" hangingPunct="1"/>
            <a:r>
              <a:rPr lang="en-US" dirty="0" smtClean="0"/>
              <a:t>Show the evolution</a:t>
            </a:r>
            <a:r>
              <a:rPr lang="en-US" baseline="0" dirty="0" smtClean="0"/>
              <a:t> of the stack!</a:t>
            </a:r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29FC88B-6ED0-F944-9479-2FD15E06F07C}" type="slidenum">
              <a:rPr lang="en-US" sz="1200"/>
              <a:pPr eaLnBrk="1" hangingPunct="1"/>
              <a:t>18</a:t>
            </a:fld>
            <a:endParaRPr lang="en-US" sz="1200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57200" eaLnBrk="1" hangingPunct="1"/>
            <a:r>
              <a:rPr lang="en-US"/>
              <a:t>Explained in the following slides…</a:t>
            </a:r>
          </a:p>
          <a:p>
            <a:pPr defTabSz="457200" eaLnBrk="1" hangingPunct="1"/>
            <a:endParaRPr lang="en-US"/>
          </a:p>
          <a:p>
            <a:pPr defTabSz="457200" eaLnBrk="1" hangingPunct="1"/>
            <a:r>
              <a:rPr lang="en-US"/>
              <a:t>Next 3 slides to be precise where individual entries are considered _and_ errors are explained.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453EEAC-3679-6645-A276-F1B3C53174FF}" type="slidenum">
              <a:rPr lang="en-US" sz="1200"/>
              <a:pPr eaLnBrk="1" hangingPunct="1"/>
              <a:t>19</a:t>
            </a:fld>
            <a:endParaRPr lang="en-US" sz="1200"/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defTabSz="457200"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5573205-FD3B-694F-AB66-8378F34E2A74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513A77F-CF4F-2649-8B0D-1CC3B1658DA7}" type="slidenum">
              <a:rPr lang="en-US" sz="1200"/>
              <a:pPr eaLnBrk="1" hangingPunct="1"/>
              <a:t>20</a:t>
            </a:fld>
            <a:endParaRPr lang="en-US" sz="1200"/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defTabSz="457200"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2F66F59-639A-2344-97A5-B5DECBAEEAFD}" type="slidenum">
              <a:rPr lang="en-US" sz="1200"/>
              <a:pPr eaLnBrk="1" hangingPunct="1"/>
              <a:t>21</a:t>
            </a:fld>
            <a:endParaRPr lang="en-US" sz="1200"/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defTabSz="457200"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23D336E-2FF7-C04C-BCB0-AAC91DB71F50}" type="slidenum">
              <a:rPr lang="en-US" sz="1200"/>
              <a:pPr eaLnBrk="1" hangingPunct="1"/>
              <a:t>22</a:t>
            </a:fld>
            <a:endParaRPr lang="en-US" sz="1200"/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defTabSz="457200" eaLnBrk="1" hangingPunct="1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48F463A-5290-6549-8787-4A10CF769A69}" type="slidenum">
              <a:rPr lang="en-US" sz="1200"/>
              <a:pPr eaLnBrk="1" hangingPunct="1"/>
              <a:t>23</a:t>
            </a:fld>
            <a:endParaRPr lang="en-US" sz="1200"/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57200" eaLnBrk="1" hangingPunct="1"/>
            <a:r>
              <a:rPr lang="en-US"/>
              <a:t>The </a:t>
            </a:r>
            <a:r>
              <a:rPr lang="ja-JP" altLang="en-US"/>
              <a:t>‘</a:t>
            </a:r>
            <a:r>
              <a:rPr lang="en-US" altLang="ja-JP"/>
              <a:t>t</a:t>
            </a:r>
            <a:r>
              <a:rPr lang="ja-JP" altLang="en-US"/>
              <a:t>’</a:t>
            </a:r>
            <a:r>
              <a:rPr lang="en-US" altLang="ja-JP"/>
              <a:t> in this case is a terminal while that </a:t>
            </a:r>
            <a:r>
              <a:rPr lang="ja-JP" altLang="en-US"/>
              <a:t>‘</a:t>
            </a:r>
            <a:r>
              <a:rPr lang="en-US" altLang="ja-JP"/>
              <a:t>X</a:t>
            </a:r>
            <a:r>
              <a:rPr lang="ja-JP" altLang="en-US"/>
              <a:t>’</a:t>
            </a:r>
            <a:r>
              <a:rPr lang="en-US" altLang="ja-JP"/>
              <a:t> is a non-terminal.  It basically says, if you have a non-terminal, and given the input there is an associated table entry on next, then push the new production on the stack.  If the top of the stack is a terminal and next matches the terminal, then move forward one step on the input.</a:t>
            </a:r>
          </a:p>
          <a:p>
            <a:pPr defTabSz="457200" eaLnBrk="1" hangingPunct="1"/>
            <a:endParaRPr lang="en-US"/>
          </a:p>
          <a:p>
            <a:pPr defTabSz="457200" eaLnBrk="1" hangingPunct="1"/>
            <a:r>
              <a:rPr lang="en-US"/>
              <a:t>Note, </a:t>
            </a:r>
            <a:r>
              <a:rPr lang="ja-JP" altLang="en-US"/>
              <a:t>“</a:t>
            </a:r>
            <a:r>
              <a:rPr lang="en-US" altLang="ja-JP"/>
              <a:t>rest</a:t>
            </a:r>
            <a:r>
              <a:rPr lang="ja-JP" altLang="en-US"/>
              <a:t>”</a:t>
            </a:r>
            <a:r>
              <a:rPr lang="en-US" altLang="ja-JP"/>
              <a:t> in this context refers to the </a:t>
            </a:r>
            <a:r>
              <a:rPr lang="ja-JP" altLang="en-US"/>
              <a:t>‘’</a:t>
            </a:r>
            <a:r>
              <a:rPr lang="en-US" altLang="ja-JP"/>
              <a:t>rest of the stack.</a:t>
            </a:r>
            <a:r>
              <a:rPr lang="ja-JP" altLang="en-US"/>
              <a:t>’’</a:t>
            </a:r>
            <a:r>
              <a:rPr lang="en-US" altLang="ja-JP"/>
              <a:t>  Basically, you are doing a switch statement on the top of the stack.  The match on token moves the input stream _AND_ removes a entry from the stack.</a:t>
            </a:r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F94ED9F-350E-9E4C-89C6-D9FF8F2583DE}" type="slidenum">
              <a:rPr lang="en-US" sz="1200"/>
              <a:pPr eaLnBrk="1" hangingPunct="1"/>
              <a:t>24</a:t>
            </a:fld>
            <a:endParaRPr lang="en-US" sz="1200"/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57200" eaLnBrk="1" hangingPunct="1"/>
            <a:r>
              <a:rPr lang="en-US"/>
              <a:t>Stack reads left to right.  Left side is top.  Each lines shows the </a:t>
            </a:r>
            <a:r>
              <a:rPr lang="ja-JP" altLang="en-US"/>
              <a:t>“</a:t>
            </a:r>
            <a:r>
              <a:rPr lang="en-US" altLang="ja-JP"/>
              <a:t>new</a:t>
            </a:r>
            <a:r>
              <a:rPr lang="ja-JP" altLang="en-US"/>
              <a:t>”</a:t>
            </a:r>
            <a:r>
              <a:rPr lang="en-US" altLang="ja-JP"/>
              <a:t> stack having replaced the top entry.  </a:t>
            </a:r>
          </a:p>
          <a:p>
            <a:pPr defTabSz="457200" eaLnBrk="1" hangingPunct="1"/>
            <a:endParaRPr lang="en-US"/>
          </a:p>
          <a:p>
            <a:pPr defTabSz="457200" eaLnBrk="1" hangingPunct="1"/>
            <a:r>
              <a:rPr lang="en-US"/>
              <a:t>Input reads left to right too.  The </a:t>
            </a:r>
            <a:r>
              <a:rPr lang="ja-JP" altLang="en-US"/>
              <a:t>“</a:t>
            </a:r>
            <a:r>
              <a:rPr lang="en-US" altLang="ja-JP"/>
              <a:t>next</a:t>
            </a:r>
            <a:r>
              <a:rPr lang="ja-JP" altLang="en-US"/>
              <a:t>”</a:t>
            </a:r>
            <a:r>
              <a:rPr lang="en-US" altLang="ja-JP"/>
              <a:t> is the first character of the input.</a:t>
            </a:r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70A72E8-1F89-AF41-984D-8107BDA5B8DF}" type="slidenum">
              <a:rPr lang="en-US" sz="1200"/>
              <a:pPr eaLnBrk="1" hangingPunct="1"/>
              <a:t>25</a:t>
            </a:fld>
            <a:endParaRPr lang="en-US" sz="1200"/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defTabSz="457200" eaLnBrk="1" hangingPunct="1"/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25011CC-A877-124A-8A53-7F52AB31878D}" type="slidenum">
              <a:rPr lang="en-US" sz="1200"/>
              <a:pPr eaLnBrk="1" hangingPunct="1"/>
              <a:t>26</a:t>
            </a:fld>
            <a:endParaRPr lang="en-US" sz="1200"/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57200" eaLnBrk="1" hangingPunct="1"/>
            <a:r>
              <a:rPr lang="en-US"/>
              <a:t>The </a:t>
            </a:r>
            <a:r>
              <a:rPr lang="en-US">
                <a:sym typeface="Wingdings" charset="0"/>
              </a:rPr>
              <a:t>* is one or more rewrites.  So if a sequence of substitutions lead to </a:t>
            </a:r>
            <a:r>
              <a:rPr lang="ja-JP" altLang="en-US">
                <a:sym typeface="Wingdings" charset="0"/>
              </a:rPr>
              <a:t>‘</a:t>
            </a:r>
            <a:r>
              <a:rPr lang="en-US" altLang="ja-JP">
                <a:sym typeface="Wingdings" charset="0"/>
              </a:rPr>
              <a:t>t</a:t>
            </a:r>
            <a:r>
              <a:rPr lang="ja-JP" altLang="en-US">
                <a:sym typeface="Wingdings" charset="0"/>
              </a:rPr>
              <a:t>’</a:t>
            </a:r>
            <a:r>
              <a:rPr lang="en-US" altLang="ja-JP">
                <a:sym typeface="Wingdings" charset="0"/>
              </a:rPr>
              <a:t> then t is in the first(\alpha)</a:t>
            </a:r>
          </a:p>
          <a:p>
            <a:pPr defTabSz="457200" eaLnBrk="1" hangingPunct="1"/>
            <a:endParaRPr lang="en-US">
              <a:sym typeface="Wingdings" charset="0"/>
            </a:endParaRPr>
          </a:p>
          <a:p>
            <a:pPr defTabSz="457200" eaLnBrk="1" hangingPunct="1"/>
            <a:r>
              <a:rPr lang="en-US">
                <a:sym typeface="Wingdings" charset="0"/>
              </a:rPr>
              <a:t>The second bullet addresses the situation where A can also be epsilon (i.e., nothing).  In this case, then we need to consider what might follow an A.  So find everywhere A occurs, and then look to see what comes after it (i.e., the First(x) where x comes after A when A is epsilon.</a:t>
            </a:r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104046F-FD3E-BD45-B58E-F8432D736500}" type="slidenum">
              <a:rPr lang="en-US" sz="1200"/>
              <a:pPr eaLnBrk="1" hangingPunct="1"/>
              <a:t>27</a:t>
            </a:fld>
            <a:endParaRPr lang="en-US" sz="1200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defTabSz="457200" eaLnBrk="1" hangingPunct="1"/>
            <a:r>
              <a:rPr lang="en-US" dirty="0" smtClean="0"/>
              <a:t>Rule 3 is very important:</a:t>
            </a:r>
            <a:r>
              <a:rPr lang="en-US" baseline="0" dirty="0" smtClean="0"/>
              <a:t> for each </a:t>
            </a:r>
            <a:r>
              <a:rPr lang="en-US" baseline="0" dirty="0" err="1" smtClean="0"/>
              <a:t>A_i</a:t>
            </a:r>
            <a:r>
              <a:rPr lang="en-US" baseline="0" dirty="0" smtClean="0"/>
              <a:t>, FIRST(</a:t>
            </a:r>
            <a:r>
              <a:rPr lang="en-US" baseline="0" dirty="0" err="1" smtClean="0"/>
              <a:t>A_i</a:t>
            </a:r>
            <a:r>
              <a:rPr lang="en-US" baseline="0" dirty="0" smtClean="0"/>
              <a:t>) is added if everything before </a:t>
            </a:r>
            <a:r>
              <a:rPr lang="en-US" baseline="0" dirty="0" err="1" smtClean="0"/>
              <a:t>A_i</a:t>
            </a:r>
            <a:r>
              <a:rPr lang="en-US" baseline="0" dirty="0" smtClean="0"/>
              <a:t> can reduce to the empty string. So if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= 2, and A_1 is </a:t>
            </a:r>
            <a:r>
              <a:rPr lang="en-US" baseline="0" dirty="0" err="1" smtClean="0"/>
              <a:t>nullable</a:t>
            </a:r>
            <a:r>
              <a:rPr lang="en-US" baseline="0" dirty="0" smtClean="0"/>
              <a:t>, then First(X</a:t>
            </a:r>
            <a:r>
              <a:rPr lang="en-US" baseline="0" smtClean="0"/>
              <a:t>) include First(A_1) and First(A_2). </a:t>
            </a:r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017B62D-7B79-CD47-9175-021085877E95}" type="slidenum">
              <a:rPr lang="en-US" sz="1200"/>
              <a:pPr eaLnBrk="1" hangingPunct="1"/>
              <a:t>28</a:t>
            </a:fld>
            <a:endParaRPr lang="en-US" sz="1200"/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defTabSz="457200" eaLnBrk="1" hangingPunct="1"/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65F0622-CEB7-6848-B740-47A7EE54FB66}" type="slidenum">
              <a:rPr lang="en-US" sz="1200"/>
              <a:pPr eaLnBrk="1" hangingPunct="1"/>
              <a:t>29</a:t>
            </a:fld>
            <a:endParaRPr lang="en-US" sz="1200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defTabSz="457200"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E089FD0-92C7-0547-B778-33962FF06315}" type="slidenum">
              <a:rPr lang="en-US" sz="1200"/>
              <a:pPr eaLnBrk="1" hangingPunct="1"/>
              <a:t>3</a:t>
            </a:fld>
            <a:endParaRPr lang="en-US" sz="1200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D819FE2-9535-5247-8F8D-1DB5C60C3CFF}" type="slidenum">
              <a:rPr lang="en-US" sz="1200"/>
              <a:pPr eaLnBrk="1" hangingPunct="1"/>
              <a:t>30</a:t>
            </a:fld>
            <a:endParaRPr lang="en-US" sz="1200"/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defTabSz="457200" eaLnBrk="1" hangingPunct="1"/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D521D67-0CE1-C24B-A5A9-7FCDB1B11F60}" type="slidenum">
              <a:rPr lang="en-US" sz="1200"/>
              <a:pPr eaLnBrk="1" hangingPunct="1"/>
              <a:t>31</a:t>
            </a:fld>
            <a:endParaRPr lang="en-US" sz="1200"/>
          </a:p>
        </p:txBody>
      </p:sp>
      <p:sp>
        <p:nvSpPr>
          <p:cNvPr id="179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179204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57200" eaLnBrk="1" hangingPunct="1">
              <a:defRPr/>
            </a:pPr>
            <a:r>
              <a:rPr lang="en-US" dirty="0"/>
              <a:t>Follow(X) = Follow(E) because X can disappear.</a:t>
            </a:r>
          </a:p>
          <a:p>
            <a:pPr defTabSz="457200" eaLnBrk="1" hangingPunct="1">
              <a:defRPr/>
            </a:pPr>
            <a:r>
              <a:rPr lang="en-US" dirty="0"/>
              <a:t>Follow(</a:t>
            </a:r>
            <a:r>
              <a:rPr lang="en-US" dirty="0" err="1"/>
              <a:t>int</a:t>
            </a:r>
            <a:r>
              <a:rPr lang="en-US" dirty="0"/>
              <a:t>)  gets * and Follow(T) because Y can disappear.</a:t>
            </a:r>
          </a:p>
          <a:p>
            <a:pPr defTabSz="457200" eaLnBrk="1" hangingPunct="1">
              <a:defRPr/>
            </a:pPr>
            <a:endParaRPr lang="en-US" dirty="0"/>
          </a:p>
          <a:p>
            <a:pPr defTabSz="457200" eaLnBrk="1" hangingPunct="1">
              <a:defRPr/>
            </a:pPr>
            <a:r>
              <a:rPr lang="en-US" dirty="0"/>
              <a:t>Follow(+) = First(E)</a:t>
            </a:r>
          </a:p>
          <a:p>
            <a:pPr defTabSz="457200" eaLnBrk="1" hangingPunct="1">
              <a:defRPr/>
            </a:pPr>
            <a:r>
              <a:rPr lang="en-US" dirty="0"/>
              <a:t>Follow(() = First(E)</a:t>
            </a:r>
          </a:p>
          <a:p>
            <a:pPr defTabSz="457200" eaLnBrk="1" hangingPunct="1">
              <a:defRPr/>
            </a:pPr>
            <a:r>
              <a:rPr lang="en-US" dirty="0"/>
              <a:t>Follow()) = Follow(E</a:t>
            </a:r>
            <a:r>
              <a:rPr lang="en-US" dirty="0" smtClean="0"/>
              <a:t>)</a:t>
            </a:r>
          </a:p>
          <a:p>
            <a:pPr defTabSz="457200" eaLnBrk="1" hangingPunct="1">
              <a:defRPr/>
            </a:pPr>
            <a:endParaRPr lang="en-US" dirty="0" smtClean="0"/>
          </a:p>
          <a:p>
            <a:pPr defTabSz="457200" eaLnBrk="1" hangingPunct="1">
              <a:defRPr/>
            </a:pPr>
            <a:endParaRPr lang="en-US" dirty="0" smtClean="0"/>
          </a:p>
          <a:p>
            <a:pPr marL="341313" indent="-341313" defTabSz="457200" eaLnBrk="1" hangingPunct="1">
              <a:lnSpc>
                <a:spcPct val="90000"/>
              </a:lnSpc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 smtClean="0"/>
              <a:t> First( </a:t>
            </a:r>
            <a:r>
              <a:rPr lang="en-GB" dirty="0" smtClean="0">
                <a:solidFill>
                  <a:srgbClr val="333399"/>
                </a:solidFill>
              </a:rPr>
              <a:t>(</a:t>
            </a:r>
            <a:r>
              <a:rPr lang="en-GB" dirty="0" smtClean="0"/>
              <a:t> ) = { </a:t>
            </a:r>
            <a:r>
              <a:rPr lang="en-GB" dirty="0" smtClean="0">
                <a:solidFill>
                  <a:srgbClr val="333399"/>
                </a:solidFill>
              </a:rPr>
              <a:t>(</a:t>
            </a:r>
            <a:r>
              <a:rPr lang="en-GB" dirty="0" smtClean="0"/>
              <a:t> } 		First( </a:t>
            </a:r>
            <a:r>
              <a:rPr lang="en-GB" dirty="0" smtClean="0">
                <a:solidFill>
                  <a:srgbClr val="333399"/>
                </a:solidFill>
              </a:rPr>
              <a:t>T</a:t>
            </a:r>
            <a:r>
              <a:rPr lang="en-GB" dirty="0" smtClean="0"/>
              <a:t> ) = {</a:t>
            </a:r>
            <a:r>
              <a:rPr lang="en-GB" dirty="0" err="1" smtClean="0">
                <a:solidFill>
                  <a:srgbClr val="333399"/>
                </a:solidFill>
              </a:rPr>
              <a:t>int</a:t>
            </a:r>
            <a:r>
              <a:rPr lang="en-GB" dirty="0" smtClean="0"/>
              <a:t>, </a:t>
            </a:r>
            <a:r>
              <a:rPr lang="en-GB" dirty="0" smtClean="0">
                <a:solidFill>
                  <a:srgbClr val="333399"/>
                </a:solidFill>
              </a:rPr>
              <a:t>(</a:t>
            </a:r>
            <a:r>
              <a:rPr lang="en-GB" dirty="0" smtClean="0"/>
              <a:t> }</a:t>
            </a:r>
          </a:p>
          <a:p>
            <a:pPr marL="341313" indent="-341313" defTabSz="457200" eaLnBrk="1" hangingPunct="1">
              <a:lnSpc>
                <a:spcPct val="90000"/>
              </a:lnSpc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 smtClean="0"/>
              <a:t>       First( </a:t>
            </a:r>
            <a:r>
              <a:rPr lang="en-GB" dirty="0" smtClean="0">
                <a:solidFill>
                  <a:srgbClr val="333399"/>
                </a:solidFill>
              </a:rPr>
              <a:t>)</a:t>
            </a:r>
            <a:r>
              <a:rPr lang="en-GB" dirty="0" smtClean="0"/>
              <a:t> ) = { </a:t>
            </a:r>
            <a:r>
              <a:rPr lang="en-GB" dirty="0" smtClean="0">
                <a:solidFill>
                  <a:srgbClr val="333399"/>
                </a:solidFill>
              </a:rPr>
              <a:t>)</a:t>
            </a:r>
            <a:r>
              <a:rPr lang="en-GB" dirty="0" smtClean="0"/>
              <a:t> }		First( </a:t>
            </a:r>
            <a:r>
              <a:rPr lang="en-GB" dirty="0" smtClean="0">
                <a:solidFill>
                  <a:srgbClr val="333399"/>
                </a:solidFill>
              </a:rPr>
              <a:t>E</a:t>
            </a:r>
            <a:r>
              <a:rPr lang="en-GB" dirty="0" smtClean="0"/>
              <a:t> ) = {</a:t>
            </a:r>
            <a:r>
              <a:rPr lang="en-GB" dirty="0" err="1" smtClean="0">
                <a:solidFill>
                  <a:srgbClr val="333399"/>
                </a:solidFill>
              </a:rPr>
              <a:t>int</a:t>
            </a:r>
            <a:r>
              <a:rPr lang="en-GB" dirty="0" smtClean="0"/>
              <a:t>, </a:t>
            </a:r>
            <a:r>
              <a:rPr lang="en-GB" dirty="0" smtClean="0">
                <a:solidFill>
                  <a:srgbClr val="333399"/>
                </a:solidFill>
              </a:rPr>
              <a:t>(</a:t>
            </a:r>
            <a:r>
              <a:rPr lang="en-GB" dirty="0" smtClean="0"/>
              <a:t> }</a:t>
            </a:r>
          </a:p>
          <a:p>
            <a:pPr marL="341313" indent="-341313" defTabSz="457200" eaLnBrk="1" hangingPunct="1">
              <a:lnSpc>
                <a:spcPct val="90000"/>
              </a:lnSpc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 smtClean="0"/>
              <a:t>       First( </a:t>
            </a:r>
            <a:r>
              <a:rPr lang="en-GB" dirty="0" err="1" smtClean="0">
                <a:solidFill>
                  <a:srgbClr val="333399"/>
                </a:solidFill>
              </a:rPr>
              <a:t>int</a:t>
            </a:r>
            <a:r>
              <a:rPr lang="en-GB" dirty="0" smtClean="0"/>
              <a:t>) = { </a:t>
            </a:r>
            <a:r>
              <a:rPr lang="en-GB" dirty="0" err="1" smtClean="0">
                <a:solidFill>
                  <a:srgbClr val="333399"/>
                </a:solidFill>
              </a:rPr>
              <a:t>int</a:t>
            </a:r>
            <a:r>
              <a:rPr lang="en-GB" dirty="0" smtClean="0"/>
              <a:t> }		First( </a:t>
            </a:r>
            <a:r>
              <a:rPr lang="en-GB" dirty="0" smtClean="0">
                <a:solidFill>
                  <a:srgbClr val="333399"/>
                </a:solidFill>
              </a:rPr>
              <a:t>X</a:t>
            </a:r>
            <a:r>
              <a:rPr lang="en-GB" dirty="0" smtClean="0"/>
              <a:t> ) = {</a:t>
            </a:r>
            <a:r>
              <a:rPr lang="en-GB" dirty="0" smtClean="0">
                <a:solidFill>
                  <a:srgbClr val="333399"/>
                </a:solidFill>
              </a:rPr>
              <a:t>+</a:t>
            </a:r>
            <a:r>
              <a:rPr lang="en-GB" dirty="0" smtClean="0"/>
              <a:t>, </a:t>
            </a:r>
            <a:r>
              <a:rPr lang="en-GB" dirty="0" smtClean="0">
                <a:solidFill>
                  <a:srgbClr val="333399"/>
                </a:solidFill>
                <a:latin typeface="Symbol" charset="0"/>
              </a:rPr>
              <a:t></a:t>
            </a:r>
            <a:r>
              <a:rPr lang="en-GB" dirty="0" smtClean="0"/>
              <a:t> }</a:t>
            </a:r>
          </a:p>
          <a:p>
            <a:pPr marL="341313" indent="-341313" defTabSz="457200" eaLnBrk="1" hangingPunct="1">
              <a:lnSpc>
                <a:spcPct val="90000"/>
              </a:lnSpc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 smtClean="0"/>
              <a:t>       First( </a:t>
            </a:r>
            <a:r>
              <a:rPr lang="en-GB" dirty="0" smtClean="0">
                <a:solidFill>
                  <a:srgbClr val="333399"/>
                </a:solidFill>
              </a:rPr>
              <a:t>+</a:t>
            </a:r>
            <a:r>
              <a:rPr lang="en-GB" dirty="0" smtClean="0"/>
              <a:t> ) = { </a:t>
            </a:r>
            <a:r>
              <a:rPr lang="en-GB" dirty="0" smtClean="0">
                <a:solidFill>
                  <a:srgbClr val="333399"/>
                </a:solidFill>
              </a:rPr>
              <a:t>+</a:t>
            </a:r>
            <a:r>
              <a:rPr lang="en-GB" dirty="0" smtClean="0"/>
              <a:t> }		First( </a:t>
            </a:r>
            <a:r>
              <a:rPr lang="en-GB" dirty="0" smtClean="0">
                <a:solidFill>
                  <a:srgbClr val="333399"/>
                </a:solidFill>
              </a:rPr>
              <a:t>Y</a:t>
            </a:r>
            <a:r>
              <a:rPr lang="en-GB" dirty="0" smtClean="0"/>
              <a:t> ) = {</a:t>
            </a:r>
            <a:r>
              <a:rPr lang="en-GB" dirty="0" smtClean="0">
                <a:solidFill>
                  <a:srgbClr val="333399"/>
                </a:solidFill>
              </a:rPr>
              <a:t>*</a:t>
            </a:r>
            <a:r>
              <a:rPr lang="en-GB" dirty="0" smtClean="0"/>
              <a:t>, </a:t>
            </a:r>
            <a:r>
              <a:rPr lang="en-GB" dirty="0" smtClean="0">
                <a:solidFill>
                  <a:srgbClr val="333399"/>
                </a:solidFill>
                <a:latin typeface="Symbol" charset="0"/>
              </a:rPr>
              <a:t></a:t>
            </a:r>
            <a:r>
              <a:rPr lang="en-GB" dirty="0" smtClean="0"/>
              <a:t> }</a:t>
            </a:r>
          </a:p>
          <a:p>
            <a:pPr marL="341313" indent="-341313" defTabSz="457200" eaLnBrk="1" hangingPunct="1">
              <a:lnSpc>
                <a:spcPct val="90000"/>
              </a:lnSpc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 smtClean="0"/>
              <a:t>       First( </a:t>
            </a:r>
            <a:r>
              <a:rPr lang="en-GB" dirty="0" smtClean="0">
                <a:solidFill>
                  <a:srgbClr val="333399"/>
                </a:solidFill>
              </a:rPr>
              <a:t>*</a:t>
            </a:r>
            <a:r>
              <a:rPr lang="en-GB" dirty="0" smtClean="0"/>
              <a:t> ) = { </a:t>
            </a:r>
            <a:r>
              <a:rPr lang="en-GB" dirty="0" smtClean="0">
                <a:solidFill>
                  <a:srgbClr val="333399"/>
                </a:solidFill>
              </a:rPr>
              <a:t>*</a:t>
            </a:r>
            <a:r>
              <a:rPr lang="en-GB" dirty="0" smtClean="0"/>
              <a:t> }</a:t>
            </a:r>
            <a:r>
              <a:rPr lang="en-GB" dirty="0" smtClean="0">
                <a:solidFill>
                  <a:srgbClr val="333399"/>
                </a:solidFill>
              </a:rPr>
              <a:t>	</a:t>
            </a:r>
          </a:p>
          <a:p>
            <a:pPr defTabSz="457200" eaLnBrk="1" hangingPunct="1">
              <a:defRPr/>
            </a:pPr>
            <a:endParaRPr lang="en-US" dirty="0" smtClean="0"/>
          </a:p>
          <a:p>
            <a:pPr defTabSz="457200" eaLnBrk="1" hangingPunct="1">
              <a:defRPr/>
            </a:pPr>
            <a:endParaRPr lang="en-US" dirty="0" smtClean="0"/>
          </a:p>
          <a:p>
            <a:pPr defTabSz="457200" eaLnBrk="1" hangingPunct="1">
              <a:defRPr/>
            </a:pPr>
            <a:r>
              <a:rPr lang="en-US" dirty="0" smtClean="0"/>
              <a:t>Consider writing first sets on board for this slide.</a:t>
            </a:r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EEB1E87-612A-F04A-82FD-DA9DDABA6396}" type="slidenum">
              <a:rPr lang="en-US" sz="1200"/>
              <a:pPr eaLnBrk="1" hangingPunct="1"/>
              <a:t>32</a:t>
            </a:fld>
            <a:endParaRPr lang="en-US" sz="1200"/>
          </a:p>
        </p:txBody>
      </p:sp>
      <p:sp>
        <p:nvSpPr>
          <p:cNvPr id="181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181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defTabSz="457200" eaLnBrk="1" hangingPunct="1"/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D4FF359-19C7-714B-B0F8-BDA17EF67CB5}" type="slidenum">
              <a:rPr lang="en-US" sz="1200"/>
              <a:pPr eaLnBrk="1" hangingPunct="1"/>
              <a:t>33</a:t>
            </a:fld>
            <a:endParaRPr lang="en-US" sz="1200"/>
          </a:p>
        </p:txBody>
      </p:sp>
      <p:sp>
        <p:nvSpPr>
          <p:cNvPr id="183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183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defTabSz="457200"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80706E1-74B3-6141-982C-51D14BB9CDB8}" type="slidenum">
              <a:rPr lang="en-US" sz="1200"/>
              <a:pPr eaLnBrk="1" hangingPunct="1"/>
              <a:t>4</a:t>
            </a:fld>
            <a:endParaRPr lang="en-US" sz="1200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23140B9-E578-8748-B1E3-B5A877C6B292}" type="slidenum">
              <a:rPr lang="en-US" sz="1200"/>
              <a:pPr eaLnBrk="1" hangingPunct="1"/>
              <a:t>5</a:t>
            </a:fld>
            <a:endParaRPr lang="en-US" sz="1200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S_n is a possible form of S. S gathers all of the possible forms forms for the non-terminal S.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F4A6852-43C2-2D4A-A7D5-C9CD8F0C45DB}" type="slidenum">
              <a:rPr lang="en-US" sz="1200"/>
              <a:pPr eaLnBrk="1" hangingPunct="1"/>
              <a:t>6</a:t>
            </a:fld>
            <a:endParaRPr lang="en-US" sz="1200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The “save” variable resets the next token in the case of a failed match. Each non-terminal production must restore next appropriately.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18EB92B-39E3-E247-8B9A-67FC7D9A46BD}" type="slidenum">
              <a:rPr lang="en-US" sz="1200"/>
              <a:pPr eaLnBrk="1" hangingPunct="1"/>
              <a:t>7</a:t>
            </a:fld>
            <a:endParaRPr lang="en-US" sz="1200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F155648-466B-9943-AF7B-DFE5A536A313}" type="slidenum">
              <a:rPr lang="en-US" sz="1200"/>
              <a:pPr eaLnBrk="1" hangingPunct="1"/>
              <a:t>8</a:t>
            </a:fld>
            <a:endParaRPr lang="en-US" sz="120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defTabSz="457200"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C98A219-9103-1B49-9C15-262D20D9EE83}" type="slidenum">
              <a:rPr lang="en-US" sz="1200"/>
              <a:pPr eaLnBrk="1" hangingPunct="1"/>
              <a:t>9</a:t>
            </a:fld>
            <a:endParaRPr lang="en-US" sz="120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pPr defTabSz="457200"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D471F-D49F-7646-B71B-73167C13FF68}" type="datetimeFigureOut">
              <a:rPr lang="en-US" smtClean="0"/>
              <a:t>1/28/14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9CD1F-E60A-8049-BE10-00B6534F8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948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D471F-D49F-7646-B71B-73167C13FF68}" type="datetimeFigureOut">
              <a:rPr lang="en-US" smtClean="0"/>
              <a:t>1/28/14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9CD1F-E60A-8049-BE10-00B6534F8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144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D471F-D49F-7646-B71B-73167C13FF68}" type="datetimeFigureOut">
              <a:rPr lang="en-US" smtClean="0"/>
              <a:t>1/28/14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9CD1F-E60A-8049-BE10-00B6534F8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08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D471F-D49F-7646-B71B-73167C13FF68}" type="datetimeFigureOut">
              <a:rPr lang="en-US" smtClean="0"/>
              <a:t>1/28/14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9CD1F-E60A-8049-BE10-00B6534F8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380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D471F-D49F-7646-B71B-73167C13FF68}" type="datetimeFigureOut">
              <a:rPr lang="en-US" smtClean="0"/>
              <a:t>1/28/14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9CD1F-E60A-8049-BE10-00B6534F8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1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D471F-D49F-7646-B71B-73167C13FF68}" type="datetimeFigureOut">
              <a:rPr lang="en-US" smtClean="0"/>
              <a:t>1/28/14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9CD1F-E60A-8049-BE10-00B6534F8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0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D471F-D49F-7646-B71B-73167C13FF68}" type="datetimeFigureOut">
              <a:rPr lang="en-US" smtClean="0"/>
              <a:t>1/28/14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9CD1F-E60A-8049-BE10-00B6534F8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13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D471F-D49F-7646-B71B-73167C13FF68}" type="datetimeFigureOut">
              <a:rPr lang="en-US" smtClean="0"/>
              <a:t>1/28/14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9CD1F-E60A-8049-BE10-00B6534F8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8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D471F-D49F-7646-B71B-73167C13FF68}" type="datetimeFigureOut">
              <a:rPr lang="en-US" smtClean="0"/>
              <a:t>1/28/14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9CD1F-E60A-8049-BE10-00B6534F8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17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D471F-D49F-7646-B71B-73167C13FF68}" type="datetimeFigureOut">
              <a:rPr lang="en-US" smtClean="0"/>
              <a:t>1/28/14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9CD1F-E60A-8049-BE10-00B6534F8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027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D471F-D49F-7646-B71B-73167C13FF68}" type="datetimeFigureOut">
              <a:rPr lang="en-US" smtClean="0"/>
              <a:t>1/28/14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9CD1F-E60A-8049-BE10-00B6534F8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92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D471F-D49F-7646-B71B-73167C13FF68}" type="datetimeFigureOut">
              <a:rPr lang="en-US" smtClean="0"/>
              <a:t>1/28/14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9CD1F-E60A-8049-BE10-00B6534F8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20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Parsing: Top-Down</a:t>
            </a:r>
          </a:p>
        </p:txBody>
      </p:sp>
      <p:sp>
        <p:nvSpPr>
          <p:cNvPr id="1167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006A326-0ADF-3443-8EC7-E9EBC2446125}" type="slidenum">
              <a:rPr lang="en-US" sz="1200">
                <a:latin typeface="Arial Black" charset="0"/>
              </a:rPr>
              <a:pPr eaLnBrk="1" hangingPunct="1"/>
              <a:t>1</a:t>
            </a:fld>
            <a:endParaRPr lang="en-US" sz="1200">
              <a:latin typeface="Arial Black" charset="0"/>
            </a:endParaRPr>
          </a:p>
        </p:txBody>
      </p:sp>
      <p:sp>
        <p:nvSpPr>
          <p:cNvPr id="116739" name="Date Placeholder 5"/>
          <p:cNvSpPr>
            <a:spLocks noGrp="1"/>
          </p:cNvSpPr>
          <p:nvPr>
            <p:ph type="dt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Compiler</a:t>
            </a:r>
          </a:p>
        </p:txBody>
      </p:sp>
      <p:sp>
        <p:nvSpPr>
          <p:cNvPr id="1167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Intro to Top-Down Parsing</a:t>
            </a:r>
          </a:p>
        </p:txBody>
      </p:sp>
      <p:sp>
        <p:nvSpPr>
          <p:cNvPr id="1167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5791200" cy="4191000"/>
          </a:xfrm>
        </p:spPr>
        <p:txBody>
          <a:bodyPr/>
          <a:lstStyle/>
          <a:p>
            <a:pPr eaLnBrk="1" hangingPunct="1"/>
            <a:r>
              <a:rPr lang="en-GB">
                <a:latin typeface="Arial" charset="0"/>
              </a:rPr>
              <a:t>The parse tree is constructed</a:t>
            </a:r>
          </a:p>
          <a:p>
            <a:pPr lvl="1" eaLnBrk="1" hangingPunct="1"/>
            <a:r>
              <a:rPr lang="en-GB">
                <a:latin typeface="Arial" charset="0"/>
                <a:cs typeface="Arial" charset="0"/>
              </a:rPr>
              <a:t>From the top</a:t>
            </a:r>
          </a:p>
          <a:p>
            <a:pPr lvl="1" eaLnBrk="1" hangingPunct="1"/>
            <a:r>
              <a:rPr lang="en-GB">
                <a:latin typeface="Arial" charset="0"/>
                <a:cs typeface="Arial" charset="0"/>
              </a:rPr>
              <a:t>From left to right</a:t>
            </a:r>
          </a:p>
          <a:p>
            <a:pPr lvl="1" eaLnBrk="1" hangingPunct="1">
              <a:buFont typeface="Wingdings" charset="0"/>
              <a:buNone/>
            </a:pPr>
            <a:endParaRPr lang="en-GB">
              <a:latin typeface="Arial" charset="0"/>
              <a:cs typeface="Arial" charset="0"/>
            </a:endParaRPr>
          </a:p>
          <a:p>
            <a:pPr eaLnBrk="1" hangingPunct="1"/>
            <a:r>
              <a:rPr lang="en-GB">
                <a:latin typeface="Arial" charset="0"/>
              </a:rPr>
              <a:t>Terminals are seen in order of appearance in the token stream: </a:t>
            </a:r>
          </a:p>
          <a:p>
            <a:pPr eaLnBrk="1" hangingPunct="1"/>
            <a:endParaRPr lang="en-US">
              <a:latin typeface="Arial" charset="0"/>
            </a:endParaRPr>
          </a:p>
        </p:txBody>
      </p:sp>
      <p:grpSp>
        <p:nvGrpSpPr>
          <p:cNvPr id="116742" name="Group 4"/>
          <p:cNvGrpSpPr>
            <a:grpSpLocks/>
          </p:cNvGrpSpPr>
          <p:nvPr/>
        </p:nvGrpSpPr>
        <p:grpSpPr bwMode="auto">
          <a:xfrm>
            <a:off x="6477000" y="2230438"/>
            <a:ext cx="2005013" cy="3001962"/>
            <a:chOff x="4080" y="1405"/>
            <a:chExt cx="1263" cy="1891"/>
          </a:xfrm>
        </p:grpSpPr>
        <p:sp>
          <p:nvSpPr>
            <p:cNvPr id="116744" name="Text Box 5"/>
            <p:cNvSpPr txBox="1">
              <a:spLocks noChangeArrowheads="1"/>
            </p:cNvSpPr>
            <p:nvPr/>
          </p:nvSpPr>
          <p:spPr bwMode="auto">
            <a:xfrm>
              <a:off x="4310" y="1405"/>
              <a:ext cx="228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buClr>
                  <a:srgbClr val="333399"/>
                </a:buClr>
                <a:buSzPct val="100000"/>
                <a:buFont typeface="Times New Roman" charset="0"/>
                <a:buNone/>
              </a:pPr>
              <a:r>
                <a:rPr lang="en-GB">
                  <a:solidFill>
                    <a:srgbClr val="333399"/>
                  </a:solidFill>
                  <a:latin typeface="Times New Roman" charset="0"/>
                </a:rPr>
                <a:t>1</a:t>
              </a:r>
            </a:p>
          </p:txBody>
        </p:sp>
        <p:sp>
          <p:nvSpPr>
            <p:cNvPr id="116745" name="Text Box 6"/>
            <p:cNvSpPr txBox="1">
              <a:spLocks noChangeArrowheads="1"/>
            </p:cNvSpPr>
            <p:nvPr/>
          </p:nvSpPr>
          <p:spPr bwMode="auto">
            <a:xfrm>
              <a:off x="4080" y="1907"/>
              <a:ext cx="255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buClr>
                  <a:srgbClr val="333399"/>
                </a:buClr>
                <a:buSzPct val="100000"/>
                <a:buFont typeface="Times New Roman" charset="0"/>
                <a:buNone/>
              </a:pPr>
              <a:r>
                <a:rPr lang="en-GB">
                  <a:solidFill>
                    <a:srgbClr val="333399"/>
                  </a:solidFill>
                  <a:latin typeface="Times New Roman" charset="0"/>
                </a:rPr>
                <a:t>t</a:t>
              </a:r>
              <a:r>
                <a:rPr lang="en-GB" baseline="-25000">
                  <a:solidFill>
                    <a:srgbClr val="333399"/>
                  </a:solidFill>
                  <a:latin typeface="Times New Roman" charset="0"/>
                </a:rPr>
                <a:t>2</a:t>
              </a:r>
            </a:p>
          </p:txBody>
        </p:sp>
        <p:sp>
          <p:nvSpPr>
            <p:cNvPr id="116746" name="Text Box 7"/>
            <p:cNvSpPr txBox="1">
              <a:spLocks noChangeArrowheads="1"/>
            </p:cNvSpPr>
            <p:nvPr/>
          </p:nvSpPr>
          <p:spPr bwMode="auto">
            <a:xfrm>
              <a:off x="4464" y="1907"/>
              <a:ext cx="228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buClr>
                  <a:srgbClr val="333399"/>
                </a:buClr>
                <a:buSzPct val="100000"/>
                <a:buFont typeface="Times New Roman" charset="0"/>
                <a:buNone/>
              </a:pPr>
              <a:r>
                <a:rPr lang="en-GB">
                  <a:solidFill>
                    <a:srgbClr val="333399"/>
                  </a:solidFill>
                  <a:latin typeface="Times New Roman" charset="0"/>
                </a:rPr>
                <a:t>3</a:t>
              </a:r>
            </a:p>
          </p:txBody>
        </p:sp>
        <p:sp>
          <p:nvSpPr>
            <p:cNvPr id="116747" name="Text Box 8"/>
            <p:cNvSpPr txBox="1">
              <a:spLocks noChangeArrowheads="1"/>
            </p:cNvSpPr>
            <p:nvPr/>
          </p:nvSpPr>
          <p:spPr bwMode="auto">
            <a:xfrm>
              <a:off x="4272" y="2435"/>
              <a:ext cx="228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buClr>
                  <a:srgbClr val="333399"/>
                </a:buClr>
                <a:buSzPct val="100000"/>
                <a:buFont typeface="Times New Roman" charset="0"/>
                <a:buNone/>
              </a:pPr>
              <a:r>
                <a:rPr lang="en-GB">
                  <a:solidFill>
                    <a:srgbClr val="333399"/>
                  </a:solidFill>
                  <a:latin typeface="Times New Roman" charset="0"/>
                </a:rPr>
                <a:t>4</a:t>
              </a:r>
            </a:p>
          </p:txBody>
        </p:sp>
        <p:sp>
          <p:nvSpPr>
            <p:cNvPr id="116748" name="Text Box 9"/>
            <p:cNvSpPr txBox="1">
              <a:spLocks noChangeArrowheads="1"/>
            </p:cNvSpPr>
            <p:nvPr/>
          </p:nvSpPr>
          <p:spPr bwMode="auto">
            <a:xfrm>
              <a:off x="4080" y="2976"/>
              <a:ext cx="256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buClr>
                  <a:srgbClr val="333399"/>
                </a:buClr>
                <a:buSzPct val="100000"/>
                <a:buFont typeface="Times New Roman" charset="0"/>
                <a:buNone/>
              </a:pPr>
              <a:r>
                <a:rPr lang="en-GB">
                  <a:solidFill>
                    <a:srgbClr val="333399"/>
                  </a:solidFill>
                  <a:latin typeface="Times New Roman" charset="0"/>
                </a:rPr>
                <a:t>t</a:t>
              </a:r>
              <a:r>
                <a:rPr lang="en-GB" baseline="-25000">
                  <a:solidFill>
                    <a:srgbClr val="333399"/>
                  </a:solidFill>
                  <a:latin typeface="Times New Roman" charset="0"/>
                </a:rPr>
                <a:t>5</a:t>
              </a:r>
            </a:p>
          </p:txBody>
        </p:sp>
        <p:sp>
          <p:nvSpPr>
            <p:cNvPr id="116749" name="Text Box 10"/>
            <p:cNvSpPr txBox="1">
              <a:spLocks noChangeArrowheads="1"/>
            </p:cNvSpPr>
            <p:nvPr/>
          </p:nvSpPr>
          <p:spPr bwMode="auto">
            <a:xfrm>
              <a:off x="4848" y="2435"/>
              <a:ext cx="228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buClr>
                  <a:srgbClr val="333399"/>
                </a:buClr>
                <a:buSzPct val="100000"/>
                <a:buFont typeface="Times New Roman" charset="0"/>
                <a:buNone/>
              </a:pPr>
              <a:r>
                <a:rPr lang="en-GB">
                  <a:solidFill>
                    <a:srgbClr val="333399"/>
                  </a:solidFill>
                  <a:latin typeface="Times New Roman" charset="0"/>
                </a:rPr>
                <a:t>7</a:t>
              </a:r>
            </a:p>
          </p:txBody>
        </p:sp>
        <p:sp>
          <p:nvSpPr>
            <p:cNvPr id="116750" name="Text Box 11"/>
            <p:cNvSpPr txBox="1">
              <a:spLocks noChangeArrowheads="1"/>
            </p:cNvSpPr>
            <p:nvPr/>
          </p:nvSpPr>
          <p:spPr bwMode="auto">
            <a:xfrm>
              <a:off x="4512" y="2975"/>
              <a:ext cx="256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buClr>
                  <a:srgbClr val="333399"/>
                </a:buClr>
                <a:buSzPct val="100000"/>
                <a:buFont typeface="Times New Roman" charset="0"/>
                <a:buNone/>
              </a:pPr>
              <a:r>
                <a:rPr lang="en-GB">
                  <a:solidFill>
                    <a:srgbClr val="333399"/>
                  </a:solidFill>
                  <a:latin typeface="Times New Roman" charset="0"/>
                </a:rPr>
                <a:t>t</a:t>
              </a:r>
              <a:r>
                <a:rPr lang="en-GB" baseline="-25000">
                  <a:solidFill>
                    <a:srgbClr val="333399"/>
                  </a:solidFill>
                  <a:latin typeface="Times New Roman" charset="0"/>
                </a:rPr>
                <a:t>6</a:t>
              </a:r>
            </a:p>
          </p:txBody>
        </p:sp>
        <p:sp>
          <p:nvSpPr>
            <p:cNvPr id="116751" name="Text Box 12"/>
            <p:cNvSpPr txBox="1">
              <a:spLocks noChangeArrowheads="1"/>
            </p:cNvSpPr>
            <p:nvPr/>
          </p:nvSpPr>
          <p:spPr bwMode="auto">
            <a:xfrm>
              <a:off x="5088" y="1907"/>
              <a:ext cx="256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buClr>
                  <a:srgbClr val="333399"/>
                </a:buClr>
                <a:buSzPct val="100000"/>
                <a:buFont typeface="Times New Roman" charset="0"/>
                <a:buNone/>
              </a:pPr>
              <a:r>
                <a:rPr lang="en-GB">
                  <a:solidFill>
                    <a:srgbClr val="333399"/>
                  </a:solidFill>
                  <a:latin typeface="Times New Roman" charset="0"/>
                </a:rPr>
                <a:t>t</a:t>
              </a:r>
              <a:r>
                <a:rPr lang="en-GB" baseline="-25000">
                  <a:solidFill>
                    <a:srgbClr val="333399"/>
                  </a:solidFill>
                  <a:latin typeface="Times New Roman" charset="0"/>
                </a:rPr>
                <a:t>9</a:t>
              </a:r>
            </a:p>
          </p:txBody>
        </p:sp>
        <p:cxnSp>
          <p:nvCxnSpPr>
            <p:cNvPr id="116752" name="AutoShape 13"/>
            <p:cNvCxnSpPr>
              <a:cxnSpLocks noChangeShapeType="1"/>
              <a:stCxn id="116744" idx="2"/>
              <a:endCxn id="116745" idx="0"/>
            </p:cNvCxnSpPr>
            <p:nvPr/>
          </p:nvCxnSpPr>
          <p:spPr bwMode="auto">
            <a:xfrm flipH="1">
              <a:off x="4208" y="1695"/>
              <a:ext cx="216" cy="212"/>
            </a:xfrm>
            <a:prstGeom prst="straightConnector1">
              <a:avLst/>
            </a:prstGeom>
            <a:noFill/>
            <a:ln w="1908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753" name="AutoShape 14"/>
            <p:cNvCxnSpPr>
              <a:cxnSpLocks noChangeShapeType="1"/>
              <a:stCxn id="116744" idx="2"/>
              <a:endCxn id="116746" idx="0"/>
            </p:cNvCxnSpPr>
            <p:nvPr/>
          </p:nvCxnSpPr>
          <p:spPr bwMode="auto">
            <a:xfrm>
              <a:off x="4424" y="1695"/>
              <a:ext cx="154" cy="212"/>
            </a:xfrm>
            <a:prstGeom prst="straightConnector1">
              <a:avLst/>
            </a:prstGeom>
            <a:noFill/>
            <a:ln w="1908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754" name="AutoShape 15"/>
            <p:cNvCxnSpPr>
              <a:cxnSpLocks noChangeShapeType="1"/>
              <a:stCxn id="116746" idx="2"/>
              <a:endCxn id="116747" idx="0"/>
            </p:cNvCxnSpPr>
            <p:nvPr/>
          </p:nvCxnSpPr>
          <p:spPr bwMode="auto">
            <a:xfrm flipH="1">
              <a:off x="4386" y="2197"/>
              <a:ext cx="192" cy="239"/>
            </a:xfrm>
            <a:prstGeom prst="straightConnector1">
              <a:avLst/>
            </a:prstGeom>
            <a:noFill/>
            <a:ln w="1908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755" name="AutoShape 16"/>
            <p:cNvCxnSpPr>
              <a:cxnSpLocks noChangeShapeType="1"/>
              <a:stCxn id="116746" idx="2"/>
              <a:endCxn id="116749" idx="0"/>
            </p:cNvCxnSpPr>
            <p:nvPr/>
          </p:nvCxnSpPr>
          <p:spPr bwMode="auto">
            <a:xfrm>
              <a:off x="4578" y="2197"/>
              <a:ext cx="384" cy="239"/>
            </a:xfrm>
            <a:prstGeom prst="straightConnector1">
              <a:avLst/>
            </a:prstGeom>
            <a:noFill/>
            <a:ln w="1908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756" name="AutoShape 17"/>
            <p:cNvCxnSpPr>
              <a:cxnSpLocks noChangeShapeType="1"/>
              <a:stCxn id="116747" idx="2"/>
              <a:endCxn id="116748" idx="0"/>
            </p:cNvCxnSpPr>
            <p:nvPr/>
          </p:nvCxnSpPr>
          <p:spPr bwMode="auto">
            <a:xfrm flipH="1">
              <a:off x="4208" y="2725"/>
              <a:ext cx="178" cy="251"/>
            </a:xfrm>
            <a:prstGeom prst="straightConnector1">
              <a:avLst/>
            </a:prstGeom>
            <a:noFill/>
            <a:ln w="1908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757" name="AutoShape 18"/>
            <p:cNvCxnSpPr>
              <a:cxnSpLocks noChangeShapeType="1"/>
              <a:stCxn id="116747" idx="2"/>
              <a:endCxn id="116750" idx="0"/>
            </p:cNvCxnSpPr>
            <p:nvPr/>
          </p:nvCxnSpPr>
          <p:spPr bwMode="auto">
            <a:xfrm>
              <a:off x="4386" y="2725"/>
              <a:ext cx="254" cy="251"/>
            </a:xfrm>
            <a:prstGeom prst="straightConnector1">
              <a:avLst/>
            </a:prstGeom>
            <a:noFill/>
            <a:ln w="1908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758" name="AutoShape 19"/>
            <p:cNvCxnSpPr>
              <a:cxnSpLocks noChangeShapeType="1"/>
              <a:stCxn id="116744" idx="2"/>
              <a:endCxn id="116751" idx="0"/>
            </p:cNvCxnSpPr>
            <p:nvPr/>
          </p:nvCxnSpPr>
          <p:spPr bwMode="auto">
            <a:xfrm>
              <a:off x="4424" y="1695"/>
              <a:ext cx="792" cy="212"/>
            </a:xfrm>
            <a:prstGeom prst="straightConnector1">
              <a:avLst/>
            </a:prstGeom>
            <a:noFill/>
            <a:ln w="1908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6759" name="Text Box 20"/>
            <p:cNvSpPr txBox="1">
              <a:spLocks noChangeArrowheads="1"/>
            </p:cNvSpPr>
            <p:nvPr/>
          </p:nvSpPr>
          <p:spPr bwMode="auto">
            <a:xfrm>
              <a:off x="4834" y="2976"/>
              <a:ext cx="256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buClr>
                  <a:srgbClr val="333399"/>
                </a:buClr>
                <a:buSzPct val="100000"/>
                <a:buFont typeface="Times New Roman" charset="0"/>
                <a:buNone/>
              </a:pPr>
              <a:r>
                <a:rPr lang="en-GB">
                  <a:solidFill>
                    <a:srgbClr val="333399"/>
                  </a:solidFill>
                  <a:latin typeface="Times New Roman" charset="0"/>
                </a:rPr>
                <a:t>t</a:t>
              </a:r>
              <a:r>
                <a:rPr lang="en-GB" baseline="-25000">
                  <a:solidFill>
                    <a:srgbClr val="333399"/>
                  </a:solidFill>
                  <a:latin typeface="Times New Roman" charset="0"/>
                </a:rPr>
                <a:t>8</a:t>
              </a:r>
            </a:p>
          </p:txBody>
        </p:sp>
        <p:cxnSp>
          <p:nvCxnSpPr>
            <p:cNvPr id="116760" name="AutoShape 21"/>
            <p:cNvCxnSpPr>
              <a:cxnSpLocks noChangeShapeType="1"/>
              <a:stCxn id="116749" idx="2"/>
              <a:endCxn id="116759" idx="0"/>
            </p:cNvCxnSpPr>
            <p:nvPr/>
          </p:nvCxnSpPr>
          <p:spPr bwMode="auto">
            <a:xfrm>
              <a:off x="4962" y="2725"/>
              <a:ext cx="1" cy="251"/>
            </a:xfrm>
            <a:prstGeom prst="straightConnector1">
              <a:avLst/>
            </a:prstGeom>
            <a:noFill/>
            <a:ln w="1908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16743" name="Rectangle 23"/>
          <p:cNvSpPr>
            <a:spLocks noChangeArrowheads="1"/>
          </p:cNvSpPr>
          <p:nvPr/>
        </p:nvSpPr>
        <p:spPr bwMode="auto">
          <a:xfrm>
            <a:off x="2514600" y="5410200"/>
            <a:ext cx="25003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GB" sz="3200">
                <a:solidFill>
                  <a:srgbClr val="000000"/>
                </a:solidFill>
              </a:rPr>
              <a:t> </a:t>
            </a:r>
            <a:r>
              <a:rPr lang="en-GB" sz="3200">
                <a:solidFill>
                  <a:srgbClr val="333399"/>
                </a:solidFill>
              </a:rPr>
              <a:t>t</a:t>
            </a:r>
            <a:r>
              <a:rPr lang="en-GB" sz="3200" baseline="-25000">
                <a:solidFill>
                  <a:srgbClr val="333399"/>
                </a:solidFill>
              </a:rPr>
              <a:t>2</a:t>
            </a:r>
            <a:r>
              <a:rPr lang="en-GB" sz="3200">
                <a:solidFill>
                  <a:srgbClr val="333399"/>
                </a:solidFill>
              </a:rPr>
              <a:t>  t</a:t>
            </a:r>
            <a:r>
              <a:rPr lang="en-GB" sz="3200" baseline="-25000">
                <a:solidFill>
                  <a:srgbClr val="333399"/>
                </a:solidFill>
              </a:rPr>
              <a:t>5</a:t>
            </a:r>
            <a:r>
              <a:rPr lang="en-GB" sz="3200">
                <a:solidFill>
                  <a:srgbClr val="333399"/>
                </a:solidFill>
              </a:rPr>
              <a:t>  t</a:t>
            </a:r>
            <a:r>
              <a:rPr lang="en-GB" sz="3200" baseline="-25000">
                <a:solidFill>
                  <a:srgbClr val="333399"/>
                </a:solidFill>
              </a:rPr>
              <a:t>6</a:t>
            </a:r>
            <a:r>
              <a:rPr lang="en-GB" sz="3200">
                <a:solidFill>
                  <a:srgbClr val="333399"/>
                </a:solidFill>
              </a:rPr>
              <a:t>  t</a:t>
            </a:r>
            <a:r>
              <a:rPr lang="en-GB" sz="3200" baseline="-25000">
                <a:solidFill>
                  <a:srgbClr val="333399"/>
                </a:solidFill>
              </a:rPr>
              <a:t>8</a:t>
            </a:r>
            <a:r>
              <a:rPr lang="en-GB" sz="3200">
                <a:solidFill>
                  <a:srgbClr val="333399"/>
                </a:solidFill>
              </a:rPr>
              <a:t>  t</a:t>
            </a:r>
            <a:r>
              <a:rPr lang="en-GB" sz="3200" baseline="-25000">
                <a:solidFill>
                  <a:srgbClr val="333399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666225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Parsing: Top-Down</a:t>
            </a:r>
          </a:p>
        </p:txBody>
      </p:sp>
      <p:sp>
        <p:nvSpPr>
          <p:cNvPr id="1351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95013F9-2D89-5546-B51D-D7AF298D1FA6}" type="slidenum">
              <a:rPr lang="en-US" sz="1200">
                <a:latin typeface="Arial Black" charset="0"/>
              </a:rPr>
              <a:pPr eaLnBrk="1" hangingPunct="1"/>
              <a:t>10</a:t>
            </a:fld>
            <a:endParaRPr lang="en-US" sz="1200">
              <a:latin typeface="Arial Black" charset="0"/>
            </a:endParaRPr>
          </a:p>
        </p:txBody>
      </p:sp>
      <p:sp>
        <p:nvSpPr>
          <p:cNvPr id="135171" name="Date Placeholder 5"/>
          <p:cNvSpPr>
            <a:spLocks noGrp="1"/>
          </p:cNvSpPr>
          <p:nvPr>
            <p:ph type="dt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Compiler</a:t>
            </a:r>
          </a:p>
        </p:txBody>
      </p:sp>
      <p:sp>
        <p:nvSpPr>
          <p:cNvPr id="13517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96900"/>
            <a:ext cx="8231188" cy="1093788"/>
          </a:xfrm>
        </p:spPr>
        <p:txBody>
          <a:bodyPr lIns="90000" tIns="46800" rIns="90000" bIns="46800">
            <a:spAutoFit/>
          </a:bodyPr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latin typeface="Arial" charset="0"/>
              </a:rPr>
              <a:t>Elimination of Left Recursion</a:t>
            </a:r>
          </a:p>
        </p:txBody>
      </p:sp>
      <p:sp>
        <p:nvSpPr>
          <p:cNvPr id="135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31188" cy="4192588"/>
          </a:xfrm>
        </p:spPr>
        <p:txBody>
          <a:bodyPr lIns="90000" tIns="46800" rIns="90000" bIns="46800">
            <a:spAutoFit/>
          </a:bodyPr>
          <a:lstStyle/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Arial" charset="0"/>
              </a:rPr>
              <a:t>Consider the left-recursive grammar</a:t>
            </a:r>
          </a:p>
          <a:p>
            <a:pPr marL="341313" indent="-341313" defTabSz="457200" eaLnBrk="1" hangingPunct="1">
              <a:spcBef>
                <a:spcPts val="700"/>
              </a:spcBef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>
                <a:latin typeface="Arial" charset="0"/>
              </a:rPr>
              <a:t>                       </a:t>
            </a:r>
            <a:r>
              <a:rPr lang="en-GB" sz="2800">
                <a:solidFill>
                  <a:srgbClr val="333399"/>
                </a:solidFill>
                <a:latin typeface="Arial" charset="0"/>
              </a:rPr>
              <a:t>S</a:t>
            </a:r>
            <a:r>
              <a:rPr lang="en-GB" sz="2800">
                <a:latin typeface="Arial" charset="0"/>
              </a:rPr>
              <a:t> </a:t>
            </a:r>
            <a:r>
              <a:rPr lang="en-GB" sz="2800">
                <a:solidFill>
                  <a:srgbClr val="333399"/>
                </a:solidFill>
                <a:latin typeface="Symbol" charset="0"/>
              </a:rPr>
              <a:t></a:t>
            </a:r>
            <a:r>
              <a:rPr lang="en-GB" sz="2800">
                <a:solidFill>
                  <a:srgbClr val="333399"/>
                </a:solidFill>
                <a:latin typeface="Arial" charset="0"/>
              </a:rPr>
              <a:t> S </a:t>
            </a:r>
            <a:r>
              <a:rPr lang="en-GB" sz="2800">
                <a:solidFill>
                  <a:srgbClr val="333399"/>
                </a:solidFill>
                <a:latin typeface="Symbol" charset="0"/>
              </a:rPr>
              <a:t></a:t>
            </a:r>
            <a:r>
              <a:rPr lang="en-GB" sz="2800">
                <a:solidFill>
                  <a:srgbClr val="333399"/>
                </a:solidFill>
                <a:latin typeface="Arial" charset="0"/>
              </a:rPr>
              <a:t> | </a:t>
            </a:r>
            <a:r>
              <a:rPr lang="en-GB" sz="2800">
                <a:solidFill>
                  <a:srgbClr val="333399"/>
                </a:solidFill>
                <a:latin typeface="Symbol" charset="0"/>
              </a:rPr>
              <a:t></a:t>
            </a: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Arial" charset="0"/>
              </a:rPr>
              <a:t>S generates all strings starting with a </a:t>
            </a:r>
            <a:r>
              <a:rPr lang="en-GB">
                <a:solidFill>
                  <a:srgbClr val="333399"/>
                </a:solidFill>
                <a:latin typeface="Symbol" charset="0"/>
              </a:rPr>
              <a:t></a:t>
            </a:r>
            <a:r>
              <a:rPr lang="en-GB">
                <a:solidFill>
                  <a:srgbClr val="333399"/>
                </a:solidFill>
                <a:latin typeface="Arial" charset="0"/>
              </a:rPr>
              <a:t> </a:t>
            </a:r>
            <a:r>
              <a:rPr lang="en-GB">
                <a:latin typeface="Arial" charset="0"/>
              </a:rPr>
              <a:t>and followed by a number of</a:t>
            </a:r>
            <a:r>
              <a:rPr lang="en-GB">
                <a:solidFill>
                  <a:srgbClr val="333399"/>
                </a:solidFill>
                <a:latin typeface="Arial" charset="0"/>
              </a:rPr>
              <a:t> </a:t>
            </a:r>
            <a:r>
              <a:rPr lang="en-GB">
                <a:solidFill>
                  <a:srgbClr val="333399"/>
                </a:solidFill>
                <a:latin typeface="Symbol" charset="0"/>
              </a:rPr>
              <a:t></a:t>
            </a: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Arial" charset="0"/>
              </a:rPr>
              <a:t>Can rewrite using right-recursion</a:t>
            </a:r>
          </a:p>
          <a:p>
            <a:pPr marL="341313" indent="-341313" defTabSz="457200" eaLnBrk="1" hangingPunct="1">
              <a:spcBef>
                <a:spcPts val="700"/>
              </a:spcBef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>
                <a:latin typeface="Arial" charset="0"/>
              </a:rPr>
              <a:t>                 </a:t>
            </a:r>
            <a:r>
              <a:rPr lang="en-GB" sz="2800">
                <a:solidFill>
                  <a:srgbClr val="333399"/>
                </a:solidFill>
                <a:latin typeface="Arial" charset="0"/>
              </a:rPr>
              <a:t>S</a:t>
            </a:r>
            <a:r>
              <a:rPr lang="en-GB" sz="2800">
                <a:latin typeface="Arial" charset="0"/>
              </a:rPr>
              <a:t> </a:t>
            </a:r>
            <a:r>
              <a:rPr lang="en-GB" sz="2800">
                <a:solidFill>
                  <a:srgbClr val="333399"/>
                </a:solidFill>
                <a:latin typeface="Symbol" charset="0"/>
              </a:rPr>
              <a:t></a:t>
            </a:r>
            <a:r>
              <a:rPr lang="en-GB" sz="2800">
                <a:solidFill>
                  <a:srgbClr val="333399"/>
                </a:solidFill>
                <a:latin typeface="Arial" charset="0"/>
              </a:rPr>
              <a:t> </a:t>
            </a:r>
            <a:r>
              <a:rPr lang="en-GB" sz="2800">
                <a:solidFill>
                  <a:srgbClr val="333399"/>
                </a:solidFill>
                <a:latin typeface="Symbol" charset="0"/>
              </a:rPr>
              <a:t></a:t>
            </a:r>
            <a:r>
              <a:rPr lang="en-GB" sz="2800">
                <a:solidFill>
                  <a:srgbClr val="333399"/>
                </a:solidFill>
                <a:latin typeface="Arial" charset="0"/>
              </a:rPr>
              <a:t> S’</a:t>
            </a:r>
          </a:p>
          <a:p>
            <a:pPr marL="341313" indent="-341313" defTabSz="457200" eaLnBrk="1" hangingPunct="1">
              <a:buClr>
                <a:srgbClr val="333399"/>
              </a:buClr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>
                <a:solidFill>
                  <a:srgbClr val="333399"/>
                </a:solidFill>
                <a:latin typeface="Arial" charset="0"/>
              </a:rPr>
              <a:t>                 S’ </a:t>
            </a:r>
            <a:r>
              <a:rPr lang="en-GB" sz="2800">
                <a:solidFill>
                  <a:srgbClr val="333399"/>
                </a:solidFill>
                <a:latin typeface="Symbol" charset="0"/>
              </a:rPr>
              <a:t></a:t>
            </a:r>
            <a:r>
              <a:rPr lang="en-GB" sz="2800">
                <a:solidFill>
                  <a:srgbClr val="333399"/>
                </a:solidFill>
                <a:latin typeface="Arial" charset="0"/>
              </a:rPr>
              <a:t> </a:t>
            </a:r>
            <a:r>
              <a:rPr lang="en-GB" sz="2800">
                <a:solidFill>
                  <a:srgbClr val="333399"/>
                </a:solidFill>
                <a:latin typeface="Symbol" charset="0"/>
              </a:rPr>
              <a:t></a:t>
            </a:r>
            <a:r>
              <a:rPr lang="en-GB" sz="2800">
                <a:solidFill>
                  <a:srgbClr val="333399"/>
                </a:solidFill>
                <a:latin typeface="Arial" charset="0"/>
              </a:rPr>
              <a:t> S’ | </a:t>
            </a:r>
            <a:r>
              <a:rPr lang="en-GB">
                <a:solidFill>
                  <a:srgbClr val="333399"/>
                </a:solidFill>
                <a:latin typeface="Symbol" charset="0"/>
              </a:rPr>
              <a:t></a:t>
            </a:r>
          </a:p>
        </p:txBody>
      </p:sp>
    </p:spTree>
    <p:extLst>
      <p:ext uri="{BB962C8B-B14F-4D97-AF65-F5344CB8AC3E}">
        <p14:creationId xmlns:p14="http://schemas.microsoft.com/office/powerpoint/2010/main" val="204442945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Parsing: Top-Down</a:t>
            </a:r>
          </a:p>
        </p:txBody>
      </p:sp>
      <p:sp>
        <p:nvSpPr>
          <p:cNvPr id="137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F165873-9A32-4346-878D-C4A87B5F4D22}" type="slidenum">
              <a:rPr lang="en-US" sz="1200">
                <a:latin typeface="Arial Black" charset="0"/>
              </a:rPr>
              <a:pPr eaLnBrk="1" hangingPunct="1"/>
              <a:t>11</a:t>
            </a:fld>
            <a:endParaRPr lang="en-US" sz="1200">
              <a:latin typeface="Arial Black" charset="0"/>
            </a:endParaRPr>
          </a:p>
        </p:txBody>
      </p:sp>
      <p:sp>
        <p:nvSpPr>
          <p:cNvPr id="137219" name="Date Placeholder 5"/>
          <p:cNvSpPr>
            <a:spLocks noGrp="1"/>
          </p:cNvSpPr>
          <p:nvPr>
            <p:ph type="dt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Compiler</a:t>
            </a:r>
          </a:p>
        </p:txBody>
      </p:sp>
      <p:sp>
        <p:nvSpPr>
          <p:cNvPr id="13722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88950"/>
            <a:ext cx="8231188" cy="1311275"/>
          </a:xfrm>
        </p:spPr>
        <p:txBody>
          <a:bodyPr lIns="90000" tIns="46800" rIns="90000" bIns="46800">
            <a:spAutoFit/>
          </a:bodyPr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>
                <a:latin typeface="Arial" charset="0"/>
              </a:rPr>
              <a:t>More Elimination of </a:t>
            </a:r>
            <a:br>
              <a:rPr lang="en-GB" sz="4000">
                <a:latin typeface="Arial" charset="0"/>
              </a:rPr>
            </a:br>
            <a:r>
              <a:rPr lang="en-GB" sz="4000">
                <a:latin typeface="Arial" charset="0"/>
              </a:rPr>
              <a:t>Left-Recursion</a:t>
            </a:r>
          </a:p>
        </p:txBody>
      </p:sp>
      <p:sp>
        <p:nvSpPr>
          <p:cNvPr id="137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153400" cy="4324350"/>
          </a:xfrm>
        </p:spPr>
        <p:txBody>
          <a:bodyPr lIns="90000" tIns="46800" rIns="90000" bIns="46800">
            <a:spAutoFit/>
          </a:bodyPr>
          <a:lstStyle/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Arial" charset="0"/>
              </a:rPr>
              <a:t>In general</a:t>
            </a:r>
          </a:p>
          <a:p>
            <a:pPr marL="341313" indent="-341313" defTabSz="457200" eaLnBrk="1" hangingPunct="1">
              <a:spcBef>
                <a:spcPts val="700"/>
              </a:spcBef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Arial" charset="0"/>
              </a:rPr>
              <a:t>    </a:t>
            </a:r>
            <a:r>
              <a:rPr lang="en-GB" sz="2800">
                <a:latin typeface="Arial" charset="0"/>
              </a:rPr>
              <a:t>              </a:t>
            </a:r>
            <a:r>
              <a:rPr lang="en-GB" sz="2800">
                <a:solidFill>
                  <a:srgbClr val="333399"/>
                </a:solidFill>
                <a:latin typeface="Arial" charset="0"/>
              </a:rPr>
              <a:t>S</a:t>
            </a:r>
            <a:r>
              <a:rPr lang="en-GB" sz="2800">
                <a:latin typeface="Arial" charset="0"/>
              </a:rPr>
              <a:t> </a:t>
            </a:r>
            <a:r>
              <a:rPr lang="en-GB" sz="2800">
                <a:solidFill>
                  <a:srgbClr val="333399"/>
                </a:solidFill>
                <a:latin typeface="Symbol" charset="0"/>
              </a:rPr>
              <a:t></a:t>
            </a:r>
            <a:r>
              <a:rPr lang="en-GB" sz="2800">
                <a:solidFill>
                  <a:srgbClr val="333399"/>
                </a:solidFill>
                <a:latin typeface="Arial" charset="0"/>
              </a:rPr>
              <a:t> S </a:t>
            </a:r>
            <a:r>
              <a:rPr lang="en-GB" sz="2800">
                <a:solidFill>
                  <a:srgbClr val="333399"/>
                </a:solidFill>
                <a:latin typeface="Symbol" charset="0"/>
              </a:rPr>
              <a:t></a:t>
            </a:r>
            <a:r>
              <a:rPr lang="en-GB" sz="2800" baseline="-25000">
                <a:solidFill>
                  <a:srgbClr val="333399"/>
                </a:solidFill>
                <a:latin typeface="Arial" charset="0"/>
              </a:rPr>
              <a:t>1</a:t>
            </a:r>
            <a:r>
              <a:rPr lang="en-GB" sz="2800">
                <a:solidFill>
                  <a:srgbClr val="333399"/>
                </a:solidFill>
                <a:latin typeface="Arial" charset="0"/>
              </a:rPr>
              <a:t> | … | S </a:t>
            </a:r>
            <a:r>
              <a:rPr lang="en-GB" sz="2800">
                <a:solidFill>
                  <a:srgbClr val="333399"/>
                </a:solidFill>
                <a:latin typeface="Symbol" charset="0"/>
              </a:rPr>
              <a:t></a:t>
            </a:r>
            <a:r>
              <a:rPr lang="en-GB" sz="2800" baseline="-25000">
                <a:solidFill>
                  <a:srgbClr val="333399"/>
                </a:solidFill>
                <a:latin typeface="Arial" charset="0"/>
              </a:rPr>
              <a:t>n</a:t>
            </a:r>
            <a:r>
              <a:rPr lang="en-GB" sz="2800">
                <a:solidFill>
                  <a:srgbClr val="333399"/>
                </a:solidFill>
                <a:latin typeface="Arial" charset="0"/>
              </a:rPr>
              <a:t> | </a:t>
            </a:r>
            <a:r>
              <a:rPr lang="en-GB" sz="2800">
                <a:solidFill>
                  <a:srgbClr val="333399"/>
                </a:solidFill>
                <a:latin typeface="Symbol" charset="0"/>
              </a:rPr>
              <a:t></a:t>
            </a:r>
            <a:r>
              <a:rPr lang="en-GB" sz="2800" baseline="-25000">
                <a:solidFill>
                  <a:srgbClr val="333399"/>
                </a:solidFill>
                <a:latin typeface="Arial" charset="0"/>
              </a:rPr>
              <a:t>1</a:t>
            </a:r>
            <a:r>
              <a:rPr lang="en-GB" sz="2800">
                <a:solidFill>
                  <a:srgbClr val="333399"/>
                </a:solidFill>
                <a:latin typeface="Arial" charset="0"/>
              </a:rPr>
              <a:t> | … | </a:t>
            </a:r>
            <a:r>
              <a:rPr lang="en-GB" sz="2800">
                <a:solidFill>
                  <a:srgbClr val="333399"/>
                </a:solidFill>
                <a:latin typeface="Symbol" charset="0"/>
              </a:rPr>
              <a:t></a:t>
            </a:r>
            <a:r>
              <a:rPr lang="en-GB" sz="2800" baseline="-25000">
                <a:solidFill>
                  <a:srgbClr val="333399"/>
                </a:solidFill>
                <a:latin typeface="Arial" charset="0"/>
              </a:rPr>
              <a:t>m</a:t>
            </a: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Arial" charset="0"/>
              </a:rPr>
              <a:t>All strings derived from </a:t>
            </a:r>
            <a:r>
              <a:rPr lang="en-GB">
                <a:solidFill>
                  <a:srgbClr val="333399"/>
                </a:solidFill>
                <a:latin typeface="Arial" charset="0"/>
              </a:rPr>
              <a:t>S</a:t>
            </a:r>
            <a:r>
              <a:rPr lang="en-GB">
                <a:latin typeface="Arial" charset="0"/>
              </a:rPr>
              <a:t> start with one of </a:t>
            </a:r>
            <a:r>
              <a:rPr lang="en-GB">
                <a:solidFill>
                  <a:srgbClr val="333399"/>
                </a:solidFill>
                <a:latin typeface="Symbol" charset="0"/>
              </a:rPr>
              <a:t></a:t>
            </a:r>
            <a:r>
              <a:rPr lang="en-GB" baseline="-25000">
                <a:solidFill>
                  <a:srgbClr val="333399"/>
                </a:solidFill>
                <a:latin typeface="Arial" charset="0"/>
              </a:rPr>
              <a:t>1</a:t>
            </a:r>
            <a:r>
              <a:rPr lang="en-GB">
                <a:solidFill>
                  <a:srgbClr val="333399"/>
                </a:solidFill>
                <a:latin typeface="Arial" charset="0"/>
              </a:rPr>
              <a:t>,…,</a:t>
            </a:r>
            <a:r>
              <a:rPr lang="en-GB">
                <a:solidFill>
                  <a:srgbClr val="333399"/>
                </a:solidFill>
                <a:latin typeface="Symbol" charset="0"/>
              </a:rPr>
              <a:t></a:t>
            </a:r>
            <a:r>
              <a:rPr lang="en-GB" baseline="-25000">
                <a:solidFill>
                  <a:srgbClr val="333399"/>
                </a:solidFill>
                <a:latin typeface="Arial" charset="0"/>
              </a:rPr>
              <a:t>m</a:t>
            </a:r>
            <a:r>
              <a:rPr lang="en-GB">
                <a:solidFill>
                  <a:srgbClr val="333399"/>
                </a:solidFill>
                <a:latin typeface="Arial" charset="0"/>
              </a:rPr>
              <a:t> </a:t>
            </a:r>
            <a:r>
              <a:rPr lang="en-GB">
                <a:latin typeface="Arial" charset="0"/>
              </a:rPr>
              <a:t>and continue with several instances of</a:t>
            </a:r>
            <a:r>
              <a:rPr lang="en-GB">
                <a:solidFill>
                  <a:srgbClr val="333399"/>
                </a:solidFill>
                <a:latin typeface="Arial" charset="0"/>
              </a:rPr>
              <a:t> </a:t>
            </a:r>
            <a:r>
              <a:rPr lang="en-GB" sz="2800">
                <a:solidFill>
                  <a:srgbClr val="333399"/>
                </a:solidFill>
                <a:latin typeface="Symbol" charset="0"/>
              </a:rPr>
              <a:t></a:t>
            </a:r>
            <a:r>
              <a:rPr lang="en-GB" baseline="-25000">
                <a:solidFill>
                  <a:srgbClr val="333399"/>
                </a:solidFill>
                <a:latin typeface="Arial" charset="0"/>
              </a:rPr>
              <a:t>1</a:t>
            </a:r>
            <a:r>
              <a:rPr lang="en-GB">
                <a:solidFill>
                  <a:srgbClr val="333399"/>
                </a:solidFill>
                <a:latin typeface="Arial" charset="0"/>
              </a:rPr>
              <a:t>,…,</a:t>
            </a:r>
            <a:r>
              <a:rPr lang="en-GB" sz="2800">
                <a:solidFill>
                  <a:srgbClr val="333399"/>
                </a:solidFill>
                <a:latin typeface="Symbol" charset="0"/>
              </a:rPr>
              <a:t></a:t>
            </a:r>
            <a:r>
              <a:rPr lang="en-GB" baseline="-25000">
                <a:solidFill>
                  <a:srgbClr val="333399"/>
                </a:solidFill>
                <a:latin typeface="Arial" charset="0"/>
              </a:rPr>
              <a:t>n</a:t>
            </a:r>
            <a:r>
              <a:rPr lang="en-GB">
                <a:solidFill>
                  <a:srgbClr val="333399"/>
                </a:solidFill>
                <a:latin typeface="Arial" charset="0"/>
              </a:rPr>
              <a:t> </a:t>
            </a: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Arial" charset="0"/>
              </a:rPr>
              <a:t>Rewrite as</a:t>
            </a:r>
          </a:p>
          <a:p>
            <a:pPr marL="741363" lvl="1" indent="-284163" defTabSz="457200" eaLnBrk="1" hangingPunct="1"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Arial" charset="0"/>
                <a:cs typeface="Arial" charset="0"/>
              </a:rPr>
              <a:t>             S </a:t>
            </a:r>
            <a:r>
              <a:rPr lang="en-GB">
                <a:latin typeface="Symbol" charset="0"/>
                <a:cs typeface="Arial" charset="0"/>
              </a:rPr>
              <a:t></a:t>
            </a:r>
            <a:r>
              <a:rPr lang="en-GB">
                <a:latin typeface="Arial" charset="0"/>
                <a:cs typeface="Arial" charset="0"/>
              </a:rPr>
              <a:t> </a:t>
            </a:r>
            <a:r>
              <a:rPr lang="en-GB">
                <a:latin typeface="Symbol" charset="0"/>
                <a:cs typeface="Arial" charset="0"/>
              </a:rPr>
              <a:t></a:t>
            </a:r>
            <a:r>
              <a:rPr lang="en-GB" baseline="-25000">
                <a:latin typeface="Arial" charset="0"/>
                <a:cs typeface="Arial" charset="0"/>
              </a:rPr>
              <a:t>1</a:t>
            </a:r>
            <a:r>
              <a:rPr lang="en-GB">
                <a:latin typeface="Arial" charset="0"/>
                <a:cs typeface="Arial" charset="0"/>
              </a:rPr>
              <a:t> S’ | … | </a:t>
            </a:r>
            <a:r>
              <a:rPr lang="en-GB">
                <a:latin typeface="Symbol" charset="0"/>
                <a:cs typeface="Arial" charset="0"/>
              </a:rPr>
              <a:t></a:t>
            </a:r>
            <a:r>
              <a:rPr lang="en-GB" baseline="-25000">
                <a:latin typeface="Arial" charset="0"/>
                <a:cs typeface="Arial" charset="0"/>
              </a:rPr>
              <a:t>m</a:t>
            </a:r>
            <a:r>
              <a:rPr lang="en-GB">
                <a:latin typeface="Arial" charset="0"/>
                <a:cs typeface="Arial" charset="0"/>
              </a:rPr>
              <a:t> S’</a:t>
            </a:r>
          </a:p>
          <a:p>
            <a:pPr marL="741363" lvl="1" indent="-284163" defTabSz="457200" eaLnBrk="1" hangingPunct="1"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Arial" charset="0"/>
                <a:cs typeface="Arial" charset="0"/>
              </a:rPr>
              <a:t>             S’ </a:t>
            </a:r>
            <a:r>
              <a:rPr lang="en-GB">
                <a:latin typeface="Symbol" charset="0"/>
                <a:cs typeface="Arial" charset="0"/>
              </a:rPr>
              <a:t></a:t>
            </a:r>
            <a:r>
              <a:rPr lang="en-GB">
                <a:latin typeface="Arial" charset="0"/>
                <a:cs typeface="Arial" charset="0"/>
              </a:rPr>
              <a:t> </a:t>
            </a:r>
            <a:r>
              <a:rPr lang="en-GB">
                <a:latin typeface="Symbol" charset="0"/>
                <a:cs typeface="Arial" charset="0"/>
              </a:rPr>
              <a:t></a:t>
            </a:r>
            <a:r>
              <a:rPr lang="en-GB" baseline="-25000">
                <a:latin typeface="Arial" charset="0"/>
                <a:cs typeface="Arial" charset="0"/>
              </a:rPr>
              <a:t>1</a:t>
            </a:r>
            <a:r>
              <a:rPr lang="en-GB">
                <a:latin typeface="Arial" charset="0"/>
                <a:cs typeface="Arial" charset="0"/>
              </a:rPr>
              <a:t> S’ | … | </a:t>
            </a:r>
            <a:r>
              <a:rPr lang="en-GB">
                <a:latin typeface="Symbol" charset="0"/>
                <a:cs typeface="Arial" charset="0"/>
              </a:rPr>
              <a:t></a:t>
            </a:r>
            <a:r>
              <a:rPr lang="en-GB" baseline="-25000">
                <a:latin typeface="Arial" charset="0"/>
                <a:cs typeface="Arial" charset="0"/>
              </a:rPr>
              <a:t>n </a:t>
            </a:r>
            <a:r>
              <a:rPr lang="en-GB">
                <a:latin typeface="Arial" charset="0"/>
                <a:cs typeface="Arial" charset="0"/>
              </a:rPr>
              <a:t>S’ | </a:t>
            </a:r>
            <a:r>
              <a:rPr lang="en-GB">
                <a:latin typeface="Symbol" charset="0"/>
                <a:cs typeface="Arial" charset="0"/>
              </a:rPr>
              <a:t></a:t>
            </a:r>
            <a:r>
              <a:rPr lang="en-GB">
                <a:latin typeface="Arial" charset="0"/>
                <a:cs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965020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Parsing: Top-Down</a:t>
            </a:r>
          </a:p>
        </p:txBody>
      </p:sp>
      <p:sp>
        <p:nvSpPr>
          <p:cNvPr id="13926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069B3A4-D06F-9E4B-AC67-BB2DBCD346D4}" type="slidenum">
              <a:rPr lang="en-US" sz="1200">
                <a:latin typeface="Arial Black" charset="0"/>
              </a:rPr>
              <a:pPr eaLnBrk="1" hangingPunct="1"/>
              <a:t>12</a:t>
            </a:fld>
            <a:endParaRPr lang="en-US" sz="1200">
              <a:latin typeface="Arial Black" charset="0"/>
            </a:endParaRPr>
          </a:p>
        </p:txBody>
      </p:sp>
      <p:sp>
        <p:nvSpPr>
          <p:cNvPr id="139267" name="Date Placeholder 5"/>
          <p:cNvSpPr>
            <a:spLocks noGrp="1"/>
          </p:cNvSpPr>
          <p:nvPr>
            <p:ph type="dt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Compiler</a:t>
            </a:r>
          </a:p>
        </p:txBody>
      </p:sp>
      <p:sp>
        <p:nvSpPr>
          <p:cNvPr id="13926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96900"/>
            <a:ext cx="8231188" cy="1093788"/>
          </a:xfrm>
        </p:spPr>
        <p:txBody>
          <a:bodyPr lIns="90000" tIns="46800" rIns="90000" bIns="46800">
            <a:spAutoFit/>
          </a:bodyPr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latin typeface="Arial" charset="0"/>
              </a:rPr>
              <a:t>General Left Recursion</a:t>
            </a:r>
          </a:p>
        </p:txBody>
      </p:sp>
      <p:sp>
        <p:nvSpPr>
          <p:cNvPr id="139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8001000" cy="3886321"/>
          </a:xfrm>
        </p:spPr>
        <p:txBody>
          <a:bodyPr lIns="90000" tIns="46800" rIns="90000" bIns="46800">
            <a:spAutoFit/>
          </a:bodyPr>
          <a:lstStyle/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</a:rPr>
              <a:t>The grammar </a:t>
            </a:r>
          </a:p>
          <a:p>
            <a:pPr marL="741363" lvl="1" indent="-284163" defTabSz="457200" eaLnBrk="1" hangingPunct="1"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cs typeface="Arial" charset="0"/>
              </a:rPr>
              <a:t>         S </a:t>
            </a:r>
            <a:r>
              <a:rPr lang="en-GB" dirty="0">
                <a:latin typeface="Symbol" charset="0"/>
                <a:cs typeface="Arial" charset="0"/>
              </a:rPr>
              <a:t></a:t>
            </a:r>
            <a:r>
              <a:rPr lang="en-GB" dirty="0">
                <a:latin typeface="Arial" charset="0"/>
                <a:cs typeface="Arial" charset="0"/>
              </a:rPr>
              <a:t> A </a:t>
            </a:r>
            <a:r>
              <a:rPr lang="en-GB" dirty="0">
                <a:latin typeface="Symbol" charset="0"/>
                <a:cs typeface="Arial" charset="0"/>
              </a:rPr>
              <a:t></a:t>
            </a:r>
            <a:r>
              <a:rPr lang="en-GB" dirty="0">
                <a:latin typeface="Arial" charset="0"/>
                <a:cs typeface="Arial" charset="0"/>
              </a:rPr>
              <a:t> | </a:t>
            </a:r>
            <a:r>
              <a:rPr lang="en-GB" dirty="0">
                <a:latin typeface="Symbol" charset="0"/>
                <a:cs typeface="Arial" charset="0"/>
              </a:rPr>
              <a:t></a:t>
            </a:r>
          </a:p>
          <a:p>
            <a:pPr marL="741363" lvl="1" indent="-284163" defTabSz="457200" eaLnBrk="1" hangingPunct="1"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cs typeface="Arial" charset="0"/>
              </a:rPr>
              <a:t>         A </a:t>
            </a:r>
            <a:r>
              <a:rPr lang="en-GB" dirty="0">
                <a:latin typeface="Symbol" charset="0"/>
                <a:cs typeface="Arial" charset="0"/>
              </a:rPr>
              <a:t></a:t>
            </a:r>
            <a:r>
              <a:rPr lang="en-GB" dirty="0">
                <a:latin typeface="Arial" charset="0"/>
                <a:cs typeface="Arial" charset="0"/>
              </a:rPr>
              <a:t> S </a:t>
            </a:r>
            <a:r>
              <a:rPr lang="en-GB" dirty="0">
                <a:latin typeface="Symbol" charset="0"/>
                <a:cs typeface="Arial" charset="0"/>
              </a:rPr>
              <a:t></a:t>
            </a: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</a:rPr>
              <a:t> is also left-recursive because</a:t>
            </a:r>
          </a:p>
          <a:p>
            <a:pPr marL="341313" indent="-341313" defTabSz="457200" eaLnBrk="1" hangingPunct="1">
              <a:buClr>
                <a:srgbClr val="333399"/>
              </a:buClr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solidFill>
                  <a:srgbClr val="333399"/>
                </a:solidFill>
                <a:latin typeface="Arial" charset="0"/>
              </a:rPr>
              <a:t>            S</a:t>
            </a:r>
            <a:r>
              <a:rPr lang="en-GB" dirty="0">
                <a:latin typeface="Arial" charset="0"/>
              </a:rPr>
              <a:t> </a:t>
            </a:r>
            <a:r>
              <a:rPr lang="en-GB" dirty="0">
                <a:solidFill>
                  <a:srgbClr val="333399"/>
                </a:solidFill>
                <a:latin typeface="Symbol" charset="0"/>
              </a:rPr>
              <a:t></a:t>
            </a:r>
            <a:r>
              <a:rPr lang="en-GB" baseline="30000" dirty="0">
                <a:solidFill>
                  <a:srgbClr val="333399"/>
                </a:solidFill>
                <a:latin typeface="Arial" charset="0"/>
              </a:rPr>
              <a:t>+</a:t>
            </a:r>
            <a:r>
              <a:rPr lang="en-GB" dirty="0">
                <a:solidFill>
                  <a:srgbClr val="333399"/>
                </a:solidFill>
                <a:latin typeface="Arial" charset="0"/>
              </a:rPr>
              <a:t> S </a:t>
            </a:r>
            <a:r>
              <a:rPr lang="en-GB" dirty="0">
                <a:solidFill>
                  <a:srgbClr val="333399"/>
                </a:solidFill>
                <a:latin typeface="Symbol" charset="0"/>
              </a:rPr>
              <a:t></a:t>
            </a:r>
            <a:r>
              <a:rPr lang="en-GB" dirty="0">
                <a:solidFill>
                  <a:srgbClr val="333399"/>
                </a:solidFill>
                <a:latin typeface="Arial" charset="0"/>
              </a:rPr>
              <a:t> </a:t>
            </a:r>
            <a:r>
              <a:rPr lang="en-GB" dirty="0">
                <a:solidFill>
                  <a:srgbClr val="333399"/>
                </a:solidFill>
                <a:latin typeface="Symbol" charset="0"/>
              </a:rPr>
              <a:t></a:t>
            </a: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</a:rPr>
              <a:t>This </a:t>
            </a:r>
            <a:r>
              <a:rPr lang="en-GB" i="1" dirty="0">
                <a:latin typeface="Arial" charset="0"/>
              </a:rPr>
              <a:t>indirect</a:t>
            </a:r>
            <a:r>
              <a:rPr lang="en-GB" dirty="0">
                <a:latin typeface="Arial" charset="0"/>
              </a:rPr>
              <a:t> left-recursion can also be </a:t>
            </a:r>
            <a:r>
              <a:rPr lang="en-GB" dirty="0" smtClean="0">
                <a:latin typeface="Arial" charset="0"/>
              </a:rPr>
              <a:t>eliminated</a:t>
            </a:r>
            <a:r>
              <a:rPr lang="en-GB" dirty="0">
                <a:latin typeface="Arial" charset="0"/>
              </a:rPr>
              <a:t> </a:t>
            </a:r>
            <a:r>
              <a:rPr lang="en-GB" dirty="0" smtClean="0">
                <a:latin typeface="Arial" charset="0"/>
              </a:rPr>
              <a:t>(flatten and remove)</a:t>
            </a:r>
            <a:endParaRPr lang="en-GB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32907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Parsing: Top-Down</a:t>
            </a:r>
          </a:p>
        </p:txBody>
      </p:sp>
      <p:sp>
        <p:nvSpPr>
          <p:cNvPr id="1413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1E0C3F6-AF77-8E43-B05F-98D1C4DADD71}" type="slidenum">
              <a:rPr lang="en-US" sz="1200">
                <a:latin typeface="Arial Black" charset="0"/>
              </a:rPr>
              <a:pPr eaLnBrk="1" hangingPunct="1"/>
              <a:t>13</a:t>
            </a:fld>
            <a:endParaRPr lang="en-US" sz="1200">
              <a:latin typeface="Arial Black" charset="0"/>
            </a:endParaRPr>
          </a:p>
        </p:txBody>
      </p:sp>
      <p:sp>
        <p:nvSpPr>
          <p:cNvPr id="141315" name="Date Placeholder 5"/>
          <p:cNvSpPr>
            <a:spLocks noGrp="1"/>
          </p:cNvSpPr>
          <p:nvPr>
            <p:ph type="dt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Compiler</a:t>
            </a:r>
          </a:p>
        </p:txBody>
      </p:sp>
      <p:sp>
        <p:nvSpPr>
          <p:cNvPr id="14131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88950"/>
            <a:ext cx="8231188" cy="1311275"/>
          </a:xfrm>
        </p:spPr>
        <p:txBody>
          <a:bodyPr lIns="90000" tIns="46800" rIns="90000" bIns="46800">
            <a:spAutoFit/>
          </a:bodyPr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>
                <a:latin typeface="Arial" charset="0"/>
              </a:rPr>
              <a:t>Summary of </a:t>
            </a:r>
            <a:br>
              <a:rPr lang="en-GB" sz="4000">
                <a:latin typeface="Arial" charset="0"/>
              </a:rPr>
            </a:br>
            <a:r>
              <a:rPr lang="en-GB" sz="4000">
                <a:latin typeface="Arial" charset="0"/>
              </a:rPr>
              <a:t>Recursive Descent Parsing</a:t>
            </a:r>
          </a:p>
        </p:txBody>
      </p:sp>
      <p:sp>
        <p:nvSpPr>
          <p:cNvPr id="141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09800"/>
            <a:ext cx="8153400" cy="3773488"/>
          </a:xfrm>
        </p:spPr>
        <p:txBody>
          <a:bodyPr lIns="90000" tIns="46800" rIns="90000" bIns="46800">
            <a:spAutoFit/>
          </a:bodyPr>
          <a:lstStyle/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Arial" charset="0"/>
              </a:rPr>
              <a:t>Simple and general parsing strategy</a:t>
            </a:r>
          </a:p>
          <a:p>
            <a:pPr marL="741363" lvl="1" indent="-28416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Arial" charset="0"/>
                <a:cs typeface="Arial" charset="0"/>
              </a:rPr>
              <a:t>Left-recursion must be eliminated first</a:t>
            </a:r>
          </a:p>
          <a:p>
            <a:pPr marL="741363" lvl="1" indent="-28416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Arial" charset="0"/>
                <a:cs typeface="Arial" charset="0"/>
              </a:rPr>
              <a:t>… but that can be done automatically</a:t>
            </a: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Arial" charset="0"/>
              </a:rPr>
              <a:t>Unpopular because of backtracking</a:t>
            </a:r>
          </a:p>
          <a:p>
            <a:pPr marL="741363" lvl="1" indent="-28416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Arial" charset="0"/>
                <a:cs typeface="Arial" charset="0"/>
              </a:rPr>
              <a:t>Thought to be too inefficient</a:t>
            </a: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Arial" charset="0"/>
              </a:rPr>
              <a:t>In practice, backtracking is eliminated by restricting the grammar</a:t>
            </a:r>
          </a:p>
        </p:txBody>
      </p:sp>
    </p:spTree>
    <p:extLst>
      <p:ext uri="{BB962C8B-B14F-4D97-AF65-F5344CB8AC3E}">
        <p14:creationId xmlns:p14="http://schemas.microsoft.com/office/powerpoint/2010/main" val="296813200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Parsing: Top-Down</a:t>
            </a:r>
          </a:p>
        </p:txBody>
      </p:sp>
      <p:sp>
        <p:nvSpPr>
          <p:cNvPr id="14336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F1B02A7-D97C-0B4E-8A2D-B4DDDF64EC8D}" type="slidenum">
              <a:rPr lang="en-US" sz="1200">
                <a:latin typeface="Arial Black" charset="0"/>
              </a:rPr>
              <a:pPr eaLnBrk="1" hangingPunct="1"/>
              <a:t>14</a:t>
            </a:fld>
            <a:endParaRPr lang="en-US" sz="1200">
              <a:latin typeface="Arial Black" charset="0"/>
            </a:endParaRPr>
          </a:p>
        </p:txBody>
      </p:sp>
      <p:sp>
        <p:nvSpPr>
          <p:cNvPr id="143363" name="Date Placeholder 5"/>
          <p:cNvSpPr>
            <a:spLocks noGrp="1"/>
          </p:cNvSpPr>
          <p:nvPr>
            <p:ph type="dt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Compiler</a:t>
            </a:r>
          </a:p>
        </p:txBody>
      </p:sp>
      <p:sp>
        <p:nvSpPr>
          <p:cNvPr id="14336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96900"/>
            <a:ext cx="8231188" cy="1093788"/>
          </a:xfrm>
        </p:spPr>
        <p:txBody>
          <a:bodyPr lIns="90000" tIns="46800" rIns="90000" bIns="46800">
            <a:spAutoFit/>
          </a:bodyPr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latin typeface="Arial" charset="0"/>
              </a:rPr>
              <a:t>Predictive Parsers</a:t>
            </a:r>
          </a:p>
        </p:txBody>
      </p:sp>
      <p:sp>
        <p:nvSpPr>
          <p:cNvPr id="143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7924800" cy="3724275"/>
          </a:xfrm>
        </p:spPr>
        <p:txBody>
          <a:bodyPr lIns="90000" tIns="46800" rIns="90000" bIns="46800">
            <a:spAutoFit/>
          </a:bodyPr>
          <a:lstStyle/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>
                <a:latin typeface="Arial" charset="0"/>
              </a:rPr>
              <a:t>Like recursive-descent but parser can “predict” which production to use</a:t>
            </a:r>
          </a:p>
          <a:p>
            <a:pPr marL="741363" lvl="1" indent="-28416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>
                <a:latin typeface="Arial" charset="0"/>
                <a:cs typeface="Arial" charset="0"/>
              </a:rPr>
              <a:t>By looking at the next few tokens (no backtracking)</a:t>
            </a: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>
                <a:latin typeface="Arial" charset="0"/>
              </a:rPr>
              <a:t>Predictive parsers accept LL(k) grammars</a:t>
            </a:r>
          </a:p>
          <a:p>
            <a:pPr marL="741363" lvl="1" indent="-28416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>
                <a:latin typeface="Arial" charset="0"/>
                <a:cs typeface="Arial" charset="0"/>
              </a:rPr>
              <a:t>L means “left-to-right” scan of input</a:t>
            </a:r>
          </a:p>
          <a:p>
            <a:pPr marL="741363" lvl="1" indent="-28416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>
                <a:latin typeface="Arial" charset="0"/>
                <a:cs typeface="Arial" charset="0"/>
              </a:rPr>
              <a:t>L means “leftmost derivation”</a:t>
            </a:r>
          </a:p>
          <a:p>
            <a:pPr marL="741363" lvl="1" indent="-28416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>
                <a:latin typeface="Arial" charset="0"/>
                <a:cs typeface="Arial" charset="0"/>
              </a:rPr>
              <a:t>k means “predict based on k tokens of lookahead”</a:t>
            </a: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>
                <a:latin typeface="Arial" charset="0"/>
              </a:rPr>
              <a:t>In practice, LL(2) is used</a:t>
            </a:r>
          </a:p>
        </p:txBody>
      </p:sp>
    </p:spTree>
    <p:extLst>
      <p:ext uri="{BB962C8B-B14F-4D97-AF65-F5344CB8AC3E}">
        <p14:creationId xmlns:p14="http://schemas.microsoft.com/office/powerpoint/2010/main" val="210865613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Parsing: Top-Down</a:t>
            </a:r>
          </a:p>
        </p:txBody>
      </p:sp>
      <p:sp>
        <p:nvSpPr>
          <p:cNvPr id="14541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CD81F6D-9BB1-5F48-A59A-9BD6E9AA5BCC}" type="slidenum">
              <a:rPr lang="en-US" sz="1200">
                <a:latin typeface="Arial Black" charset="0"/>
              </a:rPr>
              <a:pPr eaLnBrk="1" hangingPunct="1"/>
              <a:t>15</a:t>
            </a:fld>
            <a:endParaRPr lang="en-US" sz="1200">
              <a:latin typeface="Arial Black" charset="0"/>
            </a:endParaRPr>
          </a:p>
        </p:txBody>
      </p:sp>
      <p:sp>
        <p:nvSpPr>
          <p:cNvPr id="145411" name="Date Placeholder 5"/>
          <p:cNvSpPr>
            <a:spLocks noGrp="1"/>
          </p:cNvSpPr>
          <p:nvPr>
            <p:ph type="dt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Compiler</a:t>
            </a:r>
          </a:p>
        </p:txBody>
      </p:sp>
      <p:sp>
        <p:nvSpPr>
          <p:cNvPr id="14541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96900"/>
            <a:ext cx="8231188" cy="1093788"/>
          </a:xfrm>
        </p:spPr>
        <p:txBody>
          <a:bodyPr lIns="90000" tIns="46800" rIns="90000" bIns="46800">
            <a:spAutoFit/>
          </a:bodyPr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latin typeface="Arial" charset="0"/>
              </a:rPr>
              <a:t>LL(1) Languages</a:t>
            </a:r>
          </a:p>
        </p:txBody>
      </p:sp>
      <p:sp>
        <p:nvSpPr>
          <p:cNvPr id="145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79600"/>
            <a:ext cx="7924800" cy="4140200"/>
          </a:xfrm>
        </p:spPr>
        <p:txBody>
          <a:bodyPr lIns="90000" tIns="46800" rIns="90000" bIns="46800">
            <a:spAutoFit/>
          </a:bodyPr>
          <a:lstStyle/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>
                <a:latin typeface="Arial" charset="0"/>
              </a:rPr>
              <a:t>In recursive-descent, for each non-terminal and input token there may be a choice of production</a:t>
            </a: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>
                <a:latin typeface="Arial" charset="0"/>
              </a:rPr>
              <a:t>LL(1) means that for each non-terminal and token there is only one production</a:t>
            </a: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>
                <a:latin typeface="Arial" charset="0"/>
              </a:rPr>
              <a:t>Can be specified via 2D tables</a:t>
            </a:r>
          </a:p>
          <a:p>
            <a:pPr marL="741363" lvl="1" indent="-28416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>
                <a:latin typeface="Arial" charset="0"/>
                <a:cs typeface="Arial" charset="0"/>
              </a:rPr>
              <a:t>One dimension for current non-terminal to expand</a:t>
            </a:r>
          </a:p>
          <a:p>
            <a:pPr marL="741363" lvl="1" indent="-28416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>
                <a:latin typeface="Arial" charset="0"/>
                <a:cs typeface="Arial" charset="0"/>
              </a:rPr>
              <a:t>One dimension for next token</a:t>
            </a:r>
          </a:p>
          <a:p>
            <a:pPr marL="741363" lvl="1" indent="-28416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>
                <a:latin typeface="Arial" charset="0"/>
                <a:cs typeface="Arial" charset="0"/>
              </a:rPr>
              <a:t>A table entry contains  one production</a:t>
            </a:r>
          </a:p>
        </p:txBody>
      </p:sp>
    </p:spTree>
    <p:extLst>
      <p:ext uri="{BB962C8B-B14F-4D97-AF65-F5344CB8AC3E}">
        <p14:creationId xmlns:p14="http://schemas.microsoft.com/office/powerpoint/2010/main" val="167661876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Parsing: Top-Down</a:t>
            </a:r>
          </a:p>
        </p:txBody>
      </p:sp>
      <p:sp>
        <p:nvSpPr>
          <p:cNvPr id="1474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68E030C-4231-9D42-BC68-BF1365D8FC26}" type="slidenum">
              <a:rPr lang="en-US" sz="1200">
                <a:latin typeface="Arial Black" charset="0"/>
              </a:rPr>
              <a:pPr eaLnBrk="1" hangingPunct="1"/>
              <a:t>16</a:t>
            </a:fld>
            <a:endParaRPr lang="en-US" sz="1200">
              <a:latin typeface="Arial Black" charset="0"/>
            </a:endParaRPr>
          </a:p>
        </p:txBody>
      </p:sp>
      <p:sp>
        <p:nvSpPr>
          <p:cNvPr id="147459" name="Date Placeholder 5"/>
          <p:cNvSpPr>
            <a:spLocks noGrp="1"/>
          </p:cNvSpPr>
          <p:nvPr>
            <p:ph type="dt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Compiler</a:t>
            </a:r>
          </a:p>
        </p:txBody>
      </p:sp>
      <p:sp>
        <p:nvSpPr>
          <p:cNvPr id="14746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88950"/>
            <a:ext cx="8231188" cy="1311275"/>
          </a:xfrm>
        </p:spPr>
        <p:txBody>
          <a:bodyPr lIns="90000" tIns="46800" rIns="90000" bIns="46800">
            <a:spAutoFit/>
          </a:bodyPr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>
                <a:latin typeface="Arial" charset="0"/>
              </a:rPr>
              <a:t>Predictive Parsing and </a:t>
            </a:r>
            <a:br>
              <a:rPr lang="en-GB" sz="4000">
                <a:latin typeface="Arial" charset="0"/>
              </a:rPr>
            </a:br>
            <a:r>
              <a:rPr lang="en-GB" sz="4000">
                <a:latin typeface="Arial" charset="0"/>
              </a:rPr>
              <a:t>Left Factoring</a:t>
            </a:r>
          </a:p>
        </p:txBody>
      </p:sp>
      <p:sp>
        <p:nvSpPr>
          <p:cNvPr id="147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8001000" cy="4387850"/>
          </a:xfrm>
        </p:spPr>
        <p:txBody>
          <a:bodyPr lIns="90000" tIns="46800" rIns="90000" bIns="46800">
            <a:spAutoFit/>
          </a:bodyPr>
          <a:lstStyle/>
          <a:p>
            <a:pPr marL="341313" indent="-341313" defTabSz="457200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Arial" charset="0"/>
              </a:rPr>
              <a:t>Recall the grammar</a:t>
            </a:r>
          </a:p>
          <a:p>
            <a:pPr marL="741363" lvl="1" indent="-284163" defTabSz="457200" eaLnBrk="1" hangingPunct="1">
              <a:lnSpc>
                <a:spcPct val="90000"/>
              </a:lnSpc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Arial" charset="0"/>
                <a:cs typeface="Arial" charset="0"/>
              </a:rPr>
              <a:t>      E </a:t>
            </a:r>
            <a:r>
              <a:rPr lang="en-GB">
                <a:latin typeface="Symbol" charset="0"/>
                <a:cs typeface="Arial" charset="0"/>
              </a:rPr>
              <a:t></a:t>
            </a:r>
            <a:r>
              <a:rPr lang="en-GB">
                <a:latin typeface="Arial" charset="0"/>
                <a:cs typeface="Arial" charset="0"/>
              </a:rPr>
              <a:t> T + E | T</a:t>
            </a:r>
          </a:p>
          <a:p>
            <a:pPr marL="741363" lvl="1" indent="-284163" defTabSz="457200" eaLnBrk="1" hangingPunct="1">
              <a:lnSpc>
                <a:spcPct val="90000"/>
              </a:lnSpc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Arial" charset="0"/>
                <a:cs typeface="Arial" charset="0"/>
              </a:rPr>
              <a:t>      T </a:t>
            </a:r>
            <a:r>
              <a:rPr lang="en-GB">
                <a:latin typeface="Symbol" charset="0"/>
                <a:cs typeface="Arial" charset="0"/>
              </a:rPr>
              <a:t></a:t>
            </a:r>
            <a:r>
              <a:rPr lang="en-GB">
                <a:latin typeface="Arial" charset="0"/>
                <a:cs typeface="Arial" charset="0"/>
              </a:rPr>
              <a:t> int  | int * T | ( E )</a:t>
            </a:r>
          </a:p>
          <a:p>
            <a:pPr marL="741363" lvl="1" indent="-284163" defTabSz="457200" eaLnBrk="1" hangingPunct="1">
              <a:lnSpc>
                <a:spcPct val="90000"/>
              </a:lnSpc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>
              <a:latin typeface="Arial" charset="0"/>
              <a:cs typeface="Arial" charset="0"/>
            </a:endParaRPr>
          </a:p>
          <a:p>
            <a:pPr marL="341313" indent="-341313" defTabSz="457200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Arial" charset="0"/>
              </a:rPr>
              <a:t>Hard to predict because</a:t>
            </a:r>
          </a:p>
          <a:p>
            <a:pPr marL="741363" lvl="1" indent="-284163" defTabSz="457200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Arial" charset="0"/>
                <a:cs typeface="Arial" charset="0"/>
              </a:rPr>
              <a:t>For T two productions start with int</a:t>
            </a:r>
          </a:p>
          <a:p>
            <a:pPr marL="741363" lvl="1" indent="-284163" defTabSz="457200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Arial" charset="0"/>
                <a:cs typeface="Arial" charset="0"/>
              </a:rPr>
              <a:t>For E it is not clear how to predict</a:t>
            </a:r>
          </a:p>
          <a:p>
            <a:pPr marL="341313" indent="-341313" defTabSz="457200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Arial" charset="0"/>
              </a:rPr>
              <a:t>A grammar must be </a:t>
            </a:r>
            <a:r>
              <a:rPr lang="en-GB" i="1">
                <a:latin typeface="Arial" charset="0"/>
              </a:rPr>
              <a:t>left-factored </a:t>
            </a:r>
            <a:r>
              <a:rPr lang="en-GB">
                <a:latin typeface="Arial" charset="0"/>
              </a:rPr>
              <a:t>before use for predictive parsing</a:t>
            </a:r>
          </a:p>
        </p:txBody>
      </p:sp>
    </p:spTree>
    <p:extLst>
      <p:ext uri="{BB962C8B-B14F-4D97-AF65-F5344CB8AC3E}">
        <p14:creationId xmlns:p14="http://schemas.microsoft.com/office/powerpoint/2010/main" val="265191631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Parsing: Top-Down</a:t>
            </a:r>
          </a:p>
        </p:txBody>
      </p:sp>
      <p:sp>
        <p:nvSpPr>
          <p:cNvPr id="14950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0E56676-2013-4049-9BDC-D2A66F303F4E}" type="slidenum">
              <a:rPr lang="en-US" sz="1200">
                <a:latin typeface="Arial Black" charset="0"/>
              </a:rPr>
              <a:pPr eaLnBrk="1" hangingPunct="1"/>
              <a:t>17</a:t>
            </a:fld>
            <a:endParaRPr lang="en-US" sz="1200">
              <a:latin typeface="Arial Black" charset="0"/>
            </a:endParaRPr>
          </a:p>
        </p:txBody>
      </p:sp>
      <p:sp>
        <p:nvSpPr>
          <p:cNvPr id="149507" name="Date Placeholder 5"/>
          <p:cNvSpPr>
            <a:spLocks noGrp="1"/>
          </p:cNvSpPr>
          <p:nvPr>
            <p:ph type="dt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Compiler</a:t>
            </a:r>
          </a:p>
        </p:txBody>
      </p:sp>
      <p:sp>
        <p:nvSpPr>
          <p:cNvPr id="14950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96900"/>
            <a:ext cx="8231188" cy="1093788"/>
          </a:xfrm>
        </p:spPr>
        <p:txBody>
          <a:bodyPr lIns="90000" tIns="46800" rIns="90000" bIns="46800">
            <a:spAutoFit/>
          </a:bodyPr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latin typeface="Arial" charset="0"/>
              </a:rPr>
              <a:t>Left-Factoring Example</a:t>
            </a:r>
          </a:p>
        </p:txBody>
      </p:sp>
      <p:sp>
        <p:nvSpPr>
          <p:cNvPr id="149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153400" cy="4740275"/>
          </a:xfrm>
        </p:spPr>
        <p:txBody>
          <a:bodyPr lIns="90000" tIns="46800" rIns="90000" bIns="46800">
            <a:spAutoFit/>
          </a:bodyPr>
          <a:lstStyle/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Arial" charset="0"/>
              </a:rPr>
              <a:t>Recall the grammar</a:t>
            </a:r>
          </a:p>
          <a:p>
            <a:pPr marL="741363" lvl="1" indent="-284163" defTabSz="457200" eaLnBrk="1" hangingPunct="1"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Arial" charset="0"/>
                <a:cs typeface="Arial" charset="0"/>
              </a:rPr>
              <a:t>      E </a:t>
            </a:r>
            <a:r>
              <a:rPr lang="en-GB">
                <a:latin typeface="Symbol" charset="0"/>
                <a:cs typeface="Arial" charset="0"/>
              </a:rPr>
              <a:t></a:t>
            </a:r>
            <a:r>
              <a:rPr lang="en-GB">
                <a:latin typeface="Arial" charset="0"/>
                <a:cs typeface="Arial" charset="0"/>
              </a:rPr>
              <a:t> T + E | T</a:t>
            </a:r>
          </a:p>
          <a:p>
            <a:pPr marL="741363" lvl="1" indent="-284163" defTabSz="457200" eaLnBrk="1" hangingPunct="1"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Arial" charset="0"/>
                <a:cs typeface="Arial" charset="0"/>
              </a:rPr>
              <a:t>      T </a:t>
            </a:r>
            <a:r>
              <a:rPr lang="en-GB">
                <a:latin typeface="Symbol" charset="0"/>
                <a:cs typeface="Arial" charset="0"/>
              </a:rPr>
              <a:t></a:t>
            </a:r>
            <a:r>
              <a:rPr lang="en-GB">
                <a:latin typeface="Arial" charset="0"/>
                <a:cs typeface="Arial" charset="0"/>
              </a:rPr>
              <a:t> int  | int * T | ( E )</a:t>
            </a: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solidFill>
                  <a:srgbClr val="000000"/>
                </a:solidFill>
                <a:latin typeface="Arial" charset="0"/>
              </a:rPr>
              <a:t>Factor out </a:t>
            </a:r>
            <a:r>
              <a:rPr lang="en-GB" i="1">
                <a:solidFill>
                  <a:srgbClr val="000000"/>
                </a:solidFill>
                <a:latin typeface="Arial" charset="0"/>
              </a:rPr>
              <a:t>common prefixes</a:t>
            </a:r>
            <a:r>
              <a:rPr lang="en-GB">
                <a:solidFill>
                  <a:srgbClr val="000000"/>
                </a:solidFill>
                <a:latin typeface="Arial" charset="0"/>
              </a:rPr>
              <a:t> of productions</a:t>
            </a:r>
          </a:p>
          <a:p>
            <a:pPr marL="741363" lvl="1" indent="-284163" defTabSz="457200">
              <a:spcBef>
                <a:spcPts val="700"/>
              </a:spcBef>
              <a:buClr>
                <a:srgbClr val="333399"/>
              </a:buClr>
              <a:buSzPct val="100000"/>
              <a:buFont typeface="Comic Sans M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>
                <a:solidFill>
                  <a:srgbClr val="333399"/>
                </a:solidFill>
                <a:latin typeface="Comic Sans MS" charset="0"/>
                <a:cs typeface="Arial" charset="0"/>
              </a:rPr>
              <a:t>     </a:t>
            </a:r>
            <a:r>
              <a:rPr lang="en-GB">
                <a:solidFill>
                  <a:srgbClr val="333399"/>
                </a:solidFill>
                <a:latin typeface="Arial" charset="0"/>
                <a:cs typeface="Arial" charset="0"/>
              </a:rPr>
              <a:t>E </a:t>
            </a:r>
            <a:r>
              <a:rPr lang="en-GB">
                <a:solidFill>
                  <a:srgbClr val="333399"/>
                </a:solidFill>
                <a:latin typeface="Symbol" charset="0"/>
                <a:cs typeface="Arial" charset="0"/>
              </a:rPr>
              <a:t></a:t>
            </a:r>
            <a:r>
              <a:rPr lang="en-GB">
                <a:solidFill>
                  <a:srgbClr val="333399"/>
                </a:solidFill>
                <a:latin typeface="Arial" charset="0"/>
                <a:cs typeface="Arial" charset="0"/>
              </a:rPr>
              <a:t> T X</a:t>
            </a:r>
          </a:p>
          <a:p>
            <a:pPr marL="741363" lvl="1" indent="-284163" defTabSz="457200">
              <a:spcBef>
                <a:spcPts val="700"/>
              </a:spcBef>
              <a:buClr>
                <a:srgbClr val="333399"/>
              </a:buClr>
              <a:buSzPct val="100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solidFill>
                  <a:srgbClr val="333399"/>
                </a:solidFill>
                <a:latin typeface="Arial" charset="0"/>
                <a:cs typeface="Arial" charset="0"/>
              </a:rPr>
              <a:t>     X </a:t>
            </a:r>
            <a:r>
              <a:rPr lang="en-GB">
                <a:solidFill>
                  <a:srgbClr val="333399"/>
                </a:solidFill>
                <a:latin typeface="Symbol" charset="0"/>
                <a:cs typeface="Arial" charset="0"/>
              </a:rPr>
              <a:t></a:t>
            </a:r>
            <a:r>
              <a:rPr lang="en-GB">
                <a:solidFill>
                  <a:srgbClr val="333399"/>
                </a:solidFill>
                <a:latin typeface="Arial" charset="0"/>
                <a:cs typeface="Arial" charset="0"/>
              </a:rPr>
              <a:t> + E | </a:t>
            </a:r>
            <a:r>
              <a:rPr lang="en-GB">
                <a:solidFill>
                  <a:srgbClr val="333399"/>
                </a:solidFill>
                <a:latin typeface="Symbol" charset="0"/>
                <a:cs typeface="Arial" charset="0"/>
              </a:rPr>
              <a:t></a:t>
            </a:r>
            <a:r>
              <a:rPr lang="en-GB">
                <a:solidFill>
                  <a:srgbClr val="333399"/>
                </a:solidFill>
                <a:latin typeface="Arial" charset="0"/>
                <a:cs typeface="Arial" charset="0"/>
              </a:rPr>
              <a:t> </a:t>
            </a:r>
          </a:p>
          <a:p>
            <a:pPr marL="741363" lvl="1" indent="-284163" defTabSz="457200">
              <a:spcBef>
                <a:spcPts val="700"/>
              </a:spcBef>
              <a:buClr>
                <a:srgbClr val="333399"/>
              </a:buClr>
              <a:buSzPct val="100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solidFill>
                  <a:srgbClr val="333399"/>
                </a:solidFill>
                <a:latin typeface="Arial" charset="0"/>
                <a:cs typeface="Arial" charset="0"/>
              </a:rPr>
              <a:t>     T </a:t>
            </a:r>
            <a:r>
              <a:rPr lang="en-GB">
                <a:solidFill>
                  <a:srgbClr val="333399"/>
                </a:solidFill>
                <a:latin typeface="Symbol" charset="0"/>
                <a:cs typeface="Arial" charset="0"/>
              </a:rPr>
              <a:t></a:t>
            </a:r>
            <a:r>
              <a:rPr lang="en-GB">
                <a:solidFill>
                  <a:srgbClr val="333399"/>
                </a:solidFill>
                <a:latin typeface="Arial" charset="0"/>
                <a:cs typeface="Arial" charset="0"/>
              </a:rPr>
              <a:t> ( E ) | int Y</a:t>
            </a:r>
          </a:p>
          <a:p>
            <a:pPr marL="741363" lvl="1" indent="-284163" defTabSz="457200">
              <a:spcBef>
                <a:spcPts val="700"/>
              </a:spcBef>
              <a:buClr>
                <a:srgbClr val="333399"/>
              </a:buClr>
              <a:buSzPct val="100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solidFill>
                  <a:srgbClr val="333399"/>
                </a:solidFill>
                <a:latin typeface="Arial" charset="0"/>
                <a:cs typeface="Arial" charset="0"/>
              </a:rPr>
              <a:t>     Y </a:t>
            </a:r>
            <a:r>
              <a:rPr lang="en-GB">
                <a:solidFill>
                  <a:srgbClr val="333399"/>
                </a:solidFill>
                <a:latin typeface="Symbol" charset="0"/>
                <a:cs typeface="Arial" charset="0"/>
              </a:rPr>
              <a:t></a:t>
            </a:r>
            <a:r>
              <a:rPr lang="en-GB">
                <a:solidFill>
                  <a:srgbClr val="333399"/>
                </a:solidFill>
                <a:latin typeface="Arial" charset="0"/>
                <a:cs typeface="Arial" charset="0"/>
              </a:rPr>
              <a:t> * T | </a:t>
            </a:r>
            <a:r>
              <a:rPr lang="en-GB">
                <a:solidFill>
                  <a:srgbClr val="333399"/>
                </a:solidFill>
                <a:latin typeface="Symbol" charset="0"/>
                <a:cs typeface="Arial" charset="0"/>
              </a:rPr>
              <a:t></a:t>
            </a:r>
            <a:endParaRPr lang="en-GB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93632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Parsing: Top-Down</a:t>
            </a:r>
          </a:p>
        </p:txBody>
      </p:sp>
      <p:sp>
        <p:nvSpPr>
          <p:cNvPr id="15155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133ED6D-087B-8D41-827F-554FEC7AE12E}" type="slidenum">
              <a:rPr lang="en-US" sz="1200">
                <a:latin typeface="Arial Black" charset="0"/>
              </a:rPr>
              <a:pPr eaLnBrk="1" hangingPunct="1"/>
              <a:t>18</a:t>
            </a:fld>
            <a:endParaRPr lang="en-US" sz="1200">
              <a:latin typeface="Arial Black" charset="0"/>
            </a:endParaRPr>
          </a:p>
        </p:txBody>
      </p:sp>
      <p:sp>
        <p:nvSpPr>
          <p:cNvPr id="151555" name="Date Placeholder 5"/>
          <p:cNvSpPr>
            <a:spLocks noGrp="1"/>
          </p:cNvSpPr>
          <p:nvPr>
            <p:ph type="dt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Compiler</a:t>
            </a:r>
          </a:p>
        </p:txBody>
      </p:sp>
      <p:sp>
        <p:nvSpPr>
          <p:cNvPr id="15155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96900"/>
            <a:ext cx="8231188" cy="1093788"/>
          </a:xfrm>
        </p:spPr>
        <p:txBody>
          <a:bodyPr lIns="90000" tIns="46800" rIns="90000" bIns="46800">
            <a:spAutoFit/>
          </a:bodyPr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latin typeface="Arial" charset="0"/>
              </a:rPr>
              <a:t>LL(1) Parsing Table Example</a:t>
            </a:r>
          </a:p>
        </p:txBody>
      </p:sp>
      <p:sp>
        <p:nvSpPr>
          <p:cNvPr id="151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2189163"/>
          </a:xfrm>
        </p:spPr>
        <p:txBody>
          <a:bodyPr lIns="90000" tIns="46800" rIns="90000" bIns="46800">
            <a:spAutoFit/>
          </a:bodyPr>
          <a:lstStyle/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Arial" charset="0"/>
              </a:rPr>
              <a:t>Left-factored grammar</a:t>
            </a:r>
          </a:p>
          <a:p>
            <a:pPr marL="741363" lvl="1" indent="-284163" defTabSz="457200" eaLnBrk="1" hangingPunct="1"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Arial" charset="0"/>
                <a:cs typeface="Arial" charset="0"/>
              </a:rPr>
              <a:t>E </a:t>
            </a:r>
            <a:r>
              <a:rPr lang="en-GB">
                <a:latin typeface="Symbol" charset="0"/>
                <a:cs typeface="Arial" charset="0"/>
              </a:rPr>
              <a:t></a:t>
            </a:r>
            <a:r>
              <a:rPr lang="en-GB">
                <a:latin typeface="Arial" charset="0"/>
                <a:cs typeface="Arial" charset="0"/>
              </a:rPr>
              <a:t> T X				X </a:t>
            </a:r>
            <a:r>
              <a:rPr lang="en-GB">
                <a:latin typeface="Symbol" charset="0"/>
                <a:cs typeface="Arial" charset="0"/>
              </a:rPr>
              <a:t></a:t>
            </a:r>
            <a:r>
              <a:rPr lang="en-GB">
                <a:latin typeface="Arial" charset="0"/>
                <a:cs typeface="Arial" charset="0"/>
              </a:rPr>
              <a:t> + E | </a:t>
            </a:r>
            <a:r>
              <a:rPr lang="en-GB">
                <a:latin typeface="Symbol" charset="0"/>
                <a:cs typeface="Arial" charset="0"/>
              </a:rPr>
              <a:t></a:t>
            </a:r>
            <a:r>
              <a:rPr lang="en-GB">
                <a:latin typeface="Arial" charset="0"/>
                <a:cs typeface="Arial" charset="0"/>
              </a:rPr>
              <a:t> </a:t>
            </a:r>
          </a:p>
          <a:p>
            <a:pPr marL="741363" lvl="1" indent="-284163" defTabSz="457200" eaLnBrk="1" hangingPunct="1"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Arial" charset="0"/>
                <a:cs typeface="Arial" charset="0"/>
              </a:rPr>
              <a:t>T </a:t>
            </a:r>
            <a:r>
              <a:rPr lang="en-GB">
                <a:latin typeface="Symbol" charset="0"/>
                <a:cs typeface="Arial" charset="0"/>
              </a:rPr>
              <a:t></a:t>
            </a:r>
            <a:r>
              <a:rPr lang="en-GB">
                <a:latin typeface="Arial" charset="0"/>
                <a:cs typeface="Arial" charset="0"/>
              </a:rPr>
              <a:t> ( E ) | int Y		Y </a:t>
            </a:r>
            <a:r>
              <a:rPr lang="en-GB">
                <a:latin typeface="Symbol" charset="0"/>
                <a:cs typeface="Arial" charset="0"/>
              </a:rPr>
              <a:t></a:t>
            </a:r>
            <a:r>
              <a:rPr lang="en-GB">
                <a:latin typeface="Arial" charset="0"/>
                <a:cs typeface="Arial" charset="0"/>
              </a:rPr>
              <a:t> * T | </a:t>
            </a:r>
            <a:r>
              <a:rPr lang="en-GB">
                <a:latin typeface="Symbol" charset="0"/>
                <a:cs typeface="Arial" charset="0"/>
              </a:rPr>
              <a:t></a:t>
            </a:r>
            <a:r>
              <a:rPr lang="en-GB">
                <a:latin typeface="Arial" charset="0"/>
                <a:cs typeface="Arial" charset="0"/>
              </a:rPr>
              <a:t> </a:t>
            </a: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Arial" charset="0"/>
              </a:rPr>
              <a:t>The LL(1) parsing table:</a:t>
            </a:r>
          </a:p>
        </p:txBody>
      </p:sp>
      <p:grpSp>
        <p:nvGrpSpPr>
          <p:cNvPr id="151558" name="Group 4"/>
          <p:cNvGrpSpPr>
            <a:grpSpLocks/>
          </p:cNvGrpSpPr>
          <p:nvPr/>
        </p:nvGrpSpPr>
        <p:grpSpPr bwMode="auto">
          <a:xfrm>
            <a:off x="685800" y="4000500"/>
            <a:ext cx="7770813" cy="2400300"/>
            <a:chOff x="432" y="2352"/>
            <a:chExt cx="4895" cy="1512"/>
          </a:xfrm>
        </p:grpSpPr>
        <p:sp>
          <p:nvSpPr>
            <p:cNvPr id="151559" name="Rectangle 5"/>
            <p:cNvSpPr>
              <a:spLocks noChangeArrowheads="1"/>
            </p:cNvSpPr>
            <p:nvPr/>
          </p:nvSpPr>
          <p:spPr bwMode="auto">
            <a:xfrm>
              <a:off x="4608" y="3539"/>
              <a:ext cx="720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algn="ctr" defTabSz="457200">
                <a:spcBef>
                  <a:spcPts val="700"/>
                </a:spcBef>
                <a:buClr>
                  <a:srgbClr val="333399"/>
                </a:buClr>
                <a:buSzPct val="100000"/>
                <a:buFont typeface="Symbo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800">
                  <a:solidFill>
                    <a:srgbClr val="333399"/>
                  </a:solidFill>
                  <a:latin typeface="Symbol" charset="0"/>
                </a:rPr>
                <a:t></a:t>
              </a:r>
            </a:p>
          </p:txBody>
        </p:sp>
        <p:sp>
          <p:nvSpPr>
            <p:cNvPr id="151560" name="Rectangle 6"/>
            <p:cNvSpPr>
              <a:spLocks noChangeArrowheads="1"/>
            </p:cNvSpPr>
            <p:nvPr/>
          </p:nvSpPr>
          <p:spPr bwMode="auto">
            <a:xfrm>
              <a:off x="3840" y="3539"/>
              <a:ext cx="76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algn="ctr" defTabSz="457200">
                <a:spcBef>
                  <a:spcPts val="700"/>
                </a:spcBef>
                <a:buClr>
                  <a:srgbClr val="333399"/>
                </a:buClr>
                <a:buSzPct val="100000"/>
                <a:buFont typeface="Symbo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800">
                  <a:solidFill>
                    <a:srgbClr val="333399"/>
                  </a:solidFill>
                  <a:latin typeface="Symbol" charset="0"/>
                </a:rPr>
                <a:t></a:t>
              </a:r>
            </a:p>
          </p:txBody>
        </p:sp>
        <p:sp>
          <p:nvSpPr>
            <p:cNvPr id="151561" name="Rectangle 7"/>
            <p:cNvSpPr>
              <a:spLocks noChangeArrowheads="1"/>
            </p:cNvSpPr>
            <p:nvPr/>
          </p:nvSpPr>
          <p:spPr bwMode="auto">
            <a:xfrm>
              <a:off x="3216" y="3539"/>
              <a:ext cx="62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562" name="Rectangle 8"/>
            <p:cNvSpPr>
              <a:spLocks noChangeArrowheads="1"/>
            </p:cNvSpPr>
            <p:nvPr/>
          </p:nvSpPr>
          <p:spPr bwMode="auto">
            <a:xfrm>
              <a:off x="2496" y="3539"/>
              <a:ext cx="720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algn="ctr" defTabSz="457200">
                <a:spcBef>
                  <a:spcPts val="700"/>
                </a:spcBef>
                <a:buClr>
                  <a:srgbClr val="333399"/>
                </a:buClr>
                <a:buSzPct val="100000"/>
                <a:buFont typeface="Symbo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800">
                  <a:solidFill>
                    <a:srgbClr val="333399"/>
                  </a:solidFill>
                  <a:latin typeface="Symbol" charset="0"/>
                </a:rPr>
                <a:t></a:t>
              </a:r>
            </a:p>
          </p:txBody>
        </p:sp>
        <p:sp>
          <p:nvSpPr>
            <p:cNvPr id="151563" name="Rectangle 9"/>
            <p:cNvSpPr>
              <a:spLocks noChangeArrowheads="1"/>
            </p:cNvSpPr>
            <p:nvPr/>
          </p:nvSpPr>
          <p:spPr bwMode="auto">
            <a:xfrm>
              <a:off x="1662" y="3539"/>
              <a:ext cx="83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algn="ctr" defTabSz="457200">
                <a:spcBef>
                  <a:spcPts val="600"/>
                </a:spcBef>
                <a:buClr>
                  <a:srgbClr val="333399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>
                  <a:solidFill>
                    <a:srgbClr val="333399"/>
                  </a:solidFill>
                </a:rPr>
                <a:t>* T </a:t>
              </a:r>
            </a:p>
          </p:txBody>
        </p:sp>
        <p:sp>
          <p:nvSpPr>
            <p:cNvPr id="151564" name="Rectangle 10"/>
            <p:cNvSpPr>
              <a:spLocks noChangeArrowheads="1"/>
            </p:cNvSpPr>
            <p:nvPr/>
          </p:nvSpPr>
          <p:spPr bwMode="auto">
            <a:xfrm>
              <a:off x="768" y="3539"/>
              <a:ext cx="89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565" name="Rectangle 11"/>
            <p:cNvSpPr>
              <a:spLocks noChangeArrowheads="1"/>
            </p:cNvSpPr>
            <p:nvPr/>
          </p:nvSpPr>
          <p:spPr bwMode="auto">
            <a:xfrm>
              <a:off x="432" y="3539"/>
              <a:ext cx="33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algn="ctr" defTabSz="45720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>
                  <a:solidFill>
                    <a:srgbClr val="000000"/>
                  </a:solidFill>
                </a:rPr>
                <a:t>Y</a:t>
              </a:r>
            </a:p>
          </p:txBody>
        </p:sp>
        <p:sp>
          <p:nvSpPr>
            <p:cNvPr id="151566" name="Rectangle 12"/>
            <p:cNvSpPr>
              <a:spLocks noChangeArrowheads="1"/>
            </p:cNvSpPr>
            <p:nvPr/>
          </p:nvSpPr>
          <p:spPr bwMode="auto">
            <a:xfrm>
              <a:off x="4608" y="3252"/>
              <a:ext cx="72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567" name="Rectangle 13"/>
            <p:cNvSpPr>
              <a:spLocks noChangeArrowheads="1"/>
            </p:cNvSpPr>
            <p:nvPr/>
          </p:nvSpPr>
          <p:spPr bwMode="auto">
            <a:xfrm>
              <a:off x="3840" y="3252"/>
              <a:ext cx="768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568" name="Rectangle 14"/>
            <p:cNvSpPr>
              <a:spLocks noChangeArrowheads="1"/>
            </p:cNvSpPr>
            <p:nvPr/>
          </p:nvSpPr>
          <p:spPr bwMode="auto">
            <a:xfrm>
              <a:off x="3216" y="3252"/>
              <a:ext cx="62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algn="ctr" defTabSz="457200">
                <a:spcBef>
                  <a:spcPts val="600"/>
                </a:spcBef>
                <a:buClr>
                  <a:srgbClr val="333399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>
                  <a:solidFill>
                    <a:srgbClr val="333399"/>
                  </a:solidFill>
                </a:rPr>
                <a:t>( E )</a:t>
              </a:r>
            </a:p>
          </p:txBody>
        </p:sp>
        <p:sp>
          <p:nvSpPr>
            <p:cNvPr id="151569" name="Rectangle 15"/>
            <p:cNvSpPr>
              <a:spLocks noChangeArrowheads="1"/>
            </p:cNvSpPr>
            <p:nvPr/>
          </p:nvSpPr>
          <p:spPr bwMode="auto">
            <a:xfrm>
              <a:off x="2496" y="3252"/>
              <a:ext cx="72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570" name="Rectangle 16"/>
            <p:cNvSpPr>
              <a:spLocks noChangeArrowheads="1"/>
            </p:cNvSpPr>
            <p:nvPr/>
          </p:nvSpPr>
          <p:spPr bwMode="auto">
            <a:xfrm>
              <a:off x="1662" y="3252"/>
              <a:ext cx="83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571" name="Rectangle 17"/>
            <p:cNvSpPr>
              <a:spLocks noChangeArrowheads="1"/>
            </p:cNvSpPr>
            <p:nvPr/>
          </p:nvSpPr>
          <p:spPr bwMode="auto">
            <a:xfrm>
              <a:off x="768" y="3252"/>
              <a:ext cx="89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algn="ctr" defTabSz="457200">
                <a:spcBef>
                  <a:spcPts val="600"/>
                </a:spcBef>
                <a:buClr>
                  <a:srgbClr val="333399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>
                  <a:solidFill>
                    <a:srgbClr val="333399"/>
                  </a:solidFill>
                </a:rPr>
                <a:t>int Y</a:t>
              </a:r>
            </a:p>
          </p:txBody>
        </p:sp>
        <p:sp>
          <p:nvSpPr>
            <p:cNvPr id="151572" name="Rectangle 18"/>
            <p:cNvSpPr>
              <a:spLocks noChangeArrowheads="1"/>
            </p:cNvSpPr>
            <p:nvPr/>
          </p:nvSpPr>
          <p:spPr bwMode="auto">
            <a:xfrm>
              <a:off x="432" y="3252"/>
              <a:ext cx="33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algn="ctr" defTabSz="45720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>
                  <a:solidFill>
                    <a:srgbClr val="000000"/>
                  </a:solidFill>
                </a:rPr>
                <a:t>T</a:t>
              </a:r>
            </a:p>
          </p:txBody>
        </p:sp>
        <p:sp>
          <p:nvSpPr>
            <p:cNvPr id="151573" name="Rectangle 19"/>
            <p:cNvSpPr>
              <a:spLocks noChangeArrowheads="1"/>
            </p:cNvSpPr>
            <p:nvPr/>
          </p:nvSpPr>
          <p:spPr bwMode="auto">
            <a:xfrm>
              <a:off x="4608" y="2926"/>
              <a:ext cx="720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algn="ctr" defTabSz="457200">
                <a:spcBef>
                  <a:spcPts val="700"/>
                </a:spcBef>
                <a:buClr>
                  <a:srgbClr val="333399"/>
                </a:buClr>
                <a:buSzPct val="100000"/>
                <a:buFont typeface="Symbo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800">
                  <a:solidFill>
                    <a:srgbClr val="333399"/>
                  </a:solidFill>
                  <a:latin typeface="Symbol" charset="0"/>
                </a:rPr>
                <a:t></a:t>
              </a:r>
            </a:p>
          </p:txBody>
        </p:sp>
        <p:sp>
          <p:nvSpPr>
            <p:cNvPr id="151574" name="Rectangle 20"/>
            <p:cNvSpPr>
              <a:spLocks noChangeArrowheads="1"/>
            </p:cNvSpPr>
            <p:nvPr/>
          </p:nvSpPr>
          <p:spPr bwMode="auto">
            <a:xfrm>
              <a:off x="3840" y="2926"/>
              <a:ext cx="76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algn="ctr" defTabSz="457200">
                <a:spcBef>
                  <a:spcPts val="700"/>
                </a:spcBef>
                <a:buClr>
                  <a:srgbClr val="333399"/>
                </a:buClr>
                <a:buSzPct val="100000"/>
                <a:buFont typeface="Symbo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800">
                  <a:solidFill>
                    <a:srgbClr val="333399"/>
                  </a:solidFill>
                  <a:latin typeface="Symbol" charset="0"/>
                </a:rPr>
                <a:t></a:t>
              </a:r>
            </a:p>
          </p:txBody>
        </p:sp>
        <p:sp>
          <p:nvSpPr>
            <p:cNvPr id="151575" name="Rectangle 21"/>
            <p:cNvSpPr>
              <a:spLocks noChangeArrowheads="1"/>
            </p:cNvSpPr>
            <p:nvPr/>
          </p:nvSpPr>
          <p:spPr bwMode="auto">
            <a:xfrm>
              <a:off x="3216" y="2926"/>
              <a:ext cx="62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576" name="Rectangle 22"/>
            <p:cNvSpPr>
              <a:spLocks noChangeArrowheads="1"/>
            </p:cNvSpPr>
            <p:nvPr/>
          </p:nvSpPr>
          <p:spPr bwMode="auto">
            <a:xfrm>
              <a:off x="2496" y="2926"/>
              <a:ext cx="720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algn="ctr" defTabSz="457200">
                <a:spcBef>
                  <a:spcPts val="600"/>
                </a:spcBef>
                <a:buClr>
                  <a:srgbClr val="333399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>
                  <a:solidFill>
                    <a:srgbClr val="333399"/>
                  </a:solidFill>
                </a:rPr>
                <a:t>+ E</a:t>
              </a:r>
            </a:p>
          </p:txBody>
        </p:sp>
        <p:sp>
          <p:nvSpPr>
            <p:cNvPr id="151577" name="Rectangle 23"/>
            <p:cNvSpPr>
              <a:spLocks noChangeArrowheads="1"/>
            </p:cNvSpPr>
            <p:nvPr/>
          </p:nvSpPr>
          <p:spPr bwMode="auto">
            <a:xfrm>
              <a:off x="1662" y="2926"/>
              <a:ext cx="83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578" name="Rectangle 24"/>
            <p:cNvSpPr>
              <a:spLocks noChangeArrowheads="1"/>
            </p:cNvSpPr>
            <p:nvPr/>
          </p:nvSpPr>
          <p:spPr bwMode="auto">
            <a:xfrm>
              <a:off x="768" y="2926"/>
              <a:ext cx="89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579" name="Rectangle 25"/>
            <p:cNvSpPr>
              <a:spLocks noChangeArrowheads="1"/>
            </p:cNvSpPr>
            <p:nvPr/>
          </p:nvSpPr>
          <p:spPr bwMode="auto">
            <a:xfrm>
              <a:off x="432" y="2926"/>
              <a:ext cx="33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algn="ctr" defTabSz="45720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151580" name="Rectangle 26"/>
            <p:cNvSpPr>
              <a:spLocks noChangeArrowheads="1"/>
            </p:cNvSpPr>
            <p:nvPr/>
          </p:nvSpPr>
          <p:spPr bwMode="auto">
            <a:xfrm>
              <a:off x="4608" y="2639"/>
              <a:ext cx="72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581" name="Rectangle 27"/>
            <p:cNvSpPr>
              <a:spLocks noChangeArrowheads="1"/>
            </p:cNvSpPr>
            <p:nvPr/>
          </p:nvSpPr>
          <p:spPr bwMode="auto">
            <a:xfrm>
              <a:off x="3840" y="2639"/>
              <a:ext cx="768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582" name="Rectangle 28"/>
            <p:cNvSpPr>
              <a:spLocks noChangeArrowheads="1"/>
            </p:cNvSpPr>
            <p:nvPr/>
          </p:nvSpPr>
          <p:spPr bwMode="auto">
            <a:xfrm>
              <a:off x="3216" y="2639"/>
              <a:ext cx="62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algn="ctr" defTabSz="457200">
                <a:spcBef>
                  <a:spcPts val="600"/>
                </a:spcBef>
                <a:buClr>
                  <a:srgbClr val="333399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>
                  <a:solidFill>
                    <a:srgbClr val="333399"/>
                  </a:solidFill>
                </a:rPr>
                <a:t>T X</a:t>
              </a:r>
            </a:p>
          </p:txBody>
        </p:sp>
        <p:sp>
          <p:nvSpPr>
            <p:cNvPr id="151583" name="Rectangle 29"/>
            <p:cNvSpPr>
              <a:spLocks noChangeArrowheads="1"/>
            </p:cNvSpPr>
            <p:nvPr/>
          </p:nvSpPr>
          <p:spPr bwMode="auto">
            <a:xfrm>
              <a:off x="2496" y="2639"/>
              <a:ext cx="72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584" name="Rectangle 30"/>
            <p:cNvSpPr>
              <a:spLocks noChangeArrowheads="1"/>
            </p:cNvSpPr>
            <p:nvPr/>
          </p:nvSpPr>
          <p:spPr bwMode="auto">
            <a:xfrm>
              <a:off x="1662" y="2639"/>
              <a:ext cx="83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585" name="Rectangle 31"/>
            <p:cNvSpPr>
              <a:spLocks noChangeArrowheads="1"/>
            </p:cNvSpPr>
            <p:nvPr/>
          </p:nvSpPr>
          <p:spPr bwMode="auto">
            <a:xfrm>
              <a:off x="768" y="2639"/>
              <a:ext cx="89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algn="ctr" defTabSz="457200">
                <a:spcBef>
                  <a:spcPts val="600"/>
                </a:spcBef>
                <a:buClr>
                  <a:srgbClr val="333399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>
                  <a:solidFill>
                    <a:srgbClr val="333399"/>
                  </a:solidFill>
                </a:rPr>
                <a:t>T X</a:t>
              </a:r>
            </a:p>
          </p:txBody>
        </p:sp>
        <p:sp>
          <p:nvSpPr>
            <p:cNvPr id="151586" name="Rectangle 32"/>
            <p:cNvSpPr>
              <a:spLocks noChangeArrowheads="1"/>
            </p:cNvSpPr>
            <p:nvPr/>
          </p:nvSpPr>
          <p:spPr bwMode="auto">
            <a:xfrm>
              <a:off x="432" y="2639"/>
              <a:ext cx="33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algn="ctr" defTabSz="45720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151587" name="Rectangle 33"/>
            <p:cNvSpPr>
              <a:spLocks noChangeArrowheads="1"/>
            </p:cNvSpPr>
            <p:nvPr/>
          </p:nvSpPr>
          <p:spPr bwMode="auto">
            <a:xfrm>
              <a:off x="4608" y="2352"/>
              <a:ext cx="72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algn="ctr" defTabSz="45720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>
                  <a:solidFill>
                    <a:srgbClr val="000000"/>
                  </a:solidFill>
                </a:rPr>
                <a:t>$</a:t>
              </a:r>
            </a:p>
          </p:txBody>
        </p:sp>
        <p:sp>
          <p:nvSpPr>
            <p:cNvPr id="151588" name="Rectangle 34"/>
            <p:cNvSpPr>
              <a:spLocks noChangeArrowheads="1"/>
            </p:cNvSpPr>
            <p:nvPr/>
          </p:nvSpPr>
          <p:spPr bwMode="auto">
            <a:xfrm>
              <a:off x="3840" y="2352"/>
              <a:ext cx="768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algn="ctr" defTabSz="45720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>
                  <a:solidFill>
                    <a:srgbClr val="000000"/>
                  </a:solidFill>
                </a:rPr>
                <a:t>)</a:t>
              </a:r>
            </a:p>
          </p:txBody>
        </p:sp>
        <p:sp>
          <p:nvSpPr>
            <p:cNvPr id="151589" name="Rectangle 35"/>
            <p:cNvSpPr>
              <a:spLocks noChangeArrowheads="1"/>
            </p:cNvSpPr>
            <p:nvPr/>
          </p:nvSpPr>
          <p:spPr bwMode="auto">
            <a:xfrm>
              <a:off x="3216" y="2352"/>
              <a:ext cx="62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algn="ctr" defTabSz="45720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>
                  <a:solidFill>
                    <a:srgbClr val="000000"/>
                  </a:solidFill>
                </a:rPr>
                <a:t>(</a:t>
              </a:r>
            </a:p>
          </p:txBody>
        </p:sp>
        <p:sp>
          <p:nvSpPr>
            <p:cNvPr id="151590" name="Rectangle 36"/>
            <p:cNvSpPr>
              <a:spLocks noChangeArrowheads="1"/>
            </p:cNvSpPr>
            <p:nvPr/>
          </p:nvSpPr>
          <p:spPr bwMode="auto">
            <a:xfrm>
              <a:off x="2496" y="2352"/>
              <a:ext cx="72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algn="ctr" defTabSz="45720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>
                  <a:solidFill>
                    <a:srgbClr val="000000"/>
                  </a:solidFill>
                </a:rPr>
                <a:t>+</a:t>
              </a:r>
            </a:p>
          </p:txBody>
        </p:sp>
        <p:sp>
          <p:nvSpPr>
            <p:cNvPr id="151591" name="Rectangle 37"/>
            <p:cNvSpPr>
              <a:spLocks noChangeArrowheads="1"/>
            </p:cNvSpPr>
            <p:nvPr/>
          </p:nvSpPr>
          <p:spPr bwMode="auto">
            <a:xfrm>
              <a:off x="1662" y="2352"/>
              <a:ext cx="83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algn="ctr" defTabSz="45720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>
                  <a:solidFill>
                    <a:srgbClr val="000000"/>
                  </a:solidFill>
                </a:rPr>
                <a:t>*</a:t>
              </a:r>
            </a:p>
          </p:txBody>
        </p:sp>
        <p:sp>
          <p:nvSpPr>
            <p:cNvPr id="151592" name="Rectangle 38"/>
            <p:cNvSpPr>
              <a:spLocks noChangeArrowheads="1"/>
            </p:cNvSpPr>
            <p:nvPr/>
          </p:nvSpPr>
          <p:spPr bwMode="auto">
            <a:xfrm>
              <a:off x="768" y="2352"/>
              <a:ext cx="89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algn="ctr" defTabSz="45720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>
                  <a:solidFill>
                    <a:srgbClr val="000000"/>
                  </a:solidFill>
                </a:rPr>
                <a:t>int</a:t>
              </a:r>
            </a:p>
          </p:txBody>
        </p:sp>
        <p:sp>
          <p:nvSpPr>
            <p:cNvPr id="151593" name="Rectangle 39"/>
            <p:cNvSpPr>
              <a:spLocks noChangeArrowheads="1"/>
            </p:cNvSpPr>
            <p:nvPr/>
          </p:nvSpPr>
          <p:spPr bwMode="auto">
            <a:xfrm>
              <a:off x="432" y="2352"/>
              <a:ext cx="33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594" name="Line 40"/>
            <p:cNvSpPr>
              <a:spLocks noChangeShapeType="1"/>
            </p:cNvSpPr>
            <p:nvPr/>
          </p:nvSpPr>
          <p:spPr bwMode="auto">
            <a:xfrm>
              <a:off x="432" y="2352"/>
              <a:ext cx="4896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595" name="Line 41"/>
            <p:cNvSpPr>
              <a:spLocks noChangeShapeType="1"/>
            </p:cNvSpPr>
            <p:nvPr/>
          </p:nvSpPr>
          <p:spPr bwMode="auto">
            <a:xfrm>
              <a:off x="432" y="2639"/>
              <a:ext cx="4896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596" name="Line 42"/>
            <p:cNvSpPr>
              <a:spLocks noChangeShapeType="1"/>
            </p:cNvSpPr>
            <p:nvPr/>
          </p:nvSpPr>
          <p:spPr bwMode="auto">
            <a:xfrm>
              <a:off x="432" y="2926"/>
              <a:ext cx="4896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597" name="Line 43"/>
            <p:cNvSpPr>
              <a:spLocks noChangeShapeType="1"/>
            </p:cNvSpPr>
            <p:nvPr/>
          </p:nvSpPr>
          <p:spPr bwMode="auto">
            <a:xfrm>
              <a:off x="432" y="3252"/>
              <a:ext cx="4896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598" name="Line 44"/>
            <p:cNvSpPr>
              <a:spLocks noChangeShapeType="1"/>
            </p:cNvSpPr>
            <p:nvPr/>
          </p:nvSpPr>
          <p:spPr bwMode="auto">
            <a:xfrm>
              <a:off x="432" y="3539"/>
              <a:ext cx="4896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599" name="Line 45"/>
            <p:cNvSpPr>
              <a:spLocks noChangeShapeType="1"/>
            </p:cNvSpPr>
            <p:nvPr/>
          </p:nvSpPr>
          <p:spPr bwMode="auto">
            <a:xfrm>
              <a:off x="432" y="3865"/>
              <a:ext cx="4896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600" name="Line 46"/>
            <p:cNvSpPr>
              <a:spLocks noChangeShapeType="1"/>
            </p:cNvSpPr>
            <p:nvPr/>
          </p:nvSpPr>
          <p:spPr bwMode="auto">
            <a:xfrm>
              <a:off x="432" y="2352"/>
              <a:ext cx="1" cy="1513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601" name="Line 47"/>
            <p:cNvSpPr>
              <a:spLocks noChangeShapeType="1"/>
            </p:cNvSpPr>
            <p:nvPr/>
          </p:nvSpPr>
          <p:spPr bwMode="auto">
            <a:xfrm>
              <a:off x="768" y="2352"/>
              <a:ext cx="1" cy="151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602" name="Line 48"/>
            <p:cNvSpPr>
              <a:spLocks noChangeShapeType="1"/>
            </p:cNvSpPr>
            <p:nvPr/>
          </p:nvSpPr>
          <p:spPr bwMode="auto">
            <a:xfrm>
              <a:off x="1662" y="2352"/>
              <a:ext cx="1" cy="151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603" name="Line 49"/>
            <p:cNvSpPr>
              <a:spLocks noChangeShapeType="1"/>
            </p:cNvSpPr>
            <p:nvPr/>
          </p:nvSpPr>
          <p:spPr bwMode="auto">
            <a:xfrm>
              <a:off x="2496" y="2352"/>
              <a:ext cx="1" cy="151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604" name="Line 50"/>
            <p:cNvSpPr>
              <a:spLocks noChangeShapeType="1"/>
            </p:cNvSpPr>
            <p:nvPr/>
          </p:nvSpPr>
          <p:spPr bwMode="auto">
            <a:xfrm>
              <a:off x="3216" y="2352"/>
              <a:ext cx="1" cy="151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605" name="Line 51"/>
            <p:cNvSpPr>
              <a:spLocks noChangeShapeType="1"/>
            </p:cNvSpPr>
            <p:nvPr/>
          </p:nvSpPr>
          <p:spPr bwMode="auto">
            <a:xfrm>
              <a:off x="3840" y="2352"/>
              <a:ext cx="1" cy="151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606" name="Line 52"/>
            <p:cNvSpPr>
              <a:spLocks noChangeShapeType="1"/>
            </p:cNvSpPr>
            <p:nvPr/>
          </p:nvSpPr>
          <p:spPr bwMode="auto">
            <a:xfrm>
              <a:off x="4608" y="2352"/>
              <a:ext cx="1" cy="151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607" name="Line 53"/>
            <p:cNvSpPr>
              <a:spLocks noChangeShapeType="1"/>
            </p:cNvSpPr>
            <p:nvPr/>
          </p:nvSpPr>
          <p:spPr bwMode="auto">
            <a:xfrm>
              <a:off x="5328" y="2352"/>
              <a:ext cx="1" cy="1513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6904237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Parsing: Top-Down</a:t>
            </a:r>
          </a:p>
        </p:txBody>
      </p:sp>
      <p:sp>
        <p:nvSpPr>
          <p:cNvPr id="15360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3C397BD-B1E9-564D-BBBD-9A379DE0FC6A}" type="slidenum">
              <a:rPr lang="en-US" sz="1200">
                <a:latin typeface="Arial Black" charset="0"/>
              </a:rPr>
              <a:pPr eaLnBrk="1" hangingPunct="1"/>
              <a:t>19</a:t>
            </a:fld>
            <a:endParaRPr lang="en-US" sz="1200">
              <a:latin typeface="Arial Black" charset="0"/>
            </a:endParaRPr>
          </a:p>
        </p:txBody>
      </p:sp>
      <p:sp>
        <p:nvSpPr>
          <p:cNvPr id="153603" name="Date Placeholder 5"/>
          <p:cNvSpPr>
            <a:spLocks noGrp="1"/>
          </p:cNvSpPr>
          <p:nvPr>
            <p:ph type="dt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Compiler</a:t>
            </a:r>
          </a:p>
        </p:txBody>
      </p:sp>
      <p:sp>
        <p:nvSpPr>
          <p:cNvPr id="15360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88950"/>
            <a:ext cx="8231188" cy="1311275"/>
          </a:xfrm>
        </p:spPr>
        <p:txBody>
          <a:bodyPr lIns="90000" tIns="46800" rIns="90000" bIns="46800">
            <a:spAutoFit/>
          </a:bodyPr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>
                <a:latin typeface="Arial" charset="0"/>
              </a:rPr>
              <a:t>LL(1) Parsing Table Example (Cont.)</a:t>
            </a:r>
          </a:p>
        </p:txBody>
      </p:sp>
      <p:sp>
        <p:nvSpPr>
          <p:cNvPr id="153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4756150"/>
            <a:ext cx="7924800" cy="1492250"/>
          </a:xfrm>
        </p:spPr>
        <p:txBody>
          <a:bodyPr lIns="90000" tIns="46800" rIns="90000" bIns="46800">
            <a:spAutoFit/>
          </a:bodyPr>
          <a:lstStyle/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>
                <a:latin typeface="Arial" charset="0"/>
              </a:rPr>
              <a:t>Consider the [E, int] entry</a:t>
            </a:r>
          </a:p>
          <a:p>
            <a:pPr marL="741363" lvl="1" indent="-28416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>
                <a:latin typeface="Arial" charset="0"/>
                <a:cs typeface="Arial" charset="0"/>
              </a:rPr>
              <a:t>“When current non-terminal is E and next input is int, use production  E </a:t>
            </a:r>
            <a:r>
              <a:rPr lang="en-GB" sz="2000">
                <a:latin typeface="Symbol" charset="0"/>
                <a:cs typeface="Arial" charset="0"/>
              </a:rPr>
              <a:t></a:t>
            </a:r>
            <a:r>
              <a:rPr lang="en-GB" sz="2000">
                <a:latin typeface="Arial" charset="0"/>
                <a:cs typeface="Arial" charset="0"/>
              </a:rPr>
              <a:t>  T X</a:t>
            </a:r>
          </a:p>
          <a:p>
            <a:pPr marL="741363" lvl="1" indent="-28416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>
                <a:latin typeface="Arial" charset="0"/>
                <a:cs typeface="Arial" charset="0"/>
              </a:rPr>
              <a:t>This production generates an int in the first place</a:t>
            </a:r>
          </a:p>
        </p:txBody>
      </p:sp>
      <p:grpSp>
        <p:nvGrpSpPr>
          <p:cNvPr id="153606" name="Group 4"/>
          <p:cNvGrpSpPr>
            <a:grpSpLocks/>
          </p:cNvGrpSpPr>
          <p:nvPr/>
        </p:nvGrpSpPr>
        <p:grpSpPr bwMode="auto">
          <a:xfrm>
            <a:off x="685800" y="2198688"/>
            <a:ext cx="7770813" cy="2400300"/>
            <a:chOff x="432" y="2352"/>
            <a:chExt cx="4895" cy="1512"/>
          </a:xfrm>
        </p:grpSpPr>
        <p:sp>
          <p:nvSpPr>
            <p:cNvPr id="153607" name="Rectangle 5"/>
            <p:cNvSpPr>
              <a:spLocks noChangeArrowheads="1"/>
            </p:cNvSpPr>
            <p:nvPr/>
          </p:nvSpPr>
          <p:spPr bwMode="auto">
            <a:xfrm>
              <a:off x="4608" y="3539"/>
              <a:ext cx="720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algn="ctr" defTabSz="457200">
                <a:spcBef>
                  <a:spcPts val="700"/>
                </a:spcBef>
                <a:buClr>
                  <a:srgbClr val="333399"/>
                </a:buClr>
                <a:buSzPct val="100000"/>
                <a:buFont typeface="Symbo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800">
                  <a:solidFill>
                    <a:srgbClr val="333399"/>
                  </a:solidFill>
                  <a:latin typeface="Symbol" charset="0"/>
                </a:rPr>
                <a:t></a:t>
              </a:r>
            </a:p>
          </p:txBody>
        </p:sp>
        <p:sp>
          <p:nvSpPr>
            <p:cNvPr id="153608" name="Rectangle 6"/>
            <p:cNvSpPr>
              <a:spLocks noChangeArrowheads="1"/>
            </p:cNvSpPr>
            <p:nvPr/>
          </p:nvSpPr>
          <p:spPr bwMode="auto">
            <a:xfrm>
              <a:off x="3840" y="3539"/>
              <a:ext cx="76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algn="ctr" defTabSz="457200">
                <a:spcBef>
                  <a:spcPts val="700"/>
                </a:spcBef>
                <a:buClr>
                  <a:srgbClr val="333399"/>
                </a:buClr>
                <a:buSzPct val="100000"/>
                <a:buFont typeface="Symbo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800">
                  <a:solidFill>
                    <a:srgbClr val="333399"/>
                  </a:solidFill>
                  <a:latin typeface="Symbol" charset="0"/>
                </a:rPr>
                <a:t></a:t>
              </a:r>
            </a:p>
          </p:txBody>
        </p:sp>
        <p:sp>
          <p:nvSpPr>
            <p:cNvPr id="153609" name="Rectangle 7"/>
            <p:cNvSpPr>
              <a:spLocks noChangeArrowheads="1"/>
            </p:cNvSpPr>
            <p:nvPr/>
          </p:nvSpPr>
          <p:spPr bwMode="auto">
            <a:xfrm>
              <a:off x="3216" y="3539"/>
              <a:ext cx="62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10" name="Rectangle 8"/>
            <p:cNvSpPr>
              <a:spLocks noChangeArrowheads="1"/>
            </p:cNvSpPr>
            <p:nvPr/>
          </p:nvSpPr>
          <p:spPr bwMode="auto">
            <a:xfrm>
              <a:off x="2496" y="3539"/>
              <a:ext cx="720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algn="ctr" defTabSz="457200">
                <a:spcBef>
                  <a:spcPts val="700"/>
                </a:spcBef>
                <a:buClr>
                  <a:srgbClr val="333399"/>
                </a:buClr>
                <a:buSzPct val="100000"/>
                <a:buFont typeface="Symbo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800">
                  <a:solidFill>
                    <a:srgbClr val="333399"/>
                  </a:solidFill>
                  <a:latin typeface="Symbol" charset="0"/>
                </a:rPr>
                <a:t></a:t>
              </a:r>
            </a:p>
          </p:txBody>
        </p:sp>
        <p:sp>
          <p:nvSpPr>
            <p:cNvPr id="153611" name="Rectangle 9"/>
            <p:cNvSpPr>
              <a:spLocks noChangeArrowheads="1"/>
            </p:cNvSpPr>
            <p:nvPr/>
          </p:nvSpPr>
          <p:spPr bwMode="auto">
            <a:xfrm>
              <a:off x="1662" y="3539"/>
              <a:ext cx="83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algn="ctr" defTabSz="457200">
                <a:spcBef>
                  <a:spcPts val="600"/>
                </a:spcBef>
                <a:buClr>
                  <a:srgbClr val="333399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>
                  <a:solidFill>
                    <a:srgbClr val="333399"/>
                  </a:solidFill>
                </a:rPr>
                <a:t>* T </a:t>
              </a:r>
            </a:p>
          </p:txBody>
        </p:sp>
        <p:sp>
          <p:nvSpPr>
            <p:cNvPr id="153612" name="Rectangle 10"/>
            <p:cNvSpPr>
              <a:spLocks noChangeArrowheads="1"/>
            </p:cNvSpPr>
            <p:nvPr/>
          </p:nvSpPr>
          <p:spPr bwMode="auto">
            <a:xfrm>
              <a:off x="768" y="3539"/>
              <a:ext cx="89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13" name="Rectangle 11"/>
            <p:cNvSpPr>
              <a:spLocks noChangeArrowheads="1"/>
            </p:cNvSpPr>
            <p:nvPr/>
          </p:nvSpPr>
          <p:spPr bwMode="auto">
            <a:xfrm>
              <a:off x="432" y="3539"/>
              <a:ext cx="33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algn="ctr" defTabSz="45720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>
                  <a:solidFill>
                    <a:srgbClr val="000000"/>
                  </a:solidFill>
                </a:rPr>
                <a:t>Y</a:t>
              </a:r>
            </a:p>
          </p:txBody>
        </p:sp>
        <p:sp>
          <p:nvSpPr>
            <p:cNvPr id="153614" name="Rectangle 12"/>
            <p:cNvSpPr>
              <a:spLocks noChangeArrowheads="1"/>
            </p:cNvSpPr>
            <p:nvPr/>
          </p:nvSpPr>
          <p:spPr bwMode="auto">
            <a:xfrm>
              <a:off x="4608" y="3252"/>
              <a:ext cx="72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15" name="Rectangle 13"/>
            <p:cNvSpPr>
              <a:spLocks noChangeArrowheads="1"/>
            </p:cNvSpPr>
            <p:nvPr/>
          </p:nvSpPr>
          <p:spPr bwMode="auto">
            <a:xfrm>
              <a:off x="3840" y="3252"/>
              <a:ext cx="768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16" name="Rectangle 14"/>
            <p:cNvSpPr>
              <a:spLocks noChangeArrowheads="1"/>
            </p:cNvSpPr>
            <p:nvPr/>
          </p:nvSpPr>
          <p:spPr bwMode="auto">
            <a:xfrm>
              <a:off x="3216" y="3252"/>
              <a:ext cx="62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algn="ctr" defTabSz="457200">
                <a:spcBef>
                  <a:spcPts val="600"/>
                </a:spcBef>
                <a:buClr>
                  <a:srgbClr val="333399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>
                  <a:solidFill>
                    <a:srgbClr val="333399"/>
                  </a:solidFill>
                </a:rPr>
                <a:t>( E )</a:t>
              </a:r>
            </a:p>
          </p:txBody>
        </p:sp>
        <p:sp>
          <p:nvSpPr>
            <p:cNvPr id="153617" name="Rectangle 15"/>
            <p:cNvSpPr>
              <a:spLocks noChangeArrowheads="1"/>
            </p:cNvSpPr>
            <p:nvPr/>
          </p:nvSpPr>
          <p:spPr bwMode="auto">
            <a:xfrm>
              <a:off x="2496" y="3252"/>
              <a:ext cx="72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18" name="Rectangle 16"/>
            <p:cNvSpPr>
              <a:spLocks noChangeArrowheads="1"/>
            </p:cNvSpPr>
            <p:nvPr/>
          </p:nvSpPr>
          <p:spPr bwMode="auto">
            <a:xfrm>
              <a:off x="1662" y="3252"/>
              <a:ext cx="83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19" name="Rectangle 17"/>
            <p:cNvSpPr>
              <a:spLocks noChangeArrowheads="1"/>
            </p:cNvSpPr>
            <p:nvPr/>
          </p:nvSpPr>
          <p:spPr bwMode="auto">
            <a:xfrm>
              <a:off x="768" y="3252"/>
              <a:ext cx="89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algn="ctr" defTabSz="457200">
                <a:spcBef>
                  <a:spcPts val="600"/>
                </a:spcBef>
                <a:buClr>
                  <a:srgbClr val="333399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>
                  <a:solidFill>
                    <a:srgbClr val="333399"/>
                  </a:solidFill>
                </a:rPr>
                <a:t>int Y</a:t>
              </a:r>
            </a:p>
          </p:txBody>
        </p:sp>
        <p:sp>
          <p:nvSpPr>
            <p:cNvPr id="153620" name="Rectangle 18"/>
            <p:cNvSpPr>
              <a:spLocks noChangeArrowheads="1"/>
            </p:cNvSpPr>
            <p:nvPr/>
          </p:nvSpPr>
          <p:spPr bwMode="auto">
            <a:xfrm>
              <a:off x="432" y="3252"/>
              <a:ext cx="33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algn="ctr" defTabSz="45720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>
                  <a:solidFill>
                    <a:srgbClr val="000000"/>
                  </a:solidFill>
                </a:rPr>
                <a:t>T</a:t>
              </a:r>
            </a:p>
          </p:txBody>
        </p:sp>
        <p:sp>
          <p:nvSpPr>
            <p:cNvPr id="153621" name="Rectangle 19"/>
            <p:cNvSpPr>
              <a:spLocks noChangeArrowheads="1"/>
            </p:cNvSpPr>
            <p:nvPr/>
          </p:nvSpPr>
          <p:spPr bwMode="auto">
            <a:xfrm>
              <a:off x="4608" y="2926"/>
              <a:ext cx="720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algn="ctr" defTabSz="457200">
                <a:spcBef>
                  <a:spcPts val="700"/>
                </a:spcBef>
                <a:buClr>
                  <a:srgbClr val="333399"/>
                </a:buClr>
                <a:buSzPct val="100000"/>
                <a:buFont typeface="Symbo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800">
                  <a:solidFill>
                    <a:srgbClr val="333399"/>
                  </a:solidFill>
                  <a:latin typeface="Symbol" charset="0"/>
                </a:rPr>
                <a:t></a:t>
              </a:r>
            </a:p>
          </p:txBody>
        </p:sp>
        <p:sp>
          <p:nvSpPr>
            <p:cNvPr id="153622" name="Rectangle 20"/>
            <p:cNvSpPr>
              <a:spLocks noChangeArrowheads="1"/>
            </p:cNvSpPr>
            <p:nvPr/>
          </p:nvSpPr>
          <p:spPr bwMode="auto">
            <a:xfrm>
              <a:off x="3840" y="2926"/>
              <a:ext cx="76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algn="ctr" defTabSz="457200">
                <a:spcBef>
                  <a:spcPts val="700"/>
                </a:spcBef>
                <a:buClr>
                  <a:srgbClr val="333399"/>
                </a:buClr>
                <a:buSzPct val="100000"/>
                <a:buFont typeface="Symbo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800">
                  <a:solidFill>
                    <a:srgbClr val="333399"/>
                  </a:solidFill>
                  <a:latin typeface="Symbol" charset="0"/>
                </a:rPr>
                <a:t></a:t>
              </a:r>
            </a:p>
          </p:txBody>
        </p:sp>
        <p:sp>
          <p:nvSpPr>
            <p:cNvPr id="153623" name="Rectangle 21"/>
            <p:cNvSpPr>
              <a:spLocks noChangeArrowheads="1"/>
            </p:cNvSpPr>
            <p:nvPr/>
          </p:nvSpPr>
          <p:spPr bwMode="auto">
            <a:xfrm>
              <a:off x="3216" y="2926"/>
              <a:ext cx="62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24" name="Rectangle 22"/>
            <p:cNvSpPr>
              <a:spLocks noChangeArrowheads="1"/>
            </p:cNvSpPr>
            <p:nvPr/>
          </p:nvSpPr>
          <p:spPr bwMode="auto">
            <a:xfrm>
              <a:off x="2496" y="2926"/>
              <a:ext cx="720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algn="ctr" defTabSz="457200">
                <a:spcBef>
                  <a:spcPts val="600"/>
                </a:spcBef>
                <a:buClr>
                  <a:srgbClr val="333399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>
                  <a:solidFill>
                    <a:srgbClr val="333399"/>
                  </a:solidFill>
                </a:rPr>
                <a:t>+ E</a:t>
              </a:r>
            </a:p>
          </p:txBody>
        </p:sp>
        <p:sp>
          <p:nvSpPr>
            <p:cNvPr id="153625" name="Rectangle 23"/>
            <p:cNvSpPr>
              <a:spLocks noChangeArrowheads="1"/>
            </p:cNvSpPr>
            <p:nvPr/>
          </p:nvSpPr>
          <p:spPr bwMode="auto">
            <a:xfrm>
              <a:off x="1662" y="2926"/>
              <a:ext cx="83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26" name="Rectangle 24"/>
            <p:cNvSpPr>
              <a:spLocks noChangeArrowheads="1"/>
            </p:cNvSpPr>
            <p:nvPr/>
          </p:nvSpPr>
          <p:spPr bwMode="auto">
            <a:xfrm>
              <a:off x="768" y="2926"/>
              <a:ext cx="89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27" name="Rectangle 25"/>
            <p:cNvSpPr>
              <a:spLocks noChangeArrowheads="1"/>
            </p:cNvSpPr>
            <p:nvPr/>
          </p:nvSpPr>
          <p:spPr bwMode="auto">
            <a:xfrm>
              <a:off x="432" y="2926"/>
              <a:ext cx="33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algn="ctr" defTabSz="45720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153628" name="Rectangle 26"/>
            <p:cNvSpPr>
              <a:spLocks noChangeArrowheads="1"/>
            </p:cNvSpPr>
            <p:nvPr/>
          </p:nvSpPr>
          <p:spPr bwMode="auto">
            <a:xfrm>
              <a:off x="4608" y="2639"/>
              <a:ext cx="72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29" name="Rectangle 27"/>
            <p:cNvSpPr>
              <a:spLocks noChangeArrowheads="1"/>
            </p:cNvSpPr>
            <p:nvPr/>
          </p:nvSpPr>
          <p:spPr bwMode="auto">
            <a:xfrm>
              <a:off x="3840" y="2639"/>
              <a:ext cx="768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30" name="Rectangle 28"/>
            <p:cNvSpPr>
              <a:spLocks noChangeArrowheads="1"/>
            </p:cNvSpPr>
            <p:nvPr/>
          </p:nvSpPr>
          <p:spPr bwMode="auto">
            <a:xfrm>
              <a:off x="3216" y="2639"/>
              <a:ext cx="62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algn="ctr" defTabSz="457200">
                <a:spcBef>
                  <a:spcPts val="600"/>
                </a:spcBef>
                <a:buClr>
                  <a:srgbClr val="333399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>
                  <a:solidFill>
                    <a:srgbClr val="333399"/>
                  </a:solidFill>
                </a:rPr>
                <a:t>T X</a:t>
              </a:r>
            </a:p>
          </p:txBody>
        </p:sp>
        <p:sp>
          <p:nvSpPr>
            <p:cNvPr id="153631" name="Rectangle 29"/>
            <p:cNvSpPr>
              <a:spLocks noChangeArrowheads="1"/>
            </p:cNvSpPr>
            <p:nvPr/>
          </p:nvSpPr>
          <p:spPr bwMode="auto">
            <a:xfrm>
              <a:off x="2496" y="2639"/>
              <a:ext cx="72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32" name="Rectangle 30"/>
            <p:cNvSpPr>
              <a:spLocks noChangeArrowheads="1"/>
            </p:cNvSpPr>
            <p:nvPr/>
          </p:nvSpPr>
          <p:spPr bwMode="auto">
            <a:xfrm>
              <a:off x="1662" y="2639"/>
              <a:ext cx="83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33" name="Rectangle 31"/>
            <p:cNvSpPr>
              <a:spLocks noChangeArrowheads="1"/>
            </p:cNvSpPr>
            <p:nvPr/>
          </p:nvSpPr>
          <p:spPr bwMode="auto">
            <a:xfrm>
              <a:off x="768" y="2639"/>
              <a:ext cx="89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algn="ctr" defTabSz="457200">
                <a:spcBef>
                  <a:spcPts val="600"/>
                </a:spcBef>
                <a:buClr>
                  <a:srgbClr val="333399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>
                  <a:solidFill>
                    <a:srgbClr val="333399"/>
                  </a:solidFill>
                </a:rPr>
                <a:t>T X</a:t>
              </a:r>
            </a:p>
          </p:txBody>
        </p:sp>
        <p:sp>
          <p:nvSpPr>
            <p:cNvPr id="153634" name="Rectangle 32"/>
            <p:cNvSpPr>
              <a:spLocks noChangeArrowheads="1"/>
            </p:cNvSpPr>
            <p:nvPr/>
          </p:nvSpPr>
          <p:spPr bwMode="auto">
            <a:xfrm>
              <a:off x="432" y="2639"/>
              <a:ext cx="33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algn="ctr" defTabSz="45720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153635" name="Rectangle 33"/>
            <p:cNvSpPr>
              <a:spLocks noChangeArrowheads="1"/>
            </p:cNvSpPr>
            <p:nvPr/>
          </p:nvSpPr>
          <p:spPr bwMode="auto">
            <a:xfrm>
              <a:off x="4608" y="2352"/>
              <a:ext cx="72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algn="ctr" defTabSz="45720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>
                  <a:solidFill>
                    <a:srgbClr val="000000"/>
                  </a:solidFill>
                </a:rPr>
                <a:t>$</a:t>
              </a:r>
            </a:p>
          </p:txBody>
        </p:sp>
        <p:sp>
          <p:nvSpPr>
            <p:cNvPr id="153636" name="Rectangle 34"/>
            <p:cNvSpPr>
              <a:spLocks noChangeArrowheads="1"/>
            </p:cNvSpPr>
            <p:nvPr/>
          </p:nvSpPr>
          <p:spPr bwMode="auto">
            <a:xfrm>
              <a:off x="3840" y="2352"/>
              <a:ext cx="768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algn="ctr" defTabSz="45720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>
                  <a:solidFill>
                    <a:srgbClr val="000000"/>
                  </a:solidFill>
                </a:rPr>
                <a:t>)</a:t>
              </a:r>
            </a:p>
          </p:txBody>
        </p:sp>
        <p:sp>
          <p:nvSpPr>
            <p:cNvPr id="153637" name="Rectangle 35"/>
            <p:cNvSpPr>
              <a:spLocks noChangeArrowheads="1"/>
            </p:cNvSpPr>
            <p:nvPr/>
          </p:nvSpPr>
          <p:spPr bwMode="auto">
            <a:xfrm>
              <a:off x="3216" y="2352"/>
              <a:ext cx="62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algn="ctr" defTabSz="45720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>
                  <a:solidFill>
                    <a:srgbClr val="000000"/>
                  </a:solidFill>
                </a:rPr>
                <a:t>(</a:t>
              </a:r>
            </a:p>
          </p:txBody>
        </p:sp>
        <p:sp>
          <p:nvSpPr>
            <p:cNvPr id="153638" name="Rectangle 36"/>
            <p:cNvSpPr>
              <a:spLocks noChangeArrowheads="1"/>
            </p:cNvSpPr>
            <p:nvPr/>
          </p:nvSpPr>
          <p:spPr bwMode="auto">
            <a:xfrm>
              <a:off x="2496" y="2352"/>
              <a:ext cx="72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algn="ctr" defTabSz="45720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>
                  <a:solidFill>
                    <a:srgbClr val="000000"/>
                  </a:solidFill>
                </a:rPr>
                <a:t>+</a:t>
              </a:r>
            </a:p>
          </p:txBody>
        </p:sp>
        <p:sp>
          <p:nvSpPr>
            <p:cNvPr id="153639" name="Rectangle 37"/>
            <p:cNvSpPr>
              <a:spLocks noChangeArrowheads="1"/>
            </p:cNvSpPr>
            <p:nvPr/>
          </p:nvSpPr>
          <p:spPr bwMode="auto">
            <a:xfrm>
              <a:off x="1662" y="2352"/>
              <a:ext cx="83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algn="ctr" defTabSz="45720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>
                  <a:solidFill>
                    <a:srgbClr val="000000"/>
                  </a:solidFill>
                </a:rPr>
                <a:t>*</a:t>
              </a:r>
            </a:p>
          </p:txBody>
        </p:sp>
        <p:sp>
          <p:nvSpPr>
            <p:cNvPr id="153640" name="Rectangle 38"/>
            <p:cNvSpPr>
              <a:spLocks noChangeArrowheads="1"/>
            </p:cNvSpPr>
            <p:nvPr/>
          </p:nvSpPr>
          <p:spPr bwMode="auto">
            <a:xfrm>
              <a:off x="768" y="2352"/>
              <a:ext cx="89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algn="ctr" defTabSz="45720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>
                  <a:solidFill>
                    <a:srgbClr val="000000"/>
                  </a:solidFill>
                </a:rPr>
                <a:t>int</a:t>
              </a:r>
            </a:p>
          </p:txBody>
        </p:sp>
        <p:sp>
          <p:nvSpPr>
            <p:cNvPr id="153641" name="Rectangle 39"/>
            <p:cNvSpPr>
              <a:spLocks noChangeArrowheads="1"/>
            </p:cNvSpPr>
            <p:nvPr/>
          </p:nvSpPr>
          <p:spPr bwMode="auto">
            <a:xfrm>
              <a:off x="432" y="2352"/>
              <a:ext cx="33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42" name="Line 40"/>
            <p:cNvSpPr>
              <a:spLocks noChangeShapeType="1"/>
            </p:cNvSpPr>
            <p:nvPr/>
          </p:nvSpPr>
          <p:spPr bwMode="auto">
            <a:xfrm>
              <a:off x="432" y="2352"/>
              <a:ext cx="4896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643" name="Line 41"/>
            <p:cNvSpPr>
              <a:spLocks noChangeShapeType="1"/>
            </p:cNvSpPr>
            <p:nvPr/>
          </p:nvSpPr>
          <p:spPr bwMode="auto">
            <a:xfrm>
              <a:off x="432" y="2639"/>
              <a:ext cx="4896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644" name="Line 42"/>
            <p:cNvSpPr>
              <a:spLocks noChangeShapeType="1"/>
            </p:cNvSpPr>
            <p:nvPr/>
          </p:nvSpPr>
          <p:spPr bwMode="auto">
            <a:xfrm>
              <a:off x="432" y="2926"/>
              <a:ext cx="4896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645" name="Line 43"/>
            <p:cNvSpPr>
              <a:spLocks noChangeShapeType="1"/>
            </p:cNvSpPr>
            <p:nvPr/>
          </p:nvSpPr>
          <p:spPr bwMode="auto">
            <a:xfrm>
              <a:off x="432" y="3252"/>
              <a:ext cx="4896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646" name="Line 44"/>
            <p:cNvSpPr>
              <a:spLocks noChangeShapeType="1"/>
            </p:cNvSpPr>
            <p:nvPr/>
          </p:nvSpPr>
          <p:spPr bwMode="auto">
            <a:xfrm>
              <a:off x="432" y="3539"/>
              <a:ext cx="4896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647" name="Line 45"/>
            <p:cNvSpPr>
              <a:spLocks noChangeShapeType="1"/>
            </p:cNvSpPr>
            <p:nvPr/>
          </p:nvSpPr>
          <p:spPr bwMode="auto">
            <a:xfrm>
              <a:off x="432" y="3865"/>
              <a:ext cx="4896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648" name="Line 46"/>
            <p:cNvSpPr>
              <a:spLocks noChangeShapeType="1"/>
            </p:cNvSpPr>
            <p:nvPr/>
          </p:nvSpPr>
          <p:spPr bwMode="auto">
            <a:xfrm>
              <a:off x="432" y="2352"/>
              <a:ext cx="1" cy="1513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649" name="Line 47"/>
            <p:cNvSpPr>
              <a:spLocks noChangeShapeType="1"/>
            </p:cNvSpPr>
            <p:nvPr/>
          </p:nvSpPr>
          <p:spPr bwMode="auto">
            <a:xfrm>
              <a:off x="768" y="2352"/>
              <a:ext cx="1" cy="151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650" name="Line 48"/>
            <p:cNvSpPr>
              <a:spLocks noChangeShapeType="1"/>
            </p:cNvSpPr>
            <p:nvPr/>
          </p:nvSpPr>
          <p:spPr bwMode="auto">
            <a:xfrm>
              <a:off x="1662" y="2352"/>
              <a:ext cx="1" cy="151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651" name="Line 49"/>
            <p:cNvSpPr>
              <a:spLocks noChangeShapeType="1"/>
            </p:cNvSpPr>
            <p:nvPr/>
          </p:nvSpPr>
          <p:spPr bwMode="auto">
            <a:xfrm>
              <a:off x="2496" y="2352"/>
              <a:ext cx="1" cy="151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652" name="Line 50"/>
            <p:cNvSpPr>
              <a:spLocks noChangeShapeType="1"/>
            </p:cNvSpPr>
            <p:nvPr/>
          </p:nvSpPr>
          <p:spPr bwMode="auto">
            <a:xfrm>
              <a:off x="3216" y="2352"/>
              <a:ext cx="1" cy="151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653" name="Line 51"/>
            <p:cNvSpPr>
              <a:spLocks noChangeShapeType="1"/>
            </p:cNvSpPr>
            <p:nvPr/>
          </p:nvSpPr>
          <p:spPr bwMode="auto">
            <a:xfrm>
              <a:off x="3840" y="2352"/>
              <a:ext cx="1" cy="151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654" name="Line 52"/>
            <p:cNvSpPr>
              <a:spLocks noChangeShapeType="1"/>
            </p:cNvSpPr>
            <p:nvPr/>
          </p:nvSpPr>
          <p:spPr bwMode="auto">
            <a:xfrm>
              <a:off x="4608" y="2352"/>
              <a:ext cx="1" cy="151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655" name="Line 53"/>
            <p:cNvSpPr>
              <a:spLocks noChangeShapeType="1"/>
            </p:cNvSpPr>
            <p:nvPr/>
          </p:nvSpPr>
          <p:spPr bwMode="auto">
            <a:xfrm>
              <a:off x="5328" y="2352"/>
              <a:ext cx="1" cy="1513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444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Parsing: Top-Down</a:t>
            </a:r>
          </a:p>
        </p:txBody>
      </p:sp>
      <p:sp>
        <p:nvSpPr>
          <p:cNvPr id="11878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03B679B-6ECC-4A43-B1F7-FD6BF8867BDE}" type="slidenum">
              <a:rPr lang="en-US" sz="1200">
                <a:latin typeface="Arial Black" charset="0"/>
              </a:rPr>
              <a:pPr eaLnBrk="1" hangingPunct="1"/>
              <a:t>2</a:t>
            </a:fld>
            <a:endParaRPr lang="en-US" sz="1200">
              <a:latin typeface="Arial Black" charset="0"/>
            </a:endParaRPr>
          </a:p>
        </p:txBody>
      </p:sp>
      <p:sp>
        <p:nvSpPr>
          <p:cNvPr id="118787" name="Date Placeholder 5"/>
          <p:cNvSpPr>
            <a:spLocks noGrp="1"/>
          </p:cNvSpPr>
          <p:nvPr>
            <p:ph type="dt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Compiler</a:t>
            </a:r>
          </a:p>
        </p:txBody>
      </p:sp>
      <p:sp>
        <p:nvSpPr>
          <p:cNvPr id="11878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latin typeface="Arial" charset="0"/>
              </a:rPr>
              <a:t>Recursive Descent Parsing ─</a:t>
            </a:r>
            <a:br>
              <a:rPr lang="en-US" sz="4000">
                <a:latin typeface="Arial" charset="0"/>
              </a:rPr>
            </a:br>
            <a:r>
              <a:rPr lang="en-US" sz="4000">
                <a:latin typeface="Arial" charset="0"/>
              </a:rPr>
              <a:t>An Example</a:t>
            </a:r>
          </a:p>
        </p:txBody>
      </p:sp>
      <p:sp>
        <p:nvSpPr>
          <p:cNvPr id="1187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4038600" cy="4191000"/>
          </a:xfrm>
        </p:spPr>
        <p:txBody>
          <a:bodyPr/>
          <a:lstStyle/>
          <a:p>
            <a:pPr eaLnBrk="1" hangingPunct="1"/>
            <a:r>
              <a:rPr lang="en-GB" sz="2400">
                <a:latin typeface="Arial" charset="0"/>
              </a:rPr>
              <a:t>Consider the grammar</a:t>
            </a:r>
          </a:p>
          <a:p>
            <a:pPr lvl="1" eaLnBrk="1" hangingPunct="1">
              <a:buFont typeface="Wingdings" charset="0"/>
              <a:buNone/>
            </a:pPr>
            <a:r>
              <a:rPr lang="en-GB" sz="2000">
                <a:latin typeface="Arial" charset="0"/>
                <a:cs typeface="Arial" charset="0"/>
              </a:rPr>
              <a:t>      E </a:t>
            </a:r>
            <a:r>
              <a:rPr lang="en-GB" sz="2000">
                <a:latin typeface="Symbol" charset="0"/>
                <a:cs typeface="Arial" charset="0"/>
              </a:rPr>
              <a:t></a:t>
            </a:r>
            <a:r>
              <a:rPr lang="en-GB" sz="2000">
                <a:latin typeface="Arial" charset="0"/>
                <a:cs typeface="Arial" charset="0"/>
              </a:rPr>
              <a:t> T + E | T</a:t>
            </a:r>
          </a:p>
          <a:p>
            <a:pPr lvl="1" eaLnBrk="1" hangingPunct="1">
              <a:buFont typeface="Wingdings" charset="0"/>
              <a:buNone/>
            </a:pPr>
            <a:r>
              <a:rPr lang="en-GB" sz="2000">
                <a:latin typeface="Arial" charset="0"/>
                <a:cs typeface="Arial" charset="0"/>
              </a:rPr>
              <a:t>      T </a:t>
            </a:r>
            <a:r>
              <a:rPr lang="en-GB" sz="2000">
                <a:latin typeface="Symbol" charset="0"/>
                <a:cs typeface="Arial" charset="0"/>
              </a:rPr>
              <a:t></a:t>
            </a:r>
            <a:r>
              <a:rPr lang="en-GB" sz="2000">
                <a:latin typeface="Arial" charset="0"/>
                <a:cs typeface="Arial" charset="0"/>
              </a:rPr>
              <a:t> ( E ) | int  | int * T</a:t>
            </a:r>
          </a:p>
          <a:p>
            <a:pPr eaLnBrk="1" hangingPunct="1"/>
            <a:r>
              <a:rPr lang="en-GB" sz="2400">
                <a:latin typeface="Arial" charset="0"/>
              </a:rPr>
              <a:t>Token stream is:</a:t>
            </a:r>
            <a:br>
              <a:rPr lang="en-GB" sz="2400">
                <a:latin typeface="Arial" charset="0"/>
              </a:rPr>
            </a:br>
            <a:r>
              <a:rPr lang="en-GB" sz="2400">
                <a:latin typeface="Arial" charset="0"/>
              </a:rPr>
              <a:t>   </a:t>
            </a:r>
            <a:r>
              <a:rPr lang="en-GB" sz="2400">
                <a:solidFill>
                  <a:srgbClr val="333399"/>
                </a:solidFill>
                <a:latin typeface="Arial" charset="0"/>
              </a:rPr>
              <a:t>int</a:t>
            </a:r>
            <a:r>
              <a:rPr lang="en-GB" sz="2400" baseline="-25000">
                <a:solidFill>
                  <a:srgbClr val="333399"/>
                </a:solidFill>
                <a:latin typeface="Arial" charset="0"/>
              </a:rPr>
              <a:t>5</a:t>
            </a:r>
            <a:r>
              <a:rPr lang="en-GB" sz="2400">
                <a:solidFill>
                  <a:srgbClr val="333399"/>
                </a:solidFill>
                <a:latin typeface="Arial" charset="0"/>
              </a:rPr>
              <a:t> * int</a:t>
            </a:r>
            <a:r>
              <a:rPr lang="en-GB" sz="2400" baseline="-25000">
                <a:solidFill>
                  <a:srgbClr val="333399"/>
                </a:solidFill>
                <a:latin typeface="Arial" charset="0"/>
              </a:rPr>
              <a:t>2</a:t>
            </a:r>
          </a:p>
          <a:p>
            <a:pPr eaLnBrk="1" hangingPunct="1"/>
            <a:r>
              <a:rPr lang="en-GB" sz="2400">
                <a:latin typeface="Arial" charset="0"/>
              </a:rPr>
              <a:t>Start with top-level non-terminal </a:t>
            </a:r>
            <a:r>
              <a:rPr lang="en-GB" sz="2400">
                <a:solidFill>
                  <a:srgbClr val="333399"/>
                </a:solidFill>
                <a:latin typeface="Arial" charset="0"/>
              </a:rPr>
              <a:t>E</a:t>
            </a:r>
          </a:p>
          <a:p>
            <a:pPr eaLnBrk="1" hangingPunct="1">
              <a:buClr>
                <a:srgbClr val="333399"/>
              </a:buClr>
              <a:buFont typeface="Wingdings" charset="0"/>
              <a:buNone/>
            </a:pPr>
            <a:endParaRPr lang="en-GB" sz="2400">
              <a:solidFill>
                <a:srgbClr val="333399"/>
              </a:solidFill>
              <a:latin typeface="Arial" charset="0"/>
            </a:endParaRPr>
          </a:p>
          <a:p>
            <a:pPr eaLnBrk="1" hangingPunct="1"/>
            <a:r>
              <a:rPr lang="en-GB" sz="2400">
                <a:latin typeface="Arial" charset="0"/>
              </a:rPr>
              <a:t>Try the rules for</a:t>
            </a:r>
            <a:r>
              <a:rPr lang="en-GB" sz="2400">
                <a:solidFill>
                  <a:srgbClr val="333399"/>
                </a:solidFill>
                <a:latin typeface="Arial" charset="0"/>
              </a:rPr>
              <a:t> E </a:t>
            </a:r>
            <a:r>
              <a:rPr lang="en-GB" sz="2400">
                <a:latin typeface="Arial" charset="0"/>
              </a:rPr>
              <a:t>in order</a:t>
            </a:r>
            <a:endParaRPr lang="en-US" sz="2400">
              <a:latin typeface="Arial" charset="0"/>
            </a:endParaRPr>
          </a:p>
        </p:txBody>
      </p:sp>
      <p:sp>
        <p:nvSpPr>
          <p:cNvPr id="118790" name="Rectangle 4"/>
          <p:cNvSpPr>
            <a:spLocks noChangeArrowheads="1"/>
          </p:cNvSpPr>
          <p:nvPr/>
        </p:nvSpPr>
        <p:spPr bwMode="auto">
          <a:xfrm>
            <a:off x="4648200" y="1828800"/>
            <a:ext cx="4038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n"/>
            </a:pPr>
            <a:r>
              <a:rPr lang="en-GB" sz="2400"/>
              <a:t>Try </a:t>
            </a:r>
            <a:r>
              <a:rPr lang="en-GB" sz="2400">
                <a:solidFill>
                  <a:srgbClr val="333399"/>
                </a:solidFill>
              </a:rPr>
              <a:t>E</a:t>
            </a:r>
            <a:r>
              <a:rPr lang="en-GB" sz="2400" baseline="-25000">
                <a:solidFill>
                  <a:srgbClr val="333399"/>
                </a:solidFill>
              </a:rPr>
              <a:t>0</a:t>
            </a:r>
            <a:r>
              <a:rPr lang="en-GB" sz="2400">
                <a:solidFill>
                  <a:srgbClr val="333399"/>
                </a:solidFill>
              </a:rPr>
              <a:t> </a:t>
            </a:r>
            <a:r>
              <a:rPr lang="en-GB" sz="2400">
                <a:solidFill>
                  <a:srgbClr val="333399"/>
                </a:solidFill>
                <a:latin typeface="Symbol" charset="0"/>
              </a:rPr>
              <a:t></a:t>
            </a:r>
            <a:r>
              <a:rPr lang="en-GB" sz="2400">
                <a:solidFill>
                  <a:srgbClr val="333399"/>
                </a:solidFill>
              </a:rPr>
              <a:t> T</a:t>
            </a:r>
            <a:r>
              <a:rPr lang="en-GB" sz="2400" baseline="-25000">
                <a:solidFill>
                  <a:srgbClr val="333399"/>
                </a:solidFill>
              </a:rPr>
              <a:t>1</a:t>
            </a:r>
            <a:r>
              <a:rPr lang="en-GB" sz="2400">
                <a:solidFill>
                  <a:srgbClr val="333399"/>
                </a:solidFill>
              </a:rPr>
              <a:t> + E</a:t>
            </a:r>
            <a:r>
              <a:rPr lang="en-GB" sz="2400" baseline="-25000">
                <a:solidFill>
                  <a:srgbClr val="333399"/>
                </a:solidFill>
              </a:rPr>
              <a:t>2</a:t>
            </a:r>
            <a:r>
              <a:rPr lang="en-GB" sz="2400"/>
              <a:t> 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n"/>
            </a:pPr>
            <a:r>
              <a:rPr lang="en-GB" sz="2400"/>
              <a:t>Then try a rule for</a:t>
            </a:r>
            <a:br>
              <a:rPr lang="en-GB" sz="2400"/>
            </a:br>
            <a:r>
              <a:rPr lang="en-GB" sz="2400">
                <a:solidFill>
                  <a:srgbClr val="333399"/>
                </a:solidFill>
              </a:rPr>
              <a:t>T</a:t>
            </a:r>
            <a:r>
              <a:rPr lang="en-GB" sz="2400" baseline="-25000">
                <a:solidFill>
                  <a:srgbClr val="333399"/>
                </a:solidFill>
              </a:rPr>
              <a:t>1 </a:t>
            </a:r>
            <a:r>
              <a:rPr lang="en-GB" sz="2400">
                <a:solidFill>
                  <a:srgbClr val="333399"/>
                </a:solidFill>
                <a:latin typeface="Symbol" charset="0"/>
              </a:rPr>
              <a:t></a:t>
            </a:r>
            <a:r>
              <a:rPr lang="en-GB" sz="2400">
                <a:solidFill>
                  <a:srgbClr val="333399"/>
                </a:solidFill>
              </a:rPr>
              <a:t> ( E</a:t>
            </a:r>
            <a:r>
              <a:rPr lang="en-GB" sz="2400" baseline="-25000">
                <a:solidFill>
                  <a:srgbClr val="333399"/>
                </a:solidFill>
              </a:rPr>
              <a:t>3 </a:t>
            </a:r>
            <a:r>
              <a:rPr lang="en-GB" sz="2400">
                <a:solidFill>
                  <a:srgbClr val="333399"/>
                </a:solidFill>
              </a:rPr>
              <a:t>)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Char char="¨"/>
            </a:pPr>
            <a:r>
              <a:rPr lang="en-GB" sz="2000"/>
              <a:t>But ( does not match input token int</a:t>
            </a:r>
            <a:r>
              <a:rPr lang="en-GB" sz="2000" baseline="-25000"/>
              <a:t>5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n"/>
            </a:pPr>
            <a:r>
              <a:rPr lang="en-GB" sz="2400"/>
              <a:t>Try</a:t>
            </a:r>
            <a:r>
              <a:rPr lang="en-GB" sz="2400">
                <a:solidFill>
                  <a:srgbClr val="333399"/>
                </a:solidFill>
              </a:rPr>
              <a:t> T</a:t>
            </a:r>
            <a:r>
              <a:rPr lang="en-GB" sz="2400" baseline="-25000">
                <a:solidFill>
                  <a:srgbClr val="333399"/>
                </a:solidFill>
              </a:rPr>
              <a:t>1 </a:t>
            </a:r>
            <a:r>
              <a:rPr lang="en-GB" sz="2400">
                <a:solidFill>
                  <a:srgbClr val="333399"/>
                </a:solidFill>
                <a:latin typeface="Symbol" charset="0"/>
              </a:rPr>
              <a:t></a:t>
            </a:r>
            <a:r>
              <a:rPr lang="en-GB" sz="2400">
                <a:solidFill>
                  <a:srgbClr val="333399"/>
                </a:solidFill>
              </a:rPr>
              <a:t> int</a:t>
            </a:r>
            <a:r>
              <a:rPr lang="en-GB" sz="2400"/>
              <a:t>. </a:t>
            </a:r>
            <a:br>
              <a:rPr lang="en-GB" sz="2400"/>
            </a:br>
            <a:r>
              <a:rPr lang="en-GB" sz="2400"/>
              <a:t>Token matches. 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Char char="¨"/>
            </a:pPr>
            <a:r>
              <a:rPr lang="en-GB" sz="2000"/>
              <a:t>But + after T</a:t>
            </a:r>
            <a:r>
              <a:rPr lang="en-GB" sz="2000" baseline="-25000"/>
              <a:t>1</a:t>
            </a:r>
            <a:r>
              <a:rPr lang="en-GB" sz="2000"/>
              <a:t> does not match input token *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n"/>
            </a:pPr>
            <a:r>
              <a:rPr lang="en-GB" sz="2400"/>
              <a:t>Try </a:t>
            </a:r>
            <a:r>
              <a:rPr lang="en-GB" sz="2400">
                <a:solidFill>
                  <a:srgbClr val="333399"/>
                </a:solidFill>
              </a:rPr>
              <a:t>T</a:t>
            </a:r>
            <a:r>
              <a:rPr lang="en-GB" sz="2400" baseline="-25000">
                <a:solidFill>
                  <a:srgbClr val="333399"/>
                </a:solidFill>
              </a:rPr>
              <a:t>1 </a:t>
            </a:r>
            <a:r>
              <a:rPr lang="en-GB" sz="2400">
                <a:solidFill>
                  <a:srgbClr val="333399"/>
                </a:solidFill>
                <a:latin typeface="Symbol" charset="0"/>
              </a:rPr>
              <a:t></a:t>
            </a:r>
            <a:r>
              <a:rPr lang="en-GB" sz="2400">
                <a:solidFill>
                  <a:srgbClr val="333399"/>
                </a:solidFill>
              </a:rPr>
              <a:t> int * T</a:t>
            </a:r>
            <a:r>
              <a:rPr lang="en-GB" sz="2400" baseline="-25000">
                <a:solidFill>
                  <a:srgbClr val="333399"/>
                </a:solidFill>
              </a:rPr>
              <a:t>2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Char char="¨"/>
            </a:pPr>
            <a:r>
              <a:rPr lang="en-GB" sz="2000"/>
              <a:t>This will match but + after T</a:t>
            </a:r>
            <a:r>
              <a:rPr lang="en-GB" sz="2000" baseline="-25000"/>
              <a:t>1</a:t>
            </a:r>
            <a:r>
              <a:rPr lang="en-GB" sz="2000"/>
              <a:t> will be unmatched -- restart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989422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Parsing: Top-Down</a:t>
            </a:r>
          </a:p>
        </p:txBody>
      </p:sp>
      <p:sp>
        <p:nvSpPr>
          <p:cNvPr id="15565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0B5A1AC-CCB4-A24C-B2B3-9951CA2FAA67}" type="slidenum">
              <a:rPr lang="en-US" sz="1200">
                <a:latin typeface="Arial Black" charset="0"/>
              </a:rPr>
              <a:pPr eaLnBrk="1" hangingPunct="1"/>
              <a:t>20</a:t>
            </a:fld>
            <a:endParaRPr lang="en-US" sz="1200">
              <a:latin typeface="Arial Black" charset="0"/>
            </a:endParaRPr>
          </a:p>
        </p:txBody>
      </p:sp>
      <p:sp>
        <p:nvSpPr>
          <p:cNvPr id="155651" name="Date Placeholder 5"/>
          <p:cNvSpPr>
            <a:spLocks noGrp="1"/>
          </p:cNvSpPr>
          <p:nvPr>
            <p:ph type="dt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Compiler</a:t>
            </a:r>
          </a:p>
        </p:txBody>
      </p:sp>
      <p:sp>
        <p:nvSpPr>
          <p:cNvPr id="15565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88950"/>
            <a:ext cx="8231188" cy="1311275"/>
          </a:xfrm>
        </p:spPr>
        <p:txBody>
          <a:bodyPr lIns="90000" tIns="46800" rIns="90000" bIns="46800">
            <a:spAutoFit/>
          </a:bodyPr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>
                <a:latin typeface="Arial" charset="0"/>
              </a:rPr>
              <a:t>LL(1) Parsing Table Example (Cont.)</a:t>
            </a:r>
          </a:p>
        </p:txBody>
      </p:sp>
      <p:sp>
        <p:nvSpPr>
          <p:cNvPr id="155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4794250"/>
            <a:ext cx="7924800" cy="1492250"/>
          </a:xfrm>
        </p:spPr>
        <p:txBody>
          <a:bodyPr lIns="90000" tIns="46800" rIns="90000" bIns="46800">
            <a:spAutoFit/>
          </a:bodyPr>
          <a:lstStyle/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>
                <a:latin typeface="Arial" charset="0"/>
              </a:rPr>
              <a:t>Consider the [Y,+] entry</a:t>
            </a:r>
          </a:p>
          <a:p>
            <a:pPr marL="741363" lvl="1" indent="-28416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>
                <a:latin typeface="Arial" charset="0"/>
                <a:cs typeface="Arial" charset="0"/>
              </a:rPr>
              <a:t>“When current non-terminal is Y and current token is +, get rid of Y”</a:t>
            </a:r>
          </a:p>
          <a:p>
            <a:pPr marL="741363" lvl="1" indent="-28416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>
                <a:latin typeface="Arial" charset="0"/>
                <a:cs typeface="Arial" charset="0"/>
              </a:rPr>
              <a:t>Y can be followed by + only in a derivation in which  Y </a:t>
            </a:r>
            <a:r>
              <a:rPr lang="en-GB" sz="2000">
                <a:latin typeface="Symbol" charset="0"/>
                <a:cs typeface="Arial" charset="0"/>
              </a:rPr>
              <a:t></a:t>
            </a:r>
            <a:r>
              <a:rPr lang="en-GB" sz="2000">
                <a:latin typeface="Arial" charset="0"/>
                <a:cs typeface="Arial" charset="0"/>
              </a:rPr>
              <a:t>  </a:t>
            </a:r>
            <a:r>
              <a:rPr lang="en-GB" sz="2000">
                <a:latin typeface="Symbol" charset="0"/>
                <a:cs typeface="Arial" charset="0"/>
              </a:rPr>
              <a:t></a:t>
            </a:r>
          </a:p>
        </p:txBody>
      </p:sp>
      <p:grpSp>
        <p:nvGrpSpPr>
          <p:cNvPr id="155654" name="Group 4"/>
          <p:cNvGrpSpPr>
            <a:grpSpLocks/>
          </p:cNvGrpSpPr>
          <p:nvPr/>
        </p:nvGrpSpPr>
        <p:grpSpPr bwMode="auto">
          <a:xfrm>
            <a:off x="685800" y="2209800"/>
            <a:ext cx="7770813" cy="2400300"/>
            <a:chOff x="432" y="2352"/>
            <a:chExt cx="4895" cy="1512"/>
          </a:xfrm>
        </p:grpSpPr>
        <p:sp>
          <p:nvSpPr>
            <p:cNvPr id="155655" name="Rectangle 5"/>
            <p:cNvSpPr>
              <a:spLocks noChangeArrowheads="1"/>
            </p:cNvSpPr>
            <p:nvPr/>
          </p:nvSpPr>
          <p:spPr bwMode="auto">
            <a:xfrm>
              <a:off x="4608" y="3539"/>
              <a:ext cx="720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algn="ctr" defTabSz="457200">
                <a:spcBef>
                  <a:spcPts val="700"/>
                </a:spcBef>
                <a:buClr>
                  <a:srgbClr val="333399"/>
                </a:buClr>
                <a:buSzPct val="100000"/>
                <a:buFont typeface="Symbo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800">
                  <a:solidFill>
                    <a:srgbClr val="333399"/>
                  </a:solidFill>
                  <a:latin typeface="Symbol" charset="0"/>
                </a:rPr>
                <a:t></a:t>
              </a:r>
            </a:p>
          </p:txBody>
        </p:sp>
        <p:sp>
          <p:nvSpPr>
            <p:cNvPr id="155656" name="Rectangle 6"/>
            <p:cNvSpPr>
              <a:spLocks noChangeArrowheads="1"/>
            </p:cNvSpPr>
            <p:nvPr/>
          </p:nvSpPr>
          <p:spPr bwMode="auto">
            <a:xfrm>
              <a:off x="3840" y="3539"/>
              <a:ext cx="76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algn="ctr" defTabSz="457200">
                <a:spcBef>
                  <a:spcPts val="700"/>
                </a:spcBef>
                <a:buClr>
                  <a:srgbClr val="333399"/>
                </a:buClr>
                <a:buSzPct val="100000"/>
                <a:buFont typeface="Symbo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800">
                  <a:solidFill>
                    <a:srgbClr val="333399"/>
                  </a:solidFill>
                  <a:latin typeface="Symbol" charset="0"/>
                </a:rPr>
                <a:t></a:t>
              </a:r>
            </a:p>
          </p:txBody>
        </p:sp>
        <p:sp>
          <p:nvSpPr>
            <p:cNvPr id="155657" name="Rectangle 7"/>
            <p:cNvSpPr>
              <a:spLocks noChangeArrowheads="1"/>
            </p:cNvSpPr>
            <p:nvPr/>
          </p:nvSpPr>
          <p:spPr bwMode="auto">
            <a:xfrm>
              <a:off x="3216" y="3539"/>
              <a:ext cx="62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58" name="Rectangle 8"/>
            <p:cNvSpPr>
              <a:spLocks noChangeArrowheads="1"/>
            </p:cNvSpPr>
            <p:nvPr/>
          </p:nvSpPr>
          <p:spPr bwMode="auto">
            <a:xfrm>
              <a:off x="2496" y="3539"/>
              <a:ext cx="720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algn="ctr" defTabSz="457200">
                <a:spcBef>
                  <a:spcPts val="700"/>
                </a:spcBef>
                <a:buClr>
                  <a:srgbClr val="333399"/>
                </a:buClr>
                <a:buSzPct val="100000"/>
                <a:buFont typeface="Symbo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800">
                  <a:solidFill>
                    <a:srgbClr val="333399"/>
                  </a:solidFill>
                  <a:latin typeface="Symbol" charset="0"/>
                </a:rPr>
                <a:t></a:t>
              </a:r>
            </a:p>
          </p:txBody>
        </p:sp>
        <p:sp>
          <p:nvSpPr>
            <p:cNvPr id="155659" name="Rectangle 9"/>
            <p:cNvSpPr>
              <a:spLocks noChangeArrowheads="1"/>
            </p:cNvSpPr>
            <p:nvPr/>
          </p:nvSpPr>
          <p:spPr bwMode="auto">
            <a:xfrm>
              <a:off x="1662" y="3539"/>
              <a:ext cx="83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algn="ctr" defTabSz="457200">
                <a:spcBef>
                  <a:spcPts val="600"/>
                </a:spcBef>
                <a:buClr>
                  <a:srgbClr val="333399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>
                  <a:solidFill>
                    <a:srgbClr val="333399"/>
                  </a:solidFill>
                </a:rPr>
                <a:t>* T </a:t>
              </a:r>
            </a:p>
          </p:txBody>
        </p:sp>
        <p:sp>
          <p:nvSpPr>
            <p:cNvPr id="155660" name="Rectangle 10"/>
            <p:cNvSpPr>
              <a:spLocks noChangeArrowheads="1"/>
            </p:cNvSpPr>
            <p:nvPr/>
          </p:nvSpPr>
          <p:spPr bwMode="auto">
            <a:xfrm>
              <a:off x="768" y="3539"/>
              <a:ext cx="89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61" name="Rectangle 11"/>
            <p:cNvSpPr>
              <a:spLocks noChangeArrowheads="1"/>
            </p:cNvSpPr>
            <p:nvPr/>
          </p:nvSpPr>
          <p:spPr bwMode="auto">
            <a:xfrm>
              <a:off x="432" y="3539"/>
              <a:ext cx="33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algn="ctr" defTabSz="45720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>
                  <a:solidFill>
                    <a:srgbClr val="000000"/>
                  </a:solidFill>
                </a:rPr>
                <a:t>Y</a:t>
              </a:r>
            </a:p>
          </p:txBody>
        </p:sp>
        <p:sp>
          <p:nvSpPr>
            <p:cNvPr id="155662" name="Rectangle 12"/>
            <p:cNvSpPr>
              <a:spLocks noChangeArrowheads="1"/>
            </p:cNvSpPr>
            <p:nvPr/>
          </p:nvSpPr>
          <p:spPr bwMode="auto">
            <a:xfrm>
              <a:off x="4608" y="3252"/>
              <a:ext cx="72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63" name="Rectangle 13"/>
            <p:cNvSpPr>
              <a:spLocks noChangeArrowheads="1"/>
            </p:cNvSpPr>
            <p:nvPr/>
          </p:nvSpPr>
          <p:spPr bwMode="auto">
            <a:xfrm>
              <a:off x="3840" y="3252"/>
              <a:ext cx="768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64" name="Rectangle 14"/>
            <p:cNvSpPr>
              <a:spLocks noChangeArrowheads="1"/>
            </p:cNvSpPr>
            <p:nvPr/>
          </p:nvSpPr>
          <p:spPr bwMode="auto">
            <a:xfrm>
              <a:off x="3216" y="3252"/>
              <a:ext cx="62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algn="ctr" defTabSz="457200">
                <a:spcBef>
                  <a:spcPts val="600"/>
                </a:spcBef>
                <a:buClr>
                  <a:srgbClr val="333399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>
                  <a:solidFill>
                    <a:srgbClr val="333399"/>
                  </a:solidFill>
                </a:rPr>
                <a:t>( E )</a:t>
              </a:r>
            </a:p>
          </p:txBody>
        </p:sp>
        <p:sp>
          <p:nvSpPr>
            <p:cNvPr id="155665" name="Rectangle 15"/>
            <p:cNvSpPr>
              <a:spLocks noChangeArrowheads="1"/>
            </p:cNvSpPr>
            <p:nvPr/>
          </p:nvSpPr>
          <p:spPr bwMode="auto">
            <a:xfrm>
              <a:off x="2496" y="3252"/>
              <a:ext cx="72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66" name="Rectangle 16"/>
            <p:cNvSpPr>
              <a:spLocks noChangeArrowheads="1"/>
            </p:cNvSpPr>
            <p:nvPr/>
          </p:nvSpPr>
          <p:spPr bwMode="auto">
            <a:xfrm>
              <a:off x="1662" y="3252"/>
              <a:ext cx="83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67" name="Rectangle 17"/>
            <p:cNvSpPr>
              <a:spLocks noChangeArrowheads="1"/>
            </p:cNvSpPr>
            <p:nvPr/>
          </p:nvSpPr>
          <p:spPr bwMode="auto">
            <a:xfrm>
              <a:off x="768" y="3252"/>
              <a:ext cx="89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algn="ctr" defTabSz="457200">
                <a:spcBef>
                  <a:spcPts val="600"/>
                </a:spcBef>
                <a:buClr>
                  <a:srgbClr val="333399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>
                  <a:solidFill>
                    <a:srgbClr val="333399"/>
                  </a:solidFill>
                </a:rPr>
                <a:t>int Y</a:t>
              </a:r>
            </a:p>
          </p:txBody>
        </p:sp>
        <p:sp>
          <p:nvSpPr>
            <p:cNvPr id="155668" name="Rectangle 18"/>
            <p:cNvSpPr>
              <a:spLocks noChangeArrowheads="1"/>
            </p:cNvSpPr>
            <p:nvPr/>
          </p:nvSpPr>
          <p:spPr bwMode="auto">
            <a:xfrm>
              <a:off x="432" y="3252"/>
              <a:ext cx="33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algn="ctr" defTabSz="45720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>
                  <a:solidFill>
                    <a:srgbClr val="000000"/>
                  </a:solidFill>
                </a:rPr>
                <a:t>T</a:t>
              </a:r>
            </a:p>
          </p:txBody>
        </p:sp>
        <p:sp>
          <p:nvSpPr>
            <p:cNvPr id="155669" name="Rectangle 19"/>
            <p:cNvSpPr>
              <a:spLocks noChangeArrowheads="1"/>
            </p:cNvSpPr>
            <p:nvPr/>
          </p:nvSpPr>
          <p:spPr bwMode="auto">
            <a:xfrm>
              <a:off x="4608" y="2926"/>
              <a:ext cx="720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algn="ctr" defTabSz="457200">
                <a:spcBef>
                  <a:spcPts val="700"/>
                </a:spcBef>
                <a:buClr>
                  <a:srgbClr val="333399"/>
                </a:buClr>
                <a:buSzPct val="100000"/>
                <a:buFont typeface="Symbo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800">
                  <a:solidFill>
                    <a:srgbClr val="333399"/>
                  </a:solidFill>
                  <a:latin typeface="Symbol" charset="0"/>
                </a:rPr>
                <a:t></a:t>
              </a:r>
            </a:p>
          </p:txBody>
        </p:sp>
        <p:sp>
          <p:nvSpPr>
            <p:cNvPr id="155670" name="Rectangle 20"/>
            <p:cNvSpPr>
              <a:spLocks noChangeArrowheads="1"/>
            </p:cNvSpPr>
            <p:nvPr/>
          </p:nvSpPr>
          <p:spPr bwMode="auto">
            <a:xfrm>
              <a:off x="3840" y="2926"/>
              <a:ext cx="76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algn="ctr" defTabSz="457200">
                <a:spcBef>
                  <a:spcPts val="700"/>
                </a:spcBef>
                <a:buClr>
                  <a:srgbClr val="333399"/>
                </a:buClr>
                <a:buSzPct val="100000"/>
                <a:buFont typeface="Symbo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800">
                  <a:solidFill>
                    <a:srgbClr val="333399"/>
                  </a:solidFill>
                  <a:latin typeface="Symbol" charset="0"/>
                </a:rPr>
                <a:t></a:t>
              </a:r>
            </a:p>
          </p:txBody>
        </p:sp>
        <p:sp>
          <p:nvSpPr>
            <p:cNvPr id="155671" name="Rectangle 21"/>
            <p:cNvSpPr>
              <a:spLocks noChangeArrowheads="1"/>
            </p:cNvSpPr>
            <p:nvPr/>
          </p:nvSpPr>
          <p:spPr bwMode="auto">
            <a:xfrm>
              <a:off x="3216" y="2926"/>
              <a:ext cx="62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72" name="Rectangle 22"/>
            <p:cNvSpPr>
              <a:spLocks noChangeArrowheads="1"/>
            </p:cNvSpPr>
            <p:nvPr/>
          </p:nvSpPr>
          <p:spPr bwMode="auto">
            <a:xfrm>
              <a:off x="2496" y="2926"/>
              <a:ext cx="720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algn="ctr" defTabSz="457200">
                <a:spcBef>
                  <a:spcPts val="600"/>
                </a:spcBef>
                <a:buClr>
                  <a:srgbClr val="333399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>
                  <a:solidFill>
                    <a:srgbClr val="333399"/>
                  </a:solidFill>
                </a:rPr>
                <a:t>+ E</a:t>
              </a:r>
            </a:p>
          </p:txBody>
        </p:sp>
        <p:sp>
          <p:nvSpPr>
            <p:cNvPr id="155673" name="Rectangle 23"/>
            <p:cNvSpPr>
              <a:spLocks noChangeArrowheads="1"/>
            </p:cNvSpPr>
            <p:nvPr/>
          </p:nvSpPr>
          <p:spPr bwMode="auto">
            <a:xfrm>
              <a:off x="1662" y="2926"/>
              <a:ext cx="83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74" name="Rectangle 24"/>
            <p:cNvSpPr>
              <a:spLocks noChangeArrowheads="1"/>
            </p:cNvSpPr>
            <p:nvPr/>
          </p:nvSpPr>
          <p:spPr bwMode="auto">
            <a:xfrm>
              <a:off x="768" y="2926"/>
              <a:ext cx="89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75" name="Rectangle 25"/>
            <p:cNvSpPr>
              <a:spLocks noChangeArrowheads="1"/>
            </p:cNvSpPr>
            <p:nvPr/>
          </p:nvSpPr>
          <p:spPr bwMode="auto">
            <a:xfrm>
              <a:off x="432" y="2926"/>
              <a:ext cx="33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algn="ctr" defTabSz="45720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155676" name="Rectangle 26"/>
            <p:cNvSpPr>
              <a:spLocks noChangeArrowheads="1"/>
            </p:cNvSpPr>
            <p:nvPr/>
          </p:nvSpPr>
          <p:spPr bwMode="auto">
            <a:xfrm>
              <a:off x="4608" y="2639"/>
              <a:ext cx="72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77" name="Rectangle 27"/>
            <p:cNvSpPr>
              <a:spLocks noChangeArrowheads="1"/>
            </p:cNvSpPr>
            <p:nvPr/>
          </p:nvSpPr>
          <p:spPr bwMode="auto">
            <a:xfrm>
              <a:off x="3840" y="2639"/>
              <a:ext cx="768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78" name="Rectangle 28"/>
            <p:cNvSpPr>
              <a:spLocks noChangeArrowheads="1"/>
            </p:cNvSpPr>
            <p:nvPr/>
          </p:nvSpPr>
          <p:spPr bwMode="auto">
            <a:xfrm>
              <a:off x="3216" y="2639"/>
              <a:ext cx="62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algn="ctr" defTabSz="457200">
                <a:spcBef>
                  <a:spcPts val="600"/>
                </a:spcBef>
                <a:buClr>
                  <a:srgbClr val="333399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>
                  <a:solidFill>
                    <a:srgbClr val="333399"/>
                  </a:solidFill>
                </a:rPr>
                <a:t>T X</a:t>
              </a:r>
            </a:p>
          </p:txBody>
        </p:sp>
        <p:sp>
          <p:nvSpPr>
            <p:cNvPr id="155679" name="Rectangle 29"/>
            <p:cNvSpPr>
              <a:spLocks noChangeArrowheads="1"/>
            </p:cNvSpPr>
            <p:nvPr/>
          </p:nvSpPr>
          <p:spPr bwMode="auto">
            <a:xfrm>
              <a:off x="2496" y="2639"/>
              <a:ext cx="72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80" name="Rectangle 30"/>
            <p:cNvSpPr>
              <a:spLocks noChangeArrowheads="1"/>
            </p:cNvSpPr>
            <p:nvPr/>
          </p:nvSpPr>
          <p:spPr bwMode="auto">
            <a:xfrm>
              <a:off x="1662" y="2639"/>
              <a:ext cx="83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81" name="Rectangle 31"/>
            <p:cNvSpPr>
              <a:spLocks noChangeArrowheads="1"/>
            </p:cNvSpPr>
            <p:nvPr/>
          </p:nvSpPr>
          <p:spPr bwMode="auto">
            <a:xfrm>
              <a:off x="768" y="2639"/>
              <a:ext cx="89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algn="ctr" defTabSz="457200">
                <a:spcBef>
                  <a:spcPts val="600"/>
                </a:spcBef>
                <a:buClr>
                  <a:srgbClr val="333399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>
                  <a:solidFill>
                    <a:srgbClr val="333399"/>
                  </a:solidFill>
                </a:rPr>
                <a:t>T X</a:t>
              </a:r>
            </a:p>
          </p:txBody>
        </p:sp>
        <p:sp>
          <p:nvSpPr>
            <p:cNvPr id="155682" name="Rectangle 32"/>
            <p:cNvSpPr>
              <a:spLocks noChangeArrowheads="1"/>
            </p:cNvSpPr>
            <p:nvPr/>
          </p:nvSpPr>
          <p:spPr bwMode="auto">
            <a:xfrm>
              <a:off x="432" y="2639"/>
              <a:ext cx="33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algn="ctr" defTabSz="45720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155683" name="Rectangle 33"/>
            <p:cNvSpPr>
              <a:spLocks noChangeArrowheads="1"/>
            </p:cNvSpPr>
            <p:nvPr/>
          </p:nvSpPr>
          <p:spPr bwMode="auto">
            <a:xfrm>
              <a:off x="4608" y="2352"/>
              <a:ext cx="72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algn="ctr" defTabSz="45720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>
                  <a:solidFill>
                    <a:srgbClr val="000000"/>
                  </a:solidFill>
                </a:rPr>
                <a:t>$</a:t>
              </a:r>
            </a:p>
          </p:txBody>
        </p:sp>
        <p:sp>
          <p:nvSpPr>
            <p:cNvPr id="155684" name="Rectangle 34"/>
            <p:cNvSpPr>
              <a:spLocks noChangeArrowheads="1"/>
            </p:cNvSpPr>
            <p:nvPr/>
          </p:nvSpPr>
          <p:spPr bwMode="auto">
            <a:xfrm>
              <a:off x="3840" y="2352"/>
              <a:ext cx="768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algn="ctr" defTabSz="45720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>
                  <a:solidFill>
                    <a:srgbClr val="000000"/>
                  </a:solidFill>
                </a:rPr>
                <a:t>)</a:t>
              </a:r>
            </a:p>
          </p:txBody>
        </p:sp>
        <p:sp>
          <p:nvSpPr>
            <p:cNvPr id="155685" name="Rectangle 35"/>
            <p:cNvSpPr>
              <a:spLocks noChangeArrowheads="1"/>
            </p:cNvSpPr>
            <p:nvPr/>
          </p:nvSpPr>
          <p:spPr bwMode="auto">
            <a:xfrm>
              <a:off x="3216" y="2352"/>
              <a:ext cx="62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algn="ctr" defTabSz="45720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>
                  <a:solidFill>
                    <a:srgbClr val="000000"/>
                  </a:solidFill>
                </a:rPr>
                <a:t>(</a:t>
              </a:r>
            </a:p>
          </p:txBody>
        </p:sp>
        <p:sp>
          <p:nvSpPr>
            <p:cNvPr id="155686" name="Rectangle 36"/>
            <p:cNvSpPr>
              <a:spLocks noChangeArrowheads="1"/>
            </p:cNvSpPr>
            <p:nvPr/>
          </p:nvSpPr>
          <p:spPr bwMode="auto">
            <a:xfrm>
              <a:off x="2496" y="2352"/>
              <a:ext cx="72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algn="ctr" defTabSz="45720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>
                  <a:solidFill>
                    <a:srgbClr val="000000"/>
                  </a:solidFill>
                </a:rPr>
                <a:t>+</a:t>
              </a:r>
            </a:p>
          </p:txBody>
        </p:sp>
        <p:sp>
          <p:nvSpPr>
            <p:cNvPr id="155687" name="Rectangle 37"/>
            <p:cNvSpPr>
              <a:spLocks noChangeArrowheads="1"/>
            </p:cNvSpPr>
            <p:nvPr/>
          </p:nvSpPr>
          <p:spPr bwMode="auto">
            <a:xfrm>
              <a:off x="1662" y="2352"/>
              <a:ext cx="83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algn="ctr" defTabSz="45720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>
                  <a:solidFill>
                    <a:srgbClr val="000000"/>
                  </a:solidFill>
                </a:rPr>
                <a:t>*</a:t>
              </a:r>
            </a:p>
          </p:txBody>
        </p:sp>
        <p:sp>
          <p:nvSpPr>
            <p:cNvPr id="155688" name="Rectangle 38"/>
            <p:cNvSpPr>
              <a:spLocks noChangeArrowheads="1"/>
            </p:cNvSpPr>
            <p:nvPr/>
          </p:nvSpPr>
          <p:spPr bwMode="auto">
            <a:xfrm>
              <a:off x="768" y="2352"/>
              <a:ext cx="89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algn="ctr" defTabSz="45720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>
                  <a:solidFill>
                    <a:srgbClr val="000000"/>
                  </a:solidFill>
                </a:rPr>
                <a:t>int</a:t>
              </a:r>
            </a:p>
          </p:txBody>
        </p:sp>
        <p:sp>
          <p:nvSpPr>
            <p:cNvPr id="155689" name="Rectangle 39"/>
            <p:cNvSpPr>
              <a:spLocks noChangeArrowheads="1"/>
            </p:cNvSpPr>
            <p:nvPr/>
          </p:nvSpPr>
          <p:spPr bwMode="auto">
            <a:xfrm>
              <a:off x="432" y="2352"/>
              <a:ext cx="33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90" name="Line 40"/>
            <p:cNvSpPr>
              <a:spLocks noChangeShapeType="1"/>
            </p:cNvSpPr>
            <p:nvPr/>
          </p:nvSpPr>
          <p:spPr bwMode="auto">
            <a:xfrm>
              <a:off x="432" y="2352"/>
              <a:ext cx="4896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691" name="Line 41"/>
            <p:cNvSpPr>
              <a:spLocks noChangeShapeType="1"/>
            </p:cNvSpPr>
            <p:nvPr/>
          </p:nvSpPr>
          <p:spPr bwMode="auto">
            <a:xfrm>
              <a:off x="432" y="2639"/>
              <a:ext cx="4896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692" name="Line 42"/>
            <p:cNvSpPr>
              <a:spLocks noChangeShapeType="1"/>
            </p:cNvSpPr>
            <p:nvPr/>
          </p:nvSpPr>
          <p:spPr bwMode="auto">
            <a:xfrm>
              <a:off x="432" y="2926"/>
              <a:ext cx="4896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693" name="Line 43"/>
            <p:cNvSpPr>
              <a:spLocks noChangeShapeType="1"/>
            </p:cNvSpPr>
            <p:nvPr/>
          </p:nvSpPr>
          <p:spPr bwMode="auto">
            <a:xfrm>
              <a:off x="432" y="3252"/>
              <a:ext cx="4896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694" name="Line 44"/>
            <p:cNvSpPr>
              <a:spLocks noChangeShapeType="1"/>
            </p:cNvSpPr>
            <p:nvPr/>
          </p:nvSpPr>
          <p:spPr bwMode="auto">
            <a:xfrm>
              <a:off x="432" y="3539"/>
              <a:ext cx="4896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695" name="Line 45"/>
            <p:cNvSpPr>
              <a:spLocks noChangeShapeType="1"/>
            </p:cNvSpPr>
            <p:nvPr/>
          </p:nvSpPr>
          <p:spPr bwMode="auto">
            <a:xfrm>
              <a:off x="432" y="3865"/>
              <a:ext cx="4896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696" name="Line 46"/>
            <p:cNvSpPr>
              <a:spLocks noChangeShapeType="1"/>
            </p:cNvSpPr>
            <p:nvPr/>
          </p:nvSpPr>
          <p:spPr bwMode="auto">
            <a:xfrm>
              <a:off x="432" y="2352"/>
              <a:ext cx="1" cy="1513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697" name="Line 47"/>
            <p:cNvSpPr>
              <a:spLocks noChangeShapeType="1"/>
            </p:cNvSpPr>
            <p:nvPr/>
          </p:nvSpPr>
          <p:spPr bwMode="auto">
            <a:xfrm>
              <a:off x="768" y="2352"/>
              <a:ext cx="1" cy="151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698" name="Line 48"/>
            <p:cNvSpPr>
              <a:spLocks noChangeShapeType="1"/>
            </p:cNvSpPr>
            <p:nvPr/>
          </p:nvSpPr>
          <p:spPr bwMode="auto">
            <a:xfrm>
              <a:off x="1662" y="2352"/>
              <a:ext cx="1" cy="151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699" name="Line 49"/>
            <p:cNvSpPr>
              <a:spLocks noChangeShapeType="1"/>
            </p:cNvSpPr>
            <p:nvPr/>
          </p:nvSpPr>
          <p:spPr bwMode="auto">
            <a:xfrm>
              <a:off x="2496" y="2352"/>
              <a:ext cx="1" cy="151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700" name="Line 50"/>
            <p:cNvSpPr>
              <a:spLocks noChangeShapeType="1"/>
            </p:cNvSpPr>
            <p:nvPr/>
          </p:nvSpPr>
          <p:spPr bwMode="auto">
            <a:xfrm>
              <a:off x="3216" y="2352"/>
              <a:ext cx="1" cy="151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701" name="Line 51"/>
            <p:cNvSpPr>
              <a:spLocks noChangeShapeType="1"/>
            </p:cNvSpPr>
            <p:nvPr/>
          </p:nvSpPr>
          <p:spPr bwMode="auto">
            <a:xfrm>
              <a:off x="3840" y="2352"/>
              <a:ext cx="1" cy="151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702" name="Line 52"/>
            <p:cNvSpPr>
              <a:spLocks noChangeShapeType="1"/>
            </p:cNvSpPr>
            <p:nvPr/>
          </p:nvSpPr>
          <p:spPr bwMode="auto">
            <a:xfrm>
              <a:off x="4608" y="2352"/>
              <a:ext cx="1" cy="151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703" name="Line 53"/>
            <p:cNvSpPr>
              <a:spLocks noChangeShapeType="1"/>
            </p:cNvSpPr>
            <p:nvPr/>
          </p:nvSpPr>
          <p:spPr bwMode="auto">
            <a:xfrm>
              <a:off x="5328" y="2352"/>
              <a:ext cx="1" cy="1513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508633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Parsing: Top-Down</a:t>
            </a:r>
          </a:p>
        </p:txBody>
      </p:sp>
      <p:sp>
        <p:nvSpPr>
          <p:cNvPr id="1576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1C5EB67-F368-2744-B938-16BE0FB9B0BD}" type="slidenum">
              <a:rPr lang="en-US" sz="1200">
                <a:latin typeface="Arial Black" charset="0"/>
              </a:rPr>
              <a:pPr eaLnBrk="1" hangingPunct="1"/>
              <a:t>21</a:t>
            </a:fld>
            <a:endParaRPr lang="en-US" sz="1200">
              <a:latin typeface="Arial Black" charset="0"/>
            </a:endParaRPr>
          </a:p>
        </p:txBody>
      </p:sp>
      <p:sp>
        <p:nvSpPr>
          <p:cNvPr id="157699" name="Date Placeholder 5"/>
          <p:cNvSpPr>
            <a:spLocks noGrp="1"/>
          </p:cNvSpPr>
          <p:nvPr>
            <p:ph type="dt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Compiler</a:t>
            </a:r>
          </a:p>
        </p:txBody>
      </p:sp>
      <p:sp>
        <p:nvSpPr>
          <p:cNvPr id="15770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31188" cy="762000"/>
          </a:xfrm>
        </p:spPr>
        <p:txBody>
          <a:bodyPr lIns="90000" tIns="46800" rIns="90000" bIns="46800">
            <a:spAutoFit/>
          </a:bodyPr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latin typeface="Arial" charset="0"/>
              </a:rPr>
              <a:t>LL(1) Parsing Tables ─ Errors</a:t>
            </a:r>
          </a:p>
        </p:txBody>
      </p:sp>
      <p:sp>
        <p:nvSpPr>
          <p:cNvPr id="157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31188" cy="4192588"/>
          </a:xfrm>
        </p:spPr>
        <p:txBody>
          <a:bodyPr lIns="90000" tIns="46800" rIns="90000" bIns="46800">
            <a:spAutoFit/>
          </a:bodyPr>
          <a:lstStyle/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Arial" charset="0"/>
              </a:rPr>
              <a:t>Blank entries indicate error situations</a:t>
            </a:r>
          </a:p>
          <a:p>
            <a:pPr marL="741363" lvl="1" indent="-28416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Arial" charset="0"/>
                <a:cs typeface="Arial" charset="0"/>
              </a:rPr>
              <a:t>Consider the [E,*] entry</a:t>
            </a:r>
          </a:p>
          <a:p>
            <a:pPr marL="741363" lvl="1" indent="-28416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Arial" charset="0"/>
                <a:cs typeface="Arial" charset="0"/>
              </a:rPr>
              <a:t>“There is no way to derive a string starting with * from non-terminal E”</a:t>
            </a:r>
          </a:p>
          <a:p>
            <a:pPr marL="741363" lvl="1" indent="-284163" defTabSz="457200" eaLnBrk="1" hangingPunct="1"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>
              <a:latin typeface="Arial" charset="0"/>
              <a:cs typeface="Arial" charset="0"/>
            </a:endParaRPr>
          </a:p>
          <a:p>
            <a:pPr marL="341313" indent="-341313" defTabSz="457200" eaLnBrk="1" hangingPunct="1"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>
              <a:latin typeface="Arial" charset="0"/>
            </a:endParaRPr>
          </a:p>
          <a:p>
            <a:pPr marL="341313" indent="-341313" defTabSz="457200" eaLnBrk="1" hangingPunct="1"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>
              <a:latin typeface="Arial" charset="0"/>
            </a:endParaRPr>
          </a:p>
        </p:txBody>
      </p:sp>
      <p:grpSp>
        <p:nvGrpSpPr>
          <p:cNvPr id="157702" name="Group 4"/>
          <p:cNvGrpSpPr>
            <a:grpSpLocks/>
          </p:cNvGrpSpPr>
          <p:nvPr/>
        </p:nvGrpSpPr>
        <p:grpSpPr bwMode="auto">
          <a:xfrm>
            <a:off x="611188" y="4038600"/>
            <a:ext cx="7770812" cy="2400300"/>
            <a:chOff x="432" y="2352"/>
            <a:chExt cx="4895" cy="1512"/>
          </a:xfrm>
        </p:grpSpPr>
        <p:sp>
          <p:nvSpPr>
            <p:cNvPr id="157703" name="Rectangle 5"/>
            <p:cNvSpPr>
              <a:spLocks noChangeArrowheads="1"/>
            </p:cNvSpPr>
            <p:nvPr/>
          </p:nvSpPr>
          <p:spPr bwMode="auto">
            <a:xfrm>
              <a:off x="4608" y="3539"/>
              <a:ext cx="720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algn="ctr" defTabSz="457200">
                <a:spcBef>
                  <a:spcPts val="700"/>
                </a:spcBef>
                <a:buClr>
                  <a:srgbClr val="333399"/>
                </a:buClr>
                <a:buSzPct val="100000"/>
                <a:buFont typeface="Symbo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800">
                  <a:solidFill>
                    <a:srgbClr val="333399"/>
                  </a:solidFill>
                  <a:latin typeface="Symbol" charset="0"/>
                </a:rPr>
                <a:t></a:t>
              </a:r>
            </a:p>
          </p:txBody>
        </p:sp>
        <p:sp>
          <p:nvSpPr>
            <p:cNvPr id="157704" name="Rectangle 6"/>
            <p:cNvSpPr>
              <a:spLocks noChangeArrowheads="1"/>
            </p:cNvSpPr>
            <p:nvPr/>
          </p:nvSpPr>
          <p:spPr bwMode="auto">
            <a:xfrm>
              <a:off x="3840" y="3539"/>
              <a:ext cx="76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algn="ctr" defTabSz="457200">
                <a:spcBef>
                  <a:spcPts val="700"/>
                </a:spcBef>
                <a:buClr>
                  <a:srgbClr val="333399"/>
                </a:buClr>
                <a:buSzPct val="100000"/>
                <a:buFont typeface="Symbo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800">
                  <a:solidFill>
                    <a:srgbClr val="333399"/>
                  </a:solidFill>
                  <a:latin typeface="Symbol" charset="0"/>
                </a:rPr>
                <a:t></a:t>
              </a:r>
            </a:p>
          </p:txBody>
        </p:sp>
        <p:sp>
          <p:nvSpPr>
            <p:cNvPr id="157705" name="Rectangle 7"/>
            <p:cNvSpPr>
              <a:spLocks noChangeArrowheads="1"/>
            </p:cNvSpPr>
            <p:nvPr/>
          </p:nvSpPr>
          <p:spPr bwMode="auto">
            <a:xfrm>
              <a:off x="3216" y="3539"/>
              <a:ext cx="62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06" name="Rectangle 8"/>
            <p:cNvSpPr>
              <a:spLocks noChangeArrowheads="1"/>
            </p:cNvSpPr>
            <p:nvPr/>
          </p:nvSpPr>
          <p:spPr bwMode="auto">
            <a:xfrm>
              <a:off x="2496" y="3539"/>
              <a:ext cx="720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algn="ctr" defTabSz="457200">
                <a:spcBef>
                  <a:spcPts val="700"/>
                </a:spcBef>
                <a:buClr>
                  <a:srgbClr val="333399"/>
                </a:buClr>
                <a:buSzPct val="100000"/>
                <a:buFont typeface="Symbo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800">
                  <a:solidFill>
                    <a:srgbClr val="333399"/>
                  </a:solidFill>
                  <a:latin typeface="Symbol" charset="0"/>
                </a:rPr>
                <a:t></a:t>
              </a:r>
            </a:p>
          </p:txBody>
        </p:sp>
        <p:sp>
          <p:nvSpPr>
            <p:cNvPr id="157707" name="Rectangle 9"/>
            <p:cNvSpPr>
              <a:spLocks noChangeArrowheads="1"/>
            </p:cNvSpPr>
            <p:nvPr/>
          </p:nvSpPr>
          <p:spPr bwMode="auto">
            <a:xfrm>
              <a:off x="1662" y="3539"/>
              <a:ext cx="83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algn="ctr" defTabSz="457200">
                <a:spcBef>
                  <a:spcPts val="600"/>
                </a:spcBef>
                <a:buClr>
                  <a:srgbClr val="333399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>
                  <a:solidFill>
                    <a:srgbClr val="333399"/>
                  </a:solidFill>
                </a:rPr>
                <a:t>* T </a:t>
              </a:r>
            </a:p>
          </p:txBody>
        </p:sp>
        <p:sp>
          <p:nvSpPr>
            <p:cNvPr id="157708" name="Rectangle 10"/>
            <p:cNvSpPr>
              <a:spLocks noChangeArrowheads="1"/>
            </p:cNvSpPr>
            <p:nvPr/>
          </p:nvSpPr>
          <p:spPr bwMode="auto">
            <a:xfrm>
              <a:off x="768" y="3539"/>
              <a:ext cx="89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09" name="Rectangle 11"/>
            <p:cNvSpPr>
              <a:spLocks noChangeArrowheads="1"/>
            </p:cNvSpPr>
            <p:nvPr/>
          </p:nvSpPr>
          <p:spPr bwMode="auto">
            <a:xfrm>
              <a:off x="432" y="3539"/>
              <a:ext cx="33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algn="ctr" defTabSz="45720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>
                  <a:solidFill>
                    <a:srgbClr val="000000"/>
                  </a:solidFill>
                </a:rPr>
                <a:t>Y</a:t>
              </a:r>
            </a:p>
          </p:txBody>
        </p:sp>
        <p:sp>
          <p:nvSpPr>
            <p:cNvPr id="157710" name="Rectangle 12"/>
            <p:cNvSpPr>
              <a:spLocks noChangeArrowheads="1"/>
            </p:cNvSpPr>
            <p:nvPr/>
          </p:nvSpPr>
          <p:spPr bwMode="auto">
            <a:xfrm>
              <a:off x="4608" y="3252"/>
              <a:ext cx="72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11" name="Rectangle 13"/>
            <p:cNvSpPr>
              <a:spLocks noChangeArrowheads="1"/>
            </p:cNvSpPr>
            <p:nvPr/>
          </p:nvSpPr>
          <p:spPr bwMode="auto">
            <a:xfrm>
              <a:off x="3840" y="3252"/>
              <a:ext cx="768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12" name="Rectangle 14"/>
            <p:cNvSpPr>
              <a:spLocks noChangeArrowheads="1"/>
            </p:cNvSpPr>
            <p:nvPr/>
          </p:nvSpPr>
          <p:spPr bwMode="auto">
            <a:xfrm>
              <a:off x="3216" y="3252"/>
              <a:ext cx="62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algn="ctr" defTabSz="457200">
                <a:spcBef>
                  <a:spcPts val="600"/>
                </a:spcBef>
                <a:buClr>
                  <a:srgbClr val="333399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>
                  <a:solidFill>
                    <a:srgbClr val="333399"/>
                  </a:solidFill>
                </a:rPr>
                <a:t>( E )</a:t>
              </a:r>
            </a:p>
          </p:txBody>
        </p:sp>
        <p:sp>
          <p:nvSpPr>
            <p:cNvPr id="157713" name="Rectangle 15"/>
            <p:cNvSpPr>
              <a:spLocks noChangeArrowheads="1"/>
            </p:cNvSpPr>
            <p:nvPr/>
          </p:nvSpPr>
          <p:spPr bwMode="auto">
            <a:xfrm>
              <a:off x="2496" y="3252"/>
              <a:ext cx="72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14" name="Rectangle 16"/>
            <p:cNvSpPr>
              <a:spLocks noChangeArrowheads="1"/>
            </p:cNvSpPr>
            <p:nvPr/>
          </p:nvSpPr>
          <p:spPr bwMode="auto">
            <a:xfrm>
              <a:off x="1662" y="3252"/>
              <a:ext cx="83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15" name="Rectangle 17"/>
            <p:cNvSpPr>
              <a:spLocks noChangeArrowheads="1"/>
            </p:cNvSpPr>
            <p:nvPr/>
          </p:nvSpPr>
          <p:spPr bwMode="auto">
            <a:xfrm>
              <a:off x="768" y="3252"/>
              <a:ext cx="89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algn="ctr" defTabSz="457200">
                <a:spcBef>
                  <a:spcPts val="600"/>
                </a:spcBef>
                <a:buClr>
                  <a:srgbClr val="333399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>
                  <a:solidFill>
                    <a:srgbClr val="333399"/>
                  </a:solidFill>
                </a:rPr>
                <a:t>int Y</a:t>
              </a:r>
            </a:p>
          </p:txBody>
        </p:sp>
        <p:sp>
          <p:nvSpPr>
            <p:cNvPr id="157716" name="Rectangle 18"/>
            <p:cNvSpPr>
              <a:spLocks noChangeArrowheads="1"/>
            </p:cNvSpPr>
            <p:nvPr/>
          </p:nvSpPr>
          <p:spPr bwMode="auto">
            <a:xfrm>
              <a:off x="432" y="3252"/>
              <a:ext cx="33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algn="ctr" defTabSz="45720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>
                  <a:solidFill>
                    <a:srgbClr val="000000"/>
                  </a:solidFill>
                </a:rPr>
                <a:t>T</a:t>
              </a:r>
            </a:p>
          </p:txBody>
        </p:sp>
        <p:sp>
          <p:nvSpPr>
            <p:cNvPr id="157717" name="Rectangle 19"/>
            <p:cNvSpPr>
              <a:spLocks noChangeArrowheads="1"/>
            </p:cNvSpPr>
            <p:nvPr/>
          </p:nvSpPr>
          <p:spPr bwMode="auto">
            <a:xfrm>
              <a:off x="4608" y="2926"/>
              <a:ext cx="720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algn="ctr" defTabSz="457200">
                <a:spcBef>
                  <a:spcPts val="700"/>
                </a:spcBef>
                <a:buClr>
                  <a:srgbClr val="333399"/>
                </a:buClr>
                <a:buSzPct val="100000"/>
                <a:buFont typeface="Symbo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800">
                  <a:solidFill>
                    <a:srgbClr val="333399"/>
                  </a:solidFill>
                  <a:latin typeface="Symbol" charset="0"/>
                </a:rPr>
                <a:t></a:t>
              </a:r>
            </a:p>
          </p:txBody>
        </p:sp>
        <p:sp>
          <p:nvSpPr>
            <p:cNvPr id="157718" name="Rectangle 20"/>
            <p:cNvSpPr>
              <a:spLocks noChangeArrowheads="1"/>
            </p:cNvSpPr>
            <p:nvPr/>
          </p:nvSpPr>
          <p:spPr bwMode="auto">
            <a:xfrm>
              <a:off x="3840" y="2926"/>
              <a:ext cx="76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algn="ctr" defTabSz="457200">
                <a:spcBef>
                  <a:spcPts val="700"/>
                </a:spcBef>
                <a:buClr>
                  <a:srgbClr val="333399"/>
                </a:buClr>
                <a:buSzPct val="100000"/>
                <a:buFont typeface="Symbo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800">
                  <a:solidFill>
                    <a:srgbClr val="333399"/>
                  </a:solidFill>
                  <a:latin typeface="Symbol" charset="0"/>
                </a:rPr>
                <a:t></a:t>
              </a:r>
            </a:p>
          </p:txBody>
        </p:sp>
        <p:sp>
          <p:nvSpPr>
            <p:cNvPr id="157719" name="Rectangle 21"/>
            <p:cNvSpPr>
              <a:spLocks noChangeArrowheads="1"/>
            </p:cNvSpPr>
            <p:nvPr/>
          </p:nvSpPr>
          <p:spPr bwMode="auto">
            <a:xfrm>
              <a:off x="3216" y="2926"/>
              <a:ext cx="62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20" name="Rectangle 22"/>
            <p:cNvSpPr>
              <a:spLocks noChangeArrowheads="1"/>
            </p:cNvSpPr>
            <p:nvPr/>
          </p:nvSpPr>
          <p:spPr bwMode="auto">
            <a:xfrm>
              <a:off x="2496" y="2926"/>
              <a:ext cx="720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algn="ctr" defTabSz="457200">
                <a:spcBef>
                  <a:spcPts val="600"/>
                </a:spcBef>
                <a:buClr>
                  <a:srgbClr val="333399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>
                  <a:solidFill>
                    <a:srgbClr val="333399"/>
                  </a:solidFill>
                </a:rPr>
                <a:t>+ E</a:t>
              </a:r>
            </a:p>
          </p:txBody>
        </p:sp>
        <p:sp>
          <p:nvSpPr>
            <p:cNvPr id="157721" name="Rectangle 23"/>
            <p:cNvSpPr>
              <a:spLocks noChangeArrowheads="1"/>
            </p:cNvSpPr>
            <p:nvPr/>
          </p:nvSpPr>
          <p:spPr bwMode="auto">
            <a:xfrm>
              <a:off x="1662" y="2926"/>
              <a:ext cx="83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22" name="Rectangle 24"/>
            <p:cNvSpPr>
              <a:spLocks noChangeArrowheads="1"/>
            </p:cNvSpPr>
            <p:nvPr/>
          </p:nvSpPr>
          <p:spPr bwMode="auto">
            <a:xfrm>
              <a:off x="768" y="2926"/>
              <a:ext cx="89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23" name="Rectangle 25"/>
            <p:cNvSpPr>
              <a:spLocks noChangeArrowheads="1"/>
            </p:cNvSpPr>
            <p:nvPr/>
          </p:nvSpPr>
          <p:spPr bwMode="auto">
            <a:xfrm>
              <a:off x="432" y="2926"/>
              <a:ext cx="33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algn="ctr" defTabSz="45720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157724" name="Rectangle 26"/>
            <p:cNvSpPr>
              <a:spLocks noChangeArrowheads="1"/>
            </p:cNvSpPr>
            <p:nvPr/>
          </p:nvSpPr>
          <p:spPr bwMode="auto">
            <a:xfrm>
              <a:off x="4608" y="2639"/>
              <a:ext cx="72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25" name="Rectangle 27"/>
            <p:cNvSpPr>
              <a:spLocks noChangeArrowheads="1"/>
            </p:cNvSpPr>
            <p:nvPr/>
          </p:nvSpPr>
          <p:spPr bwMode="auto">
            <a:xfrm>
              <a:off x="3840" y="2639"/>
              <a:ext cx="768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26" name="Rectangle 28"/>
            <p:cNvSpPr>
              <a:spLocks noChangeArrowheads="1"/>
            </p:cNvSpPr>
            <p:nvPr/>
          </p:nvSpPr>
          <p:spPr bwMode="auto">
            <a:xfrm>
              <a:off x="3216" y="2639"/>
              <a:ext cx="62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algn="ctr" defTabSz="457200">
                <a:spcBef>
                  <a:spcPts val="600"/>
                </a:spcBef>
                <a:buClr>
                  <a:srgbClr val="333399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>
                  <a:solidFill>
                    <a:srgbClr val="333399"/>
                  </a:solidFill>
                </a:rPr>
                <a:t>T X</a:t>
              </a:r>
            </a:p>
          </p:txBody>
        </p:sp>
        <p:sp>
          <p:nvSpPr>
            <p:cNvPr id="157727" name="Rectangle 29"/>
            <p:cNvSpPr>
              <a:spLocks noChangeArrowheads="1"/>
            </p:cNvSpPr>
            <p:nvPr/>
          </p:nvSpPr>
          <p:spPr bwMode="auto">
            <a:xfrm>
              <a:off x="2496" y="2639"/>
              <a:ext cx="72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28" name="Rectangle 30"/>
            <p:cNvSpPr>
              <a:spLocks noChangeArrowheads="1"/>
            </p:cNvSpPr>
            <p:nvPr/>
          </p:nvSpPr>
          <p:spPr bwMode="auto">
            <a:xfrm>
              <a:off x="1662" y="2639"/>
              <a:ext cx="83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29" name="Rectangle 31"/>
            <p:cNvSpPr>
              <a:spLocks noChangeArrowheads="1"/>
            </p:cNvSpPr>
            <p:nvPr/>
          </p:nvSpPr>
          <p:spPr bwMode="auto">
            <a:xfrm>
              <a:off x="768" y="2639"/>
              <a:ext cx="89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algn="ctr" defTabSz="457200">
                <a:spcBef>
                  <a:spcPts val="600"/>
                </a:spcBef>
                <a:buClr>
                  <a:srgbClr val="333399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>
                  <a:solidFill>
                    <a:srgbClr val="333399"/>
                  </a:solidFill>
                </a:rPr>
                <a:t>T X</a:t>
              </a:r>
            </a:p>
          </p:txBody>
        </p:sp>
        <p:sp>
          <p:nvSpPr>
            <p:cNvPr id="157730" name="Rectangle 32"/>
            <p:cNvSpPr>
              <a:spLocks noChangeArrowheads="1"/>
            </p:cNvSpPr>
            <p:nvPr/>
          </p:nvSpPr>
          <p:spPr bwMode="auto">
            <a:xfrm>
              <a:off x="432" y="2639"/>
              <a:ext cx="33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algn="ctr" defTabSz="45720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157731" name="Rectangle 33"/>
            <p:cNvSpPr>
              <a:spLocks noChangeArrowheads="1"/>
            </p:cNvSpPr>
            <p:nvPr/>
          </p:nvSpPr>
          <p:spPr bwMode="auto">
            <a:xfrm>
              <a:off x="4608" y="2352"/>
              <a:ext cx="72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algn="ctr" defTabSz="45720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>
                  <a:solidFill>
                    <a:srgbClr val="000000"/>
                  </a:solidFill>
                </a:rPr>
                <a:t>$</a:t>
              </a:r>
            </a:p>
          </p:txBody>
        </p:sp>
        <p:sp>
          <p:nvSpPr>
            <p:cNvPr id="157732" name="Rectangle 34"/>
            <p:cNvSpPr>
              <a:spLocks noChangeArrowheads="1"/>
            </p:cNvSpPr>
            <p:nvPr/>
          </p:nvSpPr>
          <p:spPr bwMode="auto">
            <a:xfrm>
              <a:off x="3840" y="2352"/>
              <a:ext cx="768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algn="ctr" defTabSz="45720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>
                  <a:solidFill>
                    <a:srgbClr val="000000"/>
                  </a:solidFill>
                </a:rPr>
                <a:t>)</a:t>
              </a:r>
            </a:p>
          </p:txBody>
        </p:sp>
        <p:sp>
          <p:nvSpPr>
            <p:cNvPr id="157733" name="Rectangle 35"/>
            <p:cNvSpPr>
              <a:spLocks noChangeArrowheads="1"/>
            </p:cNvSpPr>
            <p:nvPr/>
          </p:nvSpPr>
          <p:spPr bwMode="auto">
            <a:xfrm>
              <a:off x="3216" y="2352"/>
              <a:ext cx="62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algn="ctr" defTabSz="45720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>
                  <a:solidFill>
                    <a:srgbClr val="000000"/>
                  </a:solidFill>
                </a:rPr>
                <a:t>(</a:t>
              </a:r>
            </a:p>
          </p:txBody>
        </p:sp>
        <p:sp>
          <p:nvSpPr>
            <p:cNvPr id="157734" name="Rectangle 36"/>
            <p:cNvSpPr>
              <a:spLocks noChangeArrowheads="1"/>
            </p:cNvSpPr>
            <p:nvPr/>
          </p:nvSpPr>
          <p:spPr bwMode="auto">
            <a:xfrm>
              <a:off x="2496" y="2352"/>
              <a:ext cx="72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algn="ctr" defTabSz="45720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>
                  <a:solidFill>
                    <a:srgbClr val="000000"/>
                  </a:solidFill>
                </a:rPr>
                <a:t>+</a:t>
              </a:r>
            </a:p>
          </p:txBody>
        </p:sp>
        <p:sp>
          <p:nvSpPr>
            <p:cNvPr id="157735" name="Rectangle 37"/>
            <p:cNvSpPr>
              <a:spLocks noChangeArrowheads="1"/>
            </p:cNvSpPr>
            <p:nvPr/>
          </p:nvSpPr>
          <p:spPr bwMode="auto">
            <a:xfrm>
              <a:off x="1662" y="2352"/>
              <a:ext cx="83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algn="ctr" defTabSz="45720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>
                  <a:solidFill>
                    <a:srgbClr val="000000"/>
                  </a:solidFill>
                </a:rPr>
                <a:t>*</a:t>
              </a:r>
            </a:p>
          </p:txBody>
        </p:sp>
        <p:sp>
          <p:nvSpPr>
            <p:cNvPr id="157736" name="Rectangle 38"/>
            <p:cNvSpPr>
              <a:spLocks noChangeArrowheads="1"/>
            </p:cNvSpPr>
            <p:nvPr/>
          </p:nvSpPr>
          <p:spPr bwMode="auto">
            <a:xfrm>
              <a:off x="768" y="2352"/>
              <a:ext cx="89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/>
            <a:p>
              <a:pPr algn="ctr" defTabSz="45720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>
                  <a:solidFill>
                    <a:srgbClr val="000000"/>
                  </a:solidFill>
                </a:rPr>
                <a:t>int</a:t>
              </a:r>
            </a:p>
          </p:txBody>
        </p:sp>
        <p:sp>
          <p:nvSpPr>
            <p:cNvPr id="157737" name="Rectangle 39"/>
            <p:cNvSpPr>
              <a:spLocks noChangeArrowheads="1"/>
            </p:cNvSpPr>
            <p:nvPr/>
          </p:nvSpPr>
          <p:spPr bwMode="auto">
            <a:xfrm>
              <a:off x="432" y="2352"/>
              <a:ext cx="33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38" name="Line 40"/>
            <p:cNvSpPr>
              <a:spLocks noChangeShapeType="1"/>
            </p:cNvSpPr>
            <p:nvPr/>
          </p:nvSpPr>
          <p:spPr bwMode="auto">
            <a:xfrm>
              <a:off x="432" y="2352"/>
              <a:ext cx="4896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7739" name="Line 41"/>
            <p:cNvSpPr>
              <a:spLocks noChangeShapeType="1"/>
            </p:cNvSpPr>
            <p:nvPr/>
          </p:nvSpPr>
          <p:spPr bwMode="auto">
            <a:xfrm>
              <a:off x="432" y="2639"/>
              <a:ext cx="4896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7740" name="Line 42"/>
            <p:cNvSpPr>
              <a:spLocks noChangeShapeType="1"/>
            </p:cNvSpPr>
            <p:nvPr/>
          </p:nvSpPr>
          <p:spPr bwMode="auto">
            <a:xfrm>
              <a:off x="432" y="2926"/>
              <a:ext cx="4896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7741" name="Line 43"/>
            <p:cNvSpPr>
              <a:spLocks noChangeShapeType="1"/>
            </p:cNvSpPr>
            <p:nvPr/>
          </p:nvSpPr>
          <p:spPr bwMode="auto">
            <a:xfrm>
              <a:off x="432" y="3252"/>
              <a:ext cx="4896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7742" name="Line 44"/>
            <p:cNvSpPr>
              <a:spLocks noChangeShapeType="1"/>
            </p:cNvSpPr>
            <p:nvPr/>
          </p:nvSpPr>
          <p:spPr bwMode="auto">
            <a:xfrm>
              <a:off x="432" y="3539"/>
              <a:ext cx="4896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7743" name="Line 45"/>
            <p:cNvSpPr>
              <a:spLocks noChangeShapeType="1"/>
            </p:cNvSpPr>
            <p:nvPr/>
          </p:nvSpPr>
          <p:spPr bwMode="auto">
            <a:xfrm>
              <a:off x="432" y="3865"/>
              <a:ext cx="4896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7744" name="Line 46"/>
            <p:cNvSpPr>
              <a:spLocks noChangeShapeType="1"/>
            </p:cNvSpPr>
            <p:nvPr/>
          </p:nvSpPr>
          <p:spPr bwMode="auto">
            <a:xfrm>
              <a:off x="432" y="2352"/>
              <a:ext cx="1" cy="1513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7745" name="Line 47"/>
            <p:cNvSpPr>
              <a:spLocks noChangeShapeType="1"/>
            </p:cNvSpPr>
            <p:nvPr/>
          </p:nvSpPr>
          <p:spPr bwMode="auto">
            <a:xfrm>
              <a:off x="768" y="2352"/>
              <a:ext cx="1" cy="151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7746" name="Line 48"/>
            <p:cNvSpPr>
              <a:spLocks noChangeShapeType="1"/>
            </p:cNvSpPr>
            <p:nvPr/>
          </p:nvSpPr>
          <p:spPr bwMode="auto">
            <a:xfrm>
              <a:off x="1662" y="2352"/>
              <a:ext cx="1" cy="151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7747" name="Line 49"/>
            <p:cNvSpPr>
              <a:spLocks noChangeShapeType="1"/>
            </p:cNvSpPr>
            <p:nvPr/>
          </p:nvSpPr>
          <p:spPr bwMode="auto">
            <a:xfrm>
              <a:off x="2496" y="2352"/>
              <a:ext cx="1" cy="151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7748" name="Line 50"/>
            <p:cNvSpPr>
              <a:spLocks noChangeShapeType="1"/>
            </p:cNvSpPr>
            <p:nvPr/>
          </p:nvSpPr>
          <p:spPr bwMode="auto">
            <a:xfrm>
              <a:off x="3216" y="2352"/>
              <a:ext cx="1" cy="151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7749" name="Line 51"/>
            <p:cNvSpPr>
              <a:spLocks noChangeShapeType="1"/>
            </p:cNvSpPr>
            <p:nvPr/>
          </p:nvSpPr>
          <p:spPr bwMode="auto">
            <a:xfrm>
              <a:off x="3840" y="2352"/>
              <a:ext cx="1" cy="151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7750" name="Line 52"/>
            <p:cNvSpPr>
              <a:spLocks noChangeShapeType="1"/>
            </p:cNvSpPr>
            <p:nvPr/>
          </p:nvSpPr>
          <p:spPr bwMode="auto">
            <a:xfrm>
              <a:off x="4608" y="2352"/>
              <a:ext cx="1" cy="151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7751" name="Line 53"/>
            <p:cNvSpPr>
              <a:spLocks noChangeShapeType="1"/>
            </p:cNvSpPr>
            <p:nvPr/>
          </p:nvSpPr>
          <p:spPr bwMode="auto">
            <a:xfrm>
              <a:off x="5328" y="2352"/>
              <a:ext cx="1" cy="1513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68599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Parsing: Top-Down</a:t>
            </a:r>
          </a:p>
        </p:txBody>
      </p:sp>
      <p:sp>
        <p:nvSpPr>
          <p:cNvPr id="1597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86571BE-55F2-264D-8AEB-5989111FD73C}" type="slidenum">
              <a:rPr lang="en-US" sz="1200">
                <a:latin typeface="Arial Black" charset="0"/>
              </a:rPr>
              <a:pPr eaLnBrk="1" hangingPunct="1"/>
              <a:t>22</a:t>
            </a:fld>
            <a:endParaRPr lang="en-US" sz="1200">
              <a:latin typeface="Arial Black" charset="0"/>
            </a:endParaRPr>
          </a:p>
        </p:txBody>
      </p:sp>
      <p:sp>
        <p:nvSpPr>
          <p:cNvPr id="159747" name="Date Placeholder 5"/>
          <p:cNvSpPr>
            <a:spLocks noGrp="1"/>
          </p:cNvSpPr>
          <p:nvPr>
            <p:ph type="dt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Compiler</a:t>
            </a:r>
          </a:p>
        </p:txBody>
      </p:sp>
      <p:sp>
        <p:nvSpPr>
          <p:cNvPr id="15974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96900"/>
            <a:ext cx="8231188" cy="1093788"/>
          </a:xfrm>
        </p:spPr>
        <p:txBody>
          <a:bodyPr lIns="90000" tIns="46800" rIns="90000" bIns="46800">
            <a:spAutoFit/>
          </a:bodyPr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latin typeface="Arial" charset="0"/>
              </a:rPr>
              <a:t>Using Parsing Tables</a:t>
            </a:r>
          </a:p>
        </p:txBody>
      </p:sp>
      <p:sp>
        <p:nvSpPr>
          <p:cNvPr id="159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534400" cy="4357688"/>
          </a:xfrm>
        </p:spPr>
        <p:txBody>
          <a:bodyPr lIns="90000" tIns="46800" rIns="90000" bIns="46800">
            <a:spAutoFit/>
          </a:bodyPr>
          <a:lstStyle/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Arial" charset="0"/>
              </a:rPr>
              <a:t>Method similar to recursive descent, except</a:t>
            </a:r>
          </a:p>
          <a:p>
            <a:pPr marL="741363" lvl="1" indent="-28416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Arial" charset="0"/>
                <a:cs typeface="Arial" charset="0"/>
              </a:rPr>
              <a:t>For each non-terminal S</a:t>
            </a:r>
          </a:p>
          <a:p>
            <a:pPr marL="741363" lvl="1" indent="-28416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Arial" charset="0"/>
                <a:cs typeface="Arial" charset="0"/>
              </a:rPr>
              <a:t>look at the next token a</a:t>
            </a:r>
          </a:p>
          <a:p>
            <a:pPr marL="741363" lvl="1" indent="-28416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Arial" charset="0"/>
                <a:cs typeface="Arial" charset="0"/>
              </a:rPr>
              <a:t>choose the production shown at [S,a]</a:t>
            </a: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Arial" charset="0"/>
              </a:rPr>
              <a:t>use a stack to keep track of pending non-terminals</a:t>
            </a: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Arial" charset="0"/>
              </a:rPr>
              <a:t>reject when error state</a:t>
            </a: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Arial" charset="0"/>
              </a:rPr>
              <a:t>accept when end-of-input ($) 	</a:t>
            </a:r>
          </a:p>
        </p:txBody>
      </p:sp>
    </p:spTree>
    <p:extLst>
      <p:ext uri="{BB962C8B-B14F-4D97-AF65-F5344CB8AC3E}">
        <p14:creationId xmlns:p14="http://schemas.microsoft.com/office/powerpoint/2010/main" val="393607585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Parsing: Top-Down</a:t>
            </a:r>
          </a:p>
        </p:txBody>
      </p:sp>
      <p:sp>
        <p:nvSpPr>
          <p:cNvPr id="1617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D11C392-E047-7C4C-B1F5-BA22979E8012}" type="slidenum">
              <a:rPr lang="en-US" sz="1200">
                <a:latin typeface="Arial Black" charset="0"/>
              </a:rPr>
              <a:pPr eaLnBrk="1" hangingPunct="1"/>
              <a:t>23</a:t>
            </a:fld>
            <a:endParaRPr lang="en-US" sz="1200">
              <a:latin typeface="Arial Black" charset="0"/>
            </a:endParaRPr>
          </a:p>
        </p:txBody>
      </p:sp>
      <p:sp>
        <p:nvSpPr>
          <p:cNvPr id="161795" name="Date Placeholder 5"/>
          <p:cNvSpPr>
            <a:spLocks noGrp="1"/>
          </p:cNvSpPr>
          <p:nvPr>
            <p:ph type="dt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Compiler</a:t>
            </a:r>
          </a:p>
        </p:txBody>
      </p:sp>
      <p:sp>
        <p:nvSpPr>
          <p:cNvPr id="16179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96900"/>
            <a:ext cx="8231188" cy="1093788"/>
          </a:xfrm>
        </p:spPr>
        <p:txBody>
          <a:bodyPr lIns="90000" tIns="46800" rIns="90000" bIns="46800">
            <a:spAutoFit/>
          </a:bodyPr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latin typeface="Arial" charset="0"/>
              </a:rPr>
              <a:t>LL(1) Parsing Algorithm</a:t>
            </a:r>
          </a:p>
        </p:txBody>
      </p:sp>
      <p:sp>
        <p:nvSpPr>
          <p:cNvPr id="161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122488"/>
            <a:ext cx="7621588" cy="3889375"/>
          </a:xfrm>
        </p:spPr>
        <p:txBody>
          <a:bodyPr lIns="91440" tIns="45720" rIns="91440" bIns="45720">
            <a:spAutoFit/>
          </a:bodyPr>
          <a:lstStyle/>
          <a:p>
            <a:pPr marL="341313" indent="-341313" defTabSz="457200" eaLnBrk="1" hangingPunct="1">
              <a:lnSpc>
                <a:spcPct val="80000"/>
              </a:lnSpc>
              <a:spcBef>
                <a:spcPct val="0"/>
              </a:spcBef>
              <a:buFont typeface="Lucida Console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>
                <a:latin typeface="Courier New" charset="0"/>
              </a:rPr>
              <a:t>initialize stack = &lt;S, $&gt; and next </a:t>
            </a:r>
          </a:p>
          <a:p>
            <a:pPr marL="341313" indent="-341313" defTabSz="457200" eaLnBrk="1" hangingPunct="1">
              <a:lnSpc>
                <a:spcPct val="80000"/>
              </a:lnSpc>
              <a:spcBef>
                <a:spcPct val="0"/>
              </a:spcBef>
              <a:buFont typeface="Lucida Console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>
                <a:latin typeface="Courier New" charset="0"/>
              </a:rPr>
              <a:t>repeat</a:t>
            </a:r>
          </a:p>
          <a:p>
            <a:pPr marL="341313" indent="-341313" defTabSz="457200" eaLnBrk="1" hangingPunct="1">
              <a:lnSpc>
                <a:spcPct val="80000"/>
              </a:lnSpc>
              <a:spcBef>
                <a:spcPct val="0"/>
              </a:spcBef>
              <a:buFont typeface="Lucida Console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>
                <a:latin typeface="Courier New" charset="0"/>
              </a:rPr>
              <a:t>  case stack of</a:t>
            </a:r>
          </a:p>
          <a:p>
            <a:pPr marL="341313" indent="-341313" defTabSz="457200" eaLnBrk="1" hangingPunct="1">
              <a:lnSpc>
                <a:spcPct val="80000"/>
              </a:lnSpc>
              <a:spcBef>
                <a:spcPct val="0"/>
              </a:spcBef>
              <a:buFont typeface="Lucida Console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>
                <a:latin typeface="Courier New" charset="0"/>
              </a:rPr>
              <a:t>    &lt;X, rest&gt; :</a:t>
            </a:r>
          </a:p>
          <a:p>
            <a:pPr marL="341313" indent="-341313" defTabSz="457200" eaLnBrk="1" hangingPunct="1">
              <a:lnSpc>
                <a:spcPct val="80000"/>
              </a:lnSpc>
              <a:spcBef>
                <a:spcPct val="0"/>
              </a:spcBef>
              <a:buFont typeface="Lucida Console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>
                <a:latin typeface="Courier New" charset="0"/>
              </a:rPr>
              <a:t>      if T[X,*next] = Y</a:t>
            </a:r>
            <a:r>
              <a:rPr lang="en-GB" sz="2400" baseline="-25000">
                <a:latin typeface="Courier New" charset="0"/>
              </a:rPr>
              <a:t>1</a:t>
            </a:r>
            <a:r>
              <a:rPr lang="en-GB" sz="2400">
                <a:latin typeface="Courier New" charset="0"/>
              </a:rPr>
              <a:t>…Y</a:t>
            </a:r>
            <a:r>
              <a:rPr lang="en-GB" sz="2400" baseline="-25000">
                <a:latin typeface="Courier New" charset="0"/>
              </a:rPr>
              <a:t>n</a:t>
            </a:r>
          </a:p>
          <a:p>
            <a:pPr marL="341313" indent="-341313" defTabSz="457200" eaLnBrk="1" hangingPunct="1">
              <a:lnSpc>
                <a:spcPct val="80000"/>
              </a:lnSpc>
              <a:spcBef>
                <a:spcPct val="0"/>
              </a:spcBef>
              <a:buFont typeface="Lucida Console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>
                <a:latin typeface="Courier New" charset="0"/>
              </a:rPr>
              <a:t>      then stack = &lt;Y</a:t>
            </a:r>
            <a:r>
              <a:rPr lang="en-GB" sz="2400" baseline="-25000">
                <a:latin typeface="Courier New" charset="0"/>
              </a:rPr>
              <a:t>1</a:t>
            </a:r>
            <a:r>
              <a:rPr lang="en-GB" sz="2400">
                <a:latin typeface="Courier New" charset="0"/>
              </a:rPr>
              <a:t>…Y</a:t>
            </a:r>
            <a:r>
              <a:rPr lang="en-GB" sz="2400" baseline="-25000">
                <a:latin typeface="Courier New" charset="0"/>
              </a:rPr>
              <a:t>n,</a:t>
            </a:r>
            <a:r>
              <a:rPr lang="en-GB" sz="2400">
                <a:latin typeface="Courier New" charset="0"/>
              </a:rPr>
              <a:t> rest&gt;;</a:t>
            </a:r>
          </a:p>
          <a:p>
            <a:pPr marL="341313" indent="-341313" defTabSz="457200" eaLnBrk="1" hangingPunct="1">
              <a:lnSpc>
                <a:spcPct val="80000"/>
              </a:lnSpc>
              <a:spcBef>
                <a:spcPct val="0"/>
              </a:spcBef>
              <a:buFont typeface="Lucida Console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>
                <a:latin typeface="Courier New" charset="0"/>
              </a:rPr>
              <a:t>      else  error();   </a:t>
            </a:r>
          </a:p>
          <a:p>
            <a:pPr marL="341313" indent="-341313" defTabSz="457200" eaLnBrk="1" hangingPunct="1">
              <a:lnSpc>
                <a:spcPct val="80000"/>
              </a:lnSpc>
              <a:spcBef>
                <a:spcPct val="0"/>
              </a:spcBef>
              <a:buFont typeface="Lucida Console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>
                <a:latin typeface="Courier New" charset="0"/>
              </a:rPr>
              <a:t>    &lt;t, rest&gt; : </a:t>
            </a:r>
          </a:p>
          <a:p>
            <a:pPr marL="341313" indent="-341313" defTabSz="457200" eaLnBrk="1" hangingPunct="1">
              <a:lnSpc>
                <a:spcPct val="80000"/>
              </a:lnSpc>
              <a:spcBef>
                <a:spcPct val="0"/>
              </a:spcBef>
              <a:buFont typeface="Lucida Console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>
                <a:latin typeface="Courier New" charset="0"/>
              </a:rPr>
              <a:t>      if t.equals(next) </a:t>
            </a:r>
          </a:p>
          <a:p>
            <a:pPr marL="341313" indent="-341313" defTabSz="457200" eaLnBrk="1" hangingPunct="1">
              <a:lnSpc>
                <a:spcPct val="80000"/>
              </a:lnSpc>
              <a:spcBef>
                <a:spcPct val="0"/>
              </a:spcBef>
              <a:buFont typeface="Lucida Console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>
                <a:latin typeface="Courier New" charset="0"/>
              </a:rPr>
              <a:t>      then { next = nextToken(next);</a:t>
            </a:r>
          </a:p>
          <a:p>
            <a:pPr marL="341313" indent="-341313" defTabSz="457200" eaLnBrk="1" hangingPunct="1">
              <a:lnSpc>
                <a:spcPct val="80000"/>
              </a:lnSpc>
              <a:spcBef>
                <a:spcPct val="0"/>
              </a:spcBef>
              <a:buFont typeface="Lucida Console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>
                <a:latin typeface="Courier New" charset="0"/>
              </a:rPr>
              <a:t>		        stack = &lt;rest&gt;; }</a:t>
            </a:r>
          </a:p>
          <a:p>
            <a:pPr marL="341313" indent="-341313" defTabSz="457200" eaLnBrk="1" hangingPunct="1">
              <a:lnSpc>
                <a:spcPct val="80000"/>
              </a:lnSpc>
              <a:spcBef>
                <a:spcPct val="0"/>
              </a:spcBef>
              <a:buFont typeface="Lucida Console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>
                <a:latin typeface="Courier New" charset="0"/>
              </a:rPr>
              <a:t>      else error();</a:t>
            </a:r>
          </a:p>
          <a:p>
            <a:pPr marL="341313" indent="-341313" defTabSz="457200" eaLnBrk="1" hangingPunct="1">
              <a:lnSpc>
                <a:spcPct val="80000"/>
              </a:lnSpc>
              <a:spcBef>
                <a:spcPct val="0"/>
              </a:spcBef>
              <a:buFont typeface="Lucida Console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>
                <a:latin typeface="Courier New" charset="0"/>
              </a:rPr>
              <a:t>until stack == &lt; &gt;</a:t>
            </a:r>
          </a:p>
        </p:txBody>
      </p:sp>
    </p:spTree>
    <p:extLst>
      <p:ext uri="{BB962C8B-B14F-4D97-AF65-F5344CB8AC3E}">
        <p14:creationId xmlns:p14="http://schemas.microsoft.com/office/powerpoint/2010/main" val="188084162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Parsing: Top-Down</a:t>
            </a:r>
          </a:p>
        </p:txBody>
      </p:sp>
      <p:sp>
        <p:nvSpPr>
          <p:cNvPr id="1638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4EB6466-4B04-7E46-AD51-4D484030036A}" type="slidenum">
              <a:rPr lang="en-US" sz="1200">
                <a:latin typeface="Arial Black" charset="0"/>
              </a:rPr>
              <a:pPr eaLnBrk="1" hangingPunct="1"/>
              <a:t>24</a:t>
            </a:fld>
            <a:endParaRPr lang="en-US" sz="1200">
              <a:latin typeface="Arial Black" charset="0"/>
            </a:endParaRPr>
          </a:p>
        </p:txBody>
      </p:sp>
      <p:sp>
        <p:nvSpPr>
          <p:cNvPr id="163843" name="Date Placeholder 5"/>
          <p:cNvSpPr>
            <a:spLocks noGrp="1"/>
          </p:cNvSpPr>
          <p:nvPr>
            <p:ph type="dt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Compiler</a:t>
            </a:r>
          </a:p>
        </p:txBody>
      </p:sp>
      <p:sp>
        <p:nvSpPr>
          <p:cNvPr id="16384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96900"/>
            <a:ext cx="8231188" cy="1093788"/>
          </a:xfrm>
        </p:spPr>
        <p:txBody>
          <a:bodyPr lIns="90000" tIns="46800" rIns="90000" bIns="46800">
            <a:spAutoFit/>
          </a:bodyPr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latin typeface="Arial" charset="0"/>
              </a:rPr>
              <a:t>LL(1) Parsing Example</a:t>
            </a:r>
          </a:p>
        </p:txBody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28800"/>
            <a:ext cx="7392988" cy="4468813"/>
          </a:xfrm>
        </p:spPr>
        <p:txBody>
          <a:bodyPr lIns="90000" tIns="46800" rIns="90000" bIns="46800">
            <a:spAutoFit/>
          </a:bodyPr>
          <a:lstStyle/>
          <a:p>
            <a:pPr marL="341313" indent="-341313" defTabSz="457200" eaLnBrk="1" hangingPunct="1">
              <a:lnSpc>
                <a:spcPct val="90000"/>
              </a:lnSpc>
              <a:spcBef>
                <a:spcPts val="600"/>
              </a:spcBef>
              <a:buFont typeface="Wingdings" charset="0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u="sng">
                <a:latin typeface="Arial" charset="0"/>
              </a:rPr>
              <a:t>Stack			Input			Action</a:t>
            </a:r>
          </a:p>
          <a:p>
            <a:pPr marL="341313" indent="-341313" defTabSz="457200" eaLnBrk="1" hangingPunct="1">
              <a:lnSpc>
                <a:spcPct val="90000"/>
              </a:lnSpc>
              <a:spcBef>
                <a:spcPts val="600"/>
              </a:spcBef>
              <a:buClr>
                <a:srgbClr val="333399"/>
              </a:buClr>
              <a:buFont typeface="Wingdings" charset="0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>
                <a:solidFill>
                  <a:srgbClr val="333399"/>
                </a:solidFill>
                <a:latin typeface="Arial" charset="0"/>
              </a:rPr>
              <a:t>E $			int * int $		T X</a:t>
            </a:r>
          </a:p>
          <a:p>
            <a:pPr marL="341313" indent="-341313" defTabSz="457200" eaLnBrk="1" hangingPunct="1">
              <a:lnSpc>
                <a:spcPct val="90000"/>
              </a:lnSpc>
              <a:spcBef>
                <a:spcPts val="600"/>
              </a:spcBef>
              <a:buClr>
                <a:srgbClr val="333399"/>
              </a:buClr>
              <a:buFont typeface="Wingdings" charset="0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>
                <a:solidFill>
                  <a:srgbClr val="333399"/>
                </a:solidFill>
                <a:latin typeface="Arial" charset="0"/>
              </a:rPr>
              <a:t>T X $			int * int $		int Y</a:t>
            </a:r>
          </a:p>
          <a:p>
            <a:pPr marL="341313" indent="-341313" defTabSz="457200" eaLnBrk="1" hangingPunct="1">
              <a:lnSpc>
                <a:spcPct val="90000"/>
              </a:lnSpc>
              <a:spcBef>
                <a:spcPts val="600"/>
              </a:spcBef>
              <a:buClr>
                <a:srgbClr val="333399"/>
              </a:buClr>
              <a:buFont typeface="Wingdings" charset="0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>
                <a:solidFill>
                  <a:srgbClr val="333399"/>
                </a:solidFill>
                <a:latin typeface="Arial" charset="0"/>
              </a:rPr>
              <a:t>int Y X $		int * int $		</a:t>
            </a:r>
            <a:r>
              <a:rPr lang="en-GB" sz="2400">
                <a:latin typeface="Arial" charset="0"/>
              </a:rPr>
              <a:t>terminal</a:t>
            </a:r>
          </a:p>
          <a:p>
            <a:pPr marL="341313" indent="-341313" defTabSz="457200" eaLnBrk="1" hangingPunct="1">
              <a:lnSpc>
                <a:spcPct val="90000"/>
              </a:lnSpc>
              <a:spcBef>
                <a:spcPts val="600"/>
              </a:spcBef>
              <a:buClr>
                <a:srgbClr val="333399"/>
              </a:buClr>
              <a:buFont typeface="Wingdings" charset="0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>
                <a:solidFill>
                  <a:srgbClr val="333399"/>
                </a:solidFill>
                <a:latin typeface="Arial" charset="0"/>
              </a:rPr>
              <a:t>Y X $			* int $			* T</a:t>
            </a:r>
          </a:p>
          <a:p>
            <a:pPr marL="341313" indent="-341313" defTabSz="457200" eaLnBrk="1" hangingPunct="1">
              <a:lnSpc>
                <a:spcPct val="90000"/>
              </a:lnSpc>
              <a:spcBef>
                <a:spcPts val="600"/>
              </a:spcBef>
              <a:buClr>
                <a:srgbClr val="333399"/>
              </a:buClr>
              <a:buFont typeface="Wingdings" charset="0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>
                <a:solidFill>
                  <a:srgbClr val="333399"/>
                </a:solidFill>
                <a:latin typeface="Arial" charset="0"/>
              </a:rPr>
              <a:t>* T X $		* int $			</a:t>
            </a:r>
            <a:r>
              <a:rPr lang="en-GB" sz="2400">
                <a:latin typeface="Arial" charset="0"/>
              </a:rPr>
              <a:t>terminal</a:t>
            </a:r>
          </a:p>
          <a:p>
            <a:pPr marL="341313" indent="-341313" defTabSz="457200" eaLnBrk="1" hangingPunct="1">
              <a:lnSpc>
                <a:spcPct val="90000"/>
              </a:lnSpc>
              <a:spcBef>
                <a:spcPts val="600"/>
              </a:spcBef>
              <a:buClr>
                <a:srgbClr val="333399"/>
              </a:buClr>
              <a:buFont typeface="Wingdings" charset="0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>
                <a:solidFill>
                  <a:srgbClr val="333399"/>
                </a:solidFill>
                <a:latin typeface="Arial" charset="0"/>
              </a:rPr>
              <a:t>T X $			int $			int Y</a:t>
            </a:r>
          </a:p>
          <a:p>
            <a:pPr marL="341313" indent="-341313" defTabSz="457200" eaLnBrk="1" hangingPunct="1">
              <a:lnSpc>
                <a:spcPct val="90000"/>
              </a:lnSpc>
              <a:spcBef>
                <a:spcPts val="600"/>
              </a:spcBef>
              <a:buClr>
                <a:srgbClr val="333399"/>
              </a:buClr>
              <a:buFont typeface="Wingdings" charset="0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>
                <a:solidFill>
                  <a:srgbClr val="333399"/>
                </a:solidFill>
                <a:latin typeface="Arial" charset="0"/>
              </a:rPr>
              <a:t>int Y X $		int $			</a:t>
            </a:r>
            <a:r>
              <a:rPr lang="en-GB" sz="2400">
                <a:latin typeface="Arial" charset="0"/>
              </a:rPr>
              <a:t>terminal</a:t>
            </a:r>
          </a:p>
          <a:p>
            <a:pPr marL="341313" indent="-341313" defTabSz="457200" eaLnBrk="1" hangingPunct="1">
              <a:lnSpc>
                <a:spcPct val="90000"/>
              </a:lnSpc>
              <a:spcBef>
                <a:spcPts val="600"/>
              </a:spcBef>
              <a:buClr>
                <a:srgbClr val="333399"/>
              </a:buClr>
              <a:buFont typeface="Wingdings" charset="0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>
                <a:solidFill>
                  <a:srgbClr val="333399"/>
                </a:solidFill>
                <a:latin typeface="Arial" charset="0"/>
              </a:rPr>
              <a:t>Y X $			$			</a:t>
            </a:r>
            <a:r>
              <a:rPr lang="en-GB" sz="2400">
                <a:solidFill>
                  <a:srgbClr val="333399"/>
                </a:solidFill>
                <a:latin typeface="Symbol" charset="0"/>
              </a:rPr>
              <a:t></a:t>
            </a:r>
          </a:p>
          <a:p>
            <a:pPr marL="341313" indent="-341313" defTabSz="457200" eaLnBrk="1" hangingPunct="1">
              <a:lnSpc>
                <a:spcPct val="90000"/>
              </a:lnSpc>
              <a:spcBef>
                <a:spcPts val="600"/>
              </a:spcBef>
              <a:buClr>
                <a:srgbClr val="333399"/>
              </a:buClr>
              <a:buFont typeface="Wingdings" charset="0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>
                <a:solidFill>
                  <a:srgbClr val="333399"/>
                </a:solidFill>
                <a:latin typeface="Arial" charset="0"/>
              </a:rPr>
              <a:t>X $			$			</a:t>
            </a:r>
            <a:r>
              <a:rPr lang="en-GB" sz="2400">
                <a:solidFill>
                  <a:srgbClr val="333399"/>
                </a:solidFill>
                <a:latin typeface="Symbol" charset="0"/>
              </a:rPr>
              <a:t></a:t>
            </a:r>
          </a:p>
          <a:p>
            <a:pPr marL="341313" indent="-341313" defTabSz="457200" eaLnBrk="1" hangingPunct="1">
              <a:lnSpc>
                <a:spcPct val="90000"/>
              </a:lnSpc>
              <a:spcBef>
                <a:spcPts val="600"/>
              </a:spcBef>
              <a:buClr>
                <a:srgbClr val="333399"/>
              </a:buClr>
              <a:buFont typeface="Wingdings" charset="0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>
                <a:solidFill>
                  <a:srgbClr val="333399"/>
                </a:solidFill>
                <a:latin typeface="Arial" charset="0"/>
              </a:rPr>
              <a:t>$				$			</a:t>
            </a:r>
            <a:r>
              <a:rPr lang="en-GB" sz="2400">
                <a:latin typeface="Arial" charset="0"/>
              </a:rPr>
              <a:t>ACCEPT</a:t>
            </a:r>
          </a:p>
        </p:txBody>
      </p:sp>
    </p:spTree>
    <p:extLst>
      <p:ext uri="{BB962C8B-B14F-4D97-AF65-F5344CB8AC3E}">
        <p14:creationId xmlns:p14="http://schemas.microsoft.com/office/powerpoint/2010/main" val="263129304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Parsing: Top-Down</a:t>
            </a:r>
          </a:p>
        </p:txBody>
      </p:sp>
      <p:sp>
        <p:nvSpPr>
          <p:cNvPr id="1658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FB3D26B-EE13-7540-BB6B-918F4989106D}" type="slidenum">
              <a:rPr lang="en-US" sz="1200">
                <a:latin typeface="Arial Black" charset="0"/>
              </a:rPr>
              <a:pPr eaLnBrk="1" hangingPunct="1"/>
              <a:t>25</a:t>
            </a:fld>
            <a:endParaRPr lang="en-US" sz="1200">
              <a:latin typeface="Arial Black" charset="0"/>
            </a:endParaRPr>
          </a:p>
        </p:txBody>
      </p:sp>
      <p:sp>
        <p:nvSpPr>
          <p:cNvPr id="165891" name="Date Placeholder 5"/>
          <p:cNvSpPr>
            <a:spLocks noGrp="1"/>
          </p:cNvSpPr>
          <p:nvPr>
            <p:ph type="dt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Compiler</a:t>
            </a:r>
          </a:p>
        </p:txBody>
      </p:sp>
      <p:sp>
        <p:nvSpPr>
          <p:cNvPr id="16589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96900"/>
            <a:ext cx="8231188" cy="1093788"/>
          </a:xfrm>
        </p:spPr>
        <p:txBody>
          <a:bodyPr lIns="90000" tIns="46800" rIns="90000" bIns="46800">
            <a:spAutoFit/>
          </a:bodyPr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latin typeface="Arial" charset="0"/>
              </a:rPr>
              <a:t>Constructing Parsing Tables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31188" cy="3935413"/>
          </a:xfrm>
        </p:spPr>
        <p:txBody>
          <a:bodyPr lIns="90000" tIns="46800" rIns="90000" bIns="46800">
            <a:spAutoFit/>
          </a:bodyPr>
          <a:lstStyle/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latin typeface="Arial" charset="0"/>
                <a:cs typeface="Arial" charset="0"/>
              </a:rPr>
              <a:t>LL(1) languages are those defined by a parsing table for the LL(1) algorithm</a:t>
            </a: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latin typeface="Arial" charset="0"/>
                <a:cs typeface="Arial" charset="0"/>
              </a:rPr>
              <a:t>No table entry can be multiply defined</a:t>
            </a:r>
          </a:p>
          <a:p>
            <a:pPr marL="341313" indent="-341313" defTabSz="457200" eaLnBrk="1" hangingPunct="1"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dirty="0">
              <a:latin typeface="Arial" charset="0"/>
              <a:cs typeface="Arial" charset="0"/>
            </a:endParaRP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latin typeface="Arial" charset="0"/>
                <a:cs typeface="Arial" charset="0"/>
              </a:rPr>
              <a:t>We want to generate parsing tables from </a:t>
            </a:r>
            <a:r>
              <a:rPr lang="en-GB" dirty="0" smtClean="0">
                <a:latin typeface="Arial" charset="0"/>
                <a:cs typeface="Arial" charset="0"/>
              </a:rPr>
              <a:t>the definition of the grammar</a:t>
            </a:r>
          </a:p>
          <a:p>
            <a:pPr marL="0" indent="0" defTabSz="457200" eaLnBrk="1" hangingPunct="1"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67676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Parsing: Top-Down</a:t>
            </a:r>
          </a:p>
        </p:txBody>
      </p:sp>
      <p:sp>
        <p:nvSpPr>
          <p:cNvPr id="1679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04ABFD6-FA4B-4141-972E-571A076F626F}" type="slidenum">
              <a:rPr lang="en-US" sz="1200">
                <a:latin typeface="Arial Black" charset="0"/>
              </a:rPr>
              <a:pPr eaLnBrk="1" hangingPunct="1"/>
              <a:t>26</a:t>
            </a:fld>
            <a:endParaRPr lang="en-US" sz="1200">
              <a:latin typeface="Arial Black" charset="0"/>
            </a:endParaRPr>
          </a:p>
        </p:txBody>
      </p:sp>
      <p:sp>
        <p:nvSpPr>
          <p:cNvPr id="167939" name="Date Placeholder 5"/>
          <p:cNvSpPr>
            <a:spLocks noGrp="1"/>
          </p:cNvSpPr>
          <p:nvPr>
            <p:ph type="dt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Compiler</a:t>
            </a:r>
          </a:p>
        </p:txBody>
      </p:sp>
      <p:sp>
        <p:nvSpPr>
          <p:cNvPr id="16794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88950"/>
            <a:ext cx="8231188" cy="1311275"/>
          </a:xfrm>
        </p:spPr>
        <p:txBody>
          <a:bodyPr lIns="90000" tIns="46800" rIns="90000" bIns="46800">
            <a:spAutoFit/>
          </a:bodyPr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>
                <a:latin typeface="Arial" charset="0"/>
              </a:rPr>
              <a:t>Constructing Parsing Tables (Cont.)</a:t>
            </a:r>
          </a:p>
        </p:txBody>
      </p:sp>
      <p:sp>
        <p:nvSpPr>
          <p:cNvPr id="1679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7924800" cy="3911600"/>
          </a:xfrm>
        </p:spPr>
        <p:txBody>
          <a:bodyPr lIns="90000" tIns="46800" rIns="90000" bIns="46800">
            <a:spAutoFit/>
          </a:bodyPr>
          <a:lstStyle/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>
                <a:latin typeface="Arial" charset="0"/>
              </a:rPr>
              <a:t>If </a:t>
            </a:r>
            <a:r>
              <a:rPr lang="en-GB" sz="2800">
                <a:solidFill>
                  <a:srgbClr val="333399"/>
                </a:solidFill>
                <a:latin typeface="Arial" charset="0"/>
              </a:rPr>
              <a:t>A </a:t>
            </a:r>
            <a:r>
              <a:rPr lang="en-GB" sz="2800">
                <a:solidFill>
                  <a:srgbClr val="333399"/>
                </a:solidFill>
                <a:latin typeface="Symbol" charset="0"/>
              </a:rPr>
              <a:t></a:t>
            </a:r>
            <a:r>
              <a:rPr lang="en-GB" sz="2800">
                <a:solidFill>
                  <a:srgbClr val="333399"/>
                </a:solidFill>
                <a:latin typeface="Arial" charset="0"/>
              </a:rPr>
              <a:t> </a:t>
            </a:r>
            <a:r>
              <a:rPr lang="en-GB" sz="2800">
                <a:solidFill>
                  <a:srgbClr val="333399"/>
                </a:solidFill>
                <a:latin typeface="Symbol" charset="0"/>
              </a:rPr>
              <a:t></a:t>
            </a:r>
            <a:r>
              <a:rPr lang="en-GB" sz="2800">
                <a:latin typeface="Arial" charset="0"/>
              </a:rPr>
              <a:t>, for row </a:t>
            </a:r>
            <a:r>
              <a:rPr lang="en-GB" sz="2800">
                <a:solidFill>
                  <a:srgbClr val="333399"/>
                </a:solidFill>
                <a:latin typeface="Arial" charset="0"/>
              </a:rPr>
              <a:t>A</a:t>
            </a:r>
            <a:r>
              <a:rPr lang="en-GB" sz="2800">
                <a:latin typeface="Arial" charset="0"/>
              </a:rPr>
              <a:t>, which column does </a:t>
            </a:r>
            <a:r>
              <a:rPr lang="en-GB" sz="2800">
                <a:solidFill>
                  <a:srgbClr val="333399"/>
                </a:solidFill>
                <a:latin typeface="Symbol" charset="0"/>
              </a:rPr>
              <a:t></a:t>
            </a:r>
            <a:r>
              <a:rPr lang="en-GB" sz="2800">
                <a:latin typeface="Arial" charset="0"/>
              </a:rPr>
              <a:t> go?</a:t>
            </a: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>
                <a:latin typeface="Arial" charset="0"/>
              </a:rPr>
              <a:t>In the column </a:t>
            </a:r>
            <a:r>
              <a:rPr lang="en-GB" sz="2800">
                <a:solidFill>
                  <a:srgbClr val="333399"/>
                </a:solidFill>
                <a:latin typeface="Arial" charset="0"/>
              </a:rPr>
              <a:t>t</a:t>
            </a:r>
            <a:r>
              <a:rPr lang="en-GB" sz="2800">
                <a:latin typeface="Arial" charset="0"/>
              </a:rPr>
              <a:t> where </a:t>
            </a:r>
            <a:r>
              <a:rPr lang="en-GB" sz="2800">
                <a:solidFill>
                  <a:srgbClr val="333399"/>
                </a:solidFill>
                <a:latin typeface="Arial" charset="0"/>
              </a:rPr>
              <a:t>t</a:t>
            </a:r>
            <a:r>
              <a:rPr lang="en-GB" sz="2800">
                <a:latin typeface="Arial" charset="0"/>
              </a:rPr>
              <a:t> can start a string derived from </a:t>
            </a:r>
            <a:r>
              <a:rPr lang="en-GB" sz="2800">
                <a:solidFill>
                  <a:srgbClr val="333399"/>
                </a:solidFill>
                <a:latin typeface="Symbol" charset="0"/>
              </a:rPr>
              <a:t></a:t>
            </a:r>
          </a:p>
          <a:p>
            <a:pPr marL="341313" indent="-341313" defTabSz="457200" eaLnBrk="1" hangingPunct="1"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>
                <a:latin typeface="Arial" charset="0"/>
              </a:rPr>
              <a:t>					</a:t>
            </a:r>
            <a:r>
              <a:rPr lang="en-GB" sz="2800">
                <a:latin typeface="Symbol" charset="0"/>
              </a:rPr>
              <a:t></a:t>
            </a:r>
            <a:r>
              <a:rPr lang="en-GB" sz="2800">
                <a:latin typeface="Arial" charset="0"/>
              </a:rPr>
              <a:t> </a:t>
            </a:r>
            <a:r>
              <a:rPr lang="en-GB" sz="2800">
                <a:latin typeface="Symbol" charset="0"/>
              </a:rPr>
              <a:t></a:t>
            </a:r>
            <a:r>
              <a:rPr lang="en-GB" sz="2800" baseline="30000">
                <a:latin typeface="Arial" charset="0"/>
              </a:rPr>
              <a:t>*</a:t>
            </a:r>
            <a:r>
              <a:rPr lang="en-GB" sz="2800">
                <a:latin typeface="Arial" charset="0"/>
              </a:rPr>
              <a:t> t </a:t>
            </a:r>
            <a:r>
              <a:rPr lang="en-GB" sz="2800">
                <a:latin typeface="Symbol" charset="0"/>
              </a:rPr>
              <a:t></a:t>
            </a:r>
          </a:p>
          <a:p>
            <a:pPr marL="741363" lvl="1" indent="-28416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>
                <a:latin typeface="Arial" charset="0"/>
                <a:cs typeface="Arial" charset="0"/>
              </a:rPr>
              <a:t>We say that t </a:t>
            </a:r>
            <a:r>
              <a:rPr lang="en-GB" sz="2400">
                <a:latin typeface="Symbol" charset="0"/>
                <a:cs typeface="Arial" charset="0"/>
              </a:rPr>
              <a:t></a:t>
            </a:r>
            <a:r>
              <a:rPr lang="en-GB" sz="2400">
                <a:latin typeface="Arial" charset="0"/>
                <a:cs typeface="Arial" charset="0"/>
              </a:rPr>
              <a:t> First(</a:t>
            </a:r>
            <a:r>
              <a:rPr lang="en-GB" sz="2400">
                <a:latin typeface="Symbol" charset="0"/>
                <a:cs typeface="Arial" charset="0"/>
              </a:rPr>
              <a:t></a:t>
            </a:r>
            <a:r>
              <a:rPr lang="en-GB" sz="2400">
                <a:latin typeface="Arial" charset="0"/>
                <a:cs typeface="Arial" charset="0"/>
              </a:rPr>
              <a:t>)</a:t>
            </a: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>
                <a:latin typeface="Arial" charset="0"/>
              </a:rPr>
              <a:t>In the column of </a:t>
            </a:r>
            <a:r>
              <a:rPr lang="en-GB" sz="2800">
                <a:solidFill>
                  <a:srgbClr val="333399"/>
                </a:solidFill>
                <a:latin typeface="Arial" charset="0"/>
              </a:rPr>
              <a:t>t</a:t>
            </a:r>
            <a:r>
              <a:rPr lang="en-GB" sz="2800">
                <a:latin typeface="Arial" charset="0"/>
              </a:rPr>
              <a:t> if </a:t>
            </a:r>
            <a:r>
              <a:rPr lang="en-GB" sz="2800">
                <a:solidFill>
                  <a:srgbClr val="333399"/>
                </a:solidFill>
                <a:latin typeface="Symbol" charset="0"/>
              </a:rPr>
              <a:t></a:t>
            </a:r>
            <a:r>
              <a:rPr lang="en-GB" sz="2800">
                <a:latin typeface="Arial" charset="0"/>
              </a:rPr>
              <a:t> is </a:t>
            </a:r>
            <a:r>
              <a:rPr lang="en-GB" sz="2800">
                <a:solidFill>
                  <a:srgbClr val="333399"/>
                </a:solidFill>
                <a:latin typeface="Symbol" charset="0"/>
              </a:rPr>
              <a:t></a:t>
            </a:r>
            <a:r>
              <a:rPr lang="en-GB" sz="2800">
                <a:latin typeface="Arial" charset="0"/>
              </a:rPr>
              <a:t> and </a:t>
            </a:r>
            <a:r>
              <a:rPr lang="en-GB" sz="2800">
                <a:solidFill>
                  <a:srgbClr val="333399"/>
                </a:solidFill>
                <a:latin typeface="Arial" charset="0"/>
              </a:rPr>
              <a:t>t</a:t>
            </a:r>
            <a:r>
              <a:rPr lang="en-GB" sz="2800">
                <a:latin typeface="Arial" charset="0"/>
              </a:rPr>
              <a:t> can follow an </a:t>
            </a:r>
            <a:r>
              <a:rPr lang="en-GB" sz="2800">
                <a:solidFill>
                  <a:srgbClr val="333399"/>
                </a:solidFill>
                <a:latin typeface="Arial" charset="0"/>
              </a:rPr>
              <a:t>A</a:t>
            </a:r>
          </a:p>
          <a:p>
            <a:pPr marL="341313" indent="-341313" algn="ctr" defTabSz="457200" eaLnBrk="1" hangingPunct="1"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>
                <a:latin typeface="Arial" charset="0"/>
              </a:rPr>
              <a:t>S </a:t>
            </a:r>
            <a:r>
              <a:rPr lang="en-GB" sz="2800">
                <a:latin typeface="Symbol" charset="0"/>
              </a:rPr>
              <a:t></a:t>
            </a:r>
            <a:r>
              <a:rPr lang="en-GB" sz="2800" baseline="30000">
                <a:latin typeface="Arial" charset="0"/>
              </a:rPr>
              <a:t>*</a:t>
            </a:r>
            <a:r>
              <a:rPr lang="en-GB" sz="2800">
                <a:latin typeface="Arial" charset="0"/>
              </a:rPr>
              <a:t> </a:t>
            </a:r>
            <a:r>
              <a:rPr lang="en-GB" sz="2800">
                <a:latin typeface="Symbol" charset="0"/>
              </a:rPr>
              <a:t></a:t>
            </a:r>
            <a:r>
              <a:rPr lang="en-GB" sz="2800">
                <a:latin typeface="Arial" charset="0"/>
              </a:rPr>
              <a:t> A t </a:t>
            </a:r>
            <a:r>
              <a:rPr lang="en-GB" sz="2800">
                <a:latin typeface="Symbol" charset="0"/>
              </a:rPr>
              <a:t></a:t>
            </a:r>
          </a:p>
          <a:p>
            <a:pPr marL="741363" lvl="1" indent="-28416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>
                <a:latin typeface="Arial" charset="0"/>
                <a:cs typeface="Arial" charset="0"/>
              </a:rPr>
              <a:t>We say t </a:t>
            </a:r>
            <a:r>
              <a:rPr lang="en-GB" sz="2400">
                <a:latin typeface="Symbol" charset="0"/>
                <a:cs typeface="Arial" charset="0"/>
              </a:rPr>
              <a:t></a:t>
            </a:r>
            <a:r>
              <a:rPr lang="en-GB" sz="2400">
                <a:latin typeface="Arial" charset="0"/>
                <a:cs typeface="Arial" charset="0"/>
              </a:rPr>
              <a:t> Follow(A)</a:t>
            </a:r>
          </a:p>
        </p:txBody>
      </p:sp>
    </p:spTree>
    <p:extLst>
      <p:ext uri="{BB962C8B-B14F-4D97-AF65-F5344CB8AC3E}">
        <p14:creationId xmlns:p14="http://schemas.microsoft.com/office/powerpoint/2010/main" val="847267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Parsing: Top-Down</a:t>
            </a:r>
          </a:p>
        </p:txBody>
      </p:sp>
      <p:sp>
        <p:nvSpPr>
          <p:cNvPr id="16998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F07524D-9A0A-1F4D-9A34-E989EE6FCE15}" type="slidenum">
              <a:rPr lang="en-US" sz="1200">
                <a:latin typeface="Arial Black" charset="0"/>
              </a:rPr>
              <a:pPr eaLnBrk="1" hangingPunct="1"/>
              <a:t>27</a:t>
            </a:fld>
            <a:endParaRPr lang="en-US" sz="1200">
              <a:latin typeface="Arial Black" charset="0"/>
            </a:endParaRPr>
          </a:p>
        </p:txBody>
      </p:sp>
      <p:sp>
        <p:nvSpPr>
          <p:cNvPr id="169987" name="Date Placeholder 5"/>
          <p:cNvSpPr>
            <a:spLocks noGrp="1"/>
          </p:cNvSpPr>
          <p:nvPr>
            <p:ph type="dt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Compiler</a:t>
            </a:r>
          </a:p>
        </p:txBody>
      </p:sp>
      <p:sp>
        <p:nvSpPr>
          <p:cNvPr id="16998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96900"/>
            <a:ext cx="8231188" cy="1093788"/>
          </a:xfrm>
        </p:spPr>
        <p:txBody>
          <a:bodyPr lIns="90000" tIns="46800" rIns="90000" bIns="46800">
            <a:spAutoFit/>
          </a:bodyPr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latin typeface="Arial" charset="0"/>
              </a:rPr>
              <a:t>Computing First Sets</a:t>
            </a:r>
          </a:p>
        </p:txBody>
      </p:sp>
      <p:sp>
        <p:nvSpPr>
          <p:cNvPr id="169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24050"/>
            <a:ext cx="8001000" cy="3987887"/>
          </a:xfrm>
        </p:spPr>
        <p:txBody>
          <a:bodyPr lIns="90000" tIns="46800" rIns="90000" bIns="46800">
            <a:spAutoFit/>
          </a:bodyPr>
          <a:lstStyle/>
          <a:p>
            <a:pPr marL="531813" indent="-531813" defTabSz="457200" eaLnBrk="1" hangingPunct="1">
              <a:spcBef>
                <a:spcPts val="700"/>
              </a:spcBef>
              <a:buFont typeface="Wingdings" charset="0"/>
              <a:buNone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r>
              <a:rPr lang="en-GB" sz="2400" dirty="0">
                <a:latin typeface="Arial" charset="0"/>
              </a:rPr>
              <a:t>Definition:    </a:t>
            </a:r>
            <a:r>
              <a:rPr lang="en-GB" sz="2400" dirty="0">
                <a:solidFill>
                  <a:srgbClr val="333399"/>
                </a:solidFill>
                <a:latin typeface="Arial" charset="0"/>
              </a:rPr>
              <a:t>First(X) = { t | X </a:t>
            </a:r>
            <a:r>
              <a:rPr lang="en-GB" sz="2400" dirty="0">
                <a:solidFill>
                  <a:srgbClr val="333399"/>
                </a:solidFill>
                <a:latin typeface="Symbol" charset="0"/>
              </a:rPr>
              <a:t></a:t>
            </a:r>
            <a:r>
              <a:rPr lang="en-GB" sz="2400" baseline="30000" dirty="0">
                <a:solidFill>
                  <a:srgbClr val="333399"/>
                </a:solidFill>
                <a:latin typeface="Arial" charset="0"/>
              </a:rPr>
              <a:t>*</a:t>
            </a:r>
            <a:r>
              <a:rPr lang="en-GB" sz="2400" dirty="0">
                <a:solidFill>
                  <a:srgbClr val="333399"/>
                </a:solidFill>
                <a:latin typeface="Arial" charset="0"/>
              </a:rPr>
              <a:t> t</a:t>
            </a:r>
            <a:r>
              <a:rPr lang="en-GB" sz="2400" dirty="0">
                <a:solidFill>
                  <a:srgbClr val="333399"/>
                </a:solidFill>
                <a:latin typeface="Symbol" charset="0"/>
              </a:rPr>
              <a:t></a:t>
            </a:r>
            <a:r>
              <a:rPr lang="en-GB" sz="2400" dirty="0">
                <a:solidFill>
                  <a:srgbClr val="333399"/>
                </a:solidFill>
                <a:latin typeface="Arial" charset="0"/>
              </a:rPr>
              <a:t>} </a:t>
            </a:r>
            <a:r>
              <a:rPr lang="en-GB" sz="2400" dirty="0">
                <a:solidFill>
                  <a:srgbClr val="333399"/>
                </a:solidFill>
                <a:latin typeface="Symbol" charset="0"/>
              </a:rPr>
              <a:t></a:t>
            </a:r>
            <a:r>
              <a:rPr lang="en-GB" sz="2400" dirty="0">
                <a:solidFill>
                  <a:srgbClr val="333399"/>
                </a:solidFill>
                <a:latin typeface="Arial" charset="0"/>
              </a:rPr>
              <a:t> {</a:t>
            </a:r>
            <a:r>
              <a:rPr lang="en-GB" sz="2400" dirty="0">
                <a:solidFill>
                  <a:srgbClr val="333399"/>
                </a:solidFill>
                <a:latin typeface="Symbol" charset="0"/>
              </a:rPr>
              <a:t></a:t>
            </a:r>
            <a:r>
              <a:rPr lang="en-GB" sz="2400" dirty="0">
                <a:solidFill>
                  <a:srgbClr val="333399"/>
                </a:solidFill>
                <a:latin typeface="Arial" charset="0"/>
              </a:rPr>
              <a:t> | X </a:t>
            </a:r>
            <a:r>
              <a:rPr lang="en-GB" sz="2400" dirty="0">
                <a:solidFill>
                  <a:srgbClr val="333399"/>
                </a:solidFill>
                <a:latin typeface="Symbol" charset="0"/>
              </a:rPr>
              <a:t></a:t>
            </a:r>
            <a:r>
              <a:rPr lang="en-GB" sz="2400" baseline="30000" dirty="0">
                <a:solidFill>
                  <a:srgbClr val="333399"/>
                </a:solidFill>
                <a:latin typeface="Arial" charset="0"/>
              </a:rPr>
              <a:t>*</a:t>
            </a:r>
            <a:r>
              <a:rPr lang="en-GB" sz="2400" dirty="0">
                <a:solidFill>
                  <a:srgbClr val="333399"/>
                </a:solidFill>
                <a:latin typeface="Arial" charset="0"/>
              </a:rPr>
              <a:t> </a:t>
            </a:r>
            <a:r>
              <a:rPr lang="en-GB" sz="2400" dirty="0">
                <a:solidFill>
                  <a:srgbClr val="333399"/>
                </a:solidFill>
                <a:latin typeface="Symbol" charset="0"/>
              </a:rPr>
              <a:t></a:t>
            </a:r>
            <a:r>
              <a:rPr lang="en-GB" sz="2400" dirty="0">
                <a:solidFill>
                  <a:srgbClr val="333399"/>
                </a:solidFill>
                <a:latin typeface="Arial" charset="0"/>
              </a:rPr>
              <a:t>}</a:t>
            </a:r>
          </a:p>
          <a:p>
            <a:pPr marL="531813" indent="-531813" defTabSz="457200" eaLnBrk="1" hangingPunct="1">
              <a:spcBef>
                <a:spcPts val="700"/>
              </a:spcBef>
              <a:buFont typeface="Wingdings" charset="0"/>
              <a:buNone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r>
              <a:rPr lang="en-GB" sz="2400" dirty="0">
                <a:latin typeface="Arial" charset="0"/>
              </a:rPr>
              <a:t>Algorithm </a:t>
            </a:r>
            <a:r>
              <a:rPr lang="en-GB" sz="2400" dirty="0" smtClean="0">
                <a:latin typeface="Arial" charset="0"/>
              </a:rPr>
              <a:t>sketch:</a:t>
            </a:r>
            <a:endParaRPr lang="en-GB" sz="2400" dirty="0">
              <a:latin typeface="Arial" charset="0"/>
            </a:endParaRPr>
          </a:p>
          <a:p>
            <a:pPr marL="531813" indent="-531813" defTabSz="457200" eaLnBrk="1" hangingPunct="1">
              <a:spcBef>
                <a:spcPts val="700"/>
              </a:spcBef>
              <a:buFont typeface="Arial" charset="0"/>
              <a:buAutoNum type="arabicPeriod"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r>
              <a:rPr lang="en-GB" sz="2400" dirty="0">
                <a:latin typeface="Arial" charset="0"/>
              </a:rPr>
              <a:t>for all terminals t do </a:t>
            </a:r>
            <a:r>
              <a:rPr lang="en-GB" sz="2400" dirty="0">
                <a:solidFill>
                  <a:srgbClr val="333399"/>
                </a:solidFill>
                <a:latin typeface="Arial" charset="0"/>
              </a:rPr>
              <a:t>First(t) </a:t>
            </a:r>
            <a:r>
              <a:rPr lang="en-GB" sz="2400" dirty="0">
                <a:solidFill>
                  <a:srgbClr val="333399"/>
                </a:solidFill>
                <a:latin typeface="Wingdings" charset="0"/>
              </a:rPr>
              <a:t></a:t>
            </a:r>
            <a:r>
              <a:rPr lang="en-GB" sz="2400" dirty="0">
                <a:solidFill>
                  <a:srgbClr val="333399"/>
                </a:solidFill>
                <a:latin typeface="Arial" charset="0"/>
              </a:rPr>
              <a:t> { t </a:t>
            </a:r>
            <a:r>
              <a:rPr lang="en-GB" sz="2400" dirty="0" smtClean="0">
                <a:solidFill>
                  <a:srgbClr val="333399"/>
                </a:solidFill>
                <a:latin typeface="Arial" charset="0"/>
              </a:rPr>
              <a:t>}</a:t>
            </a:r>
            <a:endParaRPr lang="en-GB" sz="2400" dirty="0">
              <a:solidFill>
                <a:srgbClr val="333399"/>
              </a:solidFill>
              <a:latin typeface="Arial" charset="0"/>
            </a:endParaRPr>
          </a:p>
          <a:p>
            <a:pPr marL="531813" indent="-531813" defTabSz="457200" eaLnBrk="1" hangingPunct="1">
              <a:spcBef>
                <a:spcPts val="700"/>
              </a:spcBef>
              <a:buFont typeface="Arial" charset="0"/>
              <a:buAutoNum type="arabicPeriod"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r>
              <a:rPr lang="en-GB" sz="2400" dirty="0">
                <a:latin typeface="Arial" charset="0"/>
              </a:rPr>
              <a:t>If </a:t>
            </a:r>
            <a:r>
              <a:rPr lang="en-GB" sz="2400" dirty="0">
                <a:solidFill>
                  <a:srgbClr val="333399"/>
                </a:solidFill>
                <a:latin typeface="Arial" charset="0"/>
              </a:rPr>
              <a:t>X </a:t>
            </a:r>
            <a:r>
              <a:rPr lang="en-GB" sz="2400" dirty="0">
                <a:solidFill>
                  <a:srgbClr val="333399"/>
                </a:solidFill>
                <a:latin typeface="Symbol" charset="0"/>
              </a:rPr>
              <a:t></a:t>
            </a:r>
            <a:r>
              <a:rPr lang="en-GB" sz="2400" dirty="0">
                <a:solidFill>
                  <a:srgbClr val="333399"/>
                </a:solidFill>
                <a:latin typeface="Arial" charset="0"/>
              </a:rPr>
              <a:t> </a:t>
            </a:r>
            <a:r>
              <a:rPr lang="en-GB" sz="2400" dirty="0">
                <a:solidFill>
                  <a:srgbClr val="333399"/>
                </a:solidFill>
                <a:latin typeface="Symbol" charset="0"/>
              </a:rPr>
              <a:t></a:t>
            </a:r>
            <a:r>
              <a:rPr lang="en-GB" sz="2400" dirty="0">
                <a:solidFill>
                  <a:srgbClr val="333399"/>
                </a:solidFill>
                <a:latin typeface="Arial" charset="0"/>
              </a:rPr>
              <a:t> </a:t>
            </a:r>
            <a:r>
              <a:rPr lang="en-GB" sz="2400" dirty="0">
                <a:latin typeface="Arial" charset="0"/>
              </a:rPr>
              <a:t>is a production</a:t>
            </a:r>
            <a:r>
              <a:rPr lang="en-GB" sz="2400" dirty="0">
                <a:solidFill>
                  <a:srgbClr val="333399"/>
                </a:solidFill>
                <a:latin typeface="Arial" charset="0"/>
              </a:rPr>
              <a:t> </a:t>
            </a:r>
            <a:r>
              <a:rPr lang="en-GB" sz="2400" dirty="0">
                <a:latin typeface="Arial" charset="0"/>
              </a:rPr>
              <a:t>do  </a:t>
            </a:r>
            <a:r>
              <a:rPr lang="en-GB" sz="2400" dirty="0">
                <a:solidFill>
                  <a:srgbClr val="666699"/>
                </a:solidFill>
                <a:latin typeface="Arial" charset="0"/>
              </a:rPr>
              <a:t>First(X) </a:t>
            </a:r>
            <a:r>
              <a:rPr lang="en-GB" sz="2400" dirty="0">
                <a:solidFill>
                  <a:srgbClr val="666699"/>
                </a:solidFill>
                <a:latin typeface="Wingdings" charset="0"/>
              </a:rPr>
              <a:t></a:t>
            </a:r>
            <a:r>
              <a:rPr lang="en-GB" sz="2400" dirty="0">
                <a:solidFill>
                  <a:srgbClr val="666699"/>
                </a:solidFill>
                <a:latin typeface="Arial" charset="0"/>
              </a:rPr>
              <a:t> { </a:t>
            </a:r>
            <a:r>
              <a:rPr lang="en-GB" sz="2400" dirty="0">
                <a:solidFill>
                  <a:srgbClr val="666699"/>
                </a:solidFill>
                <a:latin typeface="Symbol" charset="0"/>
              </a:rPr>
              <a:t></a:t>
            </a:r>
            <a:r>
              <a:rPr lang="en-GB" sz="2400" dirty="0">
                <a:solidFill>
                  <a:srgbClr val="666699"/>
                </a:solidFill>
                <a:latin typeface="Arial" charset="0"/>
              </a:rPr>
              <a:t> }</a:t>
            </a:r>
          </a:p>
          <a:p>
            <a:pPr marL="531813" indent="-531813" defTabSz="457200" eaLnBrk="1" hangingPunct="1">
              <a:spcBef>
                <a:spcPts val="700"/>
              </a:spcBef>
              <a:buFont typeface="Arial" charset="0"/>
              <a:buAutoNum type="arabicPeriod"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r>
              <a:rPr lang="en-GB" sz="2400" dirty="0">
                <a:latin typeface="Arial" charset="0"/>
              </a:rPr>
              <a:t>if </a:t>
            </a:r>
            <a:r>
              <a:rPr lang="en-GB" sz="2400" dirty="0">
                <a:solidFill>
                  <a:srgbClr val="333399"/>
                </a:solidFill>
                <a:latin typeface="Arial" charset="0"/>
              </a:rPr>
              <a:t>X </a:t>
            </a:r>
            <a:r>
              <a:rPr lang="en-GB" sz="2400" dirty="0">
                <a:solidFill>
                  <a:srgbClr val="333399"/>
                </a:solidFill>
                <a:latin typeface="Symbol" charset="0"/>
              </a:rPr>
              <a:t></a:t>
            </a:r>
            <a:r>
              <a:rPr lang="en-GB" sz="2400" dirty="0">
                <a:solidFill>
                  <a:srgbClr val="333399"/>
                </a:solidFill>
                <a:latin typeface="Arial" charset="0"/>
              </a:rPr>
              <a:t> A</a:t>
            </a:r>
            <a:r>
              <a:rPr lang="en-GB" sz="2400" baseline="-25000" dirty="0">
                <a:solidFill>
                  <a:srgbClr val="333399"/>
                </a:solidFill>
                <a:latin typeface="Arial" charset="0"/>
              </a:rPr>
              <a:t>1</a:t>
            </a:r>
            <a:r>
              <a:rPr lang="en-GB" sz="2400" dirty="0">
                <a:solidFill>
                  <a:srgbClr val="333399"/>
                </a:solidFill>
                <a:latin typeface="Arial" charset="0"/>
              </a:rPr>
              <a:t> … A</a:t>
            </a:r>
            <a:r>
              <a:rPr lang="en-GB" sz="2400" baseline="-25000" dirty="0">
                <a:solidFill>
                  <a:srgbClr val="333399"/>
                </a:solidFill>
                <a:latin typeface="Arial" charset="0"/>
              </a:rPr>
              <a:t>n</a:t>
            </a:r>
            <a:r>
              <a:rPr lang="en-GB" sz="2400" dirty="0">
                <a:solidFill>
                  <a:srgbClr val="333399"/>
                </a:solidFill>
                <a:latin typeface="Arial" charset="0"/>
              </a:rPr>
              <a:t> </a:t>
            </a:r>
            <a:r>
              <a:rPr lang="en-GB" sz="2400" dirty="0">
                <a:solidFill>
                  <a:srgbClr val="333399"/>
                </a:solidFill>
                <a:latin typeface="Symbol" charset="0"/>
              </a:rPr>
              <a:t></a:t>
            </a:r>
            <a:r>
              <a:rPr lang="en-GB" sz="2400" dirty="0">
                <a:latin typeface="Arial" charset="0"/>
              </a:rPr>
              <a:t>  and  </a:t>
            </a:r>
            <a:r>
              <a:rPr lang="en-GB" sz="2400" dirty="0">
                <a:solidFill>
                  <a:srgbClr val="333399"/>
                </a:solidFill>
                <a:latin typeface="Symbol" charset="0"/>
              </a:rPr>
              <a:t></a:t>
            </a:r>
            <a:r>
              <a:rPr lang="en-GB" sz="2400" dirty="0">
                <a:solidFill>
                  <a:srgbClr val="333399"/>
                </a:solidFill>
                <a:latin typeface="Arial" charset="0"/>
              </a:rPr>
              <a:t> </a:t>
            </a:r>
            <a:r>
              <a:rPr lang="en-GB" sz="2400" dirty="0">
                <a:solidFill>
                  <a:srgbClr val="333399"/>
                </a:solidFill>
                <a:latin typeface="Symbol" charset="0"/>
              </a:rPr>
              <a:t></a:t>
            </a:r>
            <a:r>
              <a:rPr lang="en-GB" sz="2400" dirty="0">
                <a:solidFill>
                  <a:srgbClr val="333399"/>
                </a:solidFill>
                <a:latin typeface="Arial" charset="0"/>
              </a:rPr>
              <a:t> First(A</a:t>
            </a:r>
            <a:r>
              <a:rPr lang="en-GB" sz="2400" baseline="-25000" dirty="0">
                <a:solidFill>
                  <a:srgbClr val="333399"/>
                </a:solidFill>
                <a:latin typeface="Arial" charset="0"/>
              </a:rPr>
              <a:t>i</a:t>
            </a:r>
            <a:r>
              <a:rPr lang="en-GB" sz="2400" dirty="0">
                <a:solidFill>
                  <a:srgbClr val="333399"/>
                </a:solidFill>
                <a:latin typeface="Arial" charset="0"/>
              </a:rPr>
              <a:t>) </a:t>
            </a:r>
            <a:r>
              <a:rPr lang="en-GB" sz="2400" dirty="0">
                <a:latin typeface="Arial" charset="0"/>
              </a:rPr>
              <a:t>for all 1 </a:t>
            </a:r>
            <a:r>
              <a:rPr lang="en-GB" sz="2400" dirty="0">
                <a:latin typeface="Symbol" charset="0"/>
              </a:rPr>
              <a:t></a:t>
            </a:r>
            <a:r>
              <a:rPr lang="en-GB" sz="2400" dirty="0">
                <a:latin typeface="Arial" charset="0"/>
              </a:rPr>
              <a:t> </a:t>
            </a:r>
            <a:r>
              <a:rPr lang="en-GB" sz="2400" dirty="0" err="1">
                <a:latin typeface="Arial" charset="0"/>
              </a:rPr>
              <a:t>i</a:t>
            </a:r>
            <a:r>
              <a:rPr lang="en-GB" sz="2400" dirty="0">
                <a:latin typeface="Arial" charset="0"/>
              </a:rPr>
              <a:t> </a:t>
            </a:r>
            <a:r>
              <a:rPr lang="en-GB" sz="2400" dirty="0">
                <a:latin typeface="Symbol" charset="0"/>
              </a:rPr>
              <a:t></a:t>
            </a:r>
            <a:r>
              <a:rPr lang="en-GB" sz="2400" dirty="0">
                <a:latin typeface="Arial" charset="0"/>
              </a:rPr>
              <a:t> n  do</a:t>
            </a:r>
          </a:p>
          <a:p>
            <a:pPr marL="914400" lvl="1" indent="-457200" defTabSz="457200" eaLnBrk="1" hangingPunct="1">
              <a:spcBef>
                <a:spcPts val="600"/>
              </a:spcBef>
              <a:buFont typeface="Arial" charset="0"/>
              <a:buChar char="•"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r>
              <a:rPr lang="en-GB" sz="2000" dirty="0">
                <a:latin typeface="Arial" charset="0"/>
                <a:cs typeface="Arial" charset="0"/>
              </a:rPr>
              <a:t>add </a:t>
            </a:r>
            <a:r>
              <a:rPr lang="en-GB" sz="2000" dirty="0">
                <a:solidFill>
                  <a:srgbClr val="666699"/>
                </a:solidFill>
                <a:latin typeface="Arial" charset="0"/>
                <a:cs typeface="Arial" charset="0"/>
              </a:rPr>
              <a:t>First(</a:t>
            </a:r>
            <a:r>
              <a:rPr lang="en-GB" sz="2000" dirty="0">
                <a:solidFill>
                  <a:srgbClr val="666699"/>
                </a:solidFill>
                <a:latin typeface="Symbol" charset="0"/>
                <a:cs typeface="Arial" charset="0"/>
              </a:rPr>
              <a:t></a:t>
            </a:r>
            <a:r>
              <a:rPr lang="en-GB" sz="2000" dirty="0">
                <a:solidFill>
                  <a:srgbClr val="666699"/>
                </a:solidFill>
                <a:latin typeface="Arial" charset="0"/>
                <a:cs typeface="Arial" charset="0"/>
              </a:rPr>
              <a:t>)</a:t>
            </a:r>
            <a:r>
              <a:rPr lang="en-GB" sz="2000" dirty="0">
                <a:latin typeface="Arial" charset="0"/>
                <a:cs typeface="Arial" charset="0"/>
              </a:rPr>
              <a:t>  to  </a:t>
            </a:r>
            <a:r>
              <a:rPr lang="en-GB" sz="2000" dirty="0">
                <a:solidFill>
                  <a:srgbClr val="666699"/>
                </a:solidFill>
                <a:latin typeface="Arial" charset="0"/>
                <a:cs typeface="Arial" charset="0"/>
              </a:rPr>
              <a:t>First(X) </a:t>
            </a:r>
          </a:p>
          <a:p>
            <a:pPr marL="531813" indent="-531813" defTabSz="457200" eaLnBrk="1" hangingPunct="1">
              <a:spcBef>
                <a:spcPts val="700"/>
              </a:spcBef>
              <a:buFont typeface="Arial" charset="0"/>
              <a:buAutoNum type="arabicPeriod"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r>
              <a:rPr lang="en-GB" sz="2400" dirty="0">
                <a:latin typeface="Arial" charset="0"/>
              </a:rPr>
              <a:t>If </a:t>
            </a:r>
            <a:r>
              <a:rPr lang="en-GB" sz="2400" dirty="0">
                <a:solidFill>
                  <a:srgbClr val="333399"/>
                </a:solidFill>
                <a:latin typeface="Arial" charset="0"/>
              </a:rPr>
              <a:t>X </a:t>
            </a:r>
            <a:r>
              <a:rPr lang="en-GB" sz="2400" dirty="0">
                <a:solidFill>
                  <a:srgbClr val="333399"/>
                </a:solidFill>
                <a:latin typeface="Symbol" charset="0"/>
              </a:rPr>
              <a:t></a:t>
            </a:r>
            <a:r>
              <a:rPr lang="en-GB" sz="2400" dirty="0">
                <a:solidFill>
                  <a:srgbClr val="333399"/>
                </a:solidFill>
                <a:latin typeface="Arial" charset="0"/>
              </a:rPr>
              <a:t> A</a:t>
            </a:r>
            <a:r>
              <a:rPr lang="en-GB" sz="2400" baseline="-25000" dirty="0">
                <a:solidFill>
                  <a:srgbClr val="333399"/>
                </a:solidFill>
                <a:latin typeface="Arial" charset="0"/>
              </a:rPr>
              <a:t>1</a:t>
            </a:r>
            <a:r>
              <a:rPr lang="en-GB" sz="2400" dirty="0">
                <a:solidFill>
                  <a:srgbClr val="333399"/>
                </a:solidFill>
                <a:latin typeface="Arial" charset="0"/>
              </a:rPr>
              <a:t> … A</a:t>
            </a:r>
            <a:r>
              <a:rPr lang="en-GB" sz="2400" baseline="-25000" dirty="0">
                <a:solidFill>
                  <a:srgbClr val="333399"/>
                </a:solidFill>
                <a:latin typeface="Arial" charset="0"/>
              </a:rPr>
              <a:t>n</a:t>
            </a:r>
            <a:r>
              <a:rPr lang="en-GB" sz="2400" dirty="0">
                <a:latin typeface="Arial" charset="0"/>
              </a:rPr>
              <a:t> </a:t>
            </a:r>
            <a:r>
              <a:rPr lang="en-GB" sz="2400" dirty="0" err="1">
                <a:latin typeface="Arial" charset="0"/>
              </a:rPr>
              <a:t>s.t.</a:t>
            </a:r>
            <a:r>
              <a:rPr lang="en-GB" sz="2400" dirty="0">
                <a:latin typeface="Arial" charset="0"/>
              </a:rPr>
              <a:t> </a:t>
            </a:r>
            <a:r>
              <a:rPr lang="en-GB" sz="2400" dirty="0">
                <a:solidFill>
                  <a:srgbClr val="333399"/>
                </a:solidFill>
                <a:latin typeface="Symbol" charset="0"/>
              </a:rPr>
              <a:t></a:t>
            </a:r>
            <a:r>
              <a:rPr lang="en-GB" sz="2400" dirty="0">
                <a:solidFill>
                  <a:srgbClr val="333399"/>
                </a:solidFill>
                <a:latin typeface="Arial" charset="0"/>
              </a:rPr>
              <a:t> </a:t>
            </a:r>
            <a:r>
              <a:rPr lang="en-GB" sz="2400" dirty="0">
                <a:solidFill>
                  <a:srgbClr val="333399"/>
                </a:solidFill>
                <a:latin typeface="Symbol" charset="0"/>
              </a:rPr>
              <a:t></a:t>
            </a:r>
            <a:r>
              <a:rPr lang="en-GB" sz="2400" dirty="0">
                <a:latin typeface="Arial" charset="0"/>
              </a:rPr>
              <a:t> </a:t>
            </a:r>
            <a:r>
              <a:rPr lang="en-GB" sz="2400" dirty="0">
                <a:solidFill>
                  <a:srgbClr val="333399"/>
                </a:solidFill>
                <a:latin typeface="Arial" charset="0"/>
              </a:rPr>
              <a:t>First(A</a:t>
            </a:r>
            <a:r>
              <a:rPr lang="en-GB" sz="2400" baseline="-25000" dirty="0">
                <a:solidFill>
                  <a:srgbClr val="333399"/>
                </a:solidFill>
                <a:latin typeface="Arial" charset="0"/>
              </a:rPr>
              <a:t>i</a:t>
            </a:r>
            <a:r>
              <a:rPr lang="en-GB" sz="2400" dirty="0">
                <a:solidFill>
                  <a:srgbClr val="333399"/>
                </a:solidFill>
                <a:latin typeface="Arial" charset="0"/>
              </a:rPr>
              <a:t>) </a:t>
            </a:r>
            <a:r>
              <a:rPr lang="en-GB" sz="2400" dirty="0">
                <a:latin typeface="Arial" charset="0"/>
              </a:rPr>
              <a:t>for all</a:t>
            </a:r>
            <a:r>
              <a:rPr lang="en-GB" sz="2400" dirty="0">
                <a:solidFill>
                  <a:srgbClr val="333399"/>
                </a:solidFill>
                <a:latin typeface="Arial" charset="0"/>
              </a:rPr>
              <a:t> </a:t>
            </a:r>
            <a:r>
              <a:rPr lang="en-GB" sz="2400" dirty="0">
                <a:latin typeface="Arial" charset="0"/>
              </a:rPr>
              <a:t>1 </a:t>
            </a:r>
            <a:r>
              <a:rPr lang="en-GB" sz="2400" dirty="0">
                <a:latin typeface="Symbol" charset="0"/>
              </a:rPr>
              <a:t></a:t>
            </a:r>
            <a:r>
              <a:rPr lang="en-GB" sz="2400" dirty="0">
                <a:latin typeface="Arial" charset="0"/>
              </a:rPr>
              <a:t> </a:t>
            </a:r>
            <a:r>
              <a:rPr lang="en-GB" sz="2400" dirty="0" err="1">
                <a:latin typeface="Arial" charset="0"/>
              </a:rPr>
              <a:t>i</a:t>
            </a:r>
            <a:r>
              <a:rPr lang="en-GB" sz="2400" dirty="0">
                <a:latin typeface="Arial" charset="0"/>
              </a:rPr>
              <a:t> </a:t>
            </a:r>
            <a:r>
              <a:rPr lang="en-GB" sz="2400" dirty="0">
                <a:latin typeface="Symbol" charset="0"/>
              </a:rPr>
              <a:t></a:t>
            </a:r>
            <a:r>
              <a:rPr lang="en-GB" sz="2400" dirty="0">
                <a:latin typeface="Arial" charset="0"/>
              </a:rPr>
              <a:t> n do</a:t>
            </a:r>
          </a:p>
          <a:p>
            <a:pPr marL="914400" lvl="1" indent="-457200" defTabSz="457200" eaLnBrk="1" hangingPunct="1">
              <a:spcBef>
                <a:spcPts val="600"/>
              </a:spcBef>
              <a:buFont typeface="Arial" charset="0"/>
              <a:buChar char="•"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r>
              <a:rPr lang="en-GB" sz="2000" dirty="0">
                <a:latin typeface="Arial" charset="0"/>
                <a:cs typeface="Arial" charset="0"/>
              </a:rPr>
              <a:t>add </a:t>
            </a:r>
            <a:r>
              <a:rPr lang="en-GB" sz="2000" dirty="0">
                <a:solidFill>
                  <a:srgbClr val="666699"/>
                </a:solidFill>
                <a:latin typeface="Symbol" charset="0"/>
                <a:cs typeface="Arial" charset="0"/>
              </a:rPr>
              <a:t></a:t>
            </a:r>
            <a:r>
              <a:rPr lang="en-GB" sz="2000" dirty="0">
                <a:latin typeface="Arial" charset="0"/>
                <a:cs typeface="Arial" charset="0"/>
              </a:rPr>
              <a:t> to </a:t>
            </a:r>
            <a:r>
              <a:rPr lang="en-GB" sz="2000" dirty="0">
                <a:solidFill>
                  <a:srgbClr val="666699"/>
                </a:solidFill>
                <a:latin typeface="Arial" charset="0"/>
                <a:cs typeface="Arial" charset="0"/>
              </a:rPr>
              <a:t>First(X) </a:t>
            </a:r>
          </a:p>
          <a:p>
            <a:pPr marL="531813" indent="-531813" defTabSz="457200" eaLnBrk="1" hangingPunct="1">
              <a:spcBef>
                <a:spcPts val="700"/>
              </a:spcBef>
              <a:buFont typeface="Arial" charset="0"/>
              <a:buAutoNum type="arabicPeriod"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r>
              <a:rPr lang="en-GB" sz="2400" dirty="0">
                <a:latin typeface="Arial" charset="0"/>
              </a:rPr>
              <a:t>repeat steps 3</a:t>
            </a:r>
            <a:r>
              <a:rPr lang="en-GB" sz="2400" dirty="0" smtClean="0">
                <a:latin typeface="Arial" charset="0"/>
              </a:rPr>
              <a:t> </a:t>
            </a:r>
            <a:r>
              <a:rPr lang="en-GB" sz="2400" dirty="0">
                <a:latin typeface="Arial" charset="0"/>
              </a:rPr>
              <a:t>&amp; 4</a:t>
            </a:r>
            <a:r>
              <a:rPr lang="en-GB" sz="2400" dirty="0" smtClean="0">
                <a:latin typeface="Arial" charset="0"/>
              </a:rPr>
              <a:t> </a:t>
            </a:r>
            <a:r>
              <a:rPr lang="en-GB" sz="2400" dirty="0">
                <a:latin typeface="Arial" charset="0"/>
              </a:rPr>
              <a:t>until no </a:t>
            </a:r>
            <a:r>
              <a:rPr lang="en-GB" sz="2400" dirty="0">
                <a:solidFill>
                  <a:srgbClr val="666699"/>
                </a:solidFill>
                <a:latin typeface="Arial" charset="0"/>
              </a:rPr>
              <a:t>First</a:t>
            </a:r>
            <a:r>
              <a:rPr lang="en-GB" sz="2400" dirty="0">
                <a:latin typeface="Arial" charset="0"/>
              </a:rPr>
              <a:t> set can be grown</a:t>
            </a:r>
          </a:p>
        </p:txBody>
      </p:sp>
    </p:spTree>
    <p:extLst>
      <p:ext uri="{BB962C8B-B14F-4D97-AF65-F5344CB8AC3E}">
        <p14:creationId xmlns:p14="http://schemas.microsoft.com/office/powerpoint/2010/main" val="37368480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Parsing: Top-Down</a:t>
            </a:r>
          </a:p>
        </p:txBody>
      </p:sp>
      <p:sp>
        <p:nvSpPr>
          <p:cNvPr id="1720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3309EBA-CB52-A84A-ADE2-D69AF02BDCF8}" type="slidenum">
              <a:rPr lang="en-US" sz="1200">
                <a:latin typeface="Arial Black" charset="0"/>
              </a:rPr>
              <a:pPr eaLnBrk="1" hangingPunct="1"/>
              <a:t>28</a:t>
            </a:fld>
            <a:endParaRPr lang="en-US" sz="1200">
              <a:latin typeface="Arial Black" charset="0"/>
            </a:endParaRPr>
          </a:p>
        </p:txBody>
      </p:sp>
      <p:sp>
        <p:nvSpPr>
          <p:cNvPr id="172035" name="Date Placeholder 5"/>
          <p:cNvSpPr>
            <a:spLocks noGrp="1"/>
          </p:cNvSpPr>
          <p:nvPr>
            <p:ph type="dt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Compiler</a:t>
            </a:r>
          </a:p>
        </p:txBody>
      </p:sp>
      <p:sp>
        <p:nvSpPr>
          <p:cNvPr id="17203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31188" cy="762000"/>
          </a:xfrm>
        </p:spPr>
        <p:txBody>
          <a:bodyPr lIns="90000" tIns="46800" rIns="90000" bIns="46800">
            <a:spAutoFit/>
          </a:bodyPr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latin typeface="Arial" charset="0"/>
              </a:rPr>
              <a:t>First Sets ─ Example</a:t>
            </a:r>
          </a:p>
        </p:txBody>
      </p:sp>
      <p:sp>
        <p:nvSpPr>
          <p:cNvPr id="1720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44675"/>
            <a:ext cx="8229600" cy="4098925"/>
          </a:xfrm>
        </p:spPr>
        <p:txBody>
          <a:bodyPr lIns="90000" tIns="46800" rIns="90000" bIns="46800">
            <a:spAutoFit/>
          </a:bodyPr>
          <a:lstStyle/>
          <a:p>
            <a:pPr marL="341313" indent="-341313" defTabSz="457200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>
                <a:latin typeface="Arial" charset="0"/>
              </a:rPr>
              <a:t>Recall the grammar </a:t>
            </a:r>
          </a:p>
          <a:p>
            <a:pPr marL="741363" lvl="1" indent="-284163" defTabSz="457200" eaLnBrk="1" hangingPunct="1">
              <a:lnSpc>
                <a:spcPct val="90000"/>
              </a:lnSpc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>
                <a:latin typeface="Arial" charset="0"/>
                <a:cs typeface="Arial" charset="0"/>
              </a:rPr>
              <a:t>    E </a:t>
            </a:r>
            <a:r>
              <a:rPr lang="en-GB" sz="2400">
                <a:latin typeface="Symbol" charset="0"/>
                <a:cs typeface="Arial" charset="0"/>
              </a:rPr>
              <a:t></a:t>
            </a:r>
            <a:r>
              <a:rPr lang="en-GB" sz="2400">
                <a:latin typeface="Arial" charset="0"/>
                <a:cs typeface="Arial" charset="0"/>
              </a:rPr>
              <a:t> T X                               X </a:t>
            </a:r>
            <a:r>
              <a:rPr lang="en-GB" sz="2400">
                <a:latin typeface="Symbol" charset="0"/>
                <a:cs typeface="Arial" charset="0"/>
              </a:rPr>
              <a:t></a:t>
            </a:r>
            <a:r>
              <a:rPr lang="en-GB" sz="2400">
                <a:latin typeface="Arial" charset="0"/>
                <a:cs typeface="Arial" charset="0"/>
              </a:rPr>
              <a:t> + E | </a:t>
            </a:r>
            <a:r>
              <a:rPr lang="en-GB" sz="2400">
                <a:latin typeface="Symbol" charset="0"/>
                <a:cs typeface="Arial" charset="0"/>
              </a:rPr>
              <a:t></a:t>
            </a:r>
            <a:r>
              <a:rPr lang="en-GB" sz="2400">
                <a:latin typeface="Arial" charset="0"/>
                <a:cs typeface="Arial" charset="0"/>
              </a:rPr>
              <a:t> </a:t>
            </a:r>
          </a:p>
          <a:p>
            <a:pPr marL="741363" lvl="1" indent="-284163" defTabSz="457200" eaLnBrk="1" hangingPunct="1">
              <a:lnSpc>
                <a:spcPct val="90000"/>
              </a:lnSpc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>
                <a:latin typeface="Arial" charset="0"/>
                <a:cs typeface="Arial" charset="0"/>
              </a:rPr>
              <a:t>    T </a:t>
            </a:r>
            <a:r>
              <a:rPr lang="en-GB" sz="2400">
                <a:latin typeface="Symbol" charset="0"/>
                <a:cs typeface="Arial" charset="0"/>
              </a:rPr>
              <a:t></a:t>
            </a:r>
            <a:r>
              <a:rPr lang="en-GB" sz="2400">
                <a:latin typeface="Arial" charset="0"/>
                <a:cs typeface="Arial" charset="0"/>
              </a:rPr>
              <a:t> ( E ) | int Y                   Y </a:t>
            </a:r>
            <a:r>
              <a:rPr lang="en-GB" sz="2400">
                <a:latin typeface="Symbol" charset="0"/>
                <a:cs typeface="Arial" charset="0"/>
              </a:rPr>
              <a:t></a:t>
            </a:r>
            <a:r>
              <a:rPr lang="en-GB" sz="2400">
                <a:latin typeface="Arial" charset="0"/>
                <a:cs typeface="Arial" charset="0"/>
              </a:rPr>
              <a:t> * T | </a:t>
            </a:r>
            <a:r>
              <a:rPr lang="en-GB" sz="2400">
                <a:latin typeface="Symbol" charset="0"/>
                <a:cs typeface="Arial" charset="0"/>
              </a:rPr>
              <a:t></a:t>
            </a:r>
          </a:p>
          <a:p>
            <a:pPr marL="341313" indent="-341313" defTabSz="457200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>
                <a:latin typeface="Arial" charset="0"/>
              </a:rPr>
              <a:t>First sets</a:t>
            </a:r>
          </a:p>
          <a:p>
            <a:pPr marL="341313" indent="-341313" defTabSz="457200" eaLnBrk="1" hangingPunct="1">
              <a:lnSpc>
                <a:spcPct val="90000"/>
              </a:lnSpc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>
                <a:latin typeface="Arial" charset="0"/>
              </a:rPr>
              <a:t>       First( </a:t>
            </a:r>
            <a:r>
              <a:rPr lang="en-GB" sz="2800">
                <a:solidFill>
                  <a:srgbClr val="333399"/>
                </a:solidFill>
                <a:latin typeface="Arial" charset="0"/>
              </a:rPr>
              <a:t>(</a:t>
            </a:r>
            <a:r>
              <a:rPr lang="en-GB" sz="2800">
                <a:latin typeface="Arial" charset="0"/>
              </a:rPr>
              <a:t> ) = { </a:t>
            </a:r>
            <a:r>
              <a:rPr lang="en-GB" sz="2800">
                <a:solidFill>
                  <a:srgbClr val="333399"/>
                </a:solidFill>
                <a:latin typeface="Arial" charset="0"/>
              </a:rPr>
              <a:t>(</a:t>
            </a:r>
            <a:r>
              <a:rPr lang="en-GB" sz="2800">
                <a:latin typeface="Arial" charset="0"/>
              </a:rPr>
              <a:t> } 		First( </a:t>
            </a:r>
            <a:r>
              <a:rPr lang="en-GB" sz="2800">
                <a:solidFill>
                  <a:srgbClr val="333399"/>
                </a:solidFill>
                <a:latin typeface="Arial" charset="0"/>
              </a:rPr>
              <a:t>T</a:t>
            </a:r>
            <a:r>
              <a:rPr lang="en-GB" sz="2800">
                <a:latin typeface="Arial" charset="0"/>
              </a:rPr>
              <a:t> ) = {</a:t>
            </a:r>
            <a:r>
              <a:rPr lang="en-GB" sz="2800">
                <a:solidFill>
                  <a:srgbClr val="333399"/>
                </a:solidFill>
                <a:latin typeface="Arial" charset="0"/>
              </a:rPr>
              <a:t>int</a:t>
            </a:r>
            <a:r>
              <a:rPr lang="en-GB" sz="2800">
                <a:latin typeface="Arial" charset="0"/>
              </a:rPr>
              <a:t>, </a:t>
            </a:r>
            <a:r>
              <a:rPr lang="en-GB" sz="2800">
                <a:solidFill>
                  <a:srgbClr val="333399"/>
                </a:solidFill>
                <a:latin typeface="Arial" charset="0"/>
              </a:rPr>
              <a:t>(</a:t>
            </a:r>
            <a:r>
              <a:rPr lang="en-GB" sz="2800">
                <a:latin typeface="Arial" charset="0"/>
              </a:rPr>
              <a:t> }</a:t>
            </a:r>
          </a:p>
          <a:p>
            <a:pPr marL="341313" indent="-341313" defTabSz="457200" eaLnBrk="1" hangingPunct="1">
              <a:lnSpc>
                <a:spcPct val="90000"/>
              </a:lnSpc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>
                <a:latin typeface="Arial" charset="0"/>
              </a:rPr>
              <a:t>       First( </a:t>
            </a:r>
            <a:r>
              <a:rPr lang="en-GB" sz="2800">
                <a:solidFill>
                  <a:srgbClr val="333399"/>
                </a:solidFill>
                <a:latin typeface="Arial" charset="0"/>
              </a:rPr>
              <a:t>)</a:t>
            </a:r>
            <a:r>
              <a:rPr lang="en-GB" sz="2800">
                <a:latin typeface="Arial" charset="0"/>
              </a:rPr>
              <a:t> ) = { </a:t>
            </a:r>
            <a:r>
              <a:rPr lang="en-GB" sz="2800">
                <a:solidFill>
                  <a:srgbClr val="333399"/>
                </a:solidFill>
                <a:latin typeface="Arial" charset="0"/>
              </a:rPr>
              <a:t>)</a:t>
            </a:r>
            <a:r>
              <a:rPr lang="en-GB" sz="2800">
                <a:latin typeface="Arial" charset="0"/>
              </a:rPr>
              <a:t> }		First( </a:t>
            </a:r>
            <a:r>
              <a:rPr lang="en-GB" sz="2800">
                <a:solidFill>
                  <a:srgbClr val="333399"/>
                </a:solidFill>
                <a:latin typeface="Arial" charset="0"/>
              </a:rPr>
              <a:t>E</a:t>
            </a:r>
            <a:r>
              <a:rPr lang="en-GB" sz="2800">
                <a:latin typeface="Arial" charset="0"/>
              </a:rPr>
              <a:t> ) = {</a:t>
            </a:r>
            <a:r>
              <a:rPr lang="en-GB" sz="2800">
                <a:solidFill>
                  <a:srgbClr val="333399"/>
                </a:solidFill>
                <a:latin typeface="Arial" charset="0"/>
              </a:rPr>
              <a:t>int</a:t>
            </a:r>
            <a:r>
              <a:rPr lang="en-GB" sz="2800">
                <a:latin typeface="Arial" charset="0"/>
              </a:rPr>
              <a:t>, </a:t>
            </a:r>
            <a:r>
              <a:rPr lang="en-GB" sz="2800">
                <a:solidFill>
                  <a:srgbClr val="333399"/>
                </a:solidFill>
                <a:latin typeface="Arial" charset="0"/>
              </a:rPr>
              <a:t>(</a:t>
            </a:r>
            <a:r>
              <a:rPr lang="en-GB" sz="2800">
                <a:latin typeface="Arial" charset="0"/>
              </a:rPr>
              <a:t> }</a:t>
            </a:r>
          </a:p>
          <a:p>
            <a:pPr marL="341313" indent="-341313" defTabSz="457200" eaLnBrk="1" hangingPunct="1">
              <a:lnSpc>
                <a:spcPct val="90000"/>
              </a:lnSpc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>
                <a:latin typeface="Arial" charset="0"/>
              </a:rPr>
              <a:t>       First( </a:t>
            </a:r>
            <a:r>
              <a:rPr lang="en-GB" sz="2800">
                <a:solidFill>
                  <a:srgbClr val="333399"/>
                </a:solidFill>
                <a:latin typeface="Arial" charset="0"/>
              </a:rPr>
              <a:t>int</a:t>
            </a:r>
            <a:r>
              <a:rPr lang="en-GB" sz="2800">
                <a:latin typeface="Arial" charset="0"/>
              </a:rPr>
              <a:t>) = { </a:t>
            </a:r>
            <a:r>
              <a:rPr lang="en-GB" sz="2800">
                <a:solidFill>
                  <a:srgbClr val="333399"/>
                </a:solidFill>
                <a:latin typeface="Arial" charset="0"/>
              </a:rPr>
              <a:t>int</a:t>
            </a:r>
            <a:r>
              <a:rPr lang="en-GB" sz="2800">
                <a:latin typeface="Arial" charset="0"/>
              </a:rPr>
              <a:t> }		First( </a:t>
            </a:r>
            <a:r>
              <a:rPr lang="en-GB" sz="2800">
                <a:solidFill>
                  <a:srgbClr val="333399"/>
                </a:solidFill>
                <a:latin typeface="Arial" charset="0"/>
              </a:rPr>
              <a:t>X</a:t>
            </a:r>
            <a:r>
              <a:rPr lang="en-GB" sz="2800">
                <a:latin typeface="Arial" charset="0"/>
              </a:rPr>
              <a:t> ) = {</a:t>
            </a:r>
            <a:r>
              <a:rPr lang="en-GB" sz="2800">
                <a:solidFill>
                  <a:srgbClr val="333399"/>
                </a:solidFill>
                <a:latin typeface="Arial" charset="0"/>
              </a:rPr>
              <a:t>+</a:t>
            </a:r>
            <a:r>
              <a:rPr lang="en-GB" sz="2800">
                <a:latin typeface="Arial" charset="0"/>
              </a:rPr>
              <a:t>, </a:t>
            </a:r>
            <a:r>
              <a:rPr lang="en-GB" sz="2800">
                <a:solidFill>
                  <a:srgbClr val="333399"/>
                </a:solidFill>
                <a:latin typeface="Symbol" charset="0"/>
              </a:rPr>
              <a:t></a:t>
            </a:r>
            <a:r>
              <a:rPr lang="en-GB" sz="2800">
                <a:latin typeface="Arial" charset="0"/>
              </a:rPr>
              <a:t> }</a:t>
            </a:r>
          </a:p>
          <a:p>
            <a:pPr marL="341313" indent="-341313" defTabSz="457200" eaLnBrk="1" hangingPunct="1">
              <a:lnSpc>
                <a:spcPct val="90000"/>
              </a:lnSpc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>
                <a:latin typeface="Arial" charset="0"/>
              </a:rPr>
              <a:t>       First( </a:t>
            </a:r>
            <a:r>
              <a:rPr lang="en-GB" sz="2800">
                <a:solidFill>
                  <a:srgbClr val="333399"/>
                </a:solidFill>
                <a:latin typeface="Arial" charset="0"/>
              </a:rPr>
              <a:t>+</a:t>
            </a:r>
            <a:r>
              <a:rPr lang="en-GB" sz="2800">
                <a:latin typeface="Arial" charset="0"/>
              </a:rPr>
              <a:t> ) = { </a:t>
            </a:r>
            <a:r>
              <a:rPr lang="en-GB" sz="2800">
                <a:solidFill>
                  <a:srgbClr val="333399"/>
                </a:solidFill>
                <a:latin typeface="Arial" charset="0"/>
              </a:rPr>
              <a:t>+</a:t>
            </a:r>
            <a:r>
              <a:rPr lang="en-GB" sz="2800">
                <a:latin typeface="Arial" charset="0"/>
              </a:rPr>
              <a:t> }		First( </a:t>
            </a:r>
            <a:r>
              <a:rPr lang="en-GB" sz="2800">
                <a:solidFill>
                  <a:srgbClr val="333399"/>
                </a:solidFill>
                <a:latin typeface="Arial" charset="0"/>
              </a:rPr>
              <a:t>Y</a:t>
            </a:r>
            <a:r>
              <a:rPr lang="en-GB" sz="2800">
                <a:latin typeface="Arial" charset="0"/>
              </a:rPr>
              <a:t> ) = {</a:t>
            </a:r>
            <a:r>
              <a:rPr lang="en-GB" sz="2800">
                <a:solidFill>
                  <a:srgbClr val="333399"/>
                </a:solidFill>
                <a:latin typeface="Arial" charset="0"/>
              </a:rPr>
              <a:t>*</a:t>
            </a:r>
            <a:r>
              <a:rPr lang="en-GB" sz="2800">
                <a:latin typeface="Arial" charset="0"/>
              </a:rPr>
              <a:t>, </a:t>
            </a:r>
            <a:r>
              <a:rPr lang="en-GB" sz="2800">
                <a:solidFill>
                  <a:srgbClr val="333399"/>
                </a:solidFill>
                <a:latin typeface="Symbol" charset="0"/>
              </a:rPr>
              <a:t></a:t>
            </a:r>
            <a:r>
              <a:rPr lang="en-GB" sz="2800">
                <a:latin typeface="Arial" charset="0"/>
              </a:rPr>
              <a:t> }</a:t>
            </a:r>
          </a:p>
          <a:p>
            <a:pPr marL="341313" indent="-341313" defTabSz="457200" eaLnBrk="1" hangingPunct="1">
              <a:lnSpc>
                <a:spcPct val="90000"/>
              </a:lnSpc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>
                <a:latin typeface="Arial" charset="0"/>
              </a:rPr>
              <a:t>       First( </a:t>
            </a:r>
            <a:r>
              <a:rPr lang="en-GB" sz="2800">
                <a:solidFill>
                  <a:srgbClr val="333399"/>
                </a:solidFill>
                <a:latin typeface="Arial" charset="0"/>
              </a:rPr>
              <a:t>*</a:t>
            </a:r>
            <a:r>
              <a:rPr lang="en-GB" sz="2800">
                <a:latin typeface="Arial" charset="0"/>
              </a:rPr>
              <a:t> ) = { </a:t>
            </a:r>
            <a:r>
              <a:rPr lang="en-GB" sz="2800">
                <a:solidFill>
                  <a:srgbClr val="333399"/>
                </a:solidFill>
                <a:latin typeface="Arial" charset="0"/>
              </a:rPr>
              <a:t>*</a:t>
            </a:r>
            <a:r>
              <a:rPr lang="en-GB" sz="2800">
                <a:latin typeface="Arial" charset="0"/>
              </a:rPr>
              <a:t> }</a:t>
            </a:r>
            <a:r>
              <a:rPr lang="en-GB" sz="2800">
                <a:solidFill>
                  <a:srgbClr val="333399"/>
                </a:solidFill>
                <a:latin typeface="Arial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52732263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Parsing: Top-Down</a:t>
            </a:r>
          </a:p>
        </p:txBody>
      </p:sp>
      <p:sp>
        <p:nvSpPr>
          <p:cNvPr id="17408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DDF88AB-E6E7-774E-BA6F-D70027902A9F}" type="slidenum">
              <a:rPr lang="en-US" sz="1200">
                <a:latin typeface="Arial Black" charset="0"/>
              </a:rPr>
              <a:pPr eaLnBrk="1" hangingPunct="1"/>
              <a:t>29</a:t>
            </a:fld>
            <a:endParaRPr lang="en-US" sz="1200">
              <a:latin typeface="Arial Black" charset="0"/>
            </a:endParaRPr>
          </a:p>
        </p:txBody>
      </p:sp>
      <p:sp>
        <p:nvSpPr>
          <p:cNvPr id="174083" name="Date Placeholder 5"/>
          <p:cNvSpPr>
            <a:spLocks noGrp="1"/>
          </p:cNvSpPr>
          <p:nvPr>
            <p:ph type="dt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Compiler</a:t>
            </a:r>
          </a:p>
        </p:txBody>
      </p:sp>
      <p:sp>
        <p:nvSpPr>
          <p:cNvPr id="17408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96900"/>
            <a:ext cx="8231188" cy="1093788"/>
          </a:xfrm>
        </p:spPr>
        <p:txBody>
          <a:bodyPr lIns="90000" tIns="46800" rIns="90000" bIns="46800">
            <a:spAutoFit/>
          </a:bodyPr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latin typeface="Arial" charset="0"/>
              </a:rPr>
              <a:t>Computing Follow Sets</a:t>
            </a:r>
          </a:p>
        </p:txBody>
      </p:sp>
      <p:sp>
        <p:nvSpPr>
          <p:cNvPr id="1740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31188" cy="4192588"/>
          </a:xfrm>
        </p:spPr>
        <p:txBody>
          <a:bodyPr lIns="90000" tIns="46800" rIns="90000" bIns="46800">
            <a:spAutoFit/>
          </a:bodyPr>
          <a:lstStyle/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Arial" charset="0"/>
              </a:rPr>
              <a:t>Definition:</a:t>
            </a:r>
          </a:p>
          <a:p>
            <a:pPr marL="341313" indent="-341313" defTabSz="457200" eaLnBrk="1" hangingPunct="1"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Arial" charset="0"/>
              </a:rPr>
              <a:t>          </a:t>
            </a:r>
            <a:r>
              <a:rPr lang="en-GB">
                <a:solidFill>
                  <a:srgbClr val="333399"/>
                </a:solidFill>
                <a:latin typeface="Arial" charset="0"/>
              </a:rPr>
              <a:t>Follow(X) = { t | S </a:t>
            </a:r>
            <a:r>
              <a:rPr lang="en-GB">
                <a:solidFill>
                  <a:srgbClr val="333399"/>
                </a:solidFill>
                <a:latin typeface="Symbol" charset="0"/>
              </a:rPr>
              <a:t></a:t>
            </a:r>
            <a:r>
              <a:rPr lang="en-GB" baseline="30000">
                <a:solidFill>
                  <a:srgbClr val="333399"/>
                </a:solidFill>
                <a:latin typeface="Arial" charset="0"/>
              </a:rPr>
              <a:t>*</a:t>
            </a:r>
            <a:r>
              <a:rPr lang="en-GB">
                <a:solidFill>
                  <a:srgbClr val="333399"/>
                </a:solidFill>
                <a:latin typeface="Arial" charset="0"/>
              </a:rPr>
              <a:t> </a:t>
            </a:r>
            <a:r>
              <a:rPr lang="en-GB">
                <a:solidFill>
                  <a:srgbClr val="333399"/>
                </a:solidFill>
                <a:latin typeface="Symbol" charset="0"/>
              </a:rPr>
              <a:t></a:t>
            </a:r>
            <a:r>
              <a:rPr lang="en-GB">
                <a:solidFill>
                  <a:srgbClr val="333399"/>
                </a:solidFill>
                <a:latin typeface="Arial" charset="0"/>
              </a:rPr>
              <a:t> X t </a:t>
            </a:r>
            <a:r>
              <a:rPr lang="en-GB">
                <a:solidFill>
                  <a:srgbClr val="333399"/>
                </a:solidFill>
                <a:latin typeface="Symbol" charset="0"/>
              </a:rPr>
              <a:t></a:t>
            </a:r>
            <a:r>
              <a:rPr lang="en-GB">
                <a:solidFill>
                  <a:srgbClr val="333399"/>
                </a:solidFill>
                <a:latin typeface="Arial" charset="0"/>
              </a:rPr>
              <a:t> }</a:t>
            </a: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Arial" charset="0"/>
              </a:rPr>
              <a:t>Intuition</a:t>
            </a:r>
          </a:p>
          <a:p>
            <a:pPr marL="741363" lvl="1" indent="-28416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Arial" charset="0"/>
                <a:cs typeface="Arial" charset="0"/>
              </a:rPr>
              <a:t>If S is the start symbol then $ </a:t>
            </a:r>
            <a:r>
              <a:rPr lang="en-GB">
                <a:latin typeface="Symbol" charset="0"/>
                <a:cs typeface="Arial" charset="0"/>
              </a:rPr>
              <a:t></a:t>
            </a:r>
            <a:r>
              <a:rPr lang="en-GB">
                <a:latin typeface="Arial" charset="0"/>
                <a:cs typeface="Arial" charset="0"/>
              </a:rPr>
              <a:t> Follow(S)</a:t>
            </a:r>
          </a:p>
          <a:p>
            <a:pPr marL="741363" lvl="1" indent="-28416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Arial" charset="0"/>
                <a:cs typeface="Arial" charset="0"/>
              </a:rPr>
              <a:t>If X </a:t>
            </a:r>
            <a:r>
              <a:rPr lang="en-GB">
                <a:latin typeface="Symbol" charset="0"/>
                <a:cs typeface="Arial" charset="0"/>
              </a:rPr>
              <a:t></a:t>
            </a:r>
            <a:r>
              <a:rPr lang="en-GB">
                <a:latin typeface="Arial" charset="0"/>
                <a:cs typeface="Arial" charset="0"/>
              </a:rPr>
              <a:t> A B then First(B) </a:t>
            </a:r>
            <a:r>
              <a:rPr lang="en-GB">
                <a:latin typeface="Symbol" charset="0"/>
                <a:cs typeface="Arial" charset="0"/>
              </a:rPr>
              <a:t></a:t>
            </a:r>
            <a:r>
              <a:rPr lang="en-GB">
                <a:latin typeface="Arial" charset="0"/>
                <a:cs typeface="Arial" charset="0"/>
              </a:rPr>
              <a:t> Follow(A) and </a:t>
            </a:r>
          </a:p>
          <a:p>
            <a:pPr marL="741363" lvl="1" indent="-284163" defTabSz="457200" eaLnBrk="1" hangingPunct="1"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Arial" charset="0"/>
                <a:cs typeface="Arial" charset="0"/>
              </a:rPr>
              <a:t>                             Follow(X) </a:t>
            </a:r>
            <a:r>
              <a:rPr lang="en-GB">
                <a:latin typeface="Symbol" charset="0"/>
                <a:cs typeface="Arial" charset="0"/>
              </a:rPr>
              <a:t></a:t>
            </a:r>
            <a:r>
              <a:rPr lang="en-GB">
                <a:latin typeface="Arial" charset="0"/>
                <a:cs typeface="Arial" charset="0"/>
              </a:rPr>
              <a:t> Follow(B)</a:t>
            </a:r>
          </a:p>
          <a:p>
            <a:pPr marL="741363" lvl="1" indent="-28416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Arial" charset="0"/>
                <a:cs typeface="Arial" charset="0"/>
              </a:rPr>
              <a:t>If B </a:t>
            </a:r>
            <a:r>
              <a:rPr lang="en-GB">
                <a:latin typeface="Symbol" charset="0"/>
                <a:cs typeface="Arial" charset="0"/>
              </a:rPr>
              <a:t></a:t>
            </a:r>
            <a:r>
              <a:rPr lang="en-GB" baseline="30000">
                <a:latin typeface="Arial" charset="0"/>
                <a:cs typeface="Arial" charset="0"/>
              </a:rPr>
              <a:t>*</a:t>
            </a:r>
            <a:r>
              <a:rPr lang="en-GB">
                <a:latin typeface="Arial" charset="0"/>
                <a:cs typeface="Arial" charset="0"/>
              </a:rPr>
              <a:t> </a:t>
            </a:r>
            <a:r>
              <a:rPr lang="en-GB">
                <a:latin typeface="Symbol" charset="0"/>
                <a:cs typeface="Arial" charset="0"/>
              </a:rPr>
              <a:t></a:t>
            </a:r>
            <a:r>
              <a:rPr lang="en-GB">
                <a:latin typeface="Arial" charset="0"/>
                <a:cs typeface="Arial" charset="0"/>
              </a:rPr>
              <a:t> then Follow(X) </a:t>
            </a:r>
            <a:r>
              <a:rPr lang="en-GB">
                <a:latin typeface="Symbol" charset="0"/>
                <a:cs typeface="Arial" charset="0"/>
              </a:rPr>
              <a:t></a:t>
            </a:r>
            <a:r>
              <a:rPr lang="en-GB">
                <a:latin typeface="Arial" charset="0"/>
                <a:cs typeface="Arial" charset="0"/>
              </a:rPr>
              <a:t> Follow(A)</a:t>
            </a:r>
          </a:p>
        </p:txBody>
      </p:sp>
    </p:spTree>
    <p:extLst>
      <p:ext uri="{BB962C8B-B14F-4D97-AF65-F5344CB8AC3E}">
        <p14:creationId xmlns:p14="http://schemas.microsoft.com/office/powerpoint/2010/main" val="235789491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Parsing: Top-Down</a:t>
            </a:r>
          </a:p>
        </p:txBody>
      </p:sp>
      <p:sp>
        <p:nvSpPr>
          <p:cNvPr id="1208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DBD2485-95A2-D04C-994C-940BE31C42ED}" type="slidenum">
              <a:rPr lang="en-US" sz="1200">
                <a:latin typeface="Arial Black" charset="0"/>
              </a:rPr>
              <a:pPr eaLnBrk="1" hangingPunct="1"/>
              <a:t>3</a:t>
            </a:fld>
            <a:endParaRPr lang="en-US" sz="1200">
              <a:latin typeface="Arial Black" charset="0"/>
            </a:endParaRPr>
          </a:p>
        </p:txBody>
      </p:sp>
      <p:sp>
        <p:nvSpPr>
          <p:cNvPr id="120835" name="Date Placeholder 5"/>
          <p:cNvSpPr>
            <a:spLocks noGrp="1"/>
          </p:cNvSpPr>
          <p:nvPr>
            <p:ph type="dt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Compiler</a:t>
            </a:r>
          </a:p>
        </p:txBody>
      </p:sp>
      <p:sp>
        <p:nvSpPr>
          <p:cNvPr id="12083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latin typeface="Arial" charset="0"/>
              </a:rPr>
              <a:t>Recursive Descent Parsing ─</a:t>
            </a:r>
            <a:br>
              <a:rPr lang="en-US" sz="4000">
                <a:latin typeface="Arial" charset="0"/>
              </a:rPr>
            </a:br>
            <a:r>
              <a:rPr lang="en-US" sz="4000">
                <a:latin typeface="Arial" charset="0"/>
              </a:rPr>
              <a:t>An Example (Cont.)</a:t>
            </a:r>
          </a:p>
        </p:txBody>
      </p:sp>
      <p:sp>
        <p:nvSpPr>
          <p:cNvPr id="1208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6096000" cy="4114800"/>
          </a:xfrm>
        </p:spPr>
        <p:txBody>
          <a:bodyPr/>
          <a:lstStyle/>
          <a:p>
            <a:pPr eaLnBrk="1" hangingPunct="1"/>
            <a:r>
              <a:rPr lang="en-GB" sz="2800">
                <a:latin typeface="Arial" charset="0"/>
              </a:rPr>
              <a:t>Has exhausted the choices for </a:t>
            </a:r>
            <a:r>
              <a:rPr lang="en-GB" sz="2800">
                <a:solidFill>
                  <a:srgbClr val="333399"/>
                </a:solidFill>
                <a:latin typeface="Arial" charset="0"/>
              </a:rPr>
              <a:t>T</a:t>
            </a:r>
            <a:r>
              <a:rPr lang="en-GB" sz="2800" baseline="-25000">
                <a:solidFill>
                  <a:srgbClr val="333399"/>
                </a:solidFill>
                <a:latin typeface="Arial" charset="0"/>
              </a:rPr>
              <a:t>1</a:t>
            </a:r>
          </a:p>
          <a:p>
            <a:pPr lvl="1" eaLnBrk="1" hangingPunct="1"/>
            <a:r>
              <a:rPr lang="en-GB" sz="2400">
                <a:latin typeface="Arial" charset="0"/>
                <a:cs typeface="Arial" charset="0"/>
              </a:rPr>
              <a:t>Backtrack to choice for E</a:t>
            </a:r>
            <a:r>
              <a:rPr lang="en-GB" sz="2400" baseline="-25000">
                <a:latin typeface="Arial" charset="0"/>
                <a:cs typeface="Arial" charset="0"/>
              </a:rPr>
              <a:t>0</a:t>
            </a:r>
          </a:p>
          <a:p>
            <a:pPr eaLnBrk="1" hangingPunct="1"/>
            <a:r>
              <a:rPr lang="en-GB" sz="2800">
                <a:latin typeface="Arial" charset="0"/>
              </a:rPr>
              <a:t>Try </a:t>
            </a:r>
            <a:r>
              <a:rPr lang="en-GB" sz="2800">
                <a:solidFill>
                  <a:srgbClr val="333399"/>
                </a:solidFill>
                <a:latin typeface="Arial" charset="0"/>
              </a:rPr>
              <a:t>E</a:t>
            </a:r>
            <a:r>
              <a:rPr lang="en-GB" sz="2800" baseline="-25000">
                <a:solidFill>
                  <a:srgbClr val="333399"/>
                </a:solidFill>
                <a:latin typeface="Arial" charset="0"/>
              </a:rPr>
              <a:t>0</a:t>
            </a:r>
            <a:r>
              <a:rPr lang="en-GB" sz="2800">
                <a:solidFill>
                  <a:srgbClr val="333399"/>
                </a:solidFill>
                <a:latin typeface="Arial" charset="0"/>
              </a:rPr>
              <a:t> </a:t>
            </a:r>
            <a:r>
              <a:rPr lang="en-GB" sz="2800">
                <a:solidFill>
                  <a:srgbClr val="333399"/>
                </a:solidFill>
                <a:latin typeface="Symbol" charset="0"/>
              </a:rPr>
              <a:t></a:t>
            </a:r>
            <a:r>
              <a:rPr lang="en-GB" sz="2800">
                <a:solidFill>
                  <a:srgbClr val="333399"/>
                </a:solidFill>
                <a:latin typeface="Arial" charset="0"/>
              </a:rPr>
              <a:t> T</a:t>
            </a:r>
            <a:r>
              <a:rPr lang="en-GB" sz="2800" baseline="-25000">
                <a:solidFill>
                  <a:srgbClr val="333399"/>
                </a:solidFill>
                <a:latin typeface="Arial" charset="0"/>
              </a:rPr>
              <a:t>1</a:t>
            </a:r>
          </a:p>
          <a:p>
            <a:pPr eaLnBrk="1" hangingPunct="1"/>
            <a:r>
              <a:rPr lang="en-GB" sz="2800">
                <a:latin typeface="Arial" charset="0"/>
              </a:rPr>
              <a:t>Follow same steps as before for </a:t>
            </a:r>
            <a:r>
              <a:rPr lang="en-GB" sz="2800">
                <a:solidFill>
                  <a:srgbClr val="333399"/>
                </a:solidFill>
                <a:latin typeface="Arial" charset="0"/>
              </a:rPr>
              <a:t>T</a:t>
            </a:r>
            <a:r>
              <a:rPr lang="en-GB" sz="2800" baseline="-25000">
                <a:solidFill>
                  <a:srgbClr val="333399"/>
                </a:solidFill>
                <a:latin typeface="Arial" charset="0"/>
              </a:rPr>
              <a:t>1</a:t>
            </a:r>
          </a:p>
          <a:p>
            <a:pPr lvl="1" eaLnBrk="1" hangingPunct="1"/>
            <a:r>
              <a:rPr lang="en-GB" sz="2400">
                <a:latin typeface="Arial" charset="0"/>
                <a:cs typeface="Arial" charset="0"/>
              </a:rPr>
              <a:t>and succeed with T</a:t>
            </a:r>
            <a:r>
              <a:rPr lang="en-GB" sz="2400" baseline="-25000">
                <a:latin typeface="Arial" charset="0"/>
                <a:cs typeface="Arial" charset="0"/>
              </a:rPr>
              <a:t>1 </a:t>
            </a:r>
            <a:r>
              <a:rPr lang="en-GB" sz="2400">
                <a:latin typeface="Symbol" charset="0"/>
                <a:cs typeface="Arial" charset="0"/>
              </a:rPr>
              <a:t></a:t>
            </a:r>
            <a:r>
              <a:rPr lang="en-GB" sz="2400">
                <a:latin typeface="Arial" charset="0"/>
                <a:cs typeface="Arial" charset="0"/>
              </a:rPr>
              <a:t> int * T</a:t>
            </a:r>
            <a:r>
              <a:rPr lang="en-GB" sz="2400" baseline="-25000">
                <a:latin typeface="Arial" charset="0"/>
                <a:cs typeface="Arial" charset="0"/>
              </a:rPr>
              <a:t>2</a:t>
            </a:r>
          </a:p>
          <a:p>
            <a:pPr lvl="1" eaLnBrk="1" hangingPunct="1">
              <a:buFont typeface="Wingdings" charset="0"/>
              <a:buNone/>
            </a:pPr>
            <a:r>
              <a:rPr lang="en-GB" sz="2400">
                <a:latin typeface="Arial" charset="0"/>
                <a:cs typeface="Arial" charset="0"/>
              </a:rPr>
              <a:t>   and T</a:t>
            </a:r>
            <a:r>
              <a:rPr lang="en-GB" sz="2400" baseline="-25000">
                <a:latin typeface="Arial" charset="0"/>
                <a:cs typeface="Arial" charset="0"/>
              </a:rPr>
              <a:t>2 </a:t>
            </a:r>
            <a:r>
              <a:rPr lang="en-GB" sz="2400">
                <a:latin typeface="Symbol" charset="0"/>
                <a:cs typeface="Arial" charset="0"/>
              </a:rPr>
              <a:t></a:t>
            </a:r>
            <a:r>
              <a:rPr lang="en-GB" sz="2400">
                <a:latin typeface="Arial" charset="0"/>
                <a:cs typeface="Arial" charset="0"/>
              </a:rPr>
              <a:t> int</a:t>
            </a:r>
          </a:p>
          <a:p>
            <a:pPr eaLnBrk="1" hangingPunct="1"/>
            <a:endParaRPr lang="en-US" sz="2800">
              <a:latin typeface="Arial" charset="0"/>
            </a:endParaRPr>
          </a:p>
        </p:txBody>
      </p:sp>
      <p:grpSp>
        <p:nvGrpSpPr>
          <p:cNvPr id="120838" name="Group 17"/>
          <p:cNvGrpSpPr>
            <a:grpSpLocks/>
          </p:cNvGrpSpPr>
          <p:nvPr/>
        </p:nvGrpSpPr>
        <p:grpSpPr bwMode="auto">
          <a:xfrm>
            <a:off x="6394450" y="3200400"/>
            <a:ext cx="2368550" cy="2743200"/>
            <a:chOff x="4028" y="2016"/>
            <a:chExt cx="1492" cy="1728"/>
          </a:xfrm>
        </p:grpSpPr>
        <p:sp>
          <p:nvSpPr>
            <p:cNvPr id="120839" name="Text Box 5"/>
            <p:cNvSpPr txBox="1">
              <a:spLocks noChangeArrowheads="1"/>
            </p:cNvSpPr>
            <p:nvPr/>
          </p:nvSpPr>
          <p:spPr bwMode="auto">
            <a:xfrm>
              <a:off x="4608" y="2016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buClr>
                  <a:srgbClr val="333399"/>
                </a:buClr>
                <a:buSzPct val="100000"/>
                <a:buFont typeface="Times New Roman" charset="0"/>
                <a:buNone/>
              </a:pPr>
              <a:r>
                <a:rPr lang="en-GB">
                  <a:solidFill>
                    <a:srgbClr val="333399"/>
                  </a:solidFill>
                  <a:latin typeface="Times New Roman" charset="0"/>
                </a:rPr>
                <a:t>E</a:t>
              </a:r>
              <a:r>
                <a:rPr lang="en-GB" baseline="-25000">
                  <a:solidFill>
                    <a:srgbClr val="333399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120840" name="Text Box 6"/>
            <p:cNvSpPr txBox="1">
              <a:spLocks noChangeArrowheads="1"/>
            </p:cNvSpPr>
            <p:nvPr/>
          </p:nvSpPr>
          <p:spPr bwMode="auto">
            <a:xfrm>
              <a:off x="4608" y="2544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buClr>
                  <a:srgbClr val="333399"/>
                </a:buClr>
                <a:buSzPct val="100000"/>
                <a:buFont typeface="Times New Roman" charset="0"/>
                <a:buNone/>
              </a:pPr>
              <a:r>
                <a:rPr lang="en-GB">
                  <a:solidFill>
                    <a:srgbClr val="333399"/>
                  </a:solidFill>
                  <a:latin typeface="Times New Roman" charset="0"/>
                </a:rPr>
                <a:t>T</a:t>
              </a:r>
              <a:r>
                <a:rPr lang="en-GB" baseline="-25000">
                  <a:solidFill>
                    <a:srgbClr val="333399"/>
                  </a:solidFill>
                  <a:latin typeface="Times New Roman" charset="0"/>
                </a:rPr>
                <a:t>1</a:t>
              </a:r>
            </a:p>
          </p:txBody>
        </p:sp>
        <p:sp>
          <p:nvSpPr>
            <p:cNvPr id="120841" name="Text Box 7"/>
            <p:cNvSpPr txBox="1">
              <a:spLocks noChangeArrowheads="1"/>
            </p:cNvSpPr>
            <p:nvPr/>
          </p:nvSpPr>
          <p:spPr bwMode="auto">
            <a:xfrm>
              <a:off x="4028" y="2937"/>
              <a:ext cx="3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buClr>
                  <a:srgbClr val="333399"/>
                </a:buClr>
                <a:buSzPct val="100000"/>
                <a:buFont typeface="Times New Roman" charset="0"/>
                <a:buNone/>
              </a:pPr>
              <a:r>
                <a:rPr lang="en-GB">
                  <a:solidFill>
                    <a:srgbClr val="333399"/>
                  </a:solidFill>
                  <a:latin typeface="Times New Roman" charset="0"/>
                </a:rPr>
                <a:t>int</a:t>
              </a:r>
              <a:r>
                <a:rPr lang="en-GB" baseline="-25000">
                  <a:solidFill>
                    <a:srgbClr val="333399"/>
                  </a:solidFill>
                  <a:latin typeface="Times New Roman" charset="0"/>
                </a:rPr>
                <a:t>5</a:t>
              </a:r>
            </a:p>
          </p:txBody>
        </p:sp>
        <p:sp>
          <p:nvSpPr>
            <p:cNvPr id="120842" name="Text Box 8"/>
            <p:cNvSpPr txBox="1">
              <a:spLocks noChangeArrowheads="1"/>
            </p:cNvSpPr>
            <p:nvPr/>
          </p:nvSpPr>
          <p:spPr bwMode="auto">
            <a:xfrm>
              <a:off x="4656" y="298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buClr>
                  <a:srgbClr val="333399"/>
                </a:buClr>
                <a:buSzPct val="100000"/>
                <a:buFont typeface="Times New Roman" charset="0"/>
                <a:buNone/>
              </a:pPr>
              <a:r>
                <a:rPr lang="en-GB">
                  <a:solidFill>
                    <a:srgbClr val="333399"/>
                  </a:solidFill>
                  <a:latin typeface="Times New Roman" charset="0"/>
                </a:rPr>
                <a:t>*</a:t>
              </a:r>
            </a:p>
          </p:txBody>
        </p:sp>
        <p:cxnSp>
          <p:nvCxnSpPr>
            <p:cNvPr id="120843" name="AutoShape 9"/>
            <p:cNvCxnSpPr>
              <a:cxnSpLocks noChangeShapeType="1"/>
              <a:stCxn id="120839" idx="2"/>
              <a:endCxn id="120840" idx="0"/>
            </p:cNvCxnSpPr>
            <p:nvPr/>
          </p:nvCxnSpPr>
          <p:spPr bwMode="auto">
            <a:xfrm>
              <a:off x="4757" y="2304"/>
              <a:ext cx="0" cy="240"/>
            </a:xfrm>
            <a:prstGeom prst="straightConnector1">
              <a:avLst/>
            </a:prstGeom>
            <a:noFill/>
            <a:ln w="1908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20844" name="Group 16"/>
            <p:cNvGrpSpPr>
              <a:grpSpLocks/>
            </p:cNvGrpSpPr>
            <p:nvPr/>
          </p:nvGrpSpPr>
          <p:grpSpPr bwMode="auto">
            <a:xfrm rot="10800000">
              <a:off x="4128" y="2928"/>
              <a:ext cx="1109" cy="72"/>
              <a:chOff x="4219" y="2937"/>
              <a:chExt cx="1109" cy="72"/>
            </a:xfrm>
          </p:grpSpPr>
          <p:cxnSp>
            <p:nvCxnSpPr>
              <p:cNvPr id="120848" name="AutoShape 10"/>
              <p:cNvCxnSpPr>
                <a:cxnSpLocks noChangeShapeType="1"/>
                <a:stCxn id="120840" idx="2"/>
                <a:endCxn id="120841" idx="0"/>
              </p:cNvCxnSpPr>
              <p:nvPr/>
            </p:nvCxnSpPr>
            <p:spPr bwMode="auto">
              <a:xfrm flipH="1" flipV="1">
                <a:off x="4219" y="2937"/>
                <a:ext cx="485" cy="72"/>
              </a:xfrm>
              <a:prstGeom prst="straightConnector1">
                <a:avLst/>
              </a:prstGeom>
              <a:noFill/>
              <a:ln w="1908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0849" name="AutoShape 11"/>
              <p:cNvCxnSpPr>
                <a:cxnSpLocks noChangeShapeType="1"/>
                <a:stCxn id="120840" idx="2"/>
                <a:endCxn id="120842" idx="0"/>
              </p:cNvCxnSpPr>
              <p:nvPr/>
            </p:nvCxnSpPr>
            <p:spPr bwMode="auto">
              <a:xfrm flipH="1" flipV="1">
                <a:off x="4701" y="2985"/>
                <a:ext cx="3" cy="24"/>
              </a:xfrm>
              <a:prstGeom prst="straightConnector1">
                <a:avLst/>
              </a:prstGeom>
              <a:noFill/>
              <a:ln w="1908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0850" name="AutoShape 12"/>
              <p:cNvCxnSpPr>
                <a:cxnSpLocks noChangeShapeType="1"/>
                <a:stCxn id="120840" idx="2"/>
                <a:endCxn id="120845" idx="0"/>
              </p:cNvCxnSpPr>
              <p:nvPr/>
            </p:nvCxnSpPr>
            <p:spPr bwMode="auto">
              <a:xfrm flipV="1">
                <a:off x="4704" y="2937"/>
                <a:ext cx="624" cy="72"/>
              </a:xfrm>
              <a:prstGeom prst="straightConnector1">
                <a:avLst/>
              </a:prstGeom>
              <a:noFill/>
              <a:ln w="1908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20845" name="Text Box 13"/>
            <p:cNvSpPr txBox="1">
              <a:spLocks noChangeArrowheads="1"/>
            </p:cNvSpPr>
            <p:nvPr/>
          </p:nvSpPr>
          <p:spPr bwMode="auto">
            <a:xfrm>
              <a:off x="5180" y="2937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buClr>
                  <a:srgbClr val="333399"/>
                </a:buClr>
                <a:buSzPct val="100000"/>
                <a:buFont typeface="Times New Roman" charset="0"/>
                <a:buNone/>
              </a:pPr>
              <a:r>
                <a:rPr lang="en-GB">
                  <a:solidFill>
                    <a:srgbClr val="333399"/>
                  </a:solidFill>
                  <a:latin typeface="Times New Roman" charset="0"/>
                </a:rPr>
                <a:t>T</a:t>
              </a:r>
              <a:r>
                <a:rPr lang="en-GB" baseline="-25000">
                  <a:solidFill>
                    <a:srgbClr val="333399"/>
                  </a:solidFill>
                  <a:latin typeface="Times New Roman" charset="0"/>
                </a:rPr>
                <a:t>2</a:t>
              </a:r>
            </a:p>
          </p:txBody>
        </p:sp>
        <p:sp>
          <p:nvSpPr>
            <p:cNvPr id="120846" name="Text Box 14"/>
            <p:cNvSpPr txBox="1">
              <a:spLocks noChangeArrowheads="1"/>
            </p:cNvSpPr>
            <p:nvPr/>
          </p:nvSpPr>
          <p:spPr bwMode="auto">
            <a:xfrm>
              <a:off x="5138" y="3456"/>
              <a:ext cx="3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4572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buClr>
                  <a:srgbClr val="333399"/>
                </a:buClr>
                <a:buSzPct val="100000"/>
                <a:buFont typeface="Times New Roman" charset="0"/>
                <a:buNone/>
              </a:pPr>
              <a:r>
                <a:rPr lang="en-GB">
                  <a:solidFill>
                    <a:srgbClr val="333399"/>
                  </a:solidFill>
                  <a:latin typeface="Times New Roman" charset="0"/>
                </a:rPr>
                <a:t>int</a:t>
              </a:r>
              <a:r>
                <a:rPr lang="en-GB" baseline="-25000">
                  <a:solidFill>
                    <a:srgbClr val="333399"/>
                  </a:solidFill>
                  <a:latin typeface="Times New Roman" charset="0"/>
                </a:rPr>
                <a:t>2</a:t>
              </a:r>
            </a:p>
          </p:txBody>
        </p:sp>
        <p:cxnSp>
          <p:nvCxnSpPr>
            <p:cNvPr id="120847" name="AutoShape 15"/>
            <p:cNvCxnSpPr>
              <a:cxnSpLocks noChangeShapeType="1"/>
              <a:stCxn id="120845" idx="2"/>
              <a:endCxn id="120846" idx="0"/>
            </p:cNvCxnSpPr>
            <p:nvPr/>
          </p:nvCxnSpPr>
          <p:spPr bwMode="auto">
            <a:xfrm>
              <a:off x="5329" y="3225"/>
              <a:ext cx="0" cy="231"/>
            </a:xfrm>
            <a:prstGeom prst="straightConnector1">
              <a:avLst/>
            </a:prstGeom>
            <a:noFill/>
            <a:ln w="1908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216953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29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Parsing: Top-Down</a:t>
            </a:r>
          </a:p>
        </p:txBody>
      </p:sp>
      <p:sp>
        <p:nvSpPr>
          <p:cNvPr id="17613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7DCB155-21AE-D34A-97FA-16D01806F613}" type="slidenum">
              <a:rPr lang="en-US" sz="1200">
                <a:latin typeface="Arial Black" charset="0"/>
              </a:rPr>
              <a:pPr eaLnBrk="1" hangingPunct="1"/>
              <a:t>30</a:t>
            </a:fld>
            <a:endParaRPr lang="en-US" sz="1200">
              <a:latin typeface="Arial Black" charset="0"/>
            </a:endParaRPr>
          </a:p>
        </p:txBody>
      </p:sp>
      <p:sp>
        <p:nvSpPr>
          <p:cNvPr id="176131" name="Date Placeholder 5"/>
          <p:cNvSpPr>
            <a:spLocks noGrp="1"/>
          </p:cNvSpPr>
          <p:nvPr>
            <p:ph type="dt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Compiler</a:t>
            </a:r>
          </a:p>
        </p:txBody>
      </p:sp>
      <p:sp>
        <p:nvSpPr>
          <p:cNvPr id="17613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93750"/>
            <a:ext cx="8231188" cy="701675"/>
          </a:xfrm>
        </p:spPr>
        <p:txBody>
          <a:bodyPr lIns="90000" tIns="46800" rIns="90000" bIns="46800">
            <a:spAutoFit/>
          </a:bodyPr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>
                <a:latin typeface="Arial" charset="0"/>
              </a:rPr>
              <a:t>Computing Follow Sets (Cont.)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772400" cy="4477252"/>
          </a:xfrm>
        </p:spPr>
        <p:txBody>
          <a:bodyPr lIns="90000" tIns="46800" rIns="90000" bIns="46800">
            <a:spAutoFit/>
          </a:bodyPr>
          <a:lstStyle/>
          <a:p>
            <a:pPr marL="531813" indent="-531813" defTabSz="457200" eaLnBrk="1" hangingPunct="1">
              <a:buFont typeface="Wingdings" charset="0"/>
              <a:buNone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  <a:defRPr/>
            </a:pPr>
            <a:r>
              <a:rPr lang="en-GB" dirty="0">
                <a:latin typeface="Arial" charset="0"/>
                <a:cs typeface="Arial" charset="0"/>
              </a:rPr>
              <a:t>Algorithm sketch:</a:t>
            </a:r>
          </a:p>
          <a:p>
            <a:pPr marL="531813" indent="-531813" defTabSz="457200" eaLnBrk="1" hangingPunct="1">
              <a:buFont typeface="Arial" charset="0"/>
              <a:buAutoNum type="arabicPeriod"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  <a:defRPr/>
            </a:pPr>
            <a:r>
              <a:rPr lang="en-GB" dirty="0">
                <a:solidFill>
                  <a:srgbClr val="333399"/>
                </a:solidFill>
                <a:latin typeface="Arial" charset="0"/>
                <a:cs typeface="Arial" charset="0"/>
              </a:rPr>
              <a:t>Follow(S)  </a:t>
            </a:r>
            <a:r>
              <a:rPr lang="en-GB" dirty="0">
                <a:solidFill>
                  <a:srgbClr val="333399"/>
                </a:solidFill>
                <a:latin typeface="Wingdings" charset="0"/>
                <a:cs typeface="Arial" charset="0"/>
              </a:rPr>
              <a:t></a:t>
            </a:r>
            <a:r>
              <a:rPr lang="en-GB" dirty="0">
                <a:solidFill>
                  <a:srgbClr val="333399"/>
                </a:solidFill>
                <a:latin typeface="Arial" charset="0"/>
                <a:cs typeface="Arial" charset="0"/>
              </a:rPr>
              <a:t> { $ }</a:t>
            </a:r>
          </a:p>
          <a:p>
            <a:pPr marL="531813" indent="-531813" defTabSz="457200" eaLnBrk="1" hangingPunct="1">
              <a:buFont typeface="Arial" charset="0"/>
              <a:buAutoNum type="arabicPeriod"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  <a:defRPr/>
            </a:pPr>
            <a:r>
              <a:rPr lang="en-GB" dirty="0">
                <a:latin typeface="Arial" charset="0"/>
                <a:cs typeface="Arial" charset="0"/>
              </a:rPr>
              <a:t>For each production </a:t>
            </a:r>
            <a:r>
              <a:rPr lang="en-GB" dirty="0">
                <a:solidFill>
                  <a:srgbClr val="666699"/>
                </a:solidFill>
                <a:latin typeface="Arial" charset="0"/>
                <a:cs typeface="Arial" charset="0"/>
              </a:rPr>
              <a:t>A </a:t>
            </a:r>
            <a:r>
              <a:rPr lang="en-GB" dirty="0">
                <a:solidFill>
                  <a:srgbClr val="666699"/>
                </a:solidFill>
                <a:latin typeface="Symbol" charset="0"/>
                <a:cs typeface="Arial" charset="0"/>
              </a:rPr>
              <a:t></a:t>
            </a:r>
            <a:r>
              <a:rPr lang="en-GB" dirty="0">
                <a:solidFill>
                  <a:srgbClr val="666699"/>
                </a:solidFill>
                <a:latin typeface="Arial" charset="0"/>
                <a:cs typeface="Arial" charset="0"/>
              </a:rPr>
              <a:t> </a:t>
            </a:r>
            <a:r>
              <a:rPr lang="en-GB" dirty="0">
                <a:solidFill>
                  <a:srgbClr val="666699"/>
                </a:solidFill>
                <a:latin typeface="Symbol" charset="0"/>
                <a:cs typeface="Arial" charset="0"/>
              </a:rPr>
              <a:t></a:t>
            </a:r>
            <a:r>
              <a:rPr lang="en-GB" dirty="0">
                <a:solidFill>
                  <a:srgbClr val="666699"/>
                </a:solidFill>
                <a:latin typeface="Arial" charset="0"/>
                <a:cs typeface="Arial" charset="0"/>
              </a:rPr>
              <a:t> X </a:t>
            </a:r>
            <a:r>
              <a:rPr lang="en-GB" dirty="0">
                <a:solidFill>
                  <a:srgbClr val="666699"/>
                </a:solidFill>
                <a:latin typeface="Symbol" charset="0"/>
                <a:cs typeface="Arial" charset="0"/>
              </a:rPr>
              <a:t></a:t>
            </a:r>
            <a:r>
              <a:rPr lang="en-GB" dirty="0">
                <a:solidFill>
                  <a:srgbClr val="666699"/>
                </a:solidFill>
                <a:latin typeface="Arial" charset="0"/>
                <a:cs typeface="Arial" charset="0"/>
              </a:rPr>
              <a:t> </a:t>
            </a:r>
          </a:p>
          <a:p>
            <a:pPr marL="914400" lvl="1" indent="-457200" defTabSz="457200" eaLnBrk="1" hangingPunct="1">
              <a:buFont typeface="Arial" charset="0"/>
              <a:buChar char="•"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  <a:defRPr/>
            </a:pPr>
            <a:r>
              <a:rPr lang="en-GB" dirty="0">
                <a:latin typeface="Arial" charset="0"/>
                <a:cs typeface="Arial" charset="0"/>
              </a:rPr>
              <a:t>add  </a:t>
            </a:r>
            <a:r>
              <a:rPr lang="en-GB" dirty="0">
                <a:solidFill>
                  <a:srgbClr val="666699"/>
                </a:solidFill>
                <a:latin typeface="Arial" charset="0"/>
                <a:cs typeface="Arial" charset="0"/>
              </a:rPr>
              <a:t>First(</a:t>
            </a:r>
            <a:r>
              <a:rPr lang="en-GB" dirty="0">
                <a:solidFill>
                  <a:srgbClr val="666699"/>
                </a:solidFill>
                <a:latin typeface="Symbol" charset="0"/>
                <a:cs typeface="Arial" charset="0"/>
              </a:rPr>
              <a:t></a:t>
            </a:r>
            <a:r>
              <a:rPr lang="en-GB" dirty="0">
                <a:solidFill>
                  <a:srgbClr val="666699"/>
                </a:solidFill>
                <a:latin typeface="Arial" charset="0"/>
                <a:cs typeface="Arial" charset="0"/>
              </a:rPr>
              <a:t>) - {</a:t>
            </a:r>
            <a:r>
              <a:rPr lang="en-GB" dirty="0">
                <a:solidFill>
                  <a:srgbClr val="666699"/>
                </a:solidFill>
                <a:latin typeface="Symbol" charset="0"/>
                <a:cs typeface="Arial" charset="0"/>
              </a:rPr>
              <a:t></a:t>
            </a:r>
            <a:r>
              <a:rPr lang="en-GB" dirty="0">
                <a:solidFill>
                  <a:srgbClr val="666699"/>
                </a:solidFill>
                <a:latin typeface="Arial" charset="0"/>
                <a:cs typeface="Arial" charset="0"/>
              </a:rPr>
              <a:t>}</a:t>
            </a:r>
            <a:r>
              <a:rPr lang="en-GB" dirty="0">
                <a:latin typeface="Arial" charset="0"/>
                <a:cs typeface="Arial" charset="0"/>
              </a:rPr>
              <a:t>  to  </a:t>
            </a:r>
            <a:r>
              <a:rPr lang="en-GB" dirty="0">
                <a:solidFill>
                  <a:srgbClr val="666699"/>
                </a:solidFill>
                <a:latin typeface="Arial" charset="0"/>
                <a:cs typeface="Arial" charset="0"/>
              </a:rPr>
              <a:t>Follow(X)</a:t>
            </a:r>
            <a:r>
              <a:rPr lang="en-GB" dirty="0">
                <a:latin typeface="Arial" charset="0"/>
                <a:cs typeface="Arial" charset="0"/>
              </a:rPr>
              <a:t> </a:t>
            </a:r>
          </a:p>
          <a:p>
            <a:pPr marL="531813" indent="-531813">
              <a:buFont typeface="Arial" charset="0"/>
              <a:buAutoNum type="arabicPeriod"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  <a:defRPr/>
            </a:pPr>
            <a:r>
              <a:rPr lang="en-GB" dirty="0">
                <a:latin typeface="Arial" charset="0"/>
                <a:cs typeface="Arial" charset="0"/>
              </a:rPr>
              <a:t>For each </a:t>
            </a:r>
            <a:r>
              <a:rPr lang="en-GB" dirty="0">
                <a:solidFill>
                  <a:srgbClr val="666699"/>
                </a:solidFill>
                <a:latin typeface="Arial" charset="0"/>
                <a:cs typeface="Arial" charset="0"/>
              </a:rPr>
              <a:t>A </a:t>
            </a:r>
            <a:r>
              <a:rPr lang="en-GB" dirty="0">
                <a:solidFill>
                  <a:srgbClr val="666699"/>
                </a:solidFill>
                <a:latin typeface="Symbol" charset="0"/>
                <a:cs typeface="Arial" charset="0"/>
              </a:rPr>
              <a:t></a:t>
            </a:r>
            <a:r>
              <a:rPr lang="en-GB" dirty="0">
                <a:solidFill>
                  <a:srgbClr val="666699"/>
                </a:solidFill>
                <a:latin typeface="Arial" charset="0"/>
                <a:cs typeface="Arial" charset="0"/>
              </a:rPr>
              <a:t> </a:t>
            </a:r>
            <a:r>
              <a:rPr lang="en-GB" dirty="0">
                <a:solidFill>
                  <a:srgbClr val="666699"/>
                </a:solidFill>
                <a:latin typeface="Symbol" charset="0"/>
                <a:cs typeface="Arial" charset="0"/>
              </a:rPr>
              <a:t></a:t>
            </a:r>
            <a:r>
              <a:rPr lang="en-GB" dirty="0">
                <a:solidFill>
                  <a:srgbClr val="666699"/>
                </a:solidFill>
                <a:latin typeface="Arial" charset="0"/>
                <a:cs typeface="Arial" charset="0"/>
              </a:rPr>
              <a:t> X </a:t>
            </a:r>
            <a:r>
              <a:rPr lang="en-GB" dirty="0">
                <a:solidFill>
                  <a:srgbClr val="666699"/>
                </a:solidFill>
                <a:latin typeface="Symbol" charset="0"/>
                <a:cs typeface="Arial" charset="0"/>
              </a:rPr>
              <a:t></a:t>
            </a:r>
            <a:r>
              <a:rPr lang="en-GB" dirty="0">
                <a:latin typeface="Arial" charset="0"/>
                <a:cs typeface="Arial" charset="0"/>
              </a:rPr>
              <a:t> where </a:t>
            </a:r>
            <a:r>
              <a:rPr lang="en-GB" dirty="0">
                <a:solidFill>
                  <a:srgbClr val="666699"/>
                </a:solidFill>
                <a:latin typeface="Symbol" charset="0"/>
                <a:cs typeface="Arial" charset="0"/>
              </a:rPr>
              <a:t></a:t>
            </a:r>
            <a:r>
              <a:rPr lang="en-GB" dirty="0">
                <a:solidFill>
                  <a:srgbClr val="666699"/>
                </a:solidFill>
                <a:latin typeface="Arial" charset="0"/>
                <a:cs typeface="Arial" charset="0"/>
              </a:rPr>
              <a:t> </a:t>
            </a:r>
            <a:r>
              <a:rPr lang="en-GB" dirty="0">
                <a:solidFill>
                  <a:srgbClr val="666699"/>
                </a:solidFill>
                <a:latin typeface="Symbol" charset="0"/>
                <a:cs typeface="Arial" charset="0"/>
              </a:rPr>
              <a:t></a:t>
            </a:r>
            <a:r>
              <a:rPr lang="en-GB" dirty="0">
                <a:solidFill>
                  <a:srgbClr val="666699"/>
                </a:solidFill>
                <a:latin typeface="Arial" charset="0"/>
                <a:cs typeface="Arial" charset="0"/>
              </a:rPr>
              <a:t> First(</a:t>
            </a:r>
            <a:r>
              <a:rPr lang="en-GB" dirty="0">
                <a:solidFill>
                  <a:srgbClr val="666699"/>
                </a:solidFill>
                <a:latin typeface="Symbol" charset="0"/>
                <a:cs typeface="Arial" charset="0"/>
              </a:rPr>
              <a:t></a:t>
            </a:r>
            <a:r>
              <a:rPr lang="en-GB" dirty="0">
                <a:solidFill>
                  <a:srgbClr val="666699"/>
                </a:solidFill>
                <a:latin typeface="Arial" charset="0"/>
                <a:cs typeface="Arial" charset="0"/>
              </a:rPr>
              <a:t>)</a:t>
            </a:r>
            <a:r>
              <a:rPr lang="en-GB" dirty="0">
                <a:latin typeface="Arial" charset="0"/>
                <a:cs typeface="Arial" charset="0"/>
              </a:rPr>
              <a:t> </a:t>
            </a:r>
            <a:r>
              <a:rPr lang="en-GB" dirty="0" smtClean="0">
                <a:latin typeface="Arial" charset="0"/>
                <a:cs typeface="Arial" charset="0"/>
              </a:rPr>
              <a:t>or </a:t>
            </a:r>
            <a:r>
              <a:rPr lang="en-GB" dirty="0">
                <a:solidFill>
                  <a:srgbClr val="666699"/>
                </a:solidFill>
                <a:latin typeface="Arial" charset="0"/>
                <a:cs typeface="Arial" charset="0"/>
              </a:rPr>
              <a:t>A </a:t>
            </a:r>
            <a:r>
              <a:rPr lang="en-GB" dirty="0">
                <a:solidFill>
                  <a:srgbClr val="666699"/>
                </a:solidFill>
                <a:latin typeface="Symbol" charset="0"/>
                <a:cs typeface="Arial" charset="0"/>
              </a:rPr>
              <a:t></a:t>
            </a:r>
            <a:r>
              <a:rPr lang="en-GB" dirty="0">
                <a:solidFill>
                  <a:srgbClr val="666699"/>
                </a:solidFill>
                <a:latin typeface="Arial" charset="0"/>
                <a:cs typeface="Arial" charset="0"/>
              </a:rPr>
              <a:t> </a:t>
            </a:r>
            <a:r>
              <a:rPr lang="en-GB" dirty="0">
                <a:solidFill>
                  <a:srgbClr val="666699"/>
                </a:solidFill>
                <a:latin typeface="Symbol" charset="0"/>
                <a:cs typeface="Arial" charset="0"/>
              </a:rPr>
              <a:t></a:t>
            </a:r>
            <a:r>
              <a:rPr lang="en-GB" dirty="0">
                <a:solidFill>
                  <a:srgbClr val="666699"/>
                </a:solidFill>
                <a:latin typeface="Arial" charset="0"/>
                <a:cs typeface="Arial" charset="0"/>
              </a:rPr>
              <a:t> X</a:t>
            </a:r>
            <a:endParaRPr lang="en-GB" dirty="0">
              <a:latin typeface="Arial" charset="0"/>
              <a:cs typeface="Arial" charset="0"/>
            </a:endParaRPr>
          </a:p>
          <a:p>
            <a:pPr marL="914400" lvl="1" indent="-457200" defTabSz="457200" eaLnBrk="1" hangingPunct="1">
              <a:buFont typeface="Arial" charset="0"/>
              <a:buChar char="•"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  <a:defRPr/>
            </a:pPr>
            <a:r>
              <a:rPr lang="en-GB" dirty="0">
                <a:latin typeface="Arial" charset="0"/>
                <a:cs typeface="Arial" charset="0"/>
              </a:rPr>
              <a:t>add  </a:t>
            </a:r>
            <a:r>
              <a:rPr lang="en-GB" dirty="0">
                <a:solidFill>
                  <a:srgbClr val="666699"/>
                </a:solidFill>
                <a:latin typeface="Arial" charset="0"/>
                <a:cs typeface="Arial" charset="0"/>
              </a:rPr>
              <a:t>Follow(A)</a:t>
            </a:r>
            <a:r>
              <a:rPr lang="en-GB" dirty="0">
                <a:latin typeface="Arial" charset="0"/>
                <a:cs typeface="Arial" charset="0"/>
              </a:rPr>
              <a:t>  to  </a:t>
            </a:r>
            <a:r>
              <a:rPr lang="en-GB" dirty="0">
                <a:solidFill>
                  <a:srgbClr val="666699"/>
                </a:solidFill>
                <a:latin typeface="Arial" charset="0"/>
                <a:cs typeface="Arial" charset="0"/>
              </a:rPr>
              <a:t>Follow(X)</a:t>
            </a:r>
          </a:p>
          <a:p>
            <a:pPr marL="514350" indent="-457200" defTabSz="457200" eaLnBrk="1" hangingPunct="1"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  <a:defRPr/>
            </a:pPr>
            <a:r>
              <a:rPr lang="en-GB" dirty="0">
                <a:latin typeface="Arial" charset="0"/>
                <a:cs typeface="Arial" charset="0"/>
              </a:rPr>
              <a:t>repeat step(s) until no </a:t>
            </a:r>
            <a:r>
              <a:rPr lang="en-GB" dirty="0">
                <a:solidFill>
                  <a:srgbClr val="666699"/>
                </a:solidFill>
                <a:latin typeface="Arial" charset="0"/>
                <a:cs typeface="Arial" charset="0"/>
              </a:rPr>
              <a:t>Follow</a:t>
            </a:r>
            <a:r>
              <a:rPr lang="en-GB" dirty="0">
                <a:latin typeface="Arial" charset="0"/>
                <a:cs typeface="Arial" charset="0"/>
              </a:rPr>
              <a:t> set grows</a:t>
            </a:r>
          </a:p>
        </p:txBody>
      </p:sp>
    </p:spTree>
    <p:extLst>
      <p:ext uri="{BB962C8B-B14F-4D97-AF65-F5344CB8AC3E}">
        <p14:creationId xmlns:p14="http://schemas.microsoft.com/office/powerpoint/2010/main" val="110476872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7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Parsing: Top-Down</a:t>
            </a:r>
          </a:p>
        </p:txBody>
      </p:sp>
      <p:sp>
        <p:nvSpPr>
          <p:cNvPr id="17817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C226DE5-940F-4A4C-A702-8FF689D32FEA}" type="slidenum">
              <a:rPr lang="en-US" sz="1200">
                <a:latin typeface="Arial Black" charset="0"/>
              </a:rPr>
              <a:pPr eaLnBrk="1" hangingPunct="1"/>
              <a:t>31</a:t>
            </a:fld>
            <a:endParaRPr lang="en-US" sz="1200">
              <a:latin typeface="Arial Black" charset="0"/>
            </a:endParaRPr>
          </a:p>
        </p:txBody>
      </p:sp>
      <p:sp>
        <p:nvSpPr>
          <p:cNvPr id="178179" name="Date Placeholder 5"/>
          <p:cNvSpPr>
            <a:spLocks noGrp="1"/>
          </p:cNvSpPr>
          <p:nvPr>
            <p:ph type="dt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Compiler</a:t>
            </a:r>
          </a:p>
        </p:txBody>
      </p:sp>
      <p:sp>
        <p:nvSpPr>
          <p:cNvPr id="17818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31188" cy="762000"/>
          </a:xfrm>
        </p:spPr>
        <p:txBody>
          <a:bodyPr lIns="90000" tIns="46800" rIns="90000" bIns="46800">
            <a:spAutoFit/>
          </a:bodyPr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latin typeface="Arial" charset="0"/>
              </a:rPr>
              <a:t>Follow Sets ─ Example</a:t>
            </a:r>
          </a:p>
        </p:txBody>
      </p:sp>
      <p:sp>
        <p:nvSpPr>
          <p:cNvPr id="1781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05000"/>
            <a:ext cx="8001000" cy="3500438"/>
          </a:xfrm>
        </p:spPr>
        <p:txBody>
          <a:bodyPr lIns="90000" tIns="46800" rIns="90000" bIns="46800">
            <a:spAutoFit/>
          </a:bodyPr>
          <a:lstStyle/>
          <a:p>
            <a:pPr marL="341313" indent="-341313" defTabSz="457200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>
                <a:latin typeface="Arial" charset="0"/>
              </a:rPr>
              <a:t>Recall the grammar </a:t>
            </a:r>
          </a:p>
          <a:p>
            <a:pPr marL="741363" lvl="1" indent="-284163" defTabSz="457200" eaLnBrk="1" hangingPunct="1">
              <a:lnSpc>
                <a:spcPct val="90000"/>
              </a:lnSpc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>
                <a:latin typeface="Arial" charset="0"/>
                <a:cs typeface="Arial" charset="0"/>
              </a:rPr>
              <a:t>    E </a:t>
            </a:r>
            <a:r>
              <a:rPr lang="en-GB" sz="2000">
                <a:latin typeface="Symbol" charset="0"/>
                <a:cs typeface="Arial" charset="0"/>
              </a:rPr>
              <a:t></a:t>
            </a:r>
            <a:r>
              <a:rPr lang="en-GB" sz="2000">
                <a:latin typeface="Arial" charset="0"/>
                <a:cs typeface="Arial" charset="0"/>
              </a:rPr>
              <a:t> T X                               X </a:t>
            </a:r>
            <a:r>
              <a:rPr lang="en-GB" sz="2000">
                <a:latin typeface="Symbol" charset="0"/>
                <a:cs typeface="Arial" charset="0"/>
              </a:rPr>
              <a:t></a:t>
            </a:r>
            <a:r>
              <a:rPr lang="en-GB" sz="2000">
                <a:latin typeface="Arial" charset="0"/>
                <a:cs typeface="Arial" charset="0"/>
              </a:rPr>
              <a:t> + E | </a:t>
            </a:r>
            <a:r>
              <a:rPr lang="en-GB" sz="2000">
                <a:latin typeface="Symbol" charset="0"/>
                <a:cs typeface="Arial" charset="0"/>
              </a:rPr>
              <a:t></a:t>
            </a:r>
            <a:r>
              <a:rPr lang="en-GB" sz="2000">
                <a:latin typeface="Arial" charset="0"/>
                <a:cs typeface="Arial" charset="0"/>
              </a:rPr>
              <a:t> </a:t>
            </a:r>
          </a:p>
          <a:p>
            <a:pPr marL="741363" lvl="1" indent="-284163" defTabSz="457200" eaLnBrk="1" hangingPunct="1">
              <a:lnSpc>
                <a:spcPct val="90000"/>
              </a:lnSpc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>
                <a:latin typeface="Arial" charset="0"/>
                <a:cs typeface="Arial" charset="0"/>
              </a:rPr>
              <a:t>    T </a:t>
            </a:r>
            <a:r>
              <a:rPr lang="en-GB" sz="2000">
                <a:latin typeface="Symbol" charset="0"/>
                <a:cs typeface="Arial" charset="0"/>
              </a:rPr>
              <a:t></a:t>
            </a:r>
            <a:r>
              <a:rPr lang="en-GB" sz="2000">
                <a:latin typeface="Arial" charset="0"/>
                <a:cs typeface="Arial" charset="0"/>
              </a:rPr>
              <a:t> ( E ) | int Y                    Y </a:t>
            </a:r>
            <a:r>
              <a:rPr lang="en-GB" sz="2000">
                <a:latin typeface="Symbol" charset="0"/>
                <a:cs typeface="Arial" charset="0"/>
              </a:rPr>
              <a:t></a:t>
            </a:r>
            <a:r>
              <a:rPr lang="en-GB" sz="2000">
                <a:latin typeface="Arial" charset="0"/>
                <a:cs typeface="Arial" charset="0"/>
              </a:rPr>
              <a:t> * T | </a:t>
            </a:r>
            <a:r>
              <a:rPr lang="en-GB" sz="2000">
                <a:latin typeface="Symbol" charset="0"/>
                <a:cs typeface="Arial" charset="0"/>
              </a:rPr>
              <a:t></a:t>
            </a:r>
          </a:p>
          <a:p>
            <a:pPr marL="341313" indent="-341313" defTabSz="457200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>
                <a:latin typeface="Arial" charset="0"/>
              </a:rPr>
              <a:t>Follow sets</a:t>
            </a:r>
          </a:p>
          <a:p>
            <a:pPr marL="341313" indent="-341313" defTabSz="457200" eaLnBrk="1" hangingPunct="1">
              <a:lnSpc>
                <a:spcPct val="90000"/>
              </a:lnSpc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>
                <a:latin typeface="Arial" charset="0"/>
              </a:rPr>
              <a:t>    Follow( </a:t>
            </a:r>
            <a:r>
              <a:rPr lang="en-GB" sz="2400">
                <a:solidFill>
                  <a:srgbClr val="333399"/>
                </a:solidFill>
                <a:latin typeface="Arial" charset="0"/>
              </a:rPr>
              <a:t>+</a:t>
            </a:r>
            <a:r>
              <a:rPr lang="en-GB" sz="2400">
                <a:latin typeface="Arial" charset="0"/>
              </a:rPr>
              <a:t> ) = { </a:t>
            </a:r>
            <a:r>
              <a:rPr lang="en-GB" sz="2400">
                <a:solidFill>
                  <a:srgbClr val="333399"/>
                </a:solidFill>
                <a:latin typeface="Arial" charset="0"/>
              </a:rPr>
              <a:t>int</a:t>
            </a:r>
            <a:r>
              <a:rPr lang="en-GB" sz="2400">
                <a:latin typeface="Arial" charset="0"/>
              </a:rPr>
              <a:t>, </a:t>
            </a:r>
            <a:r>
              <a:rPr lang="en-GB" sz="2400">
                <a:solidFill>
                  <a:srgbClr val="333399"/>
                </a:solidFill>
                <a:latin typeface="Arial" charset="0"/>
              </a:rPr>
              <a:t>(</a:t>
            </a:r>
            <a:r>
              <a:rPr lang="en-GB" sz="2400">
                <a:latin typeface="Arial" charset="0"/>
              </a:rPr>
              <a:t> }	    Follow( </a:t>
            </a:r>
            <a:r>
              <a:rPr lang="en-GB" sz="2400">
                <a:solidFill>
                  <a:srgbClr val="333399"/>
                </a:solidFill>
                <a:latin typeface="Arial" charset="0"/>
              </a:rPr>
              <a:t>*</a:t>
            </a:r>
            <a:r>
              <a:rPr lang="en-GB" sz="2400">
                <a:latin typeface="Arial" charset="0"/>
              </a:rPr>
              <a:t> ) = { </a:t>
            </a:r>
            <a:r>
              <a:rPr lang="en-GB" sz="2400">
                <a:solidFill>
                  <a:srgbClr val="333399"/>
                </a:solidFill>
                <a:latin typeface="Arial" charset="0"/>
              </a:rPr>
              <a:t>int</a:t>
            </a:r>
            <a:r>
              <a:rPr lang="en-GB" sz="2400">
                <a:latin typeface="Arial" charset="0"/>
              </a:rPr>
              <a:t>, </a:t>
            </a:r>
            <a:r>
              <a:rPr lang="en-GB" sz="2400">
                <a:solidFill>
                  <a:srgbClr val="333399"/>
                </a:solidFill>
                <a:latin typeface="Arial" charset="0"/>
              </a:rPr>
              <a:t>( </a:t>
            </a:r>
            <a:r>
              <a:rPr lang="en-GB" sz="2400">
                <a:latin typeface="Arial" charset="0"/>
              </a:rPr>
              <a:t>} </a:t>
            </a:r>
          </a:p>
          <a:p>
            <a:pPr marL="341313" indent="-341313" defTabSz="457200" eaLnBrk="1" hangingPunct="1">
              <a:lnSpc>
                <a:spcPct val="90000"/>
              </a:lnSpc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>
                <a:latin typeface="Arial" charset="0"/>
              </a:rPr>
              <a:t>    Follow( </a:t>
            </a:r>
            <a:r>
              <a:rPr lang="en-GB" sz="2400">
                <a:solidFill>
                  <a:srgbClr val="333399"/>
                </a:solidFill>
                <a:latin typeface="Arial" charset="0"/>
              </a:rPr>
              <a:t>(</a:t>
            </a:r>
            <a:r>
              <a:rPr lang="en-GB" sz="2400">
                <a:latin typeface="Arial" charset="0"/>
              </a:rPr>
              <a:t> ) = { </a:t>
            </a:r>
            <a:r>
              <a:rPr lang="en-GB" sz="2400">
                <a:solidFill>
                  <a:srgbClr val="333399"/>
                </a:solidFill>
                <a:latin typeface="Arial" charset="0"/>
              </a:rPr>
              <a:t>int</a:t>
            </a:r>
            <a:r>
              <a:rPr lang="en-GB" sz="2400">
                <a:latin typeface="Arial" charset="0"/>
              </a:rPr>
              <a:t>, </a:t>
            </a:r>
            <a:r>
              <a:rPr lang="en-GB" sz="2400">
                <a:solidFill>
                  <a:srgbClr val="333399"/>
                </a:solidFill>
                <a:latin typeface="Arial" charset="0"/>
              </a:rPr>
              <a:t>(</a:t>
            </a:r>
            <a:r>
              <a:rPr lang="en-GB" sz="2400">
                <a:latin typeface="Arial" charset="0"/>
              </a:rPr>
              <a:t> }	    Follow( </a:t>
            </a:r>
            <a:r>
              <a:rPr lang="en-GB" sz="2400">
                <a:solidFill>
                  <a:srgbClr val="333399"/>
                </a:solidFill>
                <a:latin typeface="Arial" charset="0"/>
              </a:rPr>
              <a:t>E </a:t>
            </a:r>
            <a:r>
              <a:rPr lang="en-GB" sz="2400">
                <a:latin typeface="Arial" charset="0"/>
              </a:rPr>
              <a:t>) = {</a:t>
            </a:r>
            <a:r>
              <a:rPr lang="en-GB" sz="2400">
                <a:solidFill>
                  <a:srgbClr val="333399"/>
                </a:solidFill>
                <a:latin typeface="Arial" charset="0"/>
              </a:rPr>
              <a:t>)</a:t>
            </a:r>
            <a:r>
              <a:rPr lang="en-GB" sz="2400">
                <a:latin typeface="Arial" charset="0"/>
              </a:rPr>
              <a:t>, </a:t>
            </a:r>
            <a:r>
              <a:rPr lang="en-GB" sz="2400">
                <a:solidFill>
                  <a:srgbClr val="333399"/>
                </a:solidFill>
                <a:latin typeface="Arial" charset="0"/>
              </a:rPr>
              <a:t>$</a:t>
            </a:r>
            <a:r>
              <a:rPr lang="en-GB" sz="2400">
                <a:latin typeface="Arial" charset="0"/>
              </a:rPr>
              <a:t>} </a:t>
            </a:r>
          </a:p>
          <a:p>
            <a:pPr marL="341313" indent="-341313" defTabSz="457200" eaLnBrk="1" hangingPunct="1">
              <a:lnSpc>
                <a:spcPct val="90000"/>
              </a:lnSpc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>
                <a:latin typeface="Arial" charset="0"/>
              </a:rPr>
              <a:t>    Follow( </a:t>
            </a:r>
            <a:r>
              <a:rPr lang="en-GB" sz="2400">
                <a:solidFill>
                  <a:srgbClr val="333399"/>
                </a:solidFill>
                <a:latin typeface="Arial" charset="0"/>
              </a:rPr>
              <a:t>X</a:t>
            </a:r>
            <a:r>
              <a:rPr lang="en-GB" sz="2400">
                <a:latin typeface="Arial" charset="0"/>
              </a:rPr>
              <a:t> ) = {</a:t>
            </a:r>
            <a:r>
              <a:rPr lang="en-GB" sz="2400">
                <a:solidFill>
                  <a:srgbClr val="333399"/>
                </a:solidFill>
                <a:latin typeface="Arial" charset="0"/>
              </a:rPr>
              <a:t>$</a:t>
            </a:r>
            <a:r>
              <a:rPr lang="en-GB" sz="2400">
                <a:latin typeface="Arial" charset="0"/>
              </a:rPr>
              <a:t>, </a:t>
            </a:r>
            <a:r>
              <a:rPr lang="en-GB" sz="2400">
                <a:solidFill>
                  <a:srgbClr val="333399"/>
                </a:solidFill>
                <a:latin typeface="Arial" charset="0"/>
              </a:rPr>
              <a:t>)</a:t>
            </a:r>
            <a:r>
              <a:rPr lang="en-GB" sz="2400">
                <a:latin typeface="Arial" charset="0"/>
              </a:rPr>
              <a:t> }	    Follow( </a:t>
            </a:r>
            <a:r>
              <a:rPr lang="en-GB" sz="2400">
                <a:solidFill>
                  <a:srgbClr val="333399"/>
                </a:solidFill>
                <a:latin typeface="Arial" charset="0"/>
              </a:rPr>
              <a:t>T </a:t>
            </a:r>
            <a:r>
              <a:rPr lang="en-GB" sz="2400">
                <a:latin typeface="Arial" charset="0"/>
              </a:rPr>
              <a:t>) = {</a:t>
            </a:r>
            <a:r>
              <a:rPr lang="en-GB" sz="2400">
                <a:solidFill>
                  <a:srgbClr val="333399"/>
                </a:solidFill>
                <a:latin typeface="Arial" charset="0"/>
              </a:rPr>
              <a:t>+</a:t>
            </a:r>
            <a:r>
              <a:rPr lang="en-GB" sz="2400">
                <a:latin typeface="Arial" charset="0"/>
              </a:rPr>
              <a:t>, </a:t>
            </a:r>
            <a:r>
              <a:rPr lang="en-GB" sz="2400">
                <a:solidFill>
                  <a:srgbClr val="333399"/>
                </a:solidFill>
                <a:latin typeface="Arial" charset="0"/>
              </a:rPr>
              <a:t>) </a:t>
            </a:r>
            <a:r>
              <a:rPr lang="en-GB" sz="2400">
                <a:latin typeface="Arial" charset="0"/>
              </a:rPr>
              <a:t>, </a:t>
            </a:r>
            <a:r>
              <a:rPr lang="en-GB" sz="2400">
                <a:solidFill>
                  <a:srgbClr val="333399"/>
                </a:solidFill>
                <a:latin typeface="Arial" charset="0"/>
              </a:rPr>
              <a:t>$</a:t>
            </a:r>
            <a:r>
              <a:rPr lang="en-GB" sz="2400">
                <a:latin typeface="Arial" charset="0"/>
              </a:rPr>
              <a:t>}</a:t>
            </a:r>
          </a:p>
          <a:p>
            <a:pPr marL="341313" indent="-341313" defTabSz="457200" eaLnBrk="1" hangingPunct="1">
              <a:lnSpc>
                <a:spcPct val="90000"/>
              </a:lnSpc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>
                <a:latin typeface="Arial" charset="0"/>
              </a:rPr>
              <a:t>    Follow( </a:t>
            </a:r>
            <a:r>
              <a:rPr lang="en-GB" sz="2400">
                <a:solidFill>
                  <a:srgbClr val="333399"/>
                </a:solidFill>
                <a:latin typeface="Arial" charset="0"/>
              </a:rPr>
              <a:t>)</a:t>
            </a:r>
            <a:r>
              <a:rPr lang="en-GB" sz="2400">
                <a:latin typeface="Arial" charset="0"/>
              </a:rPr>
              <a:t> ) = {</a:t>
            </a:r>
            <a:r>
              <a:rPr lang="en-GB" sz="2400">
                <a:solidFill>
                  <a:srgbClr val="333399"/>
                </a:solidFill>
                <a:latin typeface="Arial" charset="0"/>
              </a:rPr>
              <a:t>+</a:t>
            </a:r>
            <a:r>
              <a:rPr lang="en-GB" sz="2400">
                <a:latin typeface="Arial" charset="0"/>
              </a:rPr>
              <a:t>, </a:t>
            </a:r>
            <a:r>
              <a:rPr lang="en-GB" sz="2400">
                <a:solidFill>
                  <a:srgbClr val="333399"/>
                </a:solidFill>
                <a:latin typeface="Arial" charset="0"/>
              </a:rPr>
              <a:t>) </a:t>
            </a:r>
            <a:r>
              <a:rPr lang="en-GB" sz="2400">
                <a:latin typeface="Arial" charset="0"/>
              </a:rPr>
              <a:t>, </a:t>
            </a:r>
            <a:r>
              <a:rPr lang="en-GB" sz="2400">
                <a:solidFill>
                  <a:srgbClr val="333399"/>
                </a:solidFill>
                <a:latin typeface="Arial" charset="0"/>
              </a:rPr>
              <a:t>$</a:t>
            </a:r>
            <a:r>
              <a:rPr lang="en-GB" sz="2400">
                <a:latin typeface="Arial" charset="0"/>
              </a:rPr>
              <a:t>}	    Follow( </a:t>
            </a:r>
            <a:r>
              <a:rPr lang="en-GB" sz="2400">
                <a:solidFill>
                  <a:srgbClr val="333399"/>
                </a:solidFill>
                <a:latin typeface="Arial" charset="0"/>
              </a:rPr>
              <a:t>Y</a:t>
            </a:r>
            <a:r>
              <a:rPr lang="en-GB" sz="2400">
                <a:latin typeface="Arial" charset="0"/>
              </a:rPr>
              <a:t> ) = {</a:t>
            </a:r>
            <a:r>
              <a:rPr lang="en-GB" sz="2400">
                <a:solidFill>
                  <a:srgbClr val="333399"/>
                </a:solidFill>
                <a:latin typeface="Arial" charset="0"/>
              </a:rPr>
              <a:t>+</a:t>
            </a:r>
            <a:r>
              <a:rPr lang="en-GB" sz="2400">
                <a:latin typeface="Arial" charset="0"/>
              </a:rPr>
              <a:t>, </a:t>
            </a:r>
            <a:r>
              <a:rPr lang="en-GB" sz="2400">
                <a:solidFill>
                  <a:srgbClr val="333399"/>
                </a:solidFill>
                <a:latin typeface="Arial" charset="0"/>
              </a:rPr>
              <a:t>) </a:t>
            </a:r>
            <a:r>
              <a:rPr lang="en-GB" sz="2400">
                <a:latin typeface="Arial" charset="0"/>
              </a:rPr>
              <a:t>, </a:t>
            </a:r>
            <a:r>
              <a:rPr lang="en-GB" sz="2400">
                <a:solidFill>
                  <a:srgbClr val="333399"/>
                </a:solidFill>
                <a:latin typeface="Arial" charset="0"/>
              </a:rPr>
              <a:t>$</a:t>
            </a:r>
            <a:r>
              <a:rPr lang="en-GB" sz="2400">
                <a:latin typeface="Arial" charset="0"/>
              </a:rPr>
              <a:t>}</a:t>
            </a:r>
          </a:p>
          <a:p>
            <a:pPr marL="341313" indent="-341313" defTabSz="457200" eaLnBrk="1" hangingPunct="1">
              <a:lnSpc>
                <a:spcPct val="90000"/>
              </a:lnSpc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>
                <a:latin typeface="Arial" charset="0"/>
              </a:rPr>
              <a:t>    Follow( </a:t>
            </a:r>
            <a:r>
              <a:rPr lang="en-GB" sz="2400">
                <a:solidFill>
                  <a:srgbClr val="333399"/>
                </a:solidFill>
                <a:latin typeface="Arial" charset="0"/>
              </a:rPr>
              <a:t>int</a:t>
            </a:r>
            <a:r>
              <a:rPr lang="en-GB" sz="2400">
                <a:latin typeface="Arial" charset="0"/>
              </a:rPr>
              <a:t>) = {</a:t>
            </a:r>
            <a:r>
              <a:rPr lang="en-GB" sz="2400">
                <a:solidFill>
                  <a:srgbClr val="333399"/>
                </a:solidFill>
                <a:latin typeface="Arial" charset="0"/>
              </a:rPr>
              <a:t>*</a:t>
            </a:r>
            <a:r>
              <a:rPr lang="en-GB" sz="2400">
                <a:latin typeface="Arial" charset="0"/>
              </a:rPr>
              <a:t>, </a:t>
            </a:r>
            <a:r>
              <a:rPr lang="en-GB" sz="2400">
                <a:solidFill>
                  <a:srgbClr val="333399"/>
                </a:solidFill>
                <a:latin typeface="Arial" charset="0"/>
              </a:rPr>
              <a:t>+</a:t>
            </a:r>
            <a:r>
              <a:rPr lang="en-GB" sz="2400">
                <a:latin typeface="Arial" charset="0"/>
              </a:rPr>
              <a:t>, </a:t>
            </a:r>
            <a:r>
              <a:rPr lang="en-GB" sz="2400">
                <a:solidFill>
                  <a:srgbClr val="333399"/>
                </a:solidFill>
                <a:latin typeface="Arial" charset="0"/>
              </a:rPr>
              <a:t>) </a:t>
            </a:r>
            <a:r>
              <a:rPr lang="en-GB" sz="2400">
                <a:latin typeface="Arial" charset="0"/>
              </a:rPr>
              <a:t>, </a:t>
            </a:r>
            <a:r>
              <a:rPr lang="en-GB" sz="2400">
                <a:solidFill>
                  <a:srgbClr val="333399"/>
                </a:solidFill>
                <a:latin typeface="Arial" charset="0"/>
              </a:rPr>
              <a:t>$</a:t>
            </a:r>
            <a:r>
              <a:rPr lang="en-GB" sz="2400">
                <a:latin typeface="Arial" charset="0"/>
              </a:rPr>
              <a:t>}</a:t>
            </a:r>
            <a:r>
              <a:rPr lang="en-GB" sz="2400">
                <a:solidFill>
                  <a:srgbClr val="333399"/>
                </a:solidFill>
                <a:latin typeface="Arial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7626422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5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Parsing: Top-Down</a:t>
            </a:r>
          </a:p>
        </p:txBody>
      </p:sp>
      <p:sp>
        <p:nvSpPr>
          <p:cNvPr id="18022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5F8B77F-06EE-2E47-B60D-5C2F07E4619F}" type="slidenum">
              <a:rPr lang="en-US" sz="1200">
                <a:latin typeface="Arial Black" charset="0"/>
              </a:rPr>
              <a:pPr eaLnBrk="1" hangingPunct="1"/>
              <a:t>32</a:t>
            </a:fld>
            <a:endParaRPr lang="en-US" sz="1200">
              <a:latin typeface="Arial Black" charset="0"/>
            </a:endParaRPr>
          </a:p>
        </p:txBody>
      </p:sp>
      <p:sp>
        <p:nvSpPr>
          <p:cNvPr id="180227" name="Date Placeholder 5"/>
          <p:cNvSpPr>
            <a:spLocks noGrp="1"/>
          </p:cNvSpPr>
          <p:nvPr>
            <p:ph type="dt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Compiler</a:t>
            </a:r>
          </a:p>
        </p:txBody>
      </p:sp>
      <p:sp>
        <p:nvSpPr>
          <p:cNvPr id="18022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31188" cy="1373188"/>
          </a:xfrm>
        </p:spPr>
        <p:txBody>
          <a:bodyPr lIns="90000" tIns="46800" rIns="90000" bIns="46800">
            <a:spAutoFit/>
          </a:bodyPr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latin typeface="Arial" charset="0"/>
              </a:rPr>
              <a:t>Constructing LL(1) Parsing Tables</a:t>
            </a:r>
          </a:p>
        </p:txBody>
      </p:sp>
      <p:sp>
        <p:nvSpPr>
          <p:cNvPr id="180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122488"/>
            <a:ext cx="8002588" cy="3941208"/>
          </a:xfrm>
        </p:spPr>
        <p:txBody>
          <a:bodyPr lIns="90000" tIns="46800" rIns="90000" bIns="46800">
            <a:spAutoFit/>
          </a:bodyPr>
          <a:lstStyle/>
          <a:p>
            <a:pPr marL="341313" indent="-341313" defTabSz="457200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</a:rPr>
              <a:t>Construct a parsing table T for CFG G</a:t>
            </a:r>
          </a:p>
          <a:p>
            <a:pPr marL="341313" indent="-341313" defTabSz="457200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</a:rPr>
              <a:t>For each production  </a:t>
            </a:r>
            <a:r>
              <a:rPr lang="en-GB" dirty="0">
                <a:solidFill>
                  <a:srgbClr val="333399"/>
                </a:solidFill>
                <a:latin typeface="Arial" charset="0"/>
              </a:rPr>
              <a:t>A </a:t>
            </a:r>
            <a:r>
              <a:rPr lang="en-GB" dirty="0">
                <a:solidFill>
                  <a:srgbClr val="333399"/>
                </a:solidFill>
                <a:latin typeface="Symbol" charset="0"/>
              </a:rPr>
              <a:t></a:t>
            </a:r>
            <a:r>
              <a:rPr lang="en-GB" dirty="0">
                <a:solidFill>
                  <a:srgbClr val="333399"/>
                </a:solidFill>
                <a:latin typeface="Arial" charset="0"/>
              </a:rPr>
              <a:t> </a:t>
            </a:r>
            <a:r>
              <a:rPr lang="en-GB" dirty="0">
                <a:solidFill>
                  <a:srgbClr val="333399"/>
                </a:solidFill>
                <a:latin typeface="Symbol" charset="0"/>
              </a:rPr>
              <a:t></a:t>
            </a:r>
            <a:r>
              <a:rPr lang="en-GB" dirty="0">
                <a:latin typeface="Arial" charset="0"/>
              </a:rPr>
              <a:t> in G do:</a:t>
            </a:r>
          </a:p>
          <a:p>
            <a:pPr marL="741363" lvl="1" indent="-284163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cs typeface="Arial" charset="0"/>
              </a:rPr>
              <a:t>For each terminal </a:t>
            </a:r>
            <a:r>
              <a:rPr lang="en-GB" dirty="0">
                <a:solidFill>
                  <a:srgbClr val="666699"/>
                </a:solidFill>
                <a:latin typeface="Arial" charset="0"/>
                <a:cs typeface="Arial" charset="0"/>
              </a:rPr>
              <a:t>t </a:t>
            </a:r>
            <a:r>
              <a:rPr lang="en-GB" dirty="0">
                <a:solidFill>
                  <a:srgbClr val="666699"/>
                </a:solidFill>
                <a:latin typeface="Symbol" charset="0"/>
                <a:cs typeface="Arial" charset="0"/>
              </a:rPr>
              <a:t></a:t>
            </a:r>
            <a:r>
              <a:rPr lang="en-GB" dirty="0">
                <a:solidFill>
                  <a:srgbClr val="666699"/>
                </a:solidFill>
                <a:latin typeface="Arial" charset="0"/>
                <a:cs typeface="Arial" charset="0"/>
              </a:rPr>
              <a:t> First</a:t>
            </a:r>
            <a:r>
              <a:rPr lang="en-GB" dirty="0" smtClean="0">
                <a:solidFill>
                  <a:srgbClr val="666699"/>
                </a:solidFill>
                <a:latin typeface="Arial" charset="0"/>
                <a:cs typeface="Arial" charset="0"/>
              </a:rPr>
              <a:t>(</a:t>
            </a:r>
            <a:r>
              <a:rPr lang="en-GB" dirty="0">
                <a:solidFill>
                  <a:srgbClr val="333399"/>
                </a:solidFill>
                <a:latin typeface="Symbol" charset="0"/>
              </a:rPr>
              <a:t></a:t>
            </a:r>
            <a:r>
              <a:rPr lang="en-GB" dirty="0" smtClean="0">
                <a:solidFill>
                  <a:srgbClr val="666699"/>
                </a:solidFill>
                <a:latin typeface="Arial" charset="0"/>
                <a:cs typeface="Arial" charset="0"/>
              </a:rPr>
              <a:t>)</a:t>
            </a:r>
            <a:r>
              <a:rPr lang="en-GB" dirty="0" smtClean="0">
                <a:latin typeface="Arial" charset="0"/>
                <a:cs typeface="Arial" charset="0"/>
              </a:rPr>
              <a:t> </a:t>
            </a:r>
            <a:r>
              <a:rPr lang="en-GB" dirty="0">
                <a:latin typeface="Arial" charset="0"/>
                <a:cs typeface="Arial" charset="0"/>
              </a:rPr>
              <a:t>do</a:t>
            </a:r>
          </a:p>
          <a:p>
            <a:pPr lvl="2" defTabSz="457200" eaLnBrk="1" hangingPunct="1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>
                <a:latin typeface="Arial" charset="0"/>
                <a:cs typeface="Arial" charset="0"/>
              </a:rPr>
              <a:t>T[A, t] = </a:t>
            </a:r>
            <a:r>
              <a:rPr lang="en-GB" sz="2800" dirty="0" smtClean="0">
                <a:latin typeface="Symbol" charset="0"/>
                <a:cs typeface="Arial" charset="0"/>
              </a:rPr>
              <a:t></a:t>
            </a:r>
            <a:r>
              <a:rPr lang="en-GB" sz="2800" dirty="0" smtClean="0">
                <a:latin typeface="Arial" charset="0"/>
                <a:cs typeface="Arial" charset="0"/>
              </a:rPr>
              <a:t> </a:t>
            </a:r>
            <a:endParaRPr lang="en-GB" sz="2800" dirty="0">
              <a:latin typeface="Arial" charset="0"/>
              <a:cs typeface="Arial" charset="0"/>
            </a:endParaRPr>
          </a:p>
          <a:p>
            <a:pPr marL="741363" lvl="1" indent="-284163" defTabSz="457200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cs typeface="Arial" charset="0"/>
              </a:rPr>
              <a:t>If </a:t>
            </a:r>
            <a:r>
              <a:rPr lang="en-GB" dirty="0">
                <a:solidFill>
                  <a:srgbClr val="666699"/>
                </a:solidFill>
                <a:latin typeface="Symbol" charset="0"/>
                <a:cs typeface="Arial" charset="0"/>
              </a:rPr>
              <a:t></a:t>
            </a:r>
            <a:r>
              <a:rPr lang="en-GB" dirty="0">
                <a:solidFill>
                  <a:srgbClr val="666699"/>
                </a:solidFill>
                <a:latin typeface="Arial" charset="0"/>
                <a:cs typeface="Arial" charset="0"/>
              </a:rPr>
              <a:t> </a:t>
            </a:r>
            <a:r>
              <a:rPr lang="en-GB" dirty="0">
                <a:solidFill>
                  <a:srgbClr val="666699"/>
                </a:solidFill>
                <a:latin typeface="Symbol" charset="0"/>
                <a:cs typeface="Arial" charset="0"/>
              </a:rPr>
              <a:t></a:t>
            </a:r>
            <a:r>
              <a:rPr lang="en-GB" dirty="0">
                <a:solidFill>
                  <a:srgbClr val="666699"/>
                </a:solidFill>
                <a:latin typeface="Arial" charset="0"/>
                <a:cs typeface="Arial" charset="0"/>
              </a:rPr>
              <a:t> First(</a:t>
            </a:r>
            <a:r>
              <a:rPr lang="en-GB" dirty="0">
                <a:solidFill>
                  <a:srgbClr val="666699"/>
                </a:solidFill>
                <a:latin typeface="Symbol" charset="0"/>
                <a:cs typeface="Arial" charset="0"/>
              </a:rPr>
              <a:t></a:t>
            </a:r>
            <a:r>
              <a:rPr lang="en-GB" dirty="0">
                <a:solidFill>
                  <a:srgbClr val="666699"/>
                </a:solidFill>
                <a:latin typeface="Arial" charset="0"/>
                <a:cs typeface="Arial" charset="0"/>
              </a:rPr>
              <a:t>),</a:t>
            </a:r>
            <a:r>
              <a:rPr lang="en-GB" dirty="0">
                <a:latin typeface="Arial" charset="0"/>
                <a:cs typeface="Arial" charset="0"/>
              </a:rPr>
              <a:t> for each </a:t>
            </a:r>
            <a:r>
              <a:rPr lang="en-GB" dirty="0" smtClean="0">
                <a:solidFill>
                  <a:srgbClr val="666699"/>
                </a:solidFill>
                <a:latin typeface="Arial" charset="0"/>
                <a:cs typeface="Arial" charset="0"/>
              </a:rPr>
              <a:t>b </a:t>
            </a:r>
            <a:r>
              <a:rPr lang="en-GB" dirty="0">
                <a:solidFill>
                  <a:srgbClr val="666699"/>
                </a:solidFill>
                <a:latin typeface="Symbol" charset="0"/>
                <a:cs typeface="Arial" charset="0"/>
              </a:rPr>
              <a:t></a:t>
            </a:r>
            <a:r>
              <a:rPr lang="en-GB" dirty="0">
                <a:solidFill>
                  <a:srgbClr val="666699"/>
                </a:solidFill>
                <a:latin typeface="Arial" charset="0"/>
                <a:cs typeface="Arial" charset="0"/>
              </a:rPr>
              <a:t> Follow(A)</a:t>
            </a:r>
            <a:r>
              <a:rPr lang="en-GB" dirty="0">
                <a:latin typeface="Arial" charset="0"/>
                <a:cs typeface="Arial" charset="0"/>
              </a:rPr>
              <a:t> do</a:t>
            </a:r>
          </a:p>
          <a:p>
            <a:pPr lvl="2" defTabSz="457200" eaLnBrk="1" hangingPunct="1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>
                <a:latin typeface="Arial" charset="0"/>
                <a:cs typeface="Arial" charset="0"/>
              </a:rPr>
              <a:t>T[A, </a:t>
            </a:r>
            <a:r>
              <a:rPr lang="en-GB" sz="2800" dirty="0" smtClean="0">
                <a:latin typeface="Arial" charset="0"/>
                <a:cs typeface="Arial" charset="0"/>
              </a:rPr>
              <a:t>b] </a:t>
            </a:r>
            <a:r>
              <a:rPr lang="en-GB" sz="2800" dirty="0">
                <a:latin typeface="Arial" charset="0"/>
                <a:cs typeface="Arial" charset="0"/>
              </a:rPr>
              <a:t>= </a:t>
            </a:r>
            <a:r>
              <a:rPr lang="en-GB" sz="2800" dirty="0">
                <a:latin typeface="Symbol" charset="0"/>
                <a:cs typeface="Arial" charset="0"/>
              </a:rPr>
              <a:t></a:t>
            </a:r>
          </a:p>
          <a:p>
            <a:pPr marL="741363" lvl="1" indent="-284163" defTabSz="457200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cs typeface="Arial" charset="0"/>
              </a:rPr>
              <a:t>If </a:t>
            </a:r>
            <a:r>
              <a:rPr lang="en-GB" dirty="0">
                <a:solidFill>
                  <a:srgbClr val="666699"/>
                </a:solidFill>
                <a:latin typeface="Symbol" charset="0"/>
                <a:cs typeface="Arial" charset="0"/>
              </a:rPr>
              <a:t></a:t>
            </a:r>
            <a:r>
              <a:rPr lang="en-GB" dirty="0">
                <a:solidFill>
                  <a:srgbClr val="666699"/>
                </a:solidFill>
                <a:latin typeface="Arial" charset="0"/>
                <a:cs typeface="Arial" charset="0"/>
              </a:rPr>
              <a:t> </a:t>
            </a:r>
            <a:r>
              <a:rPr lang="en-GB" dirty="0">
                <a:solidFill>
                  <a:srgbClr val="666699"/>
                </a:solidFill>
                <a:latin typeface="Symbol" charset="0"/>
                <a:cs typeface="Arial" charset="0"/>
              </a:rPr>
              <a:t></a:t>
            </a:r>
            <a:r>
              <a:rPr lang="en-GB" dirty="0">
                <a:solidFill>
                  <a:srgbClr val="666699"/>
                </a:solidFill>
                <a:latin typeface="Arial" charset="0"/>
                <a:cs typeface="Arial" charset="0"/>
              </a:rPr>
              <a:t> First(</a:t>
            </a:r>
            <a:r>
              <a:rPr lang="en-GB" dirty="0">
                <a:solidFill>
                  <a:srgbClr val="666699"/>
                </a:solidFill>
                <a:latin typeface="Symbol" charset="0"/>
                <a:cs typeface="Arial" charset="0"/>
              </a:rPr>
              <a:t></a:t>
            </a:r>
            <a:r>
              <a:rPr lang="en-GB" dirty="0">
                <a:solidFill>
                  <a:srgbClr val="666699"/>
                </a:solidFill>
                <a:latin typeface="Arial" charset="0"/>
                <a:cs typeface="Arial" charset="0"/>
              </a:rPr>
              <a:t>)</a:t>
            </a:r>
            <a:r>
              <a:rPr lang="en-GB" dirty="0">
                <a:latin typeface="Arial" charset="0"/>
                <a:cs typeface="Arial" charset="0"/>
              </a:rPr>
              <a:t> and </a:t>
            </a:r>
            <a:r>
              <a:rPr lang="en-GB" dirty="0">
                <a:solidFill>
                  <a:srgbClr val="666699"/>
                </a:solidFill>
                <a:latin typeface="Arial" charset="0"/>
                <a:cs typeface="Arial" charset="0"/>
              </a:rPr>
              <a:t>$ </a:t>
            </a:r>
            <a:r>
              <a:rPr lang="en-GB" dirty="0">
                <a:solidFill>
                  <a:srgbClr val="666699"/>
                </a:solidFill>
                <a:latin typeface="Symbol" charset="0"/>
                <a:cs typeface="Arial" charset="0"/>
              </a:rPr>
              <a:t></a:t>
            </a:r>
            <a:r>
              <a:rPr lang="en-GB" dirty="0">
                <a:solidFill>
                  <a:srgbClr val="666699"/>
                </a:solidFill>
                <a:latin typeface="Arial" charset="0"/>
                <a:cs typeface="Arial" charset="0"/>
              </a:rPr>
              <a:t> Follow(A)</a:t>
            </a:r>
            <a:r>
              <a:rPr lang="en-GB" dirty="0">
                <a:latin typeface="Arial" charset="0"/>
                <a:cs typeface="Arial" charset="0"/>
              </a:rPr>
              <a:t> do</a:t>
            </a:r>
          </a:p>
          <a:p>
            <a:pPr lvl="2" defTabSz="457200" eaLnBrk="1" hangingPunct="1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>
                <a:latin typeface="Arial" charset="0"/>
                <a:cs typeface="Arial" charset="0"/>
              </a:rPr>
              <a:t>T[A, $] = </a:t>
            </a:r>
            <a:r>
              <a:rPr lang="en-GB" sz="2800" dirty="0">
                <a:latin typeface="Symbol" charset="0"/>
                <a:cs typeface="Arial" charset="0"/>
              </a:rPr>
              <a:t></a:t>
            </a:r>
            <a:r>
              <a:rPr lang="en-GB" sz="2800" dirty="0">
                <a:latin typeface="Arial" charset="0"/>
                <a:cs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063292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3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Parsing: Top-Down</a:t>
            </a:r>
          </a:p>
        </p:txBody>
      </p:sp>
      <p:sp>
        <p:nvSpPr>
          <p:cNvPr id="18227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C650A4E-A543-AC43-8CFB-167D568D15EE}" type="slidenum">
              <a:rPr lang="en-US" sz="1200">
                <a:latin typeface="Arial Black" charset="0"/>
              </a:rPr>
              <a:pPr eaLnBrk="1" hangingPunct="1"/>
              <a:t>33</a:t>
            </a:fld>
            <a:endParaRPr lang="en-US" sz="1200">
              <a:latin typeface="Arial Black" charset="0"/>
            </a:endParaRPr>
          </a:p>
        </p:txBody>
      </p:sp>
      <p:sp>
        <p:nvSpPr>
          <p:cNvPr id="182275" name="Date Placeholder 5"/>
          <p:cNvSpPr>
            <a:spLocks noGrp="1"/>
          </p:cNvSpPr>
          <p:nvPr>
            <p:ph type="dt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Compiler</a:t>
            </a:r>
          </a:p>
        </p:txBody>
      </p:sp>
      <p:sp>
        <p:nvSpPr>
          <p:cNvPr id="18227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96900"/>
            <a:ext cx="8231188" cy="1093788"/>
          </a:xfrm>
        </p:spPr>
        <p:txBody>
          <a:bodyPr lIns="90000" tIns="46800" rIns="90000" bIns="46800">
            <a:spAutoFit/>
          </a:bodyPr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latin typeface="Arial" charset="0"/>
              </a:rPr>
              <a:t>Notes on LL(1) Parsing Tables</a:t>
            </a:r>
          </a:p>
        </p:txBody>
      </p:sp>
      <p:sp>
        <p:nvSpPr>
          <p:cNvPr id="182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22488"/>
            <a:ext cx="7850188" cy="3857625"/>
          </a:xfrm>
        </p:spPr>
        <p:txBody>
          <a:bodyPr lIns="90000" tIns="46800" rIns="90000" bIns="46800">
            <a:spAutoFit/>
          </a:bodyPr>
          <a:lstStyle/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Arial" charset="0"/>
              </a:rPr>
              <a:t>If any entry is multiply defined then G is not LL(1)</a:t>
            </a:r>
          </a:p>
          <a:p>
            <a:pPr marL="741363" lvl="1" indent="-28416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Arial" charset="0"/>
                <a:cs typeface="Arial" charset="0"/>
              </a:rPr>
              <a:t>If G is ambiguous, left-recursive, not left-factored, …</a:t>
            </a: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Arial" charset="0"/>
              </a:rPr>
              <a:t>Most programming language grammars are not LL(1)</a:t>
            </a: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Arial" charset="0"/>
              </a:rPr>
              <a:t>There are tools that build LL(1) tables</a:t>
            </a:r>
          </a:p>
        </p:txBody>
      </p:sp>
    </p:spTree>
    <p:extLst>
      <p:ext uri="{BB962C8B-B14F-4D97-AF65-F5344CB8AC3E}">
        <p14:creationId xmlns:p14="http://schemas.microsoft.com/office/powerpoint/2010/main" val="241281665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Parsing: Top-Down</a:t>
            </a:r>
          </a:p>
        </p:txBody>
      </p:sp>
      <p:sp>
        <p:nvSpPr>
          <p:cNvPr id="12288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1129C83-63CF-B549-AC5F-BC96A95F5D0C}" type="slidenum">
              <a:rPr lang="en-US" sz="1200">
                <a:latin typeface="Arial Black" charset="0"/>
              </a:rPr>
              <a:pPr eaLnBrk="1" hangingPunct="1"/>
              <a:t>4</a:t>
            </a:fld>
            <a:endParaRPr lang="en-US" sz="1200">
              <a:latin typeface="Arial Black" charset="0"/>
            </a:endParaRPr>
          </a:p>
        </p:txBody>
      </p:sp>
      <p:sp>
        <p:nvSpPr>
          <p:cNvPr id="122883" name="Date Placeholder 5"/>
          <p:cNvSpPr>
            <a:spLocks noGrp="1"/>
          </p:cNvSpPr>
          <p:nvPr>
            <p:ph type="dt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Compiler</a:t>
            </a:r>
          </a:p>
        </p:txBody>
      </p:sp>
      <p:sp>
        <p:nvSpPr>
          <p:cNvPr id="12288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latin typeface="Arial" charset="0"/>
              </a:rPr>
              <a:t>Recursive Descent Parsing ─</a:t>
            </a:r>
            <a:br>
              <a:rPr lang="en-US" sz="4000">
                <a:latin typeface="Arial" charset="0"/>
              </a:rPr>
            </a:br>
            <a:r>
              <a:rPr lang="en-US" sz="4000">
                <a:latin typeface="Arial" charset="0"/>
              </a:rPr>
              <a:t>Preliminaries</a:t>
            </a:r>
          </a:p>
        </p:txBody>
      </p:sp>
      <p:sp>
        <p:nvSpPr>
          <p:cNvPr id="1228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8229600" cy="4114800"/>
          </a:xfrm>
        </p:spPr>
        <p:txBody>
          <a:bodyPr/>
          <a:lstStyle/>
          <a:p>
            <a:pPr eaLnBrk="1" hangingPunct="1"/>
            <a:r>
              <a:rPr lang="en-GB">
                <a:latin typeface="Arial" charset="0"/>
              </a:rPr>
              <a:t>Let Token be the type of tokens</a:t>
            </a:r>
          </a:p>
          <a:p>
            <a:pPr lvl="1" eaLnBrk="1" hangingPunct="1"/>
            <a:r>
              <a:rPr lang="en-GB">
                <a:latin typeface="Arial" charset="0"/>
                <a:cs typeface="Arial" charset="0"/>
              </a:rPr>
              <a:t>Special tokens INT, LPAREN, RPAREN, PLUS, TIMES</a:t>
            </a:r>
          </a:p>
          <a:p>
            <a:pPr eaLnBrk="1" hangingPunct="1">
              <a:buFont typeface="Wingdings" charset="0"/>
              <a:buNone/>
            </a:pPr>
            <a:endParaRPr lang="en-GB">
              <a:latin typeface="Arial" charset="0"/>
            </a:endParaRPr>
          </a:p>
          <a:p>
            <a:pPr eaLnBrk="1" hangingPunct="1"/>
            <a:r>
              <a:rPr lang="en-GB">
                <a:latin typeface="Arial" charset="0"/>
              </a:rPr>
              <a:t>Let the field </a:t>
            </a:r>
            <a:r>
              <a:rPr lang="en-GB">
                <a:solidFill>
                  <a:srgbClr val="333399"/>
                </a:solidFill>
                <a:latin typeface="Arial" charset="0"/>
              </a:rPr>
              <a:t>next</a:t>
            </a:r>
            <a:r>
              <a:rPr lang="en-GB">
                <a:latin typeface="Arial" charset="0"/>
              </a:rPr>
              <a:t> point to the next token</a:t>
            </a:r>
          </a:p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139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Parsing: Top-Down</a:t>
            </a:r>
          </a:p>
        </p:txBody>
      </p:sp>
      <p:sp>
        <p:nvSpPr>
          <p:cNvPr id="12493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8B52E0A-148C-754E-BCC9-EEF508F7325D}" type="slidenum">
              <a:rPr lang="en-US" sz="1200">
                <a:latin typeface="Arial Black" charset="0"/>
              </a:rPr>
              <a:pPr eaLnBrk="1" hangingPunct="1"/>
              <a:t>5</a:t>
            </a:fld>
            <a:endParaRPr lang="en-US" sz="1200">
              <a:latin typeface="Arial Black" charset="0"/>
            </a:endParaRPr>
          </a:p>
        </p:txBody>
      </p:sp>
      <p:sp>
        <p:nvSpPr>
          <p:cNvPr id="124931" name="Date Placeholder 5"/>
          <p:cNvSpPr>
            <a:spLocks noGrp="1"/>
          </p:cNvSpPr>
          <p:nvPr>
            <p:ph type="dt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Compiler</a:t>
            </a:r>
          </a:p>
        </p:txBody>
      </p:sp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Recursive Descent Parser (2)</a:t>
            </a:r>
          </a:p>
        </p:txBody>
      </p:sp>
      <p:sp>
        <p:nvSpPr>
          <p:cNvPr id="1249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001000" cy="4191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GB" sz="2400">
                <a:latin typeface="Arial" charset="0"/>
              </a:rPr>
              <a:t>Define boolean functions that check the token string for a match of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>
                <a:latin typeface="Arial" charset="0"/>
                <a:cs typeface="Arial" charset="0"/>
              </a:rPr>
              <a:t>A given token terminal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buFont typeface="Wingdings" charset="0"/>
              <a:buNone/>
            </a:pPr>
            <a:r>
              <a:rPr lang="en-GB" sz="2000">
                <a:latin typeface="Arial" charset="0"/>
                <a:cs typeface="Arial" charset="0"/>
              </a:rPr>
              <a:t>    </a:t>
            </a:r>
            <a:r>
              <a:rPr lang="en-GB" sz="1600">
                <a:solidFill>
                  <a:srgbClr val="333399"/>
                </a:solidFill>
                <a:latin typeface="Lucida Console" charset="0"/>
                <a:cs typeface="Arial" charset="0"/>
              </a:rPr>
              <a:t>boolean term(Token tok) { 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buFont typeface="Wingdings" charset="0"/>
              <a:buNone/>
            </a:pPr>
            <a:r>
              <a:rPr lang="en-GB" sz="1600">
                <a:solidFill>
                  <a:srgbClr val="333399"/>
                </a:solidFill>
                <a:latin typeface="Lucida Console" charset="0"/>
                <a:cs typeface="Arial" charset="0"/>
              </a:rPr>
              <a:t>		 boolean result = next.equals(tok);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buFont typeface="Wingdings" charset="0"/>
              <a:buNone/>
            </a:pPr>
            <a:r>
              <a:rPr lang="en-GB" sz="1600">
                <a:solidFill>
                  <a:srgbClr val="333399"/>
                </a:solidFill>
                <a:latin typeface="Lucida Console" charset="0"/>
                <a:cs typeface="Arial" charset="0"/>
              </a:rPr>
              <a:t>		 next = nextToken(next);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buFont typeface="Wingdings" charset="0"/>
              <a:buNone/>
            </a:pPr>
            <a:r>
              <a:rPr lang="en-GB" sz="1600">
                <a:solidFill>
                  <a:srgbClr val="333399"/>
                </a:solidFill>
                <a:latin typeface="Lucida Console" charset="0"/>
                <a:cs typeface="Arial" charset="0"/>
              </a:rPr>
              <a:t>		 return result;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buFont typeface="Wingdings" charset="0"/>
              <a:buNone/>
            </a:pPr>
            <a:r>
              <a:rPr lang="en-GB" sz="1600">
                <a:solidFill>
                  <a:srgbClr val="333399"/>
                </a:solidFill>
                <a:latin typeface="Lucida Console" charset="0"/>
                <a:cs typeface="Arial" charset="0"/>
              </a:rPr>
              <a:t>	}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>
                <a:latin typeface="Arial" charset="0"/>
                <a:cs typeface="Arial" charset="0"/>
              </a:rPr>
              <a:t>A given production of S (the n</a:t>
            </a:r>
            <a:r>
              <a:rPr lang="en-GB" sz="2000" baseline="30000">
                <a:latin typeface="Arial" charset="0"/>
                <a:cs typeface="Arial" charset="0"/>
              </a:rPr>
              <a:t>th</a:t>
            </a:r>
            <a:r>
              <a:rPr lang="en-GB" sz="2000">
                <a:latin typeface="Arial" charset="0"/>
                <a:cs typeface="Arial" charset="0"/>
              </a:rPr>
              <a:t>)     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buFont typeface="Wingdings" charset="0"/>
              <a:buNone/>
            </a:pPr>
            <a:r>
              <a:rPr lang="en-GB" sz="2000">
                <a:latin typeface="Arial" charset="0"/>
                <a:cs typeface="Arial" charset="0"/>
              </a:rPr>
              <a:t>    </a:t>
            </a:r>
            <a:r>
              <a:rPr lang="en-GB" sz="1600">
                <a:solidFill>
                  <a:srgbClr val="333399"/>
                </a:solidFill>
                <a:latin typeface="Lucida Console" charset="0"/>
                <a:cs typeface="Arial" charset="0"/>
              </a:rPr>
              <a:t>boolean S</a:t>
            </a:r>
            <a:r>
              <a:rPr lang="en-GB" sz="1600" baseline="-25000">
                <a:solidFill>
                  <a:srgbClr val="333399"/>
                </a:solidFill>
                <a:latin typeface="Lucida Console" charset="0"/>
                <a:cs typeface="Arial" charset="0"/>
              </a:rPr>
              <a:t>n</a:t>
            </a:r>
            <a:r>
              <a:rPr lang="en-GB" sz="1600">
                <a:solidFill>
                  <a:srgbClr val="333399"/>
                </a:solidFill>
                <a:latin typeface="Lucida Console" charset="0"/>
                <a:cs typeface="Arial" charset="0"/>
              </a:rPr>
              <a:t>() { … }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>
                <a:latin typeface="Arial" charset="0"/>
                <a:cs typeface="Arial" charset="0"/>
              </a:rPr>
              <a:t>Any production of S:                         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buFont typeface="Wingdings" charset="0"/>
              <a:buNone/>
            </a:pPr>
            <a:r>
              <a:rPr lang="en-GB" sz="2000">
                <a:latin typeface="Arial" charset="0"/>
                <a:cs typeface="Arial" charset="0"/>
              </a:rPr>
              <a:t>    </a:t>
            </a:r>
            <a:r>
              <a:rPr lang="en-GB" sz="1600">
                <a:solidFill>
                  <a:srgbClr val="333399"/>
                </a:solidFill>
                <a:latin typeface="Lucida Console" charset="0"/>
                <a:cs typeface="Arial" charset="0"/>
              </a:rPr>
              <a:t>boolean S() { … }</a:t>
            </a:r>
          </a:p>
          <a:p>
            <a:pPr eaLnBrk="1" hangingPunct="1">
              <a:lnSpc>
                <a:spcPct val="90000"/>
              </a:lnSpc>
            </a:pPr>
            <a:r>
              <a:rPr lang="en-GB" sz="2400">
                <a:latin typeface="Arial" charset="0"/>
              </a:rPr>
              <a:t>These functions advance </a:t>
            </a:r>
            <a:r>
              <a:rPr lang="en-GB" sz="2400">
                <a:solidFill>
                  <a:srgbClr val="333399"/>
                </a:solidFill>
                <a:latin typeface="Arial" charset="0"/>
              </a:rPr>
              <a:t>next</a:t>
            </a:r>
            <a:endParaRPr lang="en-US" sz="2400">
              <a:solidFill>
                <a:srgbClr val="333399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598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Parsing: Top-Down</a:t>
            </a:r>
          </a:p>
        </p:txBody>
      </p:sp>
      <p:sp>
        <p:nvSpPr>
          <p:cNvPr id="12697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BF0C0F6-F108-544D-988F-3C80452466E9}" type="slidenum">
              <a:rPr lang="en-US" sz="1200">
                <a:latin typeface="Arial Black" charset="0"/>
              </a:rPr>
              <a:pPr eaLnBrk="1" hangingPunct="1"/>
              <a:t>6</a:t>
            </a:fld>
            <a:endParaRPr lang="en-US" sz="1200">
              <a:latin typeface="Arial Black" charset="0"/>
            </a:endParaRPr>
          </a:p>
        </p:txBody>
      </p:sp>
      <p:sp>
        <p:nvSpPr>
          <p:cNvPr id="126979" name="Date Placeholder 5"/>
          <p:cNvSpPr>
            <a:spLocks noGrp="1"/>
          </p:cNvSpPr>
          <p:nvPr>
            <p:ph type="dt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Compiler</a:t>
            </a:r>
          </a:p>
        </p:txBody>
      </p:sp>
      <p:sp>
        <p:nvSpPr>
          <p:cNvPr id="1269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Recursive Descent Parser (3)</a:t>
            </a:r>
          </a:p>
        </p:txBody>
      </p:sp>
      <p:sp>
        <p:nvSpPr>
          <p:cNvPr id="1269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900"/>
              </a:spcBef>
            </a:pPr>
            <a:r>
              <a:rPr lang="en-GB" sz="2000">
                <a:latin typeface="Arial" charset="0"/>
              </a:rPr>
              <a:t>For production </a:t>
            </a:r>
            <a:r>
              <a:rPr lang="en-GB" sz="2400">
                <a:solidFill>
                  <a:srgbClr val="333399"/>
                </a:solidFill>
                <a:latin typeface="Arial" charset="0"/>
              </a:rPr>
              <a:t>E </a:t>
            </a:r>
            <a:r>
              <a:rPr lang="en-GB" sz="2400">
                <a:solidFill>
                  <a:srgbClr val="333399"/>
                </a:solidFill>
                <a:latin typeface="Symbol" charset="0"/>
              </a:rPr>
              <a:t></a:t>
            </a:r>
            <a:r>
              <a:rPr lang="en-GB" sz="2400">
                <a:solidFill>
                  <a:srgbClr val="333399"/>
                </a:solidFill>
                <a:latin typeface="Arial" charset="0"/>
              </a:rPr>
              <a:t> T </a:t>
            </a:r>
          </a:p>
          <a:p>
            <a:pPr eaLnBrk="1" hangingPunct="1">
              <a:spcBef>
                <a:spcPts val="500"/>
              </a:spcBef>
              <a:buFont typeface="Wingdings" charset="0"/>
              <a:buNone/>
            </a:pPr>
            <a:r>
              <a:rPr lang="en-GB" sz="1400">
                <a:solidFill>
                  <a:srgbClr val="333399"/>
                </a:solidFill>
                <a:latin typeface="Lucida Console" charset="0"/>
              </a:rPr>
              <a:t>	 boolean E</a:t>
            </a:r>
            <a:r>
              <a:rPr lang="en-GB" sz="1400" baseline="-25000">
                <a:solidFill>
                  <a:srgbClr val="333399"/>
                </a:solidFill>
                <a:latin typeface="Lucida Console" charset="0"/>
              </a:rPr>
              <a:t>1</a:t>
            </a:r>
            <a:r>
              <a:rPr lang="en-GB" sz="1400">
                <a:solidFill>
                  <a:srgbClr val="333399"/>
                </a:solidFill>
                <a:latin typeface="Lucida Console" charset="0"/>
              </a:rPr>
              <a:t>() { return T(); }</a:t>
            </a:r>
          </a:p>
          <a:p>
            <a:pPr eaLnBrk="1" hangingPunct="1">
              <a:spcBef>
                <a:spcPts val="900"/>
              </a:spcBef>
            </a:pPr>
            <a:r>
              <a:rPr lang="en-GB" sz="2000">
                <a:latin typeface="Arial" charset="0"/>
              </a:rPr>
              <a:t>For production </a:t>
            </a:r>
            <a:r>
              <a:rPr lang="en-GB" sz="2400">
                <a:solidFill>
                  <a:srgbClr val="333399"/>
                </a:solidFill>
                <a:latin typeface="Arial" charset="0"/>
              </a:rPr>
              <a:t>E </a:t>
            </a:r>
            <a:r>
              <a:rPr lang="en-GB" sz="2400">
                <a:solidFill>
                  <a:srgbClr val="333399"/>
                </a:solidFill>
                <a:latin typeface="Symbol" charset="0"/>
              </a:rPr>
              <a:t></a:t>
            </a:r>
            <a:r>
              <a:rPr lang="en-GB" sz="2400">
                <a:solidFill>
                  <a:srgbClr val="333399"/>
                </a:solidFill>
                <a:latin typeface="Arial" charset="0"/>
              </a:rPr>
              <a:t> T + E </a:t>
            </a:r>
          </a:p>
          <a:p>
            <a:pPr eaLnBrk="1" hangingPunct="1">
              <a:spcBef>
                <a:spcPts val="500"/>
              </a:spcBef>
              <a:buFont typeface="Wingdings" charset="0"/>
              <a:buNone/>
            </a:pPr>
            <a:r>
              <a:rPr lang="en-GB" sz="1400">
                <a:solidFill>
                  <a:srgbClr val="333399"/>
                </a:solidFill>
                <a:latin typeface="Lucida Console" charset="0"/>
              </a:rPr>
              <a:t>	 boolean E</a:t>
            </a:r>
            <a:r>
              <a:rPr lang="en-GB" sz="1400" baseline="-25000">
                <a:solidFill>
                  <a:srgbClr val="333399"/>
                </a:solidFill>
                <a:latin typeface="Lucida Console" charset="0"/>
              </a:rPr>
              <a:t>2</a:t>
            </a:r>
            <a:r>
              <a:rPr lang="en-GB" sz="1400">
                <a:solidFill>
                  <a:srgbClr val="333399"/>
                </a:solidFill>
                <a:latin typeface="Lucida Console" charset="0"/>
              </a:rPr>
              <a:t>() { return T() &amp;&amp; term(PLUS) &amp;&amp; E(); }</a:t>
            </a:r>
          </a:p>
          <a:p>
            <a:pPr eaLnBrk="1" hangingPunct="1">
              <a:spcBef>
                <a:spcPts val="900"/>
              </a:spcBef>
            </a:pPr>
            <a:r>
              <a:rPr lang="en-GB" sz="2000">
                <a:latin typeface="Arial" charset="0"/>
              </a:rPr>
              <a:t>For all productions of E (with backtracking)</a:t>
            </a:r>
            <a:r>
              <a:rPr lang="en-GB" sz="2400">
                <a:latin typeface="Arial" charset="0"/>
              </a:rPr>
              <a:t> </a:t>
            </a:r>
          </a:p>
          <a:p>
            <a:pPr eaLnBrk="1" hangingPunct="1">
              <a:spcBef>
                <a:spcPts val="900"/>
              </a:spcBef>
              <a:buFont typeface="Wingdings" charset="0"/>
              <a:buNone/>
            </a:pPr>
            <a:r>
              <a:rPr lang="en-GB" sz="1600">
                <a:solidFill>
                  <a:srgbClr val="333399"/>
                </a:solidFill>
                <a:latin typeface="Lucida Console" charset="0"/>
              </a:rPr>
              <a:t>	 </a:t>
            </a:r>
            <a:r>
              <a:rPr lang="en-GB" sz="1400">
                <a:solidFill>
                  <a:srgbClr val="333399"/>
                </a:solidFill>
                <a:latin typeface="Lucida Console" charset="0"/>
              </a:rPr>
              <a:t>boolean E() {</a:t>
            </a:r>
          </a:p>
          <a:p>
            <a:pPr lvl="1" eaLnBrk="1" hangingPunct="1">
              <a:spcBef>
                <a:spcPts val="500"/>
              </a:spcBef>
              <a:buFont typeface="Wingdings" charset="0"/>
              <a:buNone/>
            </a:pPr>
            <a:r>
              <a:rPr lang="en-GB" sz="1400">
                <a:solidFill>
                  <a:srgbClr val="333399"/>
                </a:solidFill>
                <a:latin typeface="Lucida Console" charset="0"/>
                <a:cs typeface="Arial" charset="0"/>
              </a:rPr>
              <a:t>  Token save;</a:t>
            </a:r>
          </a:p>
          <a:p>
            <a:pPr lvl="1" eaLnBrk="1" hangingPunct="1">
              <a:spcBef>
                <a:spcPts val="500"/>
              </a:spcBef>
              <a:buFont typeface="Wingdings" charset="0"/>
              <a:buNone/>
            </a:pPr>
            <a:r>
              <a:rPr lang="en-GB" sz="1400">
                <a:solidFill>
                  <a:srgbClr val="333399"/>
                </a:solidFill>
                <a:latin typeface="Lucida Console" charset="0"/>
                <a:cs typeface="Arial" charset="0"/>
              </a:rPr>
              <a:t>  save = next;</a:t>
            </a:r>
          </a:p>
          <a:p>
            <a:pPr lvl="1" eaLnBrk="1" hangingPunct="1">
              <a:spcBef>
                <a:spcPts val="500"/>
              </a:spcBef>
              <a:buFont typeface="Wingdings" charset="0"/>
              <a:buNone/>
            </a:pPr>
            <a:r>
              <a:rPr lang="en-GB" sz="1400">
                <a:solidFill>
                  <a:srgbClr val="333399"/>
                </a:solidFill>
                <a:latin typeface="Lucida Console" charset="0"/>
                <a:cs typeface="Arial" charset="0"/>
              </a:rPr>
              <a:t>  if (E</a:t>
            </a:r>
            <a:r>
              <a:rPr lang="en-GB" sz="1400" baseline="-25000">
                <a:solidFill>
                  <a:srgbClr val="333399"/>
                </a:solidFill>
                <a:latin typeface="Lucida Console" charset="0"/>
                <a:cs typeface="Arial" charset="0"/>
              </a:rPr>
              <a:t>1</a:t>
            </a:r>
            <a:r>
              <a:rPr lang="en-GB" sz="1400">
                <a:solidFill>
                  <a:srgbClr val="333399"/>
                </a:solidFill>
                <a:latin typeface="Lucida Console" charset="0"/>
                <a:cs typeface="Arial" charset="0"/>
              </a:rPr>
              <a:t>()) return true;</a:t>
            </a:r>
          </a:p>
          <a:p>
            <a:pPr lvl="1" eaLnBrk="1" hangingPunct="1">
              <a:spcBef>
                <a:spcPts val="500"/>
              </a:spcBef>
              <a:buFont typeface="Wingdings" charset="0"/>
              <a:buNone/>
            </a:pPr>
            <a:r>
              <a:rPr lang="en-GB" sz="1400">
                <a:solidFill>
                  <a:srgbClr val="333399"/>
                </a:solidFill>
                <a:latin typeface="Lucida Console" charset="0"/>
                <a:cs typeface="Arial" charset="0"/>
              </a:rPr>
              <a:t>  next = save;</a:t>
            </a:r>
          </a:p>
          <a:p>
            <a:pPr lvl="1" eaLnBrk="1" hangingPunct="1">
              <a:spcBef>
                <a:spcPts val="500"/>
              </a:spcBef>
              <a:buFont typeface="Wingdings" charset="0"/>
              <a:buNone/>
            </a:pPr>
            <a:r>
              <a:rPr lang="en-GB" sz="1400">
                <a:solidFill>
                  <a:srgbClr val="333399"/>
                </a:solidFill>
                <a:latin typeface="Lucida Console" charset="0"/>
                <a:cs typeface="Arial" charset="0"/>
              </a:rPr>
              <a:t>  if (E</a:t>
            </a:r>
            <a:r>
              <a:rPr lang="en-GB" sz="1400" baseline="-25000">
                <a:solidFill>
                  <a:srgbClr val="333399"/>
                </a:solidFill>
                <a:latin typeface="Lucida Console" charset="0"/>
                <a:cs typeface="Arial" charset="0"/>
              </a:rPr>
              <a:t>2</a:t>
            </a:r>
            <a:r>
              <a:rPr lang="en-GB" sz="1400">
                <a:solidFill>
                  <a:srgbClr val="333399"/>
                </a:solidFill>
                <a:latin typeface="Lucida Console" charset="0"/>
                <a:cs typeface="Arial" charset="0"/>
              </a:rPr>
              <a:t>()) return true;</a:t>
            </a:r>
          </a:p>
          <a:p>
            <a:pPr lvl="1" eaLnBrk="1" hangingPunct="1">
              <a:spcBef>
                <a:spcPts val="500"/>
              </a:spcBef>
              <a:buFont typeface="Wingdings" charset="0"/>
              <a:buNone/>
            </a:pPr>
            <a:r>
              <a:rPr lang="en-GB" sz="1400">
                <a:solidFill>
                  <a:srgbClr val="333399"/>
                </a:solidFill>
                <a:latin typeface="Lucida Console" charset="0"/>
                <a:cs typeface="Arial" charset="0"/>
              </a:rPr>
              <a:t>  return false;</a:t>
            </a:r>
          </a:p>
          <a:p>
            <a:pPr lvl="1" eaLnBrk="1" hangingPunct="1">
              <a:spcBef>
                <a:spcPts val="500"/>
              </a:spcBef>
              <a:buFont typeface="Wingdings" charset="0"/>
              <a:buNone/>
            </a:pPr>
            <a:r>
              <a:rPr lang="en-GB" sz="1400">
                <a:solidFill>
                  <a:srgbClr val="333399"/>
                </a:solidFill>
                <a:latin typeface="Lucida Console" charset="0"/>
                <a:cs typeface="Arial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113456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Parsing: Top-Down</a:t>
            </a:r>
          </a:p>
        </p:txBody>
      </p:sp>
      <p:sp>
        <p:nvSpPr>
          <p:cNvPr id="12902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7D7F51D-33D8-954E-AC7A-C870EA8CDA42}" type="slidenum">
              <a:rPr lang="en-US" sz="1200">
                <a:latin typeface="Arial Black" charset="0"/>
              </a:rPr>
              <a:pPr eaLnBrk="1" hangingPunct="1"/>
              <a:t>7</a:t>
            </a:fld>
            <a:endParaRPr lang="en-US" sz="1200">
              <a:latin typeface="Arial Black" charset="0"/>
            </a:endParaRPr>
          </a:p>
        </p:txBody>
      </p:sp>
      <p:sp>
        <p:nvSpPr>
          <p:cNvPr id="129027" name="Date Placeholder 5"/>
          <p:cNvSpPr>
            <a:spLocks noGrp="1"/>
          </p:cNvSpPr>
          <p:nvPr>
            <p:ph type="dt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Compiler</a:t>
            </a:r>
          </a:p>
        </p:txBody>
      </p:sp>
      <p:sp>
        <p:nvSpPr>
          <p:cNvPr id="129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Recursive Descent Parser (4)</a:t>
            </a:r>
          </a:p>
        </p:txBody>
      </p:sp>
      <p:sp>
        <p:nvSpPr>
          <p:cNvPr id="1290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000">
                <a:latin typeface="Arial" charset="0"/>
              </a:rPr>
              <a:t>Functions for non-terminal T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buClr>
                <a:srgbClr val="333399"/>
              </a:buClr>
              <a:buFont typeface="Lucida Console" charset="0"/>
              <a:buNone/>
            </a:pPr>
            <a:r>
              <a:rPr lang="en-GB" sz="1200">
                <a:solidFill>
                  <a:srgbClr val="333399"/>
                </a:solidFill>
                <a:latin typeface="Lucida Console" charset="0"/>
                <a:cs typeface="Arial" charset="0"/>
              </a:rPr>
              <a:t>boolean T</a:t>
            </a:r>
            <a:r>
              <a:rPr lang="en-GB" sz="1200" baseline="-25000">
                <a:solidFill>
                  <a:srgbClr val="333399"/>
                </a:solidFill>
                <a:latin typeface="Lucida Console" charset="0"/>
                <a:cs typeface="Arial" charset="0"/>
              </a:rPr>
              <a:t>1</a:t>
            </a:r>
            <a:r>
              <a:rPr lang="en-GB" sz="1200">
                <a:solidFill>
                  <a:srgbClr val="333399"/>
                </a:solidFill>
                <a:latin typeface="Lucida Console" charset="0"/>
                <a:cs typeface="Arial" charset="0"/>
              </a:rPr>
              <a:t>() { 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buClr>
                <a:srgbClr val="333399"/>
              </a:buClr>
              <a:buFont typeface="Lucida Console" charset="0"/>
              <a:buNone/>
            </a:pPr>
            <a:r>
              <a:rPr lang="en-GB" sz="1200">
                <a:solidFill>
                  <a:srgbClr val="333399"/>
                </a:solidFill>
                <a:latin typeface="Lucida Console" charset="0"/>
                <a:cs typeface="Arial" charset="0"/>
              </a:rPr>
              <a:t>	return term(LPAREN) &amp;&amp; E() &amp;&amp; term(RPAREN);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buClr>
                <a:srgbClr val="333399"/>
              </a:buClr>
              <a:buFont typeface="Lucida Console" charset="0"/>
              <a:buNone/>
            </a:pPr>
            <a:r>
              <a:rPr lang="en-GB" sz="1200">
                <a:solidFill>
                  <a:srgbClr val="333399"/>
                </a:solidFill>
                <a:latin typeface="Lucida Console" charset="0"/>
                <a:cs typeface="Arial" charset="0"/>
              </a:rPr>
              <a:t>}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buClr>
                <a:srgbClr val="333399"/>
              </a:buClr>
              <a:buFont typeface="Lucida Console" charset="0"/>
              <a:buNone/>
            </a:pPr>
            <a:r>
              <a:rPr lang="en-GB" sz="1200">
                <a:solidFill>
                  <a:srgbClr val="333399"/>
                </a:solidFill>
                <a:latin typeface="Lucida Console" charset="0"/>
                <a:cs typeface="Arial" charset="0"/>
              </a:rPr>
              <a:t>boolean T</a:t>
            </a:r>
            <a:r>
              <a:rPr lang="en-GB" sz="1200" baseline="-25000">
                <a:solidFill>
                  <a:srgbClr val="333399"/>
                </a:solidFill>
                <a:latin typeface="Lucida Console" charset="0"/>
                <a:cs typeface="Arial" charset="0"/>
              </a:rPr>
              <a:t>2</a:t>
            </a:r>
            <a:r>
              <a:rPr lang="en-GB" sz="1200">
                <a:solidFill>
                  <a:srgbClr val="333399"/>
                </a:solidFill>
                <a:latin typeface="Lucida Console" charset="0"/>
                <a:cs typeface="Arial" charset="0"/>
              </a:rPr>
              <a:t>() { return term(INT) &amp;&amp; term(TIMES) &amp;&amp; T(); }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buClr>
                <a:srgbClr val="333399"/>
              </a:buClr>
              <a:buFont typeface="Lucida Console" charset="0"/>
              <a:buNone/>
            </a:pPr>
            <a:r>
              <a:rPr lang="en-GB" sz="1200">
                <a:solidFill>
                  <a:srgbClr val="333399"/>
                </a:solidFill>
                <a:latin typeface="Lucida Console" charset="0"/>
                <a:cs typeface="Arial" charset="0"/>
              </a:rPr>
              <a:t>boolean T</a:t>
            </a:r>
            <a:r>
              <a:rPr lang="en-GB" sz="1200" baseline="-25000">
                <a:solidFill>
                  <a:srgbClr val="333399"/>
                </a:solidFill>
                <a:latin typeface="Lucida Console" charset="0"/>
                <a:cs typeface="Arial" charset="0"/>
              </a:rPr>
              <a:t>3</a:t>
            </a:r>
            <a:r>
              <a:rPr lang="en-GB" sz="1200">
                <a:solidFill>
                  <a:srgbClr val="333399"/>
                </a:solidFill>
                <a:latin typeface="Lucida Console" charset="0"/>
                <a:cs typeface="Arial" charset="0"/>
              </a:rPr>
              <a:t>() { return term(INT); }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buClr>
                <a:srgbClr val="333399"/>
              </a:buClr>
              <a:buFont typeface="Lucida Console" charset="0"/>
              <a:buNone/>
            </a:pPr>
            <a:endParaRPr lang="en-GB" sz="1200">
              <a:solidFill>
                <a:srgbClr val="333399"/>
              </a:solidFill>
              <a:latin typeface="Lucida Console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buClr>
                <a:srgbClr val="333399"/>
              </a:buClr>
              <a:buFont typeface="Lucida Console" charset="0"/>
              <a:buNone/>
            </a:pPr>
            <a:r>
              <a:rPr lang="en-GB" sz="1200">
                <a:solidFill>
                  <a:srgbClr val="333399"/>
                </a:solidFill>
                <a:latin typeface="Lucida Console" charset="0"/>
                <a:cs typeface="Arial" charset="0"/>
              </a:rPr>
              <a:t>boolean T() {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buClr>
                <a:srgbClr val="333399"/>
              </a:buClr>
              <a:buFont typeface="Lucida Console" charset="0"/>
              <a:buNone/>
            </a:pPr>
            <a:r>
              <a:rPr lang="en-GB" sz="1200">
                <a:solidFill>
                  <a:srgbClr val="333399"/>
                </a:solidFill>
                <a:latin typeface="Lucida Console" charset="0"/>
                <a:cs typeface="Arial" charset="0"/>
              </a:rPr>
              <a:t>	Token save;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buClr>
                <a:srgbClr val="333399"/>
              </a:buClr>
              <a:buFont typeface="Lucida Console" charset="0"/>
              <a:buNone/>
            </a:pPr>
            <a:r>
              <a:rPr lang="en-GB" sz="1200">
                <a:solidFill>
                  <a:srgbClr val="333399"/>
                </a:solidFill>
                <a:latin typeface="Lucida Console" charset="0"/>
                <a:cs typeface="Arial" charset="0"/>
              </a:rPr>
              <a:t>	save = next;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buClr>
                <a:srgbClr val="333399"/>
              </a:buClr>
              <a:buFont typeface="Lucida Console" charset="0"/>
              <a:buNone/>
            </a:pPr>
            <a:r>
              <a:rPr lang="en-GB" sz="1200">
                <a:solidFill>
                  <a:srgbClr val="333399"/>
                </a:solidFill>
                <a:latin typeface="Lucida Console" charset="0"/>
                <a:cs typeface="Arial" charset="0"/>
              </a:rPr>
              <a:t>	if (</a:t>
            </a:r>
            <a:r>
              <a:rPr lang="en-GB" sz="1400">
                <a:solidFill>
                  <a:srgbClr val="333399"/>
                </a:solidFill>
                <a:latin typeface="Lucida Console" charset="0"/>
                <a:cs typeface="Arial" charset="0"/>
              </a:rPr>
              <a:t>T</a:t>
            </a:r>
            <a:r>
              <a:rPr lang="en-GB" sz="1400" baseline="-25000">
                <a:solidFill>
                  <a:srgbClr val="333399"/>
                </a:solidFill>
                <a:latin typeface="Lucida Console" charset="0"/>
                <a:cs typeface="Arial" charset="0"/>
              </a:rPr>
              <a:t>1</a:t>
            </a:r>
            <a:r>
              <a:rPr lang="en-GB" sz="1400">
                <a:solidFill>
                  <a:srgbClr val="333399"/>
                </a:solidFill>
                <a:latin typeface="Lucida Console" charset="0"/>
                <a:cs typeface="Arial" charset="0"/>
              </a:rPr>
              <a:t>()) return true;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buClr>
                <a:srgbClr val="333399"/>
              </a:buClr>
              <a:buFont typeface="Lucida Console" charset="0"/>
              <a:buNone/>
            </a:pPr>
            <a:r>
              <a:rPr lang="en-GB" sz="1200">
                <a:solidFill>
                  <a:srgbClr val="333399"/>
                </a:solidFill>
                <a:latin typeface="Lucida Console" charset="0"/>
                <a:cs typeface="Arial" charset="0"/>
              </a:rPr>
              <a:t>   next = save;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buClr>
                <a:srgbClr val="333399"/>
              </a:buClr>
              <a:buFont typeface="Lucida Console" charset="0"/>
              <a:buNone/>
            </a:pPr>
            <a:r>
              <a:rPr lang="en-GB" sz="1200">
                <a:solidFill>
                  <a:srgbClr val="333399"/>
                </a:solidFill>
                <a:latin typeface="Lucida Console" charset="0"/>
                <a:cs typeface="Arial" charset="0"/>
              </a:rPr>
              <a:t>	if (</a:t>
            </a:r>
            <a:r>
              <a:rPr lang="en-GB" sz="1400">
                <a:solidFill>
                  <a:srgbClr val="333399"/>
                </a:solidFill>
                <a:latin typeface="Lucida Console" charset="0"/>
                <a:cs typeface="Arial" charset="0"/>
              </a:rPr>
              <a:t>T</a:t>
            </a:r>
            <a:r>
              <a:rPr lang="en-GB" sz="1400" baseline="-25000">
                <a:solidFill>
                  <a:srgbClr val="333399"/>
                </a:solidFill>
                <a:latin typeface="Lucida Console" charset="0"/>
                <a:cs typeface="Arial" charset="0"/>
              </a:rPr>
              <a:t>2</a:t>
            </a:r>
            <a:r>
              <a:rPr lang="en-GB" sz="1400">
                <a:solidFill>
                  <a:srgbClr val="333399"/>
                </a:solidFill>
                <a:latin typeface="Lucida Console" charset="0"/>
                <a:cs typeface="Arial" charset="0"/>
              </a:rPr>
              <a:t>()) return true;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buClr>
                <a:srgbClr val="333399"/>
              </a:buClr>
              <a:buFont typeface="Lucida Console" charset="0"/>
              <a:buNone/>
            </a:pPr>
            <a:r>
              <a:rPr lang="en-GB" sz="1200">
                <a:solidFill>
                  <a:srgbClr val="333399"/>
                </a:solidFill>
                <a:latin typeface="Lucida Console" charset="0"/>
                <a:cs typeface="Arial" charset="0"/>
              </a:rPr>
              <a:t>   next = save;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buClr>
                <a:srgbClr val="333399"/>
              </a:buClr>
              <a:buFont typeface="Lucida Console" charset="0"/>
              <a:buNone/>
            </a:pPr>
            <a:r>
              <a:rPr lang="en-GB" sz="1200">
                <a:solidFill>
                  <a:srgbClr val="333399"/>
                </a:solidFill>
                <a:latin typeface="Lucida Console" charset="0"/>
                <a:cs typeface="Arial" charset="0"/>
              </a:rPr>
              <a:t>	if (</a:t>
            </a:r>
            <a:r>
              <a:rPr lang="en-GB" sz="1400">
                <a:solidFill>
                  <a:srgbClr val="333399"/>
                </a:solidFill>
                <a:latin typeface="Lucida Console" charset="0"/>
                <a:cs typeface="Arial" charset="0"/>
              </a:rPr>
              <a:t>T</a:t>
            </a:r>
            <a:r>
              <a:rPr lang="en-GB" sz="1400" baseline="-25000">
                <a:solidFill>
                  <a:srgbClr val="333399"/>
                </a:solidFill>
                <a:latin typeface="Lucida Console" charset="0"/>
                <a:cs typeface="Arial" charset="0"/>
              </a:rPr>
              <a:t>3</a:t>
            </a:r>
            <a:r>
              <a:rPr lang="en-GB" sz="1400">
                <a:solidFill>
                  <a:srgbClr val="333399"/>
                </a:solidFill>
                <a:latin typeface="Lucida Console" charset="0"/>
                <a:cs typeface="Arial" charset="0"/>
              </a:rPr>
              <a:t>()) return true;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buClr>
                <a:srgbClr val="333399"/>
              </a:buClr>
              <a:buFont typeface="Lucida Console" charset="0"/>
              <a:buNone/>
            </a:pPr>
            <a:r>
              <a:rPr lang="en-GB" sz="1200">
                <a:solidFill>
                  <a:srgbClr val="333399"/>
                </a:solidFill>
                <a:latin typeface="Lucida Console" charset="0"/>
                <a:cs typeface="Arial" charset="0"/>
              </a:rPr>
              <a:t>   return false;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buClr>
                <a:srgbClr val="333399"/>
              </a:buClr>
              <a:buFont typeface="Lucida Console" charset="0"/>
              <a:buNone/>
            </a:pPr>
            <a:r>
              <a:rPr lang="en-GB" sz="1200">
                <a:solidFill>
                  <a:srgbClr val="333399"/>
                </a:solidFill>
                <a:latin typeface="Lucida Console" charset="0"/>
                <a:cs typeface="Arial" charset="0"/>
              </a:rPr>
              <a:t>}</a:t>
            </a:r>
            <a:endParaRPr lang="en-US" sz="1400">
              <a:solidFill>
                <a:srgbClr val="333399"/>
              </a:solidFill>
              <a:latin typeface="Lucida Console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919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Parsing: Top-Down</a:t>
            </a:r>
          </a:p>
        </p:txBody>
      </p:sp>
      <p:sp>
        <p:nvSpPr>
          <p:cNvPr id="13107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2D8FD46-AE91-9142-B653-19D6D6C2C497}" type="slidenum">
              <a:rPr lang="en-US" sz="1200">
                <a:latin typeface="Arial Black" charset="0"/>
              </a:rPr>
              <a:pPr eaLnBrk="1" hangingPunct="1"/>
              <a:t>8</a:t>
            </a:fld>
            <a:endParaRPr lang="en-US" sz="1200">
              <a:latin typeface="Arial Black" charset="0"/>
            </a:endParaRPr>
          </a:p>
        </p:txBody>
      </p:sp>
      <p:sp>
        <p:nvSpPr>
          <p:cNvPr id="131075" name="Date Placeholder 5"/>
          <p:cNvSpPr>
            <a:spLocks noGrp="1"/>
          </p:cNvSpPr>
          <p:nvPr>
            <p:ph type="dt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Compiler</a:t>
            </a:r>
          </a:p>
        </p:txBody>
      </p:sp>
      <p:sp>
        <p:nvSpPr>
          <p:cNvPr id="13107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88950"/>
            <a:ext cx="8231188" cy="1311275"/>
          </a:xfrm>
        </p:spPr>
        <p:txBody>
          <a:bodyPr lIns="90000" tIns="46800" rIns="90000" bIns="46800">
            <a:spAutoFit/>
          </a:bodyPr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>
                <a:latin typeface="Arial" charset="0"/>
              </a:rPr>
              <a:t>Recursive Descent Parsing ─ Notes</a:t>
            </a:r>
          </a:p>
        </p:txBody>
      </p:sp>
      <p:sp>
        <p:nvSpPr>
          <p:cNvPr id="131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429125"/>
          </a:xfrm>
        </p:spPr>
        <p:txBody>
          <a:bodyPr lIns="90000" tIns="46800" rIns="90000" bIns="46800">
            <a:spAutoFit/>
          </a:bodyPr>
          <a:lstStyle/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Arial" charset="0"/>
              </a:rPr>
              <a:t>To start the parser </a:t>
            </a:r>
          </a:p>
          <a:p>
            <a:pPr marL="741363" lvl="1" indent="-28416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Arial" charset="0"/>
                <a:cs typeface="Arial" charset="0"/>
              </a:rPr>
              <a:t>Initialize next to point to first token</a:t>
            </a:r>
          </a:p>
          <a:p>
            <a:pPr marL="741363" lvl="1" indent="-28416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Arial" charset="0"/>
                <a:cs typeface="Arial" charset="0"/>
              </a:rPr>
              <a:t>Invoke E()</a:t>
            </a: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Arial" charset="0"/>
              </a:rPr>
              <a:t>Notice how this simulates our previous example</a:t>
            </a:r>
          </a:p>
          <a:p>
            <a:pPr marL="341313" indent="-341313" defTabSz="457200" eaLnBrk="1" hangingPunct="1"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>
              <a:latin typeface="Arial" charset="0"/>
            </a:endParaRP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Arial" charset="0"/>
              </a:rPr>
              <a:t>Easy to implement by hand</a:t>
            </a: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Arial" charset="0"/>
              </a:rPr>
              <a:t>But does not always work …</a:t>
            </a:r>
          </a:p>
        </p:txBody>
      </p:sp>
    </p:spTree>
    <p:extLst>
      <p:ext uri="{BB962C8B-B14F-4D97-AF65-F5344CB8AC3E}">
        <p14:creationId xmlns:p14="http://schemas.microsoft.com/office/powerpoint/2010/main" val="303067526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Parsing: Top-Down</a:t>
            </a:r>
          </a:p>
        </p:txBody>
      </p:sp>
      <p:sp>
        <p:nvSpPr>
          <p:cNvPr id="1331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2BD63FD-BEB3-A846-AB5F-3292DC289108}" type="slidenum">
              <a:rPr lang="en-US" sz="1200">
                <a:latin typeface="Arial Black" charset="0"/>
              </a:rPr>
              <a:pPr eaLnBrk="1" hangingPunct="1"/>
              <a:t>9</a:t>
            </a:fld>
            <a:endParaRPr lang="en-US" sz="1200">
              <a:latin typeface="Arial Black" charset="0"/>
            </a:endParaRPr>
          </a:p>
        </p:txBody>
      </p:sp>
      <p:sp>
        <p:nvSpPr>
          <p:cNvPr id="133123" name="Date Placeholder 5"/>
          <p:cNvSpPr>
            <a:spLocks noGrp="1"/>
          </p:cNvSpPr>
          <p:nvPr>
            <p:ph type="dt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Compiler</a:t>
            </a:r>
          </a:p>
        </p:txBody>
      </p:sp>
      <p:sp>
        <p:nvSpPr>
          <p:cNvPr id="13312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88950"/>
            <a:ext cx="8231188" cy="1311275"/>
          </a:xfrm>
        </p:spPr>
        <p:txBody>
          <a:bodyPr lIns="90000" tIns="46800" rIns="90000" bIns="46800">
            <a:spAutoFit/>
          </a:bodyPr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>
                <a:latin typeface="Arial" charset="0"/>
              </a:rPr>
              <a:t>When Recursive Descent Does Not Work</a:t>
            </a:r>
          </a:p>
        </p:txBody>
      </p:sp>
      <p:sp>
        <p:nvSpPr>
          <p:cNvPr id="133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3262313"/>
          </a:xfrm>
        </p:spPr>
        <p:txBody>
          <a:bodyPr lIns="90000" tIns="46800" rIns="90000" bIns="46800">
            <a:spAutoFit/>
          </a:bodyPr>
          <a:lstStyle/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>
                <a:latin typeface="Arial" charset="0"/>
              </a:rPr>
              <a:t>Consider a production </a:t>
            </a:r>
            <a:r>
              <a:rPr lang="en-GB" sz="2800">
                <a:solidFill>
                  <a:srgbClr val="333399"/>
                </a:solidFill>
                <a:latin typeface="Arial" charset="0"/>
              </a:rPr>
              <a:t>S </a:t>
            </a:r>
            <a:r>
              <a:rPr lang="en-GB" sz="2800">
                <a:solidFill>
                  <a:srgbClr val="333399"/>
                </a:solidFill>
                <a:latin typeface="Symbol" charset="0"/>
              </a:rPr>
              <a:t></a:t>
            </a:r>
            <a:r>
              <a:rPr lang="en-GB" sz="2800">
                <a:solidFill>
                  <a:srgbClr val="333399"/>
                </a:solidFill>
                <a:latin typeface="Arial" charset="0"/>
              </a:rPr>
              <a:t> S a</a:t>
            </a:r>
          </a:p>
          <a:p>
            <a:pPr marL="341313" indent="-341313" defTabSz="457200" eaLnBrk="1" hangingPunct="1">
              <a:spcBef>
                <a:spcPts val="500"/>
              </a:spcBef>
              <a:buClr>
                <a:srgbClr val="333399"/>
              </a:buClr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>
                <a:solidFill>
                  <a:srgbClr val="333399"/>
                </a:solidFill>
                <a:latin typeface="Arial" charset="0"/>
              </a:rPr>
              <a:t>	</a:t>
            </a:r>
            <a:r>
              <a:rPr lang="en-GB" sz="1800">
                <a:solidFill>
                  <a:srgbClr val="333399"/>
                </a:solidFill>
                <a:latin typeface="Lucida Console" charset="0"/>
              </a:rPr>
              <a:t>boolean S</a:t>
            </a:r>
            <a:r>
              <a:rPr lang="en-GB" sz="1800" baseline="-25000">
                <a:solidFill>
                  <a:srgbClr val="333399"/>
                </a:solidFill>
                <a:latin typeface="Lucida Console" charset="0"/>
              </a:rPr>
              <a:t>1</a:t>
            </a:r>
            <a:r>
              <a:rPr lang="en-GB" sz="1800">
                <a:solidFill>
                  <a:srgbClr val="333399"/>
                </a:solidFill>
                <a:latin typeface="Lucida Console" charset="0"/>
              </a:rPr>
              <a:t>() { return S() &amp;&amp; term(a); } </a:t>
            </a:r>
          </a:p>
          <a:p>
            <a:pPr marL="341313" indent="-341313" defTabSz="457200" eaLnBrk="1" hangingPunct="1">
              <a:spcBef>
                <a:spcPts val="500"/>
              </a:spcBef>
              <a:buClr>
                <a:srgbClr val="333399"/>
              </a:buClr>
              <a:buFont typeface="Lucida Console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>
                <a:solidFill>
                  <a:srgbClr val="333399"/>
                </a:solidFill>
                <a:latin typeface="Lucida Console" charset="0"/>
              </a:rPr>
              <a:t>	boolean S() { return S</a:t>
            </a:r>
            <a:r>
              <a:rPr lang="en-GB" sz="1800" baseline="-25000">
                <a:solidFill>
                  <a:srgbClr val="333399"/>
                </a:solidFill>
                <a:latin typeface="Lucida Console" charset="0"/>
              </a:rPr>
              <a:t>1</a:t>
            </a:r>
            <a:r>
              <a:rPr lang="en-GB" sz="1800">
                <a:solidFill>
                  <a:srgbClr val="333399"/>
                </a:solidFill>
                <a:latin typeface="Lucida Console" charset="0"/>
              </a:rPr>
              <a:t>(); }</a:t>
            </a:r>
          </a:p>
          <a:p>
            <a:pPr marL="341313" indent="-341313" defTabSz="457200" eaLnBrk="1" hangingPunct="1">
              <a:buClr>
                <a:srgbClr val="333399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>
                <a:solidFill>
                  <a:srgbClr val="333399"/>
                </a:solidFill>
                <a:latin typeface="Arial" charset="0"/>
              </a:rPr>
              <a:t>S()</a:t>
            </a:r>
            <a:r>
              <a:rPr lang="en-GB" sz="2800">
                <a:latin typeface="Arial" charset="0"/>
              </a:rPr>
              <a:t> will get into an infinite loop</a:t>
            </a: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>
                <a:latin typeface="Arial" charset="0"/>
              </a:rPr>
              <a:t>A </a:t>
            </a:r>
            <a:r>
              <a:rPr lang="en-GB" sz="2800" i="1">
                <a:latin typeface="Arial" charset="0"/>
              </a:rPr>
              <a:t>left-recursive grammar</a:t>
            </a:r>
            <a:r>
              <a:rPr lang="en-GB" sz="2800">
                <a:latin typeface="Arial" charset="0"/>
              </a:rPr>
              <a:t> has a non-terminal S</a:t>
            </a:r>
          </a:p>
          <a:p>
            <a:pPr marL="741363" lvl="1" indent="-284163" defTabSz="457200" eaLnBrk="1" hangingPunct="1"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>
                <a:latin typeface="Arial" charset="0"/>
                <a:cs typeface="Arial" charset="0"/>
              </a:rPr>
              <a:t>           S </a:t>
            </a:r>
            <a:r>
              <a:rPr lang="en-GB" sz="2400">
                <a:latin typeface="Symbol" charset="0"/>
                <a:cs typeface="Arial" charset="0"/>
              </a:rPr>
              <a:t></a:t>
            </a:r>
            <a:r>
              <a:rPr lang="en-GB" sz="2400" baseline="30000">
                <a:latin typeface="Arial" charset="0"/>
                <a:cs typeface="Arial" charset="0"/>
              </a:rPr>
              <a:t>+</a:t>
            </a:r>
            <a:r>
              <a:rPr lang="en-GB" sz="2400">
                <a:latin typeface="Arial" charset="0"/>
                <a:cs typeface="Arial" charset="0"/>
              </a:rPr>
              <a:t> S</a:t>
            </a:r>
            <a:r>
              <a:rPr lang="en-GB" sz="2400">
                <a:latin typeface="Symbol" charset="0"/>
                <a:cs typeface="Arial" charset="0"/>
              </a:rPr>
              <a:t></a:t>
            </a:r>
            <a:r>
              <a:rPr lang="en-GB" sz="2400">
                <a:latin typeface="Arial" charset="0"/>
                <a:cs typeface="Arial" charset="0"/>
              </a:rPr>
              <a:t>   for some </a:t>
            </a:r>
            <a:r>
              <a:rPr lang="en-GB" sz="2400">
                <a:latin typeface="Symbol" charset="0"/>
                <a:cs typeface="Arial" charset="0"/>
              </a:rPr>
              <a:t></a:t>
            </a: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>
                <a:latin typeface="Arial" charset="0"/>
              </a:rPr>
              <a:t>Recursive descent does not work in such cases</a:t>
            </a:r>
          </a:p>
        </p:txBody>
      </p:sp>
    </p:spTree>
    <p:extLst>
      <p:ext uri="{BB962C8B-B14F-4D97-AF65-F5344CB8AC3E}">
        <p14:creationId xmlns:p14="http://schemas.microsoft.com/office/powerpoint/2010/main" val="409961568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1145</TotalTime>
  <Words>2552</Words>
  <Application>Microsoft Macintosh PowerPoint</Application>
  <PresentationFormat>On-screen Show (4:3)</PresentationFormat>
  <Paragraphs>566</Paragraphs>
  <Slides>33</Slides>
  <Notes>33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Intro to Top-Down Parsing</vt:lpstr>
      <vt:lpstr>Recursive Descent Parsing ─ An Example</vt:lpstr>
      <vt:lpstr>Recursive Descent Parsing ─ An Example (Cont.)</vt:lpstr>
      <vt:lpstr>Recursive Descent Parsing ─ Preliminaries</vt:lpstr>
      <vt:lpstr>Recursive Descent Parser (2)</vt:lpstr>
      <vt:lpstr>Recursive Descent Parser (3)</vt:lpstr>
      <vt:lpstr>Recursive Descent Parser (4)</vt:lpstr>
      <vt:lpstr>Recursive Descent Parsing ─ Notes</vt:lpstr>
      <vt:lpstr>When Recursive Descent Does Not Work</vt:lpstr>
      <vt:lpstr>Elimination of Left Recursion</vt:lpstr>
      <vt:lpstr>More Elimination of  Left-Recursion</vt:lpstr>
      <vt:lpstr>General Left Recursion</vt:lpstr>
      <vt:lpstr>Summary of  Recursive Descent Parsing</vt:lpstr>
      <vt:lpstr>Predictive Parsers</vt:lpstr>
      <vt:lpstr>LL(1) Languages</vt:lpstr>
      <vt:lpstr>Predictive Parsing and  Left Factoring</vt:lpstr>
      <vt:lpstr>Left-Factoring Example</vt:lpstr>
      <vt:lpstr>LL(1) Parsing Table Example</vt:lpstr>
      <vt:lpstr>LL(1) Parsing Table Example (Cont.)</vt:lpstr>
      <vt:lpstr>LL(1) Parsing Table Example (Cont.)</vt:lpstr>
      <vt:lpstr>LL(1) Parsing Tables ─ Errors</vt:lpstr>
      <vt:lpstr>Using Parsing Tables</vt:lpstr>
      <vt:lpstr>LL(1) Parsing Algorithm</vt:lpstr>
      <vt:lpstr>LL(1) Parsing Example</vt:lpstr>
      <vt:lpstr>Constructing Parsing Tables</vt:lpstr>
      <vt:lpstr>Constructing Parsing Tables (Cont.)</vt:lpstr>
      <vt:lpstr>Computing First Sets</vt:lpstr>
      <vt:lpstr>First Sets ─ Example</vt:lpstr>
      <vt:lpstr>Computing Follow Sets</vt:lpstr>
      <vt:lpstr>Computing Follow Sets (Cont.)</vt:lpstr>
      <vt:lpstr>Follow Sets ─ Example</vt:lpstr>
      <vt:lpstr>Constructing LL(1) Parsing Tables</vt:lpstr>
      <vt:lpstr>Notes on LL(1) Parsing Tables</vt:lpstr>
    </vt:vector>
  </TitlesOfParts>
  <Company>Brigham Young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Top-Down Parsing</dc:title>
  <dc:creator>Eric Mercer</dc:creator>
  <cp:lastModifiedBy>Eric Mercer</cp:lastModifiedBy>
  <cp:revision>15</cp:revision>
  <dcterms:created xsi:type="dcterms:W3CDTF">2014-01-16T20:02:35Z</dcterms:created>
  <dcterms:modified xsi:type="dcterms:W3CDTF">2014-01-29T01:30:13Z</dcterms:modified>
</cp:coreProperties>
</file>