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0"/>
  </p:sldMasterIdLst>
  <p:notesMasterIdLst>
    <p:notesMasterId r:id="rId12"/>
  </p:notesMasterIdLst>
  <p:handoutMasterIdLst>
    <p:handoutMasterId r:id="rId13"/>
  </p:handoutMasterIdLst>
  <p:sldIdLst>
    <p:sldId id="292" r:id="rId11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413"/>
    <a:srgbClr val="4D4369"/>
    <a:srgbClr val="058F96"/>
    <a:srgbClr val="009053"/>
    <a:srgbClr val="009CD8"/>
    <a:srgbClr val="F7941F"/>
    <a:srgbClr val="018852"/>
    <a:srgbClr val="B6D3E9"/>
    <a:srgbClr val="3A5A78"/>
    <a:srgbClr val="4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4DCF6-3336-488D-97CE-C389A6BF1C2C}" v="8" dt="2025-01-28T17:54:40.658"/>
  </p1510:revLst>
</p1510:revInfo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8" autoAdjust="0"/>
  </p:normalViewPr>
  <p:slideViewPr>
    <p:cSldViewPr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F6B41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4-6143-AA4F-95DE8C9776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75A4DD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CD8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CC60-4FD2-B675-7EF7677C83D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4-6143-AA4F-95DE8C9776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018852"/>
            </a:solidFill>
            <a:ln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9053"/>
              </a:solidFill>
              <a:ln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CC60-4FD2-B675-7EF7677C83D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4-6143-AA4F-95DE8C9776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Data 4</c:v>
                </c:pt>
              </c:strCache>
            </c:strRef>
          </c:tx>
          <c:spPr>
            <a:solidFill>
              <a:srgbClr val="F7941F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74-6143-AA4F-95DE8C9776D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Data 5</c:v>
                </c:pt>
              </c:strCache>
            </c:strRef>
          </c:tx>
          <c:spPr>
            <a:solidFill>
              <a:srgbClr val="058F96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74-6143-AA4F-95DE8C9776D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Data 6</c:v>
                </c:pt>
              </c:strCache>
            </c:strRef>
          </c:tx>
          <c:spPr>
            <a:solidFill>
              <a:srgbClr val="4D4369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74-6143-AA4F-95DE8C9776D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Data 7</c:v>
                </c:pt>
              </c:strCache>
            </c:strRef>
          </c:tx>
          <c:spPr>
            <a:solidFill>
              <a:srgbClr val="DC394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4-6143-AA4F-95DE8C977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6900984"/>
        <c:axId val="146904512"/>
      </c:barChart>
      <c:catAx>
        <c:axId val="146900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46904512"/>
        <c:crosses val="autoZero"/>
        <c:auto val="1"/>
        <c:lblAlgn val="ctr"/>
        <c:lblOffset val="100"/>
        <c:noMultiLvlLbl val="0"/>
      </c:catAx>
      <c:valAx>
        <c:axId val="1469045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46900984"/>
        <c:crosses val="autoZero"/>
        <c:crossBetween val="between"/>
      </c:valAx>
      <c:spPr>
        <a:noFill/>
        <a:ln w="25371">
          <a:noFill/>
        </a:ln>
      </c:spPr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598">
          <a:solidFill>
            <a:srgbClr val="484848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D4369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FD7E-F24F-9688-38F54F5ED63F}"/>
              </c:ext>
            </c:extLst>
          </c:dPt>
          <c:dPt>
            <c:idx val="1"/>
            <c:bubble3D val="0"/>
            <c:spPr>
              <a:solidFill>
                <a:srgbClr val="F7941F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D7E-F24F-9688-38F54F5ED63F}"/>
              </c:ext>
            </c:extLst>
          </c:dPt>
          <c:dPt>
            <c:idx val="2"/>
            <c:bubble3D val="0"/>
            <c:spPr>
              <a:solidFill>
                <a:srgbClr val="058F96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FD7E-F24F-9688-38F54F5ED63F}"/>
              </c:ext>
            </c:extLst>
          </c:dPt>
          <c:dPt>
            <c:idx val="3"/>
            <c:bubble3D val="0"/>
            <c:spPr>
              <a:solidFill>
                <a:srgbClr val="F6B41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FD7E-F24F-9688-38F54F5ED63F}"/>
              </c:ext>
            </c:extLst>
          </c:dPt>
          <c:dPt>
            <c:idx val="4"/>
            <c:bubble3D val="0"/>
            <c:spPr>
              <a:solidFill>
                <a:srgbClr val="009053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FD7E-F24F-9688-38F54F5ED63F}"/>
              </c:ext>
            </c:extLst>
          </c:dPt>
          <c:dPt>
            <c:idx val="5"/>
            <c:bubble3D val="0"/>
            <c:spPr>
              <a:solidFill>
                <a:srgbClr val="009CD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FD7E-F24F-9688-38F54F5ED63F}"/>
              </c:ext>
            </c:extLst>
          </c:dPt>
          <c:dPt>
            <c:idx val="6"/>
            <c:bubble3D val="0"/>
            <c:spPr>
              <a:solidFill>
                <a:srgbClr val="DC3942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FD7E-F24F-9688-38F54F5ED63F}"/>
              </c:ext>
            </c:extLst>
          </c:dPt>
          <c:dPt>
            <c:idx val="7"/>
            <c:bubble3D val="0"/>
            <c:spPr>
              <a:solidFill>
                <a:srgbClr val="3A5A78"/>
              </a:solidFill>
              <a:ln w="19050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FD7E-F24F-9688-38F54F5ED63F}"/>
              </c:ext>
            </c:extLst>
          </c:dPt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D7E-F24F-9688-38F54F5ED6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1-FD7E-F24F-9688-38F54F5ED6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1</c:v>
                </c:pt>
                <c:pt idx="1">
                  <c:v>Data 2</c:v>
                </c:pt>
                <c:pt idx="2">
                  <c:v>Data 3</c:v>
                </c:pt>
                <c:pt idx="3">
                  <c:v>Data 4</c:v>
                </c:pt>
                <c:pt idx="4">
                  <c:v>Data 5</c:v>
                </c:pt>
                <c:pt idx="5">
                  <c:v>Data 6</c:v>
                </c:pt>
                <c:pt idx="6">
                  <c:v>Data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12-FD7E-F24F-9688-38F54F5ED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2FEBE-30E3-4062-AECF-BBD26B7B1BD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818563"/>
            <a:ext cx="69977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r>
              <a:rPr lang="en-US" sz="600" i="1">
                <a:solidFill>
                  <a:srgbClr val="000000"/>
                </a:solidFill>
                <a:latin typeface="Arial" panose="020B0604020202020204" pitchFamily="34" charset="0"/>
              </a:rPr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718BE-C99B-407B-B2EC-3877B778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9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744" y="0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770" y="4409758"/>
            <a:ext cx="5598160" cy="4177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  <p:custDataLst>
              <p:tags r:id="rId2"/>
            </p:custDataLst>
          </p:nvPr>
        </p:nvSpPr>
        <p:spPr bwMode="auto">
          <a:xfrm>
            <a:off x="0" y="8817904"/>
            <a:ext cx="6997700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ctr">
              <a:defRPr lang="en-US" sz="600" b="0" i="1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744" y="8817904"/>
            <a:ext cx="3032337" cy="464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EB2B284-1554-48B6-A6E2-FFBA96338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4209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 by The Hartford. Classification: Company Confidential. No part of this document may be reproduced, published or used without the permission of The Hartford.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2B284-1554-48B6-A6E2-FFBA963387B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99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2E7447-A8E4-4D4F-B047-F0A5DD2F2A9F}"/>
              </a:ext>
            </a:extLst>
          </p:cNvPr>
          <p:cNvSpPr/>
          <p:nvPr userDrawn="1"/>
        </p:nvSpPr>
        <p:spPr>
          <a:xfrm>
            <a:off x="5563" y="3840480"/>
            <a:ext cx="6991189" cy="1188720"/>
          </a:xfrm>
          <a:prstGeom prst="rect">
            <a:avLst/>
          </a:prstGeom>
          <a:solidFill>
            <a:srgbClr val="B6D3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 dirty="0"/>
              <a:t>INTERNAL DIVIDER PAGE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" y="5105400"/>
            <a:ext cx="6400800" cy="914400"/>
          </a:xfrm>
        </p:spPr>
        <p:txBody>
          <a:bodyPr/>
          <a:lstStyle>
            <a:lvl1pPr marL="0" indent="0">
              <a:buFontTx/>
              <a:buNone/>
              <a:defRPr sz="1400" b="0">
                <a:solidFill>
                  <a:srgbClr val="3A5A78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00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4320" y="1371600"/>
            <a:ext cx="832104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432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4663440" y="1371600"/>
            <a:ext cx="393192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220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F9D2-5B65-4C92-8FFB-3F149C9EB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63440" y="3200400"/>
            <a:ext cx="393192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274320" y="1371600"/>
            <a:ext cx="832104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79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64394" y="5498068"/>
            <a:ext cx="2945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Charts</a:t>
            </a:r>
          </a:p>
        </p:txBody>
      </p:sp>
      <p:graphicFrame>
        <p:nvGraphicFramePr>
          <p:cNvPr id="6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414641829"/>
              </p:ext>
            </p:extLst>
          </p:nvPr>
        </p:nvGraphicFramePr>
        <p:xfrm>
          <a:off x="605305" y="1905000"/>
          <a:ext cx="3585695" cy="3244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2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950018282"/>
              </p:ext>
            </p:extLst>
          </p:nvPr>
        </p:nvGraphicFramePr>
        <p:xfrm>
          <a:off x="4953000" y="2066472"/>
          <a:ext cx="3228734" cy="2921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2726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3B6C9-B84A-40BC-93CF-54B09D60C2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265E8-8161-46F2-A219-55BD5CF01B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36565"/>
          <a:stretch/>
        </p:blipFill>
        <p:spPr>
          <a:xfrm>
            <a:off x="0" y="1"/>
            <a:ext cx="535580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F84DB4-7A70-C747-A632-B8EC891DE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b="18570"/>
          <a:stretch/>
        </p:blipFill>
        <p:spPr>
          <a:xfrm>
            <a:off x="-6172200" y="175243"/>
            <a:ext cx="5253242" cy="6682757"/>
          </a:xfrm>
          <a:prstGeom prst="rect">
            <a:avLst/>
          </a:prstGeom>
        </p:spPr>
      </p:pic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840480"/>
            <a:ext cx="6983730" cy="1188720"/>
          </a:xfrm>
          <a:prstGeom prst="rect">
            <a:avLst/>
          </a:prstGeom>
          <a:solidFill>
            <a:srgbClr val="B6D3E9"/>
          </a:solidFill>
          <a:ln w="9525">
            <a:noFill/>
            <a:miter lim="800000"/>
            <a:headEnd/>
            <a:tailEnd/>
          </a:ln>
        </p:spPr>
      </p:pic>
      <p:pic>
        <p:nvPicPr>
          <p:cNvPr id="5" name="Picture 18" descr="Hartford_Logo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524750" y="3790950"/>
            <a:ext cx="1247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74320" y="3840480"/>
            <a:ext cx="6400800" cy="118872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altLang="en-US" noProof="0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5064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Hartford_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848600" y="257175"/>
            <a:ext cx="8318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" y="349625"/>
            <a:ext cx="719328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title </a:t>
            </a:r>
            <a:r>
              <a:rPr lang="en-US" dirty="0"/>
              <a:t>– use sentence case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1371600"/>
            <a:ext cx="832104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Level 1 text is Arial 18pt, indented with a bullet</a:t>
            </a:r>
          </a:p>
          <a:p>
            <a:pPr lvl="1"/>
            <a:r>
              <a:rPr lang="en-US" altLang="en-US"/>
              <a:t>Use the “Increase Indent” and “Decrease Indent” buttons </a:t>
            </a:r>
            <a:br>
              <a:rPr lang="en-US" altLang="en-US"/>
            </a:br>
            <a:r>
              <a:rPr lang="en-US" altLang="en-US"/>
              <a:t>to change text levels</a:t>
            </a:r>
          </a:p>
          <a:p>
            <a:pPr lvl="1"/>
            <a:r>
              <a:rPr lang="en-US" altLang="en-US"/>
              <a:t>Level 2 text is Arial 18pt, indented, with a dash</a:t>
            </a:r>
          </a:p>
          <a:p>
            <a:pPr lvl="2"/>
            <a:r>
              <a:rPr lang="en-US" altLang="en-US"/>
              <a:t>Level 3 text is Arial 16pt</a:t>
            </a:r>
          </a:p>
          <a:p>
            <a:pPr lvl="3"/>
            <a:r>
              <a:rPr lang="en-US" altLang="en-US"/>
              <a:t>Level 4 text is Arial 16pt</a:t>
            </a:r>
          </a:p>
          <a:p>
            <a:pPr lvl="4"/>
            <a:r>
              <a:rPr lang="en-US" altLang="en-US"/>
              <a:t>Level 5 text is Arial 16pt</a:t>
            </a:r>
          </a:p>
          <a:p>
            <a:pPr lvl="0"/>
            <a:r>
              <a:rPr lang="en-US" altLang="en-US"/>
              <a:t>These sample slides illustrate how to use this template</a:t>
            </a:r>
          </a:p>
          <a:p>
            <a:pPr lvl="0"/>
            <a:r>
              <a:rPr lang="en-US" altLang="en-US"/>
              <a:t>Use, modify or delete these slides as appropriate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6925" y="6537325"/>
            <a:ext cx="422275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484848"/>
                </a:solidFill>
              </a:defRPr>
            </a:lvl1pPr>
          </a:lstStyle>
          <a:p>
            <a:pPr>
              <a:defRPr/>
            </a:pPr>
            <a:fld id="{2A7888CC-A97D-4440-8229-399165F08B2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65125" y="1219200"/>
            <a:ext cx="8229600" cy="0"/>
          </a:xfrm>
          <a:prstGeom prst="line">
            <a:avLst/>
          </a:prstGeom>
          <a:ln w="6350">
            <a:solidFill>
              <a:srgbClr val="3A5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0570A6-4447-1375-CA60-419A6E24ADF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70850" y="6766560"/>
            <a:ext cx="5219700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by The Hartford. Classification: Company Confidential. No part of this document may be reproduced, published, or used without the permission of The Hartford.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2" r:id="rId3"/>
    <p:sldLayoutId id="2147483654" r:id="rId4"/>
    <p:sldLayoutId id="2147483655" r:id="rId5"/>
    <p:sldLayoutId id="2147483657" r:id="rId6"/>
    <p:sldLayoutId id="2147483651" r:id="rId7"/>
    <p:sldLayoutId id="2147483650" r:id="rId8"/>
    <p:sldLayoutId id="2147483658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 baseline="0">
          <a:solidFill>
            <a:srgbClr val="3A5A7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 b="1">
          <a:solidFill>
            <a:srgbClr val="3A5A78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7713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Analytics: Drips SMS Test Plan- Full Year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4BC3D1-B5F9-4246-E542-0C67C0630B23}"/>
              </a:ext>
            </a:extLst>
          </p:cNvPr>
          <p:cNvSpPr/>
          <p:nvPr/>
        </p:nvSpPr>
        <p:spPr>
          <a:xfrm>
            <a:off x="98659" y="3148401"/>
            <a:ext cx="1097280" cy="8229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511165-4B95-B95B-79D8-CA7457878575}"/>
              </a:ext>
            </a:extLst>
          </p:cNvPr>
          <p:cNvSpPr/>
          <p:nvPr/>
        </p:nvSpPr>
        <p:spPr>
          <a:xfrm>
            <a:off x="1353306" y="3148401"/>
            <a:ext cx="1097280" cy="8229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2AF053-8F8E-1496-7BC9-DD2C45620EF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195939" y="3559881"/>
            <a:ext cx="157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18ACD5-D9A9-73AD-B70C-BDFF5BED5191}"/>
              </a:ext>
            </a:extLst>
          </p:cNvPr>
          <p:cNvSpPr txBox="1"/>
          <p:nvPr/>
        </p:nvSpPr>
        <p:spPr>
          <a:xfrm>
            <a:off x="98659" y="5604952"/>
            <a:ext cx="504497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Volumes based on 1/27/25 Inforce Data</a:t>
            </a:r>
          </a:p>
          <a:p>
            <a:r>
              <a:rPr lang="en-US" sz="1400" dirty="0"/>
              <a:t>** Full Pay: DRIPS Window is 12/12/24 – 1/27/25</a:t>
            </a:r>
          </a:p>
          <a:p>
            <a:r>
              <a:rPr lang="en-US" sz="1400" dirty="0"/>
              <a:t>** Monthly Pay Auto: DRIPS Window is 07/27/24 – 01/27/25</a:t>
            </a:r>
          </a:p>
          <a:p>
            <a:r>
              <a:rPr lang="en-US" sz="1400" dirty="0"/>
              <a:t>** Monthly Pay Home: DRIPS Window is 01/27/24 – 01/27/25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24E9A-4B14-7037-8D24-ABCD2ECDD85C}"/>
              </a:ext>
            </a:extLst>
          </p:cNvPr>
          <p:cNvSpPr txBox="1"/>
          <p:nvPr/>
        </p:nvSpPr>
        <p:spPr>
          <a:xfrm>
            <a:off x="186275" y="2919252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</a:rPr>
              <a:t>Total Inforce*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6FFC11-04E6-F7AC-631F-F57B51F0D8FB}"/>
              </a:ext>
            </a:extLst>
          </p:cNvPr>
          <p:cNvSpPr txBox="1"/>
          <p:nvPr/>
        </p:nvSpPr>
        <p:spPr>
          <a:xfrm>
            <a:off x="1306270" y="2919252"/>
            <a:ext cx="1101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</a:rPr>
              <a:t>DRIPS Window**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0B13D3-5333-F192-966E-6B4871AA9065}"/>
              </a:ext>
            </a:extLst>
          </p:cNvPr>
          <p:cNvSpPr txBox="1"/>
          <p:nvPr/>
        </p:nvSpPr>
        <p:spPr>
          <a:xfrm>
            <a:off x="208718" y="324519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Auto Inforce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252,901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Home Inforce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136,259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6DE7EF-6DE3-23EC-46C1-D8E8096360CD}"/>
              </a:ext>
            </a:extLst>
          </p:cNvPr>
          <p:cNvSpPr txBox="1"/>
          <p:nvPr/>
        </p:nvSpPr>
        <p:spPr>
          <a:xfrm>
            <a:off x="1463364" y="323671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Auto Inforce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139,652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Home Inforce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47,060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1C13DF-690A-8098-D18C-9617B7AFB673}"/>
              </a:ext>
            </a:extLst>
          </p:cNvPr>
          <p:cNvSpPr/>
          <p:nvPr/>
        </p:nvSpPr>
        <p:spPr>
          <a:xfrm>
            <a:off x="2100353" y="1948152"/>
            <a:ext cx="1295399" cy="5078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53AA8C-7BED-DA20-CBC1-085D5D631D7E}"/>
              </a:ext>
            </a:extLst>
          </p:cNvPr>
          <p:cNvSpPr txBox="1"/>
          <p:nvPr/>
        </p:nvSpPr>
        <p:spPr>
          <a:xfrm>
            <a:off x="2197331" y="1971234"/>
            <a:ext cx="116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 Demand Full Pay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Auto- 21,525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Home- 4,668</a:t>
            </a:r>
            <a:endParaRPr lang="en-US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3A73C-827F-91A2-9975-0EBEF0EBE762}"/>
              </a:ext>
            </a:extLst>
          </p:cNvPr>
          <p:cNvSpPr/>
          <p:nvPr/>
        </p:nvSpPr>
        <p:spPr>
          <a:xfrm>
            <a:off x="3492730" y="1948150"/>
            <a:ext cx="1295399" cy="5078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E319C6-026B-0019-653A-94A967B67191}"/>
              </a:ext>
            </a:extLst>
          </p:cNvPr>
          <p:cNvSpPr txBox="1"/>
          <p:nvPr/>
        </p:nvSpPr>
        <p:spPr>
          <a:xfrm>
            <a:off x="3470172" y="1971234"/>
            <a:ext cx="133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 Demand Monthly Pay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Auto- 16,551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Home- 3,428</a:t>
            </a:r>
            <a:endParaRPr lang="en-US" sz="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545499-D1F5-8EFA-7ADD-BFF046C53742}"/>
              </a:ext>
            </a:extLst>
          </p:cNvPr>
          <p:cNvSpPr/>
          <p:nvPr/>
        </p:nvSpPr>
        <p:spPr>
          <a:xfrm>
            <a:off x="2094874" y="4622685"/>
            <a:ext cx="1295399" cy="5824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607CD2-AEDD-CA98-E121-CA9BAB3638F2}"/>
              </a:ext>
            </a:extLst>
          </p:cNvPr>
          <p:cNvSpPr txBox="1"/>
          <p:nvPr/>
        </p:nvSpPr>
        <p:spPr>
          <a:xfrm>
            <a:off x="2137328" y="4629554"/>
            <a:ext cx="123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Auto Pay Full Pay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Auto- 14,735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Home- 3,532</a:t>
            </a:r>
          </a:p>
          <a:p>
            <a:pPr algn="ctr"/>
            <a:r>
              <a:rPr lang="en-US" sz="800" dirty="0"/>
              <a:t>Mortgagee Pay- 4,849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CF0B45-CDB4-4E34-AD60-D27BC3477427}"/>
              </a:ext>
            </a:extLst>
          </p:cNvPr>
          <p:cNvSpPr/>
          <p:nvPr/>
        </p:nvSpPr>
        <p:spPr>
          <a:xfrm>
            <a:off x="3487251" y="4622683"/>
            <a:ext cx="1295399" cy="58248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FF2DE5-904A-8AD7-CE9A-FD99835949B1}"/>
              </a:ext>
            </a:extLst>
          </p:cNvPr>
          <p:cNvSpPr txBox="1"/>
          <p:nvPr/>
        </p:nvSpPr>
        <p:spPr>
          <a:xfrm>
            <a:off x="3438761" y="4681949"/>
            <a:ext cx="139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Auto Pay Monthly Pay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Auto- 86,841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Home- 30,583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246685-CD18-F9F6-3825-23195DE4A459}"/>
              </a:ext>
            </a:extLst>
          </p:cNvPr>
          <p:cNvCxnSpPr>
            <a:endCxn id="22" idx="2"/>
          </p:cNvCxnSpPr>
          <p:nvPr/>
        </p:nvCxnSpPr>
        <p:spPr>
          <a:xfrm flipV="1">
            <a:off x="2450586" y="2455983"/>
            <a:ext cx="297467" cy="692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A85C84-6947-C603-FED3-99336F50AB0C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450586" y="3971361"/>
            <a:ext cx="291988" cy="651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BA8C4A9-D965-0E3A-CA9A-559F8A7E17D6}"/>
              </a:ext>
            </a:extLst>
          </p:cNvPr>
          <p:cNvSpPr/>
          <p:nvPr/>
        </p:nvSpPr>
        <p:spPr>
          <a:xfrm>
            <a:off x="5798136" y="4025284"/>
            <a:ext cx="1295399" cy="5078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434607-8BAE-6CD7-71D1-AC10FC4F5C91}"/>
              </a:ext>
            </a:extLst>
          </p:cNvPr>
          <p:cNvSpPr txBox="1"/>
          <p:nvPr/>
        </p:nvSpPr>
        <p:spPr>
          <a:xfrm>
            <a:off x="5895114" y="4048366"/>
            <a:ext cx="116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 On Demand Full Pay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Auto- 7,962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Home- 1,566</a:t>
            </a:r>
            <a:endParaRPr lang="en-US" sz="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7D98251-EB22-CA57-B17F-52A4DC3C321C}"/>
              </a:ext>
            </a:extLst>
          </p:cNvPr>
          <p:cNvSpPr/>
          <p:nvPr/>
        </p:nvSpPr>
        <p:spPr>
          <a:xfrm>
            <a:off x="7190513" y="4025282"/>
            <a:ext cx="1295399" cy="5078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EC2287-8F04-5356-A177-10529050610C}"/>
              </a:ext>
            </a:extLst>
          </p:cNvPr>
          <p:cNvSpPr txBox="1"/>
          <p:nvPr/>
        </p:nvSpPr>
        <p:spPr>
          <a:xfrm>
            <a:off x="7142023" y="4048364"/>
            <a:ext cx="139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 Demand Monthly Pay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Auto- 6,483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Home- 1,190</a:t>
            </a:r>
            <a:endParaRPr lang="en-US" sz="8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AE3AB09-F92E-34AB-3B09-EF66224B2E6D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7142023" y="3327449"/>
            <a:ext cx="1904" cy="42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A92E98-AEC9-6DA8-0E47-AE908690F32E}"/>
              </a:ext>
            </a:extLst>
          </p:cNvPr>
          <p:cNvCxnSpPr>
            <a:cxnSpLocks/>
          </p:cNvCxnSpPr>
          <p:nvPr/>
        </p:nvCxnSpPr>
        <p:spPr>
          <a:xfrm flipV="1">
            <a:off x="4798355" y="2206182"/>
            <a:ext cx="2110127" cy="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2D91C4C-0313-4F85-1370-BCFBE8DEBEF2}"/>
              </a:ext>
            </a:extLst>
          </p:cNvPr>
          <p:cNvSpPr txBox="1"/>
          <p:nvPr/>
        </p:nvSpPr>
        <p:spPr>
          <a:xfrm>
            <a:off x="6645359" y="1471311"/>
            <a:ext cx="96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</a:rPr>
              <a:t>Suppressions (On Demand)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64694C-EB3F-AF8B-A37B-DB6CF438DEF1}"/>
              </a:ext>
            </a:extLst>
          </p:cNvPr>
          <p:cNvSpPr txBox="1"/>
          <p:nvPr/>
        </p:nvSpPr>
        <p:spPr>
          <a:xfrm>
            <a:off x="3136048" y="1706275"/>
            <a:ext cx="622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</a:rPr>
              <a:t>Eligible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FB13FD-3454-E365-925E-A7EECD4AFE68}"/>
              </a:ext>
            </a:extLst>
          </p:cNvPr>
          <p:cNvSpPr txBox="1"/>
          <p:nvPr/>
        </p:nvSpPr>
        <p:spPr>
          <a:xfrm>
            <a:off x="3094844" y="4379258"/>
            <a:ext cx="687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</a:rPr>
              <a:t>Ineligible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8A942D-D76A-6E2B-359F-B75CF5D1BD12}"/>
              </a:ext>
            </a:extLst>
          </p:cNvPr>
          <p:cNvSpPr/>
          <p:nvPr/>
        </p:nvSpPr>
        <p:spPr>
          <a:xfrm>
            <a:off x="6389209" y="1835921"/>
            <a:ext cx="1505624" cy="62718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D7439-2F0F-4420-F958-00A623042574}"/>
              </a:ext>
            </a:extLst>
          </p:cNvPr>
          <p:cNvSpPr txBox="1"/>
          <p:nvPr/>
        </p:nvSpPr>
        <p:spPr>
          <a:xfrm>
            <a:off x="6357563" y="1849317"/>
            <a:ext cx="1517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Full Pay Auto- ~63.0%</a:t>
            </a:r>
          </a:p>
          <a:p>
            <a:pPr algn="ctr"/>
            <a:r>
              <a:rPr lang="en-US" sz="800" dirty="0"/>
              <a:t>Monthly Pay Auto- ~60.8%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Full Pay Home- ~66.5%</a:t>
            </a:r>
          </a:p>
          <a:p>
            <a:pPr algn="ctr"/>
            <a:r>
              <a:rPr lang="en-US" sz="800" dirty="0"/>
              <a:t>Monthly Pay Home- ~65.3%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C7576-93B0-D24A-8E33-232431698482}"/>
              </a:ext>
            </a:extLst>
          </p:cNvPr>
          <p:cNvSpPr/>
          <p:nvPr/>
        </p:nvSpPr>
        <p:spPr>
          <a:xfrm>
            <a:off x="5798136" y="4673769"/>
            <a:ext cx="1295399" cy="5078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F2066-8A74-D73D-F0BE-F4E5FBAC88C6}"/>
              </a:ext>
            </a:extLst>
          </p:cNvPr>
          <p:cNvSpPr txBox="1"/>
          <p:nvPr/>
        </p:nvSpPr>
        <p:spPr>
          <a:xfrm>
            <a:off x="5895114" y="4696851"/>
            <a:ext cx="116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Auto Pay Full Pay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Auto- 160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Home- 47 </a:t>
            </a:r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706F0-A2B4-7401-84C5-5C278CD0E060}"/>
              </a:ext>
            </a:extLst>
          </p:cNvPr>
          <p:cNvSpPr/>
          <p:nvPr/>
        </p:nvSpPr>
        <p:spPr>
          <a:xfrm>
            <a:off x="7190513" y="4673767"/>
            <a:ext cx="1295399" cy="5078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9FC2A-3F1C-3F8D-9B3B-28F19BE90990}"/>
              </a:ext>
            </a:extLst>
          </p:cNvPr>
          <p:cNvSpPr txBox="1"/>
          <p:nvPr/>
        </p:nvSpPr>
        <p:spPr>
          <a:xfrm>
            <a:off x="7142023" y="4696849"/>
            <a:ext cx="139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Auto Pay Monthly Pay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Auto- 165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Home- 54</a:t>
            </a:r>
            <a:endParaRPr lang="en-US" sz="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64DEDF-AA46-9FA8-ADC2-98EED1BCD710}"/>
              </a:ext>
            </a:extLst>
          </p:cNvPr>
          <p:cNvSpPr/>
          <p:nvPr/>
        </p:nvSpPr>
        <p:spPr>
          <a:xfrm>
            <a:off x="6501461" y="2969810"/>
            <a:ext cx="1281120" cy="38010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75BE8-8535-B87D-5A08-137EBC0632D2}"/>
              </a:ext>
            </a:extLst>
          </p:cNvPr>
          <p:cNvSpPr txBox="1"/>
          <p:nvPr/>
        </p:nvSpPr>
        <p:spPr>
          <a:xfrm>
            <a:off x="6557568" y="2988895"/>
            <a:ext cx="1168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Auto Excluded: 1,440</a:t>
            </a:r>
          </a:p>
          <a:p>
            <a:r>
              <a:rPr lang="en-US" sz="800" dirty="0"/>
              <a:t>Home Excluded: 206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D48531-24DA-1149-930E-48019872D7E5}"/>
              </a:ext>
            </a:extLst>
          </p:cNvPr>
          <p:cNvSpPr txBox="1"/>
          <p:nvPr/>
        </p:nvSpPr>
        <p:spPr>
          <a:xfrm>
            <a:off x="6576231" y="2745400"/>
            <a:ext cx="1131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</a:rPr>
              <a:t>Control and Test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BAF75B-32D7-CED4-A316-718F0D46D9A0}"/>
              </a:ext>
            </a:extLst>
          </p:cNvPr>
          <p:cNvCxnSpPr>
            <a:cxnSpLocks/>
            <a:stCxn id="21" idx="0"/>
            <a:endCxn id="3" idx="2"/>
          </p:cNvCxnSpPr>
          <p:nvPr/>
        </p:nvCxnSpPr>
        <p:spPr>
          <a:xfrm flipV="1">
            <a:off x="7141954" y="2463102"/>
            <a:ext cx="67" cy="282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EA240B-A558-A3F5-7652-2144CB3E9D34}"/>
              </a:ext>
            </a:extLst>
          </p:cNvPr>
          <p:cNvSpPr txBox="1"/>
          <p:nvPr/>
        </p:nvSpPr>
        <p:spPr>
          <a:xfrm>
            <a:off x="6621590" y="3757311"/>
            <a:ext cx="1044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2">
                    <a:lumMod val="50000"/>
                  </a:schemeClr>
                </a:solidFill>
              </a:rPr>
              <a:t>Campaign Start</a:t>
            </a:r>
          </a:p>
        </p:txBody>
      </p:sp>
    </p:spTree>
    <p:extLst>
      <p:ext uri="{BB962C8B-B14F-4D97-AF65-F5344CB8AC3E}">
        <p14:creationId xmlns:p14="http://schemas.microsoft.com/office/powerpoint/2010/main" val="934404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© 2020 by The Hartford. Classification: Company Confidential. No part of this document may be reproduced, published or used without the permission of The Hartford."/>
  <p:tag name="BJHEADERFOOTERTEXTMARKING" val="© 2020 by The Hartford. Classification: Company Confidential. No part of this document may be reproduced, published or used without the permission of The Hartford."/>
</p:tagLst>
</file>

<file path=ppt/theme/theme1.xml><?xml version="1.0" encoding="utf-8"?>
<a:theme xmlns:a="http://schemas.openxmlformats.org/drawingml/2006/main" name="Default Design">
  <a:themeElements>
    <a:clrScheme name="Custom 6">
      <a:dk1>
        <a:srgbClr val="484848"/>
      </a:dk1>
      <a:lt1>
        <a:srgbClr val="FFFFFF"/>
      </a:lt1>
      <a:dk2>
        <a:srgbClr val="3A5A78"/>
      </a:dk2>
      <a:lt2>
        <a:srgbClr val="B6D3E9"/>
      </a:lt2>
      <a:accent1>
        <a:srgbClr val="F7941F"/>
      </a:accent1>
      <a:accent2>
        <a:srgbClr val="009CD8"/>
      </a:accent2>
      <a:accent3>
        <a:srgbClr val="DC3942"/>
      </a:accent3>
      <a:accent4>
        <a:srgbClr val="058F96"/>
      </a:accent4>
      <a:accent5>
        <a:srgbClr val="4D4369"/>
      </a:accent5>
      <a:accent6>
        <a:srgbClr val="009053"/>
      </a:accent6>
      <a:hlink>
        <a:srgbClr val="3A5A78"/>
      </a:hlink>
      <a:folHlink>
        <a:srgbClr val="4D436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6D3E9"/>
        </a:accent1>
        <a:accent2>
          <a:srgbClr val="822B2F"/>
        </a:accent2>
        <a:accent3>
          <a:srgbClr val="FFFFFF"/>
        </a:accent3>
        <a:accent4>
          <a:srgbClr val="000000"/>
        </a:accent4>
        <a:accent5>
          <a:srgbClr val="D7E6F2"/>
        </a:accent5>
        <a:accent6>
          <a:srgbClr val="75262A"/>
        </a:accent6>
        <a:hlink>
          <a:srgbClr val="3A5A78"/>
        </a:hlink>
        <a:folHlink>
          <a:srgbClr val="4848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5" id="{54AA94A9-0CF6-F945-A735-71B5B90D2DDF}" vid="{C08BE430-8563-744D-9806-487ED05CB06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246de94c-8867-47b0-926e-310c120d49ea" origin="userSelected">
  <element uid="id_classification_confidential" value=""/>
  <element uid="3b25754d-024a-43c2-8ac8-dabf3de22e95" value=""/>
</sisl>
</file>

<file path=customXml/item2.xml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jNiMjU3NTRkLTAyNGEtNDNjMi04YWM4LWRhYmYzZGUyMmU5NSIgdmFsdWU9IiIgeG1sbnM9Imh0dHA6Ly93d3cuYm9sZG9uamFtZXMuY29tLzIwMDgvMDEvc2llL2ludGVybmFsL2xhYmVsIiAvPjxlbGVtZW50IHVpZD0iaWRfY2xhc3NpZmljYXRpb25fY29uZmlkZW50aWFsIiB2YWx1ZT0iIiB4bWxucz0iaHR0cDovL3d3dy5ib2xkb25qYW1lcy5jb20vMjAwOC8wMS9zaWUvaW50ZXJuYWwvbGFiZWwiIC8+PC9zaXNsPjxVc2VyTmFtZT5BRDFcRFQ4NDg0MjwvVXNlck5hbWU+PERhdGVUaW1lPjMvMTAvMjAxOSA0OjE2OjUzIEFNPC9EYXRlVGltZT48TGFiZWxTdHJpbmc+Q29tcGFueSBDb25maWRlbnRpYWw8L0xhYmVsU3RyaW5nPjwvaXRlbT48L2xhYmVsSGlzdG9yeT4=</Value>
</WrappedLabelHistory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94878D4AC6B42AE961535AE294E1A" ma:contentTypeVersion="3" ma:contentTypeDescription="Create a new document." ma:contentTypeScope="" ma:versionID="3cf48adff6bf995d2412dc17eda949ff">
  <xsd:schema xmlns:xsd="http://www.w3.org/2001/XMLSchema" xmlns:xs="http://www.w3.org/2001/XMLSchema" xmlns:p="http://schemas.microsoft.com/office/2006/metadata/properties" xmlns:ns1="http://schemas.microsoft.com/sharepoint/v3" xmlns:ns2="9bb93603-0383-4dc3-94c0-d838e010d382" xmlns:ns3="e41776cb-f1e4-4db6-9f53-c61fb189f18a" targetNamespace="http://schemas.microsoft.com/office/2006/metadata/properties" ma:root="true" ma:fieldsID="8514c56c8a1f6390237e3354e4e76ccb" ns1:_="" ns2:_="" ns3:_="">
    <xsd:import namespace="http://schemas.microsoft.com/sharepoint/v3"/>
    <xsd:import namespace="9bb93603-0383-4dc3-94c0-d838e010d382"/>
    <xsd:import namespace="e41776cb-f1e4-4db6-9f53-c61fb189f18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  <xsd:element ref="ns3:ParentListItem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b93603-0383-4dc3-94c0-d838e010d38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776cb-f1e4-4db6-9f53-c61fb189f18a" elementFormDefault="qualified">
    <xsd:import namespace="http://schemas.microsoft.com/office/2006/documentManagement/types"/>
    <xsd:import namespace="http://schemas.microsoft.com/office/infopath/2007/PartnerControls"/>
    <xsd:element name="ParentListItemID" ma:index="13" nillable="true" ma:displayName="ParentListItemID" ma:hidden="true" ma:internalName="ParentListItemID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
</file>

<file path=customXml/item7.xml>
</file>

<file path=customXml/item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arentListItemID xmlns="e41776cb-f1e4-4db6-9f53-c61fb189f18a" xsi:nil="true"/>
    <PublishingExpirationDate xmlns="http://schemas.microsoft.com/sharepoint/v3" xsi:nil="true"/>
    <PublishingStartDate xmlns="http://schemas.microsoft.com/sharepoint/v3" xsi:nil="true"/>
    <_dlc_DocId xmlns="9bb93603-0383-4dc3-94c0-d838e010d382">D657ZVAK56N3-157-315</_dlc_DocId>
    <_dlc_DocIdUrl xmlns="9bb93603-0383-4dc3-94c0-d838e010d382">
      <Url>http://iconnect.thehartford.com/WorkTools/Organization/Brand/_layouts/15/DocIdRedir.aspx?ID=D657ZVAK56N3-157-315</Url>
      <Description>D657ZVAK56N3-157-315</Description>
    </_dlc_DocIdUrl>
  </documentManagement>
</p:properties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06FE34-B144-46DC-862F-798D2CE3E337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003CAA6F-7514-4EF2-93F1-C105707D239E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3CB8DA8A-1E5F-4939-B6BA-EA4AAE55C0C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8A7A059-D32C-491E-A0B6-086993E4653B}">
  <ds:schemaRefs>
    <ds:schemaRef ds:uri="http://www.w3.org/2001/XMLSchema"/>
    <ds:schemaRef ds:uri="http://www.boldonjames.com/2016/02/Classifier/internal/wrappedLabelHistory"/>
  </ds:schemaRefs>
</ds:datastoreItem>
</file>

<file path=customXml/itemProps5.xml><?xml version="1.0" encoding="utf-8"?>
<ds:datastoreItem xmlns:ds="http://schemas.openxmlformats.org/officeDocument/2006/customXml" ds:itemID="{94A2F985-3AF9-4BA5-B9BB-A280C2BFF9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bb93603-0383-4dc3-94c0-d838e010d382"/>
    <ds:schemaRef ds:uri="e41776cb-f1e4-4db6-9f53-c61fb189f1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91CBF000-5D03-4BE9-8AE1-83EACD87CD03}">
  <ds:schemaRefs>
    <ds:schemaRef ds:uri="http://www.w3.org/2001/XMLSchema"/>
    <ds:schemaRef ds:uri="http://www.boldonjames.com/2008/01/sie/internal/label"/>
  </ds:schemaRefs>
</ds:datastoreItem>
</file>

<file path=customXml/itemProps7.xml><?xml version="1.0" encoding="utf-8"?>
<ds:datastoreItem xmlns:ds="http://schemas.openxmlformats.org/officeDocument/2006/customXml" ds:itemID="{CC5A3BDC-AE74-4928-BD5F-32E42CA8A5B9}">
  <ds:schemaRefs>
    <ds:schemaRef ds:uri="http://www.w3.org/2001/XMLSchema"/>
    <ds:schemaRef ds:uri="http://www.boldonjames.com/2008/01/sie/internal/label"/>
  </ds:schemaRefs>
</ds:datastoreItem>
</file>

<file path=customXml/itemProps8.xml><?xml version="1.0" encoding="utf-8"?>
<ds:datastoreItem xmlns:ds="http://schemas.openxmlformats.org/officeDocument/2006/customXml" ds:itemID="{91CAAC60-F163-4857-A62E-D8F1E485AC89}">
  <ds:schemaRefs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41776cb-f1e4-4db6-9f53-c61fb189f18a"/>
    <ds:schemaRef ds:uri="9bb93603-0383-4dc3-94c0-d838e010d382"/>
  </ds:schemaRefs>
</ds:datastoreItem>
</file>

<file path=customXml/itemProps9.xml><?xml version="1.0" encoding="utf-8"?>
<ds:datastoreItem xmlns:ds="http://schemas.openxmlformats.org/officeDocument/2006/customXml" ds:itemID="{A5DAB40E-92AA-4F2E-B9DA-35FEBE3684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728</TotalTime>
  <Words>209</Words>
  <Application>Microsoft Office PowerPoint</Application>
  <PresentationFormat>On-screen Show (4:3)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Product Analytics: Drips SMS Test Plan- Full Year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Analytics: Drips SMS Test Plan- Full Year</dc:title>
  <dc:creator>Alonzo, Peter (PL Product)</dc:creator>
  <cp:keywords>#C0nf1d3nti@l# #Sh0w-F00t3r#</cp:keywords>
  <cp:lastModifiedBy>Alonzo, Peter (PL Product)</cp:lastModifiedBy>
  <cp:revision>2</cp:revision>
  <cp:lastPrinted>2019-03-09T23:24:10Z</cp:lastPrinted>
  <dcterms:created xsi:type="dcterms:W3CDTF">2025-01-25T18:13:12Z</dcterms:created>
  <dcterms:modified xsi:type="dcterms:W3CDTF">2025-01-29T12:54:36Z</dcterms:modified>
  <cp:category>Company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0x01010067494878D4AC6B42AE961535AE294E1A</vt:lpwstr>
  </property>
  <property fmtid="{D5CDD505-2E9C-101B-9397-08002B2CF9AE}" pid="3" name="PublishingExpirationDate">
    <vt:lpwstr/>
  </property>
  <property fmtid="{D5CDD505-2E9C-101B-9397-08002B2CF9AE}" pid="4" name="PublishingStartDate">
    <vt:lpwstr/>
  </property>
  <property fmtid="{D5CDD505-2E9C-101B-9397-08002B2CF9AE}" pid="5" name="_dlc_DocIdItemGuid">
    <vt:lpwstr>ab5d27e2-a814-4320-93c3-b2db89919069</vt:lpwstr>
  </property>
  <property fmtid="{D5CDD505-2E9C-101B-9397-08002B2CF9AE}" pid="6" name="docIndexRef">
    <vt:lpwstr>d0ebca12-4b63-43ca-9e5b-97e91cd8b243</vt:lpwstr>
  </property>
  <property fmtid="{D5CDD505-2E9C-101B-9397-08002B2CF9AE}" pid="7" name="bjSaver">
    <vt:lpwstr>Y/HvlxM3oz+sNq6eERrr1avXUBuBbVJT</vt:lpwstr>
  </property>
  <property fmtid="{D5CDD505-2E9C-101B-9397-08002B2CF9AE}" pid="8" name="bjDocumentSecurityLabel">
    <vt:lpwstr>Company Confidential</vt:lpwstr>
  </property>
  <property fmtid="{D5CDD505-2E9C-101B-9397-08002B2CF9AE}" pid="9" name="bjLabelHistoryID">
    <vt:lpwstr>{F8A7A059-D32C-491E-A0B6-086993E4653B}</vt:lpwstr>
  </property>
  <property fmtid="{D5CDD505-2E9C-101B-9397-08002B2CF9AE}" pid="10" name="bjDocumentLabelXML">
    <vt:lpwstr>&lt;?xml version="1.0" encoding="us-ascii"?&gt;&lt;sisl xmlns:xsd="http://www.w3.org/2001/XMLSchema" xmlns:xsi="http://www.w3.org/2001/XMLSchema-instance" sislVersion="0" policy="246de94c-8867-47b0-926e-310c120d49ea" origin="userSelected" xmlns="http://www.boldonj</vt:lpwstr>
  </property>
  <property fmtid="{D5CDD505-2E9C-101B-9397-08002B2CF9AE}" pid="11" name="bjDocumentLabelXML-0">
    <vt:lpwstr>ames.com/2008/01/sie/internal/label"&gt;&lt;element uid="id_classification_confidential" value="" /&gt;&lt;element uid="3b25754d-024a-43c2-8ac8-dabf3de22e95" value="" /&gt;&lt;/sisl&gt;</vt:lpwstr>
  </property>
  <property fmtid="{D5CDD505-2E9C-101B-9397-08002B2CF9AE}" pid="12" name="bjClsUserRVM">
    <vt:lpwstr>[]</vt:lpwstr>
  </property>
  <property fmtid="{D5CDD505-2E9C-101B-9397-08002B2CF9AE}" pid="13" name="bjSlideMasterFooterText">
    <vt:lpwstr>© 2021 by The Hartford. Classification: Company Confidential. No part of this document may be reproduced, published or used without the permission of The Hartford.</vt:lpwstr>
  </property>
  <property fmtid="{D5CDD505-2E9C-101B-9397-08002B2CF9AE}" pid="14" name="Keywords">
    <vt:lpwstr>#C0nf1d3nti@l# #Sh0w-F00t3r#</vt:lpwstr>
  </property>
  <property fmtid="{D5CDD505-2E9C-101B-9397-08002B2CF9AE}" pid="15" name="x-dataclassification">
    <vt:lpwstr>#C0nf1d3nti@l#</vt:lpwstr>
  </property>
  <property fmtid="{D5CDD505-2E9C-101B-9397-08002B2CF9AE}" pid="16" name="MSIP_Label_e12ec1e4-f08d-4db9-9ea3-a141370d52a9_Enabled">
    <vt:lpwstr>true</vt:lpwstr>
  </property>
  <property fmtid="{D5CDD505-2E9C-101B-9397-08002B2CF9AE}" pid="17" name="MSIP_Label_e12ec1e4-f08d-4db9-9ea3-a141370d52a9_SetDate">
    <vt:lpwstr>2024-01-05T19:39:11Z</vt:lpwstr>
  </property>
  <property fmtid="{D5CDD505-2E9C-101B-9397-08002B2CF9AE}" pid="18" name="MSIP_Label_e12ec1e4-f08d-4db9-9ea3-a141370d52a9_Method">
    <vt:lpwstr>Privileged</vt:lpwstr>
  </property>
  <property fmtid="{D5CDD505-2E9C-101B-9397-08002B2CF9AE}" pid="19" name="MSIP_Label_e12ec1e4-f08d-4db9-9ea3-a141370d52a9_Name">
    <vt:lpwstr>CC - Show Footer</vt:lpwstr>
  </property>
  <property fmtid="{D5CDD505-2E9C-101B-9397-08002B2CF9AE}" pid="20" name="MSIP_Label_e12ec1e4-f08d-4db9-9ea3-a141370d52a9_SiteId">
    <vt:lpwstr>a311fc62-83f4-45f0-9502-1bb2247d4c8d</vt:lpwstr>
  </property>
  <property fmtid="{D5CDD505-2E9C-101B-9397-08002B2CF9AE}" pid="21" name="MSIP_Label_e12ec1e4-f08d-4db9-9ea3-a141370d52a9_ActionId">
    <vt:lpwstr>ef14b8ca-421a-45ca-bab0-8408520a7d8f</vt:lpwstr>
  </property>
  <property fmtid="{D5CDD505-2E9C-101B-9397-08002B2CF9AE}" pid="22" name="MSIP_Label_e12ec1e4-f08d-4db9-9ea3-a141370d52a9_ContentBits">
    <vt:lpwstr>2</vt:lpwstr>
  </property>
  <property fmtid="{D5CDD505-2E9C-101B-9397-08002B2CF9AE}" pid="23" name="ClassificationContentMarkingFooterLocations">
    <vt:lpwstr>Default Design:5</vt:lpwstr>
  </property>
  <property fmtid="{D5CDD505-2E9C-101B-9397-08002B2CF9AE}" pid="24" name="ClassificationContentMarkingFooterText">
    <vt:lpwstr>© 2024 by The Hartford. Classification: Company Confidential. No part of this document may be reproduced, published, or used without the permission of The Hartford.</vt:lpwstr>
  </property>
</Properties>
</file>