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3" r:id="rId1"/>
  </p:sldMasterIdLst>
  <p:notesMasterIdLst>
    <p:notesMasterId r:id="rId3"/>
  </p:notesMasterIdLst>
  <p:sldIdLst>
    <p:sldId id="328" r:id="rId2"/>
  </p:sldIdLst>
  <p:sldSz cx="12192000" cy="6858000"/>
  <p:notesSz cx="6858000" cy="9144000"/>
  <p:embeddedFontLst>
    <p:embeddedFont>
      <p:font typeface="Trust Hartford Sans" pitchFamily="50" charset="0"/>
      <p:regular r:id="rId4"/>
      <p:bold r:id="rId5"/>
      <p:italic r:id="rId6"/>
      <p:boldItalic r:id="rId7"/>
    </p:embeddedFont>
    <p:embeddedFont>
      <p:font typeface="Trust Hartford Sans Light" pitchFamily="50" charset="0"/>
      <p:regular r:id="rId8"/>
      <p:italic r:id="rId9"/>
    </p:embeddedFont>
    <p:embeddedFont>
      <p:font typeface="Trust Hartford Serif" pitchFamily="50" charset="0"/>
      <p:regular r:id="rId10"/>
      <p:bold r:id="rId11"/>
      <p:italic r:id="rId12"/>
      <p:boldItalic r:id="rId13"/>
    </p:embeddedFont>
    <p:embeddedFont>
      <p:font typeface="Trust Hartford Serif XLight" pitchFamily="50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fontAlgn="ctr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B8E36-8C1A-4174-8A6D-01DC316775A1}" v="1" dt="2025-03-28T12:47:22.690"/>
  </p1510:revLst>
</p1510:revInfo>
</file>

<file path=ppt/tableStyles.xml><?xml version="1.0" encoding="utf-8"?>
<a:tblStyleLst xmlns:a="http://schemas.openxmlformats.org/drawingml/2006/main" def="{F74A2FF2-876A-4A6F-922C-DD539E22E740}">
  <a:tblStyle styleId="{F74A2FF2-876A-4A6F-922C-DD539E22E740}" styleName="The Hartford Table Styl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/>
          </a:solidFill>
        </a:fill>
      </a:tcStyle>
    </a:band1H>
    <a:band2H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13C4D0A-429A-40B9-85B9-7F5FD54E15C4}" styleName="The Hartford Table Styl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/>
          </a:solidFill>
        </a:fill>
      </a:tcStyle>
    </a:band1H>
    <a:band2H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9F6A034-655A-47D2-A762-C7606B091322}" styleName="The Hartford Table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/>
          </a:solidFill>
        </a:fill>
      </a:tcStyle>
    </a:band1H>
    <a:band2H>
      <a:tcStyle>
        <a:tcBdr/>
        <a:fill>
          <a:solidFill>
            <a:schemeClr val="bg2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white"/>
        </a:fontRef>
        <a:schemeClr val="bg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/>
  </p:normalViewPr>
  <p:slideViewPr>
    <p:cSldViewPr snapToGrid="0" showGuides="1">
      <p:cViewPr varScale="1">
        <p:scale>
          <a:sx n="102" d="100"/>
          <a:sy n="102" d="100"/>
        </p:scale>
        <p:origin x="954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microsoft.com/office/2015/10/relationships/revisionInfo" Target="revisionInfo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zo, Peter (PI Product)" userId="704c0ca4-c8e2-4ecc-ad43-8f11f6985324" providerId="ADAL" clId="{2B0B8E36-8C1A-4174-8A6D-01DC316775A1}"/>
    <pc:docChg chg="undo redo custSel addSld delSld modSld">
      <pc:chgData name="Alonzo, Peter (PI Product)" userId="704c0ca4-c8e2-4ecc-ad43-8f11f6985324" providerId="ADAL" clId="{2B0B8E36-8C1A-4174-8A6D-01DC316775A1}" dt="2025-03-31T12:59:31.563" v="673" actId="20577"/>
      <pc:docMkLst>
        <pc:docMk/>
      </pc:docMkLst>
      <pc:sldChg chg="add del">
        <pc:chgData name="Alonzo, Peter (PI Product)" userId="704c0ca4-c8e2-4ecc-ad43-8f11f6985324" providerId="ADAL" clId="{2B0B8E36-8C1A-4174-8A6D-01DC316775A1}" dt="2025-03-28T12:39:06.100" v="5" actId="47"/>
        <pc:sldMkLst>
          <pc:docMk/>
          <pc:sldMk cId="1376248418" sldId="318"/>
        </pc:sldMkLst>
      </pc:sldChg>
      <pc:sldChg chg="add del">
        <pc:chgData name="Alonzo, Peter (PI Product)" userId="704c0ca4-c8e2-4ecc-ad43-8f11f6985324" providerId="ADAL" clId="{2B0B8E36-8C1A-4174-8A6D-01DC316775A1}" dt="2025-03-28T12:39:05.985" v="4" actId="47"/>
        <pc:sldMkLst>
          <pc:docMk/>
          <pc:sldMk cId="731309617" sldId="319"/>
        </pc:sldMkLst>
      </pc:sldChg>
      <pc:sldChg chg="addSp delSp modSp mod">
        <pc:chgData name="Alonzo, Peter (PI Product)" userId="704c0ca4-c8e2-4ecc-ad43-8f11f6985324" providerId="ADAL" clId="{2B0B8E36-8C1A-4174-8A6D-01DC316775A1}" dt="2025-03-31T12:59:31.563" v="673" actId="20577"/>
        <pc:sldMkLst>
          <pc:docMk/>
          <pc:sldMk cId="3665276363" sldId="328"/>
        </pc:sldMkLst>
        <pc:spChg chg="mod">
          <ac:chgData name="Alonzo, Peter (PI Product)" userId="704c0ca4-c8e2-4ecc-ad43-8f11f6985324" providerId="ADAL" clId="{2B0B8E36-8C1A-4174-8A6D-01DC316775A1}" dt="2025-03-28T13:23:50.029" v="286" actId="20577"/>
          <ac:spMkLst>
            <pc:docMk/>
            <pc:sldMk cId="3665276363" sldId="328"/>
            <ac:spMk id="6" creationId="{14FE5FBD-DA79-8AC3-CB11-E032819D2BCC}"/>
          </ac:spMkLst>
        </pc:spChg>
        <pc:spChg chg="mod">
          <ac:chgData name="Alonzo, Peter (PI Product)" userId="704c0ca4-c8e2-4ecc-ad43-8f11f6985324" providerId="ADAL" clId="{2B0B8E36-8C1A-4174-8A6D-01DC316775A1}" dt="2025-03-28T13:02:11.524" v="86" actId="20577"/>
          <ac:spMkLst>
            <pc:docMk/>
            <pc:sldMk cId="3665276363" sldId="328"/>
            <ac:spMk id="7" creationId="{2C60EE30-3145-F251-F563-923CC6AE5D5C}"/>
          </ac:spMkLst>
        </pc:spChg>
        <pc:spChg chg="mod">
          <ac:chgData name="Alonzo, Peter (PI Product)" userId="704c0ca4-c8e2-4ecc-ad43-8f11f6985324" providerId="ADAL" clId="{2B0B8E36-8C1A-4174-8A6D-01DC316775A1}" dt="2025-03-31T12:55:48.664" v="649" actId="20577"/>
          <ac:spMkLst>
            <pc:docMk/>
            <pc:sldMk cId="3665276363" sldId="328"/>
            <ac:spMk id="11" creationId="{DF605D6C-1F35-146E-7651-A673E3DA15A5}"/>
          </ac:spMkLst>
        </pc:spChg>
        <pc:spChg chg="mod">
          <ac:chgData name="Alonzo, Peter (PI Product)" userId="704c0ca4-c8e2-4ecc-ad43-8f11f6985324" providerId="ADAL" clId="{2B0B8E36-8C1A-4174-8A6D-01DC316775A1}" dt="2025-03-31T12:57:15.764" v="664" actId="20577"/>
          <ac:spMkLst>
            <pc:docMk/>
            <pc:sldMk cId="3665276363" sldId="328"/>
            <ac:spMk id="14" creationId="{972B98F1-62C6-E6DE-6FF0-DBDFB9796734}"/>
          </ac:spMkLst>
        </pc:spChg>
        <pc:spChg chg="mod">
          <ac:chgData name="Alonzo, Peter (PI Product)" userId="704c0ca4-c8e2-4ecc-ad43-8f11f6985324" providerId="ADAL" clId="{2B0B8E36-8C1A-4174-8A6D-01DC316775A1}" dt="2025-03-31T12:56:47.505" v="661" actId="20577"/>
          <ac:spMkLst>
            <pc:docMk/>
            <pc:sldMk cId="3665276363" sldId="328"/>
            <ac:spMk id="16" creationId="{92FE62CD-1E09-B65B-686E-171B71CAAA98}"/>
          </ac:spMkLst>
        </pc:spChg>
        <pc:spChg chg="mod">
          <ac:chgData name="Alonzo, Peter (PI Product)" userId="704c0ca4-c8e2-4ecc-ad43-8f11f6985324" providerId="ADAL" clId="{2B0B8E36-8C1A-4174-8A6D-01DC316775A1}" dt="2025-03-31T12:57:09.109" v="663" actId="20577"/>
          <ac:spMkLst>
            <pc:docMk/>
            <pc:sldMk cId="3665276363" sldId="328"/>
            <ac:spMk id="18" creationId="{975EC91F-2E79-F4E9-5E46-207E4417F67F}"/>
          </ac:spMkLst>
        </pc:spChg>
        <pc:spChg chg="mod">
          <ac:chgData name="Alonzo, Peter (PI Product)" userId="704c0ca4-c8e2-4ecc-ad43-8f11f6985324" providerId="ADAL" clId="{2B0B8E36-8C1A-4174-8A6D-01DC316775A1}" dt="2025-03-31T12:56:33.811" v="654" actId="20577"/>
          <ac:spMkLst>
            <pc:docMk/>
            <pc:sldMk cId="3665276363" sldId="328"/>
            <ac:spMk id="20" creationId="{75A67862-1A3D-DB46-8E4C-5638FE06DB0F}"/>
          </ac:spMkLst>
        </pc:spChg>
        <pc:spChg chg="mod">
          <ac:chgData name="Alonzo, Peter (PI Product)" userId="704c0ca4-c8e2-4ecc-ad43-8f11f6985324" providerId="ADAL" clId="{2B0B8E36-8C1A-4174-8A6D-01DC316775A1}" dt="2025-03-28T16:13:48.468" v="468" actId="1037"/>
          <ac:spMkLst>
            <pc:docMk/>
            <pc:sldMk cId="3665276363" sldId="328"/>
            <ac:spMk id="25" creationId="{A5D5A116-9D6F-AA7A-867D-2B310016813E}"/>
          </ac:spMkLst>
        </pc:spChg>
        <pc:spChg chg="mod">
          <ac:chgData name="Alonzo, Peter (PI Product)" userId="704c0ca4-c8e2-4ecc-ad43-8f11f6985324" providerId="ADAL" clId="{2B0B8E36-8C1A-4174-8A6D-01DC316775A1}" dt="2025-03-31T12:52:00.277" v="615" actId="20577"/>
          <ac:spMkLst>
            <pc:docMk/>
            <pc:sldMk cId="3665276363" sldId="328"/>
            <ac:spMk id="28" creationId="{3F65F3A5-55B6-CBFF-08E6-B27CA3DA78DD}"/>
          </ac:spMkLst>
        </pc:spChg>
        <pc:spChg chg="mod">
          <ac:chgData name="Alonzo, Peter (PI Product)" userId="704c0ca4-c8e2-4ecc-ad43-8f11f6985324" providerId="ADAL" clId="{2B0B8E36-8C1A-4174-8A6D-01DC316775A1}" dt="2025-03-28T16:13:48.468" v="468" actId="1037"/>
          <ac:spMkLst>
            <pc:docMk/>
            <pc:sldMk cId="3665276363" sldId="328"/>
            <ac:spMk id="29" creationId="{F21A7A70-A5A2-17C1-A1F7-DE37E7314418}"/>
          </ac:spMkLst>
        </pc:spChg>
        <pc:spChg chg="mod">
          <ac:chgData name="Alonzo, Peter (PI Product)" userId="704c0ca4-c8e2-4ecc-ad43-8f11f6985324" providerId="ADAL" clId="{2B0B8E36-8C1A-4174-8A6D-01DC316775A1}" dt="2025-03-31T12:51:38.586" v="610" actId="20577"/>
          <ac:spMkLst>
            <pc:docMk/>
            <pc:sldMk cId="3665276363" sldId="328"/>
            <ac:spMk id="30" creationId="{88C6703B-9918-C745-262A-3BF259901DC2}"/>
          </ac:spMkLst>
        </pc:spChg>
        <pc:spChg chg="mod">
          <ac:chgData name="Alonzo, Peter (PI Product)" userId="704c0ca4-c8e2-4ecc-ad43-8f11f6985324" providerId="ADAL" clId="{2B0B8E36-8C1A-4174-8A6D-01DC316775A1}" dt="2025-03-28T16:12:31.052" v="448" actId="1076"/>
          <ac:spMkLst>
            <pc:docMk/>
            <pc:sldMk cId="3665276363" sldId="328"/>
            <ac:spMk id="33" creationId="{DB8EC8FC-4403-1824-372D-323AA8F71A59}"/>
          </ac:spMkLst>
        </pc:spChg>
        <pc:spChg chg="mod">
          <ac:chgData name="Alonzo, Peter (PI Product)" userId="704c0ca4-c8e2-4ecc-ad43-8f11f6985324" providerId="ADAL" clId="{2B0B8E36-8C1A-4174-8A6D-01DC316775A1}" dt="2025-03-28T16:10:48.619" v="442" actId="14100"/>
          <ac:spMkLst>
            <pc:docMk/>
            <pc:sldMk cId="3665276363" sldId="328"/>
            <ac:spMk id="36" creationId="{49A93574-62B8-3857-944E-D5FA3194AA07}"/>
          </ac:spMkLst>
        </pc:spChg>
        <pc:spChg chg="mod">
          <ac:chgData name="Alonzo, Peter (PI Product)" userId="704c0ca4-c8e2-4ecc-ad43-8f11f6985324" providerId="ADAL" clId="{2B0B8E36-8C1A-4174-8A6D-01DC316775A1}" dt="2025-03-31T12:59:31.563" v="673" actId="20577"/>
          <ac:spMkLst>
            <pc:docMk/>
            <pc:sldMk cId="3665276363" sldId="328"/>
            <ac:spMk id="37" creationId="{177F309B-0130-77FA-F709-9855F884E6A6}"/>
          </ac:spMkLst>
        </pc:spChg>
        <pc:spChg chg="mod">
          <ac:chgData name="Alonzo, Peter (PI Product)" userId="704c0ca4-c8e2-4ecc-ad43-8f11f6985324" providerId="ADAL" clId="{2B0B8E36-8C1A-4174-8A6D-01DC316775A1}" dt="2025-03-28T16:13:48.468" v="468" actId="1037"/>
          <ac:spMkLst>
            <pc:docMk/>
            <pc:sldMk cId="3665276363" sldId="328"/>
            <ac:spMk id="38" creationId="{45E472C1-BE0B-C876-029A-DCF3043E0277}"/>
          </ac:spMkLst>
        </pc:spChg>
        <pc:spChg chg="mod">
          <ac:chgData name="Alonzo, Peter (PI Product)" userId="704c0ca4-c8e2-4ecc-ad43-8f11f6985324" providerId="ADAL" clId="{2B0B8E36-8C1A-4174-8A6D-01DC316775A1}" dt="2025-03-31T12:52:40.363" v="626" actId="20577"/>
          <ac:spMkLst>
            <pc:docMk/>
            <pc:sldMk cId="3665276363" sldId="328"/>
            <ac:spMk id="39" creationId="{F7647960-64FD-D133-499C-AA84636DFC80}"/>
          </ac:spMkLst>
        </pc:spChg>
        <pc:spChg chg="mod">
          <ac:chgData name="Alonzo, Peter (PI Product)" userId="704c0ca4-c8e2-4ecc-ad43-8f11f6985324" providerId="ADAL" clId="{2B0B8E36-8C1A-4174-8A6D-01DC316775A1}" dt="2025-03-28T16:13:48.468" v="468" actId="1037"/>
          <ac:spMkLst>
            <pc:docMk/>
            <pc:sldMk cId="3665276363" sldId="328"/>
            <ac:spMk id="40" creationId="{1E6E8596-DE06-2B58-8B77-DF02BF065EFC}"/>
          </ac:spMkLst>
        </pc:spChg>
        <pc:spChg chg="mod">
          <ac:chgData name="Alonzo, Peter (PI Product)" userId="704c0ca4-c8e2-4ecc-ad43-8f11f6985324" providerId="ADAL" clId="{2B0B8E36-8C1A-4174-8A6D-01DC316775A1}" dt="2025-03-31T12:52:43.377" v="629" actId="20577"/>
          <ac:spMkLst>
            <pc:docMk/>
            <pc:sldMk cId="3665276363" sldId="328"/>
            <ac:spMk id="41" creationId="{39C11766-0542-CCC2-AED4-A5D74A7F5DD0}"/>
          </ac:spMkLst>
        </pc:spChg>
        <pc:spChg chg="mod">
          <ac:chgData name="Alonzo, Peter (PI Product)" userId="704c0ca4-c8e2-4ecc-ad43-8f11f6985324" providerId="ADAL" clId="{2B0B8E36-8C1A-4174-8A6D-01DC316775A1}" dt="2025-03-28T16:13:10.885" v="454" actId="1076"/>
          <ac:spMkLst>
            <pc:docMk/>
            <pc:sldMk cId="3665276363" sldId="328"/>
            <ac:spMk id="42" creationId="{AA3AC124-C374-DAD4-30E9-803FD3B19798}"/>
          </ac:spMkLst>
        </pc:spChg>
        <pc:spChg chg="mod">
          <ac:chgData name="Alonzo, Peter (PI Product)" userId="704c0ca4-c8e2-4ecc-ad43-8f11f6985324" providerId="ADAL" clId="{2B0B8E36-8C1A-4174-8A6D-01DC316775A1}" dt="2025-03-31T12:58:29.828" v="671" actId="20577"/>
          <ac:spMkLst>
            <pc:docMk/>
            <pc:sldMk cId="3665276363" sldId="328"/>
            <ac:spMk id="43" creationId="{3A9BCB7F-894A-D443-1A07-A9EB139E4336}"/>
          </ac:spMkLst>
        </pc:spChg>
        <pc:spChg chg="mod">
          <ac:chgData name="Alonzo, Peter (PI Product)" userId="704c0ca4-c8e2-4ecc-ad43-8f11f6985324" providerId="ADAL" clId="{2B0B8E36-8C1A-4174-8A6D-01DC316775A1}" dt="2025-03-28T16:12:44.509" v="449" actId="1076"/>
          <ac:spMkLst>
            <pc:docMk/>
            <pc:sldMk cId="3665276363" sldId="328"/>
            <ac:spMk id="44" creationId="{AFD6B416-E06E-BB07-4209-5ED783E0862C}"/>
          </ac:spMkLst>
        </pc:spChg>
        <pc:spChg chg="mod">
          <ac:chgData name="Alonzo, Peter (PI Product)" userId="704c0ca4-c8e2-4ecc-ad43-8f11f6985324" providerId="ADAL" clId="{2B0B8E36-8C1A-4174-8A6D-01DC316775A1}" dt="2025-03-28T16:13:48.468" v="468" actId="1037"/>
          <ac:spMkLst>
            <pc:docMk/>
            <pc:sldMk cId="3665276363" sldId="328"/>
            <ac:spMk id="46" creationId="{679792B0-23F0-73D6-43FB-C94ACF9CD0E9}"/>
          </ac:spMkLst>
        </pc:spChg>
        <pc:spChg chg="add mod">
          <ac:chgData name="Alonzo, Peter (PI Product)" userId="704c0ca4-c8e2-4ecc-ad43-8f11f6985324" providerId="ADAL" clId="{2B0B8E36-8C1A-4174-8A6D-01DC316775A1}" dt="2025-03-31T12:42:37.704" v="510" actId="20577"/>
          <ac:spMkLst>
            <pc:docMk/>
            <pc:sldMk cId="3665276363" sldId="328"/>
            <ac:spMk id="47" creationId="{237D8FE4-62B0-19D2-7BA4-8ED071C6E2F5}"/>
          </ac:spMkLst>
        </pc:spChg>
        <pc:cxnChg chg="mod">
          <ac:chgData name="Alonzo, Peter (PI Product)" userId="704c0ca4-c8e2-4ecc-ad43-8f11f6985324" providerId="ADAL" clId="{2B0B8E36-8C1A-4174-8A6D-01DC316775A1}" dt="2025-03-28T16:13:48.468" v="468" actId="1037"/>
          <ac:cxnSpMkLst>
            <pc:docMk/>
            <pc:sldMk cId="3665276363" sldId="328"/>
            <ac:cxnSpMk id="31" creationId="{4EF085A7-BD86-849C-60BF-FA5EC5A7E12D}"/>
          </ac:cxnSpMkLst>
        </pc:cxnChg>
        <pc:cxnChg chg="mod">
          <ac:chgData name="Alonzo, Peter (PI Product)" userId="704c0ca4-c8e2-4ecc-ad43-8f11f6985324" providerId="ADAL" clId="{2B0B8E36-8C1A-4174-8A6D-01DC316775A1}" dt="2025-03-28T16:12:44.509" v="449" actId="1076"/>
          <ac:cxnSpMkLst>
            <pc:docMk/>
            <pc:sldMk cId="3665276363" sldId="328"/>
            <ac:cxnSpMk id="45" creationId="{975CDB88-0A97-99FC-8141-D91E35FA35C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900D-F12B-44FC-9687-D94AAC84787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6933-377C-4AC7-AB6F-0438E161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CF625AB5-078E-84D7-9A5B-1CF2CBF82760}"/>
              </a:ext>
            </a:extLst>
          </p:cNvPr>
          <p:cNvSpPr/>
          <p:nvPr/>
        </p:nvSpPr>
        <p:spPr>
          <a:xfrm>
            <a:off x="-9144" y="1014984"/>
            <a:ext cx="12207240" cy="5852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52A2DE5-96D0-4A4F-B73B-1FB010E9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1328600"/>
            <a:ext cx="4764024" cy="3813048"/>
          </a:xfrm>
        </p:spPr>
        <p:txBody>
          <a:bodyPr anchor="t" anchorCtr="0"/>
          <a:lstStyle>
            <a:lvl1pPr algn="l">
              <a:lnSpc>
                <a:spcPct val="83000"/>
              </a:lnSpc>
              <a:defRPr sz="6000" spc="-10" baseline="0">
                <a:solidFill>
                  <a:schemeClr val="bg1"/>
                </a:solidFill>
                <a:latin typeface="Trust Hartford Serif XLigh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4718C5F-E009-48BF-9E7D-1C9D59D0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4" y="5550925"/>
            <a:ext cx="4379976" cy="397295"/>
          </a:xfrm>
        </p:spPr>
        <p:txBody>
          <a:bodyPr anchor="b" anchorCtr="0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F909C6F-59C0-40FA-8A26-58D0750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675" y="6062472"/>
            <a:ext cx="4379976" cy="18288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1">
                <a:solidFill>
                  <a:schemeClr val="accent2"/>
                </a:solidFill>
              </a:defRPr>
            </a:lvl1pPr>
          </a:lstStyle>
          <a:p>
            <a:fld id="{FE9F995A-5954-4A76-A745-0E447200BE24}" type="datetime4">
              <a:rPr lang="en-US" smtClean="0"/>
              <a:pPr/>
              <a:t>March 31, 2025</a:t>
            </a:fld>
            <a:endParaRPr lang="en-CA" dirty="0"/>
          </a:p>
        </p:txBody>
      </p:sp>
      <p:sp>
        <p:nvSpPr>
          <p:cNvPr id="5" name="Footer Placeholder 5" hidden="1">
            <a:extLst>
              <a:ext uri="{FF2B5EF4-FFF2-40B4-BE49-F238E27FC236}">
                <a16:creationId xmlns:a16="http://schemas.microsoft.com/office/drawing/2014/main" id="{8A820423-7534-4A26-9335-0AE0D83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" y="6876288"/>
            <a:ext cx="9144" cy="9144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6" name="Slide Number Placeholder 6" hidden="1">
            <a:extLst>
              <a:ext uri="{FF2B5EF4-FFF2-40B4-BE49-F238E27FC236}">
                <a16:creationId xmlns:a16="http://schemas.microsoft.com/office/drawing/2014/main" id="{DB5852C0-F1AF-4C19-9089-80744E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07240" y="6876288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D3FCD0E-D48F-4AB1-87CA-EC160DAF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679" y="195696"/>
            <a:ext cx="3132582" cy="612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0E5F82-6705-4B4D-98BD-A591667780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10861" y="6703060"/>
            <a:ext cx="9144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600" dirty="0">
                <a:solidFill>
                  <a:schemeClr val="bg1">
                    <a:alpha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2025 The Hartford</a:t>
            </a:r>
          </a:p>
        </p:txBody>
      </p:sp>
    </p:spTree>
    <p:extLst>
      <p:ext uri="{BB962C8B-B14F-4D97-AF65-F5344CB8AC3E}">
        <p14:creationId xmlns:p14="http://schemas.microsoft.com/office/powerpoint/2010/main" val="316911846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for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F0BA69F-D87F-8D85-070C-BB932B2FD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338329"/>
            <a:ext cx="5323204" cy="67132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or Section Name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1481328"/>
            <a:ext cx="5323205" cy="419417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29000" b="0">
                <a:solidFill>
                  <a:schemeClr val="tx1"/>
                </a:solidFill>
                <a:latin typeface="Trust Hartford Serif XLight" pitchFamily="50" charset="0"/>
              </a:defRPr>
            </a:lvl1pPr>
          </a:lstStyle>
          <a:p>
            <a:r>
              <a:rPr lang="en-CA" dirty="0"/>
              <a:t>#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687568"/>
            <a:ext cx="5323204" cy="473075"/>
          </a:xfrm>
        </p:spPr>
        <p:txBody>
          <a:bodyPr anchor="b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4" hidden="1">
            <a:extLst>
              <a:ext uri="{FF2B5EF4-FFF2-40B4-BE49-F238E27FC236}">
                <a16:creationId xmlns:a16="http://schemas.microsoft.com/office/drawing/2014/main" id="{AA23FF5A-06A2-055F-DA6D-D2D17589DF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5" hidden="1">
            <a:extLst>
              <a:ext uri="{FF2B5EF4-FFF2-40B4-BE49-F238E27FC236}">
                <a16:creationId xmlns:a16="http://schemas.microsoft.com/office/drawing/2014/main" id="{0D307FFC-4500-17A0-46BF-FE089E05E7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40614" y="6475278"/>
            <a:ext cx="8665372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97454CBC-B355-69E9-CBEA-612E308DF85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EE7E93DF-E629-4F24-B358-5ECA3F0CD87D}" type="datetime4">
              <a:rPr lang="en-US" smtClean="0"/>
              <a:pPr/>
              <a:t>March 31, 2025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6290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3"/>
            <a:ext cx="5324857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1" y="1243584"/>
            <a:ext cx="5330952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9BCF-89CC-495E-BB4D-B7C17F10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71" y="1243584"/>
            <a:ext cx="5330952" cy="49834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15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3"/>
            <a:ext cx="5331135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928" y="1261872"/>
            <a:ext cx="5321808" cy="4837176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defRPr>
                <a:solidFill>
                  <a:schemeClr val="tx2"/>
                </a:solidFill>
              </a:defRPr>
            </a:lvl1pPr>
            <a:lvl2pPr>
              <a:lnSpc>
                <a:spcPct val="102000"/>
              </a:lnSpc>
              <a:spcAft>
                <a:spcPts val="2000"/>
              </a:spcAft>
              <a:defRPr>
                <a:latin typeface="Trust Hartford Sans Light" pitchFamily="50" charset="0"/>
              </a:defRPr>
            </a:lvl2pPr>
            <a:lvl3pPr marL="0" indent="0">
              <a:lnSpc>
                <a:spcPct val="104000"/>
              </a:lnSpc>
              <a:spcAft>
                <a:spcPts val="1600"/>
              </a:spcAft>
              <a:buFontTx/>
              <a:buNone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69BCF-89CC-495E-BB4D-B7C17F10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1072" y="1261872"/>
            <a:ext cx="5321808" cy="4837176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defRPr>
                <a:solidFill>
                  <a:schemeClr val="tx2"/>
                </a:solidFill>
              </a:defRPr>
            </a:lvl1pPr>
            <a:lvl2pPr>
              <a:lnSpc>
                <a:spcPct val="102000"/>
              </a:lnSpc>
              <a:spcAft>
                <a:spcPts val="2000"/>
              </a:spcAft>
              <a:defRPr>
                <a:latin typeface="Trust Hartford Sans Light" pitchFamily="50" charset="0"/>
              </a:defRPr>
            </a:lvl2pPr>
            <a:lvl3pPr marL="0" indent="0">
              <a:lnSpc>
                <a:spcPct val="104000"/>
              </a:lnSpc>
              <a:spcAft>
                <a:spcPts val="1600"/>
              </a:spcAft>
              <a:buFontTx/>
              <a:buNone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01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4" y="360233"/>
            <a:ext cx="5331135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928" y="1261872"/>
            <a:ext cx="3438144" cy="4837176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defRPr>
                <a:solidFill>
                  <a:schemeClr val="tx2"/>
                </a:solidFill>
              </a:defRPr>
            </a:lvl1pPr>
            <a:lvl2pPr>
              <a:lnSpc>
                <a:spcPct val="102000"/>
              </a:lnSpc>
              <a:spcAft>
                <a:spcPts val="2000"/>
              </a:spcAft>
              <a:defRPr>
                <a:latin typeface="Trust Hartford Sans Light" pitchFamily="50" charset="0"/>
              </a:defRPr>
            </a:lvl2pPr>
            <a:lvl3pPr marL="0" indent="0">
              <a:lnSpc>
                <a:spcPct val="104000"/>
              </a:lnSpc>
              <a:spcAft>
                <a:spcPts val="1600"/>
              </a:spcAft>
              <a:buFontTx/>
              <a:buNone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69BCF-89CC-495E-BB4D-B7C17F10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4327" y="1261872"/>
            <a:ext cx="3438144" cy="4837176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defRPr>
                <a:solidFill>
                  <a:schemeClr val="tx2"/>
                </a:solidFill>
              </a:defRPr>
            </a:lvl1pPr>
            <a:lvl2pPr>
              <a:lnSpc>
                <a:spcPct val="102000"/>
              </a:lnSpc>
              <a:spcAft>
                <a:spcPts val="2000"/>
              </a:spcAft>
              <a:defRPr>
                <a:latin typeface="Trust Hartford Sans Light" pitchFamily="50" charset="0"/>
              </a:defRPr>
            </a:lvl2pPr>
            <a:lvl3pPr marL="0" indent="0">
              <a:lnSpc>
                <a:spcPct val="104000"/>
              </a:lnSpc>
              <a:spcAft>
                <a:spcPts val="1600"/>
              </a:spcAft>
              <a:buFontTx/>
              <a:buNone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4249539-7309-53CA-83C2-E24EC1C7717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181726" y="1261872"/>
            <a:ext cx="3438144" cy="4837176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defRPr>
                <a:solidFill>
                  <a:schemeClr val="tx2"/>
                </a:solidFill>
              </a:defRPr>
            </a:lvl1pPr>
            <a:lvl2pPr>
              <a:lnSpc>
                <a:spcPct val="102000"/>
              </a:lnSpc>
              <a:spcAft>
                <a:spcPts val="2000"/>
              </a:spcAft>
              <a:defRPr>
                <a:latin typeface="Trust Hartford Sans Light" pitchFamily="50" charset="0"/>
              </a:defRPr>
            </a:lvl2pPr>
            <a:lvl3pPr marL="0" indent="0">
              <a:lnSpc>
                <a:spcPct val="104000"/>
              </a:lnSpc>
              <a:spcAft>
                <a:spcPts val="1600"/>
              </a:spcAft>
              <a:buFontTx/>
              <a:buNone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9309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928" y="1276158"/>
            <a:ext cx="11055096" cy="1353312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spcAft>
                <a:spcPts val="2000"/>
              </a:spcAft>
              <a:defRPr>
                <a:solidFill>
                  <a:schemeClr val="tx2"/>
                </a:solidFill>
              </a:defRPr>
            </a:lvl1pPr>
            <a:lvl2pPr marL="100584" indent="-91440">
              <a:spcAft>
                <a:spcPts val="100"/>
              </a:spcAft>
              <a:buSzPct val="11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69BCF-89CC-495E-BB4D-B7C17F10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3007137"/>
            <a:ext cx="11055096" cy="1353312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spcAft>
                <a:spcPts val="2000"/>
              </a:spcAft>
              <a:defRPr>
                <a:solidFill>
                  <a:schemeClr val="tx2"/>
                </a:solidFill>
              </a:defRPr>
            </a:lvl1pPr>
            <a:lvl2pPr marL="100584" indent="-91440">
              <a:spcAft>
                <a:spcPts val="100"/>
              </a:spcAft>
              <a:buSzPct val="110000"/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4249539-7309-53CA-83C2-E24EC1C7717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66928" y="4734971"/>
            <a:ext cx="11055096" cy="1353312"/>
          </a:xfrm>
          <a:noFill/>
          <a:ln w="19050"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37744" tIns="219456" rIns="219456" bIns="219456"/>
          <a:lstStyle>
            <a:lvl1pPr>
              <a:spcAft>
                <a:spcPts val="2000"/>
              </a:spcAft>
              <a:defRPr>
                <a:solidFill>
                  <a:schemeClr val="tx2"/>
                </a:solidFill>
              </a:defRPr>
            </a:lvl1pPr>
            <a:lvl2pPr marL="100584" indent="-91440">
              <a:spcAft>
                <a:spcPts val="100"/>
              </a:spcAft>
              <a:buSzPct val="110000"/>
              <a:buFont typeface="Arial" panose="020B0604020202020204" pitchFamily="34" charset="0"/>
              <a:buChar char="•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7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CDEC52-F600-0269-4368-DD9444773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060" y="365126"/>
            <a:ext cx="5459439" cy="2479464"/>
          </a:xfrm>
        </p:spPr>
        <p:txBody>
          <a:bodyPr/>
          <a:lstStyle>
            <a:lvl1pPr marL="118872" indent="-118872"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“</a:t>
            </a:r>
            <a:r>
              <a:rPr lang="en-US" dirty="0"/>
              <a:t>Quotation”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993DBCC-185E-416E-B7BD-18744CEB05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4646" y="2854018"/>
            <a:ext cx="5340381" cy="746032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— Attribution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E747D10-7BBB-4A01-8B0C-E01972CC5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86503" y="-9144"/>
            <a:ext cx="5916912" cy="6876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16E81AB-9F50-4889-B893-55C34359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6" hidden="1">
            <a:extLst>
              <a:ext uri="{FF2B5EF4-FFF2-40B4-BE49-F238E27FC236}">
                <a16:creationId xmlns:a16="http://schemas.microsoft.com/office/drawing/2014/main" id="{804C3198-7A9B-44D5-BEDF-235235F8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A6DBBAA9-92F7-4B04-B157-6831738AC82A}" type="datetime4">
              <a:rPr lang="en-US" smtClean="0"/>
              <a:t>March 31, 2025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563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4" y="360233"/>
            <a:ext cx="5329427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1" y="1243584"/>
            <a:ext cx="5330952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1D4DCB7-987B-31A3-0F8D-41041DF92F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286500" y="-9144"/>
            <a:ext cx="5916915" cy="6876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6" hidden="1">
            <a:extLst>
              <a:ext uri="{FF2B5EF4-FFF2-40B4-BE49-F238E27FC236}">
                <a16:creationId xmlns:a16="http://schemas.microsoft.com/office/drawing/2014/main" id="{7C1CF5EF-6CDE-4837-9334-DEC1BCC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2C55AB44-A465-440F-B1AF-326DFCED3A38}" type="datetime4">
              <a:rPr lang="en-US" smtClean="0"/>
              <a:t>March 31, 2025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669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3"/>
            <a:ext cx="5330952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072" y="1243584"/>
            <a:ext cx="2478024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ACAB9-BB27-5D36-4941-6E247A79E46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27293" y="1243584"/>
            <a:ext cx="2478024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D4DCB7-987B-31A3-0F8D-41041DF92F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286502" y="-9144"/>
            <a:ext cx="5916913" cy="6876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7" hidden="1">
            <a:extLst>
              <a:ext uri="{FF2B5EF4-FFF2-40B4-BE49-F238E27FC236}">
                <a16:creationId xmlns:a16="http://schemas.microsoft.com/office/drawing/2014/main" id="{7C1CF5EF-6CDE-4837-9334-DEC1BCC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2C55AB44-A465-440F-B1AF-326DFCED3A38}" type="datetime4">
              <a:rPr lang="en-US" smtClean="0"/>
              <a:t>March 31, 2025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397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Numbered Poi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8DA2-AAE8-4B6F-B4D9-2F1E68B8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3"/>
            <a:ext cx="5330952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FDE2-4874-4984-957C-A70C053DC5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6072" y="1243584"/>
            <a:ext cx="2478024" cy="2561087"/>
          </a:xfrm>
        </p:spPr>
        <p:txBody>
          <a:bodyPr/>
          <a:lstStyle>
            <a:lvl1pPr>
              <a:lnSpc>
                <a:spcPct val="91000"/>
              </a:lnSpc>
              <a:spcAft>
                <a:spcPts val="0"/>
              </a:spcAft>
              <a:defRPr sz="7200" b="0">
                <a:solidFill>
                  <a:schemeClr val="accent2"/>
                </a:solidFill>
                <a:latin typeface="Trust Hartford Serif XLight" pitchFamily="50" charset="0"/>
              </a:defRPr>
            </a:lvl1pPr>
            <a:lvl2pPr>
              <a:lnSpc>
                <a:spcPct val="96000"/>
              </a:lnSpc>
              <a:spcAft>
                <a:spcPts val="1500"/>
              </a:spcAft>
              <a:defRPr sz="1200" b="1" spc="-10" baseline="0">
                <a:latin typeface="+mn-lt"/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FontTx/>
              <a:buNone/>
              <a:defRPr sz="1200">
                <a:latin typeface="+mn-lt"/>
              </a:defRPr>
            </a:lvl3pPr>
          </a:lstStyle>
          <a:p>
            <a:pPr lvl="0"/>
            <a:r>
              <a:rPr lang="en-US" dirty="0"/>
              <a:t>#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D4DCB7-987B-31A3-0F8D-41041DF92F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286502" y="-9144"/>
            <a:ext cx="5916913" cy="6876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500DE7-045D-4A18-8256-BE411146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7" hidden="1">
            <a:extLst>
              <a:ext uri="{FF2B5EF4-FFF2-40B4-BE49-F238E27FC236}">
                <a16:creationId xmlns:a16="http://schemas.microsoft.com/office/drawing/2014/main" id="{7C1CF5EF-6CDE-4837-9334-DEC1BCC5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2C55AB44-A465-440F-B1AF-326DFCED3A38}" type="datetime4">
              <a:rPr lang="en-US" smtClean="0"/>
              <a:t>March 31, 2025</a:t>
            </a:fld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ED90F4-518E-8063-A3E9-B1AD8A213F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427293" y="1243584"/>
            <a:ext cx="2478024" cy="2561087"/>
          </a:xfrm>
        </p:spPr>
        <p:txBody>
          <a:bodyPr/>
          <a:lstStyle>
            <a:lvl1pPr>
              <a:lnSpc>
                <a:spcPct val="91000"/>
              </a:lnSpc>
              <a:spcAft>
                <a:spcPts val="0"/>
              </a:spcAft>
              <a:defRPr sz="7200" b="0">
                <a:solidFill>
                  <a:schemeClr val="accent2"/>
                </a:solidFill>
                <a:latin typeface="Trust Hartford Serif XLight" pitchFamily="50" charset="0"/>
              </a:defRPr>
            </a:lvl1pPr>
            <a:lvl2pPr>
              <a:lnSpc>
                <a:spcPct val="96000"/>
              </a:lnSpc>
              <a:spcAft>
                <a:spcPts val="1500"/>
              </a:spcAft>
              <a:defRPr sz="1200" b="1" spc="-10" baseline="0">
                <a:latin typeface="+mn-lt"/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FontTx/>
              <a:buNone/>
              <a:defRPr sz="1200">
                <a:latin typeface="+mn-lt"/>
              </a:defRPr>
            </a:lvl3pPr>
          </a:lstStyle>
          <a:p>
            <a:pPr lvl="0"/>
            <a:r>
              <a:rPr lang="en-US" dirty="0"/>
              <a:t>#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E571-F1EF-A438-CBD5-5F429E8D4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76072" y="3898720"/>
            <a:ext cx="2478024" cy="2561087"/>
          </a:xfrm>
        </p:spPr>
        <p:txBody>
          <a:bodyPr/>
          <a:lstStyle>
            <a:lvl1pPr>
              <a:lnSpc>
                <a:spcPct val="91000"/>
              </a:lnSpc>
              <a:spcAft>
                <a:spcPts val="0"/>
              </a:spcAft>
              <a:defRPr sz="7200" b="0">
                <a:solidFill>
                  <a:schemeClr val="accent2"/>
                </a:solidFill>
                <a:latin typeface="Trust Hartford Serif XLight" pitchFamily="50" charset="0"/>
              </a:defRPr>
            </a:lvl1pPr>
            <a:lvl2pPr>
              <a:lnSpc>
                <a:spcPct val="96000"/>
              </a:lnSpc>
              <a:spcAft>
                <a:spcPts val="1500"/>
              </a:spcAft>
              <a:defRPr sz="1200" b="1" spc="-10" baseline="0">
                <a:latin typeface="+mn-lt"/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FontTx/>
              <a:buNone/>
              <a:defRPr sz="1200">
                <a:latin typeface="+mn-lt"/>
              </a:defRPr>
            </a:lvl3pPr>
          </a:lstStyle>
          <a:p>
            <a:pPr lvl="0"/>
            <a:r>
              <a:rPr lang="en-US" dirty="0"/>
              <a:t>#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3071C4-EDBC-2865-ACE5-BA49BEB3C2E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427293" y="3898720"/>
            <a:ext cx="2478024" cy="2561087"/>
          </a:xfrm>
        </p:spPr>
        <p:txBody>
          <a:bodyPr/>
          <a:lstStyle>
            <a:lvl1pPr>
              <a:lnSpc>
                <a:spcPct val="91000"/>
              </a:lnSpc>
              <a:spcAft>
                <a:spcPts val="0"/>
              </a:spcAft>
              <a:defRPr sz="7200" b="0">
                <a:solidFill>
                  <a:schemeClr val="accent2"/>
                </a:solidFill>
                <a:latin typeface="Trust Hartford Serif XLight" pitchFamily="50" charset="0"/>
              </a:defRPr>
            </a:lvl1pPr>
            <a:lvl2pPr>
              <a:lnSpc>
                <a:spcPct val="96000"/>
              </a:lnSpc>
              <a:spcAft>
                <a:spcPts val="1500"/>
              </a:spcAft>
              <a:defRPr sz="1200" b="1" spc="-10" baseline="0">
                <a:latin typeface="+mn-lt"/>
              </a:defRPr>
            </a:lvl2pPr>
            <a:lvl3pPr marL="0" indent="0">
              <a:lnSpc>
                <a:spcPct val="104000"/>
              </a:lnSpc>
              <a:spcAft>
                <a:spcPts val="0"/>
              </a:spcAft>
              <a:buFontTx/>
              <a:buNone/>
              <a:defRPr sz="1200">
                <a:latin typeface="+mn-lt"/>
              </a:defRPr>
            </a:lvl3pPr>
          </a:lstStyle>
          <a:p>
            <a:pPr lvl="0"/>
            <a:r>
              <a:rPr lang="en-US" dirty="0"/>
              <a:t>#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0384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5638-9DCB-4A4B-A17A-9B653075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2"/>
            <a:ext cx="2478024" cy="3813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4523EDA-C4FA-4F10-8196-8DE4BF36E8D0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3054096" y="201168"/>
            <a:ext cx="6885432" cy="6025896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F895C5-5776-4C7F-AE1B-8503F66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6D83-BB70-49AB-BC44-801646DE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58F-8883-4B64-915B-599721E6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E14BD53-CB03-4E8A-BD70-E6FB80F5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800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 Alterna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5638-9DCB-4A4B-A17A-9B653075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2"/>
            <a:ext cx="2478024" cy="1408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4523EDA-C4FA-4F10-8196-8DE4BF36E8D0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38912" y="1911096"/>
            <a:ext cx="11320272" cy="43204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F895C5-5776-4C7F-AE1B-8503F66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692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5638-9DCB-4A4B-A17A-9B653075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2"/>
            <a:ext cx="2478024" cy="1408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4523EDA-C4FA-4F10-8196-8DE4BF36E8D0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38912" y="1911096"/>
            <a:ext cx="5596128" cy="43204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0EE9AC9D-70EA-AA85-CBE6-23C5257EB501}"/>
              </a:ext>
            </a:extLst>
          </p:cNvPr>
          <p:cNvSpPr>
            <a:spLocks noGrp="1"/>
          </p:cNvSpPr>
          <p:nvPr>
            <p:ph type="chart" idx="13"/>
          </p:nvPr>
        </p:nvSpPr>
        <p:spPr>
          <a:xfrm>
            <a:off x="6153810" y="1912328"/>
            <a:ext cx="5596128" cy="43204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CF895C5-5776-4C7F-AE1B-8503F66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474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3A6E-7CF8-4BC2-A0EB-FA90FCA2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5" y="360232"/>
            <a:ext cx="2478024" cy="1956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8E4A003-1EAA-47A9-9AAC-94B864F536D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76072" y="2567083"/>
            <a:ext cx="11044428" cy="3529584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2DD8E0E-D906-4051-A76A-02442FC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73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4764-B876-42DD-B472-BDC2CC61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4" y="360233"/>
            <a:ext cx="5331135" cy="875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D22D01-6D3C-4EFB-B1F4-AED8B951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80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861FFE4-4E43-4713-813A-0DAF9AE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3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Prin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2DE5-96D0-4A4F-B73B-1FB010E9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1328600"/>
            <a:ext cx="4764024" cy="3813048"/>
          </a:xfrm>
        </p:spPr>
        <p:txBody>
          <a:bodyPr anchor="t" anchorCtr="0"/>
          <a:lstStyle>
            <a:lvl1pPr algn="l">
              <a:lnSpc>
                <a:spcPct val="83000"/>
              </a:lnSpc>
              <a:defRPr sz="6000" spc="-10" baseline="0">
                <a:solidFill>
                  <a:schemeClr val="tx2"/>
                </a:solidFill>
                <a:latin typeface="Trust Hartford Serif XLigh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8C5F-E009-48BF-9E7D-1C9D59D0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4" y="5550925"/>
            <a:ext cx="4379976" cy="397295"/>
          </a:xfrm>
        </p:spPr>
        <p:txBody>
          <a:bodyPr anchor="b" anchorCtr="0">
            <a:norm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9C6F-59C0-40FA-8A26-58D0750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675" y="5958647"/>
            <a:ext cx="4379976" cy="182880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56F9BAC9-19F7-4AFE-A607-36DC02803B1E}" type="datetime4">
              <a:rPr lang="en-US" smtClean="0"/>
              <a:t>March 31, 2025</a:t>
            </a:fld>
            <a:endParaRPr lang="en-CA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8A820423-7534-4A26-9335-0AE0D83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" y="6876288"/>
            <a:ext cx="9144" cy="9144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DB5852C0-F1AF-4C19-9089-80744E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07240" y="6876288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5D3FCD0E-D48F-4AB1-87CA-EC160DAF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679" y="195696"/>
            <a:ext cx="3132582" cy="612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2B1FEE-68A7-DBDB-A428-CFF9374DCA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10861" y="6703060"/>
            <a:ext cx="9144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2025 The Hartford</a:t>
            </a:r>
          </a:p>
        </p:txBody>
      </p:sp>
    </p:spTree>
    <p:extLst>
      <p:ext uri="{BB962C8B-B14F-4D97-AF65-F5344CB8AC3E}">
        <p14:creationId xmlns:p14="http://schemas.microsoft.com/office/powerpoint/2010/main" val="266509795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F1C735B7-8481-62FC-BF08-EDE946399CF8}"/>
              </a:ext>
            </a:extLst>
          </p:cNvPr>
          <p:cNvSpPr/>
          <p:nvPr userDrawn="1"/>
        </p:nvSpPr>
        <p:spPr>
          <a:xfrm>
            <a:off x="7809491" y="-9144"/>
            <a:ext cx="4382510" cy="6876288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F625AB5-078E-84D7-9A5B-1CF2CBF82760}"/>
              </a:ext>
            </a:extLst>
          </p:cNvPr>
          <p:cNvSpPr/>
          <p:nvPr/>
        </p:nvSpPr>
        <p:spPr>
          <a:xfrm>
            <a:off x="-9144" y="-9144"/>
            <a:ext cx="7817301" cy="6876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52A2DE5-96D0-4A4F-B73B-1FB010E9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1328600"/>
            <a:ext cx="4544568" cy="3813048"/>
          </a:xfrm>
        </p:spPr>
        <p:txBody>
          <a:bodyPr anchor="t" anchorCtr="0"/>
          <a:lstStyle>
            <a:lvl1pPr algn="l">
              <a:lnSpc>
                <a:spcPct val="83000"/>
              </a:lnSpc>
              <a:defRPr sz="6000" spc="-10" baseline="0">
                <a:solidFill>
                  <a:schemeClr val="bg1"/>
                </a:solidFill>
                <a:latin typeface="Trust Hartford Serif XLigh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4718C5F-E009-48BF-9E7D-1C9D59D0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4" y="5550925"/>
            <a:ext cx="4379976" cy="397295"/>
          </a:xfrm>
        </p:spPr>
        <p:txBody>
          <a:bodyPr anchor="b" anchorCtr="0"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F909C6F-59C0-40FA-8A26-58D0750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675" y="6062472"/>
            <a:ext cx="4379976" cy="18288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5E8F717B-0BA3-4190-9FB6-D3284EAD2C5C}" type="datetime4">
              <a:rPr lang="en-US" smtClean="0"/>
              <a:t>March 31, 2025</a:t>
            </a:fld>
            <a:endParaRPr lang="en-CA" dirty="0"/>
          </a:p>
        </p:txBody>
      </p:sp>
      <p:sp>
        <p:nvSpPr>
          <p:cNvPr id="5" name="Footer Placeholder 5" hidden="1">
            <a:extLst>
              <a:ext uri="{FF2B5EF4-FFF2-40B4-BE49-F238E27FC236}">
                <a16:creationId xmlns:a16="http://schemas.microsoft.com/office/drawing/2014/main" id="{8A820423-7534-4A26-9335-0AE0D83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" y="6876288"/>
            <a:ext cx="9144" cy="9144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6" name="Slide Number Placeholder 6" hidden="1">
            <a:extLst>
              <a:ext uri="{FF2B5EF4-FFF2-40B4-BE49-F238E27FC236}">
                <a16:creationId xmlns:a16="http://schemas.microsoft.com/office/drawing/2014/main" id="{DB5852C0-F1AF-4C19-9089-80744E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07240" y="6876288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3D65320-DE59-204A-D895-8D8CAAFA0C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2413" y="1266825"/>
            <a:ext cx="6291072" cy="43159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D3FCD0E-D48F-4AB1-87CA-EC160DAF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679" y="195696"/>
            <a:ext cx="3132582" cy="61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7062D-6733-60AE-C652-77520A7DEC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10861" y="6703060"/>
            <a:ext cx="9144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2025 The Hartford</a:t>
            </a:r>
          </a:p>
        </p:txBody>
      </p:sp>
    </p:spTree>
    <p:extLst>
      <p:ext uri="{BB962C8B-B14F-4D97-AF65-F5344CB8AC3E}">
        <p14:creationId xmlns:p14="http://schemas.microsoft.com/office/powerpoint/2010/main" val="4105787679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">
            <a:extLst>
              <a:ext uri="{FF2B5EF4-FFF2-40B4-BE49-F238E27FC236}">
                <a16:creationId xmlns:a16="http://schemas.microsoft.com/office/drawing/2014/main" id="{63D65320-DE59-204A-D895-8D8CAAFA0C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44" y="1014984"/>
            <a:ext cx="12207240" cy="585216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52A2DE5-96D0-4A4F-B73B-1FB010E9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75" y="4060209"/>
            <a:ext cx="8193024" cy="1605321"/>
          </a:xfrm>
        </p:spPr>
        <p:txBody>
          <a:bodyPr anchor="b" anchorCtr="0"/>
          <a:lstStyle>
            <a:lvl1pPr algn="l">
              <a:lnSpc>
                <a:spcPct val="83000"/>
              </a:lnSpc>
              <a:defRPr sz="6000" spc="-1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ust Hartford Serif XLight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4718C5F-E009-48BF-9E7D-1C9D59D0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4" y="5665530"/>
            <a:ext cx="4379976" cy="282690"/>
          </a:xfrm>
        </p:spPr>
        <p:txBody>
          <a:bodyPr anchor="b" anchorCtr="0"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F909C6F-59C0-40FA-8A26-58D0750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675" y="6062472"/>
            <a:ext cx="4379976" cy="18288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200" b="1">
                <a:solidFill>
                  <a:schemeClr val="accent2"/>
                </a:solidFill>
              </a:defRPr>
            </a:lvl1pPr>
          </a:lstStyle>
          <a:p>
            <a:fld id="{626FB6AD-512D-4F83-898F-BA7D4A449E43}" type="datetime4">
              <a:rPr lang="en-US" smtClean="0"/>
              <a:t>March 31, 2025</a:t>
            </a:fld>
            <a:endParaRPr lang="en-CA" dirty="0"/>
          </a:p>
        </p:txBody>
      </p:sp>
      <p:sp>
        <p:nvSpPr>
          <p:cNvPr id="5" name="Footer Placeholder 5" hidden="1">
            <a:extLst>
              <a:ext uri="{FF2B5EF4-FFF2-40B4-BE49-F238E27FC236}">
                <a16:creationId xmlns:a16="http://schemas.microsoft.com/office/drawing/2014/main" id="{8A820423-7534-4A26-9335-0AE0D83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288" y="6876288"/>
            <a:ext cx="9144" cy="9144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6" name="Slide Number Placeholder 6" hidden="1">
            <a:extLst>
              <a:ext uri="{FF2B5EF4-FFF2-40B4-BE49-F238E27FC236}">
                <a16:creationId xmlns:a16="http://schemas.microsoft.com/office/drawing/2014/main" id="{DB5852C0-F1AF-4C19-9089-80744E4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207240" y="6876288"/>
            <a:ext cx="9144" cy="9144"/>
          </a:xfrm>
        </p:spPr>
        <p:txBody>
          <a:bodyPr/>
          <a:lstStyle>
            <a:lvl1pPr>
              <a:defRPr sz="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5D3FCD0E-D48F-4AB1-87CA-EC160DAF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679" y="195696"/>
            <a:ext cx="3132582" cy="612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E787F-AE27-8EC4-4687-B590F8CF82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710861" y="6703060"/>
            <a:ext cx="9144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US" sz="600" dirty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2025 The Hartford</a:t>
            </a:r>
          </a:p>
        </p:txBody>
      </p:sp>
    </p:spTree>
    <p:extLst>
      <p:ext uri="{BB962C8B-B14F-4D97-AF65-F5344CB8AC3E}">
        <p14:creationId xmlns:p14="http://schemas.microsoft.com/office/powerpoint/2010/main" val="3801389557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D406D62-F299-1872-4AE3-14E1BFF9D604}"/>
              </a:ext>
            </a:extLst>
          </p:cNvPr>
          <p:cNvSpPr/>
          <p:nvPr/>
        </p:nvSpPr>
        <p:spPr>
          <a:xfrm>
            <a:off x="-9144" y="1015253"/>
            <a:ext cx="12207240" cy="5852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0BA69F-D87F-8D85-070C-BB932B2FD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338329"/>
            <a:ext cx="5323205" cy="67132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or Section Name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1481328"/>
            <a:ext cx="5323205" cy="419417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29000" b="0">
                <a:solidFill>
                  <a:schemeClr val="bg1"/>
                </a:solidFill>
                <a:latin typeface="Trust Hartford Serif XLight" pitchFamily="50" charset="0"/>
              </a:defRPr>
            </a:lvl1pPr>
          </a:lstStyle>
          <a:p>
            <a:r>
              <a:rPr lang="en-CA" dirty="0"/>
              <a:t>#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687568"/>
            <a:ext cx="5323205" cy="473075"/>
          </a:xfrm>
        </p:spPr>
        <p:txBody>
          <a:bodyPr anchor="b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50" hidden="1">
            <a:extLst>
              <a:ext uri="{FF2B5EF4-FFF2-40B4-BE49-F238E27FC236}">
                <a16:creationId xmlns:a16="http://schemas.microsoft.com/office/drawing/2014/main" id="{08E74E92-0105-2629-2700-A469D18B0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51342C42-3386-CF2B-F48F-64BF5C03BD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40614" y="6475278"/>
            <a:ext cx="8665372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7" name="Date Placeholder 7" hidden="1">
            <a:extLst>
              <a:ext uri="{FF2B5EF4-FFF2-40B4-BE49-F238E27FC236}">
                <a16:creationId xmlns:a16="http://schemas.microsoft.com/office/drawing/2014/main" id="{3A182900-B29A-8975-E83F-9A4CB6BE0A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EE7E93DF-E629-4F24-B358-5ECA3F0CD87D}" type="datetime4">
              <a:rPr lang="en-US" smtClean="0"/>
              <a:pPr/>
              <a:t>March 31, 2025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82152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lterna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D406D62-F299-1872-4AE3-14E1BFF9D604}"/>
              </a:ext>
            </a:extLst>
          </p:cNvPr>
          <p:cNvSpPr/>
          <p:nvPr/>
        </p:nvSpPr>
        <p:spPr>
          <a:xfrm>
            <a:off x="-9144" y="1015253"/>
            <a:ext cx="12207240" cy="585216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0BA69F-D87F-8D85-070C-BB932B2FD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338329"/>
            <a:ext cx="5323205" cy="67132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or Section Name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1481328"/>
            <a:ext cx="5323206" cy="419417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29000" b="0">
                <a:solidFill>
                  <a:schemeClr val="bg1"/>
                </a:solidFill>
                <a:latin typeface="Trust Hartford Serif XLight" pitchFamily="50" charset="0"/>
              </a:defRPr>
            </a:lvl1pPr>
          </a:lstStyle>
          <a:p>
            <a:r>
              <a:rPr lang="en-CA" dirty="0"/>
              <a:t>#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687568"/>
            <a:ext cx="5323205" cy="473075"/>
          </a:xfrm>
        </p:spPr>
        <p:txBody>
          <a:bodyPr anchor="b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50" hidden="1">
            <a:extLst>
              <a:ext uri="{FF2B5EF4-FFF2-40B4-BE49-F238E27FC236}">
                <a16:creationId xmlns:a16="http://schemas.microsoft.com/office/drawing/2014/main" id="{68226E32-7671-2EEA-4968-4849592991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969EC5CE-87AC-AED2-33E0-01D0E152E0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40614" y="6475278"/>
            <a:ext cx="8665372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7" name="Date Placeholder 7" hidden="1">
            <a:extLst>
              <a:ext uri="{FF2B5EF4-FFF2-40B4-BE49-F238E27FC236}">
                <a16:creationId xmlns:a16="http://schemas.microsoft.com/office/drawing/2014/main" id="{73C08BC6-C335-5F49-53AE-5A301BBC125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EE7E93DF-E629-4F24-B358-5ECA3F0CD87D}" type="datetime4">
              <a:rPr lang="en-US" smtClean="0"/>
              <a:pPr/>
              <a:t>March 31, 2025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49718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ltern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D406D62-F299-1872-4AE3-14E1BFF9D604}"/>
              </a:ext>
            </a:extLst>
          </p:cNvPr>
          <p:cNvSpPr/>
          <p:nvPr/>
        </p:nvSpPr>
        <p:spPr>
          <a:xfrm>
            <a:off x="-9144" y="1015253"/>
            <a:ext cx="12207240" cy="585216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0BA69F-D87F-8D85-070C-BB932B2FD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338329"/>
            <a:ext cx="5323205" cy="67132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or Section Name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1481328"/>
            <a:ext cx="5326380" cy="419417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29000" b="0">
                <a:solidFill>
                  <a:schemeClr val="bg1"/>
                </a:solidFill>
                <a:latin typeface="Trust Hartford Serif XLight" pitchFamily="50" charset="0"/>
              </a:defRPr>
            </a:lvl1pPr>
          </a:lstStyle>
          <a:p>
            <a:r>
              <a:rPr lang="en-CA" dirty="0"/>
              <a:t>#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687568"/>
            <a:ext cx="5323205" cy="4730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50" hidden="1">
            <a:extLst>
              <a:ext uri="{FF2B5EF4-FFF2-40B4-BE49-F238E27FC236}">
                <a16:creationId xmlns:a16="http://schemas.microsoft.com/office/drawing/2014/main" id="{3E1843C9-8396-98D1-936A-19CA1CF6EA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57682E16-7F7C-0AC6-E655-F664800CCC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40614" y="6475278"/>
            <a:ext cx="8665372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7" name="Date Placeholder 7" hidden="1">
            <a:extLst>
              <a:ext uri="{FF2B5EF4-FFF2-40B4-BE49-F238E27FC236}">
                <a16:creationId xmlns:a16="http://schemas.microsoft.com/office/drawing/2014/main" id="{C374B29D-12BF-4A64-844B-94423BFBBD3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EE7E93DF-E629-4F24-B358-5ECA3F0CD87D}" type="datetime4">
              <a:rPr lang="en-US" smtClean="0"/>
              <a:pPr/>
              <a:t>March 31, 2025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1129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lterna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FD406D62-F299-1872-4AE3-14E1BFF9D604}"/>
              </a:ext>
            </a:extLst>
          </p:cNvPr>
          <p:cNvSpPr/>
          <p:nvPr/>
        </p:nvSpPr>
        <p:spPr>
          <a:xfrm>
            <a:off x="-9144" y="1015253"/>
            <a:ext cx="12207240" cy="5852160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0BA69F-D87F-8D85-070C-BB932B2FD7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5" y="338329"/>
            <a:ext cx="5323205" cy="67132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Chapter or Section Name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7248638-2A09-4E41-9F6A-2878A8C1D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1481328"/>
            <a:ext cx="5323205" cy="419417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29000" b="0">
                <a:solidFill>
                  <a:schemeClr val="tx1"/>
                </a:solidFill>
                <a:latin typeface="Trust Hartford Serif XLight" pitchFamily="50" charset="0"/>
              </a:defRPr>
            </a:lvl1pPr>
          </a:lstStyle>
          <a:p>
            <a:r>
              <a:rPr lang="en-CA" dirty="0"/>
              <a:t>#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E83D32E6-2865-49FB-B6C0-5018A69B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75" y="5687568"/>
            <a:ext cx="5323205" cy="473075"/>
          </a:xfrm>
        </p:spPr>
        <p:txBody>
          <a:bodyPr anchor="b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50" hidden="1">
            <a:extLst>
              <a:ext uri="{FF2B5EF4-FFF2-40B4-BE49-F238E27FC236}">
                <a16:creationId xmlns:a16="http://schemas.microsoft.com/office/drawing/2014/main" id="{D06E3603-D17B-BB78-0AAD-1CE1E49BB5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D291AD73-4314-3218-8409-1F65EF63A5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40614" y="6475278"/>
            <a:ext cx="8665372" cy="1828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The Hartford. Confidential. No part of this document may be reproduced, published or posted without the permission of The Hartford.</a:t>
            </a:r>
            <a:endParaRPr lang="en-CA" dirty="0"/>
          </a:p>
        </p:txBody>
      </p:sp>
      <p:sp>
        <p:nvSpPr>
          <p:cNvPr id="7" name="Date Placeholder 7" hidden="1">
            <a:extLst>
              <a:ext uri="{FF2B5EF4-FFF2-40B4-BE49-F238E27FC236}">
                <a16:creationId xmlns:a16="http://schemas.microsoft.com/office/drawing/2014/main" id="{A767656C-D477-09DA-30A3-B5ECF3E71BB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805986" y="6491950"/>
            <a:ext cx="1809562" cy="182880"/>
          </a:xfrm>
          <a:prstGeom prst="rect">
            <a:avLst/>
          </a:prstGeom>
        </p:spPr>
        <p:txBody>
          <a:bodyPr/>
          <a:lstStyle/>
          <a:p>
            <a:fld id="{EE7E93DF-E629-4F24-B358-5ECA3F0CD87D}" type="datetime4">
              <a:rPr lang="en-US" smtClean="0"/>
              <a:pPr/>
              <a:t>March 31, 2025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9374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B9D9-8ECA-4A10-B219-3433124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64" y="360233"/>
            <a:ext cx="5331135" cy="875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456C-1FCF-4CED-BB81-08069A40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365" y="1243584"/>
            <a:ext cx="8193024" cy="4983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5F7A51-81ED-4EE1-B1B5-D78F6FA1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1192" y="6491950"/>
            <a:ext cx="437707" cy="1828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rgbClr val="FE3082"/>
                </a:solidFill>
              </a:defRPr>
            </a:lvl1pPr>
          </a:lstStyle>
          <a:p>
            <a:fld id="{0B1B59A6-B74A-41AA-9EF6-238F4BE8BA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1658F-7CD9-B48E-30B6-542C31EC059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540887" y="6703060"/>
            <a:ext cx="5127625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2025 The Hartford. Classification: Company Confidential. No part of this document may be reproduced, published, or used without the permission of The Hartford.</a:t>
            </a:r>
          </a:p>
        </p:txBody>
      </p:sp>
    </p:spTree>
    <p:extLst>
      <p:ext uri="{BB962C8B-B14F-4D97-AF65-F5344CB8AC3E}">
        <p14:creationId xmlns:p14="http://schemas.microsoft.com/office/powerpoint/2010/main" val="277182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8" r:id="rId3"/>
    <p:sldLayoutId id="2147483700" r:id="rId4"/>
    <p:sldLayoutId id="2147483699" r:id="rId5"/>
    <p:sldLayoutId id="2147483676" r:id="rId6"/>
    <p:sldLayoutId id="2147483701" r:id="rId7"/>
    <p:sldLayoutId id="2147483702" r:id="rId8"/>
    <p:sldLayoutId id="2147483703" r:id="rId9"/>
    <p:sldLayoutId id="2147483704" r:id="rId10"/>
    <p:sldLayoutId id="2147483677" r:id="rId11"/>
    <p:sldLayoutId id="2147483705" r:id="rId12"/>
    <p:sldLayoutId id="2147483706" r:id="rId13"/>
    <p:sldLayoutId id="2147483707" r:id="rId14"/>
    <p:sldLayoutId id="2147483682" r:id="rId15"/>
    <p:sldLayoutId id="2147483710" r:id="rId16"/>
    <p:sldLayoutId id="2147483711" r:id="rId17"/>
    <p:sldLayoutId id="2147483712" r:id="rId18"/>
    <p:sldLayoutId id="2147483685" r:id="rId19"/>
    <p:sldLayoutId id="2147483708" r:id="rId20"/>
    <p:sldLayoutId id="2147483709" r:id="rId21"/>
    <p:sldLayoutId id="2147483696" r:id="rId22"/>
    <p:sldLayoutId id="2147483679" r:id="rId23"/>
    <p:sldLayoutId id="2147483680" r:id="rId24"/>
  </p:sldLayoutIdLst>
  <p:hf hd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2200"/>
        </a:spcAft>
        <a:buFontTx/>
        <a:buNone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2300"/>
        </a:spcAft>
        <a:buFontTx/>
        <a:buNone/>
        <a:defRPr sz="1800" kern="1200">
          <a:solidFill>
            <a:schemeClr val="tx1"/>
          </a:solidFill>
          <a:latin typeface="Trust Hartford Sans Light" pitchFamily="50" charset="0"/>
          <a:ea typeface="+mn-ea"/>
          <a:cs typeface="+mn-cs"/>
        </a:defRPr>
      </a:lvl2pPr>
      <a:lvl3pPr marL="137160" indent="-137160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2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ust Hartford Sans Light" pitchFamily="50" charset="0"/>
          <a:ea typeface="+mn-ea"/>
          <a:cs typeface="+mn-cs"/>
        </a:defRPr>
      </a:lvl3pPr>
      <a:lvl4pPr marL="329184" indent="-146304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2100"/>
        </a:spcAft>
        <a:buFont typeface="Trust Hartford Sans Light" pitchFamily="50" charset="0"/>
        <a:buChar char="»"/>
        <a:defRPr sz="1800" kern="1200">
          <a:solidFill>
            <a:schemeClr val="tx1"/>
          </a:solidFill>
          <a:latin typeface="Trust Hartford Sans Light" pitchFamily="50" charset="0"/>
          <a:ea typeface="+mn-ea"/>
          <a:cs typeface="+mn-cs"/>
        </a:defRPr>
      </a:lvl4pPr>
      <a:lvl5pPr marL="466344" indent="-82296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667512" indent="-100584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1600"/>
        </a:spcAft>
        <a:buFont typeface="Trust Hartford Sans" pitchFamily="50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868680" indent="-82296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848" indent="-100584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1600"/>
        </a:spcAft>
        <a:buFont typeface="Trust Hartford Sans" pitchFamily="50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71016" indent="-82296" algn="l" defTabSz="914400" rtl="0" eaLnBrk="1" fontAlgn="ctr" latinLnBrk="0" hangingPunct="1">
        <a:lnSpc>
          <a:spcPct val="101000"/>
        </a:lnSpc>
        <a:spcBef>
          <a:spcPts val="0"/>
        </a:spcBef>
        <a:spcAft>
          <a:spcPts val="1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fontAlgn="ctr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60">
          <p15:clr>
            <a:srgbClr val="F26B43"/>
          </p15:clr>
        </p15:guide>
        <p15:guide id="3" pos="3720">
          <p15:clr>
            <a:srgbClr val="F26B43"/>
          </p15:clr>
        </p15:guide>
        <p15:guide id="4" pos="7320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798">
          <p15:clr>
            <a:srgbClr val="F26B43"/>
          </p15:clr>
        </p15:guide>
        <p15:guide id="7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05901-0EB1-50B3-DDB9-C262D275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DF259-D76F-9807-68D2-D9AAF9C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59A6-B74A-41AA-9EF6-238F4BE8BA53}" type="slidenum">
              <a:rPr lang="en-CA" smtClean="0"/>
              <a:t>1</a:t>
            </a:fld>
            <a:endParaRPr lang="en-CA"/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14034-F977-03D6-BBCD-064344C10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0618" y="4974204"/>
            <a:ext cx="2057017" cy="18837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4FE5FBD-DA79-8AC3-CB11-E032819D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855" y="402650"/>
            <a:ext cx="9248365" cy="4699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Auto Drips Analysis: Lapse/Non-Lapse PIF Counts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94420-ABDF-153D-616C-6D4491BCB6CB}"/>
              </a:ext>
            </a:extLst>
          </p:cNvPr>
          <p:cNvSpPr/>
          <p:nvPr/>
        </p:nvSpPr>
        <p:spPr>
          <a:xfrm>
            <a:off x="221208" y="2941007"/>
            <a:ext cx="1097280" cy="822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96278-EB63-D12E-5FF2-762ECFBD604B}"/>
              </a:ext>
            </a:extLst>
          </p:cNvPr>
          <p:cNvSpPr/>
          <p:nvPr/>
        </p:nvSpPr>
        <p:spPr>
          <a:xfrm>
            <a:off x="1475855" y="2941007"/>
            <a:ext cx="1097280" cy="822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F2E035-1430-6C6B-0825-D5C54CEBBFD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318488" y="3352487"/>
            <a:ext cx="15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60EE30-3145-F251-F563-923CC6AE5D5C}"/>
              </a:ext>
            </a:extLst>
          </p:cNvPr>
          <p:cNvSpPr txBox="1"/>
          <p:nvPr/>
        </p:nvSpPr>
        <p:spPr>
          <a:xfrm>
            <a:off x="98659" y="5604952"/>
            <a:ext cx="4474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Volumes based on 3/31/25 Inforce Data</a:t>
            </a:r>
          </a:p>
          <a:p>
            <a:r>
              <a:rPr lang="en-US" sz="1400" dirty="0"/>
              <a:t>** Full Pay: DRIPS Window is 12/12/24 – 3/31/25</a:t>
            </a:r>
          </a:p>
          <a:p>
            <a:r>
              <a:rPr lang="en-US" sz="1400" dirty="0"/>
              <a:t>** Monthly Pay: DRIPS Window is 09/30/24 – 03/31/25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19C79-8E9E-7248-9442-CD43A36797CE}"/>
              </a:ext>
            </a:extLst>
          </p:cNvPr>
          <p:cNvSpPr txBox="1"/>
          <p:nvPr/>
        </p:nvSpPr>
        <p:spPr>
          <a:xfrm>
            <a:off x="308824" y="271185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Total Inforce*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3CD18-E6BF-D7D0-129A-8E34BD89E5CA}"/>
              </a:ext>
            </a:extLst>
          </p:cNvPr>
          <p:cNvSpPr txBox="1"/>
          <p:nvPr/>
        </p:nvSpPr>
        <p:spPr>
          <a:xfrm>
            <a:off x="1428819" y="2711858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DRIPS Window**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05D6C-1F35-146E-7651-A673E3DA15A5}"/>
              </a:ext>
            </a:extLst>
          </p:cNvPr>
          <p:cNvSpPr txBox="1"/>
          <p:nvPr/>
        </p:nvSpPr>
        <p:spPr>
          <a:xfrm>
            <a:off x="342359" y="2981043"/>
            <a:ext cx="85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Lapse:</a:t>
            </a:r>
          </a:p>
          <a:p>
            <a:pPr algn="ctr"/>
            <a:r>
              <a:rPr lang="en-US" sz="1000" dirty="0"/>
              <a:t>232,569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Non-Lapse:</a:t>
            </a:r>
          </a:p>
          <a:p>
            <a:pPr algn="ctr"/>
            <a:r>
              <a:rPr lang="en-US" sz="1000" dirty="0"/>
              <a:t>29,285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48C99-7A71-9508-31C2-FC1CE54847CB}"/>
              </a:ext>
            </a:extLst>
          </p:cNvPr>
          <p:cNvSpPr/>
          <p:nvPr/>
        </p:nvSpPr>
        <p:spPr>
          <a:xfrm>
            <a:off x="2222902" y="1740758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B98F1-62C6-E6DE-6FF0-DBDFB9796734}"/>
              </a:ext>
            </a:extLst>
          </p:cNvPr>
          <p:cNvSpPr txBox="1"/>
          <p:nvPr/>
        </p:nvSpPr>
        <p:spPr>
          <a:xfrm>
            <a:off x="2224956" y="1758523"/>
            <a:ext cx="1295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 Demand Full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45,241</a:t>
            </a:r>
          </a:p>
          <a:p>
            <a:pPr algn="ctr"/>
            <a:r>
              <a:rPr lang="en-US" sz="900" dirty="0"/>
              <a:t>Non-Lapse: 6,681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01BB31-F6E6-C625-5BD7-68AC8EC747F2}"/>
              </a:ext>
            </a:extLst>
          </p:cNvPr>
          <p:cNvSpPr/>
          <p:nvPr/>
        </p:nvSpPr>
        <p:spPr>
          <a:xfrm>
            <a:off x="3615279" y="1740756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E62CD-1E09-B65B-686E-171B71CAAA98}"/>
              </a:ext>
            </a:extLst>
          </p:cNvPr>
          <p:cNvSpPr txBox="1"/>
          <p:nvPr/>
        </p:nvSpPr>
        <p:spPr>
          <a:xfrm>
            <a:off x="3512822" y="1745072"/>
            <a:ext cx="1484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 Demand Monthly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16,470</a:t>
            </a:r>
          </a:p>
          <a:p>
            <a:pPr algn="ctr"/>
            <a:r>
              <a:rPr lang="en-US" sz="900" dirty="0"/>
              <a:t>Non-Lapse: 1,385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2C3A7-5454-2964-C124-7A543D5DC66C}"/>
              </a:ext>
            </a:extLst>
          </p:cNvPr>
          <p:cNvSpPr/>
          <p:nvPr/>
        </p:nvSpPr>
        <p:spPr>
          <a:xfrm>
            <a:off x="2217423" y="4415291"/>
            <a:ext cx="1295399" cy="5824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EC91F-2E79-F4E9-5E46-207E4417F67F}"/>
              </a:ext>
            </a:extLst>
          </p:cNvPr>
          <p:cNvSpPr txBox="1"/>
          <p:nvPr/>
        </p:nvSpPr>
        <p:spPr>
          <a:xfrm>
            <a:off x="2255569" y="4453081"/>
            <a:ext cx="12310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Pay Full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36,727</a:t>
            </a:r>
          </a:p>
          <a:p>
            <a:pPr algn="ctr"/>
            <a:r>
              <a:rPr lang="en-US" sz="900" dirty="0"/>
              <a:t>Non-Lapse: 4,603</a:t>
            </a:r>
          </a:p>
          <a:p>
            <a:pPr algn="ctr"/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A9E77-F500-8B50-67A0-CAD845FAE568}"/>
              </a:ext>
            </a:extLst>
          </p:cNvPr>
          <p:cNvSpPr/>
          <p:nvPr/>
        </p:nvSpPr>
        <p:spPr>
          <a:xfrm>
            <a:off x="3609800" y="4415289"/>
            <a:ext cx="1295399" cy="582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67862-1A3D-DB46-8E4C-5638FE06DB0F}"/>
              </a:ext>
            </a:extLst>
          </p:cNvPr>
          <p:cNvSpPr txBox="1"/>
          <p:nvPr/>
        </p:nvSpPr>
        <p:spPr>
          <a:xfrm>
            <a:off x="3569933" y="4457546"/>
            <a:ext cx="13923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Pay Monthly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80,688</a:t>
            </a:r>
          </a:p>
          <a:p>
            <a:pPr algn="ctr"/>
            <a:r>
              <a:rPr lang="en-US" sz="900" dirty="0"/>
              <a:t>Non-Lapse: 8,981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3AC607-F6F9-1087-5E61-0A18F5649BE9}"/>
              </a:ext>
            </a:extLst>
          </p:cNvPr>
          <p:cNvCxnSpPr>
            <a:endCxn id="13" idx="2"/>
          </p:cNvCxnSpPr>
          <p:nvPr/>
        </p:nvCxnSpPr>
        <p:spPr>
          <a:xfrm flipV="1">
            <a:off x="2573135" y="2248589"/>
            <a:ext cx="297467" cy="6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EE06ED-3D1A-9011-65D3-23D081F137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73135" y="3763967"/>
            <a:ext cx="291988" cy="6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5A116-9D6F-AA7A-867D-2B310016813E}"/>
              </a:ext>
            </a:extLst>
          </p:cNvPr>
          <p:cNvSpPr/>
          <p:nvPr/>
        </p:nvSpPr>
        <p:spPr>
          <a:xfrm>
            <a:off x="6052662" y="3817890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65F3A5-55B6-CBFF-08E6-B27CA3DA78DD}"/>
              </a:ext>
            </a:extLst>
          </p:cNvPr>
          <p:cNvSpPr txBox="1"/>
          <p:nvPr/>
        </p:nvSpPr>
        <p:spPr>
          <a:xfrm>
            <a:off x="6102155" y="3832056"/>
            <a:ext cx="1238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 On Demand Full Pay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14,892</a:t>
            </a:r>
          </a:p>
          <a:p>
            <a:pPr algn="ctr"/>
            <a:r>
              <a:rPr lang="en-US" sz="900" dirty="0"/>
              <a:t>Non-Lapse: 2,080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1A7A70-A5A2-17C1-A1F7-DE37E7314418}"/>
              </a:ext>
            </a:extLst>
          </p:cNvPr>
          <p:cNvSpPr/>
          <p:nvPr/>
        </p:nvSpPr>
        <p:spPr>
          <a:xfrm>
            <a:off x="7445039" y="3817888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C6703B-9918-C745-262A-3BF259901DC2}"/>
              </a:ext>
            </a:extLst>
          </p:cNvPr>
          <p:cNvSpPr txBox="1"/>
          <p:nvPr/>
        </p:nvSpPr>
        <p:spPr>
          <a:xfrm>
            <a:off x="7331630" y="3831897"/>
            <a:ext cx="15212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On Demand Monthly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6,145</a:t>
            </a:r>
          </a:p>
          <a:p>
            <a:pPr algn="ctr"/>
            <a:r>
              <a:rPr lang="en-US" sz="900" dirty="0"/>
              <a:t>Non-Lapse: 514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F085A7-BD86-849C-60BF-FA5EC5A7E12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flipH="1">
            <a:off x="7398453" y="3133959"/>
            <a:ext cx="1316" cy="41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5D2D8-FCC5-2CA2-C6DD-5963B1A49ABF}"/>
              </a:ext>
            </a:extLst>
          </p:cNvPr>
          <p:cNvCxnSpPr>
            <a:cxnSpLocks/>
          </p:cNvCxnSpPr>
          <p:nvPr/>
        </p:nvCxnSpPr>
        <p:spPr>
          <a:xfrm flipV="1">
            <a:off x="4920904" y="1998788"/>
            <a:ext cx="2110127" cy="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B8EC8FC-4403-1824-372D-323AA8F71A59}"/>
              </a:ext>
            </a:extLst>
          </p:cNvPr>
          <p:cNvSpPr txBox="1"/>
          <p:nvPr/>
        </p:nvSpPr>
        <p:spPr>
          <a:xfrm>
            <a:off x="6918925" y="1263118"/>
            <a:ext cx="9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Suppressions (On Demand)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E046C0-F8E2-A074-9EFC-42E7798E8567}"/>
              </a:ext>
            </a:extLst>
          </p:cNvPr>
          <p:cNvSpPr txBox="1"/>
          <p:nvPr/>
        </p:nvSpPr>
        <p:spPr>
          <a:xfrm>
            <a:off x="3258597" y="1498881"/>
            <a:ext cx="622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Eligible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FD293B-1AA6-D64E-6FAC-2D2E6DA1DD6A}"/>
              </a:ext>
            </a:extLst>
          </p:cNvPr>
          <p:cNvSpPr txBox="1"/>
          <p:nvPr/>
        </p:nvSpPr>
        <p:spPr>
          <a:xfrm>
            <a:off x="3217393" y="4171864"/>
            <a:ext cx="68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Ineligible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93574-62B8-3857-944E-D5FA3194AA07}"/>
              </a:ext>
            </a:extLst>
          </p:cNvPr>
          <p:cNvSpPr/>
          <p:nvPr/>
        </p:nvSpPr>
        <p:spPr>
          <a:xfrm>
            <a:off x="6511757" y="1628527"/>
            <a:ext cx="1774403" cy="6271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7F309B-0130-77FA-F709-9855F884E6A6}"/>
              </a:ext>
            </a:extLst>
          </p:cNvPr>
          <p:cNvSpPr txBox="1"/>
          <p:nvPr/>
        </p:nvSpPr>
        <p:spPr>
          <a:xfrm>
            <a:off x="6470342" y="1609950"/>
            <a:ext cx="190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Full Pay Lapse</a:t>
            </a:r>
            <a:r>
              <a:rPr lang="en-US" sz="900" dirty="0"/>
              <a:t>: ~67.1%</a:t>
            </a:r>
          </a:p>
          <a:p>
            <a:pPr algn="ctr"/>
            <a:r>
              <a:rPr lang="en-US" sz="900" dirty="0"/>
              <a:t>Monthly Pay Lapse: ~62.7%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Full Pay Non-Lapse: ~68.9%</a:t>
            </a:r>
          </a:p>
          <a:p>
            <a:pPr algn="ctr"/>
            <a:r>
              <a:rPr lang="en-US" sz="900" dirty="0"/>
              <a:t>Monthly Pay Non-Lapse: ~62.9%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E472C1-BE0B-C876-029A-DCF3043E0277}"/>
              </a:ext>
            </a:extLst>
          </p:cNvPr>
          <p:cNvSpPr/>
          <p:nvPr/>
        </p:nvSpPr>
        <p:spPr>
          <a:xfrm>
            <a:off x="6052662" y="4466375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47960-64FD-D133-499C-AA84636DFC80}"/>
              </a:ext>
            </a:extLst>
          </p:cNvPr>
          <p:cNvSpPr txBox="1"/>
          <p:nvPr/>
        </p:nvSpPr>
        <p:spPr>
          <a:xfrm>
            <a:off x="6137911" y="4489455"/>
            <a:ext cx="11667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Auto Pay Full Pay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392</a:t>
            </a:r>
          </a:p>
          <a:p>
            <a:pPr algn="ctr"/>
            <a:r>
              <a:rPr lang="en-US" sz="900" dirty="0"/>
              <a:t>Non-Lapse: 44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6E8596-DE06-2B58-8B77-DF02BF065EFC}"/>
              </a:ext>
            </a:extLst>
          </p:cNvPr>
          <p:cNvSpPr/>
          <p:nvPr/>
        </p:nvSpPr>
        <p:spPr>
          <a:xfrm>
            <a:off x="7445039" y="4466373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C11766-0542-CCC2-AED4-A5D74A7F5DD0}"/>
              </a:ext>
            </a:extLst>
          </p:cNvPr>
          <p:cNvSpPr txBox="1"/>
          <p:nvPr/>
        </p:nvSpPr>
        <p:spPr>
          <a:xfrm>
            <a:off x="7389935" y="4489455"/>
            <a:ext cx="1392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Pay Monthly Pay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Lapse: 451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Non-Lapse: 58</a:t>
            </a:r>
            <a:endParaRPr lang="en-US" sz="9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3AC124-C374-DAD4-30E9-803FD3B19798}"/>
              </a:ext>
            </a:extLst>
          </p:cNvPr>
          <p:cNvSpPr/>
          <p:nvPr/>
        </p:nvSpPr>
        <p:spPr>
          <a:xfrm>
            <a:off x="6700054" y="2771330"/>
            <a:ext cx="1399430" cy="3626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9BCB7F-894A-D443-1A07-A9EB139E4336}"/>
              </a:ext>
            </a:extLst>
          </p:cNvPr>
          <p:cNvSpPr txBox="1"/>
          <p:nvPr/>
        </p:nvSpPr>
        <p:spPr>
          <a:xfrm>
            <a:off x="6703760" y="27679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Lapse Excluded: 4,617</a:t>
            </a:r>
          </a:p>
          <a:p>
            <a:r>
              <a:rPr lang="en-US" sz="900" dirty="0"/>
              <a:t>Non-Lapse Excluded: 363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D6B416-E06E-BB07-4209-5ED783E0862C}"/>
              </a:ext>
            </a:extLst>
          </p:cNvPr>
          <p:cNvSpPr txBox="1"/>
          <p:nvPr/>
        </p:nvSpPr>
        <p:spPr>
          <a:xfrm>
            <a:off x="6834046" y="2517418"/>
            <a:ext cx="1131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Control and Test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5CDB88-0A97-99FC-8141-D91E35FA35C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399769" y="2227999"/>
            <a:ext cx="67" cy="289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9792B0-23F0-73D6-43FB-C94ACF9CD0E9}"/>
              </a:ext>
            </a:extLst>
          </p:cNvPr>
          <p:cNvSpPr txBox="1"/>
          <p:nvPr/>
        </p:nvSpPr>
        <p:spPr>
          <a:xfrm>
            <a:off x="6876116" y="3549917"/>
            <a:ext cx="104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Campaign Start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7D8FE4-62B0-19D2-7BA4-8ED071C6E2F5}"/>
              </a:ext>
            </a:extLst>
          </p:cNvPr>
          <p:cNvSpPr txBox="1"/>
          <p:nvPr/>
        </p:nvSpPr>
        <p:spPr>
          <a:xfrm>
            <a:off x="1597044" y="2991903"/>
            <a:ext cx="854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Lapse:</a:t>
            </a:r>
          </a:p>
          <a:p>
            <a:pPr algn="ctr"/>
            <a:r>
              <a:rPr lang="en-US" sz="1000" dirty="0"/>
              <a:t>179,126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Non-Lapse:</a:t>
            </a:r>
          </a:p>
          <a:p>
            <a:pPr algn="ctr"/>
            <a:r>
              <a:rPr lang="en-US" sz="1000" dirty="0"/>
              <a:t>21,650</a:t>
            </a:r>
          </a:p>
        </p:txBody>
      </p:sp>
    </p:spTree>
    <p:extLst>
      <p:ext uri="{BB962C8B-B14F-4D97-AF65-F5344CB8AC3E}">
        <p14:creationId xmlns:p14="http://schemas.microsoft.com/office/powerpoint/2010/main" val="3665276363"/>
      </p:ext>
    </p:extLst>
  </p:cSld>
  <p:clrMapOvr>
    <a:masterClrMapping/>
  </p:clrMapOvr>
</p:sld>
</file>

<file path=ppt/theme/theme1.xml><?xml version="1.0" encoding="utf-8"?>
<a:theme xmlns:a="http://schemas.openxmlformats.org/drawingml/2006/main" name="The Hartford Theme">
  <a:themeElements>
    <a:clrScheme name="HIG Theme Colors">
      <a:dk1>
        <a:srgbClr val="000000"/>
      </a:dk1>
      <a:lt1>
        <a:srgbClr val="FFFFFF"/>
      </a:lt1>
      <a:dk2>
        <a:srgbClr val="75013F"/>
      </a:dk2>
      <a:lt2>
        <a:srgbClr val="EAE5DF"/>
      </a:lt2>
      <a:accent1>
        <a:srgbClr val="75013F"/>
      </a:accent1>
      <a:accent2>
        <a:srgbClr val="FE3082"/>
      </a:accent2>
      <a:accent3>
        <a:srgbClr val="EAE4DE"/>
      </a:accent3>
      <a:accent4>
        <a:srgbClr val="BA809F"/>
      </a:accent4>
      <a:accent5>
        <a:srgbClr val="FE97C0"/>
      </a:accent5>
      <a:accent6>
        <a:srgbClr val="F3F2EF"/>
      </a:accent6>
      <a:hlink>
        <a:srgbClr val="0D5996"/>
      </a:hlink>
      <a:folHlink>
        <a:srgbClr val="0D5996"/>
      </a:folHlink>
    </a:clrScheme>
    <a:fontScheme name="The Hartford Fonts">
      <a:majorFont>
        <a:latin typeface="Trust Hartford Serif"/>
        <a:ea typeface=""/>
        <a:cs typeface=""/>
      </a:majorFont>
      <a:minorFont>
        <a:latin typeface="Trust Hartford Sans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urgundy">
      <a:srgbClr val="75013F"/>
    </a:custClr>
    <a:custClr name="Pink">
      <a:srgbClr val="FE3082"/>
    </a:custClr>
    <a:custClr name="Tan">
      <a:srgbClr val="EBE5DF"/>
    </a:custClr>
    <a:custClr name="Tangerine">
      <a:srgbClr val="F59900"/>
    </a:custClr>
    <a:custClr name="Burnt Orange">
      <a:srgbClr val="BF4A24"/>
    </a:custClr>
    <a:custClr name="Yellow Green">
      <a:srgbClr val="7A9900"/>
    </a:custClr>
    <a:custClr name="Dark Yellow Green">
      <a:srgbClr val="367A3D"/>
    </a:custClr>
    <a:custClr name="Green">
      <a:srgbClr val="3DA373"/>
    </a:custClr>
    <a:custClr name="Dark Green">
      <a:srgbClr val="12543D"/>
    </a:custClr>
    <a:custClr name="Light Blue">
      <a:srgbClr val="73A3C2"/>
    </a:custClr>
    <a:custClr name="Dark Blue">
      <a:srgbClr val="1C2E5E"/>
    </a:custClr>
    <a:custClr name="Grey">
      <a:srgbClr val="808080"/>
    </a:custClr>
  </a:custClrLst>
  <a:extLst>
    <a:ext uri="{05A4C25C-085E-4340-85A3-A5531E510DB2}">
      <thm15:themeFamily xmlns:thm15="http://schemas.microsoft.com/office/thememl/2012/main" name="Presentation7" id="{74431F62-FD56-3B4D-AD26-FA380D69594A}" vid="{C4110F3B-7BB0-2445-8A70-647A2FBDC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</TotalTime>
  <Words>185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Trust Hartford Sans</vt:lpstr>
      <vt:lpstr>Trust Hartford Sans Light</vt:lpstr>
      <vt:lpstr>Trust Hartford Serif</vt:lpstr>
      <vt:lpstr>Arial</vt:lpstr>
      <vt:lpstr>Trust Hartford Serif XLight</vt:lpstr>
      <vt:lpstr>Calibri</vt:lpstr>
      <vt:lpstr>The Hartford Theme</vt:lpstr>
      <vt:lpstr>Auto Drips Analysis: Lapse/Non-Lapse PIF Counts </vt:lpstr>
    </vt:vector>
  </TitlesOfParts>
  <Manager/>
  <Company>The Hartford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Alonzo, Peter (PI Product)</dc:creator>
  <cp:keywords/>
  <dc:description>Version 1.1
25-BD-2785360 Brand Refresh - HIG Master Template - Widescreen PPT FINAL</dc:description>
  <cp:lastModifiedBy>Alonzo, Peter (PI Product)</cp:lastModifiedBy>
  <cp:revision>1</cp:revision>
  <cp:lastPrinted>2024-04-30T20:31:00Z</cp:lastPrinted>
  <dcterms:created xsi:type="dcterms:W3CDTF">2025-03-28T12:34:56Z</dcterms:created>
  <dcterms:modified xsi:type="dcterms:W3CDTF">2025-03-31T12:59:42Z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2ec1e4-f08d-4db9-9ea3-a141370d52a9_Enabled">
    <vt:lpwstr>true</vt:lpwstr>
  </property>
  <property fmtid="{D5CDD505-2E9C-101B-9397-08002B2CF9AE}" pid="3" name="MSIP_Label_e12ec1e4-f08d-4db9-9ea3-a141370d52a9_SetDate">
    <vt:lpwstr>2025-03-28T12:38:28Z</vt:lpwstr>
  </property>
  <property fmtid="{D5CDD505-2E9C-101B-9397-08002B2CF9AE}" pid="4" name="MSIP_Label_e12ec1e4-f08d-4db9-9ea3-a141370d52a9_Method">
    <vt:lpwstr>Privileged</vt:lpwstr>
  </property>
  <property fmtid="{D5CDD505-2E9C-101B-9397-08002B2CF9AE}" pid="5" name="MSIP_Label_e12ec1e4-f08d-4db9-9ea3-a141370d52a9_Name">
    <vt:lpwstr>CC - Show Footer</vt:lpwstr>
  </property>
  <property fmtid="{D5CDD505-2E9C-101B-9397-08002B2CF9AE}" pid="6" name="MSIP_Label_e12ec1e4-f08d-4db9-9ea3-a141370d52a9_SiteId">
    <vt:lpwstr>a311fc62-83f4-45f0-9502-1bb2247d4c8d</vt:lpwstr>
  </property>
  <property fmtid="{D5CDD505-2E9C-101B-9397-08002B2CF9AE}" pid="7" name="MSIP_Label_e12ec1e4-f08d-4db9-9ea3-a141370d52a9_ActionId">
    <vt:lpwstr>e64bbc7d-ff6a-4822-b0aa-02cfb886899f</vt:lpwstr>
  </property>
  <property fmtid="{D5CDD505-2E9C-101B-9397-08002B2CF9AE}" pid="8" name="MSIP_Label_e12ec1e4-f08d-4db9-9ea3-a141370d52a9_ContentBits">
    <vt:lpwstr>2</vt:lpwstr>
  </property>
  <property fmtid="{D5CDD505-2E9C-101B-9397-08002B2CF9AE}" pid="9" name="MSIP_Label_e12ec1e4-f08d-4db9-9ea3-a141370d52a9_Tag">
    <vt:lpwstr>10, 0, 1, 1</vt:lpwstr>
  </property>
  <property fmtid="{D5CDD505-2E9C-101B-9397-08002B2CF9AE}" pid="10" name="ClassificationContentMarkingFooterLocations">
    <vt:lpwstr>The Hartford Theme:5</vt:lpwstr>
  </property>
  <property fmtid="{D5CDD505-2E9C-101B-9397-08002B2CF9AE}" pid="11" name="ClassificationContentMarkingFooterText">
    <vt:lpwstr>© 2025 The Hartford. Classification: Company Confidential. No part of this document may be reproduced, published, or used without the permission of The Hartford.</vt:lpwstr>
  </property>
</Properties>
</file>